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Lst>
  <p:notesMasterIdLst>
    <p:notesMasterId r:id="rId133"/>
  </p:notesMasterIdLst>
  <p:sldIdLst>
    <p:sldId id="256" r:id="rId2"/>
    <p:sldId id="257" r:id="rId3"/>
    <p:sldId id="258" r:id="rId4"/>
    <p:sldId id="259" r:id="rId5"/>
    <p:sldId id="556" r:id="rId6"/>
    <p:sldId id="478" r:id="rId7"/>
    <p:sldId id="291" r:id="rId8"/>
    <p:sldId id="301" r:id="rId9"/>
    <p:sldId id="565" r:id="rId10"/>
    <p:sldId id="566" r:id="rId11"/>
    <p:sldId id="567" r:id="rId12"/>
    <p:sldId id="260" r:id="rId13"/>
    <p:sldId id="272" r:id="rId14"/>
    <p:sldId id="273" r:id="rId15"/>
    <p:sldId id="274" r:id="rId16"/>
    <p:sldId id="275" r:id="rId17"/>
    <p:sldId id="276" r:id="rId18"/>
    <p:sldId id="277" r:id="rId19"/>
    <p:sldId id="278" r:id="rId20"/>
    <p:sldId id="279" r:id="rId21"/>
    <p:sldId id="280" r:id="rId22"/>
    <p:sldId id="558" r:id="rId23"/>
    <p:sldId id="557" r:id="rId24"/>
    <p:sldId id="559" r:id="rId25"/>
    <p:sldId id="281" r:id="rId26"/>
    <p:sldId id="560" r:id="rId27"/>
    <p:sldId id="561" r:id="rId28"/>
    <p:sldId id="562" r:id="rId29"/>
    <p:sldId id="563" r:id="rId30"/>
    <p:sldId id="564" r:id="rId31"/>
    <p:sldId id="261" r:id="rId32"/>
    <p:sldId id="568" r:id="rId33"/>
    <p:sldId id="569" r:id="rId34"/>
    <p:sldId id="570" r:id="rId35"/>
    <p:sldId id="581" r:id="rId36"/>
    <p:sldId id="571" r:id="rId37"/>
    <p:sldId id="580" r:id="rId38"/>
    <p:sldId id="572" r:id="rId39"/>
    <p:sldId id="573" r:id="rId40"/>
    <p:sldId id="574" r:id="rId41"/>
    <p:sldId id="575" r:id="rId42"/>
    <p:sldId id="576" r:id="rId43"/>
    <p:sldId id="577" r:id="rId44"/>
    <p:sldId id="578" r:id="rId45"/>
    <p:sldId id="579" r:id="rId46"/>
    <p:sldId id="582" r:id="rId47"/>
    <p:sldId id="583" r:id="rId48"/>
    <p:sldId id="262" r:id="rId49"/>
    <p:sldId id="584" r:id="rId50"/>
    <p:sldId id="585" r:id="rId51"/>
    <p:sldId id="586" r:id="rId52"/>
    <p:sldId id="587" r:id="rId53"/>
    <p:sldId id="588" r:id="rId54"/>
    <p:sldId id="589" r:id="rId55"/>
    <p:sldId id="590" r:id="rId56"/>
    <p:sldId id="591" r:id="rId57"/>
    <p:sldId id="592" r:id="rId58"/>
    <p:sldId id="593" r:id="rId59"/>
    <p:sldId id="594" r:id="rId60"/>
    <p:sldId id="595" r:id="rId61"/>
    <p:sldId id="596" r:id="rId62"/>
    <p:sldId id="597" r:id="rId63"/>
    <p:sldId id="600" r:id="rId64"/>
    <p:sldId id="598" r:id="rId65"/>
    <p:sldId id="599" r:id="rId66"/>
    <p:sldId id="263" r:id="rId67"/>
    <p:sldId id="601" r:id="rId68"/>
    <p:sldId id="602" r:id="rId69"/>
    <p:sldId id="603" r:id="rId70"/>
    <p:sldId id="604" r:id="rId71"/>
    <p:sldId id="605" r:id="rId72"/>
    <p:sldId id="606" r:id="rId73"/>
    <p:sldId id="607" r:id="rId74"/>
    <p:sldId id="608" r:id="rId75"/>
    <p:sldId id="609" r:id="rId76"/>
    <p:sldId id="610" r:id="rId77"/>
    <p:sldId id="614" r:id="rId78"/>
    <p:sldId id="615" r:id="rId79"/>
    <p:sldId id="616" r:id="rId80"/>
    <p:sldId id="617" r:id="rId81"/>
    <p:sldId id="264" r:id="rId82"/>
    <p:sldId id="611" r:id="rId83"/>
    <p:sldId id="612" r:id="rId84"/>
    <p:sldId id="613" r:id="rId85"/>
    <p:sldId id="618" r:id="rId86"/>
    <p:sldId id="619" r:id="rId87"/>
    <p:sldId id="620" r:id="rId88"/>
    <p:sldId id="621" r:id="rId89"/>
    <p:sldId id="622" r:id="rId90"/>
    <p:sldId id="623" r:id="rId91"/>
    <p:sldId id="639" r:id="rId92"/>
    <p:sldId id="624" r:id="rId93"/>
    <p:sldId id="625" r:id="rId94"/>
    <p:sldId id="626" r:id="rId95"/>
    <p:sldId id="627" r:id="rId96"/>
    <p:sldId id="265" r:id="rId97"/>
    <p:sldId id="628" r:id="rId98"/>
    <p:sldId id="629" r:id="rId99"/>
    <p:sldId id="630" r:id="rId100"/>
    <p:sldId id="631" r:id="rId101"/>
    <p:sldId id="632" r:id="rId102"/>
    <p:sldId id="633" r:id="rId103"/>
    <p:sldId id="634" r:id="rId104"/>
    <p:sldId id="635" r:id="rId105"/>
    <p:sldId id="636" r:id="rId106"/>
    <p:sldId id="637" r:id="rId107"/>
    <p:sldId id="640" r:id="rId108"/>
    <p:sldId id="638" r:id="rId109"/>
    <p:sldId id="641" r:id="rId110"/>
    <p:sldId id="266" r:id="rId111"/>
    <p:sldId id="642" r:id="rId112"/>
    <p:sldId id="643" r:id="rId113"/>
    <p:sldId id="644" r:id="rId114"/>
    <p:sldId id="645" r:id="rId115"/>
    <p:sldId id="646" r:id="rId116"/>
    <p:sldId id="647" r:id="rId117"/>
    <p:sldId id="648" r:id="rId118"/>
    <p:sldId id="649" r:id="rId119"/>
    <p:sldId id="650" r:id="rId120"/>
    <p:sldId id="651" r:id="rId121"/>
    <p:sldId id="652" r:id="rId122"/>
    <p:sldId id="653" r:id="rId123"/>
    <p:sldId id="654" r:id="rId124"/>
    <p:sldId id="655" r:id="rId125"/>
    <p:sldId id="656" r:id="rId126"/>
    <p:sldId id="657" r:id="rId127"/>
    <p:sldId id="267" r:id="rId128"/>
    <p:sldId id="268" r:id="rId129"/>
    <p:sldId id="269" r:id="rId130"/>
    <p:sldId id="270" r:id="rId131"/>
    <p:sldId id="271" r:id="rId1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2" d="100"/>
          <a:sy n="102" d="100"/>
        </p:scale>
        <p:origin x="87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presProps" Target="pres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viewProps" Target="view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1F9814-C551-42EE-922B-1795826E7229}" type="datetimeFigureOut">
              <a:rPr lang="en-US" smtClean="0"/>
              <a:t>04/12/2024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1D2E62-0DEF-4FFF-8180-EBA4A423367E}" type="slidenum">
              <a:rPr lang="en-US" smtClean="0"/>
              <a:t>‹#›</a:t>
            </a:fld>
            <a:endParaRPr lang="en-US"/>
          </a:p>
        </p:txBody>
      </p:sp>
    </p:spTree>
    <p:extLst>
      <p:ext uri="{BB962C8B-B14F-4D97-AF65-F5344CB8AC3E}">
        <p14:creationId xmlns:p14="http://schemas.microsoft.com/office/powerpoint/2010/main" val="40784719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3" name="Google Shape;403;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61D2E62-0DEF-4FFF-8180-EBA4A423367E}" type="slidenum">
              <a:rPr lang="en-US" smtClean="0"/>
              <a:t>93</a:t>
            </a:fld>
            <a:endParaRPr lang="en-US"/>
          </a:p>
        </p:txBody>
      </p:sp>
    </p:spTree>
    <p:extLst>
      <p:ext uri="{BB962C8B-B14F-4D97-AF65-F5344CB8AC3E}">
        <p14:creationId xmlns:p14="http://schemas.microsoft.com/office/powerpoint/2010/main" val="12560919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0E739-F47B-67BC-8B5B-AECBF760DA2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F398CAB-7250-6D27-2B78-C137CA5D390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B113996-051E-7183-848E-87A0B52F9EE5}"/>
              </a:ext>
            </a:extLst>
          </p:cNvPr>
          <p:cNvSpPr>
            <a:spLocks noGrp="1"/>
          </p:cNvSpPr>
          <p:nvPr>
            <p:ph type="dt" sz="half" idx="10"/>
          </p:nvPr>
        </p:nvSpPr>
        <p:spPr/>
        <p:txBody>
          <a:bodyPr/>
          <a:lstStyle/>
          <a:p>
            <a:fld id="{B9CCEE7B-8AE9-446F-ADF4-C06FCF3BB967}" type="datetimeFigureOut">
              <a:rPr lang="en-US" smtClean="0"/>
              <a:t>04/12/2024</a:t>
            </a:fld>
            <a:endParaRPr lang="en-US"/>
          </a:p>
        </p:txBody>
      </p:sp>
      <p:sp>
        <p:nvSpPr>
          <p:cNvPr id="5" name="Footer Placeholder 4">
            <a:extLst>
              <a:ext uri="{FF2B5EF4-FFF2-40B4-BE49-F238E27FC236}">
                <a16:creationId xmlns:a16="http://schemas.microsoft.com/office/drawing/2014/main" id="{F0010288-4928-7B5F-2AB1-BAC767639A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70CC74-DB45-287C-8537-F784ED4A4B6E}"/>
              </a:ext>
            </a:extLst>
          </p:cNvPr>
          <p:cNvSpPr>
            <a:spLocks noGrp="1"/>
          </p:cNvSpPr>
          <p:nvPr>
            <p:ph type="sldNum" sz="quarter" idx="12"/>
          </p:nvPr>
        </p:nvSpPr>
        <p:spPr/>
        <p:txBody>
          <a:bodyPr/>
          <a:lstStyle/>
          <a:p>
            <a:fld id="{594FEB66-DC88-40FA-BD04-8E4FD86D59FA}" type="slidenum">
              <a:rPr lang="en-US" smtClean="0"/>
              <a:t>‹#›</a:t>
            </a:fld>
            <a:endParaRPr lang="en-US"/>
          </a:p>
        </p:txBody>
      </p:sp>
    </p:spTree>
    <p:extLst>
      <p:ext uri="{BB962C8B-B14F-4D97-AF65-F5344CB8AC3E}">
        <p14:creationId xmlns:p14="http://schemas.microsoft.com/office/powerpoint/2010/main" val="2872970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A7F98-E8DF-39D5-2B95-BE614D37C13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1A9E05-E40C-0E3D-7930-F584742C6FD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81FB07B-F460-190F-3428-E82D690B4B37}"/>
              </a:ext>
            </a:extLst>
          </p:cNvPr>
          <p:cNvSpPr>
            <a:spLocks noGrp="1"/>
          </p:cNvSpPr>
          <p:nvPr>
            <p:ph type="dt" sz="half" idx="10"/>
          </p:nvPr>
        </p:nvSpPr>
        <p:spPr/>
        <p:txBody>
          <a:bodyPr/>
          <a:lstStyle/>
          <a:p>
            <a:fld id="{B9CCEE7B-8AE9-446F-ADF4-C06FCF3BB967}" type="datetimeFigureOut">
              <a:rPr lang="en-US" smtClean="0"/>
              <a:t>04/12/2024</a:t>
            </a:fld>
            <a:endParaRPr lang="en-US"/>
          </a:p>
        </p:txBody>
      </p:sp>
      <p:sp>
        <p:nvSpPr>
          <p:cNvPr id="5" name="Footer Placeholder 4">
            <a:extLst>
              <a:ext uri="{FF2B5EF4-FFF2-40B4-BE49-F238E27FC236}">
                <a16:creationId xmlns:a16="http://schemas.microsoft.com/office/drawing/2014/main" id="{A79F236F-8A21-4AB2-F208-49DE4AEBDF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BA3E57-604A-8E56-2F3F-8C0C49DABF47}"/>
              </a:ext>
            </a:extLst>
          </p:cNvPr>
          <p:cNvSpPr>
            <a:spLocks noGrp="1"/>
          </p:cNvSpPr>
          <p:nvPr>
            <p:ph type="sldNum" sz="quarter" idx="12"/>
          </p:nvPr>
        </p:nvSpPr>
        <p:spPr/>
        <p:txBody>
          <a:bodyPr/>
          <a:lstStyle/>
          <a:p>
            <a:fld id="{594FEB66-DC88-40FA-BD04-8E4FD86D59FA}" type="slidenum">
              <a:rPr lang="en-US" smtClean="0"/>
              <a:t>‹#›</a:t>
            </a:fld>
            <a:endParaRPr lang="en-US"/>
          </a:p>
        </p:txBody>
      </p:sp>
    </p:spTree>
    <p:extLst>
      <p:ext uri="{BB962C8B-B14F-4D97-AF65-F5344CB8AC3E}">
        <p14:creationId xmlns:p14="http://schemas.microsoft.com/office/powerpoint/2010/main" val="7504700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4059A-A708-D454-025B-3A056CA44E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F87552F-C19B-D479-EF4D-9EC74C6BD63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C9A2732-0C7A-2A3D-0E0A-B06FA762DF79}"/>
              </a:ext>
            </a:extLst>
          </p:cNvPr>
          <p:cNvSpPr>
            <a:spLocks noGrp="1"/>
          </p:cNvSpPr>
          <p:nvPr>
            <p:ph type="dt" sz="half" idx="10"/>
          </p:nvPr>
        </p:nvSpPr>
        <p:spPr/>
        <p:txBody>
          <a:bodyPr/>
          <a:lstStyle/>
          <a:p>
            <a:fld id="{B9CCEE7B-8AE9-446F-ADF4-C06FCF3BB967}" type="datetimeFigureOut">
              <a:rPr lang="en-US" smtClean="0"/>
              <a:t>04/12/2024</a:t>
            </a:fld>
            <a:endParaRPr lang="en-US"/>
          </a:p>
        </p:txBody>
      </p:sp>
      <p:sp>
        <p:nvSpPr>
          <p:cNvPr id="5" name="Footer Placeholder 4">
            <a:extLst>
              <a:ext uri="{FF2B5EF4-FFF2-40B4-BE49-F238E27FC236}">
                <a16:creationId xmlns:a16="http://schemas.microsoft.com/office/drawing/2014/main" id="{6F7A3FE3-2CFE-3795-1E46-37DA945801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130D196-B0E4-1292-FE39-6CF40D6D4A61}"/>
              </a:ext>
            </a:extLst>
          </p:cNvPr>
          <p:cNvSpPr>
            <a:spLocks noGrp="1"/>
          </p:cNvSpPr>
          <p:nvPr>
            <p:ph type="sldNum" sz="quarter" idx="12"/>
          </p:nvPr>
        </p:nvSpPr>
        <p:spPr/>
        <p:txBody>
          <a:bodyPr/>
          <a:lstStyle/>
          <a:p>
            <a:fld id="{594FEB66-DC88-40FA-BD04-8E4FD86D59FA}" type="slidenum">
              <a:rPr lang="en-US" smtClean="0"/>
              <a:t>‹#›</a:t>
            </a:fld>
            <a:endParaRPr lang="en-US"/>
          </a:p>
        </p:txBody>
      </p:sp>
    </p:spTree>
    <p:extLst>
      <p:ext uri="{BB962C8B-B14F-4D97-AF65-F5344CB8AC3E}">
        <p14:creationId xmlns:p14="http://schemas.microsoft.com/office/powerpoint/2010/main" val="2557084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949E3-3FD3-8241-6C29-D47C58F022B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57E2CE8-A703-198D-0D51-26A308E18B0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AFB4698-4D06-6E62-FCB2-E0822B5BF04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73993E9-A2A4-BA7E-4E3D-58B44D921751}"/>
              </a:ext>
            </a:extLst>
          </p:cNvPr>
          <p:cNvSpPr>
            <a:spLocks noGrp="1"/>
          </p:cNvSpPr>
          <p:nvPr>
            <p:ph type="dt" sz="half" idx="10"/>
          </p:nvPr>
        </p:nvSpPr>
        <p:spPr/>
        <p:txBody>
          <a:bodyPr/>
          <a:lstStyle/>
          <a:p>
            <a:fld id="{B9CCEE7B-8AE9-446F-ADF4-C06FCF3BB967}" type="datetimeFigureOut">
              <a:rPr lang="en-US" smtClean="0"/>
              <a:t>04/12/2024</a:t>
            </a:fld>
            <a:endParaRPr lang="en-US"/>
          </a:p>
        </p:txBody>
      </p:sp>
      <p:sp>
        <p:nvSpPr>
          <p:cNvPr id="6" name="Footer Placeholder 5">
            <a:extLst>
              <a:ext uri="{FF2B5EF4-FFF2-40B4-BE49-F238E27FC236}">
                <a16:creationId xmlns:a16="http://schemas.microsoft.com/office/drawing/2014/main" id="{280CB888-EFED-4859-DDD1-F4D69D3436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902837-2C6A-445E-FED9-49C2285A2212}"/>
              </a:ext>
            </a:extLst>
          </p:cNvPr>
          <p:cNvSpPr>
            <a:spLocks noGrp="1"/>
          </p:cNvSpPr>
          <p:nvPr>
            <p:ph type="sldNum" sz="quarter" idx="12"/>
          </p:nvPr>
        </p:nvSpPr>
        <p:spPr/>
        <p:txBody>
          <a:bodyPr/>
          <a:lstStyle/>
          <a:p>
            <a:fld id="{594FEB66-DC88-40FA-BD04-8E4FD86D59FA}" type="slidenum">
              <a:rPr lang="en-US" smtClean="0"/>
              <a:t>‹#›</a:t>
            </a:fld>
            <a:endParaRPr lang="en-US"/>
          </a:p>
        </p:txBody>
      </p:sp>
    </p:spTree>
    <p:extLst>
      <p:ext uri="{BB962C8B-B14F-4D97-AF65-F5344CB8AC3E}">
        <p14:creationId xmlns:p14="http://schemas.microsoft.com/office/powerpoint/2010/main" val="1019781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496F8-ED96-8B6C-CF66-F39030FC6FD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1ED80D6-C797-2F20-C52F-6EC2E40B53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13FD0AB-7290-5CF2-6649-C2B6DBCD63D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E13EC4-5442-03F9-D73D-6D30F71E022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4A06E56-797F-2CEA-71D4-2A4B8928961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E99CA9-ECBA-23B4-2927-E62510076FFE}"/>
              </a:ext>
            </a:extLst>
          </p:cNvPr>
          <p:cNvSpPr>
            <a:spLocks noGrp="1"/>
          </p:cNvSpPr>
          <p:nvPr>
            <p:ph type="dt" sz="half" idx="10"/>
          </p:nvPr>
        </p:nvSpPr>
        <p:spPr/>
        <p:txBody>
          <a:bodyPr/>
          <a:lstStyle/>
          <a:p>
            <a:fld id="{B9CCEE7B-8AE9-446F-ADF4-C06FCF3BB967}" type="datetimeFigureOut">
              <a:rPr lang="en-US" smtClean="0"/>
              <a:t>04/12/2024</a:t>
            </a:fld>
            <a:endParaRPr lang="en-US"/>
          </a:p>
        </p:txBody>
      </p:sp>
      <p:sp>
        <p:nvSpPr>
          <p:cNvPr id="8" name="Footer Placeholder 7">
            <a:extLst>
              <a:ext uri="{FF2B5EF4-FFF2-40B4-BE49-F238E27FC236}">
                <a16:creationId xmlns:a16="http://schemas.microsoft.com/office/drawing/2014/main" id="{BB092144-A95B-3450-6748-4613A3BC1C5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CFCAB4F-817E-E14B-D5F4-12BD830A07DA}"/>
              </a:ext>
            </a:extLst>
          </p:cNvPr>
          <p:cNvSpPr>
            <a:spLocks noGrp="1"/>
          </p:cNvSpPr>
          <p:nvPr>
            <p:ph type="sldNum" sz="quarter" idx="12"/>
          </p:nvPr>
        </p:nvSpPr>
        <p:spPr/>
        <p:txBody>
          <a:bodyPr/>
          <a:lstStyle/>
          <a:p>
            <a:fld id="{594FEB66-DC88-40FA-BD04-8E4FD86D59FA}" type="slidenum">
              <a:rPr lang="en-US" smtClean="0"/>
              <a:t>‹#›</a:t>
            </a:fld>
            <a:endParaRPr lang="en-US"/>
          </a:p>
        </p:txBody>
      </p:sp>
    </p:spTree>
    <p:extLst>
      <p:ext uri="{BB962C8B-B14F-4D97-AF65-F5344CB8AC3E}">
        <p14:creationId xmlns:p14="http://schemas.microsoft.com/office/powerpoint/2010/main" val="23345556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52DE9-B14A-4201-47BE-26B5AD78FD2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6701256-038E-7769-080F-E250413DB0D8}"/>
              </a:ext>
            </a:extLst>
          </p:cNvPr>
          <p:cNvSpPr>
            <a:spLocks noGrp="1"/>
          </p:cNvSpPr>
          <p:nvPr>
            <p:ph type="dt" sz="half" idx="10"/>
          </p:nvPr>
        </p:nvSpPr>
        <p:spPr/>
        <p:txBody>
          <a:bodyPr/>
          <a:lstStyle/>
          <a:p>
            <a:fld id="{B9CCEE7B-8AE9-446F-ADF4-C06FCF3BB967}" type="datetimeFigureOut">
              <a:rPr lang="en-US" smtClean="0"/>
              <a:t>04/12/2024</a:t>
            </a:fld>
            <a:endParaRPr lang="en-US"/>
          </a:p>
        </p:txBody>
      </p:sp>
      <p:sp>
        <p:nvSpPr>
          <p:cNvPr id="4" name="Footer Placeholder 3">
            <a:extLst>
              <a:ext uri="{FF2B5EF4-FFF2-40B4-BE49-F238E27FC236}">
                <a16:creationId xmlns:a16="http://schemas.microsoft.com/office/drawing/2014/main" id="{A09F97F9-25D4-757A-F643-CC6CF56CD5B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22013ED-934A-759A-E5C3-8F8CCB165BD0}"/>
              </a:ext>
            </a:extLst>
          </p:cNvPr>
          <p:cNvSpPr>
            <a:spLocks noGrp="1"/>
          </p:cNvSpPr>
          <p:nvPr>
            <p:ph type="sldNum" sz="quarter" idx="12"/>
          </p:nvPr>
        </p:nvSpPr>
        <p:spPr/>
        <p:txBody>
          <a:bodyPr/>
          <a:lstStyle/>
          <a:p>
            <a:fld id="{594FEB66-DC88-40FA-BD04-8E4FD86D59FA}" type="slidenum">
              <a:rPr lang="en-US" smtClean="0"/>
              <a:t>‹#›</a:t>
            </a:fld>
            <a:endParaRPr lang="en-US"/>
          </a:p>
        </p:txBody>
      </p:sp>
    </p:spTree>
    <p:extLst>
      <p:ext uri="{BB962C8B-B14F-4D97-AF65-F5344CB8AC3E}">
        <p14:creationId xmlns:p14="http://schemas.microsoft.com/office/powerpoint/2010/main" val="2721397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88FD0B-B6F7-EF5D-681F-E1782CC301C7}"/>
              </a:ext>
            </a:extLst>
          </p:cNvPr>
          <p:cNvSpPr>
            <a:spLocks noGrp="1"/>
          </p:cNvSpPr>
          <p:nvPr>
            <p:ph type="dt" sz="half" idx="10"/>
          </p:nvPr>
        </p:nvSpPr>
        <p:spPr/>
        <p:txBody>
          <a:bodyPr/>
          <a:lstStyle/>
          <a:p>
            <a:fld id="{B9CCEE7B-8AE9-446F-ADF4-C06FCF3BB967}" type="datetimeFigureOut">
              <a:rPr lang="en-US" smtClean="0"/>
              <a:t>04/12/2024</a:t>
            </a:fld>
            <a:endParaRPr lang="en-US"/>
          </a:p>
        </p:txBody>
      </p:sp>
      <p:sp>
        <p:nvSpPr>
          <p:cNvPr id="3" name="Footer Placeholder 2">
            <a:extLst>
              <a:ext uri="{FF2B5EF4-FFF2-40B4-BE49-F238E27FC236}">
                <a16:creationId xmlns:a16="http://schemas.microsoft.com/office/drawing/2014/main" id="{E499D9C2-9A23-E573-6518-BF5429A90D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3B1140-C37A-56D4-776B-C5B8DDD770D9}"/>
              </a:ext>
            </a:extLst>
          </p:cNvPr>
          <p:cNvSpPr>
            <a:spLocks noGrp="1"/>
          </p:cNvSpPr>
          <p:nvPr>
            <p:ph type="sldNum" sz="quarter" idx="12"/>
          </p:nvPr>
        </p:nvSpPr>
        <p:spPr/>
        <p:txBody>
          <a:bodyPr/>
          <a:lstStyle/>
          <a:p>
            <a:fld id="{594FEB66-DC88-40FA-BD04-8E4FD86D59FA}" type="slidenum">
              <a:rPr lang="en-US" smtClean="0"/>
              <a:t>‹#›</a:t>
            </a:fld>
            <a:endParaRPr lang="en-US"/>
          </a:p>
        </p:txBody>
      </p:sp>
    </p:spTree>
    <p:extLst>
      <p:ext uri="{BB962C8B-B14F-4D97-AF65-F5344CB8AC3E}">
        <p14:creationId xmlns:p14="http://schemas.microsoft.com/office/powerpoint/2010/main" val="30409211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63A60-F827-A753-780F-711113694A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4E49069-8DE0-6E0F-7600-D185846F883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8A51D9-24D2-67E3-FDB2-55A76672EC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306D90-BCCA-9ABD-0E03-B85D25FF6766}"/>
              </a:ext>
            </a:extLst>
          </p:cNvPr>
          <p:cNvSpPr>
            <a:spLocks noGrp="1"/>
          </p:cNvSpPr>
          <p:nvPr>
            <p:ph type="dt" sz="half" idx="10"/>
          </p:nvPr>
        </p:nvSpPr>
        <p:spPr/>
        <p:txBody>
          <a:bodyPr/>
          <a:lstStyle/>
          <a:p>
            <a:fld id="{B9CCEE7B-8AE9-446F-ADF4-C06FCF3BB967}" type="datetimeFigureOut">
              <a:rPr lang="en-US" smtClean="0"/>
              <a:t>04/12/2024</a:t>
            </a:fld>
            <a:endParaRPr lang="en-US"/>
          </a:p>
        </p:txBody>
      </p:sp>
      <p:sp>
        <p:nvSpPr>
          <p:cNvPr id="6" name="Footer Placeholder 5">
            <a:extLst>
              <a:ext uri="{FF2B5EF4-FFF2-40B4-BE49-F238E27FC236}">
                <a16:creationId xmlns:a16="http://schemas.microsoft.com/office/drawing/2014/main" id="{A4B7238A-957A-9F7B-C994-E614094015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64A8B8-4AB5-7323-BD1E-57B5D379977D}"/>
              </a:ext>
            </a:extLst>
          </p:cNvPr>
          <p:cNvSpPr>
            <a:spLocks noGrp="1"/>
          </p:cNvSpPr>
          <p:nvPr>
            <p:ph type="sldNum" sz="quarter" idx="12"/>
          </p:nvPr>
        </p:nvSpPr>
        <p:spPr/>
        <p:txBody>
          <a:bodyPr/>
          <a:lstStyle/>
          <a:p>
            <a:fld id="{594FEB66-DC88-40FA-BD04-8E4FD86D59FA}" type="slidenum">
              <a:rPr lang="en-US" smtClean="0"/>
              <a:t>‹#›</a:t>
            </a:fld>
            <a:endParaRPr lang="en-US"/>
          </a:p>
        </p:txBody>
      </p:sp>
    </p:spTree>
    <p:extLst>
      <p:ext uri="{BB962C8B-B14F-4D97-AF65-F5344CB8AC3E}">
        <p14:creationId xmlns:p14="http://schemas.microsoft.com/office/powerpoint/2010/main" val="5500418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76F3-7BB0-98B5-56FF-5E46892CC4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899D7A1-FF5B-78FC-363D-6C88AC0711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DFDC88-28C3-11B1-4B7F-00D5A17622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28C1D02-2506-CCD3-2C03-D94F167812C2}"/>
              </a:ext>
            </a:extLst>
          </p:cNvPr>
          <p:cNvSpPr>
            <a:spLocks noGrp="1"/>
          </p:cNvSpPr>
          <p:nvPr>
            <p:ph type="dt" sz="half" idx="10"/>
          </p:nvPr>
        </p:nvSpPr>
        <p:spPr/>
        <p:txBody>
          <a:bodyPr/>
          <a:lstStyle/>
          <a:p>
            <a:fld id="{B9CCEE7B-8AE9-446F-ADF4-C06FCF3BB967}" type="datetimeFigureOut">
              <a:rPr lang="en-US" smtClean="0"/>
              <a:t>04/12/2024</a:t>
            </a:fld>
            <a:endParaRPr lang="en-US"/>
          </a:p>
        </p:txBody>
      </p:sp>
      <p:sp>
        <p:nvSpPr>
          <p:cNvPr id="6" name="Footer Placeholder 5">
            <a:extLst>
              <a:ext uri="{FF2B5EF4-FFF2-40B4-BE49-F238E27FC236}">
                <a16:creationId xmlns:a16="http://schemas.microsoft.com/office/drawing/2014/main" id="{8F554CEF-724C-F692-9D12-C408BD04213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EC997A-6E5E-862C-B03A-44293722369A}"/>
              </a:ext>
            </a:extLst>
          </p:cNvPr>
          <p:cNvSpPr>
            <a:spLocks noGrp="1"/>
          </p:cNvSpPr>
          <p:nvPr>
            <p:ph type="sldNum" sz="quarter" idx="12"/>
          </p:nvPr>
        </p:nvSpPr>
        <p:spPr/>
        <p:txBody>
          <a:bodyPr/>
          <a:lstStyle/>
          <a:p>
            <a:fld id="{594FEB66-DC88-40FA-BD04-8E4FD86D59FA}" type="slidenum">
              <a:rPr lang="en-US" smtClean="0"/>
              <a:t>‹#›</a:t>
            </a:fld>
            <a:endParaRPr lang="en-US"/>
          </a:p>
        </p:txBody>
      </p:sp>
    </p:spTree>
    <p:extLst>
      <p:ext uri="{BB962C8B-B14F-4D97-AF65-F5344CB8AC3E}">
        <p14:creationId xmlns:p14="http://schemas.microsoft.com/office/powerpoint/2010/main" val="2086942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0787B-2ABA-47FD-A23A-A86F4DD88BE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442F37B-C67B-510C-48C5-27B78A7C3FF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863640-4E48-965F-32FA-560B957BE6C8}"/>
              </a:ext>
            </a:extLst>
          </p:cNvPr>
          <p:cNvSpPr>
            <a:spLocks noGrp="1"/>
          </p:cNvSpPr>
          <p:nvPr>
            <p:ph type="dt" sz="half" idx="10"/>
          </p:nvPr>
        </p:nvSpPr>
        <p:spPr/>
        <p:txBody>
          <a:bodyPr/>
          <a:lstStyle/>
          <a:p>
            <a:fld id="{B9CCEE7B-8AE9-446F-ADF4-C06FCF3BB967}" type="datetimeFigureOut">
              <a:rPr lang="en-US" smtClean="0"/>
              <a:t>04/12/2024</a:t>
            </a:fld>
            <a:endParaRPr lang="en-US"/>
          </a:p>
        </p:txBody>
      </p:sp>
      <p:sp>
        <p:nvSpPr>
          <p:cNvPr id="5" name="Footer Placeholder 4">
            <a:extLst>
              <a:ext uri="{FF2B5EF4-FFF2-40B4-BE49-F238E27FC236}">
                <a16:creationId xmlns:a16="http://schemas.microsoft.com/office/drawing/2014/main" id="{B52DDCB8-C531-3411-8BA0-653285D63D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77623D-AB19-09AC-C20D-17C0680D26BC}"/>
              </a:ext>
            </a:extLst>
          </p:cNvPr>
          <p:cNvSpPr>
            <a:spLocks noGrp="1"/>
          </p:cNvSpPr>
          <p:nvPr>
            <p:ph type="sldNum" sz="quarter" idx="12"/>
          </p:nvPr>
        </p:nvSpPr>
        <p:spPr/>
        <p:txBody>
          <a:bodyPr/>
          <a:lstStyle/>
          <a:p>
            <a:fld id="{594FEB66-DC88-40FA-BD04-8E4FD86D59FA}" type="slidenum">
              <a:rPr lang="en-US" smtClean="0"/>
              <a:t>‹#›</a:t>
            </a:fld>
            <a:endParaRPr lang="en-US"/>
          </a:p>
        </p:txBody>
      </p:sp>
    </p:spTree>
    <p:extLst>
      <p:ext uri="{BB962C8B-B14F-4D97-AF65-F5344CB8AC3E}">
        <p14:creationId xmlns:p14="http://schemas.microsoft.com/office/powerpoint/2010/main" val="10556714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F04870-ECD2-03E7-9D18-EC78F2A9749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8DB8E5B-5C58-CF55-3BC7-CEA6A4C5D42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641667-1739-9C9C-D889-0142526DC367}"/>
              </a:ext>
            </a:extLst>
          </p:cNvPr>
          <p:cNvSpPr>
            <a:spLocks noGrp="1"/>
          </p:cNvSpPr>
          <p:nvPr>
            <p:ph type="dt" sz="half" idx="10"/>
          </p:nvPr>
        </p:nvSpPr>
        <p:spPr/>
        <p:txBody>
          <a:bodyPr/>
          <a:lstStyle/>
          <a:p>
            <a:fld id="{B9CCEE7B-8AE9-446F-ADF4-C06FCF3BB967}" type="datetimeFigureOut">
              <a:rPr lang="en-US" smtClean="0"/>
              <a:t>04/12/2024</a:t>
            </a:fld>
            <a:endParaRPr lang="en-US"/>
          </a:p>
        </p:txBody>
      </p:sp>
      <p:sp>
        <p:nvSpPr>
          <p:cNvPr id="5" name="Footer Placeholder 4">
            <a:extLst>
              <a:ext uri="{FF2B5EF4-FFF2-40B4-BE49-F238E27FC236}">
                <a16:creationId xmlns:a16="http://schemas.microsoft.com/office/drawing/2014/main" id="{59D8DCBC-73D5-198A-0904-3A4F5826B6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E5B0DE-77B8-4423-AA4F-85DC9E1F4330}"/>
              </a:ext>
            </a:extLst>
          </p:cNvPr>
          <p:cNvSpPr>
            <a:spLocks noGrp="1"/>
          </p:cNvSpPr>
          <p:nvPr>
            <p:ph type="sldNum" sz="quarter" idx="12"/>
          </p:nvPr>
        </p:nvSpPr>
        <p:spPr/>
        <p:txBody>
          <a:bodyPr/>
          <a:lstStyle/>
          <a:p>
            <a:fld id="{594FEB66-DC88-40FA-BD04-8E4FD86D59FA}" type="slidenum">
              <a:rPr lang="en-US" smtClean="0"/>
              <a:t>‹#›</a:t>
            </a:fld>
            <a:endParaRPr lang="en-US"/>
          </a:p>
        </p:txBody>
      </p:sp>
    </p:spTree>
    <p:extLst>
      <p:ext uri="{BB962C8B-B14F-4D97-AF65-F5344CB8AC3E}">
        <p14:creationId xmlns:p14="http://schemas.microsoft.com/office/powerpoint/2010/main" val="4286617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B90F6A5-6B71-4069-8526-03003AC40513}"/>
              </a:ext>
            </a:extLst>
          </p:cNvPr>
          <p:cNvSpPr>
            <a:spLocks noGrp="1"/>
          </p:cNvSpPr>
          <p:nvPr>
            <p:ph type="dt" sz="half" idx="10"/>
          </p:nvPr>
        </p:nvSpPr>
        <p:spPr/>
        <p:txBody>
          <a:bodyPr/>
          <a:lstStyle/>
          <a:p>
            <a:fld id="{4A8F1692-9F8D-411A-9C16-425555511FE8}" type="datetimeFigureOut">
              <a:rPr lang="en-US" smtClean="0"/>
              <a:t>04/12/2024</a:t>
            </a:fld>
            <a:endParaRPr lang="en-US"/>
          </a:p>
        </p:txBody>
      </p:sp>
      <p:sp>
        <p:nvSpPr>
          <p:cNvPr id="5" name="Footer Placeholder 4">
            <a:extLst>
              <a:ext uri="{FF2B5EF4-FFF2-40B4-BE49-F238E27FC236}">
                <a16:creationId xmlns:a16="http://schemas.microsoft.com/office/drawing/2014/main" id="{A855F6D3-5025-4906-ACBE-23FA4E0F62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C2DEA1-0785-4CEA-B6F1-F45BC0D3CDD2}"/>
              </a:ext>
            </a:extLst>
          </p:cNvPr>
          <p:cNvSpPr>
            <a:spLocks noGrp="1"/>
          </p:cNvSpPr>
          <p:nvPr>
            <p:ph type="sldNum" sz="quarter" idx="12"/>
          </p:nvPr>
        </p:nvSpPr>
        <p:spPr/>
        <p:txBody>
          <a:bodyPr/>
          <a:lstStyle/>
          <a:p>
            <a:fld id="{65C251A6-B550-4BE8-B3BA-DA9D45F97ABA}" type="slidenum">
              <a:rPr lang="en-US" smtClean="0"/>
              <a:t>‹#›</a:t>
            </a:fld>
            <a:endParaRPr lang="en-US"/>
          </a:p>
        </p:txBody>
      </p:sp>
    </p:spTree>
    <p:extLst>
      <p:ext uri="{BB962C8B-B14F-4D97-AF65-F5344CB8AC3E}">
        <p14:creationId xmlns:p14="http://schemas.microsoft.com/office/powerpoint/2010/main" val="1762548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2A3FDD-AC85-8811-3325-D87F0422489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C9967F7-9881-B919-4CF5-7EF27409F6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51AA15-C0AA-08F6-19DB-4B2AF57AC74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9CCEE7B-8AE9-446F-ADF4-C06FCF3BB967}" type="datetimeFigureOut">
              <a:rPr lang="en-US" smtClean="0"/>
              <a:t>04/12/2024</a:t>
            </a:fld>
            <a:endParaRPr lang="en-US"/>
          </a:p>
        </p:txBody>
      </p:sp>
      <p:sp>
        <p:nvSpPr>
          <p:cNvPr id="5" name="Footer Placeholder 4">
            <a:extLst>
              <a:ext uri="{FF2B5EF4-FFF2-40B4-BE49-F238E27FC236}">
                <a16:creationId xmlns:a16="http://schemas.microsoft.com/office/drawing/2014/main" id="{7BB52B9C-5F8C-4532-D43B-692A1CF1DF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D2C9E95-29B6-8BDA-5270-67685EDB0E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94FEB66-DC88-40FA-BD04-8E4FD86D59FA}" type="slidenum">
              <a:rPr lang="en-US" smtClean="0"/>
              <a:t>‹#›</a:t>
            </a:fld>
            <a:endParaRPr lang="en-US"/>
          </a:p>
        </p:txBody>
      </p:sp>
    </p:spTree>
    <p:extLst>
      <p:ext uri="{BB962C8B-B14F-4D97-AF65-F5344CB8AC3E}">
        <p14:creationId xmlns:p14="http://schemas.microsoft.com/office/powerpoint/2010/main" val="3873781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10.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image" Target="../media/image510.png"/><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10.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2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3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3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7.xml"/><Relationship Id="rId4" Type="http://schemas.openxmlformats.org/officeDocument/2006/relationships/image" Target="../media/image70.png"/></Relationships>
</file>

<file path=ppt/slides/_rels/slide37.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7.xml"/><Relationship Id="rId5" Type="http://schemas.openxmlformats.org/officeDocument/2006/relationships/image" Target="../media/image77.png"/><Relationship Id="rId4" Type="http://schemas.openxmlformats.org/officeDocument/2006/relationships/image" Target="../media/image76.png"/></Relationships>
</file>

<file path=ppt/slides/_rels/slide4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7.xml"/><Relationship Id="rId5" Type="http://schemas.openxmlformats.org/officeDocument/2006/relationships/image" Target="../media/image81.png"/><Relationship Id="rId4" Type="http://schemas.openxmlformats.org/officeDocument/2006/relationships/image" Target="../media/image80.png"/></Relationships>
</file>

<file path=ppt/slides/_rels/slide41.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7.xml"/><Relationship Id="rId5" Type="http://schemas.openxmlformats.org/officeDocument/2006/relationships/image" Target="../media/image89.png"/><Relationship Id="rId4" Type="http://schemas.openxmlformats.org/officeDocument/2006/relationships/image" Target="../media/image88.png"/></Relationships>
</file>

<file path=ppt/slides/_rels/slide44.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7.xml"/><Relationship Id="rId6" Type="http://schemas.openxmlformats.org/officeDocument/2006/relationships/image" Target="../media/image94.png"/><Relationship Id="rId5" Type="http://schemas.openxmlformats.org/officeDocument/2006/relationships/image" Target="../media/image93.png"/><Relationship Id="rId4" Type="http://schemas.openxmlformats.org/officeDocument/2006/relationships/image" Target="../media/image92.png"/></Relationships>
</file>

<file path=ppt/slides/_rels/slide45.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9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99.png"/><Relationship Id="rId7" Type="http://schemas.openxmlformats.org/officeDocument/2006/relationships/image" Target="../media/image104.png"/><Relationship Id="rId2" Type="http://schemas.openxmlformats.org/officeDocument/2006/relationships/image" Target="../media/image97.png"/><Relationship Id="rId1" Type="http://schemas.openxmlformats.org/officeDocument/2006/relationships/slideLayout" Target="../slideLayouts/slideLayout7.xml"/><Relationship Id="rId6" Type="http://schemas.openxmlformats.org/officeDocument/2006/relationships/image" Target="../media/image103.png"/><Relationship Id="rId5" Type="http://schemas.openxmlformats.org/officeDocument/2006/relationships/image" Target="../media/image102.png"/><Relationship Id="rId4" Type="http://schemas.openxmlformats.org/officeDocument/2006/relationships/image" Target="../media/image101.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png"/><Relationship Id="rId1" Type="http://schemas.openxmlformats.org/officeDocument/2006/relationships/slideLayout" Target="../slideLayouts/slideLayout7.xml"/><Relationship Id="rId5" Type="http://schemas.openxmlformats.org/officeDocument/2006/relationships/image" Target="../media/image106.jpeg"/><Relationship Id="rId4" Type="http://schemas.openxmlformats.org/officeDocument/2006/relationships/image" Target="../media/image111.png"/></Relationships>
</file>

<file path=ppt/slides/_rels/slide53.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2.png"/><Relationship Id="rId1" Type="http://schemas.openxmlformats.org/officeDocument/2006/relationships/slideLayout" Target="../slideLayouts/slideLayout7.xml"/><Relationship Id="rId4" Type="http://schemas.openxmlformats.org/officeDocument/2006/relationships/image" Target="../media/image115.png"/></Relationships>
</file>

<file path=ppt/slides/_rels/slide54.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image" Target="../media/image118.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4.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image" Target="../media/image126.png"/><Relationship Id="rId1" Type="http://schemas.openxmlformats.org/officeDocument/2006/relationships/slideLayout" Target="../slideLayouts/slideLayout7.xml"/><Relationship Id="rId4" Type="http://schemas.openxmlformats.org/officeDocument/2006/relationships/image" Target="../media/image128.png"/></Relationships>
</file>

<file path=ppt/slides/_rels/slide63.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png"/><Relationship Id="rId1" Type="http://schemas.openxmlformats.org/officeDocument/2006/relationships/slideLayout" Target="../slideLayouts/slideLayout7.xml"/><Relationship Id="rId6" Type="http://schemas.openxmlformats.org/officeDocument/2006/relationships/image" Target="../media/image133.png"/><Relationship Id="rId5" Type="http://schemas.openxmlformats.org/officeDocument/2006/relationships/image" Target="../media/image132.png"/><Relationship Id="rId4" Type="http://schemas.openxmlformats.org/officeDocument/2006/relationships/image" Target="../media/image131.png"/></Relationships>
</file>

<file path=ppt/slides/_rels/slide64.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image" Target="../media/image134.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png"/><Relationship Id="rId1" Type="http://schemas.openxmlformats.org/officeDocument/2006/relationships/slideLayout" Target="../slideLayouts/slideLayout7.xml"/><Relationship Id="rId6" Type="http://schemas.openxmlformats.org/officeDocument/2006/relationships/image" Target="../media/image140.png"/><Relationship Id="rId5" Type="http://schemas.openxmlformats.org/officeDocument/2006/relationships/image" Target="../media/image139.png"/><Relationship Id="rId4" Type="http://schemas.openxmlformats.org/officeDocument/2006/relationships/image" Target="../media/image138.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141.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142.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43.png"/><Relationship Id="rId1" Type="http://schemas.openxmlformats.org/officeDocument/2006/relationships/slideLayout" Target="../slideLayouts/slideLayout7.xml"/><Relationship Id="rId4" Type="http://schemas.openxmlformats.org/officeDocument/2006/relationships/image" Target="../media/image145.png"/></Relationships>
</file>

<file path=ppt/slides/_rels/slide70.xml.rels><?xml version="1.0" encoding="UTF-8" standalone="yes"?>
<Relationships xmlns="http://schemas.openxmlformats.org/package/2006/relationships"><Relationship Id="rId2" Type="http://schemas.openxmlformats.org/officeDocument/2006/relationships/image" Target="../media/image146.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147.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image" Target="../media/image148.png"/><Relationship Id="rId1" Type="http://schemas.openxmlformats.org/officeDocument/2006/relationships/slideLayout" Target="../slideLayouts/slideLayout7.xml"/><Relationship Id="rId5" Type="http://schemas.openxmlformats.org/officeDocument/2006/relationships/image" Target="../media/image150.png"/><Relationship Id="rId4" Type="http://schemas.openxmlformats.org/officeDocument/2006/relationships/image" Target="../media/image106.jpeg"/></Relationships>
</file>

<file path=ppt/slides/_rels/slide73.xml.rels><?xml version="1.0" encoding="UTF-8" standalone="yes"?>
<Relationships xmlns="http://schemas.openxmlformats.org/package/2006/relationships"><Relationship Id="rId2" Type="http://schemas.openxmlformats.org/officeDocument/2006/relationships/image" Target="../media/image151.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152.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image" Target="../media/image153.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image" Target="../media/image155.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157.pn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image" Target="../media/image159.pn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162.png"/><Relationship Id="rId2" Type="http://schemas.openxmlformats.org/officeDocument/2006/relationships/image" Target="../media/image161.pn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164.png"/><Relationship Id="rId2" Type="http://schemas.openxmlformats.org/officeDocument/2006/relationships/image" Target="../media/image163.png"/><Relationship Id="rId1" Type="http://schemas.openxmlformats.org/officeDocument/2006/relationships/slideLayout" Target="../slideLayouts/slideLayout7.xml"/><Relationship Id="rId4" Type="http://schemas.openxmlformats.org/officeDocument/2006/relationships/image" Target="../media/image117.pn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165.pn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67.png"/><Relationship Id="rId2" Type="http://schemas.openxmlformats.org/officeDocument/2006/relationships/image" Target="../media/image166.png"/><Relationship Id="rId1" Type="http://schemas.openxmlformats.org/officeDocument/2006/relationships/slideLayout" Target="../slideLayouts/slideLayout7.xml"/><Relationship Id="rId4" Type="http://schemas.openxmlformats.org/officeDocument/2006/relationships/image" Target="../media/image168.png"/></Relationships>
</file>

<file path=ppt/slides/_rels/slide84.xml.rels><?xml version="1.0" encoding="UTF-8" standalone="yes"?>
<Relationships xmlns="http://schemas.openxmlformats.org/package/2006/relationships"><Relationship Id="rId2" Type="http://schemas.openxmlformats.org/officeDocument/2006/relationships/image" Target="../media/image169.pn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170.pn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171.pn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172.pn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174.png"/><Relationship Id="rId7" Type="http://schemas.openxmlformats.org/officeDocument/2006/relationships/image" Target="../media/image178.png"/><Relationship Id="rId2" Type="http://schemas.openxmlformats.org/officeDocument/2006/relationships/image" Target="../media/image173.png"/><Relationship Id="rId1" Type="http://schemas.openxmlformats.org/officeDocument/2006/relationships/slideLayout" Target="../slideLayouts/slideLayout7.xml"/><Relationship Id="rId6" Type="http://schemas.openxmlformats.org/officeDocument/2006/relationships/image" Target="../media/image177.png"/><Relationship Id="rId5" Type="http://schemas.openxmlformats.org/officeDocument/2006/relationships/image" Target="../media/image176.png"/><Relationship Id="rId4" Type="http://schemas.openxmlformats.org/officeDocument/2006/relationships/image" Target="../media/image175.png"/></Relationships>
</file>

<file path=ppt/slides/_rels/slide89.xml.rels><?xml version="1.0" encoding="UTF-8" standalone="yes"?>
<Relationships xmlns="http://schemas.openxmlformats.org/package/2006/relationships"><Relationship Id="rId2" Type="http://schemas.openxmlformats.org/officeDocument/2006/relationships/image" Target="../media/image179.pn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180.pn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182.png"/><Relationship Id="rId2" Type="http://schemas.openxmlformats.org/officeDocument/2006/relationships/image" Target="../media/image181.pn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184.png"/><Relationship Id="rId2" Type="http://schemas.openxmlformats.org/officeDocument/2006/relationships/image" Target="../media/image183.png"/><Relationship Id="rId1" Type="http://schemas.openxmlformats.org/officeDocument/2006/relationships/slideLayout" Target="../slideLayouts/slideLayout7.xml"/><Relationship Id="rId4" Type="http://schemas.openxmlformats.org/officeDocument/2006/relationships/image" Target="../media/image185.png"/></Relationships>
</file>

<file path=ppt/slides/_rels/slide93.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88.png"/><Relationship Id="rId4" Type="http://schemas.openxmlformats.org/officeDocument/2006/relationships/image" Target="../media/image187.png"/></Relationships>
</file>

<file path=ppt/slides/_rels/slide94.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image" Target="../media/image189.pn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openxmlformats.org/officeDocument/2006/relationships/image" Target="../media/image192.png"/><Relationship Id="rId2" Type="http://schemas.openxmlformats.org/officeDocument/2006/relationships/image" Target="../media/image191.pn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193.pn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194.pn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3" Type="http://schemas.openxmlformats.org/officeDocument/2006/relationships/image" Target="../media/image196.png"/><Relationship Id="rId2" Type="http://schemas.openxmlformats.org/officeDocument/2006/relationships/image" Target="../media/image195.pn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197.pn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3" Type="http://schemas.openxmlformats.org/officeDocument/2006/relationships/image" Target="../media/image199.png"/><Relationship Id="rId2" Type="http://schemas.openxmlformats.org/officeDocument/2006/relationships/image" Target="../media/image198.pn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3" Type="http://schemas.openxmlformats.org/officeDocument/2006/relationships/image" Target="../media/image201.png"/><Relationship Id="rId2" Type="http://schemas.openxmlformats.org/officeDocument/2006/relationships/image" Target="../media/image200.png"/><Relationship Id="rId1" Type="http://schemas.openxmlformats.org/officeDocument/2006/relationships/slideLayout" Target="../slideLayouts/slideLayout7.xml"/><Relationship Id="rId4" Type="http://schemas.openxmlformats.org/officeDocument/2006/relationships/image" Target="../media/image202.png"/></Relationships>
</file>

<file path=ppt/slides/_rels/slide103.xml.rels><?xml version="1.0" encoding="UTF-8" standalone="yes"?>
<Relationships xmlns="http://schemas.openxmlformats.org/package/2006/relationships"><Relationship Id="rId3" Type="http://schemas.openxmlformats.org/officeDocument/2006/relationships/image" Target="../media/image204.png"/><Relationship Id="rId2" Type="http://schemas.openxmlformats.org/officeDocument/2006/relationships/image" Target="../media/image203.pn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3" Type="http://schemas.openxmlformats.org/officeDocument/2006/relationships/image" Target="../media/image206.png"/><Relationship Id="rId2" Type="http://schemas.openxmlformats.org/officeDocument/2006/relationships/image" Target="../media/image205.pn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3" Type="http://schemas.openxmlformats.org/officeDocument/2006/relationships/image" Target="../media/image208.png"/><Relationship Id="rId2" Type="http://schemas.openxmlformats.org/officeDocument/2006/relationships/image" Target="../media/image207.png"/><Relationship Id="rId1" Type="http://schemas.openxmlformats.org/officeDocument/2006/relationships/slideLayout" Target="../slideLayouts/slideLayout7.xml"/><Relationship Id="rId5" Type="http://schemas.openxmlformats.org/officeDocument/2006/relationships/image" Target="../media/image210.png"/><Relationship Id="rId4" Type="http://schemas.openxmlformats.org/officeDocument/2006/relationships/image" Target="../media/image209.png"/></Relationships>
</file>

<file path=ppt/slides/_rels/slide106.xml.rels><?xml version="1.0" encoding="UTF-8" standalone="yes"?>
<Relationships xmlns="http://schemas.openxmlformats.org/package/2006/relationships"><Relationship Id="rId3" Type="http://schemas.openxmlformats.org/officeDocument/2006/relationships/image" Target="../media/image212.emf"/><Relationship Id="rId2" Type="http://schemas.openxmlformats.org/officeDocument/2006/relationships/image" Target="../media/image211.png"/><Relationship Id="rId1" Type="http://schemas.openxmlformats.org/officeDocument/2006/relationships/slideLayout" Target="../slideLayouts/slideLayout7.xml"/><Relationship Id="rId4" Type="http://schemas.openxmlformats.org/officeDocument/2006/relationships/image" Target="../media/image213.png"/></Relationships>
</file>

<file path=ppt/slides/_rels/slide107.xml.rels><?xml version="1.0" encoding="UTF-8" standalone="yes"?>
<Relationships xmlns="http://schemas.openxmlformats.org/package/2006/relationships"><Relationship Id="rId2" Type="http://schemas.openxmlformats.org/officeDocument/2006/relationships/image" Target="../media/image214.pn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215.pn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3" Type="http://schemas.openxmlformats.org/officeDocument/2006/relationships/image" Target="../media/image217.png"/><Relationship Id="rId7" Type="http://schemas.openxmlformats.org/officeDocument/2006/relationships/image" Target="../media/image221.png"/><Relationship Id="rId2" Type="http://schemas.openxmlformats.org/officeDocument/2006/relationships/image" Target="../media/image216.png"/><Relationship Id="rId1" Type="http://schemas.openxmlformats.org/officeDocument/2006/relationships/slideLayout" Target="../slideLayouts/slideLayout7.xml"/><Relationship Id="rId6" Type="http://schemas.openxmlformats.org/officeDocument/2006/relationships/image" Target="../media/image220.png"/><Relationship Id="rId5" Type="http://schemas.openxmlformats.org/officeDocument/2006/relationships/image" Target="../media/image219.png"/><Relationship Id="rId4" Type="http://schemas.openxmlformats.org/officeDocument/2006/relationships/image" Target="../media/image218.png"/></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image" Target="../media/image222.pn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223.pn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3" Type="http://schemas.openxmlformats.org/officeDocument/2006/relationships/image" Target="../media/image225.png"/><Relationship Id="rId2" Type="http://schemas.openxmlformats.org/officeDocument/2006/relationships/image" Target="../media/image224.pn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3" Type="http://schemas.openxmlformats.org/officeDocument/2006/relationships/image" Target="../media/image227.png"/><Relationship Id="rId2" Type="http://schemas.openxmlformats.org/officeDocument/2006/relationships/image" Target="../media/image226.png"/><Relationship Id="rId1" Type="http://schemas.openxmlformats.org/officeDocument/2006/relationships/slideLayout" Target="../slideLayouts/slideLayout7.xml"/><Relationship Id="rId4" Type="http://schemas.openxmlformats.org/officeDocument/2006/relationships/image" Target="../media/image228.png"/></Relationships>
</file>

<file path=ppt/slides/_rels/slide115.xml.rels><?xml version="1.0" encoding="UTF-8" standalone="yes"?>
<Relationships xmlns="http://schemas.openxmlformats.org/package/2006/relationships"><Relationship Id="rId2" Type="http://schemas.openxmlformats.org/officeDocument/2006/relationships/image" Target="../media/image229.pn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image" Target="../media/image230.pn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3" Type="http://schemas.openxmlformats.org/officeDocument/2006/relationships/image" Target="../media/image232.png"/><Relationship Id="rId2" Type="http://schemas.openxmlformats.org/officeDocument/2006/relationships/image" Target="../media/image231.png"/><Relationship Id="rId1" Type="http://schemas.openxmlformats.org/officeDocument/2006/relationships/slideLayout" Target="../slideLayouts/slideLayout7.xml"/><Relationship Id="rId4" Type="http://schemas.openxmlformats.org/officeDocument/2006/relationships/image" Target="../media/image233.png"/></Relationships>
</file>

<file path=ppt/slides/_rels/slide118.xml.rels><?xml version="1.0" encoding="UTF-8" standalone="yes"?>
<Relationships xmlns="http://schemas.openxmlformats.org/package/2006/relationships"><Relationship Id="rId3" Type="http://schemas.openxmlformats.org/officeDocument/2006/relationships/image" Target="../media/image235.png"/><Relationship Id="rId7" Type="http://schemas.openxmlformats.org/officeDocument/2006/relationships/image" Target="../media/image239.png"/><Relationship Id="rId2" Type="http://schemas.openxmlformats.org/officeDocument/2006/relationships/image" Target="../media/image234.png"/><Relationship Id="rId1" Type="http://schemas.openxmlformats.org/officeDocument/2006/relationships/slideLayout" Target="../slideLayouts/slideLayout7.xml"/><Relationship Id="rId6" Type="http://schemas.openxmlformats.org/officeDocument/2006/relationships/image" Target="../media/image238.png"/><Relationship Id="rId5" Type="http://schemas.openxmlformats.org/officeDocument/2006/relationships/image" Target="../media/image237.png"/><Relationship Id="rId4" Type="http://schemas.openxmlformats.org/officeDocument/2006/relationships/image" Target="../media/image236.png"/></Relationships>
</file>

<file path=ppt/slides/_rels/slide119.xml.rels><?xml version="1.0" encoding="UTF-8" standalone="yes"?>
<Relationships xmlns="http://schemas.openxmlformats.org/package/2006/relationships"><Relationship Id="rId3" Type="http://schemas.openxmlformats.org/officeDocument/2006/relationships/image" Target="../media/image241.png"/><Relationship Id="rId2" Type="http://schemas.openxmlformats.org/officeDocument/2006/relationships/image" Target="../media/image240.png"/><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3" Type="http://schemas.openxmlformats.org/officeDocument/2006/relationships/image" Target="../media/image243.png"/><Relationship Id="rId2" Type="http://schemas.openxmlformats.org/officeDocument/2006/relationships/image" Target="../media/image242.png"/><Relationship Id="rId1" Type="http://schemas.openxmlformats.org/officeDocument/2006/relationships/slideLayout" Target="../slideLayouts/slideLayout7.xml"/><Relationship Id="rId4" Type="http://schemas.openxmlformats.org/officeDocument/2006/relationships/image" Target="../media/image244.png"/></Relationships>
</file>

<file path=ppt/slides/_rels/slide121.xml.rels><?xml version="1.0" encoding="UTF-8" standalone="yes"?>
<Relationships xmlns="http://schemas.openxmlformats.org/package/2006/relationships"><Relationship Id="rId3" Type="http://schemas.openxmlformats.org/officeDocument/2006/relationships/image" Target="../media/image246.png"/><Relationship Id="rId2" Type="http://schemas.openxmlformats.org/officeDocument/2006/relationships/image" Target="../media/image245.png"/><Relationship Id="rId1" Type="http://schemas.openxmlformats.org/officeDocument/2006/relationships/slideLayout" Target="../slideLayouts/slideLayout7.xml"/><Relationship Id="rId4" Type="http://schemas.openxmlformats.org/officeDocument/2006/relationships/image" Target="../media/image247.png"/></Relationships>
</file>

<file path=ppt/slides/_rels/slide122.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248.png"/><Relationship Id="rId1" Type="http://schemas.openxmlformats.org/officeDocument/2006/relationships/slideLayout" Target="../slideLayouts/slideLayout7.xml"/><Relationship Id="rId4" Type="http://schemas.openxmlformats.org/officeDocument/2006/relationships/image" Target="../media/image249.png"/></Relationships>
</file>

<file path=ppt/slides/_rels/slide123.xml.rels><?xml version="1.0" encoding="UTF-8" standalone="yes"?>
<Relationships xmlns="http://schemas.openxmlformats.org/package/2006/relationships"><Relationship Id="rId3" Type="http://schemas.openxmlformats.org/officeDocument/2006/relationships/image" Target="../media/image251.png"/><Relationship Id="rId2" Type="http://schemas.openxmlformats.org/officeDocument/2006/relationships/image" Target="../media/image250.pn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3" Type="http://schemas.openxmlformats.org/officeDocument/2006/relationships/image" Target="../media/image253.png"/><Relationship Id="rId2" Type="http://schemas.openxmlformats.org/officeDocument/2006/relationships/image" Target="../media/image252.png"/><Relationship Id="rId1" Type="http://schemas.openxmlformats.org/officeDocument/2006/relationships/slideLayout" Target="../slideLayouts/slideLayout7.xml"/><Relationship Id="rId5" Type="http://schemas.openxmlformats.org/officeDocument/2006/relationships/image" Target="../media/image255.png"/><Relationship Id="rId4" Type="http://schemas.openxmlformats.org/officeDocument/2006/relationships/image" Target="../media/image254.png"/></Relationships>
</file>

<file path=ppt/slides/_rels/slide125.xml.rels><?xml version="1.0" encoding="UTF-8" standalone="yes"?>
<Relationships xmlns="http://schemas.openxmlformats.org/package/2006/relationships"><Relationship Id="rId3" Type="http://schemas.openxmlformats.org/officeDocument/2006/relationships/image" Target="../media/image257.png"/><Relationship Id="rId2" Type="http://schemas.openxmlformats.org/officeDocument/2006/relationships/image" Target="../media/image256.png"/><Relationship Id="rId1" Type="http://schemas.openxmlformats.org/officeDocument/2006/relationships/slideLayout" Target="../slideLayouts/slideLayout7.xml"/><Relationship Id="rId4" Type="http://schemas.openxmlformats.org/officeDocument/2006/relationships/image" Target="../media/image258.png"/></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CFD52-2F9E-47F6-2C3E-B585479A7EE4}"/>
              </a:ext>
            </a:extLst>
          </p:cNvPr>
          <p:cNvSpPr>
            <a:spLocks noGrp="1"/>
          </p:cNvSpPr>
          <p:nvPr>
            <p:ph type="ctrTitle"/>
          </p:nvPr>
        </p:nvSpPr>
        <p:spPr>
          <a:xfrm>
            <a:off x="-75414" y="1487079"/>
            <a:ext cx="12267414" cy="2387600"/>
          </a:xfrm>
        </p:spPr>
        <p:txBody>
          <a:bodyPr>
            <a:normAutofit/>
          </a:bodyPr>
          <a:lstStyle/>
          <a:p>
            <a:r>
              <a:rPr lang="en-US" sz="8000" b="1">
                <a:solidFill>
                  <a:srgbClr val="FF0000"/>
                </a:solidFill>
                <a:latin typeface="Times New Roman" panose="02020603050405020304" pitchFamily="18" charset="0"/>
                <a:cs typeface="Times New Roman" panose="02020603050405020304" pitchFamily="18" charset="0"/>
              </a:rPr>
              <a:t>ÔN TẬP CUỐI KỲ </a:t>
            </a:r>
            <a:br>
              <a:rPr lang="en-US" sz="8000" b="1">
                <a:solidFill>
                  <a:srgbClr val="FF0000"/>
                </a:solidFill>
                <a:latin typeface="Times New Roman" panose="02020603050405020304" pitchFamily="18" charset="0"/>
                <a:cs typeface="Times New Roman" panose="02020603050405020304" pitchFamily="18" charset="0"/>
              </a:rPr>
            </a:br>
            <a:r>
              <a:rPr lang="en-US" sz="8000" b="1">
                <a:solidFill>
                  <a:srgbClr val="FF0000"/>
                </a:solidFill>
                <a:latin typeface="Times New Roman" panose="02020603050405020304" pitchFamily="18" charset="0"/>
                <a:cs typeface="Times New Roman" panose="02020603050405020304" pitchFamily="18" charset="0"/>
              </a:rPr>
              <a:t>TOÁN 10</a:t>
            </a:r>
          </a:p>
        </p:txBody>
      </p:sp>
      <p:sp>
        <p:nvSpPr>
          <p:cNvPr id="3" name="Subtitle 2">
            <a:extLst>
              <a:ext uri="{FF2B5EF4-FFF2-40B4-BE49-F238E27FC236}">
                <a16:creationId xmlns:a16="http://schemas.microsoft.com/office/drawing/2014/main" id="{853A93D4-81C1-9FFC-14C3-34FB643555CB}"/>
              </a:ext>
            </a:extLst>
          </p:cNvPr>
          <p:cNvSpPr>
            <a:spLocks noGrp="1"/>
          </p:cNvSpPr>
          <p:nvPr>
            <p:ph type="subTitle" idx="1"/>
          </p:nvPr>
        </p:nvSpPr>
        <p:spPr>
          <a:xfrm>
            <a:off x="1222343" y="4884083"/>
            <a:ext cx="9144000" cy="1655762"/>
          </a:xfrm>
        </p:spPr>
        <p:txBody>
          <a:bodyPr>
            <a:normAutofit/>
          </a:bodyPr>
          <a:lstStyle/>
          <a:p>
            <a:r>
              <a:rPr lang="en-US" sz="3600" b="1">
                <a:solidFill>
                  <a:srgbClr val="00B050"/>
                </a:solidFill>
              </a:rPr>
              <a:t>GV: NGUYỄN THỊ THỦY</a:t>
            </a:r>
          </a:p>
        </p:txBody>
      </p:sp>
    </p:spTree>
    <p:extLst>
      <p:ext uri="{BB962C8B-B14F-4D97-AF65-F5344CB8AC3E}">
        <p14:creationId xmlns:p14="http://schemas.microsoft.com/office/powerpoint/2010/main" val="444909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4811C81-EC16-7B7C-CFFD-8815F389DD8C}"/>
              </a:ext>
            </a:extLst>
          </p:cNvPr>
          <p:cNvSpPr txBox="1"/>
          <p:nvPr/>
        </p:nvSpPr>
        <p:spPr>
          <a:xfrm>
            <a:off x="1572" y="196825"/>
            <a:ext cx="12102444" cy="3664080"/>
          </a:xfrm>
          <a:prstGeom prst="rect">
            <a:avLst/>
          </a:prstGeom>
          <a:noFill/>
        </p:spPr>
        <p:txBody>
          <a:bodyPr wrap="square">
            <a:spAutoFit/>
          </a:bodyPr>
          <a:lstStyle/>
          <a:p>
            <a:pPr>
              <a:lnSpc>
                <a:spcPct val="107000"/>
              </a:lnSpc>
              <a:spcAft>
                <a:spcPts val="800"/>
              </a:spcAft>
            </a:pPr>
            <a:r>
              <a:rPr lang="en-SG" sz="4000" b="1">
                <a:effectLst/>
                <a:latin typeface="Chu Van An"/>
                <a:ea typeface="Calibri" panose="020F0502020204030204" pitchFamily="34" charset="0"/>
                <a:cs typeface="Times New Roman" panose="02020603050405020304" pitchFamily="18" charset="0"/>
              </a:rPr>
              <a:t>2. Cấu trúc:</a:t>
            </a:r>
            <a:endParaRPr lang="en-US" sz="4000">
              <a:effectLst/>
              <a:latin typeface="Calibri" panose="020F0502020204030204" pitchFamily="34" charset="0"/>
              <a:ea typeface="Calibri" panose="020F0502020204030204" pitchFamily="34" charset="0"/>
              <a:cs typeface="Times New Roman" panose="02020603050405020304" pitchFamily="18" charset="0"/>
            </a:endParaRPr>
          </a:p>
          <a:p>
            <a:pPr marL="171450">
              <a:lnSpc>
                <a:spcPct val="107000"/>
              </a:lnSpc>
              <a:spcAft>
                <a:spcPts val="800"/>
              </a:spcAft>
            </a:pPr>
            <a:r>
              <a:rPr lang="en-SG" sz="4000">
                <a:effectLst/>
                <a:latin typeface="Chu Van An"/>
                <a:ea typeface="Calibri" panose="020F0502020204030204" pitchFamily="34" charset="0"/>
                <a:cs typeface="Times New Roman" panose="02020603050405020304" pitchFamily="18" charset="0"/>
              </a:rPr>
              <a:t>- Phần 1: Trắc nghiệm 4 phương án lựa chọn (12 câu, 3,0 điểm)</a:t>
            </a:r>
            <a:endParaRPr lang="en-US" sz="4000">
              <a:effectLst/>
              <a:latin typeface="Calibri" panose="020F0502020204030204" pitchFamily="34" charset="0"/>
              <a:ea typeface="Calibri" panose="020F0502020204030204" pitchFamily="34" charset="0"/>
              <a:cs typeface="Times New Roman" panose="02020603050405020304" pitchFamily="18" charset="0"/>
            </a:endParaRPr>
          </a:p>
          <a:p>
            <a:pPr marL="171450">
              <a:lnSpc>
                <a:spcPct val="107000"/>
              </a:lnSpc>
              <a:spcAft>
                <a:spcPts val="800"/>
              </a:spcAft>
            </a:pPr>
            <a:r>
              <a:rPr lang="en-SG" sz="4000">
                <a:effectLst/>
                <a:latin typeface="Chu Van An"/>
                <a:ea typeface="Calibri" panose="020F0502020204030204" pitchFamily="34" charset="0"/>
                <a:cs typeface="Times New Roman" panose="02020603050405020304" pitchFamily="18" charset="0"/>
              </a:rPr>
              <a:t>- Phần 2: Trắc nghiệm đúng, sai (4 câu, 4,0 điểm)</a:t>
            </a:r>
            <a:endParaRPr lang="en-US" sz="4000">
              <a:effectLst/>
              <a:latin typeface="Calibri" panose="020F0502020204030204" pitchFamily="34" charset="0"/>
              <a:ea typeface="Calibri" panose="020F0502020204030204" pitchFamily="34" charset="0"/>
              <a:cs typeface="Times New Roman" panose="02020603050405020304" pitchFamily="18" charset="0"/>
            </a:endParaRPr>
          </a:p>
          <a:p>
            <a:pPr marL="171450">
              <a:lnSpc>
                <a:spcPct val="107000"/>
              </a:lnSpc>
              <a:spcAft>
                <a:spcPts val="800"/>
              </a:spcAft>
            </a:pPr>
            <a:r>
              <a:rPr lang="en-SG" sz="4000">
                <a:effectLst/>
                <a:latin typeface="Chu Van An"/>
                <a:ea typeface="Calibri" panose="020F0502020204030204" pitchFamily="34" charset="0"/>
                <a:cs typeface="Times New Roman" panose="02020603050405020304" pitchFamily="18" charset="0"/>
              </a:rPr>
              <a:t>- Phần 3: Trắc nghiệm trả lời ngắn (6 câu, 3,0 điểm)</a:t>
            </a:r>
            <a:endParaRPr lang="en-US" sz="400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E1AA06FB-9C3C-39CB-6C8F-7148ABBBDFA2}"/>
                  </a:ext>
                </a:extLst>
              </p:cNvPr>
              <p:cNvSpPr txBox="1"/>
              <p:nvPr/>
            </p:nvSpPr>
            <p:spPr>
              <a:xfrm>
                <a:off x="763572" y="5830178"/>
                <a:ext cx="11076494" cy="830997"/>
              </a:xfrm>
              <a:prstGeom prst="rect">
                <a:avLst/>
              </a:prstGeom>
              <a:noFill/>
            </p:spPr>
            <p:txBody>
              <a:bodyPr wrap="square">
                <a:spAutoFit/>
              </a:bodyPr>
              <a:lstStyle/>
              <a:p>
                <a14:m>
                  <m:oMath xmlns:m="http://schemas.openxmlformats.org/officeDocument/2006/math">
                    <m:r>
                      <a:rPr lang="en-SG" sz="4800" i="1" smtClean="0">
                        <a:effectLst/>
                        <a:latin typeface="Cambria Math" panose="02040503050406030204" pitchFamily="18" charset="0"/>
                        <a:ea typeface="Calibri" panose="020F0502020204030204" pitchFamily="34" charset="0"/>
                        <a:cs typeface="Chu Van An"/>
                      </a:rPr>
                      <m:t>𝑛</m:t>
                    </m:r>
                    <m:r>
                      <a:rPr lang="en-SG" sz="4800" i="1" smtClean="0">
                        <a:effectLst/>
                        <a:latin typeface="Cambria Math" panose="02040503050406030204" pitchFamily="18" charset="0"/>
                        <a:ea typeface="Calibri" panose="020F0502020204030204" pitchFamily="34" charset="0"/>
                        <a:cs typeface="Chu Van An"/>
                      </a:rPr>
                      <m:t>(</m:t>
                    </m:r>
                    <m:r>
                      <a:rPr lang="en-SG" sz="4800" i="1" smtClean="0">
                        <a:effectLst/>
                        <a:latin typeface="Cambria Math" panose="02040503050406030204" pitchFamily="18" charset="0"/>
                        <a:ea typeface="Calibri" panose="020F0502020204030204" pitchFamily="34" charset="0"/>
                        <a:cs typeface="Chu Van An"/>
                      </a:rPr>
                      <m:t>𝐴</m:t>
                    </m:r>
                    <m:r>
                      <a:rPr lang="en-SG" sz="4800" i="1">
                        <a:effectLst/>
                        <a:latin typeface="Cambria Math" panose="02040503050406030204" pitchFamily="18" charset="0"/>
                        <a:ea typeface="Calibri" panose="020F0502020204030204" pitchFamily="34" charset="0"/>
                      </a:rPr>
                      <m:t>∪</m:t>
                    </m:r>
                    <m:r>
                      <a:rPr lang="en-SG" sz="4800" i="1">
                        <a:effectLst/>
                        <a:latin typeface="Cambria Math" panose="02040503050406030204" pitchFamily="18" charset="0"/>
                        <a:ea typeface="Calibri" panose="020F0502020204030204" pitchFamily="34" charset="0"/>
                        <a:cs typeface="Chu Van An"/>
                      </a:rPr>
                      <m:t>𝐵</m:t>
                    </m:r>
                    <m:r>
                      <a:rPr lang="en-SG" sz="4800" i="1">
                        <a:effectLst/>
                        <a:latin typeface="Cambria Math" panose="02040503050406030204" pitchFamily="18" charset="0"/>
                        <a:ea typeface="Calibri" panose="020F0502020204030204" pitchFamily="34" charset="0"/>
                        <a:cs typeface="Chu Van An"/>
                      </a:rPr>
                      <m:t>)=</m:t>
                    </m:r>
                    <m:r>
                      <a:rPr lang="en-SG" sz="4800" i="1">
                        <a:effectLst/>
                        <a:latin typeface="Cambria Math" panose="02040503050406030204" pitchFamily="18" charset="0"/>
                        <a:ea typeface="Calibri" panose="020F0502020204030204" pitchFamily="34" charset="0"/>
                        <a:cs typeface="Chu Van An"/>
                      </a:rPr>
                      <m:t>𝑛</m:t>
                    </m:r>
                    <m:r>
                      <a:rPr lang="en-SG" sz="4800" i="1">
                        <a:effectLst/>
                        <a:latin typeface="Cambria Math" panose="02040503050406030204" pitchFamily="18" charset="0"/>
                        <a:ea typeface="Calibri" panose="020F0502020204030204" pitchFamily="34" charset="0"/>
                        <a:cs typeface="Chu Van An"/>
                      </a:rPr>
                      <m:t>(</m:t>
                    </m:r>
                    <m:r>
                      <a:rPr lang="en-SG" sz="4800" i="1">
                        <a:effectLst/>
                        <a:latin typeface="Cambria Math" panose="02040503050406030204" pitchFamily="18" charset="0"/>
                        <a:ea typeface="Calibri" panose="020F0502020204030204" pitchFamily="34" charset="0"/>
                        <a:cs typeface="Chu Van An"/>
                      </a:rPr>
                      <m:t>𝐴</m:t>
                    </m:r>
                    <m:r>
                      <a:rPr lang="en-SG" sz="4800" i="1">
                        <a:effectLst/>
                        <a:latin typeface="Cambria Math" panose="02040503050406030204" pitchFamily="18" charset="0"/>
                        <a:ea typeface="Calibri" panose="020F0502020204030204" pitchFamily="34" charset="0"/>
                        <a:cs typeface="Chu Van An"/>
                      </a:rPr>
                      <m:t>)+</m:t>
                    </m:r>
                    <m:r>
                      <a:rPr lang="en-SG" sz="4800" i="1">
                        <a:effectLst/>
                        <a:latin typeface="Cambria Math" panose="02040503050406030204" pitchFamily="18" charset="0"/>
                        <a:ea typeface="Calibri" panose="020F0502020204030204" pitchFamily="34" charset="0"/>
                        <a:cs typeface="Chu Van An"/>
                      </a:rPr>
                      <m:t>𝑛</m:t>
                    </m:r>
                    <m:r>
                      <a:rPr lang="en-SG" sz="4800" i="1">
                        <a:effectLst/>
                        <a:latin typeface="Cambria Math" panose="02040503050406030204" pitchFamily="18" charset="0"/>
                        <a:ea typeface="Calibri" panose="020F0502020204030204" pitchFamily="34" charset="0"/>
                        <a:cs typeface="Chu Van An"/>
                      </a:rPr>
                      <m:t>(</m:t>
                    </m:r>
                    <m:r>
                      <a:rPr lang="en-SG" sz="4800" i="1">
                        <a:effectLst/>
                        <a:latin typeface="Cambria Math" panose="02040503050406030204" pitchFamily="18" charset="0"/>
                        <a:ea typeface="Calibri" panose="020F0502020204030204" pitchFamily="34" charset="0"/>
                        <a:cs typeface="Chu Van An"/>
                      </a:rPr>
                      <m:t>𝐵</m:t>
                    </m:r>
                    <m:r>
                      <a:rPr lang="en-SG" sz="4800" i="1">
                        <a:effectLst/>
                        <a:latin typeface="Cambria Math" panose="02040503050406030204" pitchFamily="18" charset="0"/>
                        <a:ea typeface="Calibri" panose="020F0502020204030204" pitchFamily="34" charset="0"/>
                        <a:cs typeface="Chu Van An"/>
                      </a:rPr>
                      <m:t>)−</m:t>
                    </m:r>
                    <m:r>
                      <a:rPr lang="en-SG" sz="4800" i="1">
                        <a:effectLst/>
                        <a:latin typeface="Cambria Math" panose="02040503050406030204" pitchFamily="18" charset="0"/>
                        <a:ea typeface="Calibri" panose="020F0502020204030204" pitchFamily="34" charset="0"/>
                        <a:cs typeface="Chu Van An"/>
                      </a:rPr>
                      <m:t>𝑛</m:t>
                    </m:r>
                    <m:r>
                      <a:rPr lang="en-SG" sz="4800" i="1">
                        <a:effectLst/>
                        <a:latin typeface="Cambria Math" panose="02040503050406030204" pitchFamily="18" charset="0"/>
                        <a:ea typeface="Calibri" panose="020F0502020204030204" pitchFamily="34" charset="0"/>
                        <a:cs typeface="Chu Van An"/>
                      </a:rPr>
                      <m:t>(</m:t>
                    </m:r>
                    <m:r>
                      <a:rPr lang="en-SG" sz="4800" i="1">
                        <a:effectLst/>
                        <a:latin typeface="Cambria Math" panose="02040503050406030204" pitchFamily="18" charset="0"/>
                        <a:ea typeface="Calibri" panose="020F0502020204030204" pitchFamily="34" charset="0"/>
                        <a:cs typeface="Chu Van An"/>
                      </a:rPr>
                      <m:t>𝐴</m:t>
                    </m:r>
                    <m:r>
                      <a:rPr lang="en-SG" sz="4800" i="1">
                        <a:effectLst/>
                        <a:latin typeface="Cambria Math" panose="02040503050406030204" pitchFamily="18" charset="0"/>
                        <a:ea typeface="Calibri" panose="020F0502020204030204" pitchFamily="34" charset="0"/>
                      </a:rPr>
                      <m:t>∩</m:t>
                    </m:r>
                    <m:r>
                      <a:rPr lang="en-SG" sz="4800" i="1">
                        <a:effectLst/>
                        <a:latin typeface="Cambria Math" panose="02040503050406030204" pitchFamily="18" charset="0"/>
                        <a:ea typeface="Calibri" panose="020F0502020204030204" pitchFamily="34" charset="0"/>
                        <a:cs typeface="Chu Van An"/>
                      </a:rPr>
                      <m:t>𝐵</m:t>
                    </m:r>
                    <m:r>
                      <a:rPr lang="en-SG" sz="4800" i="1">
                        <a:effectLst/>
                        <a:latin typeface="Cambria Math" panose="02040503050406030204" pitchFamily="18" charset="0"/>
                        <a:ea typeface="Calibri" panose="020F0502020204030204" pitchFamily="34" charset="0"/>
                        <a:cs typeface="Chu Van An"/>
                      </a:rPr>
                      <m:t>).</m:t>
                    </m:r>
                  </m:oMath>
                </a14:m>
                <a:r>
                  <a:rPr lang="en-SG" sz="4800">
                    <a:effectLst/>
                    <a:latin typeface="Chu Van An"/>
                    <a:ea typeface="Calibri" panose="020F0502020204030204" pitchFamily="34" charset="0"/>
                  </a:rPr>
                  <a:t> </a:t>
                </a:r>
                <a:endParaRPr lang="en-US" sz="4800"/>
              </a:p>
            </p:txBody>
          </p:sp>
        </mc:Choice>
        <mc:Fallback>
          <p:sp>
            <p:nvSpPr>
              <p:cNvPr id="3" name="TextBox 2">
                <a:extLst>
                  <a:ext uri="{FF2B5EF4-FFF2-40B4-BE49-F238E27FC236}">
                    <a16:creationId xmlns:a16="http://schemas.microsoft.com/office/drawing/2014/main" id="{E1AA06FB-9C3C-39CB-6C8F-7148ABBBDFA2}"/>
                  </a:ext>
                </a:extLst>
              </p:cNvPr>
              <p:cNvSpPr txBox="1">
                <a:spLocks noRot="1" noChangeAspect="1" noMove="1" noResize="1" noEditPoints="1" noAdjustHandles="1" noChangeArrowheads="1" noChangeShapeType="1" noTextEdit="1"/>
              </p:cNvSpPr>
              <p:nvPr/>
            </p:nvSpPr>
            <p:spPr>
              <a:xfrm>
                <a:off x="763572" y="5830178"/>
                <a:ext cx="11076494" cy="830997"/>
              </a:xfrm>
              <a:prstGeom prst="rect">
                <a:avLst/>
              </a:prstGeom>
              <a:blipFill>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4265947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D8E9DC0-FD3F-D912-4B1F-0E3925A87268}"/>
              </a:ext>
            </a:extLst>
          </p:cNvPr>
          <p:cNvPicPr>
            <a:picLocks noChangeAspect="1"/>
          </p:cNvPicPr>
          <p:nvPr/>
        </p:nvPicPr>
        <p:blipFill>
          <a:blip r:embed="rId2"/>
          <a:stretch>
            <a:fillRect/>
          </a:stretch>
        </p:blipFill>
        <p:spPr>
          <a:xfrm>
            <a:off x="175587" y="116733"/>
            <a:ext cx="12016413" cy="6663446"/>
          </a:xfrm>
          <a:prstGeom prst="rect">
            <a:avLst/>
          </a:prstGeom>
        </p:spPr>
      </p:pic>
    </p:spTree>
    <p:extLst>
      <p:ext uri="{BB962C8B-B14F-4D97-AF65-F5344CB8AC3E}">
        <p14:creationId xmlns:p14="http://schemas.microsoft.com/office/powerpoint/2010/main" val="27121502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90EE60-6B7E-294C-CA0D-659D109FBD5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8FF61AF-CE11-9BF1-34E3-E6BA9D4370EA}"/>
              </a:ext>
            </a:extLst>
          </p:cNvPr>
          <p:cNvPicPr>
            <a:picLocks noChangeAspect="1"/>
          </p:cNvPicPr>
          <p:nvPr/>
        </p:nvPicPr>
        <p:blipFill>
          <a:blip r:embed="rId2"/>
          <a:stretch>
            <a:fillRect/>
          </a:stretch>
        </p:blipFill>
        <p:spPr>
          <a:xfrm>
            <a:off x="0" y="175098"/>
            <a:ext cx="12192000" cy="5943600"/>
          </a:xfrm>
          <a:prstGeom prst="rect">
            <a:avLst/>
          </a:prstGeom>
        </p:spPr>
      </p:pic>
    </p:spTree>
    <p:extLst>
      <p:ext uri="{BB962C8B-B14F-4D97-AF65-F5344CB8AC3E}">
        <p14:creationId xmlns:p14="http://schemas.microsoft.com/office/powerpoint/2010/main" val="17999464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DC41C8-CA11-E4B9-B358-ABB9C691CE7C}"/>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486B379F-4F0F-2B67-2C0A-4F25814A794D}"/>
              </a:ext>
            </a:extLst>
          </p:cNvPr>
          <p:cNvSpPr txBox="1"/>
          <p:nvPr/>
        </p:nvSpPr>
        <p:spPr>
          <a:xfrm>
            <a:off x="2641600" y="67429"/>
            <a:ext cx="8331200" cy="379656"/>
          </a:xfrm>
          <a:prstGeom prst="rect">
            <a:avLst/>
          </a:prstGeom>
          <a:noFill/>
        </p:spPr>
        <p:txBody>
          <a:bodyPr wrap="square" rtlCol="0">
            <a:spAutoFit/>
          </a:bodyPr>
          <a:lstStyle/>
          <a:p>
            <a:r>
              <a:rPr lang="en-US" sz="1867" b="1">
                <a:solidFill>
                  <a:srgbClr val="FF0000"/>
                </a:solidFill>
                <a:latin typeface="Times New Roman" panose="02020603050405020304" pitchFamily="18" charset="0"/>
                <a:cs typeface="Times New Roman" panose="02020603050405020304" pitchFamily="18" charset="0"/>
              </a:rPr>
              <a:t>HƯỚNG DẪN CÁCH BẤM MÁY TÍNH PHẦN THỐNG KÊ</a:t>
            </a:r>
          </a:p>
        </p:txBody>
      </p:sp>
      <p:sp>
        <p:nvSpPr>
          <p:cNvPr id="3" name="TextBox 2">
            <a:extLst>
              <a:ext uri="{FF2B5EF4-FFF2-40B4-BE49-F238E27FC236}">
                <a16:creationId xmlns:a16="http://schemas.microsoft.com/office/drawing/2014/main" id="{5D2E71B5-16BD-5847-7446-33FAAB7859A0}"/>
              </a:ext>
            </a:extLst>
          </p:cNvPr>
          <p:cNvSpPr txBox="1"/>
          <p:nvPr/>
        </p:nvSpPr>
        <p:spPr>
          <a:xfrm>
            <a:off x="163137" y="387052"/>
            <a:ext cx="6246898" cy="1241622"/>
          </a:xfrm>
          <a:prstGeom prst="rect">
            <a:avLst/>
          </a:prstGeom>
          <a:noFill/>
        </p:spPr>
        <p:txBody>
          <a:bodyPr wrap="square" rtlCol="0">
            <a:spAutoFit/>
          </a:bodyPr>
          <a:lstStyle/>
          <a:p>
            <a:r>
              <a:rPr lang="en-US" sz="1867" b="1">
                <a:solidFill>
                  <a:srgbClr val="FF0000"/>
                </a:solidFill>
                <a:highlight>
                  <a:srgbClr val="FFFF00"/>
                </a:highlight>
                <a:latin typeface="Times New Roman" panose="02020603050405020304" pitchFamily="18" charset="0"/>
                <a:cs typeface="Times New Roman" panose="02020603050405020304" pitchFamily="18" charset="0"/>
              </a:rPr>
              <a:t>Máy 580</a:t>
            </a:r>
          </a:p>
          <a:p>
            <a:r>
              <a:rPr lang="en-US" sz="1867" b="1">
                <a:solidFill>
                  <a:srgbClr val="FF0000"/>
                </a:solidFill>
                <a:latin typeface="Times New Roman" panose="02020603050405020304" pitchFamily="18" charset="0"/>
                <a:cs typeface="Times New Roman" panose="02020603050405020304" pitchFamily="18" charset="0"/>
              </a:rPr>
              <a:t>Bước 1</a:t>
            </a:r>
            <a:r>
              <a:rPr lang="en-US" sz="1867">
                <a:latin typeface="Times New Roman" panose="02020603050405020304" pitchFamily="18" charset="0"/>
                <a:cs typeface="Times New Roman" panose="02020603050405020304" pitchFamily="18" charset="0"/>
              </a:rPr>
              <a:t>: </a:t>
            </a:r>
            <a:r>
              <a:rPr lang="en-US" sz="1867" b="1">
                <a:latin typeface="Times New Roman" panose="02020603050405020304" pitchFamily="18" charset="0"/>
                <a:cs typeface="Times New Roman" panose="02020603050405020304" pitchFamily="18" charset="0"/>
              </a:rPr>
              <a:t>Bật cột tần số thống kê</a:t>
            </a:r>
            <a:r>
              <a:rPr lang="en-US" sz="1867">
                <a:latin typeface="Times New Roman" panose="02020603050405020304" pitchFamily="18" charset="0"/>
                <a:cs typeface="Times New Roman" panose="02020603050405020304" pitchFamily="18" charset="0"/>
              </a:rPr>
              <a:t>: shift -&gt;menu -&gt; 3 Thống kê (</a:t>
            </a:r>
            <a:r>
              <a:rPr lang="en-US" sz="1867" b="1" kern="100">
                <a:solidFill>
                  <a:srgbClr val="3F3F46"/>
                </a:solidFill>
                <a:latin typeface="Times New Roman" panose="02020603050405020304" pitchFamily="18" charset="0"/>
                <a:ea typeface="Aptos" panose="020B0004020202020204" pitchFamily="34" charset="0"/>
                <a:cs typeface="Times New Roman" panose="02020603050405020304" pitchFamily="18" charset="0"/>
              </a:rPr>
              <a:t>Statistics)-&gt; on (mở/ bật)</a:t>
            </a:r>
            <a:endParaRPr lang="en-US" sz="1867" kern="100">
              <a:latin typeface="Times New Roman" panose="02020603050405020304" pitchFamily="18" charset="0"/>
              <a:ea typeface="Aptos" panose="020B0004020202020204" pitchFamily="34" charset="0"/>
              <a:cs typeface="Times New Roman" panose="02020603050405020304" pitchFamily="18" charset="0"/>
            </a:endParaRPr>
          </a:p>
          <a:p>
            <a:r>
              <a:rPr lang="en-US" sz="1867" b="1">
                <a:solidFill>
                  <a:srgbClr val="FF0000"/>
                </a:solidFill>
                <a:latin typeface="Times New Roman" panose="02020603050405020304" pitchFamily="18" charset="0"/>
                <a:cs typeface="Times New Roman" panose="02020603050405020304" pitchFamily="18" charset="0"/>
              </a:rPr>
              <a:t>Bước 2</a:t>
            </a:r>
            <a:r>
              <a:rPr lang="en-US" sz="1867">
                <a:latin typeface="Times New Roman" panose="02020603050405020304" pitchFamily="18" charset="0"/>
                <a:cs typeface="Times New Roman" panose="02020603050405020304" pitchFamily="18" charset="0"/>
              </a:rPr>
              <a:t>:</a:t>
            </a:r>
            <a:r>
              <a:rPr lang="en-US" sz="1867">
                <a:solidFill>
                  <a:srgbClr val="3F3F46"/>
                </a:solidFill>
                <a:latin typeface="Times New Roman" panose="02020603050405020304" pitchFamily="18" charset="0"/>
                <a:cs typeface="Times New Roman" panose="02020603050405020304" pitchFamily="18" charset="0"/>
              </a:rPr>
              <a:t> </a:t>
            </a:r>
            <a:r>
              <a:rPr lang="en-US" sz="1867" b="1">
                <a:solidFill>
                  <a:srgbClr val="00B050"/>
                </a:solidFill>
                <a:latin typeface="Times New Roman" panose="02020603050405020304" pitchFamily="18" charset="0"/>
                <a:cs typeface="Times New Roman" panose="02020603050405020304" pitchFamily="18" charset="0"/>
              </a:rPr>
              <a:t>nhấn phím MENU =&gt; 6 </a:t>
            </a:r>
            <a:r>
              <a:rPr lang="en-US" sz="1867">
                <a:solidFill>
                  <a:srgbClr val="3F3F46"/>
                </a:solidFill>
                <a:latin typeface="Times New Roman" panose="02020603050405020304" pitchFamily="18" charset="0"/>
                <a:cs typeface="Times New Roman" panose="02020603050405020304" pitchFamily="18" charset="0"/>
              </a:rPr>
              <a:t>(</a:t>
            </a:r>
            <a:r>
              <a:rPr lang="en-US" sz="1867" b="1">
                <a:solidFill>
                  <a:srgbClr val="3F3F46"/>
                </a:solidFill>
                <a:latin typeface="Times New Roman" panose="02020603050405020304" pitchFamily="18" charset="0"/>
                <a:cs typeface="Times New Roman" panose="02020603050405020304" pitchFamily="18" charset="0"/>
              </a:rPr>
              <a:t>Statistics0-&gt;  phím 1(var)</a:t>
            </a:r>
            <a:endParaRPr lang="en-US" sz="1867">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1D6372AD-4024-0D84-63D6-814FD1912413}"/>
              </a:ext>
            </a:extLst>
          </p:cNvPr>
          <p:cNvPicPr>
            <a:picLocks noChangeAspect="1"/>
          </p:cNvPicPr>
          <p:nvPr/>
        </p:nvPicPr>
        <p:blipFill>
          <a:blip r:embed="rId2"/>
          <a:stretch>
            <a:fillRect/>
          </a:stretch>
        </p:blipFill>
        <p:spPr>
          <a:xfrm>
            <a:off x="3224991" y="1506218"/>
            <a:ext cx="1596275" cy="936657"/>
          </a:xfrm>
          <a:prstGeom prst="rect">
            <a:avLst/>
          </a:prstGeom>
        </p:spPr>
      </p:pic>
      <p:sp>
        <p:nvSpPr>
          <p:cNvPr id="7" name="TextBox 6">
            <a:extLst>
              <a:ext uri="{FF2B5EF4-FFF2-40B4-BE49-F238E27FC236}">
                <a16:creationId xmlns:a16="http://schemas.microsoft.com/office/drawing/2014/main" id="{9066E529-1314-1C2E-970B-39F23D317B6F}"/>
              </a:ext>
            </a:extLst>
          </p:cNvPr>
          <p:cNvSpPr txBox="1"/>
          <p:nvPr/>
        </p:nvSpPr>
        <p:spPr>
          <a:xfrm>
            <a:off x="304800" y="2971801"/>
            <a:ext cx="6096000" cy="666977"/>
          </a:xfrm>
          <a:prstGeom prst="rect">
            <a:avLst/>
          </a:prstGeom>
          <a:noFill/>
        </p:spPr>
        <p:txBody>
          <a:bodyPr wrap="square">
            <a:spAutoFit/>
          </a:bodyPr>
          <a:lstStyle/>
          <a:p>
            <a:r>
              <a:rPr lang="vi-VN" sz="1867" b="1">
                <a:solidFill>
                  <a:srgbClr val="FF0000"/>
                </a:solidFill>
                <a:latin typeface="Times New Roman" panose="02020603050405020304" pitchFamily="18" charset="0"/>
                <a:cs typeface="Times New Roman" panose="02020603050405020304" pitchFamily="18" charset="0"/>
              </a:rPr>
              <a:t>Bước </a:t>
            </a:r>
            <a:r>
              <a:rPr lang="en-US" sz="1867" b="1">
                <a:solidFill>
                  <a:srgbClr val="FF0000"/>
                </a:solidFill>
                <a:latin typeface="Times New Roman" panose="02020603050405020304" pitchFamily="18" charset="0"/>
                <a:cs typeface="Times New Roman" panose="02020603050405020304" pitchFamily="18" charset="0"/>
              </a:rPr>
              <a:t>3</a:t>
            </a:r>
            <a:r>
              <a:rPr lang="vi-VN" sz="1867">
                <a:solidFill>
                  <a:srgbClr val="3F3F46"/>
                </a:solidFill>
                <a:latin typeface="Times New Roman" panose="02020603050405020304" pitchFamily="18" charset="0"/>
                <a:cs typeface="Times New Roman" panose="02020603050405020304" pitchFamily="18" charset="0"/>
              </a:rPr>
              <a:t> nhập </a:t>
            </a:r>
            <a:r>
              <a:rPr lang="en-US" sz="1867">
                <a:solidFill>
                  <a:srgbClr val="3F3F46"/>
                </a:solidFill>
                <a:latin typeface="Times New Roman" panose="02020603050405020304" pitchFamily="18" charset="0"/>
                <a:cs typeface="Times New Roman" panose="02020603050405020304" pitchFamily="18" charset="0"/>
              </a:rPr>
              <a:t> cột </a:t>
            </a:r>
            <a:r>
              <a:rPr lang="vi-VN" sz="1867">
                <a:solidFill>
                  <a:srgbClr val="3F3F46"/>
                </a:solidFill>
                <a:latin typeface="Times New Roman" panose="02020603050405020304" pitchFamily="18" charset="0"/>
                <a:cs typeface="Times New Roman" panose="02020603050405020304" pitchFamily="18" charset="0"/>
              </a:rPr>
              <a:t>giá trị </a:t>
            </a:r>
            <a:r>
              <a:rPr lang="en-US" sz="1867">
                <a:solidFill>
                  <a:srgbClr val="3F3F46"/>
                </a:solidFill>
                <a:latin typeface="Times New Roman" panose="02020603050405020304" pitchFamily="18" charset="0"/>
                <a:cs typeface="Times New Roman" panose="02020603050405020304" pitchFamily="18" charset="0"/>
              </a:rPr>
              <a:t> và nhập </a:t>
            </a:r>
            <a:r>
              <a:rPr lang="vi-VN" sz="1867">
                <a:solidFill>
                  <a:srgbClr val="3F3F46"/>
                </a:solidFill>
                <a:latin typeface="Times New Roman" panose="02020603050405020304" pitchFamily="18" charset="0"/>
                <a:cs typeface="Times New Roman" panose="02020603050405020304" pitchFamily="18" charset="0"/>
              </a:rPr>
              <a:t>cột </a:t>
            </a:r>
            <a:r>
              <a:rPr lang="vi-VN" sz="1867" i="1">
                <a:solidFill>
                  <a:srgbClr val="3F3F46"/>
                </a:solidFill>
                <a:latin typeface="Times New Roman" panose="02020603050405020304" pitchFamily="18" charset="0"/>
                <a:cs typeface="Times New Roman" panose="02020603050405020304" pitchFamily="18" charset="0"/>
              </a:rPr>
              <a:t>Tần số</a:t>
            </a:r>
            <a:r>
              <a:rPr lang="en-US" sz="1867" i="1">
                <a:solidFill>
                  <a:srgbClr val="3F3F46"/>
                </a:solidFill>
                <a:latin typeface="Times New Roman" panose="02020603050405020304" pitchFamily="18" charset="0"/>
                <a:cs typeface="Times New Roman" panose="02020603050405020304" pitchFamily="18" charset="0"/>
              </a:rPr>
              <a:t> ( nếu không có bảng tần số thì mặc định ta  để số 1) =&gt; </a:t>
            </a:r>
            <a:r>
              <a:rPr lang="en-US" sz="1867" b="1">
                <a:solidFill>
                  <a:srgbClr val="3F3F46"/>
                </a:solidFill>
                <a:latin typeface="Times New Roman" panose="02020603050405020304" pitchFamily="18" charset="0"/>
                <a:cs typeface="Times New Roman" panose="02020603050405020304" pitchFamily="18" charset="0"/>
              </a:rPr>
              <a:t>BẤM </a:t>
            </a:r>
            <a:r>
              <a:rPr lang="en-US" sz="1867" b="1">
                <a:solidFill>
                  <a:srgbClr val="FF0000"/>
                </a:solidFill>
                <a:latin typeface="Times New Roman" panose="02020603050405020304" pitchFamily="18" charset="0"/>
                <a:cs typeface="Times New Roman" panose="02020603050405020304" pitchFamily="18" charset="0"/>
              </a:rPr>
              <a:t>AC</a:t>
            </a:r>
          </a:p>
        </p:txBody>
      </p:sp>
      <p:sp>
        <p:nvSpPr>
          <p:cNvPr id="9" name="TextBox 8">
            <a:extLst>
              <a:ext uri="{FF2B5EF4-FFF2-40B4-BE49-F238E27FC236}">
                <a16:creationId xmlns:a16="http://schemas.microsoft.com/office/drawing/2014/main" id="{7F0C2F4C-8BB2-F738-99B2-1D1F21BF9E44}"/>
              </a:ext>
            </a:extLst>
          </p:cNvPr>
          <p:cNvSpPr txBox="1"/>
          <p:nvPr/>
        </p:nvSpPr>
        <p:spPr>
          <a:xfrm>
            <a:off x="309418" y="3530600"/>
            <a:ext cx="6096000" cy="1241622"/>
          </a:xfrm>
          <a:prstGeom prst="rect">
            <a:avLst/>
          </a:prstGeom>
          <a:noFill/>
        </p:spPr>
        <p:txBody>
          <a:bodyPr wrap="square">
            <a:spAutoFit/>
          </a:bodyPr>
          <a:lstStyle/>
          <a:p>
            <a:pPr algn="l" fontAlgn="base"/>
            <a:r>
              <a:rPr lang="vi-VN" sz="1867" b="1">
                <a:solidFill>
                  <a:srgbClr val="FF0000"/>
                </a:solidFill>
                <a:latin typeface="Times New Roman" panose="02020603050405020304" pitchFamily="18" charset="0"/>
                <a:cs typeface="Times New Roman" panose="02020603050405020304" pitchFamily="18" charset="0"/>
              </a:rPr>
              <a:t>Bước </a:t>
            </a:r>
            <a:r>
              <a:rPr lang="en-US" sz="1867" b="1">
                <a:solidFill>
                  <a:srgbClr val="FF0000"/>
                </a:solidFill>
                <a:latin typeface="Times New Roman" panose="02020603050405020304" pitchFamily="18" charset="0"/>
                <a:cs typeface="Times New Roman" panose="02020603050405020304" pitchFamily="18" charset="0"/>
              </a:rPr>
              <a:t>4</a:t>
            </a:r>
            <a:r>
              <a:rPr lang="vi-VN" sz="1867">
                <a:solidFill>
                  <a:srgbClr val="3F3F46"/>
                </a:solidFill>
                <a:latin typeface="Times New Roman" panose="02020603050405020304" pitchFamily="18" charset="0"/>
                <a:cs typeface="Times New Roman" panose="02020603050405020304" pitchFamily="18" charset="0"/>
              </a:rPr>
              <a:t> nhấn phím </a:t>
            </a:r>
            <a:r>
              <a:rPr lang="vi-VN" sz="1867" b="1">
                <a:solidFill>
                  <a:srgbClr val="3F3F46"/>
                </a:solidFill>
                <a:latin typeface="Times New Roman" panose="02020603050405020304" pitchFamily="18" charset="0"/>
                <a:cs typeface="Times New Roman" panose="02020603050405020304" pitchFamily="18" charset="0"/>
              </a:rPr>
              <a:t>OPTN</a:t>
            </a:r>
            <a:r>
              <a:rPr lang="vi-VN" sz="1867">
                <a:solidFill>
                  <a:srgbClr val="3F3F46"/>
                </a:solidFill>
                <a:latin typeface="Times New Roman" panose="02020603050405020304" pitchFamily="18" charset="0"/>
                <a:cs typeface="Times New Roman" panose="02020603050405020304" pitchFamily="18" charset="0"/>
              </a:rPr>
              <a:t> =&gt; nhấn phím </a:t>
            </a:r>
            <a:r>
              <a:rPr lang="en-US" sz="1867" b="1">
                <a:solidFill>
                  <a:srgbClr val="3F3F46"/>
                </a:solidFill>
                <a:latin typeface="Times New Roman" panose="02020603050405020304" pitchFamily="18" charset="0"/>
                <a:cs typeface="Times New Roman" panose="02020603050405020304" pitchFamily="18" charset="0"/>
              </a:rPr>
              <a:t>2</a:t>
            </a:r>
            <a:r>
              <a:rPr lang="vi-VN" sz="1867">
                <a:solidFill>
                  <a:srgbClr val="3F3F46"/>
                </a:solidFill>
                <a:latin typeface="Times New Roman" panose="02020603050405020304" pitchFamily="18" charset="0"/>
                <a:cs typeface="Times New Roman" panose="02020603050405020304" pitchFamily="18" charset="0"/>
              </a:rPr>
              <a:t> </a:t>
            </a:r>
            <a:r>
              <a:rPr lang="en-US" sz="1867">
                <a:solidFill>
                  <a:srgbClr val="3F3F46"/>
                </a:solidFill>
                <a:latin typeface="Times New Roman" panose="02020603050405020304" pitchFamily="18" charset="0"/>
                <a:cs typeface="Times New Roman" panose="02020603050405020304" pitchFamily="18" charset="0"/>
              </a:rPr>
              <a:t>(</a:t>
            </a:r>
            <a:r>
              <a:rPr lang="vi-VN" sz="1867">
                <a:solidFill>
                  <a:srgbClr val="3F3F46"/>
                </a:solidFill>
                <a:latin typeface="Times New Roman" panose="02020603050405020304" pitchFamily="18" charset="0"/>
                <a:cs typeface="Times New Roman" panose="02020603050405020304" pitchFamily="18" charset="0"/>
              </a:rPr>
              <a:t>để </a:t>
            </a:r>
            <a:r>
              <a:rPr lang="en-US" sz="1867">
                <a:solidFill>
                  <a:srgbClr val="3F3F46"/>
                </a:solidFill>
                <a:latin typeface="Times New Roman" panose="02020603050405020304" pitchFamily="18" charset="0"/>
                <a:cs typeface="Times New Roman" panose="02020603050405020304" pitchFamily="18" charset="0"/>
              </a:rPr>
              <a:t>tính hoặc </a:t>
            </a:r>
            <a:r>
              <a:rPr lang="vi-VN" sz="1867">
                <a:solidFill>
                  <a:srgbClr val="3F3F46"/>
                </a:solidFill>
                <a:latin typeface="Times New Roman" panose="02020603050405020304" pitchFamily="18" charset="0"/>
                <a:cs typeface="Times New Roman" panose="02020603050405020304" pitchFamily="18" charset="0"/>
              </a:rPr>
              <a:t>chọn </a:t>
            </a:r>
            <a:r>
              <a:rPr lang="vi-VN" sz="1867" b="1">
                <a:solidFill>
                  <a:srgbClr val="3F3F46"/>
                </a:solidFill>
                <a:latin typeface="Times New Roman" panose="02020603050405020304" pitchFamily="18" charset="0"/>
                <a:cs typeface="Times New Roman" panose="02020603050405020304" pitchFamily="18" charset="0"/>
              </a:rPr>
              <a:t>1-Variable Calc</a:t>
            </a:r>
            <a:r>
              <a:rPr lang="en-US" sz="1867" b="1">
                <a:solidFill>
                  <a:srgbClr val="3F3F46"/>
                </a:solidFill>
                <a:latin typeface="Times New Roman" panose="02020603050405020304" pitchFamily="18" charset="0"/>
                <a:cs typeface="Times New Roman" panose="02020603050405020304" pitchFamily="18" charset="0"/>
              </a:rPr>
              <a:t>)</a:t>
            </a:r>
            <a:endParaRPr lang="vi-VN" sz="1867">
              <a:solidFill>
                <a:srgbClr val="3F3F46"/>
              </a:solidFill>
              <a:latin typeface="Times New Roman" panose="02020603050405020304" pitchFamily="18" charset="0"/>
              <a:cs typeface="Times New Roman" panose="02020603050405020304" pitchFamily="18" charset="0"/>
            </a:endParaRPr>
          </a:p>
          <a:p>
            <a:br>
              <a:rPr lang="vi-VN" sz="1867">
                <a:latin typeface="Times New Roman" panose="02020603050405020304" pitchFamily="18" charset="0"/>
                <a:cs typeface="Times New Roman" panose="02020603050405020304" pitchFamily="18" charset="0"/>
              </a:rPr>
            </a:br>
            <a:endParaRPr lang="en-US" sz="1867">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39EE375-6E2F-144F-C96B-8AAF0368AB4C}"/>
                  </a:ext>
                </a:extLst>
              </p:cNvPr>
              <p:cNvSpPr txBox="1"/>
              <p:nvPr/>
            </p:nvSpPr>
            <p:spPr>
              <a:xfrm>
                <a:off x="186227" y="4136797"/>
                <a:ext cx="6096000" cy="2686569"/>
              </a:xfrm>
              <a:prstGeom prst="rect">
                <a:avLst/>
              </a:prstGeom>
              <a:noFill/>
            </p:spPr>
            <p:txBody>
              <a:bodyPr wrap="square">
                <a:spAutoFit/>
              </a:bodyPr>
              <a:lstStyle/>
              <a:p>
                <a:pPr marL="228611" indent="-228611" fontAlgn="base">
                  <a:lnSpc>
                    <a:spcPct val="115000"/>
                  </a:lnSpc>
                  <a:spcBef>
                    <a:spcPts val="400"/>
                  </a:spcBef>
                  <a:buSzPts val="1000"/>
                  <a:buFont typeface="Symbol" panose="05050102010706020507" pitchFamily="18" charset="2"/>
                  <a:buChar char=""/>
                  <a:tabLst>
                    <a:tab pos="304815" algn="l"/>
                  </a:tabLst>
                </a:pPr>
                <a:r>
                  <a:rPr lang="en-US" sz="1867" kern="0">
                    <a:solidFill>
                      <a:srgbClr val="3F3F46"/>
                    </a:solidFill>
                    <a:latin typeface="Times New Roman" panose="02020603050405020304" pitchFamily="18" charset="0"/>
                    <a:ea typeface="Times New Roman" panose="02020603050405020304" pitchFamily="18" charset="0"/>
                    <a:cs typeface="Times New Roman" panose="02020603050405020304" pitchFamily="18" charset="0"/>
                  </a:rPr>
                  <a:t>Tính tổng n</a:t>
                </a:r>
              </a:p>
              <a:p>
                <a:pPr marL="228611" indent="-228611" fontAlgn="base">
                  <a:lnSpc>
                    <a:spcPct val="115000"/>
                  </a:lnSpc>
                  <a:spcBef>
                    <a:spcPts val="400"/>
                  </a:spcBef>
                  <a:buSzPts val="1000"/>
                  <a:buFont typeface="Symbol" panose="05050102010706020507" pitchFamily="18" charset="2"/>
                  <a:buChar char=""/>
                  <a:tabLst>
                    <a:tab pos="304815" algn="l"/>
                  </a:tabLst>
                </a:pPr>
                <a:r>
                  <a:rPr lang="en-US" sz="1867" kern="0">
                    <a:solidFill>
                      <a:srgbClr val="3F3F46"/>
                    </a:solidFill>
                    <a:latin typeface="Times New Roman" panose="02020603050405020304" pitchFamily="18" charset="0"/>
                    <a:ea typeface="Times New Roman" panose="02020603050405020304" pitchFamily="18" charset="0"/>
                    <a:cs typeface="Times New Roman" panose="02020603050405020304" pitchFamily="18" charset="0"/>
                  </a:rPr>
                  <a:t>Trung bình cộng </a:t>
                </a:r>
                <a14:m>
                  <m:oMath xmlns:m="http://schemas.openxmlformats.org/officeDocument/2006/math">
                    <m:bar>
                      <m:barPr>
                        <m:pos m:val="top"/>
                        <m:ctrlP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ctrlPr>
                      </m:barPr>
                      <m:e>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𝑥</m:t>
                        </m:r>
                      </m:e>
                    </m:bar>
                  </m:oMath>
                </a14:m>
                <a:endParaRPr lang="en-US" sz="1867" kern="100">
                  <a:solidFill>
                    <a:srgbClr val="3F3F46"/>
                  </a:solidFill>
                  <a:latin typeface="Times New Roman" panose="02020603050405020304" pitchFamily="18" charset="0"/>
                  <a:ea typeface="Aptos" panose="020B0004020202020204" pitchFamily="34" charset="0"/>
                  <a:cs typeface="Times New Roman" panose="02020603050405020304" pitchFamily="18" charset="0"/>
                </a:endParaRPr>
              </a:p>
              <a:p>
                <a:pPr marL="228611" indent="-228611" fontAlgn="base">
                  <a:lnSpc>
                    <a:spcPct val="115000"/>
                  </a:lnSpc>
                  <a:spcBef>
                    <a:spcPts val="400"/>
                  </a:spcBef>
                  <a:buSzPts val="1000"/>
                  <a:buFont typeface="Symbol" panose="05050102010706020507" pitchFamily="18" charset="2"/>
                  <a:buChar char=""/>
                  <a:tabLst>
                    <a:tab pos="304815" algn="l"/>
                  </a:tabLst>
                </a:pPr>
                <a:r>
                  <a:rPr lang="en-US" sz="1867" kern="0">
                    <a:solidFill>
                      <a:srgbClr val="3F3F46"/>
                    </a:solidFill>
                    <a:latin typeface="Times New Roman" panose="02020603050405020304" pitchFamily="18" charset="0"/>
                    <a:ea typeface="Times New Roman" panose="02020603050405020304" pitchFamily="18" charset="0"/>
                    <a:cs typeface="Times New Roman" panose="02020603050405020304" pitchFamily="18" charset="0"/>
                  </a:rPr>
                  <a:t>Tứ phân vị thứ nhất </a:t>
                </a:r>
                <a14:m>
                  <m:oMath xmlns:m="http://schemas.openxmlformats.org/officeDocument/2006/math">
                    <m:sSub>
                      <m:sSubPr>
                        <m:ctrlP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ctrlPr>
                      </m:sSubPr>
                      <m:e>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𝑄</m:t>
                        </m:r>
                      </m:e>
                      <m:sub>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1</m:t>
                        </m:r>
                      </m:sub>
                    </m:sSub>
                  </m:oMath>
                </a14:m>
                <a:endParaRPr lang="en-US" sz="1867" kern="100">
                  <a:solidFill>
                    <a:srgbClr val="3F3F46"/>
                  </a:solidFill>
                  <a:latin typeface="Times New Roman" panose="02020603050405020304" pitchFamily="18" charset="0"/>
                  <a:ea typeface="Aptos" panose="020B0004020202020204" pitchFamily="34" charset="0"/>
                  <a:cs typeface="Times New Roman" panose="02020603050405020304" pitchFamily="18" charset="0"/>
                </a:endParaRPr>
              </a:p>
              <a:p>
                <a:pPr marL="228611" indent="-228611" fontAlgn="base">
                  <a:lnSpc>
                    <a:spcPct val="115000"/>
                  </a:lnSpc>
                  <a:spcBef>
                    <a:spcPts val="400"/>
                  </a:spcBef>
                  <a:buSzPts val="1000"/>
                  <a:buFont typeface="Symbol" panose="05050102010706020507" pitchFamily="18" charset="2"/>
                  <a:buChar char=""/>
                  <a:tabLst>
                    <a:tab pos="304815" algn="l"/>
                  </a:tabLst>
                </a:pPr>
                <a:r>
                  <a:rPr lang="en-US" sz="1867" kern="0">
                    <a:solidFill>
                      <a:srgbClr val="3F3F46"/>
                    </a:solidFill>
                    <a:latin typeface="Times New Roman" panose="02020603050405020304" pitchFamily="18" charset="0"/>
                    <a:ea typeface="Times New Roman" panose="02020603050405020304" pitchFamily="18" charset="0"/>
                    <a:cs typeface="Times New Roman" panose="02020603050405020304" pitchFamily="18" charset="0"/>
                  </a:rPr>
                  <a:t>Tứ phân vị thứ hai </a:t>
                </a:r>
                <a14:m>
                  <m:oMath xmlns:m="http://schemas.openxmlformats.org/officeDocument/2006/math">
                    <m:sSub>
                      <m:sSubPr>
                        <m:ctrlP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ctrlPr>
                      </m:sSubPr>
                      <m:e>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𝑄</m:t>
                        </m:r>
                      </m:e>
                      <m:sub>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2</m:t>
                        </m:r>
                      </m:sub>
                    </m:sSub>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m:t>
                    </m:r>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𝑀𝑒𝑑</m:t>
                    </m:r>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   ( </m:t>
                    </m:r>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𝑡𝑟</m:t>
                    </m:r>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ù</m:t>
                    </m:r>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𝑛𝑔</m:t>
                    </m:r>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 </m:t>
                    </m:r>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𝑣</m:t>
                    </m:r>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ớ</m:t>
                    </m:r>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𝑖</m:t>
                    </m:r>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 </m:t>
                    </m:r>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𝑡𝑟𝑢𝑛𝑔</m:t>
                    </m:r>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 </m:t>
                    </m:r>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𝑣</m:t>
                    </m:r>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ị </m:t>
                    </m:r>
                    <m:sSub>
                      <m:sSubPr>
                        <m:ctrlP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ctrlPr>
                      </m:sSubPr>
                      <m:e>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𝑀</m:t>
                        </m:r>
                      </m:e>
                      <m:sub>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𝑒</m:t>
                        </m:r>
                      </m:sub>
                    </m:sSub>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m:t>
                    </m:r>
                  </m:oMath>
                </a14:m>
                <a:endParaRPr lang="en-US" sz="1867" kern="100">
                  <a:solidFill>
                    <a:srgbClr val="3F3F46"/>
                  </a:solidFill>
                  <a:latin typeface="Times New Roman" panose="02020603050405020304" pitchFamily="18" charset="0"/>
                  <a:ea typeface="Aptos" panose="020B0004020202020204" pitchFamily="34" charset="0"/>
                  <a:cs typeface="Times New Roman" panose="02020603050405020304" pitchFamily="18" charset="0"/>
                </a:endParaRPr>
              </a:p>
              <a:p>
                <a:pPr marL="228611" indent="-228611" fontAlgn="base">
                  <a:lnSpc>
                    <a:spcPct val="115000"/>
                  </a:lnSpc>
                  <a:spcBef>
                    <a:spcPts val="400"/>
                  </a:spcBef>
                  <a:buSzPts val="1000"/>
                  <a:buFont typeface="Symbol" panose="05050102010706020507" pitchFamily="18" charset="2"/>
                  <a:buChar char=""/>
                  <a:tabLst>
                    <a:tab pos="304815" algn="l"/>
                  </a:tabLst>
                </a:pPr>
                <a:r>
                  <a:rPr lang="en-US" sz="1867" kern="0">
                    <a:solidFill>
                      <a:srgbClr val="3F3F46"/>
                    </a:solidFill>
                    <a:latin typeface="Times New Roman" panose="02020603050405020304" pitchFamily="18" charset="0"/>
                    <a:ea typeface="Times New Roman" panose="02020603050405020304" pitchFamily="18" charset="0"/>
                    <a:cs typeface="Times New Roman" panose="02020603050405020304" pitchFamily="18" charset="0"/>
                  </a:rPr>
                  <a:t>Tứ phân vị thứ ba </a:t>
                </a:r>
                <a14:m>
                  <m:oMath xmlns:m="http://schemas.openxmlformats.org/officeDocument/2006/math">
                    <m:sSub>
                      <m:sSubPr>
                        <m:ctrlP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ctrlPr>
                      </m:sSubPr>
                      <m:e>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𝑄</m:t>
                        </m:r>
                      </m:e>
                      <m:sub>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3</m:t>
                        </m:r>
                      </m:sub>
                    </m:sSub>
                  </m:oMath>
                </a14:m>
                <a:endParaRPr lang="en-US" sz="1867" kern="100">
                  <a:solidFill>
                    <a:srgbClr val="3F3F46"/>
                  </a:solidFill>
                  <a:latin typeface="Times New Roman" panose="02020603050405020304" pitchFamily="18" charset="0"/>
                  <a:ea typeface="Aptos" panose="020B0004020202020204" pitchFamily="34" charset="0"/>
                  <a:cs typeface="Times New Roman" panose="02020603050405020304" pitchFamily="18" charset="0"/>
                </a:endParaRPr>
              </a:p>
              <a:p>
                <a:pPr marL="228611" indent="-228611" fontAlgn="base">
                  <a:lnSpc>
                    <a:spcPct val="115000"/>
                  </a:lnSpc>
                  <a:spcBef>
                    <a:spcPts val="400"/>
                  </a:spcBef>
                  <a:buSzPts val="1000"/>
                  <a:buFont typeface="Symbol" panose="05050102010706020507" pitchFamily="18" charset="2"/>
                  <a:buChar char=""/>
                  <a:tabLst>
                    <a:tab pos="304815" algn="l"/>
                  </a:tabLst>
                </a:pPr>
                <a:r>
                  <a:rPr lang="en-US" sz="1867" kern="0">
                    <a:solidFill>
                      <a:srgbClr val="3F3F46"/>
                    </a:solidFill>
                    <a:latin typeface="Times New Roman" panose="02020603050405020304" pitchFamily="18" charset="0"/>
                    <a:ea typeface="Times New Roman" panose="02020603050405020304" pitchFamily="18" charset="0"/>
                    <a:cs typeface="Times New Roman" panose="02020603050405020304" pitchFamily="18" charset="0"/>
                  </a:rPr>
                  <a:t>Phương sai </a:t>
                </a:r>
                <a14:m>
                  <m:oMath xmlns:m="http://schemas.openxmlformats.org/officeDocument/2006/math">
                    <m:sSub>
                      <m:sSubPr>
                        <m:ctrlP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ctrlPr>
                      </m:sSubPr>
                      <m:e>
                        <m:sSup>
                          <m:sSupPr>
                            <m:ctrlP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ctrlPr>
                          </m:sSupPr>
                          <m:e>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𝛿</m:t>
                            </m:r>
                          </m:e>
                          <m:sup>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2</m:t>
                            </m:r>
                          </m:sup>
                        </m:sSup>
                      </m:e>
                      <m:sub>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𝑥</m:t>
                        </m:r>
                      </m:sub>
                    </m:sSub>
                  </m:oMath>
                </a14:m>
                <a:endParaRPr lang="en-US" sz="1867" kern="100">
                  <a:solidFill>
                    <a:srgbClr val="3F3F46"/>
                  </a:solidFill>
                  <a:latin typeface="Times New Roman" panose="02020603050405020304" pitchFamily="18" charset="0"/>
                  <a:ea typeface="Aptos" panose="020B0004020202020204" pitchFamily="34" charset="0"/>
                  <a:cs typeface="Times New Roman" panose="02020603050405020304" pitchFamily="18" charset="0"/>
                </a:endParaRPr>
              </a:p>
              <a:p>
                <a:pPr marL="228611" indent="-228611" fontAlgn="base">
                  <a:lnSpc>
                    <a:spcPct val="115000"/>
                  </a:lnSpc>
                  <a:spcBef>
                    <a:spcPts val="400"/>
                  </a:spcBef>
                  <a:buSzPts val="1000"/>
                  <a:buFont typeface="Symbol" panose="05050102010706020507" pitchFamily="18" charset="2"/>
                  <a:buChar char=""/>
                  <a:tabLst>
                    <a:tab pos="304815" algn="l"/>
                  </a:tabLst>
                </a:pPr>
                <a:r>
                  <a:rPr lang="en-US" sz="1867" kern="0">
                    <a:solidFill>
                      <a:srgbClr val="3F3F46"/>
                    </a:solidFill>
                    <a:latin typeface="Times New Roman" panose="02020603050405020304" pitchFamily="18" charset="0"/>
                    <a:ea typeface="Times New Roman" panose="02020603050405020304" pitchFamily="18" charset="0"/>
                    <a:cs typeface="Times New Roman" panose="02020603050405020304" pitchFamily="18" charset="0"/>
                  </a:rPr>
                  <a:t>Độ lệch chuẩn </a:t>
                </a:r>
                <a14:m>
                  <m:oMath xmlns:m="http://schemas.openxmlformats.org/officeDocument/2006/math">
                    <m:sSub>
                      <m:sSubPr>
                        <m:ctrlP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ctrlPr>
                      </m:sSubPr>
                      <m:e>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𝛿</m:t>
                        </m:r>
                      </m:e>
                      <m:sub>
                        <m:r>
                          <a:rPr lang="en-US" sz="1867" i="1" kern="0">
                            <a:solidFill>
                              <a:srgbClr val="3F3F46"/>
                            </a:solidFill>
                            <a:latin typeface="Cambria Math" panose="02040503050406030204" pitchFamily="18" charset="0"/>
                            <a:ea typeface="Times New Roman" panose="02020603050405020304" pitchFamily="18" charset="0"/>
                            <a:cs typeface="Arial" panose="020B0604020202020204" pitchFamily="34" charset="0"/>
                          </a:rPr>
                          <m:t>𝑥</m:t>
                        </m:r>
                      </m:sub>
                    </m:sSub>
                  </m:oMath>
                </a14:m>
                <a:endParaRPr lang="en-US" sz="1867" kern="100">
                  <a:solidFill>
                    <a:srgbClr val="3F3F46"/>
                  </a:solidFill>
                  <a:latin typeface="Times New Roman" panose="02020603050405020304" pitchFamily="18" charset="0"/>
                  <a:ea typeface="Aptos" panose="020B0004020202020204" pitchFamily="34"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39EE375-6E2F-144F-C96B-8AAF0368AB4C}"/>
                  </a:ext>
                </a:extLst>
              </p:cNvPr>
              <p:cNvSpPr txBox="1">
                <a:spLocks noRot="1" noChangeAspect="1" noMove="1" noResize="1" noEditPoints="1" noAdjustHandles="1" noChangeArrowheads="1" noChangeShapeType="1" noTextEdit="1"/>
              </p:cNvSpPr>
              <p:nvPr/>
            </p:nvSpPr>
            <p:spPr>
              <a:xfrm>
                <a:off x="186227" y="4136797"/>
                <a:ext cx="6096000" cy="2686569"/>
              </a:xfrm>
              <a:prstGeom prst="rect">
                <a:avLst/>
              </a:prstGeom>
              <a:blipFill>
                <a:blip r:embed="rId3"/>
                <a:stretch>
                  <a:fillRect t="-682" b="-2727"/>
                </a:stretch>
              </a:blipFill>
            </p:spPr>
            <p:txBody>
              <a:bodyPr/>
              <a:lstStyle/>
              <a:p>
                <a:r>
                  <a:rPr lang="en-US">
                    <a:noFill/>
                  </a:rPr>
                  <a:t> </a:t>
                </a:r>
              </a:p>
            </p:txBody>
          </p:sp>
        </mc:Fallback>
      </mc:AlternateContent>
      <p:cxnSp>
        <p:nvCxnSpPr>
          <p:cNvPr id="13" name="Straight Connector 12">
            <a:extLst>
              <a:ext uri="{FF2B5EF4-FFF2-40B4-BE49-F238E27FC236}">
                <a16:creationId xmlns:a16="http://schemas.microsoft.com/office/drawing/2014/main" id="{3C7DE9B6-424F-5975-E7D2-C441EF30B7C7}"/>
              </a:ext>
            </a:extLst>
          </p:cNvPr>
          <p:cNvCxnSpPr/>
          <p:nvPr/>
        </p:nvCxnSpPr>
        <p:spPr>
          <a:xfrm>
            <a:off x="6405418" y="501293"/>
            <a:ext cx="0" cy="6213157"/>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AE371F75-54F0-7E73-DD1D-003B0E0D4629}"/>
              </a:ext>
            </a:extLst>
          </p:cNvPr>
          <p:cNvSpPr txBox="1"/>
          <p:nvPr/>
        </p:nvSpPr>
        <p:spPr>
          <a:xfrm>
            <a:off x="6451600" y="809670"/>
            <a:ext cx="5603354" cy="3827523"/>
          </a:xfrm>
          <a:prstGeom prst="rect">
            <a:avLst/>
          </a:prstGeom>
          <a:noFill/>
        </p:spPr>
        <p:txBody>
          <a:bodyPr wrap="square" rtlCol="0">
            <a:spAutoFit/>
          </a:bodyPr>
          <a:lstStyle/>
          <a:p>
            <a:r>
              <a:rPr lang="en-US" sz="1867" b="1">
                <a:solidFill>
                  <a:srgbClr val="FF0000"/>
                </a:solidFill>
                <a:highlight>
                  <a:srgbClr val="FFFF00"/>
                </a:highlight>
                <a:latin typeface="Times New Roman" panose="02020603050405020304" pitchFamily="18" charset="0"/>
                <a:cs typeface="Times New Roman" panose="02020603050405020304" pitchFamily="18" charset="0"/>
              </a:rPr>
              <a:t>Máy 570</a:t>
            </a:r>
          </a:p>
          <a:p>
            <a:r>
              <a:rPr lang="en-US" sz="1867" b="1">
                <a:solidFill>
                  <a:srgbClr val="FF0000"/>
                </a:solidFill>
                <a:latin typeface="Times New Roman" panose="02020603050405020304" pitchFamily="18" charset="0"/>
                <a:cs typeface="Times New Roman" panose="02020603050405020304" pitchFamily="18" charset="0"/>
              </a:rPr>
              <a:t>Bước 1</a:t>
            </a:r>
            <a:r>
              <a:rPr lang="en-US" sz="1867">
                <a:latin typeface="Times New Roman" panose="02020603050405020304" pitchFamily="18" charset="0"/>
                <a:cs typeface="Times New Roman" panose="02020603050405020304" pitchFamily="18" charset="0"/>
              </a:rPr>
              <a:t>: </a:t>
            </a:r>
            <a:r>
              <a:rPr lang="en-US" sz="1867" b="1">
                <a:latin typeface="Times New Roman" panose="02020603050405020304" pitchFamily="18" charset="0"/>
                <a:cs typeface="Times New Roman" panose="02020603050405020304" pitchFamily="18" charset="0"/>
              </a:rPr>
              <a:t>Bật cột tần số thống kê</a:t>
            </a:r>
            <a:r>
              <a:rPr lang="en-US" sz="1867">
                <a:latin typeface="Times New Roman" panose="02020603050405020304" pitchFamily="18" charset="0"/>
                <a:cs typeface="Times New Roman" panose="02020603050405020304" pitchFamily="18" charset="0"/>
              </a:rPr>
              <a:t>: </a:t>
            </a:r>
            <a:r>
              <a:rPr lang="en-US" sz="1867" b="1">
                <a:solidFill>
                  <a:srgbClr val="FF0000"/>
                </a:solidFill>
                <a:latin typeface="Times New Roman" panose="02020603050405020304" pitchFamily="18" charset="0"/>
                <a:cs typeface="Times New Roman" panose="02020603050405020304" pitchFamily="18" charset="0"/>
              </a:rPr>
              <a:t>mode -&gt;3 -&gt;1</a:t>
            </a:r>
            <a:endParaRPr lang="en-US" sz="1867" b="1" kern="100">
              <a:solidFill>
                <a:srgbClr val="FF0000"/>
              </a:solidFill>
              <a:latin typeface="Times New Roman" panose="02020603050405020304" pitchFamily="18" charset="0"/>
              <a:ea typeface="Aptos" panose="020B0004020202020204" pitchFamily="34" charset="0"/>
              <a:cs typeface="Times New Roman" panose="02020603050405020304" pitchFamily="18" charset="0"/>
            </a:endParaRPr>
          </a:p>
          <a:p>
            <a:r>
              <a:rPr lang="en-US" sz="1867" b="1">
                <a:solidFill>
                  <a:srgbClr val="FF0000"/>
                </a:solidFill>
                <a:latin typeface="Times New Roman" panose="02020603050405020304" pitchFamily="18" charset="0"/>
                <a:cs typeface="Times New Roman" panose="02020603050405020304" pitchFamily="18" charset="0"/>
              </a:rPr>
              <a:t>Bước 2</a:t>
            </a:r>
            <a:r>
              <a:rPr lang="vi-VN" sz="1867">
                <a:solidFill>
                  <a:srgbClr val="3F3F46"/>
                </a:solidFill>
                <a:latin typeface="Times New Roman" panose="02020603050405020304" pitchFamily="18" charset="0"/>
                <a:cs typeface="Times New Roman" panose="02020603050405020304" pitchFamily="18" charset="0"/>
              </a:rPr>
              <a:t>nhập </a:t>
            </a:r>
            <a:r>
              <a:rPr lang="en-US" sz="1867">
                <a:solidFill>
                  <a:srgbClr val="3F3F46"/>
                </a:solidFill>
                <a:latin typeface="Times New Roman" panose="02020603050405020304" pitchFamily="18" charset="0"/>
                <a:cs typeface="Times New Roman" panose="02020603050405020304" pitchFamily="18" charset="0"/>
              </a:rPr>
              <a:t> cột </a:t>
            </a:r>
            <a:r>
              <a:rPr lang="vi-VN" sz="1867">
                <a:solidFill>
                  <a:srgbClr val="3F3F46"/>
                </a:solidFill>
                <a:latin typeface="Times New Roman" panose="02020603050405020304" pitchFamily="18" charset="0"/>
                <a:cs typeface="Times New Roman" panose="02020603050405020304" pitchFamily="18" charset="0"/>
              </a:rPr>
              <a:t>giá trị </a:t>
            </a:r>
            <a:r>
              <a:rPr lang="en-US" sz="1867">
                <a:solidFill>
                  <a:srgbClr val="3F3F46"/>
                </a:solidFill>
                <a:latin typeface="Times New Roman" panose="02020603050405020304" pitchFamily="18" charset="0"/>
                <a:cs typeface="Times New Roman" panose="02020603050405020304" pitchFamily="18" charset="0"/>
              </a:rPr>
              <a:t> và nhập </a:t>
            </a:r>
            <a:r>
              <a:rPr lang="vi-VN" sz="1867">
                <a:solidFill>
                  <a:srgbClr val="3F3F46"/>
                </a:solidFill>
                <a:latin typeface="Times New Roman" panose="02020603050405020304" pitchFamily="18" charset="0"/>
                <a:cs typeface="Times New Roman" panose="02020603050405020304" pitchFamily="18" charset="0"/>
              </a:rPr>
              <a:t>cột </a:t>
            </a:r>
            <a:r>
              <a:rPr lang="vi-VN" sz="1867" i="1">
                <a:solidFill>
                  <a:srgbClr val="3F3F46"/>
                </a:solidFill>
                <a:latin typeface="Times New Roman" panose="02020603050405020304" pitchFamily="18" charset="0"/>
                <a:cs typeface="Times New Roman" panose="02020603050405020304" pitchFamily="18" charset="0"/>
              </a:rPr>
              <a:t>Tần số</a:t>
            </a:r>
            <a:r>
              <a:rPr lang="en-US" sz="1867" i="1">
                <a:solidFill>
                  <a:srgbClr val="3F3F46"/>
                </a:solidFill>
                <a:latin typeface="Times New Roman" panose="02020603050405020304" pitchFamily="18" charset="0"/>
                <a:cs typeface="Times New Roman" panose="02020603050405020304" pitchFamily="18" charset="0"/>
              </a:rPr>
              <a:t> ( nếu không có bảng tần số thì mặc định ta  để số 1) . </a:t>
            </a:r>
            <a:r>
              <a:rPr lang="en-US" sz="1867" b="1" i="1">
                <a:solidFill>
                  <a:srgbClr val="FF0000"/>
                </a:solidFill>
                <a:latin typeface="Times New Roman" panose="02020603050405020304" pitchFamily="18" charset="0"/>
                <a:cs typeface="Times New Roman" panose="02020603050405020304" pitchFamily="18" charset="0"/>
              </a:rPr>
              <a:t>Bấm AC</a:t>
            </a:r>
            <a:endParaRPr lang="en-US" sz="1867" b="1">
              <a:solidFill>
                <a:srgbClr val="FF0000"/>
              </a:solidFill>
              <a:latin typeface="Times New Roman" panose="02020603050405020304" pitchFamily="18" charset="0"/>
              <a:cs typeface="Times New Roman" panose="02020603050405020304" pitchFamily="18" charset="0"/>
            </a:endParaRPr>
          </a:p>
          <a:p>
            <a:endParaRPr lang="en-US" sz="1867" b="1">
              <a:solidFill>
                <a:srgbClr val="3F3F46"/>
              </a:solidFill>
              <a:latin typeface="Times New Roman" panose="02020603050405020304" pitchFamily="18" charset="0"/>
              <a:cs typeface="Times New Roman" panose="02020603050405020304" pitchFamily="18" charset="0"/>
            </a:endParaRPr>
          </a:p>
          <a:p>
            <a:r>
              <a:rPr lang="en-US" sz="1867" b="1">
                <a:solidFill>
                  <a:srgbClr val="3F3F46"/>
                </a:solidFill>
                <a:latin typeface="Times New Roman" panose="02020603050405020304" pitchFamily="18" charset="0"/>
                <a:cs typeface="Times New Roman" panose="02020603050405020304" pitchFamily="18" charset="0"/>
              </a:rPr>
              <a:t>Bước 3: shift -&gt; 1-&gt; 4</a:t>
            </a:r>
          </a:p>
          <a:p>
            <a:endParaRPr lang="en-US" sz="1867">
              <a:latin typeface="Times New Roman" panose="02020603050405020304" pitchFamily="18" charset="0"/>
              <a:cs typeface="Times New Roman" panose="02020603050405020304" pitchFamily="18" charset="0"/>
            </a:endParaRPr>
          </a:p>
          <a:p>
            <a:r>
              <a:rPr lang="en-US" sz="1867">
                <a:latin typeface="Times New Roman" panose="02020603050405020304" pitchFamily="18" charset="0"/>
                <a:cs typeface="Times New Roman" panose="02020603050405020304" pitchFamily="18" charset="0"/>
              </a:rPr>
              <a:t>Sử dụng chỉ được 1 số chức năng cơ bản thôi.</a:t>
            </a:r>
          </a:p>
          <a:p>
            <a:endParaRPr lang="en-US" sz="1867">
              <a:latin typeface="Times New Roman" panose="02020603050405020304" pitchFamily="18" charset="0"/>
              <a:cs typeface="Times New Roman" panose="02020603050405020304" pitchFamily="18" charset="0"/>
            </a:endParaRPr>
          </a:p>
          <a:p>
            <a:r>
              <a:rPr lang="en-US" sz="1867" b="1">
                <a:solidFill>
                  <a:srgbClr val="FF0000"/>
                </a:solidFill>
                <a:latin typeface="Times New Roman" panose="02020603050405020304" pitchFamily="18" charset="0"/>
                <a:cs typeface="Times New Roman" panose="02020603050405020304" pitchFamily="18" charset="0"/>
              </a:rPr>
              <a:t>Chú ý: nếu trường hợp xuất hiện 1 cột x thì thêm 1 cột freq</a:t>
            </a:r>
          </a:p>
          <a:p>
            <a:r>
              <a:rPr lang="en-US" sz="1867">
                <a:solidFill>
                  <a:srgbClr val="FF0000"/>
                </a:solidFill>
                <a:latin typeface="Times New Roman" panose="02020603050405020304" pitchFamily="18" charset="0"/>
                <a:cs typeface="Times New Roman" panose="02020603050405020304" pitchFamily="18" charset="0"/>
              </a:rPr>
              <a:t>570</a:t>
            </a:r>
            <a:r>
              <a:rPr lang="en-US" sz="1867">
                <a:latin typeface="Times New Roman" panose="02020603050405020304" pitchFamily="18" charset="0"/>
                <a:cs typeface="Times New Roman" panose="02020603050405020304" pitchFamily="18" charset="0"/>
              </a:rPr>
              <a:t>: shift -&gt; mode-&gt; mũi tên xuống-&gt; 4 (stat)-&gt; 1 (on)</a:t>
            </a:r>
          </a:p>
          <a:p>
            <a:r>
              <a:rPr lang="en-US" sz="1867">
                <a:latin typeface="Times New Roman" panose="02020603050405020304" pitchFamily="18" charset="0"/>
                <a:cs typeface="Times New Roman" panose="02020603050405020304" pitchFamily="18" charset="0"/>
              </a:rPr>
              <a:t>580: shift -&gt; menu-&gt; mũi tên xuống -&gt; 3 ( stat) -&gt; 1 (on)</a:t>
            </a:r>
          </a:p>
        </p:txBody>
      </p:sp>
    </p:spTree>
    <p:extLst>
      <p:ext uri="{BB962C8B-B14F-4D97-AF65-F5344CB8AC3E}">
        <p14:creationId xmlns:p14="http://schemas.microsoft.com/office/powerpoint/2010/main" val="29642233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DC1855D0-8291-CCBC-0BB3-19AA43284640}"/>
                  </a:ext>
                </a:extLst>
              </p:cNvPr>
              <p:cNvSpPr txBox="1"/>
              <p:nvPr/>
            </p:nvSpPr>
            <p:spPr>
              <a:xfrm>
                <a:off x="3810000" y="279400"/>
                <a:ext cx="8178800" cy="6124946"/>
              </a:xfrm>
              <a:prstGeom prst="rect">
                <a:avLst/>
              </a:prstGeom>
              <a:noFill/>
              <a:ln w="76200">
                <a:solidFill>
                  <a:srgbClr val="00B050"/>
                </a:solidFill>
              </a:ln>
            </p:spPr>
            <p:txBody>
              <a:bodyPr wrap="square">
                <a:spAutoFit/>
              </a:bodyPr>
              <a:lstStyle/>
              <a:p>
                <a:pPr algn="ctr">
                  <a:lnSpc>
                    <a:spcPct val="200000"/>
                  </a:lnSpc>
                </a:pPr>
                <a:r>
                  <a:rPr lang="en-US" sz="2667" b="1">
                    <a:solidFill>
                      <a:srgbClr val="FF0000"/>
                    </a:solidFill>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a:t>NHẮC LẠI CÔNG THỨC</a:t>
                </a:r>
              </a:p>
              <a:p>
                <a:pPr>
                  <a:lnSpc>
                    <a:spcPct val="200000"/>
                  </a:lnSpc>
                </a:pPr>
                <a14:m>
                  <m:oMath xmlns:m="http://schemas.openxmlformats.org/officeDocument/2006/math">
                    <m:acc>
                      <m:accPr>
                        <m:chr m:val="̅"/>
                        <m:ctrlPr>
                          <a:rPr lang="en-US" sz="2667" b="1" i="1">
                            <a:latin typeface="Cambria Math" panose="02040503050406030204" pitchFamily="18" charset="0"/>
                            <a:ea typeface="Times New Roman" panose="02020603050405020304" pitchFamily="18" charset="0"/>
                            <a:cs typeface="Times New Roman" panose="02020603050405020304" pitchFamily="18" charset="0"/>
                          </a:rPr>
                        </m:ctrlPr>
                      </m:accPr>
                      <m:e>
                        <m:r>
                          <a:rPr lang="nl-NL" sz="2667" b="1">
                            <a:latin typeface="Cambria Math" panose="02040503050406030204" pitchFamily="18" charset="0"/>
                            <a:ea typeface="Times New Roman" panose="02020603050405020304" pitchFamily="18" charset="0"/>
                            <a:cs typeface="Times New Roman" panose="02020603050405020304" pitchFamily="18" charset="0"/>
                          </a:rPr>
                          <m:t>𝐚</m:t>
                        </m:r>
                      </m:e>
                    </m:acc>
                  </m:oMath>
                </a14:m>
                <a:r>
                  <a:rPr lang="en-US" sz="2667" b="1">
                    <a:latin typeface="Cambria Math" panose="02040503050406030204" pitchFamily="18" charset="0"/>
                    <a:ea typeface="Times New Roman" panose="02020603050405020304" pitchFamily="18" charset="0"/>
                    <a:cs typeface="Times New Roman" panose="02020603050405020304" pitchFamily="18" charset="0"/>
                  </a:rPr>
                  <a:t> </a:t>
                </a:r>
                <a:r>
                  <a:rPr lang="en-US" sz="2667">
                    <a:latin typeface="Cambria Math" panose="02040503050406030204" pitchFamily="18" charset="0"/>
                    <a:ea typeface="Times New Roman" panose="02020603050405020304" pitchFamily="18" charset="0"/>
                    <a:cs typeface="Times New Roman" panose="02020603050405020304" pitchFamily="18" charset="0"/>
                  </a:rPr>
                  <a:t>là số đúng</a:t>
                </a:r>
              </a:p>
              <a:p>
                <a:pPr>
                  <a:lnSpc>
                    <a:spcPct val="200000"/>
                  </a:lnSpc>
                </a:pPr>
                <a:r>
                  <a:rPr lang="en-US" sz="2667" b="1">
                    <a:latin typeface="Cambria Math" panose="02040503050406030204" pitchFamily="18" charset="0"/>
                    <a:ea typeface="Times New Roman" panose="02020603050405020304" pitchFamily="18" charset="0"/>
                    <a:cs typeface="Times New Roman" panose="02020603050405020304" pitchFamily="18" charset="0"/>
                  </a:rPr>
                  <a:t>a</a:t>
                </a:r>
                <a:r>
                  <a:rPr lang="en-US" sz="2667">
                    <a:latin typeface="Cambria Math" panose="02040503050406030204" pitchFamily="18" charset="0"/>
                    <a:ea typeface="Times New Roman" panose="02020603050405020304" pitchFamily="18" charset="0"/>
                    <a:cs typeface="Times New Roman" panose="02020603050405020304" pitchFamily="18" charset="0"/>
                  </a:rPr>
                  <a:t> là số gần đúng của số đúng </a:t>
                </a:r>
                <a14:m>
                  <m:oMath xmlns:m="http://schemas.openxmlformats.org/officeDocument/2006/math">
                    <m:acc>
                      <m:accPr>
                        <m:chr m:val="̅"/>
                        <m:ctrlPr>
                          <a:rPr lang="en-US" sz="2667"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nl-NL" sz="2667">
                            <a:latin typeface="Cambria Math" panose="02040503050406030204" pitchFamily="18" charset="0"/>
                            <a:ea typeface="Times New Roman" panose="02020603050405020304" pitchFamily="18" charset="0"/>
                            <a:cs typeface="Times New Roman" panose="02020603050405020304" pitchFamily="18" charset="0"/>
                          </a:rPr>
                          <m:t>a</m:t>
                        </m:r>
                      </m:e>
                    </m:acc>
                  </m:oMath>
                </a14:m>
                <a:r>
                  <a:rPr lang="en-US" sz="2667">
                    <a:latin typeface="Cambria Math" panose="02040503050406030204" pitchFamily="18" charset="0"/>
                    <a:ea typeface="Times New Roman" panose="02020603050405020304" pitchFamily="18" charset="0"/>
                    <a:cs typeface="Times New Roman" panose="02020603050405020304" pitchFamily="18" charset="0"/>
                  </a:rPr>
                  <a:t> </a:t>
                </a:r>
              </a:p>
              <a:p>
                <a:pPr>
                  <a:lnSpc>
                    <a:spcPct val="200000"/>
                  </a:lnSpc>
                </a:pPr>
                <a:r>
                  <a:rPr lang="en-US" sz="2667" b="1">
                    <a:latin typeface="Cambria Math" panose="02040503050406030204" pitchFamily="18" charset="0"/>
                    <a:ea typeface="Times New Roman" panose="02020603050405020304" pitchFamily="18" charset="0"/>
                    <a:cs typeface="Times New Roman" panose="02020603050405020304" pitchFamily="18" charset="0"/>
                  </a:rPr>
                  <a:t>Sai số tuyệt đối: </a:t>
                </a:r>
                <a14:m>
                  <m:oMath xmlns:m="http://schemas.openxmlformats.org/officeDocument/2006/math">
                    <m:sSub>
                      <m:sSubPr>
                        <m:ctrlPr>
                          <a:rPr lang="en-US" sz="2667" b="1" i="1">
                            <a:latin typeface="Cambria Math" panose="02040503050406030204" pitchFamily="18" charset="0"/>
                            <a:ea typeface="Times New Roman" panose="02020603050405020304" pitchFamily="18" charset="0"/>
                            <a:cs typeface="Times New Roman" panose="02020603050405020304" pitchFamily="18" charset="0"/>
                          </a:rPr>
                        </m:ctrlPr>
                      </m:sSubPr>
                      <m:e>
                        <m:r>
                          <a:rPr lang="nl-NL" sz="2667" b="1">
                            <a:latin typeface="Cambria Math" panose="02040503050406030204" pitchFamily="18" charset="0"/>
                            <a:ea typeface="Times New Roman" panose="02020603050405020304" pitchFamily="18" charset="0"/>
                            <a:cs typeface="Times New Roman" panose="02020603050405020304" pitchFamily="18" charset="0"/>
                          </a:rPr>
                          <m:t>∆</m:t>
                        </m:r>
                      </m:e>
                      <m:sub>
                        <m:r>
                          <a:rPr lang="nl-NL" sz="2667" b="1">
                            <a:latin typeface="Cambria Math" panose="02040503050406030204" pitchFamily="18" charset="0"/>
                            <a:ea typeface="Times New Roman" panose="02020603050405020304" pitchFamily="18" charset="0"/>
                            <a:cs typeface="Times New Roman" panose="02020603050405020304" pitchFamily="18" charset="0"/>
                          </a:rPr>
                          <m:t>𝐚</m:t>
                        </m:r>
                      </m:sub>
                    </m:sSub>
                  </m:oMath>
                </a14:m>
                <a:r>
                  <a:rPr lang="en-US" sz="2667">
                    <a:latin typeface="Cambria Math" panose="02040503050406030204" pitchFamily="18" charset="0"/>
                    <a:ea typeface="Times New Roman" panose="02020603050405020304" pitchFamily="18" charset="0"/>
                    <a:cs typeface="Times New Roman" panose="02020603050405020304" pitchFamily="18" charset="0"/>
                  </a:rPr>
                  <a:t> công thức</a:t>
                </a:r>
                <a14:m>
                  <m:oMath xmlns:m="http://schemas.openxmlformats.org/officeDocument/2006/math">
                    <m:r>
                      <a:rPr lang="en-US" sz="2667">
                        <a:latin typeface="Cambria Math" panose="02040503050406030204" pitchFamily="18" charset="0"/>
                        <a:ea typeface="Times New Roman" panose="02020603050405020304" pitchFamily="18" charset="0"/>
                        <a:cs typeface="Times New Roman" panose="02020603050405020304" pitchFamily="18" charset="0"/>
                      </a:rPr>
                      <m:t>   </m:t>
                    </m:r>
                    <m:sSub>
                      <m:sSubPr>
                        <m:ctrlPr>
                          <a:rPr lang="en-US" sz="2667" i="1">
                            <a:latin typeface="Cambria Math" panose="02040503050406030204" pitchFamily="18" charset="0"/>
                            <a:ea typeface="Times New Roman" panose="02020603050405020304" pitchFamily="18" charset="0"/>
                            <a:cs typeface="Times New Roman" panose="02020603050405020304" pitchFamily="18" charset="0"/>
                          </a:rPr>
                        </m:ctrlPr>
                      </m:sSubPr>
                      <m:e>
                        <m:r>
                          <a:rPr lang="nl-NL" sz="2667">
                            <a:latin typeface="Cambria Math" panose="02040503050406030204" pitchFamily="18" charset="0"/>
                            <a:ea typeface="Times New Roman" panose="02020603050405020304" pitchFamily="18" charset="0"/>
                            <a:cs typeface="Times New Roman" panose="02020603050405020304" pitchFamily="18" charset="0"/>
                          </a:rPr>
                          <m:t>∆</m:t>
                        </m:r>
                      </m:e>
                      <m:sub>
                        <m:r>
                          <m:rPr>
                            <m:sty m:val="p"/>
                          </m:rPr>
                          <a:rPr lang="nl-NL" sz="2667">
                            <a:latin typeface="Cambria Math" panose="02040503050406030204" pitchFamily="18" charset="0"/>
                            <a:ea typeface="Times New Roman" panose="02020603050405020304" pitchFamily="18" charset="0"/>
                            <a:cs typeface="Times New Roman" panose="02020603050405020304" pitchFamily="18" charset="0"/>
                          </a:rPr>
                          <m:t>a</m:t>
                        </m:r>
                      </m:sub>
                    </m:sSub>
                    <m:r>
                      <a:rPr lang="nl-NL" sz="2667">
                        <a:latin typeface="Cambria Math" panose="02040503050406030204" pitchFamily="18" charset="0"/>
                        <a:ea typeface="Times New Roman" panose="02020603050405020304" pitchFamily="18" charset="0"/>
                        <a:cs typeface="Times New Roman" panose="02020603050405020304" pitchFamily="18" charset="0"/>
                      </a:rPr>
                      <m:t>=</m:t>
                    </m:r>
                    <m:d>
                      <m:dPr>
                        <m:begChr m:val="|"/>
                        <m:endChr m:val="|"/>
                        <m:ctrlPr>
                          <a:rPr lang="en-US" sz="2667" i="1">
                            <a:latin typeface="Cambria Math" panose="02040503050406030204" pitchFamily="18" charset="0"/>
                            <a:ea typeface="Times New Roman" panose="02020603050405020304" pitchFamily="18" charset="0"/>
                            <a:cs typeface="Times New Roman" panose="02020603050405020304" pitchFamily="18" charset="0"/>
                          </a:rPr>
                        </m:ctrlPr>
                      </m:dPr>
                      <m:e>
                        <m:acc>
                          <m:accPr>
                            <m:chr m:val="̅"/>
                            <m:ctrlPr>
                              <a:rPr lang="en-US" sz="2667"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nl-NL" sz="2667">
                                <a:latin typeface="Cambria Math" panose="02040503050406030204" pitchFamily="18" charset="0"/>
                                <a:ea typeface="Times New Roman" panose="02020603050405020304" pitchFamily="18" charset="0"/>
                                <a:cs typeface="Times New Roman" panose="02020603050405020304" pitchFamily="18" charset="0"/>
                              </a:rPr>
                              <m:t>a</m:t>
                            </m:r>
                          </m:e>
                        </m:acc>
                        <m:r>
                          <a:rPr lang="nl-NL" sz="2667">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nl-NL" sz="2667">
                            <a:latin typeface="Cambria Math" panose="02040503050406030204" pitchFamily="18" charset="0"/>
                            <a:ea typeface="Times New Roman" panose="02020603050405020304" pitchFamily="18" charset="0"/>
                            <a:cs typeface="Times New Roman" panose="02020603050405020304" pitchFamily="18" charset="0"/>
                          </a:rPr>
                          <m:t>a</m:t>
                        </m:r>
                      </m:e>
                    </m:d>
                    <m:r>
                      <a:rPr lang="nl-NL" sz="2667">
                        <a:latin typeface="Cambria Math" panose="02040503050406030204" pitchFamily="18" charset="0"/>
                        <a:ea typeface="Times New Roman" panose="02020603050405020304" pitchFamily="18" charset="0"/>
                        <a:cs typeface="Times New Roman" panose="02020603050405020304" pitchFamily="18" charset="0"/>
                      </a:rPr>
                      <m:t> ≤</m:t>
                    </m:r>
                  </m:oMath>
                </a14:m>
                <a:r>
                  <a:rPr lang="nl-NL" sz="2667">
                    <a:latin typeface="Arial" panose="020B0604020202020204" pitchFamily="34" charset="0"/>
                    <a:ea typeface="Times New Roman" panose="02020603050405020304" pitchFamily="18" charset="0"/>
                    <a:cs typeface="Arial" panose="020B0604020202020204" pitchFamily="34" charset="0"/>
                  </a:rPr>
                  <a:t> d </a:t>
                </a:r>
              </a:p>
              <a:p>
                <a:pPr>
                  <a:lnSpc>
                    <a:spcPct val="200000"/>
                  </a:lnSpc>
                </a:pPr>
                <a:r>
                  <a:rPr lang="en-US" sz="2667" b="1">
                    <a:latin typeface="Arial" panose="020B0604020202020204" pitchFamily="34" charset="0"/>
                    <a:ea typeface="Calibri" panose="020F0502020204030204" pitchFamily="34" charset="0"/>
                    <a:cs typeface="Arial" panose="020B0604020202020204" pitchFamily="34" charset="0"/>
                  </a:rPr>
                  <a:t>d</a:t>
                </a:r>
                <a:r>
                  <a:rPr lang="en-US" sz="2667">
                    <a:latin typeface="Arial" panose="020B0604020202020204" pitchFamily="34" charset="0"/>
                    <a:ea typeface="Calibri" panose="020F0502020204030204" pitchFamily="34" charset="0"/>
                    <a:cs typeface="Arial" panose="020B0604020202020204" pitchFamily="34" charset="0"/>
                  </a:rPr>
                  <a:t> được gọi là độ chính xác của số gần đúng a</a:t>
                </a:r>
              </a:p>
              <a:p>
                <a:pPr>
                  <a:lnSpc>
                    <a:spcPct val="200000"/>
                  </a:lnSpc>
                </a:pPr>
                <a:r>
                  <a:rPr lang="en-US" sz="2667" b="1">
                    <a:latin typeface="Arial" panose="020B0604020202020204" pitchFamily="34" charset="0"/>
                    <a:ea typeface="Calibri" panose="020F0502020204030204" pitchFamily="34" charset="0"/>
                    <a:cs typeface="Arial" panose="020B0604020202020204" pitchFamily="34" charset="0"/>
                  </a:rPr>
                  <a:t>quy ước viết gọn </a:t>
                </a:r>
                <a14:m>
                  <m:oMath xmlns:m="http://schemas.openxmlformats.org/officeDocument/2006/math">
                    <m:acc>
                      <m:accPr>
                        <m:chr m:val="̅"/>
                        <m:ctrlPr>
                          <a:rPr lang="en-US" sz="2667" b="1" i="1">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ctrlPr>
                      </m:accPr>
                      <m:e>
                        <m:r>
                          <a:rPr lang="nl-NL" sz="2667" b="1">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𝐚</m:t>
                        </m:r>
                      </m:e>
                    </m:acc>
                  </m:oMath>
                </a14:m>
                <a:r>
                  <a:rPr lang="nl-NL" sz="2667" b="1">
                    <a:highlight>
                      <a:srgbClr val="FFFF00"/>
                    </a:highlight>
                    <a:latin typeface="Arial" panose="020B0604020202020204" pitchFamily="34" charset="0"/>
                    <a:ea typeface="Times New Roman" panose="02020603050405020304" pitchFamily="18" charset="0"/>
                    <a:cs typeface="Arial" panose="020B0604020202020204" pitchFamily="34" charset="0"/>
                  </a:rPr>
                  <a:t> </a:t>
                </a:r>
                <a:r>
                  <a:rPr lang="nl-NL" sz="2667">
                    <a:highlight>
                      <a:srgbClr val="FFFF00"/>
                    </a:highlight>
                    <a:latin typeface="Arial" panose="020B0604020202020204" pitchFamily="34" charset="0"/>
                    <a:ea typeface="Times New Roman" panose="02020603050405020304" pitchFamily="18" charset="0"/>
                    <a:cs typeface="Arial" panose="020B0604020202020204" pitchFamily="34" charset="0"/>
                  </a:rPr>
                  <a:t>= a </a:t>
                </a:r>
                <a14:m>
                  <m:oMath xmlns:m="http://schemas.openxmlformats.org/officeDocument/2006/math">
                    <m:r>
                      <a:rPr lang="nl-NL" sz="2667">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m:t>
                    </m:r>
                  </m:oMath>
                </a14:m>
                <a:r>
                  <a:rPr lang="nl-NL" sz="2667">
                    <a:highlight>
                      <a:srgbClr val="FFFF00"/>
                    </a:highlight>
                    <a:latin typeface="Arial" panose="020B0604020202020204" pitchFamily="34" charset="0"/>
                    <a:ea typeface="Times New Roman" panose="02020603050405020304" pitchFamily="18" charset="0"/>
                    <a:cs typeface="Arial" panose="020B0604020202020204" pitchFamily="34" charset="0"/>
                  </a:rPr>
                  <a:t> d</a:t>
                </a:r>
              </a:p>
              <a:p>
                <a:pPr>
                  <a:lnSpc>
                    <a:spcPct val="200000"/>
                  </a:lnSpc>
                </a:pPr>
                <a:r>
                  <a:rPr lang="nl-NL" sz="2667" b="1">
                    <a:highlight>
                      <a:srgbClr val="FFFF00"/>
                    </a:highlight>
                    <a:latin typeface="Arial" panose="020B0604020202020204" pitchFamily="34" charset="0"/>
                    <a:cs typeface="Arial" panose="020B0604020202020204" pitchFamily="34" charset="0"/>
                  </a:rPr>
                  <a:t>Sai số tương đối: </a:t>
                </a:r>
                <a14:m>
                  <m:oMath xmlns:m="http://schemas.openxmlformats.org/officeDocument/2006/math">
                    <m:sSub>
                      <m:sSubPr>
                        <m:ctrlPr>
                          <a:rPr lang="en-US" sz="2667" b="1" i="1">
                            <a:latin typeface="Cambria Math" panose="02040503050406030204" pitchFamily="18" charset="0"/>
                            <a:ea typeface="Calibri" panose="020F0502020204030204" pitchFamily="34" charset="0"/>
                            <a:cs typeface="Times New Roman" panose="02020603050405020304" pitchFamily="18" charset="0"/>
                          </a:rPr>
                        </m:ctrlPr>
                      </m:sSubPr>
                      <m:e>
                        <m:r>
                          <a:rPr lang="en-US" sz="2667" b="1">
                            <a:latin typeface="Cambria Math" panose="02040503050406030204" pitchFamily="18" charset="0"/>
                            <a:ea typeface="Calibri" panose="020F0502020204030204" pitchFamily="34" charset="0"/>
                            <a:cs typeface="Times New Roman" panose="02020603050405020304" pitchFamily="18" charset="0"/>
                          </a:rPr>
                          <m:t>𝛅</m:t>
                        </m:r>
                      </m:e>
                      <m:sub>
                        <m:r>
                          <a:rPr lang="en-US" sz="2667" b="1">
                            <a:latin typeface="Cambria Math" panose="02040503050406030204" pitchFamily="18" charset="0"/>
                            <a:ea typeface="Calibri" panose="020F0502020204030204" pitchFamily="34" charset="0"/>
                            <a:cs typeface="Times New Roman" panose="02020603050405020304" pitchFamily="18" charset="0"/>
                          </a:rPr>
                          <m:t>𝐚</m:t>
                        </m:r>
                      </m:sub>
                    </m:sSub>
                  </m:oMath>
                </a14:m>
                <a:r>
                  <a:rPr lang="en-US" sz="2667" b="1">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US" sz="2667" b="1" i="1">
                            <a:latin typeface="Cambria Math" panose="02040503050406030204" pitchFamily="18" charset="0"/>
                            <a:ea typeface="Times New Roman" panose="02020603050405020304" pitchFamily="18" charset="0"/>
                            <a:cs typeface="Times New Roman" panose="02020603050405020304" pitchFamily="18" charset="0"/>
                          </a:rPr>
                        </m:ctrlPr>
                      </m:fPr>
                      <m:num>
                        <m:sSub>
                          <m:sSubPr>
                            <m:ctrlPr>
                              <a:rPr lang="en-US" sz="2667" b="1" i="1">
                                <a:latin typeface="Cambria Math" panose="02040503050406030204" pitchFamily="18" charset="0"/>
                                <a:ea typeface="Times New Roman" panose="02020603050405020304" pitchFamily="18" charset="0"/>
                                <a:cs typeface="Times New Roman" panose="02020603050405020304" pitchFamily="18" charset="0"/>
                              </a:rPr>
                            </m:ctrlPr>
                          </m:sSubPr>
                          <m:e>
                            <m:r>
                              <a:rPr lang="nl-NL" sz="2667" b="1">
                                <a:latin typeface="Cambria Math" panose="02040503050406030204" pitchFamily="18" charset="0"/>
                                <a:ea typeface="Times New Roman" panose="02020603050405020304" pitchFamily="18" charset="0"/>
                                <a:cs typeface="Times New Roman" panose="02020603050405020304" pitchFamily="18" charset="0"/>
                              </a:rPr>
                              <m:t>∆</m:t>
                            </m:r>
                          </m:e>
                          <m:sub>
                            <m:r>
                              <a:rPr lang="nl-NL" sz="2667" b="1">
                                <a:latin typeface="Cambria Math" panose="02040503050406030204" pitchFamily="18" charset="0"/>
                                <a:ea typeface="Times New Roman" panose="02020603050405020304" pitchFamily="18" charset="0"/>
                                <a:cs typeface="Times New Roman" panose="02020603050405020304" pitchFamily="18" charset="0"/>
                              </a:rPr>
                              <m:t>𝐚</m:t>
                            </m:r>
                          </m:sub>
                        </m:sSub>
                      </m:num>
                      <m:den>
                        <m:d>
                          <m:dPr>
                            <m:begChr m:val="|"/>
                            <m:endChr m:val="|"/>
                            <m:ctrlPr>
                              <a:rPr lang="en-US" sz="2667" b="1" i="1">
                                <a:latin typeface="Cambria Math" panose="02040503050406030204" pitchFamily="18" charset="0"/>
                                <a:ea typeface="Times New Roman" panose="02020603050405020304" pitchFamily="18" charset="0"/>
                                <a:cs typeface="Times New Roman" panose="02020603050405020304" pitchFamily="18" charset="0"/>
                              </a:rPr>
                            </m:ctrlPr>
                          </m:dPr>
                          <m:e>
                            <m:r>
                              <a:rPr lang="nl-NL" sz="2667" b="1">
                                <a:latin typeface="Cambria Math" panose="02040503050406030204" pitchFamily="18" charset="0"/>
                                <a:ea typeface="Times New Roman" panose="02020603050405020304" pitchFamily="18" charset="0"/>
                                <a:cs typeface="Times New Roman" panose="02020603050405020304" pitchFamily="18" charset="0"/>
                              </a:rPr>
                              <m:t>𝐚</m:t>
                            </m:r>
                          </m:e>
                        </m:d>
                      </m:den>
                    </m:f>
                  </m:oMath>
                </a14:m>
                <a:r>
                  <a:rPr lang="en-US" sz="2667"/>
                  <a:t> ( thường được viết theo %)</a:t>
                </a:r>
              </a:p>
            </p:txBody>
          </p:sp>
        </mc:Choice>
        <mc:Fallback xmlns="">
          <p:sp>
            <p:nvSpPr>
              <p:cNvPr id="5" name="TextBox 4">
                <a:extLst>
                  <a:ext uri="{FF2B5EF4-FFF2-40B4-BE49-F238E27FC236}">
                    <a16:creationId xmlns:a16="http://schemas.microsoft.com/office/drawing/2014/main" id="{DC1855D0-8291-CCBC-0BB3-19AA43284640}"/>
                  </a:ext>
                </a:extLst>
              </p:cNvPr>
              <p:cNvSpPr txBox="1">
                <a:spLocks noRot="1" noChangeAspect="1" noMove="1" noResize="1" noEditPoints="1" noAdjustHandles="1" noChangeArrowheads="1" noChangeShapeType="1" noTextEdit="1"/>
              </p:cNvSpPr>
              <p:nvPr/>
            </p:nvSpPr>
            <p:spPr>
              <a:xfrm>
                <a:off x="3810000" y="279400"/>
                <a:ext cx="8178800" cy="6124946"/>
              </a:xfrm>
              <a:prstGeom prst="rect">
                <a:avLst/>
              </a:prstGeom>
              <a:blipFill>
                <a:blip r:embed="rId2"/>
                <a:stretch>
                  <a:fillRect l="-959"/>
                </a:stretch>
              </a:blipFill>
              <a:ln w="76200">
                <a:solidFill>
                  <a:srgbClr val="00B050"/>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 name="TextBox 1">
                <a:extLst>
                  <a:ext uri="{FF2B5EF4-FFF2-40B4-BE49-F238E27FC236}">
                    <a16:creationId xmlns:a16="http://schemas.microsoft.com/office/drawing/2014/main" id="{72C4B3D6-52FB-1532-DEB5-B6ECE7E3ECA8}"/>
                  </a:ext>
                </a:extLst>
              </p:cNvPr>
              <p:cNvSpPr txBox="1"/>
              <p:nvPr/>
            </p:nvSpPr>
            <p:spPr>
              <a:xfrm>
                <a:off x="203200" y="269875"/>
                <a:ext cx="3860800" cy="5724196"/>
              </a:xfrm>
              <a:prstGeom prst="rect">
                <a:avLst/>
              </a:prstGeom>
              <a:noFill/>
            </p:spPr>
            <p:txBody>
              <a:bodyPr wrap="square">
                <a:spAutoFit/>
              </a:bodyPr>
              <a:lstStyle/>
              <a:p>
                <a:pPr>
                  <a:lnSpc>
                    <a:spcPct val="200000"/>
                  </a:lnSpc>
                </a:pPr>
                <a:r>
                  <a:rPr lang="en-US" sz="2667" b="1">
                    <a:solidFill>
                      <a:srgbClr val="FF0000"/>
                    </a:solidFill>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a:t>NHẮC LẠI CÔNG THỨC</a:t>
                </a:r>
              </a:p>
              <a:p>
                <a:pPr>
                  <a:lnSpc>
                    <a:spcPct val="200000"/>
                  </a:lnSpc>
                </a:pPr>
                <a14:m>
                  <m:oMathPara xmlns:m="http://schemas.openxmlformats.org/officeDocument/2006/math">
                    <m:oMathParaPr>
                      <m:jc m:val="left"/>
                    </m:oMathParaPr>
                    <m:oMath xmlns:m="http://schemas.openxmlformats.org/officeDocument/2006/math">
                      <m:acc>
                        <m:accPr>
                          <m:chr m:val="̅"/>
                          <m:ctrlPr>
                            <a:rPr lang="en-US" sz="2667"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nl-NL" sz="2667">
                              <a:latin typeface="Cambria Math" panose="02040503050406030204" pitchFamily="18" charset="0"/>
                              <a:ea typeface="Times New Roman" panose="02020603050405020304" pitchFamily="18" charset="0"/>
                              <a:cs typeface="Times New Roman" panose="02020603050405020304" pitchFamily="18" charset="0"/>
                            </a:rPr>
                            <m:t>a</m:t>
                          </m:r>
                        </m:e>
                      </m:acc>
                    </m:oMath>
                  </m:oMathPara>
                </a14:m>
                <a:endParaRPr lang="en-US" sz="2667">
                  <a:latin typeface="Cambria Math" panose="02040503050406030204" pitchFamily="18" charset="0"/>
                  <a:ea typeface="Times New Roman" panose="02020603050405020304" pitchFamily="18" charset="0"/>
                  <a:cs typeface="Times New Roman" panose="02020603050405020304" pitchFamily="18" charset="0"/>
                </a:endParaRPr>
              </a:p>
              <a:p>
                <a:pPr>
                  <a:lnSpc>
                    <a:spcPct val="200000"/>
                  </a:lnSpc>
                </a:pPr>
                <a:r>
                  <a:rPr lang="en-US" sz="2667">
                    <a:latin typeface="Cambria Math" panose="02040503050406030204" pitchFamily="18" charset="0"/>
                    <a:ea typeface="Times New Roman" panose="02020603050405020304" pitchFamily="18" charset="0"/>
                    <a:cs typeface="Times New Roman" panose="02020603050405020304" pitchFamily="18" charset="0"/>
                  </a:rPr>
                  <a:t>a</a:t>
                </a:r>
              </a:p>
              <a:p>
                <a:pPr>
                  <a:lnSpc>
                    <a:spcPct val="200000"/>
                  </a:lnSpc>
                </a:pPr>
                <a:r>
                  <a:rPr lang="en-US" sz="2667">
                    <a:latin typeface="Cambria Math" panose="02040503050406030204" pitchFamily="18" charset="0"/>
                    <a:ea typeface="Times New Roman" panose="02020603050405020304" pitchFamily="18" charset="0"/>
                    <a:cs typeface="Times New Roman" panose="02020603050405020304" pitchFamily="18" charset="0"/>
                  </a:rPr>
                  <a:t>Sai số tuyệt đối: </a:t>
                </a:r>
                <a14:m>
                  <m:oMath xmlns:m="http://schemas.openxmlformats.org/officeDocument/2006/math">
                    <m:sSub>
                      <m:sSubPr>
                        <m:ctrlPr>
                          <a:rPr lang="en-US" sz="2667" i="1">
                            <a:latin typeface="Cambria Math" panose="02040503050406030204" pitchFamily="18" charset="0"/>
                            <a:ea typeface="Times New Roman" panose="02020603050405020304" pitchFamily="18" charset="0"/>
                            <a:cs typeface="Times New Roman" panose="02020603050405020304" pitchFamily="18" charset="0"/>
                          </a:rPr>
                        </m:ctrlPr>
                      </m:sSubPr>
                      <m:e>
                        <m:r>
                          <a:rPr lang="nl-NL" sz="2667">
                            <a:latin typeface="Cambria Math" panose="02040503050406030204" pitchFamily="18" charset="0"/>
                            <a:ea typeface="Times New Roman" panose="02020603050405020304" pitchFamily="18" charset="0"/>
                            <a:cs typeface="Times New Roman" panose="02020603050405020304" pitchFamily="18" charset="0"/>
                          </a:rPr>
                          <m:t>∆</m:t>
                        </m:r>
                      </m:e>
                      <m:sub>
                        <m:r>
                          <m:rPr>
                            <m:sty m:val="p"/>
                          </m:rPr>
                          <a:rPr lang="nl-NL" sz="2667">
                            <a:latin typeface="Cambria Math" panose="02040503050406030204" pitchFamily="18" charset="0"/>
                            <a:ea typeface="Times New Roman" panose="02020603050405020304" pitchFamily="18" charset="0"/>
                            <a:cs typeface="Times New Roman" panose="02020603050405020304" pitchFamily="18" charset="0"/>
                          </a:rPr>
                          <m:t>a</m:t>
                        </m:r>
                      </m:sub>
                    </m:sSub>
                  </m:oMath>
                </a14:m>
                <a:endParaRPr lang="nl-NL" sz="2667">
                  <a:latin typeface="Arial" panose="020B0604020202020204" pitchFamily="34" charset="0"/>
                  <a:ea typeface="Times New Roman" panose="02020603050405020304" pitchFamily="18" charset="0"/>
                  <a:cs typeface="Arial" panose="020B0604020202020204" pitchFamily="34" charset="0"/>
                </a:endParaRPr>
              </a:p>
              <a:p>
                <a:pPr>
                  <a:lnSpc>
                    <a:spcPct val="200000"/>
                  </a:lnSpc>
                </a:pPr>
                <a:r>
                  <a:rPr lang="en-US" sz="2667">
                    <a:latin typeface="Arial" panose="020B0604020202020204" pitchFamily="34" charset="0"/>
                    <a:ea typeface="Calibri" panose="020F0502020204030204" pitchFamily="34" charset="0"/>
                    <a:cs typeface="Arial" panose="020B0604020202020204" pitchFamily="34" charset="0"/>
                  </a:rPr>
                  <a:t>d </a:t>
                </a:r>
              </a:p>
              <a:p>
                <a:pPr>
                  <a:lnSpc>
                    <a:spcPct val="200000"/>
                  </a:lnSpc>
                </a:pPr>
                <a:r>
                  <a:rPr lang="en-US" sz="2667">
                    <a:latin typeface="Arial" panose="020B0604020202020204" pitchFamily="34" charset="0"/>
                    <a:ea typeface="Calibri" panose="020F0502020204030204" pitchFamily="34" charset="0"/>
                    <a:cs typeface="Arial" panose="020B0604020202020204" pitchFamily="34" charset="0"/>
                  </a:rPr>
                  <a:t>quy ước viết gọn </a:t>
                </a:r>
                <a14:m>
                  <m:oMath xmlns:m="http://schemas.openxmlformats.org/officeDocument/2006/math">
                    <m:acc>
                      <m:accPr>
                        <m:chr m:val="̅"/>
                        <m:ctrlPr>
                          <a:rPr lang="en-US" sz="2667" i="1">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nl-NL" sz="2667">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a</m:t>
                        </m:r>
                      </m:e>
                    </m:acc>
                  </m:oMath>
                </a14:m>
                <a:r>
                  <a:rPr lang="nl-NL" sz="2667">
                    <a:highlight>
                      <a:srgbClr val="FFFF00"/>
                    </a:highlight>
                    <a:latin typeface="Arial" panose="020B0604020202020204" pitchFamily="34" charset="0"/>
                    <a:ea typeface="Times New Roman" panose="02020603050405020304" pitchFamily="18" charset="0"/>
                    <a:cs typeface="Arial" panose="020B0604020202020204" pitchFamily="34" charset="0"/>
                  </a:rPr>
                  <a:t> </a:t>
                </a:r>
                <a:endParaRPr lang="en-US" sz="2667">
                  <a:latin typeface="Arial" panose="020B0604020202020204" pitchFamily="34" charset="0"/>
                  <a:ea typeface="Calibri" panose="020F0502020204030204" pitchFamily="34" charset="0"/>
                  <a:cs typeface="Arial" panose="020B0604020202020204" pitchFamily="34" charset="0"/>
                </a:endParaRPr>
              </a:p>
              <a:p>
                <a:pPr>
                  <a:lnSpc>
                    <a:spcPct val="200000"/>
                  </a:lnSpc>
                </a:pPr>
                <a:r>
                  <a:rPr lang="nl-NL" sz="2667">
                    <a:highlight>
                      <a:srgbClr val="FFFF00"/>
                    </a:highlight>
                    <a:latin typeface="Arial" panose="020B0604020202020204" pitchFamily="34" charset="0"/>
                    <a:cs typeface="Arial" panose="020B0604020202020204" pitchFamily="34" charset="0"/>
                  </a:rPr>
                  <a:t>Sai số tương đối:</a:t>
                </a:r>
                <a:r>
                  <a:rPr lang="en-US" sz="2667" b="1">
                    <a:ea typeface="Calibri" panose="020F0502020204030204" pitchFamily="34" charset="0"/>
                    <a:cs typeface="Times New Roman" panose="02020603050405020304" pitchFamily="18" charset="0"/>
                  </a:rPr>
                  <a:t> </a:t>
                </a:r>
                <a14:m>
                  <m:oMath xmlns:m="http://schemas.openxmlformats.org/officeDocument/2006/math">
                    <m:sSub>
                      <m:sSubPr>
                        <m:ctrlPr>
                          <a:rPr lang="en-US" sz="2667" b="1" i="1">
                            <a:latin typeface="Cambria Math" panose="02040503050406030204" pitchFamily="18" charset="0"/>
                            <a:ea typeface="Calibri" panose="020F0502020204030204" pitchFamily="34" charset="0"/>
                            <a:cs typeface="Times New Roman" panose="02020603050405020304" pitchFamily="18" charset="0"/>
                          </a:rPr>
                        </m:ctrlPr>
                      </m:sSubPr>
                      <m:e>
                        <m:r>
                          <a:rPr lang="en-US" sz="2667" b="1">
                            <a:latin typeface="Cambria Math" panose="02040503050406030204" pitchFamily="18" charset="0"/>
                            <a:ea typeface="Calibri" panose="020F0502020204030204" pitchFamily="34" charset="0"/>
                            <a:cs typeface="Times New Roman" panose="02020603050405020304" pitchFamily="18" charset="0"/>
                          </a:rPr>
                          <m:t>𝛅</m:t>
                        </m:r>
                      </m:e>
                      <m:sub>
                        <m:r>
                          <a:rPr lang="en-US" sz="2667" b="1">
                            <a:latin typeface="Cambria Math" panose="02040503050406030204" pitchFamily="18" charset="0"/>
                            <a:ea typeface="Calibri" panose="020F0502020204030204" pitchFamily="34" charset="0"/>
                            <a:cs typeface="Times New Roman" panose="02020603050405020304" pitchFamily="18" charset="0"/>
                          </a:rPr>
                          <m:t>𝐚</m:t>
                        </m:r>
                      </m:sub>
                    </m:sSub>
                  </m:oMath>
                </a14:m>
                <a:endParaRPr lang="en-US" sz="2667"/>
              </a:p>
            </p:txBody>
          </p:sp>
        </mc:Choice>
        <mc:Fallback xmlns="">
          <p:sp>
            <p:nvSpPr>
              <p:cNvPr id="2" name="TextBox 1">
                <a:extLst>
                  <a:ext uri="{FF2B5EF4-FFF2-40B4-BE49-F238E27FC236}">
                    <a16:creationId xmlns:a16="http://schemas.microsoft.com/office/drawing/2014/main" id="{72C4B3D6-52FB-1532-DEB5-B6ECE7E3ECA8}"/>
                  </a:ext>
                </a:extLst>
              </p:cNvPr>
              <p:cNvSpPr txBox="1">
                <a:spLocks noRot="1" noChangeAspect="1" noMove="1" noResize="1" noEditPoints="1" noAdjustHandles="1" noChangeArrowheads="1" noChangeShapeType="1" noTextEdit="1"/>
              </p:cNvSpPr>
              <p:nvPr/>
            </p:nvSpPr>
            <p:spPr>
              <a:xfrm>
                <a:off x="203200" y="269875"/>
                <a:ext cx="3860800" cy="5724196"/>
              </a:xfrm>
              <a:prstGeom prst="rect">
                <a:avLst/>
              </a:prstGeom>
              <a:blipFill>
                <a:blip r:embed="rId3"/>
                <a:stretch>
                  <a:fillRect l="-2997" b="-1704"/>
                </a:stretch>
              </a:blipFill>
            </p:spPr>
            <p:txBody>
              <a:bodyPr/>
              <a:lstStyle/>
              <a:p>
                <a:r>
                  <a:rPr lang="en-US">
                    <a:noFill/>
                  </a:rPr>
                  <a:t> </a:t>
                </a:r>
              </a:p>
            </p:txBody>
          </p:sp>
        </mc:Fallback>
      </mc:AlternateContent>
    </p:spTree>
    <p:extLst>
      <p:ext uri="{BB962C8B-B14F-4D97-AF65-F5344CB8AC3E}">
        <p14:creationId xmlns:p14="http://schemas.microsoft.com/office/powerpoint/2010/main" val="473125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4978400" y="24156"/>
            <a:ext cx="2692400" cy="553998"/>
          </a:xfrm>
          <a:prstGeom prst="rect">
            <a:avLst/>
          </a:prstGeom>
          <a:noFill/>
        </p:spPr>
        <p:txBody>
          <a:bodyPr wrap="square" rtlCol="0">
            <a:spAutoFit/>
          </a:bodyPr>
          <a:lstStyle/>
          <a:p>
            <a:r>
              <a:rPr lang="en-US" sz="3000" b="1">
                <a:solidFill>
                  <a:srgbClr val="FF0000"/>
                </a:solidFill>
                <a:latin typeface="Arial" panose="020B0604020202020204" pitchFamily="34" charset="0"/>
                <a:cs typeface="Arial" panose="020B0604020202020204" pitchFamily="34" charset="0"/>
              </a:rPr>
              <a:t>KẾT LUẬN</a:t>
            </a:r>
          </a:p>
        </p:txBody>
      </p:sp>
      <mc:AlternateContent xmlns:mc="http://schemas.openxmlformats.org/markup-compatibility/2006" xmlns:a14="http://schemas.microsoft.com/office/drawing/2010/main">
        <mc:Choice Requires="a14">
          <p:sp>
            <p:nvSpPr>
              <p:cNvPr id="16" name="Rectangle 15"/>
              <p:cNvSpPr/>
              <p:nvPr/>
            </p:nvSpPr>
            <p:spPr>
              <a:xfrm>
                <a:off x="203200" y="400462"/>
                <a:ext cx="11887200" cy="1825628"/>
              </a:xfrm>
              <a:prstGeom prst="rect">
                <a:avLst/>
              </a:prstGeom>
            </p:spPr>
            <p:txBody>
              <a:bodyPr wrap="square">
                <a:spAutoFit/>
              </a:bodyPr>
              <a:lstStyle/>
              <a:p>
                <a:pPr marL="381019" indent="-381019" algn="just">
                  <a:lnSpc>
                    <a:spcPct val="150000"/>
                  </a:lnSpc>
                  <a:spcBef>
                    <a:spcPts val="400"/>
                  </a:spcBef>
                  <a:buFont typeface="Arial" panose="020B0604020202020204" pitchFamily="34" charset="0"/>
                  <a:buChar char="•"/>
                  <a:tabLst>
                    <a:tab pos="240042" algn="l"/>
                    <a:tab pos="480084" algn="l"/>
                  </a:tabLst>
                </a:pPr>
                <a:r>
                  <a:rPr lang="nl-NL" sz="2533">
                    <a:latin typeface="Arial" panose="020B0604020202020204" pitchFamily="34" charset="0"/>
                    <a:ea typeface="Calibri" panose="020F0502020204030204" pitchFamily="34" charset="0"/>
                    <a:cs typeface="Arial" panose="020B0604020202020204" pitchFamily="34" charset="0"/>
                  </a:rPr>
                  <a:t>Giả sử ta có một </a:t>
                </a:r>
                <a:r>
                  <a:rPr lang="nl-NL" sz="2533" b="1">
                    <a:latin typeface="Arial" panose="020B0604020202020204" pitchFamily="34" charset="0"/>
                    <a:ea typeface="Calibri" panose="020F0502020204030204" pitchFamily="34" charset="0"/>
                    <a:cs typeface="Arial" panose="020B0604020202020204" pitchFamily="34" charset="0"/>
                  </a:rPr>
                  <a:t>mẫu số liệu là x</a:t>
                </a:r>
                <a:r>
                  <a:rPr lang="nl-NL" sz="2533" b="1" baseline="-25000">
                    <a:latin typeface="Arial" panose="020B0604020202020204" pitchFamily="34" charset="0"/>
                    <a:ea typeface="Calibri" panose="020F0502020204030204" pitchFamily="34" charset="0"/>
                    <a:cs typeface="Arial" panose="020B0604020202020204" pitchFamily="34" charset="0"/>
                  </a:rPr>
                  <a:t>1</a:t>
                </a:r>
                <a:r>
                  <a:rPr lang="nl-NL" sz="2533" b="1">
                    <a:latin typeface="Arial" panose="020B0604020202020204" pitchFamily="34" charset="0"/>
                    <a:ea typeface="Calibri" panose="020F0502020204030204" pitchFamily="34" charset="0"/>
                    <a:cs typeface="Arial" panose="020B0604020202020204" pitchFamily="34" charset="0"/>
                  </a:rPr>
                  <a:t>, x</a:t>
                </a:r>
                <a:r>
                  <a:rPr lang="nl-NL" sz="2533" b="1" baseline="-25000">
                    <a:latin typeface="Arial" panose="020B0604020202020204" pitchFamily="34" charset="0"/>
                    <a:ea typeface="Calibri" panose="020F0502020204030204" pitchFamily="34" charset="0"/>
                    <a:cs typeface="Arial" panose="020B0604020202020204" pitchFamily="34" charset="0"/>
                  </a:rPr>
                  <a:t>2</a:t>
                </a:r>
                <a:r>
                  <a:rPr lang="nl-NL" sz="2533" b="1">
                    <a:latin typeface="Arial" panose="020B0604020202020204" pitchFamily="34" charset="0"/>
                    <a:ea typeface="Calibri" panose="020F0502020204030204" pitchFamily="34" charset="0"/>
                    <a:cs typeface="Arial" panose="020B0604020202020204" pitchFamily="34" charset="0"/>
                  </a:rPr>
                  <a:t>, x</a:t>
                </a:r>
                <a:r>
                  <a:rPr lang="nl-NL" sz="2533" b="1" baseline="-25000">
                    <a:latin typeface="Arial" panose="020B0604020202020204" pitchFamily="34" charset="0"/>
                    <a:ea typeface="Calibri" panose="020F0502020204030204" pitchFamily="34" charset="0"/>
                    <a:cs typeface="Arial" panose="020B0604020202020204" pitchFamily="34" charset="0"/>
                  </a:rPr>
                  <a:t>3</a:t>
                </a:r>
                <a:r>
                  <a:rPr lang="nl-NL" sz="2533" b="1">
                    <a:latin typeface="Arial" panose="020B0604020202020204" pitchFamily="34" charset="0"/>
                    <a:ea typeface="Calibri" panose="020F0502020204030204" pitchFamily="34" charset="0"/>
                    <a:cs typeface="Arial" panose="020B0604020202020204" pitchFamily="34" charset="0"/>
                  </a:rPr>
                  <a:t>,... x</a:t>
                </a:r>
                <a:r>
                  <a:rPr lang="nl-NL" sz="2533" b="1" baseline="-25000">
                    <a:latin typeface="Arial" panose="020B0604020202020204" pitchFamily="34" charset="0"/>
                    <a:ea typeface="Calibri" panose="020F0502020204030204" pitchFamily="34" charset="0"/>
                    <a:cs typeface="Arial" panose="020B0604020202020204" pitchFamily="34" charset="0"/>
                  </a:rPr>
                  <a:t>n</a:t>
                </a:r>
                <a:r>
                  <a:rPr lang="nl-NL" sz="2533" b="1">
                    <a:latin typeface="Arial" panose="020B0604020202020204" pitchFamily="34" charset="0"/>
                    <a:ea typeface="Calibri" panose="020F0502020204030204" pitchFamily="34" charset="0"/>
                    <a:cs typeface="Arial" panose="020B0604020202020204" pitchFamily="34" charset="0"/>
                  </a:rPr>
                  <a:t>.</a:t>
                </a:r>
                <a:endParaRPr lang="en-US" sz="2533" b="1">
                  <a:latin typeface="Arial" panose="020B0604020202020204" pitchFamily="34" charset="0"/>
                  <a:ea typeface="Calibri" panose="020F0502020204030204" pitchFamily="34" charset="0"/>
                  <a:cs typeface="Arial" panose="020B0604020202020204" pitchFamily="34" charset="0"/>
                </a:endParaRPr>
              </a:p>
              <a:p>
                <a:pPr algn="just">
                  <a:lnSpc>
                    <a:spcPct val="150000"/>
                  </a:lnSpc>
                  <a:spcBef>
                    <a:spcPts val="400"/>
                  </a:spcBef>
                  <a:spcAft>
                    <a:spcPts val="533"/>
                  </a:spcAft>
                  <a:tabLst>
                    <a:tab pos="240042" algn="l"/>
                    <a:tab pos="480084" algn="l"/>
                  </a:tabLst>
                </a:pPr>
                <a:r>
                  <a:rPr lang="nl-NL" sz="2533">
                    <a:solidFill>
                      <a:srgbClr val="FF0000"/>
                    </a:solidFill>
                    <a:latin typeface="Arial" panose="020B0604020202020204" pitchFamily="34" charset="0"/>
                    <a:ea typeface="Calibri" panose="020F0502020204030204" pitchFamily="34" charset="0"/>
                    <a:cs typeface="Arial" panose="020B0604020202020204" pitchFamily="34" charset="0"/>
                  </a:rPr>
                  <a:t>Số trung bình </a:t>
                </a:r>
                <a:r>
                  <a:rPr lang="nl-NL" sz="2533">
                    <a:latin typeface="Arial" panose="020B0604020202020204" pitchFamily="34" charset="0"/>
                    <a:ea typeface="Calibri" panose="020F0502020204030204" pitchFamily="34" charset="0"/>
                    <a:cs typeface="Arial" panose="020B0604020202020204" pitchFamily="34" charset="0"/>
                  </a:rPr>
                  <a:t>(</a:t>
                </a:r>
                <a:r>
                  <a:rPr lang="nl-NL" sz="2533">
                    <a:solidFill>
                      <a:srgbClr val="00B050"/>
                    </a:solidFill>
                    <a:latin typeface="Arial" panose="020B0604020202020204" pitchFamily="34" charset="0"/>
                    <a:ea typeface="Calibri" panose="020F0502020204030204" pitchFamily="34" charset="0"/>
                    <a:cs typeface="Arial" panose="020B0604020202020204" pitchFamily="34" charset="0"/>
                  </a:rPr>
                  <a:t>số trung bình cộng</a:t>
                </a:r>
                <a:r>
                  <a:rPr lang="nl-NL" sz="2533">
                    <a:latin typeface="Arial" panose="020B0604020202020204" pitchFamily="34" charset="0"/>
                    <a:ea typeface="Calibri" panose="020F0502020204030204" pitchFamily="34" charset="0"/>
                    <a:cs typeface="Arial" panose="020B0604020202020204" pitchFamily="34" charset="0"/>
                  </a:rPr>
                  <a:t>) của mẫu số liệu này, kí hiệu là </a:t>
                </a:r>
                <a14:m>
                  <m:oMath xmlns:m="http://schemas.openxmlformats.org/officeDocument/2006/math">
                    <m:acc>
                      <m:accPr>
                        <m:chr m:val="̅"/>
                        <m:ctrlPr>
                          <a:rPr lang="en-US" sz="2533" b="1" i="1">
                            <a:solidFill>
                              <a:srgbClr val="FF0000"/>
                            </a:solidFill>
                            <a:latin typeface="Cambria Math" panose="02040503050406030204" pitchFamily="18" charset="0"/>
                            <a:ea typeface="Calibri" panose="020F0502020204030204" pitchFamily="34" charset="0"/>
                            <a:cs typeface="Times New Roman" panose="02020603050405020304" pitchFamily="18" charset="0"/>
                          </a:rPr>
                        </m:ctrlPr>
                      </m:accPr>
                      <m:e>
                        <m:r>
                          <a:rPr lang="nl-NL" sz="2533" b="1">
                            <a:solidFill>
                              <a:srgbClr val="FF0000"/>
                            </a:solidFill>
                            <a:latin typeface="Cambria Math" panose="02040503050406030204" pitchFamily="18" charset="0"/>
                            <a:ea typeface="Calibri" panose="020F0502020204030204" pitchFamily="34" charset="0"/>
                            <a:cs typeface="Times New Roman" panose="02020603050405020304" pitchFamily="18" charset="0"/>
                          </a:rPr>
                          <m:t>𝐱</m:t>
                        </m:r>
                      </m:e>
                    </m:acc>
                  </m:oMath>
                </a14:m>
                <a:r>
                  <a:rPr lang="nl-NL" sz="2533">
                    <a:latin typeface="Arial" panose="020B0604020202020204" pitchFamily="34" charset="0"/>
                    <a:ea typeface="Times New Roman" panose="02020603050405020304" pitchFamily="18" charset="0"/>
                    <a:cs typeface="Arial" panose="020B0604020202020204" pitchFamily="34" charset="0"/>
                  </a:rPr>
                  <a:t>, được tính bởi công thức:</a:t>
                </a:r>
                <a:endParaRPr lang="en-US" sz="2533">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6" name="Rectangle 15"/>
              <p:cNvSpPr>
                <a:spLocks noRot="1" noChangeAspect="1" noMove="1" noResize="1" noEditPoints="1" noAdjustHandles="1" noChangeArrowheads="1" noChangeShapeType="1" noTextEdit="1"/>
              </p:cNvSpPr>
              <p:nvPr/>
            </p:nvSpPr>
            <p:spPr>
              <a:xfrm>
                <a:off x="203200" y="400462"/>
                <a:ext cx="11887200" cy="1825628"/>
              </a:xfrm>
              <a:prstGeom prst="rect">
                <a:avLst/>
              </a:prstGeom>
              <a:blipFill>
                <a:blip r:embed="rId2"/>
                <a:stretch>
                  <a:fillRect l="-872" r="-923" b="-7692"/>
                </a:stretch>
              </a:blipFill>
            </p:spPr>
            <p:txBody>
              <a:bodyPr/>
              <a:lstStyle/>
              <a:p>
                <a:r>
                  <a:rPr lang="en-US">
                    <a:noFill/>
                  </a:rPr>
                  <a:t> </a:t>
                </a:r>
              </a:p>
            </p:txBody>
          </p:sp>
        </mc:Fallback>
      </mc:AlternateContent>
      <p:sp>
        <p:nvSpPr>
          <p:cNvPr id="2" name="Rectangle 1"/>
          <p:cNvSpPr/>
          <p:nvPr/>
        </p:nvSpPr>
        <p:spPr>
          <a:xfrm>
            <a:off x="598501" y="2921179"/>
            <a:ext cx="8331127" cy="604909"/>
          </a:xfrm>
          <a:prstGeom prst="rect">
            <a:avLst/>
          </a:prstGeom>
        </p:spPr>
        <p:txBody>
          <a:bodyPr wrap="none">
            <a:spAutoFit/>
          </a:bodyPr>
          <a:lstStyle/>
          <a:p>
            <a:pPr marL="381019" indent="-381019" algn="just">
              <a:lnSpc>
                <a:spcPct val="150000"/>
              </a:lnSpc>
              <a:spcBef>
                <a:spcPts val="400"/>
              </a:spcBef>
              <a:buFont typeface="Arial" panose="020B0604020202020204" pitchFamily="34" charset="0"/>
              <a:buChar char="•"/>
              <a:tabLst>
                <a:tab pos="240042" algn="l"/>
                <a:tab pos="480084" algn="l"/>
              </a:tabLst>
            </a:pPr>
            <a:r>
              <a:rPr lang="nl-NL" sz="2533">
                <a:latin typeface="Arial" panose="020B0604020202020204" pitchFamily="34" charset="0"/>
                <a:ea typeface="Calibri" panose="020F0502020204030204" pitchFamily="34" charset="0"/>
                <a:cs typeface="Arial" panose="020B0604020202020204" pitchFamily="34" charset="0"/>
              </a:rPr>
              <a:t>Giả sử mẫu số liệu được cho dưới </a:t>
            </a:r>
            <a:r>
              <a:rPr lang="nl-NL" sz="2533" b="1">
                <a:latin typeface="Arial" panose="020B0604020202020204" pitchFamily="34" charset="0"/>
                <a:ea typeface="Calibri" panose="020F0502020204030204" pitchFamily="34" charset="0"/>
                <a:cs typeface="Arial" panose="020B0604020202020204" pitchFamily="34" charset="0"/>
              </a:rPr>
              <a:t>dạng bảng tần số</a:t>
            </a:r>
            <a:endParaRPr lang="en-US" sz="2533" b="1">
              <a:latin typeface="Arial" panose="020B0604020202020204" pitchFamily="34" charset="0"/>
              <a:ea typeface="Calibri" panose="020F0502020204030204" pitchFamily="34" charset="0"/>
              <a:cs typeface="Arial" panose="020B0604020202020204" pitchFamily="34" charset="0"/>
            </a:endParaRPr>
          </a:p>
        </p:txBody>
      </p:sp>
      <p:pic>
        <p:nvPicPr>
          <p:cNvPr id="17" name="Picture 16"/>
          <p:cNvPicPr/>
          <p:nvPr/>
        </p:nvPicPr>
        <p:blipFill>
          <a:blip r:embed="rId3"/>
          <a:stretch>
            <a:fillRect/>
          </a:stretch>
        </p:blipFill>
        <p:spPr>
          <a:xfrm>
            <a:off x="203200" y="4102026"/>
            <a:ext cx="3759200" cy="1612974"/>
          </a:xfrm>
          <a:prstGeom prst="rect">
            <a:avLst/>
          </a:prstGeom>
        </p:spPr>
      </p:pic>
      <mc:AlternateContent xmlns:mc="http://schemas.openxmlformats.org/markup-compatibility/2006" xmlns:a14="http://schemas.microsoft.com/office/drawing/2010/main">
        <mc:Choice Requires="a14">
          <p:sp>
            <p:nvSpPr>
              <p:cNvPr id="3" name="Rectangle 2"/>
              <p:cNvSpPr/>
              <p:nvPr/>
            </p:nvSpPr>
            <p:spPr>
              <a:xfrm>
                <a:off x="4100945" y="1643995"/>
                <a:ext cx="3556000" cy="1155124"/>
              </a:xfrm>
              <a:prstGeom prst="rect">
                <a:avLst/>
              </a:prstGeom>
              <a:solidFill>
                <a:srgbClr val="FFFF00"/>
              </a:solidFill>
            </p:spPr>
            <p:style>
              <a:lnRef idx="3">
                <a:schemeClr val="lt1"/>
              </a:lnRef>
              <a:fillRef idx="1">
                <a:schemeClr val="accent3"/>
              </a:fillRef>
              <a:effectRef idx="1">
                <a:schemeClr val="accent3"/>
              </a:effectRef>
              <a:fontRef idx="minor">
                <a:schemeClr val="lt1"/>
              </a:fontRef>
            </p:style>
            <p:txBody>
              <a:bodyPr wrap="square">
                <a:spAutoFit/>
              </a:bodyPr>
              <a:lstStyle/>
              <a:p>
                <a:pPr>
                  <a:lnSpc>
                    <a:spcPct val="150000"/>
                  </a:lnSpc>
                </a:pPr>
                <a14:m>
                  <m:oMathPara xmlns:m="http://schemas.openxmlformats.org/officeDocument/2006/math">
                    <m:oMathParaPr>
                      <m:jc m:val="centerGroup"/>
                    </m:oMathParaPr>
                    <m:oMath xmlns:m="http://schemas.openxmlformats.org/officeDocument/2006/math">
                      <m:acc>
                        <m:accPr>
                          <m:chr m:val="̅"/>
                          <m:ctrlPr>
                            <a:rPr lang="en-US" sz="2533" b="1" i="1">
                              <a:solidFill>
                                <a:srgbClr val="FF0000"/>
                              </a:solidFill>
                              <a:latin typeface="Cambria Math" panose="02040503050406030204" pitchFamily="18" charset="0"/>
                            </a:rPr>
                          </m:ctrlPr>
                        </m:accPr>
                        <m:e>
                          <m:r>
                            <a:rPr lang="en-US" sz="2533" b="1" i="1">
                              <a:solidFill>
                                <a:srgbClr val="FF0000"/>
                              </a:solidFill>
                              <a:latin typeface="Cambria Math" panose="02040503050406030204" pitchFamily="18" charset="0"/>
                            </a:rPr>
                            <m:t>𝒙</m:t>
                          </m:r>
                        </m:e>
                      </m:acc>
                      <m:r>
                        <m:rPr>
                          <m:nor/>
                        </m:rPr>
                        <a:rPr lang="en-US" sz="2533" b="1" i="1">
                          <a:solidFill>
                            <a:srgbClr val="FF0000"/>
                          </a:solidFill>
                          <a:latin typeface="Cambria Math" panose="02040503050406030204" pitchFamily="18" charset="0"/>
                        </a:rPr>
                        <m:t> </m:t>
                      </m:r>
                      <m:r>
                        <a:rPr lang="en-US" sz="2533" b="1">
                          <a:solidFill>
                            <a:srgbClr val="FF0000"/>
                          </a:solidFill>
                          <a:latin typeface="Cambria Math" panose="02040503050406030204" pitchFamily="18" charset="0"/>
                        </a:rPr>
                        <m:t>=</m:t>
                      </m:r>
                      <m:r>
                        <m:rPr>
                          <m:nor/>
                        </m:rPr>
                        <a:rPr lang="en-US" sz="2533" b="1" i="1">
                          <a:solidFill>
                            <a:srgbClr val="FF0000"/>
                          </a:solidFill>
                          <a:latin typeface="Cambria Math" panose="02040503050406030204" pitchFamily="18" charset="0"/>
                        </a:rPr>
                        <m:t> </m:t>
                      </m:r>
                      <m:f>
                        <m:fPr>
                          <m:ctrlPr>
                            <a:rPr lang="en-US" sz="2533" b="1" i="1">
                              <a:solidFill>
                                <a:srgbClr val="FF0000"/>
                              </a:solidFill>
                              <a:latin typeface="Cambria Math" panose="02040503050406030204" pitchFamily="18" charset="0"/>
                            </a:rPr>
                          </m:ctrlPr>
                        </m:fPr>
                        <m:num>
                          <m:sSub>
                            <m:sSubPr>
                              <m:ctrlPr>
                                <a:rPr lang="en-US" sz="2533" b="1" i="1">
                                  <a:solidFill>
                                    <a:srgbClr val="FF0000"/>
                                  </a:solidFill>
                                  <a:latin typeface="Cambria Math" panose="02040503050406030204" pitchFamily="18" charset="0"/>
                                </a:rPr>
                              </m:ctrlPr>
                            </m:sSubPr>
                            <m:e>
                              <m:r>
                                <a:rPr lang="en-US" sz="2533" b="1" i="1">
                                  <a:solidFill>
                                    <a:srgbClr val="FF0000"/>
                                  </a:solidFill>
                                  <a:latin typeface="Cambria Math" panose="02040503050406030204" pitchFamily="18" charset="0"/>
                                </a:rPr>
                                <m:t>𝒙</m:t>
                              </m:r>
                            </m:e>
                            <m:sub>
                              <m:r>
                                <a:rPr lang="en-US" sz="2533" b="1">
                                  <a:solidFill>
                                    <a:srgbClr val="FF0000"/>
                                  </a:solidFill>
                                  <a:latin typeface="Cambria Math" panose="02040503050406030204" pitchFamily="18" charset="0"/>
                                </a:rPr>
                                <m:t>𝟏</m:t>
                              </m:r>
                            </m:sub>
                          </m:sSub>
                          <m:r>
                            <a:rPr lang="en-US" sz="2533" b="1">
                              <a:solidFill>
                                <a:srgbClr val="FF0000"/>
                              </a:solidFill>
                              <a:latin typeface="Cambria Math" panose="02040503050406030204" pitchFamily="18" charset="0"/>
                            </a:rPr>
                            <m:t>+</m:t>
                          </m:r>
                          <m:sSub>
                            <m:sSubPr>
                              <m:ctrlPr>
                                <a:rPr lang="en-US" sz="2533" b="1" i="1">
                                  <a:solidFill>
                                    <a:srgbClr val="FF0000"/>
                                  </a:solidFill>
                                  <a:latin typeface="Cambria Math" panose="02040503050406030204" pitchFamily="18" charset="0"/>
                                </a:rPr>
                              </m:ctrlPr>
                            </m:sSubPr>
                            <m:e>
                              <m:r>
                                <a:rPr lang="en-US" sz="2533" b="1" i="1">
                                  <a:solidFill>
                                    <a:srgbClr val="FF0000"/>
                                  </a:solidFill>
                                  <a:latin typeface="Cambria Math" panose="02040503050406030204" pitchFamily="18" charset="0"/>
                                </a:rPr>
                                <m:t>𝒙</m:t>
                              </m:r>
                            </m:e>
                            <m:sub>
                              <m:r>
                                <a:rPr lang="en-US" sz="2533" b="1">
                                  <a:solidFill>
                                    <a:srgbClr val="FF0000"/>
                                  </a:solidFill>
                                  <a:latin typeface="Cambria Math" panose="02040503050406030204" pitchFamily="18" charset="0"/>
                                </a:rPr>
                                <m:t>𝟐</m:t>
                              </m:r>
                            </m:sub>
                          </m:sSub>
                          <m:r>
                            <a:rPr lang="en-US" sz="2533" b="1">
                              <a:solidFill>
                                <a:srgbClr val="FF0000"/>
                              </a:solidFill>
                              <a:latin typeface="Cambria Math" panose="02040503050406030204" pitchFamily="18" charset="0"/>
                            </a:rPr>
                            <m:t>+...+</m:t>
                          </m:r>
                          <m:sSub>
                            <m:sSubPr>
                              <m:ctrlPr>
                                <a:rPr lang="en-US" sz="2533" b="1" i="1">
                                  <a:solidFill>
                                    <a:srgbClr val="FF0000"/>
                                  </a:solidFill>
                                  <a:latin typeface="Cambria Math" panose="02040503050406030204" pitchFamily="18" charset="0"/>
                                </a:rPr>
                              </m:ctrlPr>
                            </m:sSubPr>
                            <m:e>
                              <m:r>
                                <a:rPr lang="en-US" sz="2533" b="1" i="1">
                                  <a:solidFill>
                                    <a:srgbClr val="FF0000"/>
                                  </a:solidFill>
                                  <a:latin typeface="Cambria Math" panose="02040503050406030204" pitchFamily="18" charset="0"/>
                                </a:rPr>
                                <m:t>𝒙</m:t>
                              </m:r>
                            </m:e>
                            <m:sub>
                              <m:r>
                                <a:rPr lang="en-US" sz="2533" b="1" i="1">
                                  <a:solidFill>
                                    <a:srgbClr val="FF0000"/>
                                  </a:solidFill>
                                  <a:latin typeface="Cambria Math" panose="02040503050406030204" pitchFamily="18" charset="0"/>
                                </a:rPr>
                                <m:t>𝒏</m:t>
                              </m:r>
                            </m:sub>
                          </m:sSub>
                        </m:num>
                        <m:den>
                          <m:r>
                            <a:rPr lang="en-US" sz="2533" b="1" i="1">
                              <a:solidFill>
                                <a:srgbClr val="FF0000"/>
                              </a:solidFill>
                              <a:latin typeface="Cambria Math" panose="02040503050406030204" pitchFamily="18" charset="0"/>
                            </a:rPr>
                            <m:t>𝒏</m:t>
                          </m:r>
                        </m:den>
                      </m:f>
                    </m:oMath>
                  </m:oMathPara>
                </a14:m>
                <a:endParaRPr lang="en-US" sz="2533" b="1">
                  <a:solidFill>
                    <a:schemeClr val="tx1"/>
                  </a:solidFill>
                </a:endParaRPr>
              </a:p>
            </p:txBody>
          </p:sp>
        </mc:Choice>
        <mc:Fallback xmlns="">
          <p:sp>
            <p:nvSpPr>
              <p:cNvPr id="3" name="Rectangle 2"/>
              <p:cNvSpPr>
                <a:spLocks noRot="1" noChangeAspect="1" noMove="1" noResize="1" noEditPoints="1" noAdjustHandles="1" noChangeArrowheads="1" noChangeShapeType="1" noTextEdit="1"/>
              </p:cNvSpPr>
              <p:nvPr/>
            </p:nvSpPr>
            <p:spPr>
              <a:xfrm>
                <a:off x="4100945" y="1643995"/>
                <a:ext cx="3556000" cy="1155124"/>
              </a:xfrm>
              <a:prstGeom prst="rect">
                <a:avLst/>
              </a:prstGeom>
              <a:blipFill>
                <a:blip r:embed="rId4"/>
                <a:stretch>
                  <a:fillRect/>
                </a:stretch>
              </a:blipFill>
            </p:spPr>
            <p:txBody>
              <a:bodyPr/>
              <a:lstStyle/>
              <a:p>
                <a:r>
                  <a:rPr lang="en-US">
                    <a:noFill/>
                  </a:rPr>
                  <a:t> </a:t>
                </a:r>
              </a:p>
            </p:txBody>
          </p:sp>
        </mc:Fallback>
      </mc:AlternateContent>
      <p:sp>
        <p:nvSpPr>
          <p:cNvPr id="4" name="Rectangle 3"/>
          <p:cNvSpPr/>
          <p:nvPr/>
        </p:nvSpPr>
        <p:spPr>
          <a:xfrm>
            <a:off x="4495787" y="3493504"/>
            <a:ext cx="6843540" cy="604909"/>
          </a:xfrm>
          <a:prstGeom prst="rect">
            <a:avLst/>
          </a:prstGeom>
        </p:spPr>
        <p:txBody>
          <a:bodyPr wrap="none">
            <a:spAutoFit/>
          </a:bodyPr>
          <a:lstStyle/>
          <a:p>
            <a:pPr algn="just">
              <a:lnSpc>
                <a:spcPct val="150000"/>
              </a:lnSpc>
              <a:spcBef>
                <a:spcPts val="400"/>
              </a:spcBef>
              <a:spcAft>
                <a:spcPts val="533"/>
              </a:spcAft>
              <a:tabLst>
                <a:tab pos="240042" algn="l"/>
                <a:tab pos="480084" algn="l"/>
              </a:tabLst>
            </a:pPr>
            <a:r>
              <a:rPr lang="nl-NL" sz="2533">
                <a:latin typeface="Arial" panose="020B0604020202020204" pitchFamily="34" charset="0"/>
                <a:ea typeface="Calibri" panose="020F0502020204030204" pitchFamily="34" charset="0"/>
                <a:cs typeface="Arial" panose="020B0604020202020204" pitchFamily="34" charset="0"/>
              </a:rPr>
              <a:t>Khi đó, công thức tính số trung bình trở thành:</a:t>
            </a:r>
            <a:endParaRPr lang="en-US" sz="2533">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 name="Rectangle 4"/>
              <p:cNvSpPr/>
              <p:nvPr/>
            </p:nvSpPr>
            <p:spPr>
              <a:xfrm>
                <a:off x="4544197" y="4136100"/>
                <a:ext cx="6959600" cy="1434175"/>
              </a:xfrm>
              <a:prstGeom prst="rect">
                <a:avLst/>
              </a:prstGeom>
              <a:solidFill>
                <a:srgbClr val="FFFF00"/>
              </a:solidFill>
            </p:spPr>
            <p:style>
              <a:lnRef idx="3">
                <a:schemeClr val="lt1"/>
              </a:lnRef>
              <a:fillRef idx="1">
                <a:schemeClr val="accent5"/>
              </a:fillRef>
              <a:effectRef idx="1">
                <a:schemeClr val="accent5"/>
              </a:effectRef>
              <a:fontRef idx="minor">
                <a:schemeClr val="lt1"/>
              </a:fontRef>
            </p:style>
            <p:txBody>
              <a:bodyPr wrap="square">
                <a:spAutoFit/>
              </a:bodyPr>
              <a:lstStyle/>
              <a:p>
                <a:pPr>
                  <a:lnSpc>
                    <a:spcPct val="150000"/>
                  </a:lnSpc>
                </a:pPr>
                <a14:m>
                  <m:oMathPara xmlns:m="http://schemas.openxmlformats.org/officeDocument/2006/math">
                    <m:oMathParaPr>
                      <m:jc m:val="centerGroup"/>
                    </m:oMathParaPr>
                    <m:oMath xmlns:m="http://schemas.openxmlformats.org/officeDocument/2006/math">
                      <m:acc>
                        <m:accPr>
                          <m:chr m:val="̅"/>
                          <m:ctrlPr>
                            <a:rPr lang="en-US" sz="3200" b="1" i="1">
                              <a:solidFill>
                                <a:srgbClr val="FF0000"/>
                              </a:solidFill>
                              <a:latin typeface="Cambria Math" panose="02040503050406030204" pitchFamily="18" charset="0"/>
                            </a:rPr>
                          </m:ctrlPr>
                        </m:accPr>
                        <m:e>
                          <m:r>
                            <a:rPr lang="en-US" sz="3200" b="1" i="1">
                              <a:solidFill>
                                <a:srgbClr val="FF0000"/>
                              </a:solidFill>
                              <a:latin typeface="Cambria Math" panose="02040503050406030204" pitchFamily="18" charset="0"/>
                            </a:rPr>
                            <m:t>𝒙</m:t>
                          </m:r>
                        </m:e>
                      </m:acc>
                      <m:r>
                        <m:rPr>
                          <m:nor/>
                        </m:rPr>
                        <a:rPr lang="en-US" sz="3200" b="1" i="1">
                          <a:solidFill>
                            <a:srgbClr val="FF0000"/>
                          </a:solidFill>
                          <a:latin typeface="Cambria Math" panose="02040503050406030204" pitchFamily="18" charset="0"/>
                        </a:rPr>
                        <m:t> </m:t>
                      </m:r>
                      <m:r>
                        <a:rPr lang="en-US" sz="3200" b="1">
                          <a:solidFill>
                            <a:srgbClr val="FF0000"/>
                          </a:solidFill>
                          <a:latin typeface="Cambria Math" panose="02040503050406030204" pitchFamily="18" charset="0"/>
                        </a:rPr>
                        <m:t>=</m:t>
                      </m:r>
                      <m:r>
                        <m:rPr>
                          <m:nor/>
                        </m:rPr>
                        <a:rPr lang="en-US" sz="3200" b="1" i="1">
                          <a:solidFill>
                            <a:srgbClr val="FF0000"/>
                          </a:solidFill>
                          <a:latin typeface="Cambria Math" panose="02040503050406030204" pitchFamily="18" charset="0"/>
                        </a:rPr>
                        <m:t> </m:t>
                      </m:r>
                      <m:f>
                        <m:fPr>
                          <m:ctrlPr>
                            <a:rPr lang="en-US" sz="3200" b="1" i="1">
                              <a:solidFill>
                                <a:srgbClr val="FF0000"/>
                              </a:solidFill>
                              <a:latin typeface="Cambria Math" panose="02040503050406030204" pitchFamily="18" charset="0"/>
                            </a:rPr>
                          </m:ctrlPr>
                        </m:fPr>
                        <m:num>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𝒏</m:t>
                              </m:r>
                            </m:e>
                            <m:sub>
                              <m:r>
                                <a:rPr lang="en-US" sz="3200" b="1">
                                  <a:solidFill>
                                    <a:srgbClr val="FF0000"/>
                                  </a:solidFill>
                                  <a:latin typeface="Cambria Math" panose="02040503050406030204" pitchFamily="18" charset="0"/>
                                </a:rPr>
                                <m:t>𝟏</m:t>
                              </m:r>
                            </m:sub>
                          </m:sSub>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𝒙</m:t>
                              </m:r>
                            </m:e>
                            <m:sub>
                              <m:r>
                                <a:rPr lang="en-US" sz="3200" b="1">
                                  <a:solidFill>
                                    <a:srgbClr val="FF0000"/>
                                  </a:solidFill>
                                  <a:latin typeface="Cambria Math" panose="02040503050406030204" pitchFamily="18" charset="0"/>
                                </a:rPr>
                                <m:t>𝟏</m:t>
                              </m:r>
                            </m:sub>
                          </m:sSub>
                          <m:r>
                            <a:rPr lang="en-US" sz="3200" b="1">
                              <a:solidFill>
                                <a:srgbClr val="FF0000"/>
                              </a:solidFill>
                              <a:latin typeface="Cambria Math" panose="02040503050406030204" pitchFamily="18" charset="0"/>
                            </a:rPr>
                            <m:t>+</m:t>
                          </m:r>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𝒏</m:t>
                              </m:r>
                            </m:e>
                            <m:sub>
                              <m:r>
                                <a:rPr lang="en-US" sz="3200" b="1">
                                  <a:solidFill>
                                    <a:srgbClr val="FF0000"/>
                                  </a:solidFill>
                                  <a:latin typeface="Cambria Math" panose="02040503050406030204" pitchFamily="18" charset="0"/>
                                </a:rPr>
                                <m:t>𝟐</m:t>
                              </m:r>
                            </m:sub>
                          </m:sSub>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𝒙</m:t>
                              </m:r>
                            </m:e>
                            <m:sub>
                              <m:r>
                                <a:rPr lang="en-US" sz="3200" b="1">
                                  <a:solidFill>
                                    <a:srgbClr val="FF0000"/>
                                  </a:solidFill>
                                  <a:latin typeface="Cambria Math" panose="02040503050406030204" pitchFamily="18" charset="0"/>
                                </a:rPr>
                                <m:t>𝟐</m:t>
                              </m:r>
                            </m:sub>
                          </m:sSub>
                          <m:r>
                            <a:rPr lang="en-US" sz="3200" b="1">
                              <a:solidFill>
                                <a:srgbClr val="FF0000"/>
                              </a:solidFill>
                              <a:latin typeface="Cambria Math" panose="02040503050406030204" pitchFamily="18" charset="0"/>
                            </a:rPr>
                            <m:t>+...+</m:t>
                          </m:r>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𝒏</m:t>
                              </m:r>
                            </m:e>
                            <m:sub>
                              <m:r>
                                <a:rPr lang="en-US" sz="3200" b="1" i="1">
                                  <a:solidFill>
                                    <a:srgbClr val="FF0000"/>
                                  </a:solidFill>
                                  <a:latin typeface="Cambria Math" panose="02040503050406030204" pitchFamily="18" charset="0"/>
                                </a:rPr>
                                <m:t>𝒌</m:t>
                              </m:r>
                            </m:sub>
                          </m:sSub>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𝒙</m:t>
                              </m:r>
                            </m:e>
                            <m:sub>
                              <m:r>
                                <a:rPr lang="en-US" sz="3200" b="1" i="1">
                                  <a:solidFill>
                                    <a:srgbClr val="FF0000"/>
                                  </a:solidFill>
                                  <a:latin typeface="Cambria Math" panose="02040503050406030204" pitchFamily="18" charset="0"/>
                                </a:rPr>
                                <m:t>𝒏</m:t>
                              </m:r>
                            </m:sub>
                          </m:sSub>
                        </m:num>
                        <m:den>
                          <m:r>
                            <a:rPr lang="en-US" sz="3200" b="1" i="1">
                              <a:solidFill>
                                <a:srgbClr val="FF0000"/>
                              </a:solidFill>
                              <a:latin typeface="Cambria Math" panose="02040503050406030204" pitchFamily="18" charset="0"/>
                            </a:rPr>
                            <m:t>𝒏</m:t>
                          </m:r>
                        </m:den>
                      </m:f>
                    </m:oMath>
                  </m:oMathPara>
                </a14:m>
                <a:endParaRPr lang="en-US" sz="3200" b="1">
                  <a:solidFill>
                    <a:schemeClr val="tx1"/>
                  </a:solidFill>
                </a:endParaRPr>
              </a:p>
            </p:txBody>
          </p:sp>
        </mc:Choice>
        <mc:Fallback xmlns="">
          <p:sp>
            <p:nvSpPr>
              <p:cNvPr id="5" name="Rectangle 4"/>
              <p:cNvSpPr>
                <a:spLocks noRot="1" noChangeAspect="1" noMove="1" noResize="1" noEditPoints="1" noAdjustHandles="1" noChangeArrowheads="1" noChangeShapeType="1" noTextEdit="1"/>
              </p:cNvSpPr>
              <p:nvPr/>
            </p:nvSpPr>
            <p:spPr>
              <a:xfrm>
                <a:off x="4544197" y="4136100"/>
                <a:ext cx="6959600" cy="1434175"/>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4508878" y="5689600"/>
                <a:ext cx="7306552" cy="604909"/>
              </a:xfrm>
              <a:prstGeom prst="rect">
                <a:avLst/>
              </a:prstGeom>
            </p:spPr>
            <p:txBody>
              <a:bodyPr wrap="none">
                <a:spAutoFit/>
              </a:bodyPr>
              <a:lstStyle/>
              <a:p>
                <a:pPr algn="just">
                  <a:lnSpc>
                    <a:spcPct val="150000"/>
                  </a:lnSpc>
                  <a:spcBef>
                    <a:spcPts val="400"/>
                  </a:spcBef>
                  <a:spcAft>
                    <a:spcPts val="533"/>
                  </a:spcAft>
                  <a:tabLst>
                    <a:tab pos="240042" algn="l"/>
                    <a:tab pos="480084" algn="l"/>
                  </a:tabLst>
                </a:pPr>
                <a:r>
                  <a:rPr lang="nl-NL" sz="2533">
                    <a:latin typeface="Arial" panose="020B0604020202020204" pitchFamily="34" charset="0"/>
                    <a:ea typeface="Calibri" panose="020F0502020204030204" pitchFamily="34" charset="0"/>
                    <a:cs typeface="Arial" panose="020B0604020202020204" pitchFamily="34" charset="0"/>
                  </a:rPr>
                  <a:t>Trong đó </a:t>
                </a:r>
                <a:r>
                  <a:rPr lang="nl-NL" sz="2533" b="1">
                    <a:solidFill>
                      <a:srgbClr val="FF0000"/>
                    </a:solidFill>
                    <a:latin typeface="Arial" panose="020B0604020202020204" pitchFamily="34" charset="0"/>
                    <a:ea typeface="Calibri" panose="020F0502020204030204" pitchFamily="34" charset="0"/>
                    <a:cs typeface="Arial" panose="020B0604020202020204" pitchFamily="34" charset="0"/>
                  </a:rPr>
                  <a:t>n</a:t>
                </a:r>
                <a:r>
                  <a:rPr lang="nl-NL" sz="2533">
                    <a:latin typeface="Arial" panose="020B0604020202020204" pitchFamily="34" charset="0"/>
                    <a:ea typeface="Calibri" panose="020F0502020204030204" pitchFamily="34" charset="0"/>
                    <a:cs typeface="Arial" panose="020B0604020202020204" pitchFamily="34" charset="0"/>
                  </a:rPr>
                  <a:t> = </a:t>
                </a:r>
                <a14:m>
                  <m:oMath xmlns:m="http://schemas.openxmlformats.org/officeDocument/2006/math">
                    <m:sSub>
                      <m:sSubPr>
                        <m:ctrlPr>
                          <a:rPr lang="en-US" sz="2533" i="1">
                            <a:latin typeface="Cambria Math" panose="02040503050406030204" pitchFamily="18" charset="0"/>
                            <a:ea typeface="Times New Roman" panose="02020603050405020304" pitchFamily="18" charset="0"/>
                            <a:cs typeface="Times New Roman" panose="02020603050405020304" pitchFamily="18" charset="0"/>
                          </a:rPr>
                        </m:ctrlPr>
                      </m:sSubPr>
                      <m:e>
                        <m:r>
                          <m:rPr>
                            <m:sty m:val="p"/>
                          </m:rPr>
                          <a:rPr lang="nl-NL" sz="2533">
                            <a:latin typeface="Cambria Math" panose="02040503050406030204" pitchFamily="18" charset="0"/>
                            <a:ea typeface="Times New Roman" panose="02020603050405020304" pitchFamily="18" charset="0"/>
                            <a:cs typeface="Times New Roman" panose="02020603050405020304" pitchFamily="18" charset="0"/>
                          </a:rPr>
                          <m:t>n</m:t>
                        </m:r>
                      </m:e>
                      <m:sub>
                        <m:r>
                          <a:rPr lang="nl-NL" sz="2533">
                            <a:latin typeface="Cambria Math" panose="02040503050406030204" pitchFamily="18" charset="0"/>
                            <a:ea typeface="Times New Roman" panose="02020603050405020304" pitchFamily="18" charset="0"/>
                            <a:cs typeface="Times New Roman" panose="02020603050405020304" pitchFamily="18" charset="0"/>
                          </a:rPr>
                          <m:t>1</m:t>
                        </m:r>
                      </m:sub>
                    </m:sSub>
                  </m:oMath>
                </a14:m>
                <a:r>
                  <a:rPr lang="nl-NL" sz="2533">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sSub>
                      <m:sSubPr>
                        <m:ctrlPr>
                          <a:rPr lang="en-US" sz="2533" i="1">
                            <a:latin typeface="Cambria Math" panose="02040503050406030204" pitchFamily="18" charset="0"/>
                            <a:ea typeface="Times New Roman" panose="02020603050405020304" pitchFamily="18" charset="0"/>
                            <a:cs typeface="Times New Roman" panose="02020603050405020304" pitchFamily="18" charset="0"/>
                          </a:rPr>
                        </m:ctrlPr>
                      </m:sSubPr>
                      <m:e>
                        <m:r>
                          <m:rPr>
                            <m:sty m:val="p"/>
                          </m:rPr>
                          <a:rPr lang="nl-NL" sz="2533">
                            <a:latin typeface="Cambria Math" panose="02040503050406030204" pitchFamily="18" charset="0"/>
                            <a:ea typeface="Times New Roman" panose="02020603050405020304" pitchFamily="18" charset="0"/>
                            <a:cs typeface="Times New Roman" panose="02020603050405020304" pitchFamily="18" charset="0"/>
                          </a:rPr>
                          <m:t>n</m:t>
                        </m:r>
                      </m:e>
                      <m:sub>
                        <m:r>
                          <a:rPr lang="nl-NL" sz="2533">
                            <a:latin typeface="Cambria Math" panose="02040503050406030204" pitchFamily="18" charset="0"/>
                            <a:ea typeface="Times New Roman" panose="02020603050405020304" pitchFamily="18" charset="0"/>
                            <a:cs typeface="Times New Roman" panose="02020603050405020304" pitchFamily="18" charset="0"/>
                          </a:rPr>
                          <m:t>2</m:t>
                        </m:r>
                      </m:sub>
                    </m:sSub>
                  </m:oMath>
                </a14:m>
                <a:r>
                  <a:rPr lang="nl-NL" sz="2533">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r>
                      <a:rPr lang="nl-NL" sz="2533">
                        <a:latin typeface="Cambria Math" panose="02040503050406030204" pitchFamily="18" charset="0"/>
                        <a:ea typeface="Times New Roman" panose="02020603050405020304" pitchFamily="18" charset="0"/>
                        <a:cs typeface="Times New Roman" panose="02020603050405020304" pitchFamily="18" charset="0"/>
                      </a:rPr>
                      <m:t> </m:t>
                    </m:r>
                    <m:sSub>
                      <m:sSubPr>
                        <m:ctrlPr>
                          <a:rPr lang="en-US" sz="2533" i="1">
                            <a:latin typeface="Cambria Math" panose="02040503050406030204" pitchFamily="18" charset="0"/>
                            <a:ea typeface="Times New Roman" panose="02020603050405020304" pitchFamily="18" charset="0"/>
                            <a:cs typeface="Times New Roman" panose="02020603050405020304" pitchFamily="18" charset="0"/>
                          </a:rPr>
                        </m:ctrlPr>
                      </m:sSubPr>
                      <m:e>
                        <m:r>
                          <m:rPr>
                            <m:sty m:val="p"/>
                          </m:rPr>
                          <a:rPr lang="nl-NL" sz="2533">
                            <a:latin typeface="Cambria Math" panose="02040503050406030204" pitchFamily="18" charset="0"/>
                            <a:ea typeface="Times New Roman" panose="02020603050405020304" pitchFamily="18" charset="0"/>
                            <a:cs typeface="Times New Roman" panose="02020603050405020304" pitchFamily="18" charset="0"/>
                          </a:rPr>
                          <m:t>n</m:t>
                        </m:r>
                      </m:e>
                      <m:sub>
                        <m:r>
                          <m:rPr>
                            <m:sty m:val="p"/>
                          </m:rPr>
                          <a:rPr lang="nl-NL" sz="2533">
                            <a:latin typeface="Cambria Math" panose="02040503050406030204" pitchFamily="18" charset="0"/>
                            <a:ea typeface="Times New Roman" panose="02020603050405020304" pitchFamily="18" charset="0"/>
                            <a:cs typeface="Times New Roman" panose="02020603050405020304" pitchFamily="18" charset="0"/>
                          </a:rPr>
                          <m:t>k</m:t>
                        </m:r>
                      </m:sub>
                    </m:sSub>
                  </m:oMath>
                </a14:m>
                <a:r>
                  <a:rPr lang="nl-NL" sz="2533">
                    <a:latin typeface="Arial" panose="020B0604020202020204" pitchFamily="34" charset="0"/>
                    <a:ea typeface="Times New Roman" panose="02020603050405020304" pitchFamily="18" charset="0"/>
                    <a:cs typeface="Arial" panose="020B0604020202020204" pitchFamily="34" charset="0"/>
                  </a:rPr>
                  <a:t>. Ta gọi n là </a:t>
                </a:r>
                <a:r>
                  <a:rPr lang="nl-NL" sz="2533" b="1">
                    <a:latin typeface="Arial" panose="020B0604020202020204" pitchFamily="34" charset="0"/>
                    <a:ea typeface="Times New Roman" panose="02020603050405020304" pitchFamily="18" charset="0"/>
                    <a:cs typeface="Arial" panose="020B0604020202020204" pitchFamily="34" charset="0"/>
                  </a:rPr>
                  <a:t>cỡ mẫu</a:t>
                </a:r>
                <a:r>
                  <a:rPr lang="nl-NL" sz="2533">
                    <a:latin typeface="Arial" panose="020B0604020202020204" pitchFamily="34" charset="0"/>
                    <a:ea typeface="Times New Roman" panose="02020603050405020304" pitchFamily="18" charset="0"/>
                    <a:cs typeface="Arial" panose="020B0604020202020204" pitchFamily="34" charset="0"/>
                  </a:rPr>
                  <a:t>.</a:t>
                </a:r>
                <a:endParaRPr lang="en-US" sz="2533">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4508878" y="5689600"/>
                <a:ext cx="7306552" cy="604909"/>
              </a:xfrm>
              <a:prstGeom prst="rect">
                <a:avLst/>
              </a:prstGeom>
              <a:blipFill>
                <a:blip r:embed="rId6"/>
                <a:stretch>
                  <a:fillRect l="-1503" r="-501" b="-23000"/>
                </a:stretch>
              </a:blipFill>
            </p:spPr>
            <p:txBody>
              <a:bodyPr/>
              <a:lstStyle/>
              <a:p>
                <a:r>
                  <a:rPr lang="en-US">
                    <a:noFill/>
                  </a:rPr>
                  <a:t> </a:t>
                </a:r>
              </a:p>
            </p:txBody>
          </p:sp>
        </mc:Fallback>
      </mc:AlternateContent>
      <p:pic>
        <p:nvPicPr>
          <p:cNvPr id="18" name="Picture 4"/>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6200000">
            <a:off x="223448" y="5822799"/>
            <a:ext cx="797465" cy="1203721"/>
          </a:xfrm>
          <a:prstGeom prst="rect">
            <a:avLst/>
          </a:prstGeom>
        </p:spPr>
      </p:pic>
    </p:spTree>
    <p:extLst>
      <p:ext uri="{BB962C8B-B14F-4D97-AF65-F5344CB8AC3E}">
        <p14:creationId xmlns:p14="http://schemas.microsoft.com/office/powerpoint/2010/main" val="2001652094"/>
      </p:ext>
    </p:extLst>
  </p:cSld>
  <p:clrMapOvr>
    <a:masterClrMapping/>
  </p:clrMapOvr>
  <mc:AlternateContent xmlns:mc="http://schemas.openxmlformats.org/markup-compatibility/2006" xmlns:p14="http://schemas.microsoft.com/office/powerpoint/2010/main">
    <mc:Choice Requires="p14">
      <p:transition spd="med" p14:dur="700">
        <p:wipe/>
      </p:transition>
    </mc:Choice>
    <mc:Fallback xmlns="">
      <p:transition spd="med">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xEl>
                                              <p:pRg st="1" end="1"/>
                                            </p:txEl>
                                          </p:spTgt>
                                        </p:tgtEl>
                                        <p:attrNameLst>
                                          <p:attrName>style.visibility</p:attrName>
                                        </p:attrNameLst>
                                      </p:cBhvr>
                                      <p:to>
                                        <p:strVal val="visible"/>
                                      </p:to>
                                    </p:set>
                                    <p:animEffect transition="in" filter="fade">
                                      <p:cBhvr>
                                        <p:cTn id="12" dur="500"/>
                                        <p:tgtEl>
                                          <p:spTgt spid="1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2">
                                            <p:txEl>
                                              <p:pRg st="0" end="0"/>
                                            </p:txEl>
                                          </p:spTgt>
                                        </p:tgtEl>
                                        <p:attrNameLst>
                                          <p:attrName>style.visibility</p:attrName>
                                        </p:attrNameLst>
                                      </p:cBhvr>
                                      <p:to>
                                        <p:strVal val="visible"/>
                                      </p:to>
                                    </p:set>
                                    <p:animEffect transition="in" filter="wipe(down)">
                                      <p:cBhvr>
                                        <p:cTn id="22" dur="500"/>
                                        <p:tgtEl>
                                          <p:spTgt spid="2">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randombar(horizontal)">
                                      <p:cBhvr>
                                        <p:cTn id="35" dur="500"/>
                                        <p:tgtEl>
                                          <p:spTgt spid="5"/>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randombar(horizontal)">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4953000" y="102333"/>
            <a:ext cx="1625600" cy="646331"/>
          </a:xfrm>
          <a:prstGeom prst="rect">
            <a:avLst/>
          </a:prstGeom>
          <a:noFill/>
        </p:spPr>
        <p:txBody>
          <a:bodyPr wrap="square" rtlCol="0">
            <a:spAutoFit/>
          </a:bodyPr>
          <a:lstStyle/>
          <a:p>
            <a:r>
              <a:rPr lang="en-US" sz="3600" b="1">
                <a:solidFill>
                  <a:srgbClr val="FF0000"/>
                </a:solidFill>
                <a:latin typeface="Arial" panose="020B0604020202020204" pitchFamily="34" charset="0"/>
                <a:cs typeface="Arial" panose="020B0604020202020204" pitchFamily="34" charset="0"/>
              </a:rPr>
              <a:t>CHÚ Ý</a:t>
            </a:r>
          </a:p>
        </p:txBody>
      </p:sp>
      <mc:AlternateContent xmlns:mc="http://schemas.openxmlformats.org/markup-compatibility/2006" xmlns:a14="http://schemas.microsoft.com/office/drawing/2010/main">
        <mc:Choice Requires="a14">
          <p:sp>
            <p:nvSpPr>
              <p:cNvPr id="15" name="Rectangle 14"/>
              <p:cNvSpPr/>
              <p:nvPr/>
            </p:nvSpPr>
            <p:spPr>
              <a:xfrm>
                <a:off x="0" y="700603"/>
                <a:ext cx="12039600" cy="1928220"/>
              </a:xfrm>
              <a:prstGeom prst="rect">
                <a:avLst/>
              </a:prstGeom>
            </p:spPr>
            <p:txBody>
              <a:bodyPr wrap="square">
                <a:spAutoFit/>
              </a:bodyPr>
              <a:lstStyle/>
              <a:p>
                <a:pPr algn="just">
                  <a:lnSpc>
                    <a:spcPct val="150000"/>
                  </a:lnSpc>
                  <a:spcBef>
                    <a:spcPts val="400"/>
                  </a:spcBef>
                  <a:spcAft>
                    <a:spcPts val="533"/>
                  </a:spcAft>
                  <a:tabLst>
                    <a:tab pos="240042" algn="l"/>
                    <a:tab pos="480084" algn="l"/>
                  </a:tabLst>
                </a:pPr>
                <a:r>
                  <a:rPr lang="nl-NL" sz="3600">
                    <a:solidFill>
                      <a:prstClr val="black"/>
                    </a:solidFill>
                    <a:latin typeface="Arial" panose="020B0604020202020204" pitchFamily="34" charset="0"/>
                    <a:ea typeface="Calibri" panose="020F0502020204030204" pitchFamily="34" charset="0"/>
                    <a:cs typeface="Arial" panose="020B0604020202020204" pitchFamily="34" charset="0"/>
                  </a:rPr>
                  <a:t>* Nếu kí hiệu </a:t>
                </a:r>
                <a14:m>
                  <m:oMath xmlns:m="http://schemas.openxmlformats.org/officeDocument/2006/math">
                    <m:sSub>
                      <m:sSubPr>
                        <m:ctrlPr>
                          <a:rPr lang="en-US" sz="36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sSubPr>
                      <m:e>
                        <m:r>
                          <m:rPr>
                            <m:sty m:val="p"/>
                          </m:rPr>
                          <a:rPr lang="nl-NL" sz="3600">
                            <a:solidFill>
                              <a:prstClr val="black"/>
                            </a:solidFill>
                            <a:latin typeface="Cambria Math" panose="02040503050406030204" pitchFamily="18" charset="0"/>
                            <a:ea typeface="Calibri" panose="020F0502020204030204" pitchFamily="34" charset="0"/>
                            <a:cs typeface="Times New Roman" panose="02020603050405020304" pitchFamily="18" charset="0"/>
                          </a:rPr>
                          <m:t>f</m:t>
                        </m:r>
                      </m:e>
                      <m:sub>
                        <m:r>
                          <m:rPr>
                            <m:sty m:val="p"/>
                          </m:rPr>
                          <a:rPr lang="nl-NL" sz="3600">
                            <a:solidFill>
                              <a:prstClr val="black"/>
                            </a:solidFill>
                            <a:latin typeface="Cambria Math" panose="02040503050406030204" pitchFamily="18" charset="0"/>
                            <a:ea typeface="Calibri" panose="020F0502020204030204" pitchFamily="34" charset="0"/>
                            <a:cs typeface="Times New Roman" panose="02020603050405020304" pitchFamily="18" charset="0"/>
                          </a:rPr>
                          <m:t>k</m:t>
                        </m:r>
                      </m:sub>
                    </m:sSub>
                    <m:r>
                      <a:rPr lang="nl-NL" sz="3600">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36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fPr>
                      <m:num>
                        <m:sSub>
                          <m:sSubPr>
                            <m:ctrlPr>
                              <a:rPr lang="en-US" sz="36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sSubPr>
                          <m:e>
                            <m:r>
                              <m:rPr>
                                <m:sty m:val="p"/>
                              </m:rPr>
                              <a:rPr lang="nl-NL" sz="3600">
                                <a:solidFill>
                                  <a:prstClr val="black"/>
                                </a:solidFill>
                                <a:latin typeface="Cambria Math" panose="02040503050406030204" pitchFamily="18" charset="0"/>
                                <a:ea typeface="Calibri" panose="020F0502020204030204" pitchFamily="34" charset="0"/>
                                <a:cs typeface="Times New Roman" panose="02020603050405020304" pitchFamily="18" charset="0"/>
                              </a:rPr>
                              <m:t>n</m:t>
                            </m:r>
                          </m:e>
                          <m:sub>
                            <m:r>
                              <m:rPr>
                                <m:sty m:val="p"/>
                              </m:rPr>
                              <a:rPr lang="nl-NL" sz="3600">
                                <a:solidFill>
                                  <a:prstClr val="black"/>
                                </a:solidFill>
                                <a:latin typeface="Cambria Math" panose="02040503050406030204" pitchFamily="18" charset="0"/>
                                <a:ea typeface="Calibri" panose="020F0502020204030204" pitchFamily="34" charset="0"/>
                                <a:cs typeface="Times New Roman" panose="02020603050405020304" pitchFamily="18" charset="0"/>
                              </a:rPr>
                              <m:t>k</m:t>
                            </m:r>
                          </m:sub>
                        </m:sSub>
                      </m:num>
                      <m:den>
                        <m:r>
                          <m:rPr>
                            <m:sty m:val="p"/>
                          </m:rPr>
                          <a:rPr lang="nl-NL" sz="3600">
                            <a:solidFill>
                              <a:prstClr val="black"/>
                            </a:solidFill>
                            <a:latin typeface="Cambria Math" panose="02040503050406030204" pitchFamily="18" charset="0"/>
                            <a:ea typeface="Calibri" panose="020F0502020204030204" pitchFamily="34" charset="0"/>
                            <a:cs typeface="Times New Roman" panose="02020603050405020304" pitchFamily="18" charset="0"/>
                          </a:rPr>
                          <m:t>n</m:t>
                        </m:r>
                      </m:den>
                    </m:f>
                  </m:oMath>
                </a14:m>
                <a:r>
                  <a:rPr lang="nl-NL" sz="3600">
                    <a:solidFill>
                      <a:prstClr val="black"/>
                    </a:solidFill>
                    <a:latin typeface="Arial" panose="020B0604020202020204" pitchFamily="34" charset="0"/>
                    <a:ea typeface="Times New Roman" panose="02020603050405020304" pitchFamily="18" charset="0"/>
                    <a:cs typeface="Arial" panose="020B0604020202020204" pitchFamily="34" charset="0"/>
                  </a:rPr>
                  <a:t> là </a:t>
                </a:r>
                <a:r>
                  <a:rPr lang="nl-NL" sz="3600">
                    <a:solidFill>
                      <a:srgbClr val="00B050"/>
                    </a:solidFill>
                    <a:latin typeface="Arial" panose="020B0604020202020204" pitchFamily="34" charset="0"/>
                    <a:ea typeface="Times New Roman" panose="02020603050405020304" pitchFamily="18" charset="0"/>
                    <a:cs typeface="Arial" panose="020B0604020202020204" pitchFamily="34" charset="0"/>
                  </a:rPr>
                  <a:t>tần số tương đối </a:t>
                </a:r>
                <a:r>
                  <a:rPr lang="nl-NL" sz="3600">
                    <a:solidFill>
                      <a:prstClr val="black"/>
                    </a:solidFill>
                    <a:latin typeface="Arial" panose="020B0604020202020204" pitchFamily="34" charset="0"/>
                    <a:ea typeface="Times New Roman" panose="02020603050405020304" pitchFamily="18" charset="0"/>
                    <a:cs typeface="Arial" panose="020B0604020202020204" pitchFamily="34" charset="0"/>
                  </a:rPr>
                  <a:t>(</a:t>
                </a:r>
                <a:r>
                  <a:rPr lang="nl-NL" sz="3600">
                    <a:solidFill>
                      <a:srgbClr val="FF0000"/>
                    </a:solidFill>
                    <a:latin typeface="Arial" panose="020B0604020202020204" pitchFamily="34" charset="0"/>
                    <a:ea typeface="Times New Roman" panose="02020603050405020304" pitchFamily="18" charset="0"/>
                    <a:cs typeface="Arial" panose="020B0604020202020204" pitchFamily="34" charset="0"/>
                  </a:rPr>
                  <a:t>tần suất</a:t>
                </a:r>
                <a:r>
                  <a:rPr lang="nl-NL" sz="3600">
                    <a:solidFill>
                      <a:prstClr val="black"/>
                    </a:solidFill>
                    <a:latin typeface="Arial" panose="020B0604020202020204" pitchFamily="34" charset="0"/>
                    <a:ea typeface="Times New Roman" panose="02020603050405020304" pitchFamily="18" charset="0"/>
                    <a:cs typeface="Arial" panose="020B0604020202020204" pitchFamily="34" charset="0"/>
                  </a:rPr>
                  <a:t>) của x</a:t>
                </a:r>
                <a:r>
                  <a:rPr lang="nl-NL" sz="3600" baseline="-25000">
                    <a:solidFill>
                      <a:prstClr val="black"/>
                    </a:solidFill>
                    <a:latin typeface="Arial" panose="020B0604020202020204" pitchFamily="34" charset="0"/>
                    <a:ea typeface="Times New Roman" panose="02020603050405020304" pitchFamily="18" charset="0"/>
                    <a:cs typeface="Arial" panose="020B0604020202020204" pitchFamily="34" charset="0"/>
                  </a:rPr>
                  <a:t>k</a:t>
                </a:r>
                <a:r>
                  <a:rPr lang="nl-NL" sz="3600">
                    <a:solidFill>
                      <a:prstClr val="black"/>
                    </a:solidFill>
                    <a:latin typeface="Arial" panose="020B0604020202020204" pitchFamily="34" charset="0"/>
                    <a:ea typeface="Times New Roman" panose="02020603050405020304" pitchFamily="18" charset="0"/>
                    <a:cs typeface="Arial" panose="020B0604020202020204" pitchFamily="34" charset="0"/>
                  </a:rPr>
                  <a:t> trong mẫu số liệu thì số trung bình còn có thể biểu diễn là:</a:t>
                </a:r>
                <a:r>
                  <a:rPr lang="nl-NL" sz="3600" b="1" baseline="-25000">
                    <a:solidFill>
                      <a:prstClr val="black"/>
                    </a:solidFill>
                    <a:latin typeface="Arial" panose="020B0604020202020204" pitchFamily="34" charset="0"/>
                    <a:ea typeface="Times New Roman" panose="02020603050405020304" pitchFamily="18" charset="0"/>
                    <a:cs typeface="Arial" panose="020B0604020202020204" pitchFamily="34" charset="0"/>
                  </a:rPr>
                  <a:t> </a:t>
                </a:r>
                <a:endParaRPr lang="en-US" sz="36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5" name="Rectangle 14"/>
              <p:cNvSpPr>
                <a:spLocks noRot="1" noChangeAspect="1" noMove="1" noResize="1" noEditPoints="1" noAdjustHandles="1" noChangeArrowheads="1" noChangeShapeType="1" noTextEdit="1"/>
              </p:cNvSpPr>
              <p:nvPr/>
            </p:nvSpPr>
            <p:spPr>
              <a:xfrm>
                <a:off x="0" y="700603"/>
                <a:ext cx="12039600" cy="1928220"/>
              </a:xfrm>
              <a:prstGeom prst="rect">
                <a:avLst/>
              </a:prstGeom>
              <a:blipFill>
                <a:blip r:embed="rId2"/>
                <a:stretch>
                  <a:fillRect l="-1519" r="-759" b="-1107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2094647" y="2801316"/>
                <a:ext cx="7850307" cy="820674"/>
              </a:xfrm>
              <a:prstGeom prst="rect">
                <a:avLst/>
              </a:prstGeom>
              <a:solidFill>
                <a:srgbClr val="FFFF00"/>
              </a:solidFill>
            </p:spPr>
            <p:style>
              <a:lnRef idx="3">
                <a:schemeClr val="lt1"/>
              </a:lnRef>
              <a:fillRef idx="1">
                <a:schemeClr val="accent5"/>
              </a:fillRef>
              <a:effectRef idx="1">
                <a:schemeClr val="accent5"/>
              </a:effectRef>
              <a:fontRef idx="minor">
                <a:schemeClr val="lt1"/>
              </a:fontRef>
            </p:style>
            <p:txBody>
              <a:bodyPr wrap="square">
                <a:spAutoFit/>
              </a:bodyPr>
              <a:lstStyle/>
              <a:p>
                <a:pPr algn="ctr">
                  <a:lnSpc>
                    <a:spcPct val="150000"/>
                  </a:lnSpc>
                  <a:spcBef>
                    <a:spcPts val="400"/>
                  </a:spcBef>
                  <a:spcAft>
                    <a:spcPts val="533"/>
                  </a:spcAft>
                  <a:tabLst>
                    <a:tab pos="240042" algn="l"/>
                    <a:tab pos="480084" algn="l"/>
                  </a:tabLst>
                </a:pPr>
                <a14:m>
                  <m:oMath xmlns:m="http://schemas.openxmlformats.org/officeDocument/2006/math">
                    <m:acc>
                      <m:accPr>
                        <m:chr m:val="̅"/>
                        <m:ctrlPr>
                          <a:rPr lang="en-US" sz="3600" b="1" i="1">
                            <a:solidFill>
                              <a:schemeClr val="tx1"/>
                            </a:solidFill>
                            <a:latin typeface="Cambria Math" panose="02040503050406030204" pitchFamily="18" charset="0"/>
                            <a:ea typeface="Calibri" panose="020F0502020204030204" pitchFamily="34" charset="0"/>
                            <a:cs typeface="Times New Roman" panose="02020603050405020304" pitchFamily="18" charset="0"/>
                          </a:rPr>
                        </m:ctrlPr>
                      </m:accPr>
                      <m:e>
                        <m:r>
                          <a:rPr lang="nl-NL" sz="3600" b="1" i="1">
                            <a:solidFill>
                              <a:schemeClr val="tx1"/>
                            </a:solidFill>
                            <a:latin typeface="Cambria Math" panose="02040503050406030204" pitchFamily="18" charset="0"/>
                            <a:ea typeface="Calibri" panose="020F0502020204030204" pitchFamily="34" charset="0"/>
                            <a:cs typeface="Times New Roman" panose="02020603050405020304" pitchFamily="18" charset="0"/>
                          </a:rPr>
                          <m:t>𝒙</m:t>
                        </m:r>
                      </m:e>
                    </m:acc>
                  </m:oMath>
                </a14:m>
                <a:r>
                  <a:rPr lang="nl-NL" sz="3600" b="1">
                    <a:solidFill>
                      <a:schemeClr val="tx1"/>
                    </a:solidFill>
                    <a:latin typeface="Arial" panose="020B0604020202020204" pitchFamily="34" charset="0"/>
                    <a:ea typeface="Times New Roman" panose="02020603050405020304" pitchFamily="18" charset="0"/>
                    <a:cs typeface="Arial" panose="020B0604020202020204" pitchFamily="34" charset="0"/>
                  </a:rPr>
                  <a:t> = f</a:t>
                </a:r>
                <a:r>
                  <a:rPr lang="nl-NL" sz="3600" b="1" baseline="-25000">
                    <a:solidFill>
                      <a:schemeClr val="tx1"/>
                    </a:solidFill>
                    <a:latin typeface="Arial" panose="020B0604020202020204" pitchFamily="34" charset="0"/>
                    <a:ea typeface="Times New Roman" panose="02020603050405020304" pitchFamily="18" charset="0"/>
                    <a:cs typeface="Arial" panose="020B0604020202020204" pitchFamily="34" charset="0"/>
                  </a:rPr>
                  <a:t>1</a:t>
                </a:r>
                <a:r>
                  <a:rPr lang="nl-NL" sz="3600" b="1">
                    <a:solidFill>
                      <a:schemeClr val="tx1"/>
                    </a:solidFill>
                    <a:latin typeface="Arial" panose="020B0604020202020204" pitchFamily="34" charset="0"/>
                    <a:ea typeface="Times New Roman" panose="02020603050405020304" pitchFamily="18" charset="0"/>
                    <a:cs typeface="Arial" panose="020B0604020202020204" pitchFamily="34" charset="0"/>
                  </a:rPr>
                  <a:t>.x</a:t>
                </a:r>
                <a:r>
                  <a:rPr lang="nl-NL" sz="3600" b="1" baseline="-25000">
                    <a:solidFill>
                      <a:schemeClr val="tx1"/>
                    </a:solidFill>
                    <a:latin typeface="Arial" panose="020B0604020202020204" pitchFamily="34" charset="0"/>
                    <a:ea typeface="Times New Roman" panose="02020603050405020304" pitchFamily="18" charset="0"/>
                    <a:cs typeface="Arial" panose="020B0604020202020204" pitchFamily="34" charset="0"/>
                  </a:rPr>
                  <a:t>1</a:t>
                </a:r>
                <a:r>
                  <a:rPr lang="nl-NL" sz="3600" b="1">
                    <a:solidFill>
                      <a:schemeClr val="tx1"/>
                    </a:solidFill>
                    <a:latin typeface="Arial" panose="020B0604020202020204" pitchFamily="34" charset="0"/>
                    <a:ea typeface="Times New Roman" panose="02020603050405020304" pitchFamily="18" charset="0"/>
                    <a:cs typeface="Arial" panose="020B0604020202020204" pitchFamily="34" charset="0"/>
                  </a:rPr>
                  <a:t> + f</a:t>
                </a:r>
                <a:r>
                  <a:rPr lang="nl-NL" sz="3600" b="1" baseline="-25000">
                    <a:solidFill>
                      <a:schemeClr val="tx1"/>
                    </a:solidFill>
                    <a:latin typeface="Arial" panose="020B0604020202020204" pitchFamily="34" charset="0"/>
                    <a:ea typeface="Times New Roman" panose="02020603050405020304" pitchFamily="18" charset="0"/>
                    <a:cs typeface="Arial" panose="020B0604020202020204" pitchFamily="34" charset="0"/>
                  </a:rPr>
                  <a:t>2</a:t>
                </a:r>
                <a:r>
                  <a:rPr lang="nl-NL" sz="3600" b="1">
                    <a:solidFill>
                      <a:schemeClr val="tx1"/>
                    </a:solidFill>
                    <a:latin typeface="Arial" panose="020B0604020202020204" pitchFamily="34" charset="0"/>
                    <a:ea typeface="Times New Roman" panose="02020603050405020304" pitchFamily="18" charset="0"/>
                    <a:cs typeface="Arial" panose="020B0604020202020204" pitchFamily="34" charset="0"/>
                  </a:rPr>
                  <a:t>.x</a:t>
                </a:r>
                <a:r>
                  <a:rPr lang="nl-NL" sz="3600" b="1" baseline="-25000">
                    <a:solidFill>
                      <a:schemeClr val="tx1"/>
                    </a:solidFill>
                    <a:latin typeface="Arial" panose="020B0604020202020204" pitchFamily="34" charset="0"/>
                    <a:ea typeface="Times New Roman" panose="02020603050405020304" pitchFamily="18" charset="0"/>
                    <a:cs typeface="Arial" panose="020B0604020202020204" pitchFamily="34" charset="0"/>
                  </a:rPr>
                  <a:t>2</a:t>
                </a:r>
                <a:r>
                  <a:rPr lang="nl-NL" sz="3600" b="1">
                    <a:solidFill>
                      <a:schemeClr val="tx1"/>
                    </a:solidFill>
                    <a:latin typeface="Arial" panose="020B0604020202020204" pitchFamily="34" charset="0"/>
                    <a:ea typeface="Times New Roman" panose="02020603050405020304" pitchFamily="18" charset="0"/>
                    <a:cs typeface="Arial" panose="020B0604020202020204" pitchFamily="34" charset="0"/>
                  </a:rPr>
                  <a:t> + ... + f</a:t>
                </a:r>
                <a:r>
                  <a:rPr lang="nl-NL" sz="3600" b="1" baseline="-25000">
                    <a:solidFill>
                      <a:schemeClr val="tx1"/>
                    </a:solidFill>
                    <a:latin typeface="Arial" panose="020B0604020202020204" pitchFamily="34" charset="0"/>
                    <a:ea typeface="Times New Roman" panose="02020603050405020304" pitchFamily="18" charset="0"/>
                    <a:cs typeface="Arial" panose="020B0604020202020204" pitchFamily="34" charset="0"/>
                  </a:rPr>
                  <a:t>k</a:t>
                </a:r>
                <a:r>
                  <a:rPr lang="nl-NL" sz="3600" b="1">
                    <a:solidFill>
                      <a:schemeClr val="tx1"/>
                    </a:solidFill>
                    <a:latin typeface="Arial" panose="020B0604020202020204" pitchFamily="34" charset="0"/>
                    <a:ea typeface="Times New Roman" panose="02020603050405020304" pitchFamily="18" charset="0"/>
                    <a:cs typeface="Arial" panose="020B0604020202020204" pitchFamily="34" charset="0"/>
                  </a:rPr>
                  <a:t>.x</a:t>
                </a:r>
                <a:r>
                  <a:rPr lang="nl-NL" sz="3600" b="1" baseline="-25000">
                    <a:solidFill>
                      <a:schemeClr val="tx1"/>
                    </a:solidFill>
                    <a:latin typeface="Arial" panose="020B0604020202020204" pitchFamily="34" charset="0"/>
                    <a:ea typeface="Times New Roman" panose="02020603050405020304" pitchFamily="18" charset="0"/>
                    <a:cs typeface="Arial" panose="020B0604020202020204" pitchFamily="34" charset="0"/>
                  </a:rPr>
                  <a:t>k</a:t>
                </a:r>
                <a:endParaRPr lang="en-US" sz="3600" b="1">
                  <a:solidFill>
                    <a:schemeClr val="tx1"/>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6" name="Rectangle 15"/>
              <p:cNvSpPr>
                <a:spLocks noRot="1" noChangeAspect="1" noMove="1" noResize="1" noEditPoints="1" noAdjustHandles="1" noChangeArrowheads="1" noChangeShapeType="1" noTextEdit="1"/>
              </p:cNvSpPr>
              <p:nvPr/>
            </p:nvSpPr>
            <p:spPr>
              <a:xfrm>
                <a:off x="2094647" y="2801316"/>
                <a:ext cx="7850307" cy="820674"/>
              </a:xfrm>
              <a:prstGeom prst="rect">
                <a:avLst/>
              </a:prstGeom>
              <a:blipFill>
                <a:blip r:embed="rId3"/>
                <a:stretch>
                  <a:fillRect b="-25362"/>
                </a:stretch>
              </a:blipFill>
            </p:spPr>
            <p:txBody>
              <a:bodyPr/>
              <a:lstStyle/>
              <a:p>
                <a:r>
                  <a:rPr lang="en-US">
                    <a:noFill/>
                  </a:rPr>
                  <a:t> </a:t>
                </a:r>
              </a:p>
            </p:txBody>
          </p:sp>
        </mc:Fallback>
      </mc:AlternateContent>
    </p:spTree>
    <p:extLst>
      <p:ext uri="{BB962C8B-B14F-4D97-AF65-F5344CB8AC3E}">
        <p14:creationId xmlns:p14="http://schemas.microsoft.com/office/powerpoint/2010/main" val="2371625257"/>
      </p:ext>
    </p:extLst>
  </p:cSld>
  <p:clrMapOvr>
    <a:masterClrMapping/>
  </p:clrMapOvr>
  <mc:AlternateContent xmlns:mc="http://schemas.openxmlformats.org/markup-compatibility/2006" xmlns:p14="http://schemas.microsoft.com/office/powerpoint/2010/main">
    <mc:Choice Requires="p14">
      <p:transition spd="med" p14:dur="700">
        <p:wipe dir="d"/>
      </p:transition>
    </mc:Choice>
    <mc:Fallback xmlns="">
      <p:transition spd="med">
        <p:wipe dir="d"/>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86" name="Google Shape;186;p8"/>
          <p:cNvSpPr txBox="1"/>
          <p:nvPr/>
        </p:nvSpPr>
        <p:spPr>
          <a:xfrm>
            <a:off x="226291" y="53195"/>
            <a:ext cx="10548546" cy="754026"/>
          </a:xfrm>
          <a:prstGeom prst="rect">
            <a:avLst/>
          </a:prstGeom>
          <a:solidFill>
            <a:schemeClr val="bg1"/>
          </a:solidFill>
          <a:ln w="38100" cap="flat" cmpd="sng">
            <a:solidFill>
              <a:schemeClr val="lt1"/>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60950" tIns="30467" rIns="60950" bIns="30467" anchor="t" anchorCtr="0">
            <a:spAutoFit/>
          </a:bodyPr>
          <a:lstStyle/>
          <a:p>
            <a:pPr algn="ctr">
              <a:lnSpc>
                <a:spcPct val="150000"/>
              </a:lnSpc>
            </a:pPr>
            <a:r>
              <a:rPr lang="en-US" sz="3000" b="1">
                <a:solidFill>
                  <a:srgbClr val="FF0000"/>
                </a:solidFill>
                <a:latin typeface="Arial"/>
                <a:ea typeface="Arial"/>
                <a:cs typeface="Arial"/>
                <a:sym typeface="Arial"/>
              </a:rPr>
              <a:t>Khoảng biến thiên và khoảng tứ phân vị</a:t>
            </a:r>
            <a:endParaRPr sz="3000" b="1">
              <a:solidFill>
                <a:srgbClr val="FF0000"/>
              </a:solidFill>
              <a:latin typeface="Arial"/>
              <a:ea typeface="Arial"/>
              <a:cs typeface="Arial"/>
              <a:sym typeface="Arial"/>
            </a:endParaRPr>
          </a:p>
        </p:txBody>
      </p:sp>
      <p:sp>
        <p:nvSpPr>
          <p:cNvPr id="187" name="Google Shape;187;p8"/>
          <p:cNvSpPr/>
          <p:nvPr/>
        </p:nvSpPr>
        <p:spPr>
          <a:xfrm>
            <a:off x="152400" y="1016000"/>
            <a:ext cx="11887200" cy="5788805"/>
          </a:xfrm>
          <a:prstGeom prst="rect">
            <a:avLst/>
          </a:prstGeom>
          <a:blipFill rotWithShape="1">
            <a:blip r:embed="rId3">
              <a:alphaModFix/>
            </a:blip>
            <a:stretch>
              <a:fillRect l="-1360" r="-1318"/>
            </a:stretch>
          </a:blipFill>
          <a:ln w="57150">
            <a:solidFill>
              <a:srgbClr val="00B0F0"/>
            </a:solidFill>
          </a:ln>
        </p:spPr>
        <p:txBody>
          <a:bodyPr spcFirstLastPara="1" wrap="square" lIns="60950" tIns="30467" rIns="60950" bIns="30467" anchor="t" anchorCtr="0">
            <a:noAutofit/>
          </a:bodyPr>
          <a:lstStyle/>
          <a:p>
            <a:r>
              <a:rPr lang="en-US" sz="1200">
                <a:latin typeface="Calibri"/>
                <a:ea typeface="Calibri"/>
                <a:cs typeface="Calibri"/>
                <a:sym typeface="Calibri"/>
              </a:rPr>
              <a:t> </a:t>
            </a:r>
            <a:endParaRPr sz="1200"/>
          </a:p>
        </p:txBody>
      </p:sp>
      <p:sp>
        <p:nvSpPr>
          <p:cNvPr id="188" name="Google Shape;188;p8"/>
          <p:cNvSpPr/>
          <p:nvPr/>
        </p:nvSpPr>
        <p:spPr>
          <a:xfrm>
            <a:off x="4322618" y="1831109"/>
            <a:ext cx="3620655" cy="801254"/>
          </a:xfrm>
          <a:prstGeom prst="rect">
            <a:avLst/>
          </a:prstGeom>
          <a:blipFill rotWithShape="1">
            <a:blip r:embed="rId4">
              <a:alphaModFix/>
            </a:blip>
            <a:stretch>
              <a:fillRect/>
            </a:stretch>
          </a:blipFill>
          <a:ln>
            <a:noFill/>
          </a:ln>
        </p:spPr>
        <p:txBody>
          <a:bodyPr spcFirstLastPara="1" wrap="square" lIns="60950" tIns="30467" rIns="60950" bIns="30467" anchor="t" anchorCtr="0">
            <a:noAutofit/>
          </a:bodyPr>
          <a:lstStyle/>
          <a:p>
            <a:r>
              <a:rPr lang="en-US" sz="2933">
                <a:latin typeface="Calibri"/>
                <a:ea typeface="Calibri"/>
                <a:cs typeface="Calibri"/>
                <a:sym typeface="Calibri"/>
              </a:rPr>
              <a:t> </a:t>
            </a:r>
            <a:endParaRPr sz="2933"/>
          </a:p>
        </p:txBody>
      </p:sp>
    </p:spTree>
  </p:cSld>
  <p:clrMapOvr>
    <a:masterClrMapping/>
  </p:clrMapOvr>
  <mc:AlternateContent xmlns:mc="http://schemas.openxmlformats.org/markup-compatibility/2006" xmlns:p14="http://schemas.microsoft.com/office/powerpoint/2010/main">
    <mc:Choice Requires="p14">
      <p:transition spd="med" p14:dur="700">
        <p:randomBar dir="vert"/>
      </p:transition>
    </mc:Choice>
    <mc:Fallback xmlns="">
      <p:transition spd="med">
        <p:randomBar dir="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7" name="Google Shape;197;p9"/>
          <p:cNvSpPr txBox="1"/>
          <p:nvPr/>
        </p:nvSpPr>
        <p:spPr>
          <a:xfrm>
            <a:off x="97315" y="93537"/>
            <a:ext cx="11956139" cy="1046414"/>
          </a:xfrm>
          <a:prstGeom prst="rect">
            <a:avLst/>
          </a:prstGeom>
          <a:noFill/>
          <a:ln>
            <a:noFill/>
          </a:ln>
        </p:spPr>
        <p:txBody>
          <a:bodyPr spcFirstLastPara="1" wrap="square" lIns="60950" tIns="30467" rIns="60950" bIns="30467" anchor="t" anchorCtr="0">
            <a:spAutoFit/>
          </a:bodyPr>
          <a:lstStyle/>
          <a:p>
            <a:r>
              <a:rPr lang="en-US" sz="3200" b="1">
                <a:solidFill>
                  <a:srgbClr val="FF0000"/>
                </a:solidFill>
                <a:latin typeface="Arial"/>
                <a:ea typeface="Arial"/>
                <a:cs typeface="Arial"/>
                <a:sym typeface="Arial"/>
              </a:rPr>
              <a:t>Ví dụ</a:t>
            </a:r>
            <a:r>
              <a:rPr lang="en-US" sz="3200" b="1">
                <a:solidFill>
                  <a:schemeClr val="dk1"/>
                </a:solidFill>
                <a:latin typeface="Arial"/>
                <a:ea typeface="Arial"/>
                <a:cs typeface="Arial"/>
                <a:sym typeface="Arial"/>
              </a:rPr>
              <a:t>: Hãy tính khoảng biến thiên và khoảng tứ phân vị của mẫu số liệu:</a:t>
            </a:r>
            <a:endParaRPr sz="3200" b="1">
              <a:solidFill>
                <a:schemeClr val="dk1"/>
              </a:solidFill>
              <a:latin typeface="Arial"/>
              <a:ea typeface="Arial"/>
              <a:cs typeface="Arial"/>
              <a:sym typeface="Arial"/>
            </a:endParaRPr>
          </a:p>
        </p:txBody>
      </p:sp>
      <p:sp>
        <p:nvSpPr>
          <p:cNvPr id="198" name="Google Shape;198;p9"/>
          <p:cNvSpPr/>
          <p:nvPr/>
        </p:nvSpPr>
        <p:spPr>
          <a:xfrm>
            <a:off x="3232728" y="726735"/>
            <a:ext cx="4350852" cy="641590"/>
          </a:xfrm>
          <a:prstGeom prst="rect">
            <a:avLst/>
          </a:prstGeom>
          <a:blipFill rotWithShape="1">
            <a:blip r:embed="rId3">
              <a:alphaModFix/>
            </a:blip>
            <a:stretch>
              <a:fillRect/>
            </a:stretch>
          </a:blipFill>
          <a:ln>
            <a:noFill/>
          </a:ln>
        </p:spPr>
        <p:txBody>
          <a:bodyPr spcFirstLastPara="1" wrap="square" lIns="60950" tIns="30467" rIns="60950" bIns="30467" anchor="t" anchorCtr="0">
            <a:noAutofit/>
          </a:bodyPr>
          <a:lstStyle/>
          <a:p>
            <a:r>
              <a:rPr lang="en-US" sz="1200">
                <a:latin typeface="Calibri"/>
                <a:ea typeface="Calibri"/>
                <a:cs typeface="Calibri"/>
                <a:sym typeface="Calibri"/>
              </a:rPr>
              <a:t> </a:t>
            </a:r>
            <a:endParaRPr sz="1200"/>
          </a:p>
        </p:txBody>
      </p:sp>
      <p:sp>
        <p:nvSpPr>
          <p:cNvPr id="199" name="Google Shape;199;p9"/>
          <p:cNvSpPr txBox="1"/>
          <p:nvPr/>
        </p:nvSpPr>
        <p:spPr>
          <a:xfrm>
            <a:off x="365760" y="1803166"/>
            <a:ext cx="5029200" cy="451316"/>
          </a:xfrm>
          <a:prstGeom prst="rect">
            <a:avLst/>
          </a:prstGeom>
          <a:noFill/>
          <a:ln>
            <a:noFill/>
          </a:ln>
        </p:spPr>
        <p:txBody>
          <a:bodyPr spcFirstLastPara="1" wrap="square" lIns="60950" tIns="30467" rIns="60950" bIns="30467" anchor="t" anchorCtr="0">
            <a:spAutoFit/>
          </a:bodyPr>
          <a:lstStyle/>
          <a:p>
            <a:r>
              <a:rPr lang="en-US" sz="2533">
                <a:solidFill>
                  <a:schemeClr val="dk1"/>
                </a:solidFill>
                <a:latin typeface="Arial"/>
                <a:ea typeface="Arial"/>
                <a:cs typeface="Arial"/>
                <a:sym typeface="Arial"/>
              </a:rPr>
              <a:t>Xét mẫu số liệu đã sắp xếp là </a:t>
            </a:r>
            <a:endParaRPr sz="2533">
              <a:solidFill>
                <a:schemeClr val="dk1"/>
              </a:solidFill>
              <a:latin typeface="Arial"/>
              <a:ea typeface="Arial"/>
              <a:cs typeface="Arial"/>
              <a:sym typeface="Arial"/>
            </a:endParaRPr>
          </a:p>
        </p:txBody>
      </p:sp>
      <p:sp>
        <p:nvSpPr>
          <p:cNvPr id="201" name="Google Shape;201;p9"/>
          <p:cNvSpPr/>
          <p:nvPr/>
        </p:nvSpPr>
        <p:spPr>
          <a:xfrm>
            <a:off x="4975705" y="1665309"/>
            <a:ext cx="4532871" cy="763215"/>
          </a:xfrm>
          <a:prstGeom prst="rect">
            <a:avLst/>
          </a:prstGeom>
          <a:blipFill rotWithShape="1">
            <a:blip r:embed="rId4">
              <a:alphaModFix/>
            </a:blip>
            <a:stretch>
              <a:fillRect/>
            </a:stretch>
          </a:blipFill>
          <a:ln>
            <a:noFill/>
          </a:ln>
        </p:spPr>
        <p:txBody>
          <a:bodyPr spcFirstLastPara="1" wrap="square" lIns="60950" tIns="30467" rIns="60950" bIns="30467" anchor="t" anchorCtr="0">
            <a:noAutofit/>
          </a:bodyPr>
          <a:lstStyle/>
          <a:p>
            <a:r>
              <a:rPr lang="en-US" sz="1200">
                <a:latin typeface="Calibri"/>
                <a:ea typeface="Calibri"/>
                <a:cs typeface="Calibri"/>
                <a:sym typeface="Calibri"/>
              </a:rPr>
              <a:t> </a:t>
            </a:r>
            <a:endParaRPr sz="1200"/>
          </a:p>
        </p:txBody>
      </p:sp>
      <p:sp>
        <p:nvSpPr>
          <p:cNvPr id="202" name="Google Shape;202;p9"/>
          <p:cNvSpPr txBox="1"/>
          <p:nvPr/>
        </p:nvSpPr>
        <p:spPr>
          <a:xfrm>
            <a:off x="344132" y="2566382"/>
            <a:ext cx="9307868" cy="3196979"/>
          </a:xfrm>
          <a:prstGeom prst="rect">
            <a:avLst/>
          </a:prstGeom>
          <a:blipFill rotWithShape="1">
            <a:blip r:embed="rId5">
              <a:alphaModFix/>
            </a:blip>
            <a:stretch>
              <a:fillRect l="-1360" b="-2175"/>
            </a:stretch>
          </a:blipFill>
          <a:ln>
            <a:noFill/>
          </a:ln>
        </p:spPr>
        <p:txBody>
          <a:bodyPr spcFirstLastPara="1" wrap="square" lIns="60950" tIns="30467" rIns="60950" bIns="30467" anchor="t" anchorCtr="0">
            <a:noAutofit/>
          </a:bodyPr>
          <a:lstStyle/>
          <a:p>
            <a:r>
              <a:rPr lang="en-US" sz="1200">
                <a:latin typeface="Calibri"/>
                <a:ea typeface="Calibri"/>
                <a:cs typeface="Calibri"/>
                <a:sym typeface="Calibri"/>
              </a:rPr>
              <a:t> </a:t>
            </a:r>
            <a:endParaRPr sz="1200"/>
          </a:p>
        </p:txBody>
      </p:sp>
      <p:sp>
        <p:nvSpPr>
          <p:cNvPr id="203" name="Google Shape;203;p9"/>
          <p:cNvSpPr/>
          <p:nvPr/>
        </p:nvSpPr>
        <p:spPr>
          <a:xfrm>
            <a:off x="9028420" y="3249919"/>
            <a:ext cx="1247160" cy="497689"/>
          </a:xfrm>
          <a:prstGeom prst="rect">
            <a:avLst/>
          </a:prstGeom>
          <a:blipFill rotWithShape="1">
            <a:blip r:embed="rId6">
              <a:alphaModFix/>
            </a:blip>
            <a:stretch>
              <a:fillRect/>
            </a:stretch>
          </a:blipFill>
          <a:ln>
            <a:noFill/>
          </a:ln>
        </p:spPr>
        <p:txBody>
          <a:bodyPr spcFirstLastPara="1" wrap="square" lIns="60950" tIns="30467" rIns="60950" bIns="30467" anchor="t" anchorCtr="0">
            <a:noAutofit/>
          </a:bodyPr>
          <a:lstStyle/>
          <a:p>
            <a:r>
              <a:rPr lang="en-US" sz="1200">
                <a:latin typeface="Calibri"/>
                <a:ea typeface="Calibri"/>
                <a:cs typeface="Calibri"/>
                <a:sym typeface="Calibri"/>
              </a:rPr>
              <a:t> </a:t>
            </a:r>
            <a:endParaRPr sz="1200"/>
          </a:p>
        </p:txBody>
      </p:sp>
      <p:sp>
        <p:nvSpPr>
          <p:cNvPr id="206" name="Google Shape;206;p9"/>
          <p:cNvSpPr/>
          <p:nvPr/>
        </p:nvSpPr>
        <p:spPr>
          <a:xfrm>
            <a:off x="5530400" y="5709404"/>
            <a:ext cx="3802384" cy="731534"/>
          </a:xfrm>
          <a:prstGeom prst="rect">
            <a:avLst/>
          </a:prstGeom>
          <a:blipFill rotWithShape="1">
            <a:blip r:embed="rId7">
              <a:alphaModFix/>
            </a:blip>
            <a:stretch>
              <a:fillRect/>
            </a:stretch>
          </a:blipFill>
          <a:ln>
            <a:noFill/>
          </a:ln>
        </p:spPr>
        <p:txBody>
          <a:bodyPr spcFirstLastPara="1" wrap="square" lIns="60950" tIns="30467" rIns="60950" bIns="30467" anchor="t" anchorCtr="0">
            <a:noAutofit/>
          </a:bodyPr>
          <a:lstStyle/>
          <a:p>
            <a:r>
              <a:rPr lang="en-US" sz="1200">
                <a:latin typeface="Calibri"/>
                <a:ea typeface="Calibri"/>
                <a:cs typeface="Calibri"/>
                <a:sym typeface="Calibri"/>
              </a:rPr>
              <a:t> </a:t>
            </a:r>
            <a:endParaRPr sz="1200"/>
          </a:p>
        </p:txBody>
      </p:sp>
      <p:cxnSp>
        <p:nvCxnSpPr>
          <p:cNvPr id="3" name="Straight Connector 2">
            <a:extLst>
              <a:ext uri="{FF2B5EF4-FFF2-40B4-BE49-F238E27FC236}">
                <a16:creationId xmlns:a16="http://schemas.microsoft.com/office/drawing/2014/main" id="{B7E30ECB-A778-020C-2E8D-3192B6192AF4}"/>
              </a:ext>
            </a:extLst>
          </p:cNvPr>
          <p:cNvCxnSpPr/>
          <p:nvPr/>
        </p:nvCxnSpPr>
        <p:spPr>
          <a:xfrm>
            <a:off x="378691" y="1394691"/>
            <a:ext cx="11249891" cy="0"/>
          </a:xfrm>
          <a:prstGeom prst="line">
            <a:avLst/>
          </a:prstGeom>
          <a:ln w="57150">
            <a:solidFill>
              <a:srgbClr val="00B0F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F51A3162-3A32-FF71-4CB0-0499F3B0BD0F}"/>
                  </a:ext>
                </a:extLst>
              </p:cNvPr>
              <p:cNvSpPr txBox="1"/>
              <p:nvPr/>
            </p:nvSpPr>
            <p:spPr>
              <a:xfrm>
                <a:off x="1727200" y="5780774"/>
                <a:ext cx="4276436" cy="619529"/>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3200" i="1">
                              <a:latin typeface="Cambria Math" panose="02040503050406030204" pitchFamily="18" charset="0"/>
                            </a:rPr>
                          </m:ctrlPr>
                        </m:sSubPr>
                        <m:e>
                          <m:r>
                            <a:rPr lang="en-US" sz="3200" i="1">
                              <a:latin typeface="Cambria Math" panose="02040503050406030204" pitchFamily="18" charset="0"/>
                              <a:ea typeface="Cambria Math" panose="02040503050406030204" pitchFamily="18" charset="0"/>
                            </a:rPr>
                            <m:t>∆</m:t>
                          </m:r>
                        </m:e>
                        <m:sub>
                          <m:r>
                            <a:rPr lang="en-US" sz="3200" i="1">
                              <a:latin typeface="Cambria Math" panose="02040503050406030204" pitchFamily="18" charset="0"/>
                            </a:rPr>
                            <m:t>𝑄</m:t>
                          </m:r>
                        </m:sub>
                      </m:sSub>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𝑄</m:t>
                          </m:r>
                        </m:e>
                        <m:sub>
                          <m:r>
                            <a:rPr lang="en-US" sz="3200" i="1">
                              <a:latin typeface="Cambria Math" panose="02040503050406030204" pitchFamily="18" charset="0"/>
                            </a:rPr>
                            <m:t>3</m:t>
                          </m:r>
                        </m:sub>
                      </m:sSub>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𝑄</m:t>
                          </m:r>
                        </m:e>
                        <m:sub>
                          <m:r>
                            <a:rPr lang="en-US" sz="3200" i="1">
                              <a:latin typeface="Cambria Math" panose="02040503050406030204" pitchFamily="18" charset="0"/>
                            </a:rPr>
                            <m:t>1</m:t>
                          </m:r>
                        </m:sub>
                      </m:sSub>
                      <m:r>
                        <a:rPr lang="en-US" sz="3200" i="1">
                          <a:latin typeface="Cambria Math" panose="02040503050406030204" pitchFamily="18" charset="0"/>
                          <a:ea typeface="Cambria Math" panose="02040503050406030204" pitchFamily="18" charset="0"/>
                        </a:rPr>
                        <m:t>⟺</m:t>
                      </m:r>
                    </m:oMath>
                  </m:oMathPara>
                </a14:m>
                <a:endParaRPr lang="en-US" sz="3200"/>
              </a:p>
            </p:txBody>
          </p:sp>
        </mc:Choice>
        <mc:Fallback xmlns="">
          <p:sp>
            <p:nvSpPr>
              <p:cNvPr id="4" name="TextBox 3">
                <a:extLst>
                  <a:ext uri="{FF2B5EF4-FFF2-40B4-BE49-F238E27FC236}">
                    <a16:creationId xmlns:a16="http://schemas.microsoft.com/office/drawing/2014/main" id="{F51A3162-3A32-FF71-4CB0-0499F3B0BD0F}"/>
                  </a:ext>
                </a:extLst>
              </p:cNvPr>
              <p:cNvSpPr txBox="1">
                <a:spLocks noRot="1" noChangeAspect="1" noMove="1" noResize="1" noEditPoints="1" noAdjustHandles="1" noChangeArrowheads="1" noChangeShapeType="1" noTextEdit="1"/>
              </p:cNvSpPr>
              <p:nvPr/>
            </p:nvSpPr>
            <p:spPr>
              <a:xfrm>
                <a:off x="1727200" y="5780774"/>
                <a:ext cx="4276436" cy="619529"/>
              </a:xfrm>
              <a:prstGeom prst="rect">
                <a:avLst/>
              </a:prstGeom>
              <a:blipFill>
                <a:blip r:embed="rId8"/>
                <a:stretch>
                  <a:fillRect/>
                </a:stretch>
              </a:blipFill>
            </p:spPr>
            <p:txBody>
              <a:bodyPr/>
              <a:lstStyle/>
              <a:p>
                <a:r>
                  <a:rPr lang="en-US">
                    <a:noFill/>
                  </a:rPr>
                  <a:t> </a:t>
                </a:r>
              </a:p>
            </p:txBody>
          </p:sp>
        </mc:Fallback>
      </mc:AlternateContent>
      <p:sp>
        <p:nvSpPr>
          <p:cNvPr id="5" name="Oval 4">
            <a:extLst>
              <a:ext uri="{FF2B5EF4-FFF2-40B4-BE49-F238E27FC236}">
                <a16:creationId xmlns:a16="http://schemas.microsoft.com/office/drawing/2014/main" id="{A97EAED8-EACD-FACC-D641-A4448E6E2AED}"/>
              </a:ext>
            </a:extLst>
          </p:cNvPr>
          <p:cNvSpPr/>
          <p:nvPr/>
        </p:nvSpPr>
        <p:spPr>
          <a:xfrm>
            <a:off x="6730318" y="1665310"/>
            <a:ext cx="511822" cy="763213"/>
          </a:xfrm>
          <a:prstGeom prst="ellipse">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3600" b="1">
                <a:solidFill>
                  <a:srgbClr val="FF0000"/>
                </a:solidFill>
              </a:rPr>
              <a:t>4</a:t>
            </a:r>
          </a:p>
        </p:txBody>
      </p:sp>
      <p:sp>
        <p:nvSpPr>
          <p:cNvPr id="7" name="Oval 6">
            <a:extLst>
              <a:ext uri="{FF2B5EF4-FFF2-40B4-BE49-F238E27FC236}">
                <a16:creationId xmlns:a16="http://schemas.microsoft.com/office/drawing/2014/main" id="{2ECA29CF-0445-7633-E9E7-FE0F60AB4085}"/>
              </a:ext>
            </a:extLst>
          </p:cNvPr>
          <p:cNvSpPr/>
          <p:nvPr/>
        </p:nvSpPr>
        <p:spPr>
          <a:xfrm>
            <a:off x="7029810" y="3914648"/>
            <a:ext cx="803564" cy="563589"/>
          </a:xfrm>
          <a:prstGeom prst="ellipse">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a:solidFill>
                  <a:srgbClr val="FF0000"/>
                </a:solidFill>
              </a:rPr>
              <a:t>3;3</a:t>
            </a:r>
          </a:p>
        </p:txBody>
      </p:sp>
      <p:sp>
        <p:nvSpPr>
          <p:cNvPr id="9" name="Rectangle 8">
            <a:extLst>
              <a:ext uri="{FF2B5EF4-FFF2-40B4-BE49-F238E27FC236}">
                <a16:creationId xmlns:a16="http://schemas.microsoft.com/office/drawing/2014/main" id="{8067AA30-7C6D-6023-6C3F-5E3E5E47EA09}"/>
              </a:ext>
            </a:extLst>
          </p:cNvPr>
          <p:cNvSpPr/>
          <p:nvPr/>
        </p:nvSpPr>
        <p:spPr>
          <a:xfrm>
            <a:off x="6775704" y="4614556"/>
            <a:ext cx="932873" cy="40468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a:solidFill>
                  <a:srgbClr val="FF0000"/>
                </a:solidFill>
              </a:rPr>
              <a:t>9; 10</a:t>
            </a:r>
          </a:p>
        </p:txBody>
      </p:sp>
      <p:cxnSp>
        <p:nvCxnSpPr>
          <p:cNvPr id="11" name="Straight Connector 10">
            <a:extLst>
              <a:ext uri="{FF2B5EF4-FFF2-40B4-BE49-F238E27FC236}">
                <a16:creationId xmlns:a16="http://schemas.microsoft.com/office/drawing/2014/main" id="{187F96EC-BA04-2B69-1A29-17A5ECC31DC2}"/>
              </a:ext>
            </a:extLst>
          </p:cNvPr>
          <p:cNvCxnSpPr/>
          <p:nvPr/>
        </p:nvCxnSpPr>
        <p:spPr>
          <a:xfrm>
            <a:off x="6986228" y="1394691"/>
            <a:ext cx="0" cy="1339273"/>
          </a:xfrm>
          <a:prstGeom prst="line">
            <a:avLst/>
          </a:prstGeom>
          <a:ln w="7620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6CA21D1F-02A4-AC2C-5CF9-33C3EDFC1B9F}"/>
                  </a:ext>
                </a:extLst>
              </p:cNvPr>
              <p:cNvSpPr txBox="1"/>
              <p:nvPr/>
            </p:nvSpPr>
            <p:spPr>
              <a:xfrm>
                <a:off x="9332784" y="3743113"/>
                <a:ext cx="2720670" cy="783804"/>
              </a:xfrm>
              <a:prstGeom prst="rect">
                <a:avLst/>
              </a:prstGeom>
              <a:solidFill>
                <a:schemeClr val="accent6"/>
              </a:solid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𝑄</m:t>
                          </m:r>
                        </m:e>
                        <m:sub>
                          <m:r>
                            <a:rPr lang="en-US" sz="2400" i="1">
                              <a:latin typeface="Cambria Math" panose="02040503050406030204" pitchFamily="18" charset="0"/>
                            </a:rPr>
                            <m:t>1</m:t>
                          </m:r>
                        </m:sub>
                      </m:sSub>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3+3</m:t>
                          </m:r>
                        </m:num>
                        <m:den>
                          <m:r>
                            <a:rPr lang="en-US" sz="2400" i="1">
                              <a:latin typeface="Cambria Math" panose="02040503050406030204" pitchFamily="18" charset="0"/>
                            </a:rPr>
                            <m:t>2</m:t>
                          </m:r>
                        </m:den>
                      </m:f>
                      <m:r>
                        <a:rPr lang="en-US" sz="2400" i="1">
                          <a:latin typeface="Cambria Math" panose="02040503050406030204" pitchFamily="18" charset="0"/>
                        </a:rPr>
                        <m:t>=3</m:t>
                      </m:r>
                    </m:oMath>
                  </m:oMathPara>
                </a14:m>
                <a:endParaRPr lang="en-US" sz="2400"/>
              </a:p>
            </p:txBody>
          </p:sp>
        </mc:Choice>
        <mc:Fallback xmlns="">
          <p:sp>
            <p:nvSpPr>
              <p:cNvPr id="12" name="TextBox 11">
                <a:extLst>
                  <a:ext uri="{FF2B5EF4-FFF2-40B4-BE49-F238E27FC236}">
                    <a16:creationId xmlns:a16="http://schemas.microsoft.com/office/drawing/2014/main" id="{6CA21D1F-02A4-AC2C-5CF9-33C3EDFC1B9F}"/>
                  </a:ext>
                </a:extLst>
              </p:cNvPr>
              <p:cNvSpPr txBox="1">
                <a:spLocks noRot="1" noChangeAspect="1" noMove="1" noResize="1" noEditPoints="1" noAdjustHandles="1" noChangeArrowheads="1" noChangeShapeType="1" noTextEdit="1"/>
              </p:cNvSpPr>
              <p:nvPr/>
            </p:nvSpPr>
            <p:spPr>
              <a:xfrm>
                <a:off x="9332784" y="3743113"/>
                <a:ext cx="2720670" cy="783804"/>
              </a:xfrm>
              <a:prstGeom prst="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5992771E-6486-A173-746C-DAB8B9FF61BC}"/>
                  </a:ext>
                </a:extLst>
              </p:cNvPr>
              <p:cNvSpPr txBox="1"/>
              <p:nvPr/>
            </p:nvSpPr>
            <p:spPr>
              <a:xfrm>
                <a:off x="9275337" y="4575871"/>
                <a:ext cx="2835563" cy="783804"/>
              </a:xfrm>
              <a:prstGeom prst="rect">
                <a:avLst/>
              </a:prstGeom>
              <a:solidFill>
                <a:srgbClr val="FFFF00"/>
              </a:solid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𝑄</m:t>
                          </m:r>
                        </m:e>
                        <m:sub>
                          <m:r>
                            <a:rPr lang="en-US" sz="2400" i="1">
                              <a:latin typeface="Cambria Math" panose="02040503050406030204" pitchFamily="18" charset="0"/>
                            </a:rPr>
                            <m:t>3</m:t>
                          </m:r>
                        </m:sub>
                      </m:sSub>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9+10</m:t>
                          </m:r>
                        </m:num>
                        <m:den>
                          <m:r>
                            <a:rPr lang="en-US" sz="2400" i="1">
                              <a:latin typeface="Cambria Math" panose="02040503050406030204" pitchFamily="18" charset="0"/>
                            </a:rPr>
                            <m:t>2</m:t>
                          </m:r>
                        </m:den>
                      </m:f>
                      <m:r>
                        <a:rPr lang="en-US" sz="2400" i="1">
                          <a:latin typeface="Cambria Math" panose="02040503050406030204" pitchFamily="18" charset="0"/>
                        </a:rPr>
                        <m:t>=9,5</m:t>
                      </m:r>
                    </m:oMath>
                  </m:oMathPara>
                </a14:m>
                <a:endParaRPr lang="en-US" sz="2400"/>
              </a:p>
            </p:txBody>
          </p:sp>
        </mc:Choice>
        <mc:Fallback xmlns="">
          <p:sp>
            <p:nvSpPr>
              <p:cNvPr id="13" name="TextBox 12">
                <a:extLst>
                  <a:ext uri="{FF2B5EF4-FFF2-40B4-BE49-F238E27FC236}">
                    <a16:creationId xmlns:a16="http://schemas.microsoft.com/office/drawing/2014/main" id="{5992771E-6486-A173-746C-DAB8B9FF61BC}"/>
                  </a:ext>
                </a:extLst>
              </p:cNvPr>
              <p:cNvSpPr txBox="1">
                <a:spLocks noRot="1" noChangeAspect="1" noMove="1" noResize="1" noEditPoints="1" noAdjustHandles="1" noChangeArrowheads="1" noChangeShapeType="1" noTextEdit="1"/>
              </p:cNvSpPr>
              <p:nvPr/>
            </p:nvSpPr>
            <p:spPr>
              <a:xfrm>
                <a:off x="9275337" y="4575871"/>
                <a:ext cx="2835563" cy="783804"/>
              </a:xfrm>
              <a:prstGeom prst="rect">
                <a:avLst/>
              </a:prstGeom>
              <a:blipFill>
                <a:blip r:embed="rId10"/>
                <a:stretch>
                  <a:fillRect/>
                </a:stretch>
              </a:blipFill>
            </p:spPr>
            <p:txBody>
              <a:bodyPr/>
              <a:lstStyle/>
              <a:p>
                <a:r>
                  <a:rPr lang="en-US">
                    <a:noFill/>
                  </a:rPr>
                  <a:t> </a:t>
                </a:r>
              </a:p>
            </p:txBody>
          </p:sp>
        </mc:Fallback>
      </mc:AlternateContent>
    </p:spTree>
  </p:cSld>
  <p:clrMapOvr>
    <a:masterClrMapping/>
  </p:clrMapOvr>
  <mc:AlternateContent xmlns:mc="http://schemas.openxmlformats.org/markup-compatibility/2006" xmlns:p14="http://schemas.microsoft.com/office/powerpoint/2010/main">
    <mc:Choice Requires="p14">
      <p:transition spd="med" p14:dur="700">
        <p:wipe dir="r"/>
      </p:transition>
    </mc:Choice>
    <mc:Fallback xmlns="">
      <p:transition spd="med">
        <p:wipe dir="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9"/>
                                        </p:tgtEl>
                                        <p:attrNameLst>
                                          <p:attrName>style.visibility</p:attrName>
                                        </p:attrNameLst>
                                      </p:cBhvr>
                                      <p:to>
                                        <p:strVal val="visible"/>
                                      </p:to>
                                    </p:set>
                                    <p:animEffect transition="in" filter="fade">
                                      <p:cBhvr>
                                        <p:cTn id="7" dur="500"/>
                                        <p:tgtEl>
                                          <p:spTgt spid="199"/>
                                        </p:tgtEl>
                                      </p:cBhvr>
                                    </p:animEffect>
                                  </p:childTnLst>
                                </p:cTn>
                              </p:par>
                              <p:par>
                                <p:cTn id="8" presetID="10" presetClass="entr" presetSubtype="0" fill="hold" nodeType="withEffect">
                                  <p:stCondLst>
                                    <p:cond delay="0"/>
                                  </p:stCondLst>
                                  <p:childTnLst>
                                    <p:set>
                                      <p:cBhvr>
                                        <p:cTn id="9" dur="1" fill="hold">
                                          <p:stCondLst>
                                            <p:cond delay="0"/>
                                          </p:stCondLst>
                                        </p:cTn>
                                        <p:tgtEl>
                                          <p:spTgt spid="201"/>
                                        </p:tgtEl>
                                        <p:attrNameLst>
                                          <p:attrName>style.visibility</p:attrName>
                                        </p:attrNameLst>
                                      </p:cBhvr>
                                      <p:to>
                                        <p:strVal val="visible"/>
                                      </p:to>
                                    </p:set>
                                    <p:animEffect transition="in" filter="fade">
                                      <p:cBhvr>
                                        <p:cTn id="10" dur="500"/>
                                        <p:tgtEl>
                                          <p:spTgt spid="20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02"/>
                                        </p:tgtEl>
                                        <p:attrNameLst>
                                          <p:attrName>style.visibility</p:attrName>
                                        </p:attrNameLst>
                                      </p:cBhvr>
                                      <p:to>
                                        <p:strVal val="visible"/>
                                      </p:to>
                                    </p:set>
                                    <p:anim calcmode="lin" valueType="num">
                                      <p:cBhvr additive="base">
                                        <p:cTn id="15" dur="500" fill="hold"/>
                                        <p:tgtEl>
                                          <p:spTgt spid="202"/>
                                        </p:tgtEl>
                                        <p:attrNameLst>
                                          <p:attrName>ppt_x</p:attrName>
                                        </p:attrNameLst>
                                      </p:cBhvr>
                                      <p:tavLst>
                                        <p:tav tm="0">
                                          <p:val>
                                            <p:strVal val="#ppt_x"/>
                                          </p:val>
                                        </p:tav>
                                        <p:tav tm="100000">
                                          <p:val>
                                            <p:strVal val="#ppt_x"/>
                                          </p:val>
                                        </p:tav>
                                      </p:tavLst>
                                    </p:anim>
                                    <p:anim calcmode="lin" valueType="num">
                                      <p:cBhvr additive="base">
                                        <p:cTn id="16" dur="500" fill="hold"/>
                                        <p:tgtEl>
                                          <p:spTgt spid="20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3"/>
                                        </p:tgtEl>
                                        <p:attrNameLst>
                                          <p:attrName>style.visibility</p:attrName>
                                        </p:attrNameLst>
                                      </p:cBhvr>
                                      <p:to>
                                        <p:strVal val="visible"/>
                                      </p:to>
                                    </p:set>
                                    <p:animEffect transition="in" filter="fade">
                                      <p:cBhvr>
                                        <p:cTn id="27" dur="500"/>
                                        <p:tgtEl>
                                          <p:spTgt spid="203"/>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 fill="hold"/>
                                        <p:tgtEl>
                                          <p:spTgt spid="7"/>
                                        </p:tgtEl>
                                        <p:attrNameLst>
                                          <p:attrName>ppt_x</p:attrName>
                                        </p:attrNameLst>
                                      </p:cBhvr>
                                      <p:tavLst>
                                        <p:tav tm="0">
                                          <p:val>
                                            <p:strVal val="#ppt_x"/>
                                          </p:val>
                                        </p:tav>
                                        <p:tav tm="100000">
                                          <p:val>
                                            <p:strVal val="#ppt_x"/>
                                          </p:val>
                                        </p:tav>
                                      </p:tavLst>
                                    </p:anim>
                                    <p:anim calcmode="lin" valueType="num">
                                      <p:cBhvr additive="base">
                                        <p:cTn id="3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ppt_x"/>
                                          </p:val>
                                        </p:tav>
                                        <p:tav tm="100000">
                                          <p:val>
                                            <p:strVal val="#ppt_x"/>
                                          </p:val>
                                        </p:tav>
                                      </p:tavLst>
                                    </p:anim>
                                    <p:anim calcmode="lin" valueType="num">
                                      <p:cBhvr additive="base">
                                        <p:cTn id="4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fill="hold"/>
                                        <p:tgtEl>
                                          <p:spTgt spid="9"/>
                                        </p:tgtEl>
                                        <p:attrNameLst>
                                          <p:attrName>ppt_x</p:attrName>
                                        </p:attrNameLst>
                                      </p:cBhvr>
                                      <p:tavLst>
                                        <p:tav tm="0">
                                          <p:val>
                                            <p:strVal val="#ppt_x"/>
                                          </p:val>
                                        </p:tav>
                                        <p:tav tm="100000">
                                          <p:val>
                                            <p:strVal val="#ppt_x"/>
                                          </p:val>
                                        </p:tav>
                                      </p:tavLst>
                                    </p:anim>
                                    <p:anim calcmode="lin" valueType="num">
                                      <p:cBhvr additive="base">
                                        <p:cTn id="5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additive="base">
                                        <p:cTn id="56" dur="500" fill="hold"/>
                                        <p:tgtEl>
                                          <p:spTgt spid="13"/>
                                        </p:tgtEl>
                                        <p:attrNameLst>
                                          <p:attrName>ppt_x</p:attrName>
                                        </p:attrNameLst>
                                      </p:cBhvr>
                                      <p:tavLst>
                                        <p:tav tm="0">
                                          <p:val>
                                            <p:strVal val="#ppt_x"/>
                                          </p:val>
                                        </p:tav>
                                        <p:tav tm="100000">
                                          <p:val>
                                            <p:strVal val="#ppt_x"/>
                                          </p:val>
                                        </p:tav>
                                      </p:tavLst>
                                    </p:anim>
                                    <p:anim calcmode="lin" valueType="num">
                                      <p:cBhvr additive="base">
                                        <p:cTn id="5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additive="base">
                                        <p:cTn id="62" dur="500" fill="hold"/>
                                        <p:tgtEl>
                                          <p:spTgt spid="4"/>
                                        </p:tgtEl>
                                        <p:attrNameLst>
                                          <p:attrName>ppt_x</p:attrName>
                                        </p:attrNameLst>
                                      </p:cBhvr>
                                      <p:tavLst>
                                        <p:tav tm="0">
                                          <p:val>
                                            <p:strVal val="#ppt_x"/>
                                          </p:val>
                                        </p:tav>
                                        <p:tav tm="100000">
                                          <p:val>
                                            <p:strVal val="#ppt_x"/>
                                          </p:val>
                                        </p:tav>
                                      </p:tavLst>
                                    </p:anim>
                                    <p:anim calcmode="lin" valueType="num">
                                      <p:cBhvr additive="base">
                                        <p:cTn id="6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206"/>
                                        </p:tgtEl>
                                        <p:attrNameLst>
                                          <p:attrName>style.visibility</p:attrName>
                                        </p:attrNameLst>
                                      </p:cBhvr>
                                      <p:to>
                                        <p:strVal val="visible"/>
                                      </p:to>
                                    </p:set>
                                    <p:animEffect transition="in" filter="fade">
                                      <p:cBhvr>
                                        <p:cTn id="68" dur="500"/>
                                        <p:tgtEl>
                                          <p:spTgt spid="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 grpId="0" animBg="1"/>
      <p:bldP spid="4" grpId="0"/>
      <p:bldP spid="5" grpId="0" animBg="1"/>
      <p:bldP spid="7" grpId="0" animBg="1"/>
      <p:bldP spid="9"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12" name="Google Shape;412;p23"/>
          <p:cNvSpPr txBox="1"/>
          <p:nvPr/>
        </p:nvSpPr>
        <p:spPr>
          <a:xfrm>
            <a:off x="2918691" y="0"/>
            <a:ext cx="7001163" cy="492544"/>
          </a:xfrm>
          <a:prstGeom prst="rect">
            <a:avLst/>
          </a:prstGeom>
          <a:solidFill>
            <a:schemeClr val="bg1"/>
          </a:solidFill>
          <a:ln w="38100" cap="flat" cmpd="sng">
            <a:solidFill>
              <a:schemeClr val="lt1"/>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60950" tIns="30467" rIns="60950" bIns="30467" anchor="t" anchorCtr="0">
            <a:spAutoFit/>
          </a:bodyPr>
          <a:lstStyle/>
          <a:p>
            <a:pPr algn="ctr">
              <a:lnSpc>
                <a:spcPct val="150000"/>
              </a:lnSpc>
            </a:pPr>
            <a:r>
              <a:rPr lang="vi-VN" sz="1867" b="1">
                <a:solidFill>
                  <a:srgbClr val="FF0000"/>
                </a:solidFill>
                <a:latin typeface="Arial"/>
                <a:ea typeface="Arial"/>
                <a:cs typeface="Arial"/>
                <a:sym typeface="Arial"/>
              </a:rPr>
              <a:t>PHƯƠNG SAI VÀ ĐỘ LỆCH CHUẨN</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DABF7B66-CE02-407A-A539-59C9DD04CBE4}"/>
                  </a:ext>
                </a:extLst>
              </p:cNvPr>
              <p:cNvSpPr txBox="1"/>
              <p:nvPr/>
            </p:nvSpPr>
            <p:spPr>
              <a:xfrm>
                <a:off x="115455" y="492416"/>
                <a:ext cx="11831781" cy="2808013"/>
              </a:xfrm>
              <a:prstGeom prst="rect">
                <a:avLst/>
              </a:prstGeom>
              <a:noFill/>
            </p:spPr>
            <p:txBody>
              <a:bodyPr wrap="square">
                <a:spAutoFit/>
              </a:bodyPr>
              <a:lstStyle/>
              <a:p>
                <a:r>
                  <a:rPr lang="en-US" sz="2133" b="1">
                    <a:solidFill>
                      <a:srgbClr val="FF0000"/>
                    </a:solidFill>
                    <a:latin typeface="Times New Roman" panose="02020603050405020304" pitchFamily="18" charset="0"/>
                    <a:ea typeface="Times New Roman" panose="02020603050405020304" pitchFamily="18" charset="0"/>
                  </a:rPr>
                  <a:t>Dạng 1</a:t>
                </a:r>
                <a:r>
                  <a:rPr lang="en-US" sz="2133">
                    <a:latin typeface="Times New Roman" panose="02020603050405020304" pitchFamily="18" charset="0"/>
                    <a:ea typeface="Times New Roman" panose="02020603050405020304" pitchFamily="18" charset="0"/>
                  </a:rPr>
                  <a:t>. </a:t>
                </a:r>
                <a:r>
                  <a:rPr lang="en-US" sz="2133" b="1">
                    <a:latin typeface="Times New Roman" panose="02020603050405020304" pitchFamily="18" charset="0"/>
                    <a:ea typeface="Times New Roman" panose="02020603050405020304" pitchFamily="18" charset="0"/>
                  </a:rPr>
                  <a:t>Giả sử ta có một mẫu số liệu là : </a:t>
                </a:r>
                <a14:m>
                  <m:oMath xmlns:m="http://schemas.openxmlformats.org/officeDocument/2006/math">
                    <m:sSub>
                      <m:sSubPr>
                        <m:ctrlPr>
                          <a:rPr lang="en-US" sz="2133" b="1" i="1">
                            <a:latin typeface="Cambria Math" panose="02040503050406030204" pitchFamily="18" charset="0"/>
                            <a:ea typeface="Times New Roman" panose="02020603050405020304" pitchFamily="18" charset="0"/>
                          </a:rPr>
                        </m:ctrlPr>
                      </m:sSubPr>
                      <m:e>
                        <m:r>
                          <a:rPr lang="en-US" sz="2133" b="1" i="1">
                            <a:latin typeface="Cambria Math" panose="02040503050406030204" pitchFamily="18" charset="0"/>
                            <a:ea typeface="Times New Roman" panose="02020603050405020304" pitchFamily="18" charset="0"/>
                          </a:rPr>
                          <m:t>𝒙</m:t>
                        </m:r>
                      </m:e>
                      <m:sub>
                        <m:r>
                          <a:rPr lang="en-US" sz="2133" b="1" i="1">
                            <a:latin typeface="Cambria Math" panose="02040503050406030204" pitchFamily="18" charset="0"/>
                            <a:ea typeface="Times New Roman" panose="02020603050405020304" pitchFamily="18" charset="0"/>
                          </a:rPr>
                          <m:t>𝟏</m:t>
                        </m:r>
                      </m:sub>
                    </m:sSub>
                    <m:r>
                      <a:rPr lang="en-US" sz="2133" b="1" i="1">
                        <a:latin typeface="Cambria Math" panose="02040503050406030204" pitchFamily="18" charset="0"/>
                        <a:ea typeface="Times New Roman" panose="02020603050405020304" pitchFamily="18" charset="0"/>
                      </a:rPr>
                      <m:t>;</m:t>
                    </m:r>
                    <m:sSub>
                      <m:sSubPr>
                        <m:ctrlPr>
                          <a:rPr lang="en-US" sz="2133" b="1" i="1">
                            <a:latin typeface="Cambria Math" panose="02040503050406030204" pitchFamily="18" charset="0"/>
                            <a:ea typeface="Times New Roman" panose="02020603050405020304" pitchFamily="18" charset="0"/>
                          </a:rPr>
                        </m:ctrlPr>
                      </m:sSubPr>
                      <m:e>
                        <m:r>
                          <a:rPr lang="en-US" sz="2133" b="1" i="1">
                            <a:latin typeface="Cambria Math" panose="02040503050406030204" pitchFamily="18" charset="0"/>
                            <a:ea typeface="Times New Roman" panose="02020603050405020304" pitchFamily="18" charset="0"/>
                          </a:rPr>
                          <m:t>𝒙</m:t>
                        </m:r>
                      </m:e>
                      <m:sub>
                        <m:r>
                          <a:rPr lang="en-US" sz="2133" b="1" i="1">
                            <a:latin typeface="Cambria Math" panose="02040503050406030204" pitchFamily="18" charset="0"/>
                            <a:ea typeface="Times New Roman" panose="02020603050405020304" pitchFamily="18" charset="0"/>
                          </a:rPr>
                          <m:t>𝟐</m:t>
                        </m:r>
                      </m:sub>
                    </m:sSub>
                    <m:r>
                      <a:rPr lang="en-US" sz="2133" b="1" i="1">
                        <a:latin typeface="Cambria Math" panose="02040503050406030204" pitchFamily="18" charset="0"/>
                        <a:ea typeface="Times New Roman" panose="02020603050405020304" pitchFamily="18" charset="0"/>
                      </a:rPr>
                      <m:t>;</m:t>
                    </m:r>
                    <m:sSub>
                      <m:sSubPr>
                        <m:ctrlPr>
                          <a:rPr lang="en-US" sz="2133" b="1" i="1">
                            <a:latin typeface="Cambria Math" panose="02040503050406030204" pitchFamily="18" charset="0"/>
                            <a:ea typeface="Times New Roman" panose="02020603050405020304" pitchFamily="18" charset="0"/>
                          </a:rPr>
                        </m:ctrlPr>
                      </m:sSubPr>
                      <m:e>
                        <m:r>
                          <a:rPr lang="en-US" sz="2133" b="1" i="1">
                            <a:latin typeface="Cambria Math" panose="02040503050406030204" pitchFamily="18" charset="0"/>
                            <a:ea typeface="Times New Roman" panose="02020603050405020304" pitchFamily="18" charset="0"/>
                          </a:rPr>
                          <m:t>𝒙</m:t>
                        </m:r>
                      </m:e>
                      <m:sub>
                        <m:r>
                          <a:rPr lang="en-US" sz="2133" b="1" i="1">
                            <a:latin typeface="Cambria Math" panose="02040503050406030204" pitchFamily="18" charset="0"/>
                            <a:ea typeface="Times New Roman" panose="02020603050405020304" pitchFamily="18" charset="0"/>
                          </a:rPr>
                          <m:t>𝟑</m:t>
                        </m:r>
                      </m:sub>
                    </m:sSub>
                    <m:r>
                      <a:rPr lang="en-US" sz="2133" b="1" i="1">
                        <a:latin typeface="Cambria Math" panose="02040503050406030204" pitchFamily="18" charset="0"/>
                        <a:ea typeface="Times New Roman" panose="02020603050405020304" pitchFamily="18" charset="0"/>
                      </a:rPr>
                      <m:t>…..;</m:t>
                    </m:r>
                    <m:sSub>
                      <m:sSubPr>
                        <m:ctrlPr>
                          <a:rPr lang="en-US" sz="2133" b="1" i="1">
                            <a:latin typeface="Cambria Math" panose="02040503050406030204" pitchFamily="18" charset="0"/>
                            <a:ea typeface="Times New Roman" panose="02020603050405020304" pitchFamily="18" charset="0"/>
                          </a:rPr>
                        </m:ctrlPr>
                      </m:sSubPr>
                      <m:e>
                        <m:r>
                          <a:rPr lang="en-US" sz="2133" b="1" i="1">
                            <a:latin typeface="Cambria Math" panose="02040503050406030204" pitchFamily="18" charset="0"/>
                            <a:ea typeface="Times New Roman" panose="02020603050405020304" pitchFamily="18" charset="0"/>
                          </a:rPr>
                          <m:t>𝒙</m:t>
                        </m:r>
                      </m:e>
                      <m:sub>
                        <m:r>
                          <a:rPr lang="en-US" sz="2133" b="1" i="1">
                            <a:latin typeface="Cambria Math" panose="02040503050406030204" pitchFamily="18" charset="0"/>
                            <a:ea typeface="Times New Roman" panose="02020603050405020304" pitchFamily="18" charset="0"/>
                          </a:rPr>
                          <m:t>𝒏</m:t>
                        </m:r>
                      </m:sub>
                    </m:sSub>
                  </m:oMath>
                </a14:m>
                <a:r>
                  <a:rPr lang="en-US" sz="2133" b="1">
                    <a:latin typeface="Times New Roman" panose="02020603050405020304" pitchFamily="18" charset="0"/>
                    <a:ea typeface="Times New Roman" panose="02020603050405020304" pitchFamily="18" charset="0"/>
                  </a:rPr>
                  <a:t>.</a:t>
                </a:r>
                <a:endParaRPr lang="en-US" sz="2133">
                  <a:latin typeface="Times New Roman" panose="02020603050405020304" pitchFamily="18" charset="0"/>
                  <a:ea typeface="Times New Roman" panose="02020603050405020304" pitchFamily="18" charset="0"/>
                </a:endParaRPr>
              </a:p>
              <a:p>
                <a:r>
                  <a:rPr lang="en-US" sz="2133">
                    <a:latin typeface="Times New Roman" panose="02020603050405020304" pitchFamily="18" charset="0"/>
                    <a:ea typeface="Times New Roman" panose="02020603050405020304" pitchFamily="18" charset="0"/>
                  </a:rPr>
                  <a:t>+) </a:t>
                </a:r>
                <a:r>
                  <a:rPr lang="en-US" sz="2133" b="1">
                    <a:solidFill>
                      <a:srgbClr val="FF0000"/>
                    </a:solidFill>
                    <a:latin typeface="Times New Roman" panose="02020603050405020304" pitchFamily="18" charset="0"/>
                    <a:ea typeface="Times New Roman" panose="02020603050405020304" pitchFamily="18" charset="0"/>
                  </a:rPr>
                  <a:t>Phương sai</a:t>
                </a:r>
                <a:r>
                  <a:rPr lang="en-US" sz="2133">
                    <a:solidFill>
                      <a:srgbClr val="FF0000"/>
                    </a:solidFill>
                    <a:latin typeface="Times New Roman" panose="02020603050405020304" pitchFamily="18" charset="0"/>
                    <a:ea typeface="Times New Roman" panose="02020603050405020304" pitchFamily="18" charset="0"/>
                  </a:rPr>
                  <a:t> </a:t>
                </a:r>
                <a:r>
                  <a:rPr lang="en-US" sz="2133">
                    <a:latin typeface="Times New Roman" panose="02020603050405020304" pitchFamily="18" charset="0"/>
                    <a:ea typeface="Times New Roman" panose="02020603050405020304" pitchFamily="18" charset="0"/>
                  </a:rPr>
                  <a:t>của mẫu số liệu , kí hiệu </a:t>
                </a:r>
                <a14:m>
                  <m:oMath xmlns:m="http://schemas.openxmlformats.org/officeDocument/2006/math">
                    <m:sSup>
                      <m:sSupPr>
                        <m:ctrlPr>
                          <a:rPr lang="en-US" sz="2133" b="1" i="1">
                            <a:latin typeface="Cambria Math" panose="02040503050406030204" pitchFamily="18" charset="0"/>
                            <a:ea typeface="Times New Roman" panose="02020603050405020304" pitchFamily="18" charset="0"/>
                          </a:rPr>
                        </m:ctrlPr>
                      </m:sSupPr>
                      <m:e>
                        <m:r>
                          <a:rPr lang="en-US" sz="2133" b="1" i="1">
                            <a:latin typeface="Cambria Math" panose="02040503050406030204" pitchFamily="18" charset="0"/>
                            <a:ea typeface="Times New Roman" panose="02020603050405020304" pitchFamily="18" charset="0"/>
                          </a:rPr>
                          <m:t>𝑺</m:t>
                        </m:r>
                      </m:e>
                      <m:sup>
                        <m:r>
                          <a:rPr lang="en-US" sz="2133" b="1" i="1">
                            <a:latin typeface="Cambria Math" panose="02040503050406030204" pitchFamily="18" charset="0"/>
                            <a:ea typeface="Times New Roman" panose="02020603050405020304" pitchFamily="18" charset="0"/>
                          </a:rPr>
                          <m:t>𝟐</m:t>
                        </m:r>
                      </m:sup>
                    </m:sSup>
                  </m:oMath>
                </a14:m>
                <a:r>
                  <a:rPr lang="en-US" sz="2133" b="1">
                    <a:latin typeface="Times New Roman" panose="02020603050405020304" pitchFamily="18" charset="0"/>
                    <a:ea typeface="Times New Roman" panose="02020603050405020304" pitchFamily="18" charset="0"/>
                  </a:rPr>
                  <a:t>,</a:t>
                </a:r>
                <a:r>
                  <a:rPr lang="en-US" sz="2133">
                    <a:latin typeface="Times New Roman" panose="02020603050405020304" pitchFamily="18" charset="0"/>
                    <a:ea typeface="Times New Roman" panose="02020603050405020304" pitchFamily="18" charset="0"/>
                  </a:rPr>
                  <a:t> được tính bởi công thức</a:t>
                </a:r>
              </a:p>
              <a:p>
                <a:endParaRPr lang="en-US" sz="2133">
                  <a:latin typeface="Times New Roman" panose="02020603050405020304" pitchFamily="18" charset="0"/>
                  <a:ea typeface="Times New Roman" panose="02020603050405020304" pitchFamily="18" charset="0"/>
                </a:endParaRPr>
              </a:p>
              <a:p>
                <a:endParaRPr lang="en-US" sz="2133" b="1">
                  <a:latin typeface="Times New Roman" panose="02020603050405020304" pitchFamily="18" charset="0"/>
                  <a:ea typeface="Times New Roman" panose="02020603050405020304" pitchFamily="18" charset="0"/>
                </a:endParaRPr>
              </a:p>
              <a:p>
                <a:endParaRPr lang="en-US" sz="2133">
                  <a:latin typeface="Times New Roman" panose="02020603050405020304" pitchFamily="18" charset="0"/>
                  <a:ea typeface="Times New Roman" panose="02020603050405020304" pitchFamily="18" charset="0"/>
                </a:endParaRPr>
              </a:p>
              <a:p>
                <a:r>
                  <a:rPr lang="en-US" sz="2133">
                    <a:latin typeface="Times New Roman" panose="02020603050405020304" pitchFamily="18" charset="0"/>
                    <a:ea typeface="Times New Roman" panose="02020603050405020304" pitchFamily="18" charset="0"/>
                  </a:rPr>
                  <a:t>Trong đó </a:t>
                </a:r>
                <a14:m>
                  <m:oMath xmlns:m="http://schemas.openxmlformats.org/officeDocument/2006/math">
                    <m:acc>
                      <m:accPr>
                        <m:chr m:val="̅"/>
                        <m:ctrlPr>
                          <a:rPr lang="en-US" sz="2133" i="1">
                            <a:latin typeface="Cambria Math" panose="02040503050406030204" pitchFamily="18" charset="0"/>
                            <a:ea typeface="Times New Roman" panose="02020603050405020304" pitchFamily="18" charset="0"/>
                          </a:rPr>
                        </m:ctrlPr>
                      </m:accPr>
                      <m:e>
                        <m:r>
                          <a:rPr lang="en-US" sz="2133" i="1">
                            <a:latin typeface="Cambria Math" panose="02040503050406030204" pitchFamily="18" charset="0"/>
                            <a:ea typeface="Times New Roman" panose="02020603050405020304" pitchFamily="18" charset="0"/>
                          </a:rPr>
                          <m:t>𝑥</m:t>
                        </m:r>
                      </m:e>
                    </m:acc>
                  </m:oMath>
                </a14:m>
                <a:r>
                  <a:rPr lang="en-US" sz="2133">
                    <a:latin typeface="Times New Roman" panose="02020603050405020304" pitchFamily="18" charset="0"/>
                    <a:ea typeface="Times New Roman" panose="02020603050405020304" pitchFamily="18" charset="0"/>
                  </a:rPr>
                  <a:t> là số trung bình của mẫu số liệu.</a:t>
                </a:r>
              </a:p>
              <a:p>
                <a:endParaRPr lang="en-US" sz="2133">
                  <a:latin typeface="Times New Roman" panose="02020603050405020304" pitchFamily="18" charset="0"/>
                  <a:ea typeface="Times New Roman" panose="02020603050405020304" pitchFamily="18" charset="0"/>
                </a:endParaRPr>
              </a:p>
              <a:p>
                <a:r>
                  <a:rPr lang="en-US" sz="2667">
                    <a:latin typeface="Times New Roman" panose="02020603050405020304" pitchFamily="18" charset="0"/>
                    <a:ea typeface="Times New Roman" panose="02020603050405020304" pitchFamily="18" charset="0"/>
                  </a:rPr>
                  <a:t>+) Căn bậc hai của phương sai được gọi là </a:t>
                </a:r>
                <a:r>
                  <a:rPr lang="en-US" sz="2667" b="1">
                    <a:solidFill>
                      <a:srgbClr val="FF0000"/>
                    </a:solidFill>
                    <a:latin typeface="Times New Roman" panose="02020603050405020304" pitchFamily="18" charset="0"/>
                    <a:ea typeface="Times New Roman" panose="02020603050405020304" pitchFamily="18" charset="0"/>
                  </a:rPr>
                  <a:t>độ lệch chuẩn</a:t>
                </a:r>
                <a:r>
                  <a:rPr lang="en-US" sz="2667">
                    <a:solidFill>
                      <a:srgbClr val="FF0000"/>
                    </a:solidFill>
                    <a:latin typeface="Times New Roman" panose="02020603050405020304" pitchFamily="18" charset="0"/>
                    <a:ea typeface="Times New Roman" panose="02020603050405020304" pitchFamily="18" charset="0"/>
                  </a:rPr>
                  <a:t>, kí hiệu là </a:t>
                </a:r>
                <a:r>
                  <a:rPr lang="en-US" sz="2667" b="1">
                    <a:solidFill>
                      <a:srgbClr val="FF0000"/>
                    </a:solidFill>
                    <a:latin typeface="Times New Roman" panose="02020603050405020304" pitchFamily="18" charset="0"/>
                    <a:ea typeface="Times New Roman" panose="02020603050405020304" pitchFamily="18" charset="0"/>
                  </a:rPr>
                  <a:t>S</a:t>
                </a:r>
                <a:r>
                  <a:rPr lang="en-US" sz="2667">
                    <a:solidFill>
                      <a:srgbClr val="FF0000"/>
                    </a:solidFill>
                    <a:latin typeface="Times New Roman" panose="02020603050405020304" pitchFamily="18" charset="0"/>
                    <a:ea typeface="Times New Roman" panose="02020603050405020304" pitchFamily="18" charset="0"/>
                  </a:rPr>
                  <a:t> </a:t>
                </a:r>
                <a:r>
                  <a:rPr lang="en-US" sz="2133">
                    <a:solidFill>
                      <a:srgbClr val="FF0000"/>
                    </a:solidFill>
                    <a:latin typeface="Times New Roman" panose="02020603050405020304" pitchFamily="18" charset="0"/>
                    <a:ea typeface="Times New Roman" panose="02020603050405020304" pitchFamily="18" charset="0"/>
                  </a:rPr>
                  <a:t>.</a:t>
                </a:r>
              </a:p>
            </p:txBody>
          </p:sp>
        </mc:Choice>
        <mc:Fallback xmlns="">
          <p:sp>
            <p:nvSpPr>
              <p:cNvPr id="3" name="TextBox 2">
                <a:extLst>
                  <a:ext uri="{FF2B5EF4-FFF2-40B4-BE49-F238E27FC236}">
                    <a16:creationId xmlns:a16="http://schemas.microsoft.com/office/drawing/2014/main" id="{DABF7B66-CE02-407A-A539-59C9DD04CBE4}"/>
                  </a:ext>
                </a:extLst>
              </p:cNvPr>
              <p:cNvSpPr txBox="1">
                <a:spLocks noRot="1" noChangeAspect="1" noMove="1" noResize="1" noEditPoints="1" noAdjustHandles="1" noChangeArrowheads="1" noChangeShapeType="1" noTextEdit="1"/>
              </p:cNvSpPr>
              <p:nvPr/>
            </p:nvSpPr>
            <p:spPr>
              <a:xfrm>
                <a:off x="115455" y="492416"/>
                <a:ext cx="11831781" cy="2808013"/>
              </a:xfrm>
              <a:prstGeom prst="rect">
                <a:avLst/>
              </a:prstGeom>
              <a:blipFill>
                <a:blip r:embed="rId3"/>
                <a:stretch>
                  <a:fillRect l="-979" t="-1087" b="-4783"/>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08ED1368-0B68-3BDF-E501-586DE7C3854E}"/>
              </a:ext>
            </a:extLst>
          </p:cNvPr>
          <p:cNvSpPr txBox="1"/>
          <p:nvPr/>
        </p:nvSpPr>
        <p:spPr>
          <a:xfrm>
            <a:off x="0" y="3528348"/>
            <a:ext cx="10977418" cy="461665"/>
          </a:xfrm>
          <a:prstGeom prst="rect">
            <a:avLst/>
          </a:prstGeom>
          <a:noFill/>
        </p:spPr>
        <p:txBody>
          <a:bodyPr wrap="square">
            <a:spAutoFit/>
          </a:bodyPr>
          <a:lstStyle/>
          <a:p>
            <a:r>
              <a:rPr lang="en-US" sz="2400" b="1">
                <a:solidFill>
                  <a:srgbClr val="FF0000"/>
                </a:solidFill>
                <a:latin typeface="Times New Roman" panose="02020603050405020304" pitchFamily="18" charset="0"/>
                <a:ea typeface="Times New Roman" panose="02020603050405020304" pitchFamily="18" charset="0"/>
              </a:rPr>
              <a:t>Dạng 2</a:t>
            </a:r>
            <a:r>
              <a:rPr lang="en-US" sz="2400">
                <a:latin typeface="Times New Roman" panose="02020603050405020304" pitchFamily="18" charset="0"/>
                <a:ea typeface="Times New Roman" panose="02020603050405020304" pitchFamily="18" charset="0"/>
              </a:rPr>
              <a:t>: Giả sử mẫu số liệu được </a:t>
            </a:r>
            <a:r>
              <a:rPr lang="en-US" sz="2400" b="1">
                <a:latin typeface="Times New Roman" panose="02020603050405020304" pitchFamily="18" charset="0"/>
                <a:ea typeface="Times New Roman" panose="02020603050405020304" pitchFamily="18" charset="0"/>
              </a:rPr>
              <a:t>cho dưới dạng bảng phân bố tần số</a:t>
            </a:r>
            <a:r>
              <a:rPr lang="en-US" sz="2400">
                <a:latin typeface="Times New Roman" panose="02020603050405020304" pitchFamily="18" charset="0"/>
                <a:ea typeface="Times New Roman" panose="02020603050405020304" pitchFamily="18" charset="0"/>
              </a:rPr>
              <a:t> </a:t>
            </a:r>
          </a:p>
        </p:txBody>
      </p:sp>
      <mc:AlternateContent xmlns:mc="http://schemas.openxmlformats.org/markup-compatibility/2006" xmlns:a14="http://schemas.microsoft.com/office/drawing/2010/main">
        <mc:Choice Requires="a14">
          <p:graphicFrame>
            <p:nvGraphicFramePr>
              <p:cNvPr id="8" name="Table 7">
                <a:extLst>
                  <a:ext uri="{FF2B5EF4-FFF2-40B4-BE49-F238E27FC236}">
                    <a16:creationId xmlns:a16="http://schemas.microsoft.com/office/drawing/2014/main" id="{791CD386-4677-F72E-6A0E-3576DF2269E2}"/>
                  </a:ext>
                </a:extLst>
              </p:cNvPr>
              <p:cNvGraphicFramePr>
                <a:graphicFrameLocks noGrp="1"/>
              </p:cNvGraphicFramePr>
              <p:nvPr/>
            </p:nvGraphicFramePr>
            <p:xfrm>
              <a:off x="1400895" y="3924318"/>
              <a:ext cx="8175625" cy="748250"/>
            </p:xfrm>
            <a:graphic>
              <a:graphicData uri="http://schemas.openxmlformats.org/drawingml/2006/table">
                <a:tbl>
                  <a:tblPr firstRow="1" firstCol="1" bandRow="1"/>
                  <a:tblGrid>
                    <a:gridCol w="1635125">
                      <a:extLst>
                        <a:ext uri="{9D8B030D-6E8A-4147-A177-3AD203B41FA5}">
                          <a16:colId xmlns:a16="http://schemas.microsoft.com/office/drawing/2014/main" val="301403522"/>
                        </a:ext>
                      </a:extLst>
                    </a:gridCol>
                    <a:gridCol w="1635125">
                      <a:extLst>
                        <a:ext uri="{9D8B030D-6E8A-4147-A177-3AD203B41FA5}">
                          <a16:colId xmlns:a16="http://schemas.microsoft.com/office/drawing/2014/main" val="16800009"/>
                        </a:ext>
                      </a:extLst>
                    </a:gridCol>
                    <a:gridCol w="1635125">
                      <a:extLst>
                        <a:ext uri="{9D8B030D-6E8A-4147-A177-3AD203B41FA5}">
                          <a16:colId xmlns:a16="http://schemas.microsoft.com/office/drawing/2014/main" val="205941426"/>
                        </a:ext>
                      </a:extLst>
                    </a:gridCol>
                    <a:gridCol w="1635125">
                      <a:extLst>
                        <a:ext uri="{9D8B030D-6E8A-4147-A177-3AD203B41FA5}">
                          <a16:colId xmlns:a16="http://schemas.microsoft.com/office/drawing/2014/main" val="4201203878"/>
                        </a:ext>
                      </a:extLst>
                    </a:gridCol>
                    <a:gridCol w="1635125">
                      <a:extLst>
                        <a:ext uri="{9D8B030D-6E8A-4147-A177-3AD203B41FA5}">
                          <a16:colId xmlns:a16="http://schemas.microsoft.com/office/drawing/2014/main" val="1418840649"/>
                        </a:ext>
                      </a:extLst>
                    </a:gridCol>
                  </a:tblGrid>
                  <a:tr h="374125">
                    <a:tc>
                      <a:txBody>
                        <a:bodyPr/>
                        <a:lstStyle/>
                        <a:p>
                          <a:pPr algn="just"/>
                          <a:r>
                            <a:rPr lang="en-US" sz="1900" kern="100">
                              <a:effectLst/>
                            </a:rPr>
                            <a:t>Giá trị</a:t>
                          </a:r>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tc>
                      <a:txBody>
                        <a:bodyPr/>
                        <a:lstStyle/>
                        <a:p>
                          <a:pPr algn="just"/>
                          <a14:m>
                            <m:oMathPara xmlns:m="http://schemas.openxmlformats.org/officeDocument/2006/math">
                              <m:oMathParaPr>
                                <m:jc m:val="centerGroup"/>
                              </m:oMathParaPr>
                              <m:oMath xmlns:m="http://schemas.openxmlformats.org/officeDocument/2006/math">
                                <m:sSub>
                                  <m:sSubPr>
                                    <m:ctrlPr>
                                      <a:rPr lang="en-US" sz="1900" i="1" kern="100">
                                        <a:effectLst/>
                                        <a:latin typeface="Cambria Math" panose="02040503050406030204" pitchFamily="18" charset="0"/>
                                      </a:rPr>
                                    </m:ctrlPr>
                                  </m:sSubPr>
                                  <m:e>
                                    <m:r>
                                      <a:rPr lang="en-US" sz="1900" kern="100">
                                        <a:effectLst/>
                                        <a:latin typeface="Cambria Math" panose="02040503050406030204" pitchFamily="18" charset="0"/>
                                      </a:rPr>
                                      <m:t>𝑥</m:t>
                                    </m:r>
                                  </m:e>
                                  <m:sub>
                                    <m:r>
                                      <a:rPr lang="en-US" sz="1900" kern="100">
                                        <a:effectLst/>
                                        <a:latin typeface="Cambria Math" panose="02040503050406030204" pitchFamily="18" charset="0"/>
                                      </a:rPr>
                                      <m:t>1</m:t>
                                    </m:r>
                                  </m:sub>
                                </m:sSub>
                              </m:oMath>
                            </m:oMathPara>
                          </a14:m>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tc>
                      <a:txBody>
                        <a:bodyPr/>
                        <a:lstStyle/>
                        <a:p>
                          <a:pPr algn="just"/>
                          <a14:m>
                            <m:oMathPara xmlns:m="http://schemas.openxmlformats.org/officeDocument/2006/math">
                              <m:oMathParaPr>
                                <m:jc m:val="centerGroup"/>
                              </m:oMathParaPr>
                              <m:oMath xmlns:m="http://schemas.openxmlformats.org/officeDocument/2006/math">
                                <m:sSub>
                                  <m:sSubPr>
                                    <m:ctrlPr>
                                      <a:rPr lang="en-US" sz="1900" i="1" kern="100">
                                        <a:effectLst/>
                                        <a:latin typeface="Cambria Math" panose="02040503050406030204" pitchFamily="18" charset="0"/>
                                      </a:rPr>
                                    </m:ctrlPr>
                                  </m:sSubPr>
                                  <m:e>
                                    <m:r>
                                      <a:rPr lang="en-US" sz="1900" kern="100">
                                        <a:effectLst/>
                                        <a:latin typeface="Cambria Math" panose="02040503050406030204" pitchFamily="18" charset="0"/>
                                      </a:rPr>
                                      <m:t>𝑥</m:t>
                                    </m:r>
                                  </m:e>
                                  <m:sub>
                                    <m:r>
                                      <a:rPr lang="en-US" sz="1900" kern="100">
                                        <a:effectLst/>
                                        <a:latin typeface="Cambria Math" panose="02040503050406030204" pitchFamily="18" charset="0"/>
                                      </a:rPr>
                                      <m:t>2</m:t>
                                    </m:r>
                                  </m:sub>
                                </m:sSub>
                              </m:oMath>
                            </m:oMathPara>
                          </a14:m>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tc>
                      <a:txBody>
                        <a:bodyPr/>
                        <a:lstStyle/>
                        <a:p>
                          <a:pPr algn="just"/>
                          <a:r>
                            <a:rPr lang="en-US" sz="1900" kern="100">
                              <a:effectLst/>
                            </a:rPr>
                            <a:t>…………..</a:t>
                          </a:r>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tc>
                      <a:txBody>
                        <a:bodyPr/>
                        <a:lstStyle/>
                        <a:p>
                          <a:pPr algn="just"/>
                          <a14:m>
                            <m:oMathPara xmlns:m="http://schemas.openxmlformats.org/officeDocument/2006/math">
                              <m:oMathParaPr>
                                <m:jc m:val="centerGroup"/>
                              </m:oMathParaPr>
                              <m:oMath xmlns:m="http://schemas.openxmlformats.org/officeDocument/2006/math">
                                <m:sSub>
                                  <m:sSubPr>
                                    <m:ctrlPr>
                                      <a:rPr lang="en-US" sz="1900" i="1" kern="100">
                                        <a:effectLst/>
                                        <a:latin typeface="Cambria Math" panose="02040503050406030204" pitchFamily="18" charset="0"/>
                                      </a:rPr>
                                    </m:ctrlPr>
                                  </m:sSubPr>
                                  <m:e>
                                    <m:r>
                                      <a:rPr lang="en-US" sz="1900" kern="100">
                                        <a:effectLst/>
                                        <a:latin typeface="Cambria Math" panose="02040503050406030204" pitchFamily="18" charset="0"/>
                                      </a:rPr>
                                      <m:t>𝑥</m:t>
                                    </m:r>
                                  </m:e>
                                  <m:sub>
                                    <m:r>
                                      <a:rPr lang="en-US" sz="1900" kern="100">
                                        <a:effectLst/>
                                        <a:latin typeface="Cambria Math" panose="02040503050406030204" pitchFamily="18" charset="0"/>
                                      </a:rPr>
                                      <m:t>𝑘</m:t>
                                    </m:r>
                                  </m:sub>
                                </m:sSub>
                              </m:oMath>
                            </m:oMathPara>
                          </a14:m>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extLst>
                      <a:ext uri="{0D108BD9-81ED-4DB2-BD59-A6C34878D82A}">
                        <a16:rowId xmlns:a16="http://schemas.microsoft.com/office/drawing/2014/main" val="3886322156"/>
                      </a:ext>
                    </a:extLst>
                  </a:tr>
                  <a:tr h="374125">
                    <a:tc>
                      <a:txBody>
                        <a:bodyPr/>
                        <a:lstStyle/>
                        <a:p>
                          <a:pPr algn="just"/>
                          <a:r>
                            <a:rPr lang="en-US" sz="1900" kern="100">
                              <a:effectLst/>
                            </a:rPr>
                            <a:t>Tần số </a:t>
                          </a:r>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tc>
                      <a:txBody>
                        <a:bodyPr/>
                        <a:lstStyle/>
                        <a:p>
                          <a:pPr algn="just"/>
                          <a14:m>
                            <m:oMathPara xmlns:m="http://schemas.openxmlformats.org/officeDocument/2006/math">
                              <m:oMathParaPr>
                                <m:jc m:val="centerGroup"/>
                              </m:oMathParaPr>
                              <m:oMath xmlns:m="http://schemas.openxmlformats.org/officeDocument/2006/math">
                                <m:sSub>
                                  <m:sSubPr>
                                    <m:ctrlPr>
                                      <a:rPr lang="en-US" sz="1900" i="1" kern="100">
                                        <a:effectLst/>
                                        <a:latin typeface="Cambria Math" panose="02040503050406030204" pitchFamily="18" charset="0"/>
                                      </a:rPr>
                                    </m:ctrlPr>
                                  </m:sSubPr>
                                  <m:e>
                                    <m:r>
                                      <a:rPr lang="en-US" sz="1900" kern="100">
                                        <a:effectLst/>
                                        <a:latin typeface="Cambria Math" panose="02040503050406030204" pitchFamily="18" charset="0"/>
                                      </a:rPr>
                                      <m:t>𝑛</m:t>
                                    </m:r>
                                  </m:e>
                                  <m:sub>
                                    <m:r>
                                      <a:rPr lang="en-US" sz="1900" kern="100">
                                        <a:effectLst/>
                                        <a:latin typeface="Cambria Math" panose="02040503050406030204" pitchFamily="18" charset="0"/>
                                      </a:rPr>
                                      <m:t>1</m:t>
                                    </m:r>
                                  </m:sub>
                                </m:sSub>
                              </m:oMath>
                            </m:oMathPara>
                          </a14:m>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tc>
                      <a:txBody>
                        <a:bodyPr/>
                        <a:lstStyle/>
                        <a:p>
                          <a:pPr algn="just"/>
                          <a14:m>
                            <m:oMathPara xmlns:m="http://schemas.openxmlformats.org/officeDocument/2006/math">
                              <m:oMathParaPr>
                                <m:jc m:val="centerGroup"/>
                              </m:oMathParaPr>
                              <m:oMath xmlns:m="http://schemas.openxmlformats.org/officeDocument/2006/math">
                                <m:sSub>
                                  <m:sSubPr>
                                    <m:ctrlPr>
                                      <a:rPr lang="en-US" sz="1900" i="1" kern="100">
                                        <a:effectLst/>
                                        <a:latin typeface="Cambria Math" panose="02040503050406030204" pitchFamily="18" charset="0"/>
                                      </a:rPr>
                                    </m:ctrlPr>
                                  </m:sSubPr>
                                  <m:e>
                                    <m:r>
                                      <a:rPr lang="en-US" sz="1900" kern="100">
                                        <a:effectLst/>
                                        <a:latin typeface="Cambria Math" panose="02040503050406030204" pitchFamily="18" charset="0"/>
                                      </a:rPr>
                                      <m:t>𝑛</m:t>
                                    </m:r>
                                  </m:e>
                                  <m:sub>
                                    <m:r>
                                      <a:rPr lang="en-US" sz="1900" kern="100">
                                        <a:effectLst/>
                                        <a:latin typeface="Cambria Math" panose="02040503050406030204" pitchFamily="18" charset="0"/>
                                      </a:rPr>
                                      <m:t>2</m:t>
                                    </m:r>
                                  </m:sub>
                                </m:sSub>
                              </m:oMath>
                            </m:oMathPara>
                          </a14:m>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tc>
                      <a:txBody>
                        <a:bodyPr/>
                        <a:lstStyle/>
                        <a:p>
                          <a:pPr algn="just"/>
                          <a:r>
                            <a:rPr lang="en-US" sz="1900" kern="100">
                              <a:effectLst/>
                            </a:rPr>
                            <a:t>…………..</a:t>
                          </a:r>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tc>
                      <a:txBody>
                        <a:bodyPr/>
                        <a:lstStyle/>
                        <a:p>
                          <a:pPr algn="just"/>
                          <a14:m>
                            <m:oMathPara xmlns:m="http://schemas.openxmlformats.org/officeDocument/2006/math">
                              <m:oMathParaPr>
                                <m:jc m:val="centerGroup"/>
                              </m:oMathParaPr>
                              <m:oMath xmlns:m="http://schemas.openxmlformats.org/officeDocument/2006/math">
                                <m:sSub>
                                  <m:sSubPr>
                                    <m:ctrlPr>
                                      <a:rPr lang="en-US" sz="1900" i="1" kern="100">
                                        <a:effectLst/>
                                        <a:latin typeface="Cambria Math" panose="02040503050406030204" pitchFamily="18" charset="0"/>
                                      </a:rPr>
                                    </m:ctrlPr>
                                  </m:sSubPr>
                                  <m:e>
                                    <m:r>
                                      <a:rPr lang="en-US" sz="1900" kern="100">
                                        <a:effectLst/>
                                        <a:latin typeface="Cambria Math" panose="02040503050406030204" pitchFamily="18" charset="0"/>
                                      </a:rPr>
                                      <m:t>𝑛</m:t>
                                    </m:r>
                                  </m:e>
                                  <m:sub>
                                    <m:r>
                                      <a:rPr lang="en-US" sz="1900" kern="100">
                                        <a:effectLst/>
                                        <a:latin typeface="Cambria Math" panose="02040503050406030204" pitchFamily="18" charset="0"/>
                                      </a:rPr>
                                      <m:t>𝑘</m:t>
                                    </m:r>
                                  </m:sub>
                                </m:sSub>
                              </m:oMath>
                            </m:oMathPara>
                          </a14:m>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extLst>
                      <a:ext uri="{0D108BD9-81ED-4DB2-BD59-A6C34878D82A}">
                        <a16:rowId xmlns:a16="http://schemas.microsoft.com/office/drawing/2014/main" val="2119721287"/>
                      </a:ext>
                    </a:extLst>
                  </a:tr>
                </a:tbl>
              </a:graphicData>
            </a:graphic>
          </p:graphicFrame>
        </mc:Choice>
        <mc:Fallback xmlns="">
          <p:graphicFrame>
            <p:nvGraphicFramePr>
              <p:cNvPr id="8" name="Table 7">
                <a:extLst>
                  <a:ext uri="{FF2B5EF4-FFF2-40B4-BE49-F238E27FC236}">
                    <a16:creationId xmlns:a16="http://schemas.microsoft.com/office/drawing/2014/main" id="{791CD386-4677-F72E-6A0E-3576DF2269E2}"/>
                  </a:ext>
                </a:extLst>
              </p:cNvPr>
              <p:cNvGraphicFramePr>
                <a:graphicFrameLocks noGrp="1"/>
              </p:cNvGraphicFramePr>
              <p:nvPr/>
            </p:nvGraphicFramePr>
            <p:xfrm>
              <a:off x="1400895" y="3924318"/>
              <a:ext cx="8175625" cy="748250"/>
            </p:xfrm>
            <a:graphic>
              <a:graphicData uri="http://schemas.openxmlformats.org/drawingml/2006/table">
                <a:tbl>
                  <a:tblPr firstRow="1" firstCol="1" bandRow="1"/>
                  <a:tblGrid>
                    <a:gridCol w="1635125">
                      <a:extLst>
                        <a:ext uri="{9D8B030D-6E8A-4147-A177-3AD203B41FA5}">
                          <a16:colId xmlns:a16="http://schemas.microsoft.com/office/drawing/2014/main" val="301403522"/>
                        </a:ext>
                      </a:extLst>
                    </a:gridCol>
                    <a:gridCol w="1635125">
                      <a:extLst>
                        <a:ext uri="{9D8B030D-6E8A-4147-A177-3AD203B41FA5}">
                          <a16:colId xmlns:a16="http://schemas.microsoft.com/office/drawing/2014/main" val="16800009"/>
                        </a:ext>
                      </a:extLst>
                    </a:gridCol>
                    <a:gridCol w="1635125">
                      <a:extLst>
                        <a:ext uri="{9D8B030D-6E8A-4147-A177-3AD203B41FA5}">
                          <a16:colId xmlns:a16="http://schemas.microsoft.com/office/drawing/2014/main" val="205941426"/>
                        </a:ext>
                      </a:extLst>
                    </a:gridCol>
                    <a:gridCol w="1635125">
                      <a:extLst>
                        <a:ext uri="{9D8B030D-6E8A-4147-A177-3AD203B41FA5}">
                          <a16:colId xmlns:a16="http://schemas.microsoft.com/office/drawing/2014/main" val="4201203878"/>
                        </a:ext>
                      </a:extLst>
                    </a:gridCol>
                    <a:gridCol w="1635125">
                      <a:extLst>
                        <a:ext uri="{9D8B030D-6E8A-4147-A177-3AD203B41FA5}">
                          <a16:colId xmlns:a16="http://schemas.microsoft.com/office/drawing/2014/main" val="1418840649"/>
                        </a:ext>
                      </a:extLst>
                    </a:gridCol>
                  </a:tblGrid>
                  <a:tr h="374125">
                    <a:tc>
                      <a:txBody>
                        <a:bodyPr/>
                        <a:lstStyle/>
                        <a:p>
                          <a:pPr algn="just"/>
                          <a:r>
                            <a:rPr lang="en-US" sz="1900" kern="100">
                              <a:effectLst/>
                            </a:rPr>
                            <a:t>Giá trị</a:t>
                          </a:r>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tc>
                      <a:txBody>
                        <a:bodyPr/>
                        <a:lstStyle/>
                        <a:p>
                          <a:pPr algn="just"/>
                          <a14:m xmlns:a14="http://schemas.microsoft.com/office/drawing/2010/main">
                            <m:oMathPara xmlns:m="http://schemas.openxmlformats.org/officeDocument/2006/math">
                              <m:oMathParaPr>
                                <m:jc m:val="centerGroup"/>
                              </m:oMathParaPr>
                              <m:oMath xmlns:m="http://schemas.openxmlformats.org/officeDocument/2006/math">
                                <m:sSub>
                                  <m:sSubPr>
                                    <m:ctrlPr>
                                      <a:rPr lang="en-US" sz="1900" i="1" kern="100">
                                        <a:effectLst/>
                                        <a:latin typeface="Cambria Math" panose="02040503050406030204" pitchFamily="18" charset="0"/>
                                      </a:rPr>
                                    </m:ctrlPr>
                                  </m:sSubPr>
                                  <m:e>
                                    <m:r>
                                      <a:rPr lang="en-US" sz="1900" kern="100">
                                        <a:effectLst/>
                                        <a:latin typeface="Cambria Math" panose="02040503050406030204" pitchFamily="18" charset="0"/>
                                      </a:rPr>
                                      <m:t>𝑥</m:t>
                                    </m:r>
                                  </m:e>
                                  <m:sub>
                                    <m:r>
                                      <a:rPr lang="en-US" sz="1900" kern="100">
                                        <a:effectLst/>
                                        <a:latin typeface="Cambria Math" panose="02040503050406030204" pitchFamily="18" charset="0"/>
                                      </a:rPr>
                                      <m:t>1</m:t>
                                    </m:r>
                                  </m:sub>
                                </m:sSub>
                              </m:oMath>
                            </m:oMathPara>
                          </a14:m>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tc>
                      <a:txBody>
                        <a:bodyPr/>
                        <a:lstStyle/>
                        <a:p>
                          <a:pPr algn="just"/>
                          <a14:m xmlns:a14="http://schemas.microsoft.com/office/drawing/2010/main">
                            <m:oMathPara xmlns:m="http://schemas.openxmlformats.org/officeDocument/2006/math">
                              <m:oMathParaPr>
                                <m:jc m:val="centerGroup"/>
                              </m:oMathParaPr>
                              <m:oMath xmlns:m="http://schemas.openxmlformats.org/officeDocument/2006/math">
                                <m:sSub>
                                  <m:sSubPr>
                                    <m:ctrlPr>
                                      <a:rPr lang="en-US" sz="1900" i="1" kern="100">
                                        <a:effectLst/>
                                        <a:latin typeface="Cambria Math" panose="02040503050406030204" pitchFamily="18" charset="0"/>
                                      </a:rPr>
                                    </m:ctrlPr>
                                  </m:sSubPr>
                                  <m:e>
                                    <m:r>
                                      <a:rPr lang="en-US" sz="1900" kern="100">
                                        <a:effectLst/>
                                        <a:latin typeface="Cambria Math" panose="02040503050406030204" pitchFamily="18" charset="0"/>
                                      </a:rPr>
                                      <m:t>𝑥</m:t>
                                    </m:r>
                                  </m:e>
                                  <m:sub>
                                    <m:r>
                                      <a:rPr lang="en-US" sz="1900" kern="100">
                                        <a:effectLst/>
                                        <a:latin typeface="Cambria Math" panose="02040503050406030204" pitchFamily="18" charset="0"/>
                                      </a:rPr>
                                      <m:t>2</m:t>
                                    </m:r>
                                  </m:sub>
                                </m:sSub>
                              </m:oMath>
                            </m:oMathPara>
                          </a14:m>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tc>
                      <a:txBody>
                        <a:bodyPr/>
                        <a:lstStyle/>
                        <a:p>
                          <a:pPr algn="just"/>
                          <a:r>
                            <a:rPr lang="en-US" sz="1900" kern="100">
                              <a:effectLst/>
                            </a:rPr>
                            <a:t>…………..</a:t>
                          </a:r>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tc>
                      <a:txBody>
                        <a:bodyPr/>
                        <a:lstStyle/>
                        <a:p>
                          <a:pPr algn="just"/>
                          <a14:m xmlns:a14="http://schemas.microsoft.com/office/drawing/2010/main">
                            <m:oMathPara xmlns:m="http://schemas.openxmlformats.org/officeDocument/2006/math">
                              <m:oMathParaPr>
                                <m:jc m:val="centerGroup"/>
                              </m:oMathParaPr>
                              <m:oMath xmlns:m="http://schemas.openxmlformats.org/officeDocument/2006/math">
                                <m:sSub>
                                  <m:sSubPr>
                                    <m:ctrlPr>
                                      <a:rPr lang="en-US" sz="1900" i="1" kern="100">
                                        <a:effectLst/>
                                        <a:latin typeface="Cambria Math" panose="02040503050406030204" pitchFamily="18" charset="0"/>
                                      </a:rPr>
                                    </m:ctrlPr>
                                  </m:sSubPr>
                                  <m:e>
                                    <m:r>
                                      <a:rPr lang="en-US" sz="1900" kern="100">
                                        <a:effectLst/>
                                        <a:latin typeface="Cambria Math" panose="02040503050406030204" pitchFamily="18" charset="0"/>
                                      </a:rPr>
                                      <m:t>𝑥</m:t>
                                    </m:r>
                                  </m:e>
                                  <m:sub>
                                    <m:r>
                                      <a:rPr lang="en-US" sz="1900" kern="100">
                                        <a:effectLst/>
                                        <a:latin typeface="Cambria Math" panose="02040503050406030204" pitchFamily="18" charset="0"/>
                                      </a:rPr>
                                      <m:t>𝑘</m:t>
                                    </m:r>
                                  </m:sub>
                                </m:sSub>
                              </m:oMath>
                            </m:oMathPara>
                          </a14:m>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extLst>
                      <a:ext uri="{0D108BD9-81ED-4DB2-BD59-A6C34878D82A}">
                        <a16:rowId xmlns:a16="http://schemas.microsoft.com/office/drawing/2014/main" val="3886322156"/>
                      </a:ext>
                    </a:extLst>
                  </a:tr>
                  <a:tr h="374125">
                    <a:tc>
                      <a:txBody>
                        <a:bodyPr/>
                        <a:lstStyle/>
                        <a:p>
                          <a:pPr algn="just"/>
                          <a:r>
                            <a:rPr lang="en-US" sz="1900" kern="100">
                              <a:effectLst/>
                            </a:rPr>
                            <a:t>Tần số </a:t>
                          </a:r>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tc>
                      <a:txBody>
                        <a:bodyPr/>
                        <a:lstStyle/>
                        <a:p>
                          <a:pPr algn="just"/>
                          <a14:m xmlns:a14="http://schemas.microsoft.com/office/drawing/2010/main">
                            <m:oMathPara xmlns:m="http://schemas.openxmlformats.org/officeDocument/2006/math">
                              <m:oMathParaPr>
                                <m:jc m:val="centerGroup"/>
                              </m:oMathParaPr>
                              <m:oMath xmlns:m="http://schemas.openxmlformats.org/officeDocument/2006/math">
                                <m:sSub>
                                  <m:sSubPr>
                                    <m:ctrlPr>
                                      <a:rPr lang="en-US" sz="1900" i="1" kern="100">
                                        <a:effectLst/>
                                        <a:latin typeface="Cambria Math" panose="02040503050406030204" pitchFamily="18" charset="0"/>
                                      </a:rPr>
                                    </m:ctrlPr>
                                  </m:sSubPr>
                                  <m:e>
                                    <m:r>
                                      <a:rPr lang="en-US" sz="1900" kern="100">
                                        <a:effectLst/>
                                        <a:latin typeface="Cambria Math" panose="02040503050406030204" pitchFamily="18" charset="0"/>
                                      </a:rPr>
                                      <m:t>𝑛</m:t>
                                    </m:r>
                                  </m:e>
                                  <m:sub>
                                    <m:r>
                                      <a:rPr lang="en-US" sz="1900" kern="100">
                                        <a:effectLst/>
                                        <a:latin typeface="Cambria Math" panose="02040503050406030204" pitchFamily="18" charset="0"/>
                                      </a:rPr>
                                      <m:t>1</m:t>
                                    </m:r>
                                  </m:sub>
                                </m:sSub>
                              </m:oMath>
                            </m:oMathPara>
                          </a14:m>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tc>
                      <a:txBody>
                        <a:bodyPr/>
                        <a:lstStyle/>
                        <a:p>
                          <a:pPr algn="just"/>
                          <a14:m xmlns:a14="http://schemas.microsoft.com/office/drawing/2010/main">
                            <m:oMathPara xmlns:m="http://schemas.openxmlformats.org/officeDocument/2006/math">
                              <m:oMathParaPr>
                                <m:jc m:val="centerGroup"/>
                              </m:oMathParaPr>
                              <m:oMath xmlns:m="http://schemas.openxmlformats.org/officeDocument/2006/math">
                                <m:sSub>
                                  <m:sSubPr>
                                    <m:ctrlPr>
                                      <a:rPr lang="en-US" sz="1900" i="1" kern="100">
                                        <a:effectLst/>
                                        <a:latin typeface="Cambria Math" panose="02040503050406030204" pitchFamily="18" charset="0"/>
                                      </a:rPr>
                                    </m:ctrlPr>
                                  </m:sSubPr>
                                  <m:e>
                                    <m:r>
                                      <a:rPr lang="en-US" sz="1900" kern="100">
                                        <a:effectLst/>
                                        <a:latin typeface="Cambria Math" panose="02040503050406030204" pitchFamily="18" charset="0"/>
                                      </a:rPr>
                                      <m:t>𝑛</m:t>
                                    </m:r>
                                  </m:e>
                                  <m:sub>
                                    <m:r>
                                      <a:rPr lang="en-US" sz="1900" kern="100">
                                        <a:effectLst/>
                                        <a:latin typeface="Cambria Math" panose="02040503050406030204" pitchFamily="18" charset="0"/>
                                      </a:rPr>
                                      <m:t>2</m:t>
                                    </m:r>
                                  </m:sub>
                                </m:sSub>
                              </m:oMath>
                            </m:oMathPara>
                          </a14:m>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tc>
                      <a:txBody>
                        <a:bodyPr/>
                        <a:lstStyle/>
                        <a:p>
                          <a:pPr algn="just"/>
                          <a:r>
                            <a:rPr lang="en-US" sz="1900" kern="100">
                              <a:effectLst/>
                            </a:rPr>
                            <a:t>…………..</a:t>
                          </a:r>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tc>
                      <a:txBody>
                        <a:bodyPr/>
                        <a:lstStyle/>
                        <a:p>
                          <a:pPr algn="just"/>
                          <a14:m xmlns:a14="http://schemas.microsoft.com/office/drawing/2010/main">
                            <m:oMathPara xmlns:m="http://schemas.openxmlformats.org/officeDocument/2006/math">
                              <m:oMathParaPr>
                                <m:jc m:val="centerGroup"/>
                              </m:oMathParaPr>
                              <m:oMath xmlns:m="http://schemas.openxmlformats.org/officeDocument/2006/math">
                                <m:sSub>
                                  <m:sSubPr>
                                    <m:ctrlPr>
                                      <a:rPr lang="en-US" sz="1900" i="1" kern="100">
                                        <a:effectLst/>
                                        <a:latin typeface="Cambria Math" panose="02040503050406030204" pitchFamily="18" charset="0"/>
                                      </a:rPr>
                                    </m:ctrlPr>
                                  </m:sSubPr>
                                  <m:e>
                                    <m:r>
                                      <a:rPr lang="en-US" sz="1900" kern="100">
                                        <a:effectLst/>
                                        <a:latin typeface="Cambria Math" panose="02040503050406030204" pitchFamily="18" charset="0"/>
                                      </a:rPr>
                                      <m:t>𝑛</m:t>
                                    </m:r>
                                  </m:e>
                                  <m:sub>
                                    <m:r>
                                      <a:rPr lang="en-US" sz="1900" kern="100">
                                        <a:effectLst/>
                                        <a:latin typeface="Cambria Math" panose="02040503050406030204" pitchFamily="18" charset="0"/>
                                      </a:rPr>
                                      <m:t>𝑘</m:t>
                                    </m:r>
                                  </m:sub>
                                </m:sSub>
                              </m:oMath>
                            </m:oMathPara>
                          </a14:m>
                          <a:endParaRPr lang="en-US" sz="1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720" marR="45720" marT="0" marB="0"/>
                    </a:tc>
                    <a:extLst>
                      <a:ext uri="{0D108BD9-81ED-4DB2-BD59-A6C34878D82A}">
                        <a16:rowId xmlns:a16="http://schemas.microsoft.com/office/drawing/2014/main" val="2119721287"/>
                      </a:ext>
                    </a:extLst>
                  </a:tr>
                </a:tbl>
              </a:graphicData>
            </a:graphic>
          </p:graphicFrame>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3B5D4833-A5AE-82AF-C95A-AA8909B5AE27}"/>
                  </a:ext>
                </a:extLst>
              </p:cNvPr>
              <p:cNvSpPr txBox="1"/>
              <p:nvPr/>
            </p:nvSpPr>
            <p:spPr>
              <a:xfrm>
                <a:off x="115455" y="4636971"/>
                <a:ext cx="11342255" cy="2349618"/>
              </a:xfrm>
              <a:prstGeom prst="rect">
                <a:avLst/>
              </a:prstGeom>
              <a:noFill/>
            </p:spPr>
            <p:txBody>
              <a:bodyPr wrap="square">
                <a:spAutoFit/>
              </a:bodyPr>
              <a:lstStyle/>
              <a:p>
                <a:r>
                  <a:rPr lang="en-US" sz="2400">
                    <a:latin typeface="Times New Roman" panose="02020603050405020304" pitchFamily="18" charset="0"/>
                    <a:ea typeface="Times New Roman" panose="02020603050405020304" pitchFamily="18" charset="0"/>
                  </a:rPr>
                  <a:t>Khi đó công thức tính </a:t>
                </a:r>
                <a:r>
                  <a:rPr lang="en-US" sz="2400" b="1">
                    <a:solidFill>
                      <a:srgbClr val="FF0000"/>
                    </a:solidFill>
                    <a:latin typeface="Times New Roman" panose="02020603050405020304" pitchFamily="18" charset="0"/>
                    <a:ea typeface="Times New Roman" panose="02020603050405020304" pitchFamily="18" charset="0"/>
                  </a:rPr>
                  <a:t>phương sai</a:t>
                </a:r>
                <a:r>
                  <a:rPr lang="en-US" sz="2400">
                    <a:solidFill>
                      <a:srgbClr val="FF0000"/>
                    </a:solidFill>
                    <a:latin typeface="Times New Roman" panose="02020603050405020304" pitchFamily="18" charset="0"/>
                    <a:ea typeface="Times New Roman" panose="02020603050405020304" pitchFamily="18" charset="0"/>
                  </a:rPr>
                  <a:t> </a:t>
                </a:r>
                <a:r>
                  <a:rPr lang="en-US" sz="2400">
                    <a:latin typeface="Times New Roman" panose="02020603050405020304" pitchFamily="18" charset="0"/>
                    <a:ea typeface="Times New Roman" panose="02020603050405020304" pitchFamily="18" charset="0"/>
                  </a:rPr>
                  <a:t>trở thành </a:t>
                </a:r>
              </a:p>
              <a:p>
                <a:endParaRPr lang="en-US" sz="1867">
                  <a:latin typeface="Times New Roman" panose="02020603050405020304" pitchFamily="18" charset="0"/>
                  <a:ea typeface="Times New Roman" panose="02020603050405020304" pitchFamily="18" charset="0"/>
                </a:endParaRPr>
              </a:p>
              <a:p>
                <a:endParaRPr lang="en-US" sz="1867">
                  <a:latin typeface="Times New Roman" panose="02020603050405020304" pitchFamily="18" charset="0"/>
                  <a:ea typeface="Times New Roman" panose="02020603050405020304" pitchFamily="18" charset="0"/>
                </a:endParaRPr>
              </a:p>
              <a:p>
                <a:endParaRPr lang="en-US" sz="1867">
                  <a:latin typeface="Times New Roman" panose="02020603050405020304" pitchFamily="18" charset="0"/>
                  <a:ea typeface="Times New Roman" panose="02020603050405020304" pitchFamily="18" charset="0"/>
                </a:endParaRPr>
              </a:p>
              <a:p>
                <a:endParaRPr lang="en-US" sz="1867">
                  <a:latin typeface="Times New Roman" panose="02020603050405020304" pitchFamily="18" charset="0"/>
                  <a:ea typeface="Times New Roman" panose="02020603050405020304" pitchFamily="18" charset="0"/>
                </a:endParaRPr>
              </a:p>
              <a:p>
                <a:r>
                  <a:rPr lang="en-US" sz="2400">
                    <a:latin typeface="Times New Roman" panose="02020603050405020304" pitchFamily="18" charset="0"/>
                    <a:ea typeface="Times New Roman" panose="02020603050405020304" pitchFamily="18" charset="0"/>
                  </a:rPr>
                  <a:t>Trong đó </a:t>
                </a:r>
                <a14:m>
                  <m:oMath xmlns:m="http://schemas.openxmlformats.org/officeDocument/2006/math">
                    <m:r>
                      <a:rPr lang="en-US" sz="2400" i="1">
                        <a:latin typeface="Cambria Math" panose="02040503050406030204" pitchFamily="18" charset="0"/>
                        <a:ea typeface="Times New Roman" panose="02020603050405020304" pitchFamily="18" charset="0"/>
                      </a:rPr>
                      <m:t>𝑛</m:t>
                    </m:r>
                    <m:r>
                      <a:rPr lang="en-US" sz="2400" i="1">
                        <a:latin typeface="Cambria Math" panose="02040503050406030204" pitchFamily="18" charset="0"/>
                        <a:ea typeface="Times New Roman" panose="02020603050405020304" pitchFamily="18" charset="0"/>
                      </a:rPr>
                      <m:t>=</m:t>
                    </m:r>
                    <m:sSub>
                      <m:sSubPr>
                        <m:ctrlPr>
                          <a:rPr lang="en-US" sz="2400" i="1">
                            <a:latin typeface="Cambria Math" panose="02040503050406030204" pitchFamily="18" charset="0"/>
                            <a:ea typeface="Times New Roman" panose="02020603050405020304" pitchFamily="18" charset="0"/>
                          </a:rPr>
                        </m:ctrlPr>
                      </m:sSubPr>
                      <m:e>
                        <m:r>
                          <a:rPr lang="en-US" sz="2400" i="1">
                            <a:latin typeface="Cambria Math" panose="02040503050406030204" pitchFamily="18" charset="0"/>
                            <a:ea typeface="Times New Roman" panose="02020603050405020304" pitchFamily="18" charset="0"/>
                          </a:rPr>
                          <m:t>𝑛</m:t>
                        </m:r>
                      </m:e>
                      <m:sub>
                        <m:r>
                          <a:rPr lang="en-US" sz="2400" i="1">
                            <a:latin typeface="Cambria Math" panose="02040503050406030204" pitchFamily="18" charset="0"/>
                            <a:ea typeface="Times New Roman" panose="02020603050405020304" pitchFamily="18" charset="0"/>
                          </a:rPr>
                          <m:t>1</m:t>
                        </m:r>
                      </m:sub>
                    </m:sSub>
                    <m:r>
                      <a:rPr lang="en-US" sz="2400" i="1">
                        <a:latin typeface="Cambria Math" panose="02040503050406030204" pitchFamily="18" charset="0"/>
                        <a:ea typeface="Times New Roman" panose="02020603050405020304" pitchFamily="18" charset="0"/>
                      </a:rPr>
                      <m:t>+</m:t>
                    </m:r>
                    <m:sSub>
                      <m:sSubPr>
                        <m:ctrlPr>
                          <a:rPr lang="en-US" sz="2400" i="1">
                            <a:latin typeface="Cambria Math" panose="02040503050406030204" pitchFamily="18" charset="0"/>
                            <a:ea typeface="Times New Roman" panose="02020603050405020304" pitchFamily="18" charset="0"/>
                          </a:rPr>
                        </m:ctrlPr>
                      </m:sSubPr>
                      <m:e>
                        <m:r>
                          <a:rPr lang="en-US" sz="2400" i="1">
                            <a:latin typeface="Cambria Math" panose="02040503050406030204" pitchFamily="18" charset="0"/>
                            <a:ea typeface="Times New Roman" panose="02020603050405020304" pitchFamily="18" charset="0"/>
                          </a:rPr>
                          <m:t>𝑛</m:t>
                        </m:r>
                      </m:e>
                      <m:sub>
                        <m:r>
                          <a:rPr lang="en-US" sz="2400" i="1">
                            <a:latin typeface="Cambria Math" panose="02040503050406030204" pitchFamily="18" charset="0"/>
                            <a:ea typeface="Times New Roman" panose="02020603050405020304" pitchFamily="18" charset="0"/>
                          </a:rPr>
                          <m:t>2</m:t>
                        </m:r>
                      </m:sub>
                    </m:sSub>
                    <m:r>
                      <a:rPr lang="en-US" sz="2400" i="1">
                        <a:latin typeface="Cambria Math" panose="02040503050406030204" pitchFamily="18" charset="0"/>
                        <a:ea typeface="Times New Roman" panose="02020603050405020304" pitchFamily="18" charset="0"/>
                      </a:rPr>
                      <m:t>+…+</m:t>
                    </m:r>
                    <m:sSub>
                      <m:sSubPr>
                        <m:ctrlPr>
                          <a:rPr lang="en-US" sz="2400" i="1">
                            <a:latin typeface="Cambria Math" panose="02040503050406030204" pitchFamily="18" charset="0"/>
                            <a:ea typeface="Times New Roman" panose="02020603050405020304" pitchFamily="18" charset="0"/>
                          </a:rPr>
                        </m:ctrlPr>
                      </m:sSubPr>
                      <m:e>
                        <m:r>
                          <a:rPr lang="en-US" sz="2400" i="1">
                            <a:latin typeface="Cambria Math" panose="02040503050406030204" pitchFamily="18" charset="0"/>
                            <a:ea typeface="Times New Roman" panose="02020603050405020304" pitchFamily="18" charset="0"/>
                          </a:rPr>
                          <m:t>𝑛</m:t>
                        </m:r>
                      </m:e>
                      <m:sub>
                        <m:r>
                          <a:rPr lang="en-US" sz="2400" i="1">
                            <a:latin typeface="Cambria Math" panose="02040503050406030204" pitchFamily="18" charset="0"/>
                            <a:ea typeface="Times New Roman" panose="02020603050405020304" pitchFamily="18" charset="0"/>
                          </a:rPr>
                          <m:t>𝑘</m:t>
                        </m:r>
                      </m:sub>
                    </m:sSub>
                  </m:oMath>
                </a14:m>
                <a:endParaRPr lang="en-US" sz="2400">
                  <a:latin typeface="Times New Roman" panose="02020603050405020304" pitchFamily="18" charset="0"/>
                  <a:ea typeface="Times New Roman" panose="02020603050405020304" pitchFamily="18" charset="0"/>
                </a:endParaRPr>
              </a:p>
              <a:p>
                <a:r>
                  <a:rPr lang="en-US" sz="2400">
                    <a:latin typeface="Times New Roman" panose="02020603050405020304" pitchFamily="18" charset="0"/>
                    <a:ea typeface="Times New Roman" panose="02020603050405020304" pitchFamily="18" charset="0"/>
                  </a:rPr>
                  <a:t> </a:t>
                </a:r>
              </a:p>
            </p:txBody>
          </p:sp>
        </mc:Choice>
        <mc:Fallback xmlns="">
          <p:sp>
            <p:nvSpPr>
              <p:cNvPr id="10" name="TextBox 9">
                <a:extLst>
                  <a:ext uri="{FF2B5EF4-FFF2-40B4-BE49-F238E27FC236}">
                    <a16:creationId xmlns:a16="http://schemas.microsoft.com/office/drawing/2014/main" id="{3B5D4833-A5AE-82AF-C95A-AA8909B5AE27}"/>
                  </a:ext>
                </a:extLst>
              </p:cNvPr>
              <p:cNvSpPr txBox="1">
                <a:spLocks noRot="1" noChangeAspect="1" noMove="1" noResize="1" noEditPoints="1" noAdjustHandles="1" noChangeArrowheads="1" noChangeShapeType="1" noTextEdit="1"/>
              </p:cNvSpPr>
              <p:nvPr/>
            </p:nvSpPr>
            <p:spPr>
              <a:xfrm>
                <a:off x="115455" y="4636971"/>
                <a:ext cx="11342255" cy="2349618"/>
              </a:xfrm>
              <a:prstGeom prst="rect">
                <a:avLst/>
              </a:prstGeom>
              <a:blipFill>
                <a:blip r:embed="rId4"/>
                <a:stretch>
                  <a:fillRect l="-860" t="-207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11" name="Table 10">
                <a:extLst>
                  <a:ext uri="{FF2B5EF4-FFF2-40B4-BE49-F238E27FC236}">
                    <a16:creationId xmlns:a16="http://schemas.microsoft.com/office/drawing/2014/main" id="{EEC1DE69-F775-0E65-327A-B776E8F44BB7}"/>
                  </a:ext>
                </a:extLst>
              </p:cNvPr>
              <p:cNvGraphicFramePr>
                <a:graphicFrameLocks noGrp="1"/>
              </p:cNvGraphicFramePr>
              <p:nvPr/>
            </p:nvGraphicFramePr>
            <p:xfrm>
              <a:off x="115455" y="1334693"/>
              <a:ext cx="11961091" cy="748094"/>
            </p:xfrm>
            <a:graphic>
              <a:graphicData uri="http://schemas.openxmlformats.org/drawingml/2006/table">
                <a:tbl>
                  <a:tblPr firstRow="1" bandRow="1"/>
                  <a:tblGrid>
                    <a:gridCol w="11961091">
                      <a:extLst>
                        <a:ext uri="{9D8B030D-6E8A-4147-A177-3AD203B41FA5}">
                          <a16:colId xmlns:a16="http://schemas.microsoft.com/office/drawing/2014/main" val="152595028"/>
                        </a:ext>
                      </a:extLst>
                    </a:gridCol>
                  </a:tblGrid>
                  <a:tr h="748073">
                    <a:tc>
                      <a:txBody>
                        <a:bodyPr/>
                        <a:lstStyle/>
                        <a:p>
                          <a:pPr/>
                          <a14:m>
                            <m:oMathPara xmlns:m="http://schemas.openxmlformats.org/officeDocument/2006/math">
                              <m:oMathParaPr>
                                <m:jc m:val="centerGroup"/>
                              </m:oMathParaPr>
                              <m:oMath xmlns:m="http://schemas.openxmlformats.org/officeDocument/2006/math">
                                <m:sSup>
                                  <m:sSupPr>
                                    <m:ctrlPr>
                                      <a:rPr lang="en-US" sz="2400" b="1" i="1" smtClean="0">
                                        <a:effectLst/>
                                        <a:latin typeface="Cambria Math" panose="02040503050406030204" pitchFamily="18" charset="0"/>
                                        <a:ea typeface="Times New Roman" panose="02020603050405020304" pitchFamily="18" charset="0"/>
                                      </a:rPr>
                                    </m:ctrlPr>
                                  </m:sSupPr>
                                  <m:e>
                                    <m:r>
                                      <a:rPr lang="en-US" sz="2400" b="1" i="1">
                                        <a:effectLst/>
                                        <a:latin typeface="Cambria Math" panose="02040503050406030204" pitchFamily="18" charset="0"/>
                                        <a:ea typeface="Times New Roman" panose="02020603050405020304" pitchFamily="18" charset="0"/>
                                      </a:rPr>
                                      <m:t>𝑺</m:t>
                                    </m:r>
                                  </m:e>
                                  <m:sup>
                                    <m:r>
                                      <a:rPr lang="en-US" sz="2400" b="1" i="1">
                                        <a:effectLst/>
                                        <a:latin typeface="Cambria Math" panose="02040503050406030204" pitchFamily="18" charset="0"/>
                                        <a:ea typeface="Times New Roman" panose="02020603050405020304" pitchFamily="18" charset="0"/>
                                      </a:rPr>
                                      <m:t>𝟐</m:t>
                                    </m:r>
                                  </m:sup>
                                </m:sSup>
                                <m:r>
                                  <a:rPr lang="en-US" sz="2400" b="1" i="1">
                                    <a:effectLst/>
                                    <a:latin typeface="Cambria Math" panose="02040503050406030204" pitchFamily="18" charset="0"/>
                                    <a:ea typeface="Times New Roman" panose="02020603050405020304" pitchFamily="18" charset="0"/>
                                  </a:rPr>
                                  <m:t>=</m:t>
                                </m:r>
                                <m:f>
                                  <m:fPr>
                                    <m:ctrlPr>
                                      <a:rPr lang="en-US" sz="2400" b="1" i="1">
                                        <a:effectLst/>
                                        <a:latin typeface="Cambria Math" panose="02040503050406030204" pitchFamily="18" charset="0"/>
                                        <a:ea typeface="Times New Roman" panose="02020603050405020304" pitchFamily="18" charset="0"/>
                                      </a:rPr>
                                    </m:ctrlPr>
                                  </m:fPr>
                                  <m:num>
                                    <m:r>
                                      <a:rPr lang="en-US" sz="2400" b="1" i="1">
                                        <a:effectLst/>
                                        <a:latin typeface="Cambria Math" panose="02040503050406030204" pitchFamily="18" charset="0"/>
                                        <a:ea typeface="Times New Roman" panose="02020603050405020304" pitchFamily="18" charset="0"/>
                                      </a:rPr>
                                      <m:t>𝟏</m:t>
                                    </m:r>
                                  </m:num>
                                  <m:den>
                                    <m:r>
                                      <a:rPr lang="en-US" sz="2400" b="1" i="1">
                                        <a:effectLst/>
                                        <a:latin typeface="Cambria Math" panose="02040503050406030204" pitchFamily="18" charset="0"/>
                                        <a:ea typeface="Times New Roman" panose="02020603050405020304" pitchFamily="18" charset="0"/>
                                      </a:rPr>
                                      <m:t>𝒏</m:t>
                                    </m:r>
                                  </m:den>
                                </m:f>
                                <m:d>
                                  <m:dPr>
                                    <m:begChr m:val="["/>
                                    <m:endChr m:val="]"/>
                                    <m:ctrlPr>
                                      <a:rPr lang="en-US" sz="2400" b="1" i="1">
                                        <a:effectLst/>
                                        <a:latin typeface="Cambria Math" panose="02040503050406030204" pitchFamily="18" charset="0"/>
                                        <a:ea typeface="Times New Roman" panose="02020603050405020304" pitchFamily="18" charset="0"/>
                                      </a:rPr>
                                    </m:ctrlPr>
                                  </m:dPr>
                                  <m:e>
                                    <m:sSup>
                                      <m:sSupPr>
                                        <m:ctrlPr>
                                          <a:rPr lang="en-US" sz="2400" b="1" i="1">
                                            <a:effectLst/>
                                            <a:latin typeface="Cambria Math" panose="02040503050406030204" pitchFamily="18" charset="0"/>
                                            <a:ea typeface="Times New Roman" panose="02020603050405020304" pitchFamily="18" charset="0"/>
                                          </a:rPr>
                                        </m:ctrlPr>
                                      </m:sSupPr>
                                      <m:e>
                                        <m:d>
                                          <m:dPr>
                                            <m:ctrlPr>
                                              <a:rPr lang="en-US" sz="2400" b="1" i="1">
                                                <a:effectLst/>
                                                <a:latin typeface="Cambria Math" panose="02040503050406030204" pitchFamily="18" charset="0"/>
                                                <a:ea typeface="Times New Roman" panose="02020603050405020304" pitchFamily="18" charset="0"/>
                                              </a:rPr>
                                            </m:ctrlPr>
                                          </m:dPr>
                                          <m:e>
                                            <m:sSub>
                                              <m:sSubPr>
                                                <m:ctrlPr>
                                                  <a:rPr lang="en-US" sz="2400" b="1" i="1">
                                                    <a:effectLst/>
                                                    <a:latin typeface="Cambria Math" panose="02040503050406030204" pitchFamily="18" charset="0"/>
                                                    <a:ea typeface="Times New Roman" panose="02020603050405020304" pitchFamily="18" charset="0"/>
                                                  </a:rPr>
                                                </m:ctrlPr>
                                              </m:sSubPr>
                                              <m:e>
                                                <m:r>
                                                  <a:rPr lang="en-US" sz="2400" b="1" i="1">
                                                    <a:effectLst/>
                                                    <a:latin typeface="Cambria Math" panose="02040503050406030204" pitchFamily="18" charset="0"/>
                                                    <a:ea typeface="Times New Roman" panose="02020603050405020304" pitchFamily="18" charset="0"/>
                                                  </a:rPr>
                                                  <m:t>𝒙</m:t>
                                                </m:r>
                                              </m:e>
                                              <m:sub>
                                                <m:r>
                                                  <a:rPr lang="en-US" sz="2400" b="1" i="1">
                                                    <a:effectLst/>
                                                    <a:latin typeface="Cambria Math" panose="02040503050406030204" pitchFamily="18" charset="0"/>
                                                    <a:ea typeface="Times New Roman" panose="02020603050405020304" pitchFamily="18" charset="0"/>
                                                  </a:rPr>
                                                  <m:t>𝟏</m:t>
                                                </m:r>
                                              </m:sub>
                                            </m:sSub>
                                            <m:r>
                                              <a:rPr lang="en-US" sz="2400" b="1" i="1">
                                                <a:effectLst/>
                                                <a:latin typeface="Cambria Math" panose="02040503050406030204" pitchFamily="18" charset="0"/>
                                                <a:ea typeface="Times New Roman" panose="02020603050405020304" pitchFamily="18" charset="0"/>
                                              </a:rPr>
                                              <m:t>−</m:t>
                                            </m:r>
                                            <m:acc>
                                              <m:accPr>
                                                <m:chr m:val="̅"/>
                                                <m:ctrlPr>
                                                  <a:rPr lang="en-US" sz="2400" b="1" i="1" smtClean="0">
                                                    <a:solidFill>
                                                      <a:srgbClr val="FF0000"/>
                                                    </a:solidFill>
                                                    <a:effectLst/>
                                                    <a:latin typeface="Cambria Math" panose="02040503050406030204" pitchFamily="18" charset="0"/>
                                                    <a:ea typeface="Times New Roman" panose="02020603050405020304" pitchFamily="18" charset="0"/>
                                                  </a:rPr>
                                                </m:ctrlPr>
                                              </m:accPr>
                                              <m:e>
                                                <m:r>
                                                  <a:rPr lang="en-US" sz="2400" b="1" i="1">
                                                    <a:solidFill>
                                                      <a:srgbClr val="FF0000"/>
                                                    </a:solidFill>
                                                    <a:effectLst/>
                                                    <a:latin typeface="Cambria Math" panose="02040503050406030204" pitchFamily="18" charset="0"/>
                                                    <a:ea typeface="Times New Roman" panose="02020603050405020304" pitchFamily="18" charset="0"/>
                                                  </a:rPr>
                                                  <m:t>𝒙</m:t>
                                                </m:r>
                                              </m:e>
                                            </m:acc>
                                          </m:e>
                                        </m:d>
                                      </m:e>
                                      <m:sup>
                                        <m:r>
                                          <a:rPr lang="en-US" sz="2400" b="1" i="1">
                                            <a:effectLst/>
                                            <a:latin typeface="Cambria Math" panose="02040503050406030204" pitchFamily="18" charset="0"/>
                                            <a:ea typeface="Times New Roman" panose="02020603050405020304" pitchFamily="18" charset="0"/>
                                          </a:rPr>
                                          <m:t>𝟐</m:t>
                                        </m:r>
                                      </m:sup>
                                    </m:sSup>
                                    <m:r>
                                      <a:rPr lang="en-US" sz="2400" b="1" i="1">
                                        <a:effectLst/>
                                        <a:latin typeface="Cambria Math" panose="02040503050406030204" pitchFamily="18" charset="0"/>
                                        <a:ea typeface="Times New Roman" panose="02020603050405020304" pitchFamily="18" charset="0"/>
                                      </a:rPr>
                                      <m:t>+</m:t>
                                    </m:r>
                                    <m:sSup>
                                      <m:sSupPr>
                                        <m:ctrlPr>
                                          <a:rPr lang="en-US" sz="2400" b="1" i="1">
                                            <a:effectLst/>
                                            <a:latin typeface="Cambria Math" panose="02040503050406030204" pitchFamily="18" charset="0"/>
                                            <a:ea typeface="Times New Roman" panose="02020603050405020304" pitchFamily="18" charset="0"/>
                                          </a:rPr>
                                        </m:ctrlPr>
                                      </m:sSupPr>
                                      <m:e>
                                        <m:d>
                                          <m:dPr>
                                            <m:ctrlPr>
                                              <a:rPr lang="en-US" sz="2400" b="1" i="1">
                                                <a:effectLst/>
                                                <a:latin typeface="Cambria Math" panose="02040503050406030204" pitchFamily="18" charset="0"/>
                                                <a:ea typeface="Times New Roman" panose="02020603050405020304" pitchFamily="18" charset="0"/>
                                              </a:rPr>
                                            </m:ctrlPr>
                                          </m:dPr>
                                          <m:e>
                                            <m:sSub>
                                              <m:sSubPr>
                                                <m:ctrlPr>
                                                  <a:rPr lang="en-US" sz="2400" b="1" i="1">
                                                    <a:effectLst/>
                                                    <a:latin typeface="Cambria Math" panose="02040503050406030204" pitchFamily="18" charset="0"/>
                                                    <a:ea typeface="Times New Roman" panose="02020603050405020304" pitchFamily="18" charset="0"/>
                                                  </a:rPr>
                                                </m:ctrlPr>
                                              </m:sSubPr>
                                              <m:e>
                                                <m:r>
                                                  <a:rPr lang="en-US" sz="2400" b="1" i="1">
                                                    <a:effectLst/>
                                                    <a:latin typeface="Cambria Math" panose="02040503050406030204" pitchFamily="18" charset="0"/>
                                                    <a:ea typeface="Times New Roman" panose="02020603050405020304" pitchFamily="18" charset="0"/>
                                                  </a:rPr>
                                                  <m:t>𝒙</m:t>
                                                </m:r>
                                              </m:e>
                                              <m:sub>
                                                <m:r>
                                                  <a:rPr lang="en-US" sz="2400" b="1" i="1">
                                                    <a:effectLst/>
                                                    <a:latin typeface="Cambria Math" panose="02040503050406030204" pitchFamily="18" charset="0"/>
                                                    <a:ea typeface="Times New Roman" panose="02020603050405020304" pitchFamily="18" charset="0"/>
                                                  </a:rPr>
                                                  <m:t>𝟐</m:t>
                                                </m:r>
                                              </m:sub>
                                            </m:sSub>
                                            <m:r>
                                              <a:rPr lang="en-US" sz="2400" b="1" i="1">
                                                <a:effectLst/>
                                                <a:latin typeface="Cambria Math" panose="02040503050406030204" pitchFamily="18" charset="0"/>
                                                <a:ea typeface="Times New Roman" panose="02020603050405020304" pitchFamily="18" charset="0"/>
                                              </a:rPr>
                                              <m:t>−</m:t>
                                            </m:r>
                                            <m:acc>
                                              <m:accPr>
                                                <m:chr m:val="̅"/>
                                                <m:ctrlPr>
                                                  <a:rPr lang="en-US" sz="2400" b="1" i="1" smtClean="0">
                                                    <a:solidFill>
                                                      <a:srgbClr val="FF0000"/>
                                                    </a:solidFill>
                                                    <a:effectLst/>
                                                    <a:latin typeface="Cambria Math" panose="02040503050406030204" pitchFamily="18" charset="0"/>
                                                    <a:ea typeface="Times New Roman" panose="02020603050405020304" pitchFamily="18" charset="0"/>
                                                  </a:rPr>
                                                </m:ctrlPr>
                                              </m:accPr>
                                              <m:e>
                                                <m:r>
                                                  <a:rPr lang="en-US" sz="2400" b="1" i="1">
                                                    <a:solidFill>
                                                      <a:srgbClr val="FF0000"/>
                                                    </a:solidFill>
                                                    <a:effectLst/>
                                                    <a:latin typeface="Cambria Math" panose="02040503050406030204" pitchFamily="18" charset="0"/>
                                                    <a:ea typeface="Times New Roman" panose="02020603050405020304" pitchFamily="18" charset="0"/>
                                                  </a:rPr>
                                                  <m:t>𝒙</m:t>
                                                </m:r>
                                              </m:e>
                                            </m:acc>
                                          </m:e>
                                        </m:d>
                                      </m:e>
                                      <m:sup>
                                        <m:r>
                                          <a:rPr lang="en-US" sz="2400" b="1" i="1">
                                            <a:effectLst/>
                                            <a:latin typeface="Cambria Math" panose="02040503050406030204" pitchFamily="18" charset="0"/>
                                            <a:ea typeface="Times New Roman" panose="02020603050405020304" pitchFamily="18" charset="0"/>
                                          </a:rPr>
                                          <m:t>𝟐</m:t>
                                        </m:r>
                                      </m:sup>
                                    </m:sSup>
                                    <m:r>
                                      <a:rPr lang="en-US" sz="2400" b="1" i="1">
                                        <a:effectLst/>
                                        <a:latin typeface="Cambria Math" panose="02040503050406030204" pitchFamily="18" charset="0"/>
                                        <a:ea typeface="Times New Roman" panose="02020603050405020304" pitchFamily="18" charset="0"/>
                                      </a:rPr>
                                      <m:t>+…+</m:t>
                                    </m:r>
                                    <m:sSup>
                                      <m:sSupPr>
                                        <m:ctrlPr>
                                          <a:rPr lang="en-US" sz="2400" b="1" i="1">
                                            <a:effectLst/>
                                            <a:latin typeface="Cambria Math" panose="02040503050406030204" pitchFamily="18" charset="0"/>
                                            <a:ea typeface="Times New Roman" panose="02020603050405020304" pitchFamily="18" charset="0"/>
                                          </a:rPr>
                                        </m:ctrlPr>
                                      </m:sSupPr>
                                      <m:e>
                                        <m:d>
                                          <m:dPr>
                                            <m:ctrlPr>
                                              <a:rPr lang="en-US" sz="2400" b="1" i="1">
                                                <a:effectLst/>
                                                <a:latin typeface="Cambria Math" panose="02040503050406030204" pitchFamily="18" charset="0"/>
                                                <a:ea typeface="Times New Roman" panose="02020603050405020304" pitchFamily="18" charset="0"/>
                                              </a:rPr>
                                            </m:ctrlPr>
                                          </m:dPr>
                                          <m:e>
                                            <m:sSub>
                                              <m:sSubPr>
                                                <m:ctrlPr>
                                                  <a:rPr lang="en-US" sz="2400" b="1" i="1">
                                                    <a:effectLst/>
                                                    <a:latin typeface="Cambria Math" panose="02040503050406030204" pitchFamily="18" charset="0"/>
                                                    <a:ea typeface="Times New Roman" panose="02020603050405020304" pitchFamily="18" charset="0"/>
                                                  </a:rPr>
                                                </m:ctrlPr>
                                              </m:sSubPr>
                                              <m:e>
                                                <m:r>
                                                  <a:rPr lang="en-US" sz="2400" b="1" i="1">
                                                    <a:effectLst/>
                                                    <a:latin typeface="Cambria Math" panose="02040503050406030204" pitchFamily="18" charset="0"/>
                                                    <a:ea typeface="Times New Roman" panose="02020603050405020304" pitchFamily="18" charset="0"/>
                                                  </a:rPr>
                                                  <m:t>𝒙</m:t>
                                                </m:r>
                                              </m:e>
                                              <m:sub>
                                                <m:r>
                                                  <a:rPr lang="en-US" sz="2400" b="1" i="1">
                                                    <a:effectLst/>
                                                    <a:latin typeface="Cambria Math" panose="02040503050406030204" pitchFamily="18" charset="0"/>
                                                    <a:ea typeface="Times New Roman" panose="02020603050405020304" pitchFamily="18" charset="0"/>
                                                  </a:rPr>
                                                  <m:t>𝒏</m:t>
                                                </m:r>
                                              </m:sub>
                                            </m:sSub>
                                            <m:r>
                                              <a:rPr lang="en-US" sz="2400" b="1" i="1">
                                                <a:effectLst/>
                                                <a:latin typeface="Cambria Math" panose="02040503050406030204" pitchFamily="18" charset="0"/>
                                                <a:ea typeface="Times New Roman" panose="02020603050405020304" pitchFamily="18" charset="0"/>
                                              </a:rPr>
                                              <m:t>−</m:t>
                                            </m:r>
                                            <m:acc>
                                              <m:accPr>
                                                <m:chr m:val="̅"/>
                                                <m:ctrlPr>
                                                  <a:rPr lang="en-US" sz="2400" b="1" i="1" smtClean="0">
                                                    <a:solidFill>
                                                      <a:srgbClr val="FF0000"/>
                                                    </a:solidFill>
                                                    <a:effectLst/>
                                                    <a:latin typeface="Cambria Math" panose="02040503050406030204" pitchFamily="18" charset="0"/>
                                                    <a:ea typeface="Times New Roman" panose="02020603050405020304" pitchFamily="18" charset="0"/>
                                                  </a:rPr>
                                                </m:ctrlPr>
                                              </m:accPr>
                                              <m:e>
                                                <m:r>
                                                  <a:rPr lang="en-US" sz="2400" b="1" i="1">
                                                    <a:solidFill>
                                                      <a:srgbClr val="FF0000"/>
                                                    </a:solidFill>
                                                    <a:effectLst/>
                                                    <a:latin typeface="Cambria Math" panose="02040503050406030204" pitchFamily="18" charset="0"/>
                                                    <a:ea typeface="Times New Roman" panose="02020603050405020304" pitchFamily="18" charset="0"/>
                                                  </a:rPr>
                                                  <m:t>𝒙</m:t>
                                                </m:r>
                                              </m:e>
                                            </m:acc>
                                          </m:e>
                                        </m:d>
                                      </m:e>
                                      <m:sup>
                                        <m:r>
                                          <a:rPr lang="en-US" sz="2400" b="1" i="1">
                                            <a:effectLst/>
                                            <a:latin typeface="Cambria Math" panose="02040503050406030204" pitchFamily="18" charset="0"/>
                                            <a:ea typeface="Times New Roman" panose="02020603050405020304" pitchFamily="18" charset="0"/>
                                          </a:rPr>
                                          <m:t>𝟐</m:t>
                                        </m:r>
                                      </m:sup>
                                    </m:sSup>
                                  </m:e>
                                </m:d>
                                <m:r>
                                  <a:rPr lang="en-US" sz="2400" b="1" i="1" smtClean="0">
                                    <a:effectLst/>
                                    <a:latin typeface="Cambria Math" panose="02040503050406030204" pitchFamily="18" charset="0"/>
                                    <a:ea typeface="Times New Roman" panose="02020603050405020304" pitchFamily="18" charset="0"/>
                                  </a:rPr>
                                  <m:t>      </m:t>
                                </m:r>
                                <m:r>
                                  <a:rPr lang="en-US" sz="2400" b="1" i="1">
                                    <a:effectLst/>
                                    <a:latin typeface="Cambria Math" panose="02040503050406030204" pitchFamily="18" charset="0"/>
                                    <a:ea typeface="Times New Roman" panose="02020603050405020304" pitchFamily="18" charset="0"/>
                                  </a:rPr>
                                  <m:t>= </m:t>
                                </m:r>
                                <m:f>
                                  <m:fPr>
                                    <m:ctrlPr>
                                      <a:rPr lang="en-US" sz="2400" b="1" i="1">
                                        <a:effectLst/>
                                        <a:latin typeface="Cambria Math" panose="02040503050406030204" pitchFamily="18" charset="0"/>
                                        <a:ea typeface="Times New Roman" panose="02020603050405020304" pitchFamily="18" charset="0"/>
                                      </a:rPr>
                                    </m:ctrlPr>
                                  </m:fPr>
                                  <m:num>
                                    <m:r>
                                      <a:rPr lang="en-US" sz="2400" b="1" i="1">
                                        <a:effectLst/>
                                        <a:latin typeface="Cambria Math" panose="02040503050406030204" pitchFamily="18" charset="0"/>
                                        <a:ea typeface="Times New Roman" panose="02020603050405020304" pitchFamily="18" charset="0"/>
                                      </a:rPr>
                                      <m:t>𝟏</m:t>
                                    </m:r>
                                  </m:num>
                                  <m:den>
                                    <m:r>
                                      <a:rPr lang="en-US" sz="2400" b="1" i="1">
                                        <a:effectLst/>
                                        <a:latin typeface="Cambria Math" panose="02040503050406030204" pitchFamily="18" charset="0"/>
                                        <a:ea typeface="Times New Roman" panose="02020603050405020304" pitchFamily="18" charset="0"/>
                                      </a:rPr>
                                      <m:t>𝒏</m:t>
                                    </m:r>
                                  </m:den>
                                </m:f>
                                <m:d>
                                  <m:dPr>
                                    <m:ctrlPr>
                                      <a:rPr lang="en-US" sz="2400" b="1" i="1">
                                        <a:effectLst/>
                                        <a:latin typeface="Cambria Math" panose="02040503050406030204" pitchFamily="18" charset="0"/>
                                        <a:ea typeface="Times New Roman" panose="02020603050405020304" pitchFamily="18" charset="0"/>
                                      </a:rPr>
                                    </m:ctrlPr>
                                  </m:dPr>
                                  <m:e>
                                    <m:sSup>
                                      <m:sSupPr>
                                        <m:ctrlPr>
                                          <a:rPr lang="en-US" sz="2400" b="1" i="1">
                                            <a:effectLst/>
                                            <a:latin typeface="Cambria Math" panose="02040503050406030204" pitchFamily="18" charset="0"/>
                                            <a:ea typeface="Times New Roman" panose="02020603050405020304" pitchFamily="18" charset="0"/>
                                          </a:rPr>
                                        </m:ctrlPr>
                                      </m:sSupPr>
                                      <m:e>
                                        <m:sSub>
                                          <m:sSubPr>
                                            <m:ctrlPr>
                                              <a:rPr lang="en-US" sz="2400" b="1" i="1">
                                                <a:effectLst/>
                                                <a:latin typeface="Cambria Math" panose="02040503050406030204" pitchFamily="18" charset="0"/>
                                                <a:ea typeface="Times New Roman" panose="02020603050405020304" pitchFamily="18" charset="0"/>
                                              </a:rPr>
                                            </m:ctrlPr>
                                          </m:sSubPr>
                                          <m:e>
                                            <m:r>
                                              <a:rPr lang="en-US" sz="2400" b="1" i="1">
                                                <a:effectLst/>
                                                <a:latin typeface="Cambria Math" panose="02040503050406030204" pitchFamily="18" charset="0"/>
                                                <a:ea typeface="Times New Roman" panose="02020603050405020304" pitchFamily="18" charset="0"/>
                                              </a:rPr>
                                              <m:t>𝒙</m:t>
                                            </m:r>
                                          </m:e>
                                          <m:sub>
                                            <m:r>
                                              <a:rPr lang="en-US" sz="2400" b="1" i="1">
                                                <a:effectLst/>
                                                <a:latin typeface="Cambria Math" panose="02040503050406030204" pitchFamily="18" charset="0"/>
                                                <a:ea typeface="Times New Roman" panose="02020603050405020304" pitchFamily="18" charset="0"/>
                                              </a:rPr>
                                              <m:t>𝟏</m:t>
                                            </m:r>
                                          </m:sub>
                                        </m:sSub>
                                      </m:e>
                                      <m:sup>
                                        <m:r>
                                          <a:rPr lang="en-US" sz="2400" b="1" i="1">
                                            <a:effectLst/>
                                            <a:latin typeface="Cambria Math" panose="02040503050406030204" pitchFamily="18" charset="0"/>
                                            <a:ea typeface="Times New Roman" panose="02020603050405020304" pitchFamily="18" charset="0"/>
                                          </a:rPr>
                                          <m:t>𝟐</m:t>
                                        </m:r>
                                      </m:sup>
                                    </m:sSup>
                                    <m:r>
                                      <a:rPr lang="en-US" sz="2400" b="1" i="1">
                                        <a:effectLst/>
                                        <a:latin typeface="Cambria Math" panose="02040503050406030204" pitchFamily="18" charset="0"/>
                                        <a:ea typeface="Times New Roman" panose="02020603050405020304" pitchFamily="18" charset="0"/>
                                      </a:rPr>
                                      <m:t>+</m:t>
                                    </m:r>
                                    <m:sSup>
                                      <m:sSupPr>
                                        <m:ctrlPr>
                                          <a:rPr lang="en-US" sz="2400" b="1" i="1">
                                            <a:effectLst/>
                                            <a:latin typeface="Cambria Math" panose="02040503050406030204" pitchFamily="18" charset="0"/>
                                            <a:ea typeface="Times New Roman" panose="02020603050405020304" pitchFamily="18" charset="0"/>
                                          </a:rPr>
                                        </m:ctrlPr>
                                      </m:sSupPr>
                                      <m:e>
                                        <m:sSub>
                                          <m:sSubPr>
                                            <m:ctrlPr>
                                              <a:rPr lang="en-US" sz="2400" b="1" i="1">
                                                <a:effectLst/>
                                                <a:latin typeface="Cambria Math" panose="02040503050406030204" pitchFamily="18" charset="0"/>
                                                <a:ea typeface="Times New Roman" panose="02020603050405020304" pitchFamily="18" charset="0"/>
                                              </a:rPr>
                                            </m:ctrlPr>
                                          </m:sSubPr>
                                          <m:e>
                                            <m:r>
                                              <a:rPr lang="en-US" sz="2400" b="1" i="1">
                                                <a:effectLst/>
                                                <a:latin typeface="Cambria Math" panose="02040503050406030204" pitchFamily="18" charset="0"/>
                                                <a:ea typeface="Times New Roman" panose="02020603050405020304" pitchFamily="18" charset="0"/>
                                              </a:rPr>
                                              <m:t>𝒙</m:t>
                                            </m:r>
                                          </m:e>
                                          <m:sub>
                                            <m:r>
                                              <a:rPr lang="en-US" sz="2400" b="1" i="1">
                                                <a:effectLst/>
                                                <a:latin typeface="Cambria Math" panose="02040503050406030204" pitchFamily="18" charset="0"/>
                                                <a:ea typeface="Times New Roman" panose="02020603050405020304" pitchFamily="18" charset="0"/>
                                              </a:rPr>
                                              <m:t>𝟐</m:t>
                                            </m:r>
                                          </m:sub>
                                        </m:sSub>
                                      </m:e>
                                      <m:sup>
                                        <m:r>
                                          <a:rPr lang="en-US" sz="2400" b="1" i="1">
                                            <a:effectLst/>
                                            <a:latin typeface="Cambria Math" panose="02040503050406030204" pitchFamily="18" charset="0"/>
                                            <a:ea typeface="Times New Roman" panose="02020603050405020304" pitchFamily="18" charset="0"/>
                                          </a:rPr>
                                          <m:t>𝟐</m:t>
                                        </m:r>
                                      </m:sup>
                                    </m:sSup>
                                    <m:r>
                                      <a:rPr lang="en-US" sz="2400" b="1" i="1">
                                        <a:effectLst/>
                                        <a:latin typeface="Cambria Math" panose="02040503050406030204" pitchFamily="18" charset="0"/>
                                        <a:ea typeface="Times New Roman" panose="02020603050405020304" pitchFamily="18" charset="0"/>
                                      </a:rPr>
                                      <m:t>+…+</m:t>
                                    </m:r>
                                    <m:sSup>
                                      <m:sSupPr>
                                        <m:ctrlPr>
                                          <a:rPr lang="en-US" sz="2400" b="1" i="1">
                                            <a:effectLst/>
                                            <a:latin typeface="Cambria Math" panose="02040503050406030204" pitchFamily="18" charset="0"/>
                                            <a:ea typeface="Times New Roman" panose="02020603050405020304" pitchFamily="18" charset="0"/>
                                          </a:rPr>
                                        </m:ctrlPr>
                                      </m:sSupPr>
                                      <m:e>
                                        <m:sSub>
                                          <m:sSubPr>
                                            <m:ctrlPr>
                                              <a:rPr lang="en-US" sz="2400" b="1" i="1">
                                                <a:effectLst/>
                                                <a:latin typeface="Cambria Math" panose="02040503050406030204" pitchFamily="18" charset="0"/>
                                                <a:ea typeface="Times New Roman" panose="02020603050405020304" pitchFamily="18" charset="0"/>
                                              </a:rPr>
                                            </m:ctrlPr>
                                          </m:sSubPr>
                                          <m:e>
                                            <m:r>
                                              <a:rPr lang="en-US" sz="2400" b="1" i="1">
                                                <a:effectLst/>
                                                <a:latin typeface="Cambria Math" panose="02040503050406030204" pitchFamily="18" charset="0"/>
                                                <a:ea typeface="Times New Roman" panose="02020603050405020304" pitchFamily="18" charset="0"/>
                                              </a:rPr>
                                              <m:t>𝒙</m:t>
                                            </m:r>
                                          </m:e>
                                          <m:sub>
                                            <m:r>
                                              <a:rPr lang="en-US" sz="2400" b="1" i="1">
                                                <a:effectLst/>
                                                <a:latin typeface="Cambria Math" panose="02040503050406030204" pitchFamily="18" charset="0"/>
                                                <a:ea typeface="Times New Roman" panose="02020603050405020304" pitchFamily="18" charset="0"/>
                                              </a:rPr>
                                              <m:t>𝒏</m:t>
                                            </m:r>
                                          </m:sub>
                                        </m:sSub>
                                      </m:e>
                                      <m:sup>
                                        <m:r>
                                          <a:rPr lang="en-US" sz="2400" b="1" i="1">
                                            <a:effectLst/>
                                            <a:latin typeface="Cambria Math" panose="02040503050406030204" pitchFamily="18" charset="0"/>
                                            <a:ea typeface="Times New Roman" panose="02020603050405020304" pitchFamily="18" charset="0"/>
                                          </a:rPr>
                                          <m:t>𝟐</m:t>
                                        </m:r>
                                      </m:sup>
                                    </m:sSup>
                                  </m:e>
                                </m:d>
                                <m:r>
                                  <a:rPr lang="en-US" sz="2400" b="1" i="1">
                                    <a:effectLst/>
                                    <a:latin typeface="Cambria Math" panose="02040503050406030204" pitchFamily="18" charset="0"/>
                                    <a:ea typeface="Times New Roman" panose="02020603050405020304" pitchFamily="18" charset="0"/>
                                  </a:rPr>
                                  <m:t>−</m:t>
                                </m:r>
                                <m:sSup>
                                  <m:sSupPr>
                                    <m:ctrlPr>
                                      <a:rPr lang="en-US" sz="2400" b="1" i="1">
                                        <a:effectLst/>
                                        <a:latin typeface="Cambria Math" panose="02040503050406030204" pitchFamily="18" charset="0"/>
                                        <a:ea typeface="Times New Roman" panose="02020603050405020304" pitchFamily="18" charset="0"/>
                                      </a:rPr>
                                    </m:ctrlPr>
                                  </m:sSupPr>
                                  <m:e>
                                    <m:acc>
                                      <m:accPr>
                                        <m:chr m:val="̅"/>
                                        <m:ctrlPr>
                                          <a:rPr lang="en-US" sz="2400" b="1" i="1" smtClean="0">
                                            <a:solidFill>
                                              <a:srgbClr val="FF0000"/>
                                            </a:solidFill>
                                            <a:effectLst/>
                                            <a:latin typeface="Cambria Math" panose="02040503050406030204" pitchFamily="18" charset="0"/>
                                            <a:ea typeface="Times New Roman" panose="02020603050405020304" pitchFamily="18" charset="0"/>
                                          </a:rPr>
                                        </m:ctrlPr>
                                      </m:accPr>
                                      <m:e>
                                        <m:r>
                                          <a:rPr lang="en-US" sz="2400" b="1" i="1">
                                            <a:solidFill>
                                              <a:srgbClr val="FF0000"/>
                                            </a:solidFill>
                                            <a:effectLst/>
                                            <a:latin typeface="Cambria Math" panose="02040503050406030204" pitchFamily="18" charset="0"/>
                                            <a:ea typeface="Times New Roman" panose="02020603050405020304" pitchFamily="18" charset="0"/>
                                          </a:rPr>
                                          <m:t>𝒙</m:t>
                                        </m:r>
                                      </m:e>
                                    </m:acc>
                                  </m:e>
                                  <m:sup>
                                    <m:r>
                                      <a:rPr lang="en-US" sz="2400" b="1" i="1">
                                        <a:effectLst/>
                                        <a:latin typeface="Cambria Math" panose="02040503050406030204" pitchFamily="18" charset="0"/>
                                        <a:ea typeface="Times New Roman" panose="02020603050405020304" pitchFamily="18" charset="0"/>
                                      </a:rPr>
                                      <m:t>𝟐</m:t>
                                    </m:r>
                                  </m:sup>
                                </m:sSup>
                              </m:oMath>
                            </m:oMathPara>
                          </a14:m>
                          <a:endParaRPr lang="en-US" sz="2400"/>
                        </a:p>
                      </a:txBody>
                      <a:tcPr marL="60960" marR="60960" marT="30480" marB="30480">
                        <a:solidFill>
                          <a:srgbClr val="FFFF00"/>
                        </a:solidFill>
                      </a:tcPr>
                    </a:tc>
                    <a:extLst>
                      <a:ext uri="{0D108BD9-81ED-4DB2-BD59-A6C34878D82A}">
                        <a16:rowId xmlns:a16="http://schemas.microsoft.com/office/drawing/2014/main" val="199413954"/>
                      </a:ext>
                    </a:extLst>
                  </a:tr>
                </a:tbl>
              </a:graphicData>
            </a:graphic>
          </p:graphicFrame>
        </mc:Choice>
        <mc:Fallback xmlns="">
          <p:graphicFrame>
            <p:nvGraphicFramePr>
              <p:cNvPr id="11" name="Table 10">
                <a:extLst>
                  <a:ext uri="{FF2B5EF4-FFF2-40B4-BE49-F238E27FC236}">
                    <a16:creationId xmlns:a16="http://schemas.microsoft.com/office/drawing/2014/main" id="{EEC1DE69-F775-0E65-327A-B776E8F44BB7}"/>
                  </a:ext>
                </a:extLst>
              </p:cNvPr>
              <p:cNvGraphicFramePr>
                <a:graphicFrameLocks noGrp="1"/>
              </p:cNvGraphicFramePr>
              <p:nvPr/>
            </p:nvGraphicFramePr>
            <p:xfrm>
              <a:off x="115455" y="1334693"/>
              <a:ext cx="11961091" cy="748094"/>
            </p:xfrm>
            <a:graphic>
              <a:graphicData uri="http://schemas.openxmlformats.org/drawingml/2006/table">
                <a:tbl>
                  <a:tblPr firstRow="1" bandRow="1"/>
                  <a:tblGrid>
                    <a:gridCol w="11961091">
                      <a:extLst>
                        <a:ext uri="{9D8B030D-6E8A-4147-A177-3AD203B41FA5}">
                          <a16:colId xmlns:a16="http://schemas.microsoft.com/office/drawing/2014/main" val="152595028"/>
                        </a:ext>
                      </a:extLst>
                    </a:gridCol>
                  </a:tblGrid>
                  <a:tr h="748073">
                    <a:tc>
                      <a:txBody>
                        <a:bodyPr/>
                        <a:lstStyle/>
                        <a:p>
                          <a:pPr/>
                          <a14:m xmlns:a14="http://schemas.microsoft.com/office/drawing/2010/main">
                            <m:oMathPara xmlns:m="http://schemas.openxmlformats.org/officeDocument/2006/math">
                              <m:oMathParaPr>
                                <m:jc m:val="centerGroup"/>
                              </m:oMathParaPr>
                              <m:oMath xmlns:m="http://schemas.openxmlformats.org/officeDocument/2006/math">
                                <m:sSup>
                                  <m:sSupPr>
                                    <m:ctrlPr>
                                      <a:rPr lang="en-US" sz="2400" b="1" i="1" smtClean="0">
                                        <a:effectLst/>
                                        <a:latin typeface="Cambria Math" panose="02040503050406030204" pitchFamily="18" charset="0"/>
                                        <a:ea typeface="Times New Roman" panose="02020603050405020304" pitchFamily="18" charset="0"/>
                                      </a:rPr>
                                    </m:ctrlPr>
                                  </m:sSupPr>
                                  <m:e>
                                    <m:r>
                                      <a:rPr lang="en-US" sz="2400" b="1" i="1">
                                        <a:effectLst/>
                                        <a:latin typeface="Cambria Math" panose="02040503050406030204" pitchFamily="18" charset="0"/>
                                        <a:ea typeface="Times New Roman" panose="02020603050405020304" pitchFamily="18" charset="0"/>
                                      </a:rPr>
                                      <m:t>𝑺</m:t>
                                    </m:r>
                                  </m:e>
                                  <m:sup>
                                    <m:r>
                                      <a:rPr lang="en-US" sz="2400" b="1" i="1">
                                        <a:effectLst/>
                                        <a:latin typeface="Cambria Math" panose="02040503050406030204" pitchFamily="18" charset="0"/>
                                        <a:ea typeface="Times New Roman" panose="02020603050405020304" pitchFamily="18" charset="0"/>
                                      </a:rPr>
                                      <m:t>𝟐</m:t>
                                    </m:r>
                                  </m:sup>
                                </m:sSup>
                                <m:r>
                                  <a:rPr lang="en-US" sz="2400" b="1" i="1">
                                    <a:effectLst/>
                                    <a:latin typeface="Cambria Math" panose="02040503050406030204" pitchFamily="18" charset="0"/>
                                    <a:ea typeface="Times New Roman" panose="02020603050405020304" pitchFamily="18" charset="0"/>
                                  </a:rPr>
                                  <m:t>=</m:t>
                                </m:r>
                                <m:f>
                                  <m:fPr>
                                    <m:ctrlPr>
                                      <a:rPr lang="en-US" sz="2400" b="1" i="1">
                                        <a:effectLst/>
                                        <a:latin typeface="Cambria Math" panose="02040503050406030204" pitchFamily="18" charset="0"/>
                                        <a:ea typeface="Times New Roman" panose="02020603050405020304" pitchFamily="18" charset="0"/>
                                      </a:rPr>
                                    </m:ctrlPr>
                                  </m:fPr>
                                  <m:num>
                                    <m:r>
                                      <a:rPr lang="en-US" sz="2400" b="1" i="1">
                                        <a:effectLst/>
                                        <a:latin typeface="Cambria Math" panose="02040503050406030204" pitchFamily="18" charset="0"/>
                                        <a:ea typeface="Times New Roman" panose="02020603050405020304" pitchFamily="18" charset="0"/>
                                      </a:rPr>
                                      <m:t>𝟏</m:t>
                                    </m:r>
                                  </m:num>
                                  <m:den>
                                    <m:r>
                                      <a:rPr lang="en-US" sz="2400" b="1" i="1">
                                        <a:effectLst/>
                                        <a:latin typeface="Cambria Math" panose="02040503050406030204" pitchFamily="18" charset="0"/>
                                        <a:ea typeface="Times New Roman" panose="02020603050405020304" pitchFamily="18" charset="0"/>
                                      </a:rPr>
                                      <m:t>𝒏</m:t>
                                    </m:r>
                                  </m:den>
                                </m:f>
                                <m:d>
                                  <m:dPr>
                                    <m:begChr m:val="["/>
                                    <m:endChr m:val="]"/>
                                    <m:ctrlPr>
                                      <a:rPr lang="en-US" sz="2400" b="1" i="1">
                                        <a:effectLst/>
                                        <a:latin typeface="Cambria Math" panose="02040503050406030204" pitchFamily="18" charset="0"/>
                                        <a:ea typeface="Times New Roman" panose="02020603050405020304" pitchFamily="18" charset="0"/>
                                      </a:rPr>
                                    </m:ctrlPr>
                                  </m:dPr>
                                  <m:e>
                                    <m:sSup>
                                      <m:sSupPr>
                                        <m:ctrlPr>
                                          <a:rPr lang="en-US" sz="2400" b="1" i="1">
                                            <a:effectLst/>
                                            <a:latin typeface="Cambria Math" panose="02040503050406030204" pitchFamily="18" charset="0"/>
                                            <a:ea typeface="Times New Roman" panose="02020603050405020304" pitchFamily="18" charset="0"/>
                                          </a:rPr>
                                        </m:ctrlPr>
                                      </m:sSupPr>
                                      <m:e>
                                        <m:d>
                                          <m:dPr>
                                            <m:ctrlPr>
                                              <a:rPr lang="en-US" sz="2400" b="1" i="1">
                                                <a:effectLst/>
                                                <a:latin typeface="Cambria Math" panose="02040503050406030204" pitchFamily="18" charset="0"/>
                                                <a:ea typeface="Times New Roman" panose="02020603050405020304" pitchFamily="18" charset="0"/>
                                              </a:rPr>
                                            </m:ctrlPr>
                                          </m:dPr>
                                          <m:e>
                                            <m:sSub>
                                              <m:sSubPr>
                                                <m:ctrlPr>
                                                  <a:rPr lang="en-US" sz="2400" b="1" i="1">
                                                    <a:effectLst/>
                                                    <a:latin typeface="Cambria Math" panose="02040503050406030204" pitchFamily="18" charset="0"/>
                                                    <a:ea typeface="Times New Roman" panose="02020603050405020304" pitchFamily="18" charset="0"/>
                                                  </a:rPr>
                                                </m:ctrlPr>
                                              </m:sSubPr>
                                              <m:e>
                                                <m:r>
                                                  <a:rPr lang="en-US" sz="2400" b="1" i="1">
                                                    <a:effectLst/>
                                                    <a:latin typeface="Cambria Math" panose="02040503050406030204" pitchFamily="18" charset="0"/>
                                                    <a:ea typeface="Times New Roman" panose="02020603050405020304" pitchFamily="18" charset="0"/>
                                                  </a:rPr>
                                                  <m:t>𝒙</m:t>
                                                </m:r>
                                              </m:e>
                                              <m:sub>
                                                <m:r>
                                                  <a:rPr lang="en-US" sz="2400" b="1" i="1">
                                                    <a:effectLst/>
                                                    <a:latin typeface="Cambria Math" panose="02040503050406030204" pitchFamily="18" charset="0"/>
                                                    <a:ea typeface="Times New Roman" panose="02020603050405020304" pitchFamily="18" charset="0"/>
                                                  </a:rPr>
                                                  <m:t>𝟏</m:t>
                                                </m:r>
                                              </m:sub>
                                            </m:sSub>
                                            <m:r>
                                              <a:rPr lang="en-US" sz="2400" b="1" i="1">
                                                <a:effectLst/>
                                                <a:latin typeface="Cambria Math" panose="02040503050406030204" pitchFamily="18" charset="0"/>
                                                <a:ea typeface="Times New Roman" panose="02020603050405020304" pitchFamily="18" charset="0"/>
                                              </a:rPr>
                                              <m:t>−</m:t>
                                            </m:r>
                                            <m:acc>
                                              <m:accPr>
                                                <m:chr m:val="̅"/>
                                                <m:ctrlPr>
                                                  <a:rPr lang="en-US" sz="2400" b="1" i="1" smtClean="0">
                                                    <a:solidFill>
                                                      <a:srgbClr val="FF0000"/>
                                                    </a:solidFill>
                                                    <a:effectLst/>
                                                    <a:latin typeface="Cambria Math" panose="02040503050406030204" pitchFamily="18" charset="0"/>
                                                    <a:ea typeface="Times New Roman" panose="02020603050405020304" pitchFamily="18" charset="0"/>
                                                  </a:rPr>
                                                </m:ctrlPr>
                                              </m:accPr>
                                              <m:e>
                                                <m:r>
                                                  <a:rPr lang="en-US" sz="2400" b="1" i="1">
                                                    <a:solidFill>
                                                      <a:srgbClr val="FF0000"/>
                                                    </a:solidFill>
                                                    <a:effectLst/>
                                                    <a:latin typeface="Cambria Math" panose="02040503050406030204" pitchFamily="18" charset="0"/>
                                                    <a:ea typeface="Times New Roman" panose="02020603050405020304" pitchFamily="18" charset="0"/>
                                                  </a:rPr>
                                                  <m:t>𝒙</m:t>
                                                </m:r>
                                              </m:e>
                                            </m:acc>
                                          </m:e>
                                        </m:d>
                                      </m:e>
                                      <m:sup>
                                        <m:r>
                                          <a:rPr lang="en-US" sz="2400" b="1" i="1">
                                            <a:effectLst/>
                                            <a:latin typeface="Cambria Math" panose="02040503050406030204" pitchFamily="18" charset="0"/>
                                            <a:ea typeface="Times New Roman" panose="02020603050405020304" pitchFamily="18" charset="0"/>
                                          </a:rPr>
                                          <m:t>𝟐</m:t>
                                        </m:r>
                                      </m:sup>
                                    </m:sSup>
                                    <m:r>
                                      <a:rPr lang="en-US" sz="2400" b="1" i="1">
                                        <a:effectLst/>
                                        <a:latin typeface="Cambria Math" panose="02040503050406030204" pitchFamily="18" charset="0"/>
                                        <a:ea typeface="Times New Roman" panose="02020603050405020304" pitchFamily="18" charset="0"/>
                                      </a:rPr>
                                      <m:t>+</m:t>
                                    </m:r>
                                    <m:sSup>
                                      <m:sSupPr>
                                        <m:ctrlPr>
                                          <a:rPr lang="en-US" sz="2400" b="1" i="1">
                                            <a:effectLst/>
                                            <a:latin typeface="Cambria Math" panose="02040503050406030204" pitchFamily="18" charset="0"/>
                                            <a:ea typeface="Times New Roman" panose="02020603050405020304" pitchFamily="18" charset="0"/>
                                          </a:rPr>
                                        </m:ctrlPr>
                                      </m:sSupPr>
                                      <m:e>
                                        <m:d>
                                          <m:dPr>
                                            <m:ctrlPr>
                                              <a:rPr lang="en-US" sz="2400" b="1" i="1">
                                                <a:effectLst/>
                                                <a:latin typeface="Cambria Math" panose="02040503050406030204" pitchFamily="18" charset="0"/>
                                                <a:ea typeface="Times New Roman" panose="02020603050405020304" pitchFamily="18" charset="0"/>
                                              </a:rPr>
                                            </m:ctrlPr>
                                          </m:dPr>
                                          <m:e>
                                            <m:sSub>
                                              <m:sSubPr>
                                                <m:ctrlPr>
                                                  <a:rPr lang="en-US" sz="2400" b="1" i="1">
                                                    <a:effectLst/>
                                                    <a:latin typeface="Cambria Math" panose="02040503050406030204" pitchFamily="18" charset="0"/>
                                                    <a:ea typeface="Times New Roman" panose="02020603050405020304" pitchFamily="18" charset="0"/>
                                                  </a:rPr>
                                                </m:ctrlPr>
                                              </m:sSubPr>
                                              <m:e>
                                                <m:r>
                                                  <a:rPr lang="en-US" sz="2400" b="1" i="1">
                                                    <a:effectLst/>
                                                    <a:latin typeface="Cambria Math" panose="02040503050406030204" pitchFamily="18" charset="0"/>
                                                    <a:ea typeface="Times New Roman" panose="02020603050405020304" pitchFamily="18" charset="0"/>
                                                  </a:rPr>
                                                  <m:t>𝒙</m:t>
                                                </m:r>
                                              </m:e>
                                              <m:sub>
                                                <m:r>
                                                  <a:rPr lang="en-US" sz="2400" b="1" i="1">
                                                    <a:effectLst/>
                                                    <a:latin typeface="Cambria Math" panose="02040503050406030204" pitchFamily="18" charset="0"/>
                                                    <a:ea typeface="Times New Roman" panose="02020603050405020304" pitchFamily="18" charset="0"/>
                                                  </a:rPr>
                                                  <m:t>𝟐</m:t>
                                                </m:r>
                                              </m:sub>
                                            </m:sSub>
                                            <m:r>
                                              <a:rPr lang="en-US" sz="2400" b="1" i="1">
                                                <a:effectLst/>
                                                <a:latin typeface="Cambria Math" panose="02040503050406030204" pitchFamily="18" charset="0"/>
                                                <a:ea typeface="Times New Roman" panose="02020603050405020304" pitchFamily="18" charset="0"/>
                                              </a:rPr>
                                              <m:t>−</m:t>
                                            </m:r>
                                            <m:acc>
                                              <m:accPr>
                                                <m:chr m:val="̅"/>
                                                <m:ctrlPr>
                                                  <a:rPr lang="en-US" sz="2400" b="1" i="1" smtClean="0">
                                                    <a:solidFill>
                                                      <a:srgbClr val="FF0000"/>
                                                    </a:solidFill>
                                                    <a:effectLst/>
                                                    <a:latin typeface="Cambria Math" panose="02040503050406030204" pitchFamily="18" charset="0"/>
                                                    <a:ea typeface="Times New Roman" panose="02020603050405020304" pitchFamily="18" charset="0"/>
                                                  </a:rPr>
                                                </m:ctrlPr>
                                              </m:accPr>
                                              <m:e>
                                                <m:r>
                                                  <a:rPr lang="en-US" sz="2400" b="1" i="1">
                                                    <a:solidFill>
                                                      <a:srgbClr val="FF0000"/>
                                                    </a:solidFill>
                                                    <a:effectLst/>
                                                    <a:latin typeface="Cambria Math" panose="02040503050406030204" pitchFamily="18" charset="0"/>
                                                    <a:ea typeface="Times New Roman" panose="02020603050405020304" pitchFamily="18" charset="0"/>
                                                  </a:rPr>
                                                  <m:t>𝒙</m:t>
                                                </m:r>
                                              </m:e>
                                            </m:acc>
                                          </m:e>
                                        </m:d>
                                      </m:e>
                                      <m:sup>
                                        <m:r>
                                          <a:rPr lang="en-US" sz="2400" b="1" i="1">
                                            <a:effectLst/>
                                            <a:latin typeface="Cambria Math" panose="02040503050406030204" pitchFamily="18" charset="0"/>
                                            <a:ea typeface="Times New Roman" panose="02020603050405020304" pitchFamily="18" charset="0"/>
                                          </a:rPr>
                                          <m:t>𝟐</m:t>
                                        </m:r>
                                      </m:sup>
                                    </m:sSup>
                                    <m:r>
                                      <a:rPr lang="en-US" sz="2400" b="1" i="1">
                                        <a:effectLst/>
                                        <a:latin typeface="Cambria Math" panose="02040503050406030204" pitchFamily="18" charset="0"/>
                                        <a:ea typeface="Times New Roman" panose="02020603050405020304" pitchFamily="18" charset="0"/>
                                      </a:rPr>
                                      <m:t>+…+</m:t>
                                    </m:r>
                                    <m:sSup>
                                      <m:sSupPr>
                                        <m:ctrlPr>
                                          <a:rPr lang="en-US" sz="2400" b="1" i="1">
                                            <a:effectLst/>
                                            <a:latin typeface="Cambria Math" panose="02040503050406030204" pitchFamily="18" charset="0"/>
                                            <a:ea typeface="Times New Roman" panose="02020603050405020304" pitchFamily="18" charset="0"/>
                                          </a:rPr>
                                        </m:ctrlPr>
                                      </m:sSupPr>
                                      <m:e>
                                        <m:d>
                                          <m:dPr>
                                            <m:ctrlPr>
                                              <a:rPr lang="en-US" sz="2400" b="1" i="1">
                                                <a:effectLst/>
                                                <a:latin typeface="Cambria Math" panose="02040503050406030204" pitchFamily="18" charset="0"/>
                                                <a:ea typeface="Times New Roman" panose="02020603050405020304" pitchFamily="18" charset="0"/>
                                              </a:rPr>
                                            </m:ctrlPr>
                                          </m:dPr>
                                          <m:e>
                                            <m:sSub>
                                              <m:sSubPr>
                                                <m:ctrlPr>
                                                  <a:rPr lang="en-US" sz="2400" b="1" i="1">
                                                    <a:effectLst/>
                                                    <a:latin typeface="Cambria Math" panose="02040503050406030204" pitchFamily="18" charset="0"/>
                                                    <a:ea typeface="Times New Roman" panose="02020603050405020304" pitchFamily="18" charset="0"/>
                                                  </a:rPr>
                                                </m:ctrlPr>
                                              </m:sSubPr>
                                              <m:e>
                                                <m:r>
                                                  <a:rPr lang="en-US" sz="2400" b="1" i="1">
                                                    <a:effectLst/>
                                                    <a:latin typeface="Cambria Math" panose="02040503050406030204" pitchFamily="18" charset="0"/>
                                                    <a:ea typeface="Times New Roman" panose="02020603050405020304" pitchFamily="18" charset="0"/>
                                                  </a:rPr>
                                                  <m:t>𝒙</m:t>
                                                </m:r>
                                              </m:e>
                                              <m:sub>
                                                <m:r>
                                                  <a:rPr lang="en-US" sz="2400" b="1" i="1">
                                                    <a:effectLst/>
                                                    <a:latin typeface="Cambria Math" panose="02040503050406030204" pitchFamily="18" charset="0"/>
                                                    <a:ea typeface="Times New Roman" panose="02020603050405020304" pitchFamily="18" charset="0"/>
                                                  </a:rPr>
                                                  <m:t>𝒏</m:t>
                                                </m:r>
                                              </m:sub>
                                            </m:sSub>
                                            <m:r>
                                              <a:rPr lang="en-US" sz="2400" b="1" i="1">
                                                <a:effectLst/>
                                                <a:latin typeface="Cambria Math" panose="02040503050406030204" pitchFamily="18" charset="0"/>
                                                <a:ea typeface="Times New Roman" panose="02020603050405020304" pitchFamily="18" charset="0"/>
                                              </a:rPr>
                                              <m:t>−</m:t>
                                            </m:r>
                                            <m:acc>
                                              <m:accPr>
                                                <m:chr m:val="̅"/>
                                                <m:ctrlPr>
                                                  <a:rPr lang="en-US" sz="2400" b="1" i="1" smtClean="0">
                                                    <a:solidFill>
                                                      <a:srgbClr val="FF0000"/>
                                                    </a:solidFill>
                                                    <a:effectLst/>
                                                    <a:latin typeface="Cambria Math" panose="02040503050406030204" pitchFamily="18" charset="0"/>
                                                    <a:ea typeface="Times New Roman" panose="02020603050405020304" pitchFamily="18" charset="0"/>
                                                  </a:rPr>
                                                </m:ctrlPr>
                                              </m:accPr>
                                              <m:e>
                                                <m:r>
                                                  <a:rPr lang="en-US" sz="2400" b="1" i="1">
                                                    <a:solidFill>
                                                      <a:srgbClr val="FF0000"/>
                                                    </a:solidFill>
                                                    <a:effectLst/>
                                                    <a:latin typeface="Cambria Math" panose="02040503050406030204" pitchFamily="18" charset="0"/>
                                                    <a:ea typeface="Times New Roman" panose="02020603050405020304" pitchFamily="18" charset="0"/>
                                                  </a:rPr>
                                                  <m:t>𝒙</m:t>
                                                </m:r>
                                              </m:e>
                                            </m:acc>
                                          </m:e>
                                        </m:d>
                                      </m:e>
                                      <m:sup>
                                        <m:r>
                                          <a:rPr lang="en-US" sz="2400" b="1" i="1">
                                            <a:effectLst/>
                                            <a:latin typeface="Cambria Math" panose="02040503050406030204" pitchFamily="18" charset="0"/>
                                            <a:ea typeface="Times New Roman" panose="02020603050405020304" pitchFamily="18" charset="0"/>
                                          </a:rPr>
                                          <m:t>𝟐</m:t>
                                        </m:r>
                                      </m:sup>
                                    </m:sSup>
                                  </m:e>
                                </m:d>
                                <m:r>
                                  <a:rPr lang="en-US" sz="2400" b="1" i="1" smtClean="0">
                                    <a:effectLst/>
                                    <a:latin typeface="Cambria Math" panose="02040503050406030204" pitchFamily="18" charset="0"/>
                                    <a:ea typeface="Times New Roman" panose="02020603050405020304" pitchFamily="18" charset="0"/>
                                  </a:rPr>
                                  <m:t>      </m:t>
                                </m:r>
                                <m:r>
                                  <a:rPr lang="en-US" sz="2400" b="1" i="1">
                                    <a:effectLst/>
                                    <a:latin typeface="Cambria Math" panose="02040503050406030204" pitchFamily="18" charset="0"/>
                                    <a:ea typeface="Times New Roman" panose="02020603050405020304" pitchFamily="18" charset="0"/>
                                  </a:rPr>
                                  <m:t>= </m:t>
                                </m:r>
                                <m:f>
                                  <m:fPr>
                                    <m:ctrlPr>
                                      <a:rPr lang="en-US" sz="2400" b="1" i="1">
                                        <a:effectLst/>
                                        <a:latin typeface="Cambria Math" panose="02040503050406030204" pitchFamily="18" charset="0"/>
                                        <a:ea typeface="Times New Roman" panose="02020603050405020304" pitchFamily="18" charset="0"/>
                                      </a:rPr>
                                    </m:ctrlPr>
                                  </m:fPr>
                                  <m:num>
                                    <m:r>
                                      <a:rPr lang="en-US" sz="2400" b="1" i="1">
                                        <a:effectLst/>
                                        <a:latin typeface="Cambria Math" panose="02040503050406030204" pitchFamily="18" charset="0"/>
                                        <a:ea typeface="Times New Roman" panose="02020603050405020304" pitchFamily="18" charset="0"/>
                                      </a:rPr>
                                      <m:t>𝟏</m:t>
                                    </m:r>
                                  </m:num>
                                  <m:den>
                                    <m:r>
                                      <a:rPr lang="en-US" sz="2400" b="1" i="1">
                                        <a:effectLst/>
                                        <a:latin typeface="Cambria Math" panose="02040503050406030204" pitchFamily="18" charset="0"/>
                                        <a:ea typeface="Times New Roman" panose="02020603050405020304" pitchFamily="18" charset="0"/>
                                      </a:rPr>
                                      <m:t>𝒏</m:t>
                                    </m:r>
                                  </m:den>
                                </m:f>
                                <m:d>
                                  <m:dPr>
                                    <m:ctrlPr>
                                      <a:rPr lang="en-US" sz="2400" b="1" i="1">
                                        <a:effectLst/>
                                        <a:latin typeface="Cambria Math" panose="02040503050406030204" pitchFamily="18" charset="0"/>
                                        <a:ea typeface="Times New Roman" panose="02020603050405020304" pitchFamily="18" charset="0"/>
                                      </a:rPr>
                                    </m:ctrlPr>
                                  </m:dPr>
                                  <m:e>
                                    <m:sSup>
                                      <m:sSupPr>
                                        <m:ctrlPr>
                                          <a:rPr lang="en-US" sz="2400" b="1" i="1">
                                            <a:effectLst/>
                                            <a:latin typeface="Cambria Math" panose="02040503050406030204" pitchFamily="18" charset="0"/>
                                            <a:ea typeface="Times New Roman" panose="02020603050405020304" pitchFamily="18" charset="0"/>
                                          </a:rPr>
                                        </m:ctrlPr>
                                      </m:sSupPr>
                                      <m:e>
                                        <m:sSub>
                                          <m:sSubPr>
                                            <m:ctrlPr>
                                              <a:rPr lang="en-US" sz="2400" b="1" i="1">
                                                <a:effectLst/>
                                                <a:latin typeface="Cambria Math" panose="02040503050406030204" pitchFamily="18" charset="0"/>
                                                <a:ea typeface="Times New Roman" panose="02020603050405020304" pitchFamily="18" charset="0"/>
                                              </a:rPr>
                                            </m:ctrlPr>
                                          </m:sSubPr>
                                          <m:e>
                                            <m:r>
                                              <a:rPr lang="en-US" sz="2400" b="1" i="1">
                                                <a:effectLst/>
                                                <a:latin typeface="Cambria Math" panose="02040503050406030204" pitchFamily="18" charset="0"/>
                                                <a:ea typeface="Times New Roman" panose="02020603050405020304" pitchFamily="18" charset="0"/>
                                              </a:rPr>
                                              <m:t>𝒙</m:t>
                                            </m:r>
                                          </m:e>
                                          <m:sub>
                                            <m:r>
                                              <a:rPr lang="en-US" sz="2400" b="1" i="1">
                                                <a:effectLst/>
                                                <a:latin typeface="Cambria Math" panose="02040503050406030204" pitchFamily="18" charset="0"/>
                                                <a:ea typeface="Times New Roman" panose="02020603050405020304" pitchFamily="18" charset="0"/>
                                              </a:rPr>
                                              <m:t>𝟏</m:t>
                                            </m:r>
                                          </m:sub>
                                        </m:sSub>
                                      </m:e>
                                      <m:sup>
                                        <m:r>
                                          <a:rPr lang="en-US" sz="2400" b="1" i="1">
                                            <a:effectLst/>
                                            <a:latin typeface="Cambria Math" panose="02040503050406030204" pitchFamily="18" charset="0"/>
                                            <a:ea typeface="Times New Roman" panose="02020603050405020304" pitchFamily="18" charset="0"/>
                                          </a:rPr>
                                          <m:t>𝟐</m:t>
                                        </m:r>
                                      </m:sup>
                                    </m:sSup>
                                    <m:r>
                                      <a:rPr lang="en-US" sz="2400" b="1" i="1">
                                        <a:effectLst/>
                                        <a:latin typeface="Cambria Math" panose="02040503050406030204" pitchFamily="18" charset="0"/>
                                        <a:ea typeface="Times New Roman" panose="02020603050405020304" pitchFamily="18" charset="0"/>
                                      </a:rPr>
                                      <m:t>+</m:t>
                                    </m:r>
                                    <m:sSup>
                                      <m:sSupPr>
                                        <m:ctrlPr>
                                          <a:rPr lang="en-US" sz="2400" b="1" i="1">
                                            <a:effectLst/>
                                            <a:latin typeface="Cambria Math" panose="02040503050406030204" pitchFamily="18" charset="0"/>
                                            <a:ea typeface="Times New Roman" panose="02020603050405020304" pitchFamily="18" charset="0"/>
                                          </a:rPr>
                                        </m:ctrlPr>
                                      </m:sSupPr>
                                      <m:e>
                                        <m:sSub>
                                          <m:sSubPr>
                                            <m:ctrlPr>
                                              <a:rPr lang="en-US" sz="2400" b="1" i="1">
                                                <a:effectLst/>
                                                <a:latin typeface="Cambria Math" panose="02040503050406030204" pitchFamily="18" charset="0"/>
                                                <a:ea typeface="Times New Roman" panose="02020603050405020304" pitchFamily="18" charset="0"/>
                                              </a:rPr>
                                            </m:ctrlPr>
                                          </m:sSubPr>
                                          <m:e>
                                            <m:r>
                                              <a:rPr lang="en-US" sz="2400" b="1" i="1">
                                                <a:effectLst/>
                                                <a:latin typeface="Cambria Math" panose="02040503050406030204" pitchFamily="18" charset="0"/>
                                                <a:ea typeface="Times New Roman" panose="02020603050405020304" pitchFamily="18" charset="0"/>
                                              </a:rPr>
                                              <m:t>𝒙</m:t>
                                            </m:r>
                                          </m:e>
                                          <m:sub>
                                            <m:r>
                                              <a:rPr lang="en-US" sz="2400" b="1" i="1">
                                                <a:effectLst/>
                                                <a:latin typeface="Cambria Math" panose="02040503050406030204" pitchFamily="18" charset="0"/>
                                                <a:ea typeface="Times New Roman" panose="02020603050405020304" pitchFamily="18" charset="0"/>
                                              </a:rPr>
                                              <m:t>𝟐</m:t>
                                            </m:r>
                                          </m:sub>
                                        </m:sSub>
                                      </m:e>
                                      <m:sup>
                                        <m:r>
                                          <a:rPr lang="en-US" sz="2400" b="1" i="1">
                                            <a:effectLst/>
                                            <a:latin typeface="Cambria Math" panose="02040503050406030204" pitchFamily="18" charset="0"/>
                                            <a:ea typeface="Times New Roman" panose="02020603050405020304" pitchFamily="18" charset="0"/>
                                          </a:rPr>
                                          <m:t>𝟐</m:t>
                                        </m:r>
                                      </m:sup>
                                    </m:sSup>
                                    <m:r>
                                      <a:rPr lang="en-US" sz="2400" b="1" i="1">
                                        <a:effectLst/>
                                        <a:latin typeface="Cambria Math" panose="02040503050406030204" pitchFamily="18" charset="0"/>
                                        <a:ea typeface="Times New Roman" panose="02020603050405020304" pitchFamily="18" charset="0"/>
                                      </a:rPr>
                                      <m:t>+…+</m:t>
                                    </m:r>
                                    <m:sSup>
                                      <m:sSupPr>
                                        <m:ctrlPr>
                                          <a:rPr lang="en-US" sz="2400" b="1" i="1">
                                            <a:effectLst/>
                                            <a:latin typeface="Cambria Math" panose="02040503050406030204" pitchFamily="18" charset="0"/>
                                            <a:ea typeface="Times New Roman" panose="02020603050405020304" pitchFamily="18" charset="0"/>
                                          </a:rPr>
                                        </m:ctrlPr>
                                      </m:sSupPr>
                                      <m:e>
                                        <m:sSub>
                                          <m:sSubPr>
                                            <m:ctrlPr>
                                              <a:rPr lang="en-US" sz="2400" b="1" i="1">
                                                <a:effectLst/>
                                                <a:latin typeface="Cambria Math" panose="02040503050406030204" pitchFamily="18" charset="0"/>
                                                <a:ea typeface="Times New Roman" panose="02020603050405020304" pitchFamily="18" charset="0"/>
                                              </a:rPr>
                                            </m:ctrlPr>
                                          </m:sSubPr>
                                          <m:e>
                                            <m:r>
                                              <a:rPr lang="en-US" sz="2400" b="1" i="1">
                                                <a:effectLst/>
                                                <a:latin typeface="Cambria Math" panose="02040503050406030204" pitchFamily="18" charset="0"/>
                                                <a:ea typeface="Times New Roman" panose="02020603050405020304" pitchFamily="18" charset="0"/>
                                              </a:rPr>
                                              <m:t>𝒙</m:t>
                                            </m:r>
                                          </m:e>
                                          <m:sub>
                                            <m:r>
                                              <a:rPr lang="en-US" sz="2400" b="1" i="1">
                                                <a:effectLst/>
                                                <a:latin typeface="Cambria Math" panose="02040503050406030204" pitchFamily="18" charset="0"/>
                                                <a:ea typeface="Times New Roman" panose="02020603050405020304" pitchFamily="18" charset="0"/>
                                              </a:rPr>
                                              <m:t>𝒏</m:t>
                                            </m:r>
                                          </m:sub>
                                        </m:sSub>
                                      </m:e>
                                      <m:sup>
                                        <m:r>
                                          <a:rPr lang="en-US" sz="2400" b="1" i="1">
                                            <a:effectLst/>
                                            <a:latin typeface="Cambria Math" panose="02040503050406030204" pitchFamily="18" charset="0"/>
                                            <a:ea typeface="Times New Roman" panose="02020603050405020304" pitchFamily="18" charset="0"/>
                                          </a:rPr>
                                          <m:t>𝟐</m:t>
                                        </m:r>
                                      </m:sup>
                                    </m:sSup>
                                  </m:e>
                                </m:d>
                                <m:r>
                                  <a:rPr lang="en-US" sz="2400" b="1" i="1">
                                    <a:effectLst/>
                                    <a:latin typeface="Cambria Math" panose="02040503050406030204" pitchFamily="18" charset="0"/>
                                    <a:ea typeface="Times New Roman" panose="02020603050405020304" pitchFamily="18" charset="0"/>
                                  </a:rPr>
                                  <m:t>−</m:t>
                                </m:r>
                                <m:sSup>
                                  <m:sSupPr>
                                    <m:ctrlPr>
                                      <a:rPr lang="en-US" sz="2400" b="1" i="1">
                                        <a:effectLst/>
                                        <a:latin typeface="Cambria Math" panose="02040503050406030204" pitchFamily="18" charset="0"/>
                                        <a:ea typeface="Times New Roman" panose="02020603050405020304" pitchFamily="18" charset="0"/>
                                      </a:rPr>
                                    </m:ctrlPr>
                                  </m:sSupPr>
                                  <m:e>
                                    <m:acc>
                                      <m:accPr>
                                        <m:chr m:val="̅"/>
                                        <m:ctrlPr>
                                          <a:rPr lang="en-US" sz="2400" b="1" i="1" smtClean="0">
                                            <a:solidFill>
                                              <a:srgbClr val="FF0000"/>
                                            </a:solidFill>
                                            <a:effectLst/>
                                            <a:latin typeface="Cambria Math" panose="02040503050406030204" pitchFamily="18" charset="0"/>
                                            <a:ea typeface="Times New Roman" panose="02020603050405020304" pitchFamily="18" charset="0"/>
                                          </a:rPr>
                                        </m:ctrlPr>
                                      </m:accPr>
                                      <m:e>
                                        <m:r>
                                          <a:rPr lang="en-US" sz="2400" b="1" i="1">
                                            <a:solidFill>
                                              <a:srgbClr val="FF0000"/>
                                            </a:solidFill>
                                            <a:effectLst/>
                                            <a:latin typeface="Cambria Math" panose="02040503050406030204" pitchFamily="18" charset="0"/>
                                            <a:ea typeface="Times New Roman" panose="02020603050405020304" pitchFamily="18" charset="0"/>
                                          </a:rPr>
                                          <m:t>𝒙</m:t>
                                        </m:r>
                                      </m:e>
                                    </m:acc>
                                  </m:e>
                                  <m:sup>
                                    <m:r>
                                      <a:rPr lang="en-US" sz="2400" b="1" i="1">
                                        <a:effectLst/>
                                        <a:latin typeface="Cambria Math" panose="02040503050406030204" pitchFamily="18" charset="0"/>
                                        <a:ea typeface="Times New Roman" panose="02020603050405020304" pitchFamily="18" charset="0"/>
                                      </a:rPr>
                                      <m:t>𝟐</m:t>
                                    </m:r>
                                  </m:sup>
                                </m:sSup>
                              </m:oMath>
                            </m:oMathPara>
                          </a14:m>
                          <a:endParaRPr lang="en-US" sz="2400"/>
                        </a:p>
                      </a:txBody>
                      <a:tcPr marL="60960" marR="60960" marT="30480" marB="30480">
                        <a:solidFill>
                          <a:srgbClr val="FFFF00"/>
                        </a:solidFill>
                      </a:tcPr>
                    </a:tc>
                    <a:extLst>
                      <a:ext uri="{0D108BD9-81ED-4DB2-BD59-A6C34878D82A}">
                        <a16:rowId xmlns:a16="http://schemas.microsoft.com/office/drawing/2014/main" val="199413954"/>
                      </a:ext>
                    </a:extLst>
                  </a:tr>
                </a:tbl>
              </a:graphicData>
            </a:graphic>
          </p:graphicFrame>
        </mc:Fallback>
      </mc:AlternateContent>
      <mc:AlternateContent xmlns:mc="http://schemas.openxmlformats.org/markup-compatibility/2006" xmlns:a14="http://schemas.microsoft.com/office/drawing/2010/main">
        <mc:Choice Requires="a14">
          <p:graphicFrame>
            <p:nvGraphicFramePr>
              <p:cNvPr id="12" name="Table 11">
                <a:extLst>
                  <a:ext uri="{FF2B5EF4-FFF2-40B4-BE49-F238E27FC236}">
                    <a16:creationId xmlns:a16="http://schemas.microsoft.com/office/drawing/2014/main" id="{7BC76AEC-7C35-EE40-D7FA-E78F3981CB41}"/>
                  </a:ext>
                </a:extLst>
              </p:cNvPr>
              <p:cNvGraphicFramePr>
                <a:graphicFrameLocks noGrp="1"/>
              </p:cNvGraphicFramePr>
              <p:nvPr/>
            </p:nvGraphicFramePr>
            <p:xfrm>
              <a:off x="129309" y="5073737"/>
              <a:ext cx="11947236" cy="996908"/>
            </p:xfrm>
            <a:graphic>
              <a:graphicData uri="http://schemas.openxmlformats.org/drawingml/2006/table">
                <a:tbl>
                  <a:tblPr firstRow="1" bandRow="1"/>
                  <a:tblGrid>
                    <a:gridCol w="11947236">
                      <a:extLst>
                        <a:ext uri="{9D8B030D-6E8A-4147-A177-3AD203B41FA5}">
                          <a16:colId xmlns:a16="http://schemas.microsoft.com/office/drawing/2014/main" val="2101630139"/>
                        </a:ext>
                      </a:extLst>
                    </a:gridCol>
                  </a:tblGrid>
                  <a:tr h="996908">
                    <a:tc>
                      <a:txBody>
                        <a:bodyPr/>
                        <a:lstStyle/>
                        <a:p>
                          <a:pPr/>
                          <a14:m>
                            <m:oMathPara xmlns:m="http://schemas.openxmlformats.org/officeDocument/2006/math">
                              <m:oMathParaPr>
                                <m:jc m:val="left"/>
                              </m:oMathParaPr>
                              <m:oMath xmlns:m="http://schemas.openxmlformats.org/officeDocument/2006/math">
                                <m:sSup>
                                  <m:sSupPr>
                                    <m:ctrlPr>
                                      <a:rPr lang="en-US" sz="2100" b="1" i="1" smtClean="0">
                                        <a:effectLst/>
                                        <a:latin typeface="Cambria Math" panose="02040503050406030204" pitchFamily="18" charset="0"/>
                                        <a:ea typeface="Times New Roman" panose="02020603050405020304" pitchFamily="18" charset="0"/>
                                      </a:rPr>
                                    </m:ctrlPr>
                                  </m:sSupPr>
                                  <m:e>
                                    <m:r>
                                      <a:rPr lang="en-US" sz="2100" b="1" i="1">
                                        <a:effectLst/>
                                        <a:latin typeface="Cambria Math" panose="02040503050406030204" pitchFamily="18" charset="0"/>
                                        <a:ea typeface="Times New Roman" panose="02020603050405020304" pitchFamily="18" charset="0"/>
                                      </a:rPr>
                                      <m:t>𝑺</m:t>
                                    </m:r>
                                  </m:e>
                                  <m:sup>
                                    <m:r>
                                      <a:rPr lang="en-US" sz="2100" b="1" i="1">
                                        <a:effectLst/>
                                        <a:latin typeface="Cambria Math" panose="02040503050406030204" pitchFamily="18" charset="0"/>
                                        <a:ea typeface="Times New Roman" panose="02020603050405020304" pitchFamily="18" charset="0"/>
                                      </a:rPr>
                                      <m:t>𝟐</m:t>
                                    </m:r>
                                  </m:sup>
                                </m:sSup>
                                <m:r>
                                  <a:rPr lang="en-US" sz="2100" b="1" i="1">
                                    <a:effectLst/>
                                    <a:latin typeface="Cambria Math" panose="02040503050406030204" pitchFamily="18" charset="0"/>
                                    <a:ea typeface="Times New Roman" panose="02020603050405020304" pitchFamily="18" charset="0"/>
                                  </a:rPr>
                                  <m:t>=</m:t>
                                </m:r>
                                <m:f>
                                  <m:fPr>
                                    <m:ctrlPr>
                                      <a:rPr lang="en-US" sz="2100" b="1" i="1">
                                        <a:effectLst/>
                                        <a:latin typeface="Cambria Math" panose="02040503050406030204" pitchFamily="18" charset="0"/>
                                        <a:ea typeface="Times New Roman" panose="02020603050405020304" pitchFamily="18" charset="0"/>
                                      </a:rPr>
                                    </m:ctrlPr>
                                  </m:fPr>
                                  <m:num>
                                    <m:r>
                                      <a:rPr lang="en-US" sz="2100" b="1" i="1">
                                        <a:effectLst/>
                                        <a:latin typeface="Cambria Math" panose="02040503050406030204" pitchFamily="18" charset="0"/>
                                        <a:ea typeface="Times New Roman" panose="02020603050405020304" pitchFamily="18" charset="0"/>
                                      </a:rPr>
                                      <m:t>𝟏</m:t>
                                    </m:r>
                                  </m:num>
                                  <m:den>
                                    <m:r>
                                      <a:rPr lang="en-US" sz="2100" b="1" i="1">
                                        <a:effectLst/>
                                        <a:latin typeface="Cambria Math" panose="02040503050406030204" pitchFamily="18" charset="0"/>
                                        <a:ea typeface="Times New Roman" panose="02020603050405020304" pitchFamily="18" charset="0"/>
                                      </a:rPr>
                                      <m:t>𝒏</m:t>
                                    </m:r>
                                  </m:den>
                                </m:f>
                                <m:d>
                                  <m:dPr>
                                    <m:begChr m:val="["/>
                                    <m:endChr m:val="]"/>
                                    <m:ctrlPr>
                                      <a:rPr lang="en-US" sz="2100" b="1" i="1">
                                        <a:effectLst/>
                                        <a:latin typeface="Cambria Math" panose="02040503050406030204" pitchFamily="18" charset="0"/>
                                        <a:ea typeface="Times New Roman" panose="02020603050405020304" pitchFamily="18" charset="0"/>
                                      </a:rPr>
                                    </m:ctrlPr>
                                  </m:dPr>
                                  <m:e>
                                    <m:sSup>
                                      <m:sSupPr>
                                        <m:ctrlPr>
                                          <a:rPr lang="en-US" sz="2100" b="1" i="1">
                                            <a:effectLst/>
                                            <a:latin typeface="Cambria Math" panose="02040503050406030204" pitchFamily="18" charset="0"/>
                                            <a:ea typeface="Times New Roman" panose="02020603050405020304" pitchFamily="18" charset="0"/>
                                          </a:rPr>
                                        </m:ctrlPr>
                                      </m:sSupPr>
                                      <m:e>
                                        <m:sSub>
                                          <m:sSubPr>
                                            <m:ctrlPr>
                                              <a:rPr lang="en-US" sz="2100" b="1" i="1" smtClean="0">
                                                <a:solidFill>
                                                  <a:srgbClr val="FF0000"/>
                                                </a:solidFill>
                                                <a:effectLst/>
                                                <a:latin typeface="Cambria Math" panose="02040503050406030204" pitchFamily="18" charset="0"/>
                                                <a:ea typeface="Times New Roman" panose="02020603050405020304" pitchFamily="18" charset="0"/>
                                              </a:rPr>
                                            </m:ctrlPr>
                                          </m:sSubPr>
                                          <m:e>
                                            <m:r>
                                              <a:rPr lang="en-US" sz="2100" b="1" i="1">
                                                <a:solidFill>
                                                  <a:srgbClr val="FF0000"/>
                                                </a:solidFill>
                                                <a:effectLst/>
                                                <a:latin typeface="Cambria Math" panose="02040503050406030204" pitchFamily="18" charset="0"/>
                                                <a:ea typeface="Times New Roman" panose="02020603050405020304" pitchFamily="18" charset="0"/>
                                              </a:rPr>
                                              <m:t>𝒏</m:t>
                                            </m:r>
                                          </m:e>
                                          <m:sub>
                                            <m:r>
                                              <a:rPr lang="en-US" sz="2100" b="1" i="1">
                                                <a:solidFill>
                                                  <a:srgbClr val="FF0000"/>
                                                </a:solidFill>
                                                <a:effectLst/>
                                                <a:latin typeface="Cambria Math" panose="02040503050406030204" pitchFamily="18" charset="0"/>
                                                <a:ea typeface="Times New Roman" panose="02020603050405020304" pitchFamily="18" charset="0"/>
                                              </a:rPr>
                                              <m:t>𝟏</m:t>
                                            </m:r>
                                          </m:sub>
                                        </m:sSub>
                                        <m:d>
                                          <m:dPr>
                                            <m:ctrlPr>
                                              <a:rPr lang="en-US" sz="2100" b="1" i="1">
                                                <a:effectLst/>
                                                <a:latin typeface="Cambria Math" panose="02040503050406030204" pitchFamily="18" charset="0"/>
                                                <a:ea typeface="Times New Roman" panose="02020603050405020304" pitchFamily="18" charset="0"/>
                                              </a:rPr>
                                            </m:ctrlPr>
                                          </m:dPr>
                                          <m:e>
                                            <m:sSub>
                                              <m:sSubPr>
                                                <m:ctrlPr>
                                                  <a:rPr lang="en-US" sz="2100" b="1" i="1">
                                                    <a:effectLst/>
                                                    <a:latin typeface="Cambria Math" panose="02040503050406030204" pitchFamily="18" charset="0"/>
                                                    <a:ea typeface="Times New Roman" panose="02020603050405020304" pitchFamily="18" charset="0"/>
                                                  </a:rPr>
                                                </m:ctrlPr>
                                              </m:sSubPr>
                                              <m:e>
                                                <m:r>
                                                  <a:rPr lang="en-US" sz="2100" b="1" i="1">
                                                    <a:effectLst/>
                                                    <a:latin typeface="Cambria Math" panose="02040503050406030204" pitchFamily="18" charset="0"/>
                                                    <a:ea typeface="Times New Roman" panose="02020603050405020304" pitchFamily="18" charset="0"/>
                                                  </a:rPr>
                                                  <m:t>𝒙</m:t>
                                                </m:r>
                                              </m:e>
                                              <m:sub>
                                                <m:r>
                                                  <a:rPr lang="en-US" sz="2100" b="1" i="1">
                                                    <a:effectLst/>
                                                    <a:latin typeface="Cambria Math" panose="02040503050406030204" pitchFamily="18" charset="0"/>
                                                    <a:ea typeface="Times New Roman" panose="02020603050405020304" pitchFamily="18" charset="0"/>
                                                  </a:rPr>
                                                  <m:t>𝟏</m:t>
                                                </m:r>
                                              </m:sub>
                                            </m:sSub>
                                            <m:r>
                                              <a:rPr lang="en-US" sz="2100" b="1" i="1">
                                                <a:effectLst/>
                                                <a:latin typeface="Cambria Math" panose="02040503050406030204" pitchFamily="18" charset="0"/>
                                                <a:ea typeface="Times New Roman" panose="02020603050405020304" pitchFamily="18" charset="0"/>
                                              </a:rPr>
                                              <m:t>−</m:t>
                                            </m:r>
                                            <m:acc>
                                              <m:accPr>
                                                <m:chr m:val="̅"/>
                                                <m:ctrlPr>
                                                  <a:rPr lang="en-US" sz="2100" b="1" i="1">
                                                    <a:effectLst/>
                                                    <a:latin typeface="Cambria Math" panose="02040503050406030204" pitchFamily="18" charset="0"/>
                                                    <a:ea typeface="Times New Roman" panose="02020603050405020304" pitchFamily="18" charset="0"/>
                                                  </a:rPr>
                                                </m:ctrlPr>
                                              </m:accPr>
                                              <m:e>
                                                <m:r>
                                                  <a:rPr lang="en-US" sz="2100" b="1" i="1">
                                                    <a:effectLst/>
                                                    <a:latin typeface="Cambria Math" panose="02040503050406030204" pitchFamily="18" charset="0"/>
                                                    <a:ea typeface="Times New Roman" panose="02020603050405020304" pitchFamily="18" charset="0"/>
                                                  </a:rPr>
                                                  <m:t>𝒙</m:t>
                                                </m:r>
                                              </m:e>
                                            </m:acc>
                                          </m:e>
                                        </m:d>
                                      </m:e>
                                      <m:sup>
                                        <m:r>
                                          <a:rPr lang="en-US" sz="2100" b="1" i="1">
                                            <a:effectLst/>
                                            <a:latin typeface="Cambria Math" panose="02040503050406030204" pitchFamily="18" charset="0"/>
                                            <a:ea typeface="Times New Roman" panose="02020603050405020304" pitchFamily="18" charset="0"/>
                                          </a:rPr>
                                          <m:t>𝟐</m:t>
                                        </m:r>
                                      </m:sup>
                                    </m:sSup>
                                    <m:r>
                                      <a:rPr lang="en-US" sz="2100" b="1" i="1">
                                        <a:effectLst/>
                                        <a:latin typeface="Cambria Math" panose="02040503050406030204" pitchFamily="18" charset="0"/>
                                        <a:ea typeface="Times New Roman" panose="02020603050405020304" pitchFamily="18" charset="0"/>
                                      </a:rPr>
                                      <m:t>+</m:t>
                                    </m:r>
                                    <m:sSup>
                                      <m:sSupPr>
                                        <m:ctrlPr>
                                          <a:rPr lang="en-US" sz="2100" b="1" i="1">
                                            <a:effectLst/>
                                            <a:latin typeface="Cambria Math" panose="02040503050406030204" pitchFamily="18" charset="0"/>
                                            <a:ea typeface="Times New Roman" panose="02020603050405020304" pitchFamily="18" charset="0"/>
                                          </a:rPr>
                                        </m:ctrlPr>
                                      </m:sSupPr>
                                      <m:e>
                                        <m:sSub>
                                          <m:sSubPr>
                                            <m:ctrlPr>
                                              <a:rPr lang="en-US" sz="2100" b="1" i="1" smtClean="0">
                                                <a:solidFill>
                                                  <a:srgbClr val="FF0000"/>
                                                </a:solidFill>
                                                <a:effectLst/>
                                                <a:latin typeface="Cambria Math" panose="02040503050406030204" pitchFamily="18" charset="0"/>
                                                <a:ea typeface="Times New Roman" panose="02020603050405020304" pitchFamily="18" charset="0"/>
                                              </a:rPr>
                                            </m:ctrlPr>
                                          </m:sSubPr>
                                          <m:e>
                                            <m:r>
                                              <a:rPr lang="en-US" sz="2100" b="1" i="1">
                                                <a:solidFill>
                                                  <a:srgbClr val="FF0000"/>
                                                </a:solidFill>
                                                <a:effectLst/>
                                                <a:latin typeface="Cambria Math" panose="02040503050406030204" pitchFamily="18" charset="0"/>
                                                <a:ea typeface="Times New Roman" panose="02020603050405020304" pitchFamily="18" charset="0"/>
                                              </a:rPr>
                                              <m:t>𝒏</m:t>
                                            </m:r>
                                          </m:e>
                                          <m:sub>
                                            <m:r>
                                              <a:rPr lang="en-US" sz="2100" b="1" i="1">
                                                <a:solidFill>
                                                  <a:srgbClr val="FF0000"/>
                                                </a:solidFill>
                                                <a:effectLst/>
                                                <a:latin typeface="Cambria Math" panose="02040503050406030204" pitchFamily="18" charset="0"/>
                                                <a:ea typeface="Times New Roman" panose="02020603050405020304" pitchFamily="18" charset="0"/>
                                              </a:rPr>
                                              <m:t>𝟐</m:t>
                                            </m:r>
                                          </m:sub>
                                        </m:sSub>
                                        <m:d>
                                          <m:dPr>
                                            <m:ctrlPr>
                                              <a:rPr lang="en-US" sz="2100" b="1" i="1">
                                                <a:effectLst/>
                                                <a:latin typeface="Cambria Math" panose="02040503050406030204" pitchFamily="18" charset="0"/>
                                                <a:ea typeface="Times New Roman" panose="02020603050405020304" pitchFamily="18" charset="0"/>
                                              </a:rPr>
                                            </m:ctrlPr>
                                          </m:dPr>
                                          <m:e>
                                            <m:sSub>
                                              <m:sSubPr>
                                                <m:ctrlPr>
                                                  <a:rPr lang="en-US" sz="2100" b="1" i="1">
                                                    <a:effectLst/>
                                                    <a:latin typeface="Cambria Math" panose="02040503050406030204" pitchFamily="18" charset="0"/>
                                                    <a:ea typeface="Times New Roman" panose="02020603050405020304" pitchFamily="18" charset="0"/>
                                                  </a:rPr>
                                                </m:ctrlPr>
                                              </m:sSubPr>
                                              <m:e>
                                                <m:r>
                                                  <a:rPr lang="en-US" sz="2100" b="1" i="1">
                                                    <a:effectLst/>
                                                    <a:latin typeface="Cambria Math" panose="02040503050406030204" pitchFamily="18" charset="0"/>
                                                    <a:ea typeface="Times New Roman" panose="02020603050405020304" pitchFamily="18" charset="0"/>
                                                  </a:rPr>
                                                  <m:t>𝒙</m:t>
                                                </m:r>
                                              </m:e>
                                              <m:sub>
                                                <m:r>
                                                  <a:rPr lang="en-US" sz="2100" b="1" i="1">
                                                    <a:effectLst/>
                                                    <a:latin typeface="Cambria Math" panose="02040503050406030204" pitchFamily="18" charset="0"/>
                                                    <a:ea typeface="Times New Roman" panose="02020603050405020304" pitchFamily="18" charset="0"/>
                                                  </a:rPr>
                                                  <m:t>𝟐</m:t>
                                                </m:r>
                                              </m:sub>
                                            </m:sSub>
                                            <m:r>
                                              <a:rPr lang="en-US" sz="2100" b="1" i="1">
                                                <a:effectLst/>
                                                <a:latin typeface="Cambria Math" panose="02040503050406030204" pitchFamily="18" charset="0"/>
                                                <a:ea typeface="Times New Roman" panose="02020603050405020304" pitchFamily="18" charset="0"/>
                                              </a:rPr>
                                              <m:t>−</m:t>
                                            </m:r>
                                            <m:acc>
                                              <m:accPr>
                                                <m:chr m:val="̅"/>
                                                <m:ctrlPr>
                                                  <a:rPr lang="en-US" sz="2100" b="1" i="1">
                                                    <a:effectLst/>
                                                    <a:latin typeface="Cambria Math" panose="02040503050406030204" pitchFamily="18" charset="0"/>
                                                    <a:ea typeface="Times New Roman" panose="02020603050405020304" pitchFamily="18" charset="0"/>
                                                  </a:rPr>
                                                </m:ctrlPr>
                                              </m:accPr>
                                              <m:e>
                                                <m:r>
                                                  <a:rPr lang="en-US" sz="2100" b="1" i="1">
                                                    <a:effectLst/>
                                                    <a:latin typeface="Cambria Math" panose="02040503050406030204" pitchFamily="18" charset="0"/>
                                                    <a:ea typeface="Times New Roman" panose="02020603050405020304" pitchFamily="18" charset="0"/>
                                                  </a:rPr>
                                                  <m:t>𝒙</m:t>
                                                </m:r>
                                              </m:e>
                                            </m:acc>
                                          </m:e>
                                        </m:d>
                                      </m:e>
                                      <m:sup>
                                        <m:r>
                                          <a:rPr lang="en-US" sz="2100" b="1" i="1">
                                            <a:effectLst/>
                                            <a:latin typeface="Cambria Math" panose="02040503050406030204" pitchFamily="18" charset="0"/>
                                            <a:ea typeface="Times New Roman" panose="02020603050405020304" pitchFamily="18" charset="0"/>
                                          </a:rPr>
                                          <m:t>𝟐</m:t>
                                        </m:r>
                                      </m:sup>
                                    </m:sSup>
                                    <m:r>
                                      <a:rPr lang="en-US" sz="2100" b="1" i="1">
                                        <a:effectLst/>
                                        <a:latin typeface="Cambria Math" panose="02040503050406030204" pitchFamily="18" charset="0"/>
                                        <a:ea typeface="Times New Roman" panose="02020603050405020304" pitchFamily="18" charset="0"/>
                                      </a:rPr>
                                      <m:t>+…+</m:t>
                                    </m:r>
                                    <m:sSub>
                                      <m:sSubPr>
                                        <m:ctrlPr>
                                          <a:rPr lang="en-US" sz="2100" b="1" i="1" smtClean="0">
                                            <a:solidFill>
                                              <a:srgbClr val="FF0000"/>
                                            </a:solidFill>
                                            <a:effectLst/>
                                            <a:latin typeface="Cambria Math" panose="02040503050406030204" pitchFamily="18" charset="0"/>
                                            <a:ea typeface="Times New Roman" panose="02020603050405020304" pitchFamily="18" charset="0"/>
                                          </a:rPr>
                                        </m:ctrlPr>
                                      </m:sSubPr>
                                      <m:e>
                                        <m:r>
                                          <a:rPr lang="en-US" sz="2100" b="1" i="1">
                                            <a:solidFill>
                                              <a:srgbClr val="FF0000"/>
                                            </a:solidFill>
                                            <a:effectLst/>
                                            <a:latin typeface="Cambria Math" panose="02040503050406030204" pitchFamily="18" charset="0"/>
                                            <a:ea typeface="Times New Roman" panose="02020603050405020304" pitchFamily="18" charset="0"/>
                                          </a:rPr>
                                          <m:t>𝒏</m:t>
                                        </m:r>
                                      </m:e>
                                      <m:sub>
                                        <m:r>
                                          <a:rPr lang="en-US" sz="2100" b="1" i="1">
                                            <a:solidFill>
                                              <a:srgbClr val="FF0000"/>
                                            </a:solidFill>
                                            <a:effectLst/>
                                            <a:latin typeface="Cambria Math" panose="02040503050406030204" pitchFamily="18" charset="0"/>
                                            <a:ea typeface="Times New Roman" panose="02020603050405020304" pitchFamily="18" charset="0"/>
                                          </a:rPr>
                                          <m:t>𝒌</m:t>
                                        </m:r>
                                      </m:sub>
                                    </m:sSub>
                                    <m:sSup>
                                      <m:sSupPr>
                                        <m:ctrlPr>
                                          <a:rPr lang="en-US" sz="2100" b="1" i="1">
                                            <a:effectLst/>
                                            <a:latin typeface="Cambria Math" panose="02040503050406030204" pitchFamily="18" charset="0"/>
                                            <a:ea typeface="Times New Roman" panose="02020603050405020304" pitchFamily="18" charset="0"/>
                                          </a:rPr>
                                        </m:ctrlPr>
                                      </m:sSupPr>
                                      <m:e>
                                        <m:d>
                                          <m:dPr>
                                            <m:ctrlPr>
                                              <a:rPr lang="en-US" sz="2100" b="1" i="1">
                                                <a:effectLst/>
                                                <a:latin typeface="Cambria Math" panose="02040503050406030204" pitchFamily="18" charset="0"/>
                                                <a:ea typeface="Times New Roman" panose="02020603050405020304" pitchFamily="18" charset="0"/>
                                              </a:rPr>
                                            </m:ctrlPr>
                                          </m:dPr>
                                          <m:e>
                                            <m:sSub>
                                              <m:sSubPr>
                                                <m:ctrlPr>
                                                  <a:rPr lang="en-US" sz="2100" b="1" i="1">
                                                    <a:effectLst/>
                                                    <a:latin typeface="Cambria Math" panose="02040503050406030204" pitchFamily="18" charset="0"/>
                                                    <a:ea typeface="Times New Roman" panose="02020603050405020304" pitchFamily="18" charset="0"/>
                                                  </a:rPr>
                                                </m:ctrlPr>
                                              </m:sSubPr>
                                              <m:e>
                                                <m:r>
                                                  <a:rPr lang="en-US" sz="2100" b="1" i="1">
                                                    <a:effectLst/>
                                                    <a:latin typeface="Cambria Math" panose="02040503050406030204" pitchFamily="18" charset="0"/>
                                                    <a:ea typeface="Times New Roman" panose="02020603050405020304" pitchFamily="18" charset="0"/>
                                                  </a:rPr>
                                                  <m:t>𝒙</m:t>
                                                </m:r>
                                              </m:e>
                                              <m:sub>
                                                <m:r>
                                                  <a:rPr lang="en-US" sz="2100" b="1" i="1">
                                                    <a:effectLst/>
                                                    <a:latin typeface="Cambria Math" panose="02040503050406030204" pitchFamily="18" charset="0"/>
                                                    <a:ea typeface="Times New Roman" panose="02020603050405020304" pitchFamily="18" charset="0"/>
                                                  </a:rPr>
                                                  <m:t>𝒌</m:t>
                                                </m:r>
                                              </m:sub>
                                            </m:sSub>
                                            <m:r>
                                              <a:rPr lang="en-US" sz="2100" b="1" i="1">
                                                <a:effectLst/>
                                                <a:latin typeface="Cambria Math" panose="02040503050406030204" pitchFamily="18" charset="0"/>
                                                <a:ea typeface="Times New Roman" panose="02020603050405020304" pitchFamily="18" charset="0"/>
                                              </a:rPr>
                                              <m:t>−</m:t>
                                            </m:r>
                                            <m:acc>
                                              <m:accPr>
                                                <m:chr m:val="̅"/>
                                                <m:ctrlPr>
                                                  <a:rPr lang="en-US" sz="2100" b="1" i="1">
                                                    <a:effectLst/>
                                                    <a:latin typeface="Cambria Math" panose="02040503050406030204" pitchFamily="18" charset="0"/>
                                                    <a:ea typeface="Times New Roman" panose="02020603050405020304" pitchFamily="18" charset="0"/>
                                                  </a:rPr>
                                                </m:ctrlPr>
                                              </m:accPr>
                                              <m:e>
                                                <m:r>
                                                  <a:rPr lang="en-US" sz="2100" b="1" i="1">
                                                    <a:effectLst/>
                                                    <a:latin typeface="Cambria Math" panose="02040503050406030204" pitchFamily="18" charset="0"/>
                                                    <a:ea typeface="Times New Roman" panose="02020603050405020304" pitchFamily="18" charset="0"/>
                                                  </a:rPr>
                                                  <m:t>𝒙</m:t>
                                                </m:r>
                                              </m:e>
                                            </m:acc>
                                          </m:e>
                                        </m:d>
                                      </m:e>
                                      <m:sup>
                                        <m:r>
                                          <a:rPr lang="en-US" sz="2100" b="1" i="1">
                                            <a:effectLst/>
                                            <a:latin typeface="Cambria Math" panose="02040503050406030204" pitchFamily="18" charset="0"/>
                                            <a:ea typeface="Times New Roman" panose="02020603050405020304" pitchFamily="18" charset="0"/>
                                          </a:rPr>
                                          <m:t>𝟐</m:t>
                                        </m:r>
                                      </m:sup>
                                    </m:sSup>
                                  </m:e>
                                </m:d>
                                <m:r>
                                  <a:rPr lang="en-US" sz="2100" b="1" i="1" smtClean="0">
                                    <a:effectLst/>
                                    <a:latin typeface="Cambria Math" panose="02040503050406030204" pitchFamily="18" charset="0"/>
                                    <a:ea typeface="Times New Roman" panose="02020603050405020304" pitchFamily="18" charset="0"/>
                                  </a:rPr>
                                  <m:t>  </m:t>
                                </m:r>
                                <m:r>
                                  <a:rPr lang="en-US" sz="2100" b="1" i="1">
                                    <a:effectLst/>
                                    <a:latin typeface="Cambria Math" panose="02040503050406030204" pitchFamily="18" charset="0"/>
                                    <a:ea typeface="Times New Roman" panose="02020603050405020304" pitchFamily="18" charset="0"/>
                                  </a:rPr>
                                  <m:t>= </m:t>
                                </m:r>
                                <m:f>
                                  <m:fPr>
                                    <m:ctrlPr>
                                      <a:rPr lang="en-US" sz="2100" b="1" i="1">
                                        <a:effectLst/>
                                        <a:latin typeface="Cambria Math" panose="02040503050406030204" pitchFamily="18" charset="0"/>
                                        <a:ea typeface="Times New Roman" panose="02020603050405020304" pitchFamily="18" charset="0"/>
                                      </a:rPr>
                                    </m:ctrlPr>
                                  </m:fPr>
                                  <m:num>
                                    <m:r>
                                      <a:rPr lang="en-US" sz="2100" b="1" i="1">
                                        <a:effectLst/>
                                        <a:latin typeface="Cambria Math" panose="02040503050406030204" pitchFamily="18" charset="0"/>
                                        <a:ea typeface="Times New Roman" panose="02020603050405020304" pitchFamily="18" charset="0"/>
                                      </a:rPr>
                                      <m:t>𝟏</m:t>
                                    </m:r>
                                  </m:num>
                                  <m:den>
                                    <m:r>
                                      <a:rPr lang="en-US" sz="2100" b="1" i="1">
                                        <a:effectLst/>
                                        <a:latin typeface="Cambria Math" panose="02040503050406030204" pitchFamily="18" charset="0"/>
                                        <a:ea typeface="Times New Roman" panose="02020603050405020304" pitchFamily="18" charset="0"/>
                                      </a:rPr>
                                      <m:t>𝒏</m:t>
                                    </m:r>
                                  </m:den>
                                </m:f>
                                <m:d>
                                  <m:dPr>
                                    <m:ctrlPr>
                                      <a:rPr lang="en-US" sz="2100" b="1" i="1">
                                        <a:effectLst/>
                                        <a:latin typeface="Cambria Math" panose="02040503050406030204" pitchFamily="18" charset="0"/>
                                        <a:ea typeface="Times New Roman" panose="02020603050405020304" pitchFamily="18" charset="0"/>
                                      </a:rPr>
                                    </m:ctrlPr>
                                  </m:dPr>
                                  <m:e>
                                    <m:sSub>
                                      <m:sSubPr>
                                        <m:ctrlPr>
                                          <a:rPr lang="en-US" sz="2100" b="1" i="1" smtClean="0">
                                            <a:solidFill>
                                              <a:srgbClr val="FF0000"/>
                                            </a:solidFill>
                                            <a:effectLst/>
                                            <a:latin typeface="Cambria Math" panose="02040503050406030204" pitchFamily="18" charset="0"/>
                                            <a:ea typeface="Times New Roman" panose="02020603050405020304" pitchFamily="18" charset="0"/>
                                          </a:rPr>
                                        </m:ctrlPr>
                                      </m:sSubPr>
                                      <m:e>
                                        <m:r>
                                          <a:rPr lang="en-US" sz="2100" b="1" i="1">
                                            <a:solidFill>
                                              <a:srgbClr val="FF0000"/>
                                            </a:solidFill>
                                            <a:effectLst/>
                                            <a:latin typeface="Cambria Math" panose="02040503050406030204" pitchFamily="18" charset="0"/>
                                            <a:ea typeface="Times New Roman" panose="02020603050405020304" pitchFamily="18" charset="0"/>
                                          </a:rPr>
                                          <m:t>𝒏</m:t>
                                        </m:r>
                                      </m:e>
                                      <m:sub>
                                        <m:r>
                                          <a:rPr lang="en-US" sz="2100" b="1" i="1">
                                            <a:solidFill>
                                              <a:srgbClr val="FF0000"/>
                                            </a:solidFill>
                                            <a:effectLst/>
                                            <a:latin typeface="Cambria Math" panose="02040503050406030204" pitchFamily="18" charset="0"/>
                                            <a:ea typeface="Times New Roman" panose="02020603050405020304" pitchFamily="18" charset="0"/>
                                          </a:rPr>
                                          <m:t>𝟏</m:t>
                                        </m:r>
                                      </m:sub>
                                    </m:sSub>
                                    <m:sSup>
                                      <m:sSupPr>
                                        <m:ctrlPr>
                                          <a:rPr lang="en-US" sz="2100" b="1" i="1">
                                            <a:effectLst/>
                                            <a:latin typeface="Cambria Math" panose="02040503050406030204" pitchFamily="18" charset="0"/>
                                            <a:ea typeface="Times New Roman" panose="02020603050405020304" pitchFamily="18" charset="0"/>
                                          </a:rPr>
                                        </m:ctrlPr>
                                      </m:sSupPr>
                                      <m:e>
                                        <m:sSub>
                                          <m:sSubPr>
                                            <m:ctrlPr>
                                              <a:rPr lang="en-US" sz="2100" b="1" i="1">
                                                <a:effectLst/>
                                                <a:latin typeface="Cambria Math" panose="02040503050406030204" pitchFamily="18" charset="0"/>
                                                <a:ea typeface="Times New Roman" panose="02020603050405020304" pitchFamily="18" charset="0"/>
                                              </a:rPr>
                                            </m:ctrlPr>
                                          </m:sSubPr>
                                          <m:e>
                                            <m:r>
                                              <a:rPr lang="en-US" sz="2100" b="1" i="1">
                                                <a:effectLst/>
                                                <a:latin typeface="Cambria Math" panose="02040503050406030204" pitchFamily="18" charset="0"/>
                                                <a:ea typeface="Times New Roman" panose="02020603050405020304" pitchFamily="18" charset="0"/>
                                              </a:rPr>
                                              <m:t>𝒙</m:t>
                                            </m:r>
                                          </m:e>
                                          <m:sub>
                                            <m:r>
                                              <a:rPr lang="en-US" sz="2100" b="1" i="1">
                                                <a:effectLst/>
                                                <a:latin typeface="Cambria Math" panose="02040503050406030204" pitchFamily="18" charset="0"/>
                                                <a:ea typeface="Times New Roman" panose="02020603050405020304" pitchFamily="18" charset="0"/>
                                              </a:rPr>
                                              <m:t>𝟏</m:t>
                                            </m:r>
                                          </m:sub>
                                        </m:sSub>
                                      </m:e>
                                      <m:sup>
                                        <m:r>
                                          <a:rPr lang="en-US" sz="2100" b="1" i="1">
                                            <a:effectLst/>
                                            <a:latin typeface="Cambria Math" panose="02040503050406030204" pitchFamily="18" charset="0"/>
                                            <a:ea typeface="Times New Roman" panose="02020603050405020304" pitchFamily="18" charset="0"/>
                                          </a:rPr>
                                          <m:t>𝟐</m:t>
                                        </m:r>
                                      </m:sup>
                                    </m:sSup>
                                    <m:r>
                                      <a:rPr lang="en-US" sz="2100" b="1" i="1">
                                        <a:effectLst/>
                                        <a:latin typeface="Cambria Math" panose="02040503050406030204" pitchFamily="18" charset="0"/>
                                        <a:ea typeface="Times New Roman" panose="02020603050405020304" pitchFamily="18" charset="0"/>
                                      </a:rPr>
                                      <m:t>+</m:t>
                                    </m:r>
                                    <m:sSub>
                                      <m:sSubPr>
                                        <m:ctrlPr>
                                          <a:rPr lang="en-US" sz="2100" b="1" i="1" smtClean="0">
                                            <a:solidFill>
                                              <a:srgbClr val="FF0000"/>
                                            </a:solidFill>
                                            <a:effectLst/>
                                            <a:latin typeface="Cambria Math" panose="02040503050406030204" pitchFamily="18" charset="0"/>
                                            <a:ea typeface="Times New Roman" panose="02020603050405020304" pitchFamily="18" charset="0"/>
                                          </a:rPr>
                                        </m:ctrlPr>
                                      </m:sSubPr>
                                      <m:e>
                                        <m:r>
                                          <a:rPr lang="en-US" sz="2100" b="1" i="1">
                                            <a:solidFill>
                                              <a:srgbClr val="FF0000"/>
                                            </a:solidFill>
                                            <a:effectLst/>
                                            <a:latin typeface="Cambria Math" panose="02040503050406030204" pitchFamily="18" charset="0"/>
                                            <a:ea typeface="Times New Roman" panose="02020603050405020304" pitchFamily="18" charset="0"/>
                                          </a:rPr>
                                          <m:t>𝒏</m:t>
                                        </m:r>
                                      </m:e>
                                      <m:sub>
                                        <m:r>
                                          <a:rPr lang="en-US" sz="2100" b="1" i="1">
                                            <a:solidFill>
                                              <a:srgbClr val="FF0000"/>
                                            </a:solidFill>
                                            <a:effectLst/>
                                            <a:latin typeface="Cambria Math" panose="02040503050406030204" pitchFamily="18" charset="0"/>
                                            <a:ea typeface="Times New Roman" panose="02020603050405020304" pitchFamily="18" charset="0"/>
                                          </a:rPr>
                                          <m:t>𝟐</m:t>
                                        </m:r>
                                      </m:sub>
                                    </m:sSub>
                                    <m:sSup>
                                      <m:sSupPr>
                                        <m:ctrlPr>
                                          <a:rPr lang="en-US" sz="2100" b="1" i="1">
                                            <a:effectLst/>
                                            <a:latin typeface="Cambria Math" panose="02040503050406030204" pitchFamily="18" charset="0"/>
                                            <a:ea typeface="Times New Roman" panose="02020603050405020304" pitchFamily="18" charset="0"/>
                                          </a:rPr>
                                        </m:ctrlPr>
                                      </m:sSupPr>
                                      <m:e>
                                        <m:sSub>
                                          <m:sSubPr>
                                            <m:ctrlPr>
                                              <a:rPr lang="en-US" sz="2100" b="1" i="1">
                                                <a:effectLst/>
                                                <a:latin typeface="Cambria Math" panose="02040503050406030204" pitchFamily="18" charset="0"/>
                                                <a:ea typeface="Times New Roman" panose="02020603050405020304" pitchFamily="18" charset="0"/>
                                              </a:rPr>
                                            </m:ctrlPr>
                                          </m:sSubPr>
                                          <m:e>
                                            <m:r>
                                              <a:rPr lang="en-US" sz="2100" b="1" i="1">
                                                <a:effectLst/>
                                                <a:latin typeface="Cambria Math" panose="02040503050406030204" pitchFamily="18" charset="0"/>
                                                <a:ea typeface="Times New Roman" panose="02020603050405020304" pitchFamily="18" charset="0"/>
                                              </a:rPr>
                                              <m:t>𝒙</m:t>
                                            </m:r>
                                          </m:e>
                                          <m:sub>
                                            <m:r>
                                              <a:rPr lang="en-US" sz="2100" b="1" i="1">
                                                <a:effectLst/>
                                                <a:latin typeface="Cambria Math" panose="02040503050406030204" pitchFamily="18" charset="0"/>
                                                <a:ea typeface="Times New Roman" panose="02020603050405020304" pitchFamily="18" charset="0"/>
                                              </a:rPr>
                                              <m:t>𝟐</m:t>
                                            </m:r>
                                          </m:sub>
                                        </m:sSub>
                                      </m:e>
                                      <m:sup>
                                        <m:r>
                                          <a:rPr lang="en-US" sz="2100" b="1" i="1">
                                            <a:effectLst/>
                                            <a:latin typeface="Cambria Math" panose="02040503050406030204" pitchFamily="18" charset="0"/>
                                            <a:ea typeface="Times New Roman" panose="02020603050405020304" pitchFamily="18" charset="0"/>
                                          </a:rPr>
                                          <m:t>𝟐</m:t>
                                        </m:r>
                                      </m:sup>
                                    </m:sSup>
                                    <m:r>
                                      <a:rPr lang="en-US" sz="2100" b="1" i="1">
                                        <a:effectLst/>
                                        <a:latin typeface="Cambria Math" panose="02040503050406030204" pitchFamily="18" charset="0"/>
                                        <a:ea typeface="Times New Roman" panose="02020603050405020304" pitchFamily="18" charset="0"/>
                                      </a:rPr>
                                      <m:t>+…+</m:t>
                                    </m:r>
                                    <m:sSub>
                                      <m:sSubPr>
                                        <m:ctrlPr>
                                          <a:rPr lang="en-US" sz="2100" b="1" i="1" smtClean="0">
                                            <a:solidFill>
                                              <a:srgbClr val="FF0000"/>
                                            </a:solidFill>
                                            <a:effectLst/>
                                            <a:latin typeface="Cambria Math" panose="02040503050406030204" pitchFamily="18" charset="0"/>
                                            <a:ea typeface="Times New Roman" panose="02020603050405020304" pitchFamily="18" charset="0"/>
                                          </a:rPr>
                                        </m:ctrlPr>
                                      </m:sSubPr>
                                      <m:e>
                                        <m:r>
                                          <a:rPr lang="en-US" sz="2100" b="1" i="1">
                                            <a:solidFill>
                                              <a:srgbClr val="FF0000"/>
                                            </a:solidFill>
                                            <a:effectLst/>
                                            <a:latin typeface="Cambria Math" panose="02040503050406030204" pitchFamily="18" charset="0"/>
                                            <a:ea typeface="Times New Roman" panose="02020603050405020304" pitchFamily="18" charset="0"/>
                                          </a:rPr>
                                          <m:t>𝒏</m:t>
                                        </m:r>
                                      </m:e>
                                      <m:sub>
                                        <m:r>
                                          <a:rPr lang="en-US" sz="2100" b="1" i="1">
                                            <a:solidFill>
                                              <a:srgbClr val="FF0000"/>
                                            </a:solidFill>
                                            <a:effectLst/>
                                            <a:latin typeface="Cambria Math" panose="02040503050406030204" pitchFamily="18" charset="0"/>
                                            <a:ea typeface="Times New Roman" panose="02020603050405020304" pitchFamily="18" charset="0"/>
                                          </a:rPr>
                                          <m:t>𝒌</m:t>
                                        </m:r>
                                      </m:sub>
                                    </m:sSub>
                                    <m:sSup>
                                      <m:sSupPr>
                                        <m:ctrlPr>
                                          <a:rPr lang="en-US" sz="2100" b="1" i="1">
                                            <a:effectLst/>
                                            <a:latin typeface="Cambria Math" panose="02040503050406030204" pitchFamily="18" charset="0"/>
                                            <a:ea typeface="Times New Roman" panose="02020603050405020304" pitchFamily="18" charset="0"/>
                                          </a:rPr>
                                        </m:ctrlPr>
                                      </m:sSupPr>
                                      <m:e>
                                        <m:sSub>
                                          <m:sSubPr>
                                            <m:ctrlPr>
                                              <a:rPr lang="en-US" sz="2100" b="1" i="1">
                                                <a:effectLst/>
                                                <a:latin typeface="Cambria Math" panose="02040503050406030204" pitchFamily="18" charset="0"/>
                                                <a:ea typeface="Times New Roman" panose="02020603050405020304" pitchFamily="18" charset="0"/>
                                              </a:rPr>
                                            </m:ctrlPr>
                                          </m:sSubPr>
                                          <m:e>
                                            <m:r>
                                              <a:rPr lang="en-US" sz="2100" b="1" i="1">
                                                <a:effectLst/>
                                                <a:latin typeface="Cambria Math" panose="02040503050406030204" pitchFamily="18" charset="0"/>
                                                <a:ea typeface="Times New Roman" panose="02020603050405020304" pitchFamily="18" charset="0"/>
                                              </a:rPr>
                                              <m:t>𝒙</m:t>
                                            </m:r>
                                          </m:e>
                                          <m:sub>
                                            <m:r>
                                              <a:rPr lang="en-US" sz="2100" b="1" i="1">
                                                <a:effectLst/>
                                                <a:latin typeface="Cambria Math" panose="02040503050406030204" pitchFamily="18" charset="0"/>
                                                <a:ea typeface="Times New Roman" panose="02020603050405020304" pitchFamily="18" charset="0"/>
                                              </a:rPr>
                                              <m:t>𝒌</m:t>
                                            </m:r>
                                          </m:sub>
                                        </m:sSub>
                                      </m:e>
                                      <m:sup>
                                        <m:r>
                                          <a:rPr lang="en-US" sz="2100" b="1" i="1">
                                            <a:effectLst/>
                                            <a:latin typeface="Cambria Math" panose="02040503050406030204" pitchFamily="18" charset="0"/>
                                            <a:ea typeface="Times New Roman" panose="02020603050405020304" pitchFamily="18" charset="0"/>
                                          </a:rPr>
                                          <m:t>𝟐</m:t>
                                        </m:r>
                                      </m:sup>
                                    </m:sSup>
                                  </m:e>
                                </m:d>
                                <m:r>
                                  <a:rPr lang="en-US" sz="2100" b="1" i="1">
                                    <a:effectLst/>
                                    <a:latin typeface="Cambria Math" panose="02040503050406030204" pitchFamily="18" charset="0"/>
                                    <a:ea typeface="Times New Roman" panose="02020603050405020304" pitchFamily="18" charset="0"/>
                                  </a:rPr>
                                  <m:t>−</m:t>
                                </m:r>
                                <m:sSup>
                                  <m:sSupPr>
                                    <m:ctrlPr>
                                      <a:rPr lang="en-US" sz="2100" b="1" i="1">
                                        <a:effectLst/>
                                        <a:latin typeface="Cambria Math" panose="02040503050406030204" pitchFamily="18" charset="0"/>
                                        <a:ea typeface="Times New Roman" panose="02020603050405020304" pitchFamily="18" charset="0"/>
                                      </a:rPr>
                                    </m:ctrlPr>
                                  </m:sSupPr>
                                  <m:e>
                                    <m:acc>
                                      <m:accPr>
                                        <m:chr m:val="̅"/>
                                        <m:ctrlPr>
                                          <a:rPr lang="en-US" sz="2100" b="1" i="1">
                                            <a:effectLst/>
                                            <a:latin typeface="Cambria Math" panose="02040503050406030204" pitchFamily="18" charset="0"/>
                                            <a:ea typeface="Times New Roman" panose="02020603050405020304" pitchFamily="18" charset="0"/>
                                          </a:rPr>
                                        </m:ctrlPr>
                                      </m:accPr>
                                      <m:e>
                                        <m:r>
                                          <a:rPr lang="en-US" sz="2100" b="1" i="1">
                                            <a:effectLst/>
                                            <a:latin typeface="Cambria Math" panose="02040503050406030204" pitchFamily="18" charset="0"/>
                                            <a:ea typeface="Times New Roman" panose="02020603050405020304" pitchFamily="18" charset="0"/>
                                          </a:rPr>
                                          <m:t>𝒙</m:t>
                                        </m:r>
                                      </m:e>
                                    </m:acc>
                                  </m:e>
                                  <m:sup>
                                    <m:r>
                                      <a:rPr lang="en-US" sz="2100" b="1" i="1">
                                        <a:effectLst/>
                                        <a:latin typeface="Cambria Math" panose="02040503050406030204" pitchFamily="18" charset="0"/>
                                        <a:ea typeface="Times New Roman" panose="02020603050405020304" pitchFamily="18" charset="0"/>
                                      </a:rPr>
                                      <m:t>𝟐</m:t>
                                    </m:r>
                                  </m:sup>
                                </m:sSup>
                              </m:oMath>
                            </m:oMathPara>
                          </a14:m>
                          <a:endParaRPr lang="en-US" sz="2100" b="1">
                            <a:effectLst/>
                            <a:latin typeface="Times New Roman" panose="02020603050405020304" pitchFamily="18" charset="0"/>
                            <a:ea typeface="Times New Roman" panose="02020603050405020304" pitchFamily="18" charset="0"/>
                          </a:endParaRPr>
                        </a:p>
                        <a:p>
                          <a:endParaRPr lang="en-US" sz="2100" b="1"/>
                        </a:p>
                      </a:txBody>
                      <a:tcPr marL="60960" marR="60960" marT="30480" marB="30480">
                        <a:solidFill>
                          <a:srgbClr val="FFFF00"/>
                        </a:solidFill>
                      </a:tcPr>
                    </a:tc>
                    <a:extLst>
                      <a:ext uri="{0D108BD9-81ED-4DB2-BD59-A6C34878D82A}">
                        <a16:rowId xmlns:a16="http://schemas.microsoft.com/office/drawing/2014/main" val="1960209244"/>
                      </a:ext>
                    </a:extLst>
                  </a:tr>
                </a:tbl>
              </a:graphicData>
            </a:graphic>
          </p:graphicFrame>
        </mc:Choice>
        <mc:Fallback xmlns="">
          <p:graphicFrame>
            <p:nvGraphicFramePr>
              <p:cNvPr id="12" name="Table 11">
                <a:extLst>
                  <a:ext uri="{FF2B5EF4-FFF2-40B4-BE49-F238E27FC236}">
                    <a16:creationId xmlns:a16="http://schemas.microsoft.com/office/drawing/2014/main" id="{7BC76AEC-7C35-EE40-D7FA-E78F3981CB41}"/>
                  </a:ext>
                </a:extLst>
              </p:cNvPr>
              <p:cNvGraphicFramePr>
                <a:graphicFrameLocks noGrp="1"/>
              </p:cNvGraphicFramePr>
              <p:nvPr/>
            </p:nvGraphicFramePr>
            <p:xfrm>
              <a:off x="129309" y="5073737"/>
              <a:ext cx="11947236" cy="996908"/>
            </p:xfrm>
            <a:graphic>
              <a:graphicData uri="http://schemas.openxmlformats.org/drawingml/2006/table">
                <a:tbl>
                  <a:tblPr firstRow="1" bandRow="1"/>
                  <a:tblGrid>
                    <a:gridCol w="11947236">
                      <a:extLst>
                        <a:ext uri="{9D8B030D-6E8A-4147-A177-3AD203B41FA5}">
                          <a16:colId xmlns:a16="http://schemas.microsoft.com/office/drawing/2014/main" val="2101630139"/>
                        </a:ext>
                      </a:extLst>
                    </a:gridCol>
                  </a:tblGrid>
                  <a:tr h="996908">
                    <a:tc>
                      <a:txBody>
                        <a:bodyPr/>
                        <a:lstStyle/>
                        <a:p>
                          <a:pPr/>
                          <a14:m xmlns:a14="http://schemas.microsoft.com/office/drawing/2010/main">
                            <m:oMathPara xmlns:m="http://schemas.openxmlformats.org/officeDocument/2006/math">
                              <m:oMathParaPr>
                                <m:jc m:val="left"/>
                              </m:oMathParaPr>
                              <m:oMath xmlns:m="http://schemas.openxmlformats.org/officeDocument/2006/math">
                                <m:sSup>
                                  <m:sSupPr>
                                    <m:ctrlPr>
                                      <a:rPr lang="en-US" sz="2100" b="1" i="1" smtClean="0">
                                        <a:effectLst/>
                                        <a:latin typeface="Cambria Math" panose="02040503050406030204" pitchFamily="18" charset="0"/>
                                        <a:ea typeface="Times New Roman" panose="02020603050405020304" pitchFamily="18" charset="0"/>
                                      </a:rPr>
                                    </m:ctrlPr>
                                  </m:sSupPr>
                                  <m:e>
                                    <m:r>
                                      <a:rPr lang="en-US" sz="2100" b="1" i="1">
                                        <a:effectLst/>
                                        <a:latin typeface="Cambria Math" panose="02040503050406030204" pitchFamily="18" charset="0"/>
                                        <a:ea typeface="Times New Roman" panose="02020603050405020304" pitchFamily="18" charset="0"/>
                                      </a:rPr>
                                      <m:t>𝑺</m:t>
                                    </m:r>
                                  </m:e>
                                  <m:sup>
                                    <m:r>
                                      <a:rPr lang="en-US" sz="2100" b="1" i="1">
                                        <a:effectLst/>
                                        <a:latin typeface="Cambria Math" panose="02040503050406030204" pitchFamily="18" charset="0"/>
                                        <a:ea typeface="Times New Roman" panose="02020603050405020304" pitchFamily="18" charset="0"/>
                                      </a:rPr>
                                      <m:t>𝟐</m:t>
                                    </m:r>
                                  </m:sup>
                                </m:sSup>
                                <m:r>
                                  <a:rPr lang="en-US" sz="2100" b="1" i="1">
                                    <a:effectLst/>
                                    <a:latin typeface="Cambria Math" panose="02040503050406030204" pitchFamily="18" charset="0"/>
                                    <a:ea typeface="Times New Roman" panose="02020603050405020304" pitchFamily="18" charset="0"/>
                                  </a:rPr>
                                  <m:t>=</m:t>
                                </m:r>
                                <m:f>
                                  <m:fPr>
                                    <m:ctrlPr>
                                      <a:rPr lang="en-US" sz="2100" b="1" i="1">
                                        <a:effectLst/>
                                        <a:latin typeface="Cambria Math" panose="02040503050406030204" pitchFamily="18" charset="0"/>
                                        <a:ea typeface="Times New Roman" panose="02020603050405020304" pitchFamily="18" charset="0"/>
                                      </a:rPr>
                                    </m:ctrlPr>
                                  </m:fPr>
                                  <m:num>
                                    <m:r>
                                      <a:rPr lang="en-US" sz="2100" b="1" i="1">
                                        <a:effectLst/>
                                        <a:latin typeface="Cambria Math" panose="02040503050406030204" pitchFamily="18" charset="0"/>
                                        <a:ea typeface="Times New Roman" panose="02020603050405020304" pitchFamily="18" charset="0"/>
                                      </a:rPr>
                                      <m:t>𝟏</m:t>
                                    </m:r>
                                  </m:num>
                                  <m:den>
                                    <m:r>
                                      <a:rPr lang="en-US" sz="2100" b="1" i="1">
                                        <a:effectLst/>
                                        <a:latin typeface="Cambria Math" panose="02040503050406030204" pitchFamily="18" charset="0"/>
                                        <a:ea typeface="Times New Roman" panose="02020603050405020304" pitchFamily="18" charset="0"/>
                                      </a:rPr>
                                      <m:t>𝒏</m:t>
                                    </m:r>
                                  </m:den>
                                </m:f>
                                <m:d>
                                  <m:dPr>
                                    <m:begChr m:val="["/>
                                    <m:endChr m:val="]"/>
                                    <m:ctrlPr>
                                      <a:rPr lang="en-US" sz="2100" b="1" i="1">
                                        <a:effectLst/>
                                        <a:latin typeface="Cambria Math" panose="02040503050406030204" pitchFamily="18" charset="0"/>
                                        <a:ea typeface="Times New Roman" panose="02020603050405020304" pitchFamily="18" charset="0"/>
                                      </a:rPr>
                                    </m:ctrlPr>
                                  </m:dPr>
                                  <m:e>
                                    <m:sSup>
                                      <m:sSupPr>
                                        <m:ctrlPr>
                                          <a:rPr lang="en-US" sz="2100" b="1" i="1">
                                            <a:effectLst/>
                                            <a:latin typeface="Cambria Math" panose="02040503050406030204" pitchFamily="18" charset="0"/>
                                            <a:ea typeface="Times New Roman" panose="02020603050405020304" pitchFamily="18" charset="0"/>
                                          </a:rPr>
                                        </m:ctrlPr>
                                      </m:sSupPr>
                                      <m:e>
                                        <m:sSub>
                                          <m:sSubPr>
                                            <m:ctrlPr>
                                              <a:rPr lang="en-US" sz="2100" b="1" i="1" smtClean="0">
                                                <a:solidFill>
                                                  <a:srgbClr val="FF0000"/>
                                                </a:solidFill>
                                                <a:effectLst/>
                                                <a:latin typeface="Cambria Math" panose="02040503050406030204" pitchFamily="18" charset="0"/>
                                                <a:ea typeface="Times New Roman" panose="02020603050405020304" pitchFamily="18" charset="0"/>
                                              </a:rPr>
                                            </m:ctrlPr>
                                          </m:sSubPr>
                                          <m:e>
                                            <m:r>
                                              <a:rPr lang="en-US" sz="2100" b="1" i="1">
                                                <a:solidFill>
                                                  <a:srgbClr val="FF0000"/>
                                                </a:solidFill>
                                                <a:effectLst/>
                                                <a:latin typeface="Cambria Math" panose="02040503050406030204" pitchFamily="18" charset="0"/>
                                                <a:ea typeface="Times New Roman" panose="02020603050405020304" pitchFamily="18" charset="0"/>
                                              </a:rPr>
                                              <m:t>𝒏</m:t>
                                            </m:r>
                                          </m:e>
                                          <m:sub>
                                            <m:r>
                                              <a:rPr lang="en-US" sz="2100" b="1" i="1">
                                                <a:solidFill>
                                                  <a:srgbClr val="FF0000"/>
                                                </a:solidFill>
                                                <a:effectLst/>
                                                <a:latin typeface="Cambria Math" panose="02040503050406030204" pitchFamily="18" charset="0"/>
                                                <a:ea typeface="Times New Roman" panose="02020603050405020304" pitchFamily="18" charset="0"/>
                                              </a:rPr>
                                              <m:t>𝟏</m:t>
                                            </m:r>
                                          </m:sub>
                                        </m:sSub>
                                        <m:d>
                                          <m:dPr>
                                            <m:ctrlPr>
                                              <a:rPr lang="en-US" sz="2100" b="1" i="1">
                                                <a:effectLst/>
                                                <a:latin typeface="Cambria Math" panose="02040503050406030204" pitchFamily="18" charset="0"/>
                                                <a:ea typeface="Times New Roman" panose="02020603050405020304" pitchFamily="18" charset="0"/>
                                              </a:rPr>
                                            </m:ctrlPr>
                                          </m:dPr>
                                          <m:e>
                                            <m:sSub>
                                              <m:sSubPr>
                                                <m:ctrlPr>
                                                  <a:rPr lang="en-US" sz="2100" b="1" i="1">
                                                    <a:effectLst/>
                                                    <a:latin typeface="Cambria Math" panose="02040503050406030204" pitchFamily="18" charset="0"/>
                                                    <a:ea typeface="Times New Roman" panose="02020603050405020304" pitchFamily="18" charset="0"/>
                                                  </a:rPr>
                                                </m:ctrlPr>
                                              </m:sSubPr>
                                              <m:e>
                                                <m:r>
                                                  <a:rPr lang="en-US" sz="2100" b="1" i="1">
                                                    <a:effectLst/>
                                                    <a:latin typeface="Cambria Math" panose="02040503050406030204" pitchFamily="18" charset="0"/>
                                                    <a:ea typeface="Times New Roman" panose="02020603050405020304" pitchFamily="18" charset="0"/>
                                                  </a:rPr>
                                                  <m:t>𝒙</m:t>
                                                </m:r>
                                              </m:e>
                                              <m:sub>
                                                <m:r>
                                                  <a:rPr lang="en-US" sz="2100" b="1" i="1">
                                                    <a:effectLst/>
                                                    <a:latin typeface="Cambria Math" panose="02040503050406030204" pitchFamily="18" charset="0"/>
                                                    <a:ea typeface="Times New Roman" panose="02020603050405020304" pitchFamily="18" charset="0"/>
                                                  </a:rPr>
                                                  <m:t>𝟏</m:t>
                                                </m:r>
                                              </m:sub>
                                            </m:sSub>
                                            <m:r>
                                              <a:rPr lang="en-US" sz="2100" b="1" i="1">
                                                <a:effectLst/>
                                                <a:latin typeface="Cambria Math" panose="02040503050406030204" pitchFamily="18" charset="0"/>
                                                <a:ea typeface="Times New Roman" panose="02020603050405020304" pitchFamily="18" charset="0"/>
                                              </a:rPr>
                                              <m:t>−</m:t>
                                            </m:r>
                                            <m:acc>
                                              <m:accPr>
                                                <m:chr m:val="̅"/>
                                                <m:ctrlPr>
                                                  <a:rPr lang="en-US" sz="2100" b="1" i="1">
                                                    <a:effectLst/>
                                                    <a:latin typeface="Cambria Math" panose="02040503050406030204" pitchFamily="18" charset="0"/>
                                                    <a:ea typeface="Times New Roman" panose="02020603050405020304" pitchFamily="18" charset="0"/>
                                                  </a:rPr>
                                                </m:ctrlPr>
                                              </m:accPr>
                                              <m:e>
                                                <m:r>
                                                  <a:rPr lang="en-US" sz="2100" b="1" i="1">
                                                    <a:effectLst/>
                                                    <a:latin typeface="Cambria Math" panose="02040503050406030204" pitchFamily="18" charset="0"/>
                                                    <a:ea typeface="Times New Roman" panose="02020603050405020304" pitchFamily="18" charset="0"/>
                                                  </a:rPr>
                                                  <m:t>𝒙</m:t>
                                                </m:r>
                                              </m:e>
                                            </m:acc>
                                          </m:e>
                                        </m:d>
                                      </m:e>
                                      <m:sup>
                                        <m:r>
                                          <a:rPr lang="en-US" sz="2100" b="1" i="1">
                                            <a:effectLst/>
                                            <a:latin typeface="Cambria Math" panose="02040503050406030204" pitchFamily="18" charset="0"/>
                                            <a:ea typeface="Times New Roman" panose="02020603050405020304" pitchFamily="18" charset="0"/>
                                          </a:rPr>
                                          <m:t>𝟐</m:t>
                                        </m:r>
                                      </m:sup>
                                    </m:sSup>
                                    <m:r>
                                      <a:rPr lang="en-US" sz="2100" b="1" i="1">
                                        <a:effectLst/>
                                        <a:latin typeface="Cambria Math" panose="02040503050406030204" pitchFamily="18" charset="0"/>
                                        <a:ea typeface="Times New Roman" panose="02020603050405020304" pitchFamily="18" charset="0"/>
                                      </a:rPr>
                                      <m:t>+</m:t>
                                    </m:r>
                                    <m:sSup>
                                      <m:sSupPr>
                                        <m:ctrlPr>
                                          <a:rPr lang="en-US" sz="2100" b="1" i="1">
                                            <a:effectLst/>
                                            <a:latin typeface="Cambria Math" panose="02040503050406030204" pitchFamily="18" charset="0"/>
                                            <a:ea typeface="Times New Roman" panose="02020603050405020304" pitchFamily="18" charset="0"/>
                                          </a:rPr>
                                        </m:ctrlPr>
                                      </m:sSupPr>
                                      <m:e>
                                        <m:sSub>
                                          <m:sSubPr>
                                            <m:ctrlPr>
                                              <a:rPr lang="en-US" sz="2100" b="1" i="1" smtClean="0">
                                                <a:solidFill>
                                                  <a:srgbClr val="FF0000"/>
                                                </a:solidFill>
                                                <a:effectLst/>
                                                <a:latin typeface="Cambria Math" panose="02040503050406030204" pitchFamily="18" charset="0"/>
                                                <a:ea typeface="Times New Roman" panose="02020603050405020304" pitchFamily="18" charset="0"/>
                                              </a:rPr>
                                            </m:ctrlPr>
                                          </m:sSubPr>
                                          <m:e>
                                            <m:r>
                                              <a:rPr lang="en-US" sz="2100" b="1" i="1">
                                                <a:solidFill>
                                                  <a:srgbClr val="FF0000"/>
                                                </a:solidFill>
                                                <a:effectLst/>
                                                <a:latin typeface="Cambria Math" panose="02040503050406030204" pitchFamily="18" charset="0"/>
                                                <a:ea typeface="Times New Roman" panose="02020603050405020304" pitchFamily="18" charset="0"/>
                                              </a:rPr>
                                              <m:t>𝒏</m:t>
                                            </m:r>
                                          </m:e>
                                          <m:sub>
                                            <m:r>
                                              <a:rPr lang="en-US" sz="2100" b="1" i="1">
                                                <a:solidFill>
                                                  <a:srgbClr val="FF0000"/>
                                                </a:solidFill>
                                                <a:effectLst/>
                                                <a:latin typeface="Cambria Math" panose="02040503050406030204" pitchFamily="18" charset="0"/>
                                                <a:ea typeface="Times New Roman" panose="02020603050405020304" pitchFamily="18" charset="0"/>
                                              </a:rPr>
                                              <m:t>𝟐</m:t>
                                            </m:r>
                                          </m:sub>
                                        </m:sSub>
                                        <m:d>
                                          <m:dPr>
                                            <m:ctrlPr>
                                              <a:rPr lang="en-US" sz="2100" b="1" i="1">
                                                <a:effectLst/>
                                                <a:latin typeface="Cambria Math" panose="02040503050406030204" pitchFamily="18" charset="0"/>
                                                <a:ea typeface="Times New Roman" panose="02020603050405020304" pitchFamily="18" charset="0"/>
                                              </a:rPr>
                                            </m:ctrlPr>
                                          </m:dPr>
                                          <m:e>
                                            <m:sSub>
                                              <m:sSubPr>
                                                <m:ctrlPr>
                                                  <a:rPr lang="en-US" sz="2100" b="1" i="1">
                                                    <a:effectLst/>
                                                    <a:latin typeface="Cambria Math" panose="02040503050406030204" pitchFamily="18" charset="0"/>
                                                    <a:ea typeface="Times New Roman" panose="02020603050405020304" pitchFamily="18" charset="0"/>
                                                  </a:rPr>
                                                </m:ctrlPr>
                                              </m:sSubPr>
                                              <m:e>
                                                <m:r>
                                                  <a:rPr lang="en-US" sz="2100" b="1" i="1">
                                                    <a:effectLst/>
                                                    <a:latin typeface="Cambria Math" panose="02040503050406030204" pitchFamily="18" charset="0"/>
                                                    <a:ea typeface="Times New Roman" panose="02020603050405020304" pitchFamily="18" charset="0"/>
                                                  </a:rPr>
                                                  <m:t>𝒙</m:t>
                                                </m:r>
                                              </m:e>
                                              <m:sub>
                                                <m:r>
                                                  <a:rPr lang="en-US" sz="2100" b="1" i="1">
                                                    <a:effectLst/>
                                                    <a:latin typeface="Cambria Math" panose="02040503050406030204" pitchFamily="18" charset="0"/>
                                                    <a:ea typeface="Times New Roman" panose="02020603050405020304" pitchFamily="18" charset="0"/>
                                                  </a:rPr>
                                                  <m:t>𝟐</m:t>
                                                </m:r>
                                              </m:sub>
                                            </m:sSub>
                                            <m:r>
                                              <a:rPr lang="en-US" sz="2100" b="1" i="1">
                                                <a:effectLst/>
                                                <a:latin typeface="Cambria Math" panose="02040503050406030204" pitchFamily="18" charset="0"/>
                                                <a:ea typeface="Times New Roman" panose="02020603050405020304" pitchFamily="18" charset="0"/>
                                              </a:rPr>
                                              <m:t>−</m:t>
                                            </m:r>
                                            <m:acc>
                                              <m:accPr>
                                                <m:chr m:val="̅"/>
                                                <m:ctrlPr>
                                                  <a:rPr lang="en-US" sz="2100" b="1" i="1">
                                                    <a:effectLst/>
                                                    <a:latin typeface="Cambria Math" panose="02040503050406030204" pitchFamily="18" charset="0"/>
                                                    <a:ea typeface="Times New Roman" panose="02020603050405020304" pitchFamily="18" charset="0"/>
                                                  </a:rPr>
                                                </m:ctrlPr>
                                              </m:accPr>
                                              <m:e>
                                                <m:r>
                                                  <a:rPr lang="en-US" sz="2100" b="1" i="1">
                                                    <a:effectLst/>
                                                    <a:latin typeface="Cambria Math" panose="02040503050406030204" pitchFamily="18" charset="0"/>
                                                    <a:ea typeface="Times New Roman" panose="02020603050405020304" pitchFamily="18" charset="0"/>
                                                  </a:rPr>
                                                  <m:t>𝒙</m:t>
                                                </m:r>
                                              </m:e>
                                            </m:acc>
                                          </m:e>
                                        </m:d>
                                      </m:e>
                                      <m:sup>
                                        <m:r>
                                          <a:rPr lang="en-US" sz="2100" b="1" i="1">
                                            <a:effectLst/>
                                            <a:latin typeface="Cambria Math" panose="02040503050406030204" pitchFamily="18" charset="0"/>
                                            <a:ea typeface="Times New Roman" panose="02020603050405020304" pitchFamily="18" charset="0"/>
                                          </a:rPr>
                                          <m:t>𝟐</m:t>
                                        </m:r>
                                      </m:sup>
                                    </m:sSup>
                                    <m:r>
                                      <a:rPr lang="en-US" sz="2100" b="1" i="1">
                                        <a:effectLst/>
                                        <a:latin typeface="Cambria Math" panose="02040503050406030204" pitchFamily="18" charset="0"/>
                                        <a:ea typeface="Times New Roman" panose="02020603050405020304" pitchFamily="18" charset="0"/>
                                      </a:rPr>
                                      <m:t>+…+</m:t>
                                    </m:r>
                                    <m:sSub>
                                      <m:sSubPr>
                                        <m:ctrlPr>
                                          <a:rPr lang="en-US" sz="2100" b="1" i="1" smtClean="0">
                                            <a:solidFill>
                                              <a:srgbClr val="FF0000"/>
                                            </a:solidFill>
                                            <a:effectLst/>
                                            <a:latin typeface="Cambria Math" panose="02040503050406030204" pitchFamily="18" charset="0"/>
                                            <a:ea typeface="Times New Roman" panose="02020603050405020304" pitchFamily="18" charset="0"/>
                                          </a:rPr>
                                        </m:ctrlPr>
                                      </m:sSubPr>
                                      <m:e>
                                        <m:r>
                                          <a:rPr lang="en-US" sz="2100" b="1" i="1">
                                            <a:solidFill>
                                              <a:srgbClr val="FF0000"/>
                                            </a:solidFill>
                                            <a:effectLst/>
                                            <a:latin typeface="Cambria Math" panose="02040503050406030204" pitchFamily="18" charset="0"/>
                                            <a:ea typeface="Times New Roman" panose="02020603050405020304" pitchFamily="18" charset="0"/>
                                          </a:rPr>
                                          <m:t>𝒏</m:t>
                                        </m:r>
                                      </m:e>
                                      <m:sub>
                                        <m:r>
                                          <a:rPr lang="en-US" sz="2100" b="1" i="1">
                                            <a:solidFill>
                                              <a:srgbClr val="FF0000"/>
                                            </a:solidFill>
                                            <a:effectLst/>
                                            <a:latin typeface="Cambria Math" panose="02040503050406030204" pitchFamily="18" charset="0"/>
                                            <a:ea typeface="Times New Roman" panose="02020603050405020304" pitchFamily="18" charset="0"/>
                                          </a:rPr>
                                          <m:t>𝒌</m:t>
                                        </m:r>
                                      </m:sub>
                                    </m:sSub>
                                    <m:sSup>
                                      <m:sSupPr>
                                        <m:ctrlPr>
                                          <a:rPr lang="en-US" sz="2100" b="1" i="1">
                                            <a:effectLst/>
                                            <a:latin typeface="Cambria Math" panose="02040503050406030204" pitchFamily="18" charset="0"/>
                                            <a:ea typeface="Times New Roman" panose="02020603050405020304" pitchFamily="18" charset="0"/>
                                          </a:rPr>
                                        </m:ctrlPr>
                                      </m:sSupPr>
                                      <m:e>
                                        <m:d>
                                          <m:dPr>
                                            <m:ctrlPr>
                                              <a:rPr lang="en-US" sz="2100" b="1" i="1">
                                                <a:effectLst/>
                                                <a:latin typeface="Cambria Math" panose="02040503050406030204" pitchFamily="18" charset="0"/>
                                                <a:ea typeface="Times New Roman" panose="02020603050405020304" pitchFamily="18" charset="0"/>
                                              </a:rPr>
                                            </m:ctrlPr>
                                          </m:dPr>
                                          <m:e>
                                            <m:sSub>
                                              <m:sSubPr>
                                                <m:ctrlPr>
                                                  <a:rPr lang="en-US" sz="2100" b="1" i="1">
                                                    <a:effectLst/>
                                                    <a:latin typeface="Cambria Math" panose="02040503050406030204" pitchFamily="18" charset="0"/>
                                                    <a:ea typeface="Times New Roman" panose="02020603050405020304" pitchFamily="18" charset="0"/>
                                                  </a:rPr>
                                                </m:ctrlPr>
                                              </m:sSubPr>
                                              <m:e>
                                                <m:r>
                                                  <a:rPr lang="en-US" sz="2100" b="1" i="1">
                                                    <a:effectLst/>
                                                    <a:latin typeface="Cambria Math" panose="02040503050406030204" pitchFamily="18" charset="0"/>
                                                    <a:ea typeface="Times New Roman" panose="02020603050405020304" pitchFamily="18" charset="0"/>
                                                  </a:rPr>
                                                  <m:t>𝒙</m:t>
                                                </m:r>
                                              </m:e>
                                              <m:sub>
                                                <m:r>
                                                  <a:rPr lang="en-US" sz="2100" b="1" i="1">
                                                    <a:effectLst/>
                                                    <a:latin typeface="Cambria Math" panose="02040503050406030204" pitchFamily="18" charset="0"/>
                                                    <a:ea typeface="Times New Roman" panose="02020603050405020304" pitchFamily="18" charset="0"/>
                                                  </a:rPr>
                                                  <m:t>𝒌</m:t>
                                                </m:r>
                                              </m:sub>
                                            </m:sSub>
                                            <m:r>
                                              <a:rPr lang="en-US" sz="2100" b="1" i="1">
                                                <a:effectLst/>
                                                <a:latin typeface="Cambria Math" panose="02040503050406030204" pitchFamily="18" charset="0"/>
                                                <a:ea typeface="Times New Roman" panose="02020603050405020304" pitchFamily="18" charset="0"/>
                                              </a:rPr>
                                              <m:t>−</m:t>
                                            </m:r>
                                            <m:acc>
                                              <m:accPr>
                                                <m:chr m:val="̅"/>
                                                <m:ctrlPr>
                                                  <a:rPr lang="en-US" sz="2100" b="1" i="1">
                                                    <a:effectLst/>
                                                    <a:latin typeface="Cambria Math" panose="02040503050406030204" pitchFamily="18" charset="0"/>
                                                    <a:ea typeface="Times New Roman" panose="02020603050405020304" pitchFamily="18" charset="0"/>
                                                  </a:rPr>
                                                </m:ctrlPr>
                                              </m:accPr>
                                              <m:e>
                                                <m:r>
                                                  <a:rPr lang="en-US" sz="2100" b="1" i="1">
                                                    <a:effectLst/>
                                                    <a:latin typeface="Cambria Math" panose="02040503050406030204" pitchFamily="18" charset="0"/>
                                                    <a:ea typeface="Times New Roman" panose="02020603050405020304" pitchFamily="18" charset="0"/>
                                                  </a:rPr>
                                                  <m:t>𝒙</m:t>
                                                </m:r>
                                              </m:e>
                                            </m:acc>
                                          </m:e>
                                        </m:d>
                                      </m:e>
                                      <m:sup>
                                        <m:r>
                                          <a:rPr lang="en-US" sz="2100" b="1" i="1">
                                            <a:effectLst/>
                                            <a:latin typeface="Cambria Math" panose="02040503050406030204" pitchFamily="18" charset="0"/>
                                            <a:ea typeface="Times New Roman" panose="02020603050405020304" pitchFamily="18" charset="0"/>
                                          </a:rPr>
                                          <m:t>𝟐</m:t>
                                        </m:r>
                                      </m:sup>
                                    </m:sSup>
                                  </m:e>
                                </m:d>
                                <m:r>
                                  <a:rPr lang="en-US" sz="2100" b="1" i="1" smtClean="0">
                                    <a:effectLst/>
                                    <a:latin typeface="Cambria Math" panose="02040503050406030204" pitchFamily="18" charset="0"/>
                                    <a:ea typeface="Times New Roman" panose="02020603050405020304" pitchFamily="18" charset="0"/>
                                  </a:rPr>
                                  <m:t>  </m:t>
                                </m:r>
                                <m:r>
                                  <a:rPr lang="en-US" sz="2100" b="1" i="1">
                                    <a:effectLst/>
                                    <a:latin typeface="Cambria Math" panose="02040503050406030204" pitchFamily="18" charset="0"/>
                                    <a:ea typeface="Times New Roman" panose="02020603050405020304" pitchFamily="18" charset="0"/>
                                  </a:rPr>
                                  <m:t>= </m:t>
                                </m:r>
                                <m:f>
                                  <m:fPr>
                                    <m:ctrlPr>
                                      <a:rPr lang="en-US" sz="2100" b="1" i="1">
                                        <a:effectLst/>
                                        <a:latin typeface="Cambria Math" panose="02040503050406030204" pitchFamily="18" charset="0"/>
                                        <a:ea typeface="Times New Roman" panose="02020603050405020304" pitchFamily="18" charset="0"/>
                                      </a:rPr>
                                    </m:ctrlPr>
                                  </m:fPr>
                                  <m:num>
                                    <m:r>
                                      <a:rPr lang="en-US" sz="2100" b="1" i="1">
                                        <a:effectLst/>
                                        <a:latin typeface="Cambria Math" panose="02040503050406030204" pitchFamily="18" charset="0"/>
                                        <a:ea typeface="Times New Roman" panose="02020603050405020304" pitchFamily="18" charset="0"/>
                                      </a:rPr>
                                      <m:t>𝟏</m:t>
                                    </m:r>
                                  </m:num>
                                  <m:den>
                                    <m:r>
                                      <a:rPr lang="en-US" sz="2100" b="1" i="1">
                                        <a:effectLst/>
                                        <a:latin typeface="Cambria Math" panose="02040503050406030204" pitchFamily="18" charset="0"/>
                                        <a:ea typeface="Times New Roman" panose="02020603050405020304" pitchFamily="18" charset="0"/>
                                      </a:rPr>
                                      <m:t>𝒏</m:t>
                                    </m:r>
                                  </m:den>
                                </m:f>
                                <m:d>
                                  <m:dPr>
                                    <m:ctrlPr>
                                      <a:rPr lang="en-US" sz="2100" b="1" i="1">
                                        <a:effectLst/>
                                        <a:latin typeface="Cambria Math" panose="02040503050406030204" pitchFamily="18" charset="0"/>
                                        <a:ea typeface="Times New Roman" panose="02020603050405020304" pitchFamily="18" charset="0"/>
                                      </a:rPr>
                                    </m:ctrlPr>
                                  </m:dPr>
                                  <m:e>
                                    <m:sSub>
                                      <m:sSubPr>
                                        <m:ctrlPr>
                                          <a:rPr lang="en-US" sz="2100" b="1" i="1" smtClean="0">
                                            <a:solidFill>
                                              <a:srgbClr val="FF0000"/>
                                            </a:solidFill>
                                            <a:effectLst/>
                                            <a:latin typeface="Cambria Math" panose="02040503050406030204" pitchFamily="18" charset="0"/>
                                            <a:ea typeface="Times New Roman" panose="02020603050405020304" pitchFamily="18" charset="0"/>
                                          </a:rPr>
                                        </m:ctrlPr>
                                      </m:sSubPr>
                                      <m:e>
                                        <m:r>
                                          <a:rPr lang="en-US" sz="2100" b="1" i="1">
                                            <a:solidFill>
                                              <a:srgbClr val="FF0000"/>
                                            </a:solidFill>
                                            <a:effectLst/>
                                            <a:latin typeface="Cambria Math" panose="02040503050406030204" pitchFamily="18" charset="0"/>
                                            <a:ea typeface="Times New Roman" panose="02020603050405020304" pitchFamily="18" charset="0"/>
                                          </a:rPr>
                                          <m:t>𝒏</m:t>
                                        </m:r>
                                      </m:e>
                                      <m:sub>
                                        <m:r>
                                          <a:rPr lang="en-US" sz="2100" b="1" i="1">
                                            <a:solidFill>
                                              <a:srgbClr val="FF0000"/>
                                            </a:solidFill>
                                            <a:effectLst/>
                                            <a:latin typeface="Cambria Math" panose="02040503050406030204" pitchFamily="18" charset="0"/>
                                            <a:ea typeface="Times New Roman" panose="02020603050405020304" pitchFamily="18" charset="0"/>
                                          </a:rPr>
                                          <m:t>𝟏</m:t>
                                        </m:r>
                                      </m:sub>
                                    </m:sSub>
                                    <m:sSup>
                                      <m:sSupPr>
                                        <m:ctrlPr>
                                          <a:rPr lang="en-US" sz="2100" b="1" i="1">
                                            <a:effectLst/>
                                            <a:latin typeface="Cambria Math" panose="02040503050406030204" pitchFamily="18" charset="0"/>
                                            <a:ea typeface="Times New Roman" panose="02020603050405020304" pitchFamily="18" charset="0"/>
                                          </a:rPr>
                                        </m:ctrlPr>
                                      </m:sSupPr>
                                      <m:e>
                                        <m:sSub>
                                          <m:sSubPr>
                                            <m:ctrlPr>
                                              <a:rPr lang="en-US" sz="2100" b="1" i="1">
                                                <a:effectLst/>
                                                <a:latin typeface="Cambria Math" panose="02040503050406030204" pitchFamily="18" charset="0"/>
                                                <a:ea typeface="Times New Roman" panose="02020603050405020304" pitchFamily="18" charset="0"/>
                                              </a:rPr>
                                            </m:ctrlPr>
                                          </m:sSubPr>
                                          <m:e>
                                            <m:r>
                                              <a:rPr lang="en-US" sz="2100" b="1" i="1">
                                                <a:effectLst/>
                                                <a:latin typeface="Cambria Math" panose="02040503050406030204" pitchFamily="18" charset="0"/>
                                                <a:ea typeface="Times New Roman" panose="02020603050405020304" pitchFamily="18" charset="0"/>
                                              </a:rPr>
                                              <m:t>𝒙</m:t>
                                            </m:r>
                                          </m:e>
                                          <m:sub>
                                            <m:r>
                                              <a:rPr lang="en-US" sz="2100" b="1" i="1">
                                                <a:effectLst/>
                                                <a:latin typeface="Cambria Math" panose="02040503050406030204" pitchFamily="18" charset="0"/>
                                                <a:ea typeface="Times New Roman" panose="02020603050405020304" pitchFamily="18" charset="0"/>
                                              </a:rPr>
                                              <m:t>𝟏</m:t>
                                            </m:r>
                                          </m:sub>
                                        </m:sSub>
                                      </m:e>
                                      <m:sup>
                                        <m:r>
                                          <a:rPr lang="en-US" sz="2100" b="1" i="1">
                                            <a:effectLst/>
                                            <a:latin typeface="Cambria Math" panose="02040503050406030204" pitchFamily="18" charset="0"/>
                                            <a:ea typeface="Times New Roman" panose="02020603050405020304" pitchFamily="18" charset="0"/>
                                          </a:rPr>
                                          <m:t>𝟐</m:t>
                                        </m:r>
                                      </m:sup>
                                    </m:sSup>
                                    <m:r>
                                      <a:rPr lang="en-US" sz="2100" b="1" i="1">
                                        <a:effectLst/>
                                        <a:latin typeface="Cambria Math" panose="02040503050406030204" pitchFamily="18" charset="0"/>
                                        <a:ea typeface="Times New Roman" panose="02020603050405020304" pitchFamily="18" charset="0"/>
                                      </a:rPr>
                                      <m:t>+</m:t>
                                    </m:r>
                                    <m:sSub>
                                      <m:sSubPr>
                                        <m:ctrlPr>
                                          <a:rPr lang="en-US" sz="2100" b="1" i="1" smtClean="0">
                                            <a:solidFill>
                                              <a:srgbClr val="FF0000"/>
                                            </a:solidFill>
                                            <a:effectLst/>
                                            <a:latin typeface="Cambria Math" panose="02040503050406030204" pitchFamily="18" charset="0"/>
                                            <a:ea typeface="Times New Roman" panose="02020603050405020304" pitchFamily="18" charset="0"/>
                                          </a:rPr>
                                        </m:ctrlPr>
                                      </m:sSubPr>
                                      <m:e>
                                        <m:r>
                                          <a:rPr lang="en-US" sz="2100" b="1" i="1">
                                            <a:solidFill>
                                              <a:srgbClr val="FF0000"/>
                                            </a:solidFill>
                                            <a:effectLst/>
                                            <a:latin typeface="Cambria Math" panose="02040503050406030204" pitchFamily="18" charset="0"/>
                                            <a:ea typeface="Times New Roman" panose="02020603050405020304" pitchFamily="18" charset="0"/>
                                          </a:rPr>
                                          <m:t>𝒏</m:t>
                                        </m:r>
                                      </m:e>
                                      <m:sub>
                                        <m:r>
                                          <a:rPr lang="en-US" sz="2100" b="1" i="1">
                                            <a:solidFill>
                                              <a:srgbClr val="FF0000"/>
                                            </a:solidFill>
                                            <a:effectLst/>
                                            <a:latin typeface="Cambria Math" panose="02040503050406030204" pitchFamily="18" charset="0"/>
                                            <a:ea typeface="Times New Roman" panose="02020603050405020304" pitchFamily="18" charset="0"/>
                                          </a:rPr>
                                          <m:t>𝟐</m:t>
                                        </m:r>
                                      </m:sub>
                                    </m:sSub>
                                    <m:sSup>
                                      <m:sSupPr>
                                        <m:ctrlPr>
                                          <a:rPr lang="en-US" sz="2100" b="1" i="1">
                                            <a:effectLst/>
                                            <a:latin typeface="Cambria Math" panose="02040503050406030204" pitchFamily="18" charset="0"/>
                                            <a:ea typeface="Times New Roman" panose="02020603050405020304" pitchFamily="18" charset="0"/>
                                          </a:rPr>
                                        </m:ctrlPr>
                                      </m:sSupPr>
                                      <m:e>
                                        <m:sSub>
                                          <m:sSubPr>
                                            <m:ctrlPr>
                                              <a:rPr lang="en-US" sz="2100" b="1" i="1">
                                                <a:effectLst/>
                                                <a:latin typeface="Cambria Math" panose="02040503050406030204" pitchFamily="18" charset="0"/>
                                                <a:ea typeface="Times New Roman" panose="02020603050405020304" pitchFamily="18" charset="0"/>
                                              </a:rPr>
                                            </m:ctrlPr>
                                          </m:sSubPr>
                                          <m:e>
                                            <m:r>
                                              <a:rPr lang="en-US" sz="2100" b="1" i="1">
                                                <a:effectLst/>
                                                <a:latin typeface="Cambria Math" panose="02040503050406030204" pitchFamily="18" charset="0"/>
                                                <a:ea typeface="Times New Roman" panose="02020603050405020304" pitchFamily="18" charset="0"/>
                                              </a:rPr>
                                              <m:t>𝒙</m:t>
                                            </m:r>
                                          </m:e>
                                          <m:sub>
                                            <m:r>
                                              <a:rPr lang="en-US" sz="2100" b="1" i="1">
                                                <a:effectLst/>
                                                <a:latin typeface="Cambria Math" panose="02040503050406030204" pitchFamily="18" charset="0"/>
                                                <a:ea typeface="Times New Roman" panose="02020603050405020304" pitchFamily="18" charset="0"/>
                                              </a:rPr>
                                              <m:t>𝟐</m:t>
                                            </m:r>
                                          </m:sub>
                                        </m:sSub>
                                      </m:e>
                                      <m:sup>
                                        <m:r>
                                          <a:rPr lang="en-US" sz="2100" b="1" i="1">
                                            <a:effectLst/>
                                            <a:latin typeface="Cambria Math" panose="02040503050406030204" pitchFamily="18" charset="0"/>
                                            <a:ea typeface="Times New Roman" panose="02020603050405020304" pitchFamily="18" charset="0"/>
                                          </a:rPr>
                                          <m:t>𝟐</m:t>
                                        </m:r>
                                      </m:sup>
                                    </m:sSup>
                                    <m:r>
                                      <a:rPr lang="en-US" sz="2100" b="1" i="1">
                                        <a:effectLst/>
                                        <a:latin typeface="Cambria Math" panose="02040503050406030204" pitchFamily="18" charset="0"/>
                                        <a:ea typeface="Times New Roman" panose="02020603050405020304" pitchFamily="18" charset="0"/>
                                      </a:rPr>
                                      <m:t>+…+</m:t>
                                    </m:r>
                                    <m:sSub>
                                      <m:sSubPr>
                                        <m:ctrlPr>
                                          <a:rPr lang="en-US" sz="2100" b="1" i="1" smtClean="0">
                                            <a:solidFill>
                                              <a:srgbClr val="FF0000"/>
                                            </a:solidFill>
                                            <a:effectLst/>
                                            <a:latin typeface="Cambria Math" panose="02040503050406030204" pitchFamily="18" charset="0"/>
                                            <a:ea typeface="Times New Roman" panose="02020603050405020304" pitchFamily="18" charset="0"/>
                                          </a:rPr>
                                        </m:ctrlPr>
                                      </m:sSubPr>
                                      <m:e>
                                        <m:r>
                                          <a:rPr lang="en-US" sz="2100" b="1" i="1">
                                            <a:solidFill>
                                              <a:srgbClr val="FF0000"/>
                                            </a:solidFill>
                                            <a:effectLst/>
                                            <a:latin typeface="Cambria Math" panose="02040503050406030204" pitchFamily="18" charset="0"/>
                                            <a:ea typeface="Times New Roman" panose="02020603050405020304" pitchFamily="18" charset="0"/>
                                          </a:rPr>
                                          <m:t>𝒏</m:t>
                                        </m:r>
                                      </m:e>
                                      <m:sub>
                                        <m:r>
                                          <a:rPr lang="en-US" sz="2100" b="1" i="1">
                                            <a:solidFill>
                                              <a:srgbClr val="FF0000"/>
                                            </a:solidFill>
                                            <a:effectLst/>
                                            <a:latin typeface="Cambria Math" panose="02040503050406030204" pitchFamily="18" charset="0"/>
                                            <a:ea typeface="Times New Roman" panose="02020603050405020304" pitchFamily="18" charset="0"/>
                                          </a:rPr>
                                          <m:t>𝒌</m:t>
                                        </m:r>
                                      </m:sub>
                                    </m:sSub>
                                    <m:sSup>
                                      <m:sSupPr>
                                        <m:ctrlPr>
                                          <a:rPr lang="en-US" sz="2100" b="1" i="1">
                                            <a:effectLst/>
                                            <a:latin typeface="Cambria Math" panose="02040503050406030204" pitchFamily="18" charset="0"/>
                                            <a:ea typeface="Times New Roman" panose="02020603050405020304" pitchFamily="18" charset="0"/>
                                          </a:rPr>
                                        </m:ctrlPr>
                                      </m:sSupPr>
                                      <m:e>
                                        <m:sSub>
                                          <m:sSubPr>
                                            <m:ctrlPr>
                                              <a:rPr lang="en-US" sz="2100" b="1" i="1">
                                                <a:effectLst/>
                                                <a:latin typeface="Cambria Math" panose="02040503050406030204" pitchFamily="18" charset="0"/>
                                                <a:ea typeface="Times New Roman" panose="02020603050405020304" pitchFamily="18" charset="0"/>
                                              </a:rPr>
                                            </m:ctrlPr>
                                          </m:sSubPr>
                                          <m:e>
                                            <m:r>
                                              <a:rPr lang="en-US" sz="2100" b="1" i="1">
                                                <a:effectLst/>
                                                <a:latin typeface="Cambria Math" panose="02040503050406030204" pitchFamily="18" charset="0"/>
                                                <a:ea typeface="Times New Roman" panose="02020603050405020304" pitchFamily="18" charset="0"/>
                                              </a:rPr>
                                              <m:t>𝒙</m:t>
                                            </m:r>
                                          </m:e>
                                          <m:sub>
                                            <m:r>
                                              <a:rPr lang="en-US" sz="2100" b="1" i="1">
                                                <a:effectLst/>
                                                <a:latin typeface="Cambria Math" panose="02040503050406030204" pitchFamily="18" charset="0"/>
                                                <a:ea typeface="Times New Roman" panose="02020603050405020304" pitchFamily="18" charset="0"/>
                                              </a:rPr>
                                              <m:t>𝒌</m:t>
                                            </m:r>
                                          </m:sub>
                                        </m:sSub>
                                      </m:e>
                                      <m:sup>
                                        <m:r>
                                          <a:rPr lang="en-US" sz="2100" b="1" i="1">
                                            <a:effectLst/>
                                            <a:latin typeface="Cambria Math" panose="02040503050406030204" pitchFamily="18" charset="0"/>
                                            <a:ea typeface="Times New Roman" panose="02020603050405020304" pitchFamily="18" charset="0"/>
                                          </a:rPr>
                                          <m:t>𝟐</m:t>
                                        </m:r>
                                      </m:sup>
                                    </m:sSup>
                                  </m:e>
                                </m:d>
                                <m:r>
                                  <a:rPr lang="en-US" sz="2100" b="1" i="1">
                                    <a:effectLst/>
                                    <a:latin typeface="Cambria Math" panose="02040503050406030204" pitchFamily="18" charset="0"/>
                                    <a:ea typeface="Times New Roman" panose="02020603050405020304" pitchFamily="18" charset="0"/>
                                  </a:rPr>
                                  <m:t>−</m:t>
                                </m:r>
                                <m:sSup>
                                  <m:sSupPr>
                                    <m:ctrlPr>
                                      <a:rPr lang="en-US" sz="2100" b="1" i="1">
                                        <a:effectLst/>
                                        <a:latin typeface="Cambria Math" panose="02040503050406030204" pitchFamily="18" charset="0"/>
                                        <a:ea typeface="Times New Roman" panose="02020603050405020304" pitchFamily="18" charset="0"/>
                                      </a:rPr>
                                    </m:ctrlPr>
                                  </m:sSupPr>
                                  <m:e>
                                    <m:acc>
                                      <m:accPr>
                                        <m:chr m:val="̅"/>
                                        <m:ctrlPr>
                                          <a:rPr lang="en-US" sz="2100" b="1" i="1">
                                            <a:effectLst/>
                                            <a:latin typeface="Cambria Math" panose="02040503050406030204" pitchFamily="18" charset="0"/>
                                            <a:ea typeface="Times New Roman" panose="02020603050405020304" pitchFamily="18" charset="0"/>
                                          </a:rPr>
                                        </m:ctrlPr>
                                      </m:accPr>
                                      <m:e>
                                        <m:r>
                                          <a:rPr lang="en-US" sz="2100" b="1" i="1">
                                            <a:effectLst/>
                                            <a:latin typeface="Cambria Math" panose="02040503050406030204" pitchFamily="18" charset="0"/>
                                            <a:ea typeface="Times New Roman" panose="02020603050405020304" pitchFamily="18" charset="0"/>
                                          </a:rPr>
                                          <m:t>𝒙</m:t>
                                        </m:r>
                                      </m:e>
                                    </m:acc>
                                  </m:e>
                                  <m:sup>
                                    <m:r>
                                      <a:rPr lang="en-US" sz="2100" b="1" i="1">
                                        <a:effectLst/>
                                        <a:latin typeface="Cambria Math" panose="02040503050406030204" pitchFamily="18" charset="0"/>
                                        <a:ea typeface="Times New Roman" panose="02020603050405020304" pitchFamily="18" charset="0"/>
                                      </a:rPr>
                                      <m:t>𝟐</m:t>
                                    </m:r>
                                  </m:sup>
                                </m:sSup>
                              </m:oMath>
                            </m:oMathPara>
                          </a14:m>
                          <a:endParaRPr lang="en-US" sz="2100" b="1">
                            <a:effectLst/>
                            <a:latin typeface="Times New Roman" panose="02020603050405020304" pitchFamily="18" charset="0"/>
                            <a:ea typeface="Times New Roman" panose="02020603050405020304" pitchFamily="18" charset="0"/>
                          </a:endParaRPr>
                        </a:p>
                        <a:p>
                          <a:endParaRPr lang="en-US" sz="2100" b="1"/>
                        </a:p>
                      </a:txBody>
                      <a:tcPr marL="60960" marR="60960" marT="30480" marB="30480">
                        <a:solidFill>
                          <a:srgbClr val="FFFF00"/>
                        </a:solidFill>
                      </a:tcPr>
                    </a:tc>
                    <a:extLst>
                      <a:ext uri="{0D108BD9-81ED-4DB2-BD59-A6C34878D82A}">
                        <a16:rowId xmlns:a16="http://schemas.microsoft.com/office/drawing/2014/main" val="1960209244"/>
                      </a:ext>
                    </a:extLst>
                  </a:tr>
                </a:tbl>
              </a:graphicData>
            </a:graphic>
          </p:graphicFrame>
        </mc:Fallback>
      </mc:AlternateContent>
    </p:spTree>
  </p:cSld>
  <p:clrMapOvr>
    <a:masterClrMapping/>
  </p:clrMapOvr>
  <mc:AlternateContent xmlns:mc="http://schemas.openxmlformats.org/markup-compatibility/2006" xmlns:p14="http://schemas.microsoft.com/office/powerpoint/2010/main">
    <mc:Choice Requires="p14">
      <p:transition spd="med" p14:dur="700">
        <p:randomBar dir="vert"/>
      </p:transition>
    </mc:Choice>
    <mc:Fallback xmlns="">
      <p:transition spd="med">
        <p:randomBar dir="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6660590-4044-9D9B-3379-E1EC5DD9D1CA}"/>
              </a:ext>
            </a:extLst>
          </p:cNvPr>
          <p:cNvSpPr txBox="1"/>
          <p:nvPr/>
        </p:nvSpPr>
        <p:spPr>
          <a:xfrm>
            <a:off x="623740" y="2384981"/>
            <a:ext cx="10944520" cy="1200329"/>
          </a:xfrm>
          <a:prstGeom prst="rect">
            <a:avLst/>
          </a:prstGeom>
          <a:noFill/>
        </p:spPr>
        <p:txBody>
          <a:bodyPr wrap="square" rtlCol="0">
            <a:spAutoFit/>
          </a:bodyPr>
          <a:lstStyle/>
          <a:p>
            <a:pPr algn="ctr"/>
            <a:r>
              <a:rPr lang="en-US" sz="7200" b="1">
                <a:solidFill>
                  <a:srgbClr val="FF0000"/>
                </a:solidFill>
                <a:latin typeface="Times New Roman" panose="02020603050405020304" pitchFamily="18" charset="0"/>
                <a:cs typeface="Times New Roman" panose="02020603050405020304" pitchFamily="18" charset="0"/>
              </a:rPr>
              <a:t>ĐỀ SỐ 1</a:t>
            </a:r>
          </a:p>
        </p:txBody>
      </p:sp>
    </p:spTree>
    <p:extLst>
      <p:ext uri="{BB962C8B-B14F-4D97-AF65-F5344CB8AC3E}">
        <p14:creationId xmlns:p14="http://schemas.microsoft.com/office/powerpoint/2010/main" val="3942141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691E8-3B0C-17F9-0A57-BFC64EBAC2A4}"/>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D95ACC71-261E-421E-A972-5B11D2791BB4}"/>
                  </a:ext>
                </a:extLst>
              </p:cNvPr>
              <p:cNvSpPr txBox="1"/>
              <p:nvPr/>
            </p:nvSpPr>
            <p:spPr>
              <a:xfrm>
                <a:off x="84842" y="405353"/>
                <a:ext cx="12107158" cy="5523435"/>
              </a:xfrm>
              <a:prstGeom prst="rect">
                <a:avLst/>
              </a:prstGeom>
              <a:noFill/>
            </p:spPr>
            <p:txBody>
              <a:bodyPr wrap="square">
                <a:spAutoFit/>
              </a:bodyPr>
              <a:lstStyle/>
              <a:p>
                <a:pPr lvl="0" algn="just">
                  <a:lnSpc>
                    <a:spcPct val="107000"/>
                  </a:lnSpc>
                  <a:spcBef>
                    <a:spcPts val="600"/>
                  </a:spcBef>
                  <a:spcAft>
                    <a:spcPts val="800"/>
                  </a:spcAft>
                  <a:buClr>
                    <a:srgbClr val="0000FF"/>
                  </a:buClr>
                </a:pPr>
                <a:r>
                  <a:rPr lang="en-SG" sz="3200" b="1">
                    <a:solidFill>
                      <a:srgbClr val="FF0000"/>
                    </a:solidFill>
                    <a:effectLst/>
                    <a:latin typeface="Chu Văn An"/>
                    <a:ea typeface="Calibri" panose="020F0502020204030204" pitchFamily="34" charset="0"/>
                    <a:cs typeface="Chu Van An"/>
                  </a:rPr>
                  <a:t>Câu 1</a:t>
                </a:r>
                <a:r>
                  <a:rPr lang="en-SG" sz="3200">
                    <a:effectLst/>
                    <a:latin typeface="Chu Văn An"/>
                    <a:ea typeface="Calibri" panose="020F0502020204030204" pitchFamily="34" charset="0"/>
                    <a:cs typeface="Chu Van An"/>
                  </a:rPr>
                  <a:t>: Cho hai tập hợp </a:t>
                </a:r>
                <a14:m>
                  <m:oMath xmlns:m="http://schemas.openxmlformats.org/officeDocument/2006/math">
                    <m:r>
                      <a:rPr lang="en-SG" sz="3200" i="1">
                        <a:effectLst/>
                        <a:latin typeface="Cambria Math" panose="02040503050406030204" pitchFamily="18" charset="0"/>
                        <a:ea typeface="Calibri" panose="020F0502020204030204" pitchFamily="34" charset="0"/>
                        <a:cs typeface="Chu Van An"/>
                      </a:rPr>
                      <m:t>𝐴</m:t>
                    </m:r>
                    <m:r>
                      <a:rPr lang="en-SG" sz="3200" i="1">
                        <a:effectLst/>
                        <a:latin typeface="Cambria Math" panose="02040503050406030204" pitchFamily="18" charset="0"/>
                        <a:ea typeface="Calibri" panose="020F0502020204030204" pitchFamily="34" charset="0"/>
                        <a:cs typeface="Chu Van An"/>
                      </a:rPr>
                      <m:t>=</m:t>
                    </m:r>
                    <m:d>
                      <m:dPr>
                        <m:begChr m:val=""/>
                        <m:ctrlPr>
                          <a:rPr lang="en-US" sz="3200" i="1">
                            <a:effectLst/>
                            <a:latin typeface="Cambria Math" panose="02040503050406030204" pitchFamily="18" charset="0"/>
                            <a:ea typeface="Calibri" panose="020F0502020204030204" pitchFamily="34" charset="0"/>
                            <a:cs typeface="Chu Van An"/>
                          </a:rPr>
                        </m:ctrlPr>
                      </m:dPr>
                      <m:e>
                        <m:r>
                          <a:rPr lang="en-SG" sz="3200" i="1">
                            <a:effectLst/>
                            <a:latin typeface="Cambria Math" panose="02040503050406030204" pitchFamily="18" charset="0"/>
                            <a:ea typeface="Calibri" panose="020F0502020204030204" pitchFamily="34" charset="0"/>
                            <a:cs typeface="Chu Van An"/>
                          </a:rPr>
                          <m:t>−2;7</m:t>
                        </m:r>
                      </m:e>
                    </m:d>
                    <m:r>
                      <a:rPr lang="en-SG" sz="3200" i="1">
                        <a:effectLst/>
                        <a:latin typeface="Cambria Math" panose="02040503050406030204" pitchFamily="18" charset="0"/>
                        <a:ea typeface="Calibri" panose="020F0502020204030204" pitchFamily="34" charset="0"/>
                        <a:cs typeface="Chu Van An"/>
                      </a:rPr>
                      <m:t>,</m:t>
                    </m:r>
                    <m:r>
                      <a:rPr lang="en-SG" sz="3200" i="1">
                        <a:effectLst/>
                        <a:latin typeface="Cambria Math" panose="02040503050406030204" pitchFamily="18" charset="0"/>
                        <a:ea typeface="Calibri" panose="020F0502020204030204" pitchFamily="34" charset="0"/>
                        <a:cs typeface="Chu Van An"/>
                      </a:rPr>
                      <m:t>𝐵</m:t>
                    </m:r>
                    <m:r>
                      <a:rPr lang="en-SG" sz="3200" i="1">
                        <a:effectLst/>
                        <a:latin typeface="Cambria Math" panose="02040503050406030204" pitchFamily="18" charset="0"/>
                        <a:ea typeface="Calibri" panose="020F0502020204030204" pitchFamily="34" charset="0"/>
                        <a:cs typeface="Chu Van An"/>
                      </a:rPr>
                      <m:t>=</m:t>
                    </m:r>
                    <m:d>
                      <m:dPr>
                        <m:begChr m:val=""/>
                        <m:endChr m:val=""/>
                        <m:ctrlPr>
                          <a:rPr lang="en-US" sz="3200" i="1">
                            <a:effectLst/>
                            <a:latin typeface="Cambria Math" panose="02040503050406030204" pitchFamily="18" charset="0"/>
                            <a:ea typeface="Calibri" panose="020F0502020204030204" pitchFamily="34" charset="0"/>
                            <a:cs typeface="Chu Van An"/>
                          </a:rPr>
                        </m:ctrlPr>
                      </m:dPr>
                      <m:e>
                        <m:r>
                          <a:rPr lang="en-SG" sz="3200" i="1">
                            <a:effectLst/>
                            <a:latin typeface="Cambria Math" panose="02040503050406030204" pitchFamily="18" charset="0"/>
                            <a:ea typeface="Calibri" panose="020F0502020204030204" pitchFamily="34" charset="0"/>
                            <a:cs typeface="Chu Van An"/>
                          </a:rPr>
                          <m:t>1;9</m:t>
                        </m:r>
                      </m:e>
                    </m:d>
                  </m:oMath>
                </a14:m>
                <a:r>
                  <a:rPr lang="en-SG" sz="3200">
                    <a:effectLst/>
                    <a:latin typeface="Chu Văn An"/>
                    <a:ea typeface="Calibri" panose="020F0502020204030204" pitchFamily="34" charset="0"/>
                    <a:cs typeface="Chu Van An"/>
                  </a:rPr>
                  <a:t>. Tìm </a:t>
                </a:r>
                <a14:m>
                  <m:oMath xmlns:m="http://schemas.openxmlformats.org/officeDocument/2006/math">
                    <m:r>
                      <a:rPr lang="en-SG" sz="3200" i="1">
                        <a:effectLst/>
                        <a:latin typeface="Cambria Math" panose="02040503050406030204" pitchFamily="18" charset="0"/>
                        <a:ea typeface="Calibri" panose="020F0502020204030204" pitchFamily="34" charset="0"/>
                        <a:cs typeface="Chu Van An"/>
                      </a:rPr>
                      <m:t>𝐴</m:t>
                    </m:r>
                    <m:r>
                      <a:rPr lang="en-SG" sz="3200" i="1">
                        <a:effectLst/>
                        <a:latin typeface="Cambria Math" panose="02040503050406030204" pitchFamily="18" charset="0"/>
                        <a:ea typeface="Calibri" panose="020F0502020204030204" pitchFamily="34" charset="0"/>
                        <a:cs typeface="Chu Van An"/>
                      </a:rPr>
                      <m:t>∪</m:t>
                    </m:r>
                    <m:r>
                      <a:rPr lang="en-SG" sz="3200" i="1">
                        <a:effectLst/>
                        <a:latin typeface="Cambria Math" panose="02040503050406030204" pitchFamily="18" charset="0"/>
                        <a:ea typeface="Calibri" panose="020F0502020204030204" pitchFamily="34" charset="0"/>
                        <a:cs typeface="Chu Van An"/>
                      </a:rPr>
                      <m:t>𝐵</m:t>
                    </m:r>
                  </m:oMath>
                </a14:m>
                <a:r>
                  <a:rPr lang="en-SG" sz="3200">
                    <a:effectLst/>
                    <a:latin typeface="Chu Văn An"/>
                    <a:ea typeface="Calibri" panose="020F0502020204030204" pitchFamily="34" charset="0"/>
                    <a:cs typeface="Chu Van An"/>
                  </a:rPr>
                  <a:t>.</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marL="629920" algn="just">
                  <a:lnSpc>
                    <a:spcPct val="107000"/>
                  </a:lnSpc>
                  <a:spcAft>
                    <a:spcPts val="800"/>
                  </a:spcAft>
                  <a:tabLst>
                    <a:tab pos="630555" algn="l"/>
                    <a:tab pos="3599815" algn="l"/>
                    <a:tab pos="5039995" algn="l"/>
                  </a:tabLst>
                </a:pPr>
                <a:r>
                  <a:rPr lang="nl-NL" sz="3200" b="1">
                    <a:solidFill>
                      <a:srgbClr val="0000FF"/>
                    </a:solidFill>
                    <a:effectLst/>
                    <a:latin typeface="Chu Văn An"/>
                    <a:ea typeface="Times New Roman" panose="02020603050405020304" pitchFamily="18" charset="0"/>
                    <a:cs typeface="Chu Van An"/>
                  </a:rPr>
                  <a:t>	A. </a:t>
                </a:r>
                <a14:m>
                  <m:oMath xmlns:m="http://schemas.openxmlformats.org/officeDocument/2006/math">
                    <m:d>
                      <m:dPr>
                        <m:ctrlPr>
                          <a:rPr lang="en-US" sz="3200" i="1">
                            <a:effectLst/>
                            <a:latin typeface="Cambria Math" panose="02040503050406030204" pitchFamily="18" charset="0"/>
                            <a:ea typeface="Calibri" panose="020F0502020204030204" pitchFamily="34" charset="0"/>
                            <a:cs typeface="Chu Van An"/>
                          </a:rPr>
                        </m:ctrlPr>
                      </m:dPr>
                      <m:e>
                        <m:r>
                          <a:rPr lang="en-SG" sz="3200" i="1">
                            <a:effectLst/>
                            <a:latin typeface="Cambria Math" panose="02040503050406030204" pitchFamily="18" charset="0"/>
                            <a:ea typeface="Calibri" panose="020F0502020204030204" pitchFamily="34" charset="0"/>
                            <a:cs typeface="Chu Van An"/>
                          </a:rPr>
                          <m:t>1;7</m:t>
                        </m:r>
                      </m:e>
                    </m:d>
                  </m:oMath>
                </a14:m>
                <a:r>
                  <a:rPr lang="nl-NL" sz="3200">
                    <a:effectLst/>
                    <a:latin typeface="Chu Văn An"/>
                    <a:ea typeface="Times New Roman" panose="02020603050405020304" pitchFamily="18" charset="0"/>
                    <a:cs typeface="Chu Van An"/>
                  </a:rPr>
                  <a:t>.	</a:t>
                </a:r>
                <a:r>
                  <a:rPr lang="nl-NL" sz="3200" b="1">
                    <a:solidFill>
                      <a:srgbClr val="0000FF"/>
                    </a:solidFill>
                    <a:effectLst/>
                    <a:latin typeface="Chu Văn An"/>
                    <a:ea typeface="Times New Roman" panose="02020603050405020304" pitchFamily="18" charset="0"/>
                    <a:cs typeface="Chu Van An"/>
                  </a:rPr>
                  <a:t>B. </a:t>
                </a:r>
                <a14:m>
                  <m:oMath xmlns:m="http://schemas.openxmlformats.org/officeDocument/2006/math">
                    <m:d>
                      <m:dPr>
                        <m:begChr m:val="["/>
                        <m:endChr m:val="]"/>
                        <m:ctrlPr>
                          <a:rPr lang="en-US" sz="3200" i="1">
                            <a:effectLst/>
                            <a:latin typeface="Cambria Math" panose="02040503050406030204" pitchFamily="18" charset="0"/>
                            <a:ea typeface="Calibri" panose="020F0502020204030204" pitchFamily="34" charset="0"/>
                            <a:cs typeface="Chu Van An"/>
                          </a:rPr>
                        </m:ctrlPr>
                      </m:dPr>
                      <m:e>
                        <m:r>
                          <a:rPr lang="en-SG" sz="3200" i="1">
                            <a:effectLst/>
                            <a:latin typeface="Cambria Math" panose="02040503050406030204" pitchFamily="18" charset="0"/>
                            <a:ea typeface="Calibri" panose="020F0502020204030204" pitchFamily="34" charset="0"/>
                            <a:cs typeface="Chu Van An"/>
                          </a:rPr>
                          <m:t>−2;9</m:t>
                        </m:r>
                      </m:e>
                    </m:d>
                  </m:oMath>
                </a14:m>
                <a:r>
                  <a:rPr lang="nl-NL" sz="3200">
                    <a:solidFill>
                      <a:srgbClr val="000000"/>
                    </a:solidFill>
                    <a:effectLst/>
                    <a:latin typeface="Chu Văn An"/>
                    <a:ea typeface="Times New Roman" panose="02020603050405020304" pitchFamily="18" charset="0"/>
                    <a:cs typeface="Chu Van An"/>
                  </a:rPr>
                  <a:t>.</a:t>
                </a:r>
                <a:r>
                  <a:rPr lang="nl-NL" sz="3200" b="1">
                    <a:solidFill>
                      <a:srgbClr val="0000FF"/>
                    </a:solidFill>
                    <a:effectLst/>
                    <a:latin typeface="Chu Văn An"/>
                    <a:ea typeface="Times New Roman" panose="02020603050405020304" pitchFamily="18" charset="0"/>
                    <a:cs typeface="Chu Van An"/>
                  </a:rPr>
                  <a:t>	        C. </a:t>
                </a:r>
                <a14:m>
                  <m:oMath xmlns:m="http://schemas.openxmlformats.org/officeDocument/2006/math">
                    <m:d>
                      <m:dPr>
                        <m:begChr m:val=""/>
                        <m:ctrlPr>
                          <a:rPr lang="en-US" sz="3200" i="1">
                            <a:effectLst/>
                            <a:latin typeface="Cambria Math" panose="02040503050406030204" pitchFamily="18" charset="0"/>
                            <a:ea typeface="Calibri" panose="020F0502020204030204" pitchFamily="34" charset="0"/>
                            <a:cs typeface="Chu Van An"/>
                          </a:rPr>
                        </m:ctrlPr>
                      </m:dPr>
                      <m:e>
                        <m:r>
                          <a:rPr lang="en-SG" sz="3200" i="1">
                            <a:effectLst/>
                            <a:latin typeface="Cambria Math" panose="02040503050406030204" pitchFamily="18" charset="0"/>
                            <a:ea typeface="Calibri" panose="020F0502020204030204" pitchFamily="34" charset="0"/>
                            <a:cs typeface="Chu Van An"/>
                          </a:rPr>
                          <m:t>−2;1</m:t>
                        </m:r>
                      </m:e>
                    </m:d>
                  </m:oMath>
                </a14:m>
                <a:r>
                  <a:rPr lang="nl-NL" sz="3200">
                    <a:effectLst/>
                    <a:latin typeface="Chu Văn An"/>
                    <a:ea typeface="Times New Roman" panose="02020603050405020304" pitchFamily="18" charset="0"/>
                    <a:cs typeface="Chu Van An"/>
                  </a:rPr>
                  <a:t>.</a:t>
                </a:r>
                <a:r>
                  <a:rPr lang="nl-NL" sz="3200" b="1">
                    <a:solidFill>
                      <a:srgbClr val="0000FF"/>
                    </a:solidFill>
                    <a:effectLst/>
                    <a:latin typeface="Chu Văn An"/>
                    <a:ea typeface="Times New Roman" panose="02020603050405020304" pitchFamily="18" charset="0"/>
                    <a:cs typeface="Chu Van An"/>
                  </a:rPr>
                  <a:t>	D. </a:t>
                </a:r>
                <a14:m>
                  <m:oMath xmlns:m="http://schemas.openxmlformats.org/officeDocument/2006/math">
                    <m:d>
                      <m:dPr>
                        <m:begChr m:val=""/>
                        <m:endChr m:val=""/>
                        <m:ctrlPr>
                          <a:rPr lang="en-US" sz="3200" i="1">
                            <a:effectLst/>
                            <a:latin typeface="Cambria Math" panose="02040503050406030204" pitchFamily="18" charset="0"/>
                            <a:ea typeface="Calibri" panose="020F0502020204030204" pitchFamily="34" charset="0"/>
                            <a:cs typeface="Chu Van An"/>
                          </a:rPr>
                        </m:ctrlPr>
                      </m:dPr>
                      <m:e>
                        <m:r>
                          <a:rPr lang="en-SG" sz="3200" i="1">
                            <a:effectLst/>
                            <a:latin typeface="Cambria Math" panose="02040503050406030204" pitchFamily="18" charset="0"/>
                            <a:ea typeface="Calibri" panose="020F0502020204030204" pitchFamily="34" charset="0"/>
                            <a:cs typeface="Chu Van An"/>
                          </a:rPr>
                          <m:t>7;9</m:t>
                        </m:r>
                      </m:e>
                    </m:d>
                  </m:oMath>
                </a14:m>
                <a:r>
                  <a:rPr lang="nl-NL" sz="3200">
                    <a:solidFill>
                      <a:srgbClr val="000000"/>
                    </a:solidFill>
                    <a:effectLst/>
                    <a:latin typeface="Chu Văn An"/>
                    <a:ea typeface="Times New Roman" panose="02020603050405020304" pitchFamily="18" charset="0"/>
                    <a:cs typeface="Chu Van An"/>
                  </a:rPr>
                  <a:t>.</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buClr>
                    <a:srgbClr val="0000FF"/>
                  </a:buClr>
                  <a:tabLst>
                    <a:tab pos="629920" algn="l"/>
                  </a:tabLst>
                </a:pPr>
                <a:r>
                  <a:rPr lang="nl-NL" sz="3200" b="1">
                    <a:solidFill>
                      <a:srgbClr val="FF0000"/>
                    </a:solidFill>
                    <a:effectLst/>
                    <a:latin typeface="Chu Văn An"/>
                    <a:ea typeface="Calibri" panose="020F0502020204030204" pitchFamily="34" charset="0"/>
                    <a:cs typeface="Chu Van An"/>
                  </a:rPr>
                  <a:t>Câu 2</a:t>
                </a:r>
                <a:r>
                  <a:rPr lang="nl-NL" sz="3200">
                    <a:solidFill>
                      <a:srgbClr val="000000"/>
                    </a:solidFill>
                    <a:effectLst/>
                    <a:latin typeface="Chu Văn An"/>
                    <a:ea typeface="Calibri" panose="020F0502020204030204" pitchFamily="34" charset="0"/>
                    <a:cs typeface="Chu Van An"/>
                  </a:rPr>
                  <a:t>: Cho hàm số</a:t>
                </a:r>
                <a14:m>
                  <m:oMath xmlns:m="http://schemas.openxmlformats.org/officeDocument/2006/math">
                    <m:r>
                      <a:rPr lang="en-US" sz="3200" i="1">
                        <a:solidFill>
                          <a:srgbClr val="000000"/>
                        </a:solidFill>
                        <a:effectLst/>
                        <a:latin typeface="Cambria Math" panose="02040503050406030204" pitchFamily="18" charset="0"/>
                        <a:ea typeface="Calibri" panose="020F0502020204030204" pitchFamily="34" charset="0"/>
                        <a:cs typeface="Chu Van An"/>
                      </a:rPr>
                      <m:t>𝑓</m:t>
                    </m:r>
                    <m:r>
                      <a:rPr lang="en-US" sz="3200" i="1">
                        <a:solidFill>
                          <a:srgbClr val="000000"/>
                        </a:solidFill>
                        <a:effectLst/>
                        <a:latin typeface="Cambria Math" panose="02040503050406030204" pitchFamily="18" charset="0"/>
                        <a:ea typeface="Calibri" panose="020F0502020204030204" pitchFamily="34" charset="0"/>
                        <a:cs typeface="Chu Van An"/>
                      </a:rPr>
                      <m:t>(</m:t>
                    </m:r>
                    <m:r>
                      <a:rPr lang="en-US" sz="3200" i="1">
                        <a:solidFill>
                          <a:srgbClr val="000000"/>
                        </a:solidFill>
                        <a:effectLst/>
                        <a:latin typeface="Cambria Math" panose="02040503050406030204" pitchFamily="18" charset="0"/>
                        <a:ea typeface="Calibri" panose="020F0502020204030204" pitchFamily="34" charset="0"/>
                        <a:cs typeface="Chu Van An"/>
                      </a:rPr>
                      <m:t>𝑥</m:t>
                    </m:r>
                    <m:r>
                      <a:rPr lang="en-US" sz="3200" i="1">
                        <a:solidFill>
                          <a:srgbClr val="000000"/>
                        </a:solidFill>
                        <a:effectLst/>
                        <a:latin typeface="Cambria Math" panose="02040503050406030204" pitchFamily="18" charset="0"/>
                        <a:ea typeface="Calibri" panose="020F0502020204030204" pitchFamily="34" charset="0"/>
                        <a:cs typeface="Chu Van An"/>
                      </a:rPr>
                      <m:t>)=</m:t>
                    </m:r>
                    <m:d>
                      <m:dPr>
                        <m:begChr m:val="|"/>
                        <m:endChr m:val="|"/>
                        <m:ctrlPr>
                          <a:rPr lang="en-US" sz="3200" i="1">
                            <a:effectLst/>
                            <a:latin typeface="Cambria Math" panose="02040503050406030204" pitchFamily="18" charset="0"/>
                            <a:ea typeface="Calibri" panose="020F0502020204030204" pitchFamily="34" charset="0"/>
                            <a:cs typeface="Chu Van An"/>
                          </a:rPr>
                        </m:ctrlPr>
                      </m:dPr>
                      <m:e>
                        <m:r>
                          <a:rPr lang="en-US" sz="3200" i="1">
                            <a:solidFill>
                              <a:srgbClr val="000000"/>
                            </a:solidFill>
                            <a:effectLst/>
                            <a:latin typeface="Cambria Math" panose="02040503050406030204" pitchFamily="18" charset="0"/>
                            <a:ea typeface="Calibri" panose="020F0502020204030204" pitchFamily="34" charset="0"/>
                            <a:cs typeface="Chu Van An"/>
                          </a:rPr>
                          <m:t>−5</m:t>
                        </m:r>
                        <m:r>
                          <a:rPr lang="en-US" sz="3200" i="1">
                            <a:solidFill>
                              <a:srgbClr val="000000"/>
                            </a:solidFill>
                            <a:effectLst/>
                            <a:latin typeface="Cambria Math" panose="02040503050406030204" pitchFamily="18" charset="0"/>
                            <a:ea typeface="Calibri" panose="020F0502020204030204" pitchFamily="34" charset="0"/>
                            <a:cs typeface="Chu Van An"/>
                          </a:rPr>
                          <m:t>𝑥</m:t>
                        </m:r>
                      </m:e>
                    </m:d>
                  </m:oMath>
                </a14:m>
                <a:r>
                  <a:rPr lang="nl-NL" sz="3200">
                    <a:solidFill>
                      <a:srgbClr val="000000"/>
                    </a:solidFill>
                    <a:effectLst/>
                    <a:latin typeface="Chu Văn An"/>
                    <a:ea typeface="Calibri" panose="020F0502020204030204" pitchFamily="34" charset="0"/>
                    <a:cs typeface="Chu Van An"/>
                  </a:rPr>
                  <a:t>. Khẳng định nào sau đây là </a:t>
                </a:r>
                <a:r>
                  <a:rPr lang="nl-NL" sz="3200" b="1">
                    <a:solidFill>
                      <a:srgbClr val="000000"/>
                    </a:solidFill>
                    <a:effectLst/>
                    <a:latin typeface="Chu Văn An"/>
                    <a:ea typeface="Calibri" panose="020F0502020204030204" pitchFamily="34" charset="0"/>
                    <a:cs typeface="Chu Van An"/>
                  </a:rPr>
                  <a:t>sai?</a:t>
                </a:r>
                <a:endParaRPr lang="en-US" sz="3200">
                  <a:effectLst/>
                  <a:latin typeface="Times New Roman" panose="02020603050405020304" pitchFamily="18" charset="0"/>
                  <a:ea typeface="Calibri" panose="020F0502020204030204" pitchFamily="34" charset="0"/>
                </a:endParaRPr>
              </a:p>
              <a:p>
                <a:pPr marL="629920" algn="just">
                  <a:lnSpc>
                    <a:spcPct val="107000"/>
                  </a:lnSpc>
                  <a:spcAft>
                    <a:spcPts val="800"/>
                  </a:spcAft>
                  <a:tabLst>
                    <a:tab pos="630555" algn="l"/>
                    <a:tab pos="3599815" algn="l"/>
                    <a:tab pos="5039995" algn="l"/>
                  </a:tabLst>
                </a:pPr>
                <a:r>
                  <a:rPr lang="nl-NL" sz="3200" b="1">
                    <a:solidFill>
                      <a:srgbClr val="0000FF"/>
                    </a:solidFill>
                    <a:effectLst/>
                    <a:latin typeface="Chu Văn An"/>
                    <a:ea typeface="Times New Roman" panose="02020603050405020304" pitchFamily="18" charset="0"/>
                    <a:cs typeface="Chu Van An"/>
                  </a:rPr>
                  <a:t>	A. </a:t>
                </a:r>
                <a14:m>
                  <m:oMath xmlns:m="http://schemas.openxmlformats.org/officeDocument/2006/math">
                    <m:r>
                      <a:rPr lang="en-SG" sz="3200" i="1">
                        <a:effectLst/>
                        <a:latin typeface="Cambria Math" panose="02040503050406030204" pitchFamily="18" charset="0"/>
                        <a:ea typeface="Calibri" panose="020F0502020204030204" pitchFamily="34" charset="0"/>
                        <a:cs typeface="Chu Van An"/>
                      </a:rPr>
                      <m:t>𝑓</m:t>
                    </m:r>
                    <m:d>
                      <m:dPr>
                        <m:ctrlPr>
                          <a:rPr lang="en-US" sz="3200" i="1">
                            <a:effectLst/>
                            <a:latin typeface="Cambria Math" panose="02040503050406030204" pitchFamily="18" charset="0"/>
                            <a:ea typeface="Calibri" panose="020F0502020204030204" pitchFamily="34" charset="0"/>
                            <a:cs typeface="Chu Van An"/>
                          </a:rPr>
                        </m:ctrlPr>
                      </m:dPr>
                      <m:e>
                        <m:r>
                          <a:rPr lang="en-SG" sz="3200" i="1">
                            <a:effectLst/>
                            <a:latin typeface="Cambria Math" panose="02040503050406030204" pitchFamily="18" charset="0"/>
                            <a:ea typeface="Calibri" panose="020F0502020204030204" pitchFamily="34" charset="0"/>
                            <a:cs typeface="Chu Van An"/>
                          </a:rPr>
                          <m:t>−1</m:t>
                        </m:r>
                      </m:e>
                    </m:d>
                    <m:r>
                      <a:rPr lang="en-SG" sz="3200" i="1">
                        <a:effectLst/>
                        <a:latin typeface="Cambria Math" panose="02040503050406030204" pitchFamily="18" charset="0"/>
                        <a:ea typeface="Calibri" panose="020F0502020204030204" pitchFamily="34" charset="0"/>
                        <a:cs typeface="Chu Van An"/>
                      </a:rPr>
                      <m:t>=5</m:t>
                    </m:r>
                  </m:oMath>
                </a14:m>
                <a:r>
                  <a:rPr lang="nl-NL" sz="3200">
                    <a:effectLst/>
                    <a:latin typeface="Chu Văn An"/>
                    <a:ea typeface="Times New Roman" panose="02020603050405020304" pitchFamily="18" charset="0"/>
                    <a:cs typeface="Chu Van An"/>
                  </a:rPr>
                  <a:t>.	</a:t>
                </a:r>
                <a:r>
                  <a:rPr lang="nl-NL" sz="3200" b="1">
                    <a:solidFill>
                      <a:srgbClr val="0000FF"/>
                    </a:solidFill>
                    <a:effectLst/>
                    <a:latin typeface="Chu Văn An"/>
                    <a:ea typeface="Times New Roman" panose="02020603050405020304" pitchFamily="18" charset="0"/>
                    <a:cs typeface="Chu Van An"/>
                  </a:rPr>
                  <a:t>B. </a:t>
                </a:r>
                <a14:m>
                  <m:oMath xmlns:m="http://schemas.openxmlformats.org/officeDocument/2006/math">
                    <m:r>
                      <a:rPr lang="en-SG" sz="3200" i="1">
                        <a:effectLst/>
                        <a:latin typeface="Cambria Math" panose="02040503050406030204" pitchFamily="18" charset="0"/>
                        <a:ea typeface="Calibri" panose="020F0502020204030204" pitchFamily="34" charset="0"/>
                        <a:cs typeface="Chu Van An"/>
                      </a:rPr>
                      <m:t>𝑓</m:t>
                    </m:r>
                    <m:d>
                      <m:dPr>
                        <m:ctrlPr>
                          <a:rPr lang="en-US" sz="3200" i="1">
                            <a:effectLst/>
                            <a:latin typeface="Cambria Math" panose="02040503050406030204" pitchFamily="18" charset="0"/>
                            <a:ea typeface="Calibri" panose="020F0502020204030204" pitchFamily="34" charset="0"/>
                            <a:cs typeface="Chu Van An"/>
                          </a:rPr>
                        </m:ctrlPr>
                      </m:dPr>
                      <m:e>
                        <m:r>
                          <a:rPr lang="en-SG" sz="3200" i="1">
                            <a:effectLst/>
                            <a:latin typeface="Cambria Math" panose="02040503050406030204" pitchFamily="18" charset="0"/>
                            <a:ea typeface="Calibri" panose="020F0502020204030204" pitchFamily="34" charset="0"/>
                            <a:cs typeface="Chu Van An"/>
                          </a:rPr>
                          <m:t>−2</m:t>
                        </m:r>
                      </m:e>
                    </m:d>
                    <m:r>
                      <a:rPr lang="en-SG" sz="3200" i="1">
                        <a:effectLst/>
                        <a:latin typeface="Cambria Math" panose="02040503050406030204" pitchFamily="18" charset="0"/>
                        <a:ea typeface="Calibri" panose="020F0502020204030204" pitchFamily="34" charset="0"/>
                        <a:cs typeface="Chu Van An"/>
                      </a:rPr>
                      <m:t>=10</m:t>
                    </m:r>
                  </m:oMath>
                </a14:m>
                <a:r>
                  <a:rPr lang="nl-NL" sz="3200">
                    <a:solidFill>
                      <a:srgbClr val="000000"/>
                    </a:solidFill>
                    <a:effectLst/>
                    <a:latin typeface="Chu Văn An"/>
                    <a:ea typeface="Times New Roman" panose="02020603050405020304" pitchFamily="18" charset="0"/>
                    <a:cs typeface="Chu Van An"/>
                  </a:rPr>
                  <a:t>.</a:t>
                </a:r>
                <a:r>
                  <a:rPr lang="nl-NL" sz="3200" b="1">
                    <a:solidFill>
                      <a:srgbClr val="0000FF"/>
                    </a:solidFill>
                    <a:effectLst/>
                    <a:latin typeface="Chu Văn An"/>
                    <a:ea typeface="Times New Roman" panose="02020603050405020304" pitchFamily="18" charset="0"/>
                    <a:cs typeface="Chu Van An"/>
                  </a:rPr>
                  <a:t>	C. </a:t>
                </a:r>
                <a14:m>
                  <m:oMath xmlns:m="http://schemas.openxmlformats.org/officeDocument/2006/math">
                    <m:r>
                      <a:rPr lang="en-SG" sz="3200" i="1">
                        <a:effectLst/>
                        <a:latin typeface="Cambria Math" panose="02040503050406030204" pitchFamily="18" charset="0"/>
                        <a:ea typeface="Calibri" panose="020F0502020204030204" pitchFamily="34" charset="0"/>
                        <a:cs typeface="Chu Van An"/>
                      </a:rPr>
                      <m:t>𝑓</m:t>
                    </m:r>
                    <m:d>
                      <m:dPr>
                        <m:ctrlPr>
                          <a:rPr lang="en-US" sz="3200" i="1">
                            <a:effectLst/>
                            <a:latin typeface="Cambria Math" panose="02040503050406030204" pitchFamily="18" charset="0"/>
                            <a:ea typeface="Calibri" panose="020F0502020204030204" pitchFamily="34" charset="0"/>
                            <a:cs typeface="Chu Van An"/>
                          </a:rPr>
                        </m:ctrlPr>
                      </m:dPr>
                      <m:e>
                        <m:r>
                          <a:rPr lang="en-SG" sz="3200" i="1">
                            <a:effectLst/>
                            <a:latin typeface="Cambria Math" panose="02040503050406030204" pitchFamily="18" charset="0"/>
                            <a:ea typeface="Calibri" panose="020F0502020204030204" pitchFamily="34" charset="0"/>
                            <a:cs typeface="Chu Van An"/>
                          </a:rPr>
                          <m:t>−</m:t>
                        </m:r>
                        <m:f>
                          <m:fPr>
                            <m:ctrlPr>
                              <a:rPr lang="en-US" sz="3200" i="1">
                                <a:effectLst/>
                                <a:latin typeface="Cambria Math" panose="02040503050406030204" pitchFamily="18" charset="0"/>
                                <a:ea typeface="Calibri" panose="020F0502020204030204" pitchFamily="34" charset="0"/>
                                <a:cs typeface="Chu Van An"/>
                              </a:rPr>
                            </m:ctrlPr>
                          </m:fPr>
                          <m:num>
                            <m:r>
                              <a:rPr lang="en-SG" sz="3200" i="1">
                                <a:effectLst/>
                                <a:latin typeface="Cambria Math" panose="02040503050406030204" pitchFamily="18" charset="0"/>
                                <a:ea typeface="Calibri" panose="020F0502020204030204" pitchFamily="34" charset="0"/>
                                <a:cs typeface="Chu Van An"/>
                              </a:rPr>
                              <m:t>1</m:t>
                            </m:r>
                          </m:num>
                          <m:den>
                            <m:r>
                              <a:rPr lang="en-SG" sz="3200" i="1">
                                <a:effectLst/>
                                <a:latin typeface="Cambria Math" panose="02040503050406030204" pitchFamily="18" charset="0"/>
                                <a:ea typeface="Calibri" panose="020F0502020204030204" pitchFamily="34" charset="0"/>
                                <a:cs typeface="Chu Van An"/>
                              </a:rPr>
                              <m:t>5</m:t>
                            </m:r>
                          </m:den>
                        </m:f>
                      </m:e>
                    </m:d>
                    <m:r>
                      <a:rPr lang="en-SG" sz="3200" i="1">
                        <a:effectLst/>
                        <a:latin typeface="Cambria Math" panose="02040503050406030204" pitchFamily="18" charset="0"/>
                        <a:ea typeface="Calibri" panose="020F0502020204030204" pitchFamily="34" charset="0"/>
                        <a:cs typeface="Chu Van An"/>
                      </a:rPr>
                      <m:t>=−1</m:t>
                    </m:r>
                  </m:oMath>
                </a14:m>
                <a:r>
                  <a:rPr lang="nl-NL" sz="3200">
                    <a:effectLst/>
                    <a:latin typeface="Chu Văn An"/>
                    <a:ea typeface="Times New Roman" panose="02020603050405020304" pitchFamily="18" charset="0"/>
                    <a:cs typeface="Chu Van An"/>
                  </a:rPr>
                  <a:t>.</a:t>
                </a:r>
                <a:r>
                  <a:rPr lang="nl-NL" sz="3200" b="1">
                    <a:solidFill>
                      <a:srgbClr val="0000FF"/>
                    </a:solidFill>
                    <a:latin typeface="Chu Văn An"/>
                    <a:ea typeface="Times New Roman" panose="02020603050405020304" pitchFamily="18" charset="0"/>
                    <a:cs typeface="Chu Van An"/>
                  </a:rPr>
                  <a:t> </a:t>
                </a:r>
                <a:r>
                  <a:rPr lang="nl-NL" sz="3200" b="1">
                    <a:solidFill>
                      <a:srgbClr val="0000FF"/>
                    </a:solidFill>
                    <a:effectLst/>
                    <a:latin typeface="Chu Văn An"/>
                    <a:ea typeface="Times New Roman" panose="02020603050405020304" pitchFamily="18" charset="0"/>
                    <a:cs typeface="Chu Van An"/>
                  </a:rPr>
                  <a:t>D. </a:t>
                </a:r>
                <a14:m>
                  <m:oMath xmlns:m="http://schemas.openxmlformats.org/officeDocument/2006/math">
                    <m:r>
                      <a:rPr lang="en-SG" sz="3200" i="1">
                        <a:effectLst/>
                        <a:latin typeface="Cambria Math" panose="02040503050406030204" pitchFamily="18" charset="0"/>
                        <a:ea typeface="Calibri" panose="020F0502020204030204" pitchFamily="34" charset="0"/>
                        <a:cs typeface="Chu Van An"/>
                      </a:rPr>
                      <m:t>𝑓</m:t>
                    </m:r>
                    <m:d>
                      <m:dPr>
                        <m:ctrlPr>
                          <a:rPr lang="en-US" sz="3200" i="1">
                            <a:effectLst/>
                            <a:latin typeface="Cambria Math" panose="02040503050406030204" pitchFamily="18" charset="0"/>
                            <a:ea typeface="Calibri" panose="020F0502020204030204" pitchFamily="34" charset="0"/>
                            <a:cs typeface="Chu Van An"/>
                          </a:rPr>
                        </m:ctrlPr>
                      </m:dPr>
                      <m:e>
                        <m:r>
                          <a:rPr lang="en-SG" sz="3200" i="1">
                            <a:effectLst/>
                            <a:latin typeface="Cambria Math" panose="02040503050406030204" pitchFamily="18" charset="0"/>
                            <a:ea typeface="Calibri" panose="020F0502020204030204" pitchFamily="34" charset="0"/>
                            <a:cs typeface="Chu Van An"/>
                          </a:rPr>
                          <m:t>2</m:t>
                        </m:r>
                      </m:e>
                    </m:d>
                    <m:r>
                      <a:rPr lang="en-SG" sz="3200" i="1">
                        <a:effectLst/>
                        <a:latin typeface="Cambria Math" panose="02040503050406030204" pitchFamily="18" charset="0"/>
                        <a:ea typeface="Calibri" panose="020F0502020204030204" pitchFamily="34" charset="0"/>
                        <a:cs typeface="Chu Van An"/>
                      </a:rPr>
                      <m:t>=10</m:t>
                    </m:r>
                  </m:oMath>
                </a14:m>
                <a:r>
                  <a:rPr lang="nl-NL" sz="3200">
                    <a:solidFill>
                      <a:srgbClr val="000000"/>
                    </a:solidFill>
                    <a:effectLst/>
                    <a:latin typeface="Chu Văn An"/>
                    <a:ea typeface="Times New Roman" panose="02020603050405020304" pitchFamily="18" charset="0"/>
                    <a:cs typeface="Chu Van An"/>
                  </a:rPr>
                  <a:t>.</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15000"/>
                  </a:lnSpc>
                  <a:spcAft>
                    <a:spcPts val="800"/>
                  </a:spcAft>
                  <a:buClr>
                    <a:srgbClr val="0000FF"/>
                  </a:buClr>
                </a:pPr>
                <a:r>
                  <a:rPr lang="nl-NL" sz="3200" b="1">
                    <a:solidFill>
                      <a:srgbClr val="FF0000"/>
                    </a:solidFill>
                    <a:effectLst/>
                    <a:latin typeface="Chu Văn An"/>
                    <a:ea typeface="Calibri" panose="020F0502020204030204" pitchFamily="34" charset="0"/>
                    <a:cs typeface="Chu Van An"/>
                  </a:rPr>
                  <a:t>Câu 3</a:t>
                </a:r>
                <a:r>
                  <a:rPr lang="nl-NL" sz="3200">
                    <a:effectLst/>
                    <a:latin typeface="Chu Văn An"/>
                    <a:ea typeface="Calibri" panose="020F0502020204030204" pitchFamily="34" charset="0"/>
                    <a:cs typeface="Chu Van An"/>
                  </a:rPr>
                  <a:t>: Hàm số nào dưới đây đồng biến trên tập </a:t>
                </a:r>
                <a14:m>
                  <m:oMath xmlns:m="http://schemas.openxmlformats.org/officeDocument/2006/math">
                    <m:r>
                      <a:rPr lang="en-SG" sz="3200" i="1">
                        <a:effectLst/>
                        <a:latin typeface="Cambria Math" panose="02040503050406030204" pitchFamily="18" charset="0"/>
                        <a:ea typeface="Calibri" panose="020F0502020204030204" pitchFamily="34" charset="0"/>
                        <a:cs typeface="Chu Van An"/>
                      </a:rPr>
                      <m:t>ℝ</m:t>
                    </m:r>
                    <m:r>
                      <a:rPr lang="en-SG" sz="3200" i="1">
                        <a:effectLst/>
                        <a:latin typeface="Cambria Math" panose="02040503050406030204" pitchFamily="18" charset="0"/>
                        <a:ea typeface="Calibri" panose="020F0502020204030204" pitchFamily="34" charset="0"/>
                        <a:cs typeface="Chu Van An"/>
                      </a:rPr>
                      <m:t>?</m:t>
                    </m:r>
                  </m:oMath>
                </a14:m>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marL="629920" algn="just">
                  <a:lnSpc>
                    <a:spcPct val="107000"/>
                  </a:lnSpc>
                  <a:spcAft>
                    <a:spcPts val="800"/>
                  </a:spcAft>
                  <a:tabLst>
                    <a:tab pos="630555" algn="l"/>
                    <a:tab pos="3599815" algn="l"/>
                    <a:tab pos="5039995" algn="l"/>
                  </a:tabLst>
                </a:pPr>
                <a:r>
                  <a:rPr lang="nl-NL" sz="3200" b="1">
                    <a:solidFill>
                      <a:srgbClr val="0000FF"/>
                    </a:solidFill>
                    <a:effectLst/>
                    <a:latin typeface="Chu Văn An"/>
                    <a:ea typeface="Times New Roman" panose="02020603050405020304" pitchFamily="18" charset="0"/>
                    <a:cs typeface="Chu Van An"/>
                  </a:rPr>
                  <a:t>	A. </a:t>
                </a:r>
                <a14:m>
                  <m:oMath xmlns:m="http://schemas.openxmlformats.org/officeDocument/2006/math">
                    <m:r>
                      <a:rPr lang="en-SG" sz="3200" i="1">
                        <a:effectLst/>
                        <a:latin typeface="Cambria Math" panose="02040503050406030204" pitchFamily="18" charset="0"/>
                        <a:ea typeface="Calibri" panose="020F0502020204030204" pitchFamily="34" charset="0"/>
                        <a:cs typeface="Chu Van An"/>
                      </a:rPr>
                      <m:t>𝑦</m:t>
                    </m:r>
                    <m:r>
                      <a:rPr lang="en-SG" sz="3200" i="1">
                        <a:effectLst/>
                        <a:latin typeface="Cambria Math" panose="02040503050406030204" pitchFamily="18" charset="0"/>
                        <a:ea typeface="Calibri" panose="020F0502020204030204" pitchFamily="34" charset="0"/>
                        <a:cs typeface="Chu Van An"/>
                      </a:rPr>
                      <m:t>=−</m:t>
                    </m:r>
                    <m:r>
                      <a:rPr lang="en-SG" sz="3200" i="1">
                        <a:effectLst/>
                        <a:latin typeface="Cambria Math" panose="02040503050406030204" pitchFamily="18" charset="0"/>
                        <a:ea typeface="Calibri" panose="020F0502020204030204" pitchFamily="34" charset="0"/>
                        <a:cs typeface="Chu Van An"/>
                      </a:rPr>
                      <m:t>𝑥</m:t>
                    </m:r>
                    <m:r>
                      <a:rPr lang="en-SG" sz="3200" i="1">
                        <a:effectLst/>
                        <a:latin typeface="Cambria Math" panose="02040503050406030204" pitchFamily="18" charset="0"/>
                        <a:ea typeface="Calibri" panose="020F0502020204030204" pitchFamily="34" charset="0"/>
                        <a:cs typeface="Chu Van An"/>
                      </a:rPr>
                      <m:t>+2</m:t>
                    </m:r>
                  </m:oMath>
                </a14:m>
                <a:r>
                  <a:rPr lang="nl-NL" sz="3200">
                    <a:effectLst/>
                    <a:latin typeface="Chu Văn An"/>
                    <a:ea typeface="Times New Roman" panose="02020603050405020304" pitchFamily="18" charset="0"/>
                    <a:cs typeface="Chu Van An"/>
                  </a:rPr>
                  <a:t>.	</a:t>
                </a:r>
                <a:r>
                  <a:rPr lang="nl-NL" sz="3200" b="1">
                    <a:solidFill>
                      <a:srgbClr val="0000FF"/>
                    </a:solidFill>
                    <a:effectLst/>
                    <a:latin typeface="Chu Văn An"/>
                    <a:ea typeface="Times New Roman" panose="02020603050405020304" pitchFamily="18" charset="0"/>
                    <a:cs typeface="Chu Van An"/>
                  </a:rPr>
                  <a:t>B. </a:t>
                </a:r>
                <a14:m>
                  <m:oMath xmlns:m="http://schemas.openxmlformats.org/officeDocument/2006/math">
                    <m:r>
                      <a:rPr lang="en-SG" sz="3200" i="1">
                        <a:effectLst/>
                        <a:latin typeface="Cambria Math" panose="02040503050406030204" pitchFamily="18" charset="0"/>
                        <a:ea typeface="Calibri" panose="020F0502020204030204" pitchFamily="34" charset="0"/>
                        <a:cs typeface="Chu Van An"/>
                      </a:rPr>
                      <m:t>𝑦</m:t>
                    </m:r>
                    <m:r>
                      <a:rPr lang="en-SG" sz="3200" i="1">
                        <a:effectLst/>
                        <a:latin typeface="Cambria Math" panose="02040503050406030204" pitchFamily="18" charset="0"/>
                        <a:ea typeface="Calibri" panose="020F0502020204030204" pitchFamily="34" charset="0"/>
                        <a:cs typeface="Chu Van An"/>
                      </a:rPr>
                      <m:t>=−2+3</m:t>
                    </m:r>
                    <m:r>
                      <a:rPr lang="en-SG" sz="3200" i="1">
                        <a:effectLst/>
                        <a:latin typeface="Cambria Math" panose="02040503050406030204" pitchFamily="18" charset="0"/>
                        <a:ea typeface="Calibri" panose="020F0502020204030204" pitchFamily="34" charset="0"/>
                        <a:cs typeface="Chu Van An"/>
                      </a:rPr>
                      <m:t>𝑥</m:t>
                    </m:r>
                  </m:oMath>
                </a14:m>
                <a:r>
                  <a:rPr lang="nl-NL" sz="3200">
                    <a:solidFill>
                      <a:srgbClr val="000000"/>
                    </a:solidFill>
                    <a:effectLst/>
                    <a:latin typeface="Chu Văn An"/>
                    <a:ea typeface="Times New Roman" panose="02020603050405020304" pitchFamily="18" charset="0"/>
                    <a:cs typeface="Chu Van An"/>
                  </a:rPr>
                  <a:t>.</a:t>
                </a:r>
                <a:r>
                  <a:rPr lang="nl-NL" sz="3200" b="1">
                    <a:solidFill>
                      <a:srgbClr val="0000FF"/>
                    </a:solidFill>
                    <a:effectLst/>
                    <a:latin typeface="Chu Văn An"/>
                    <a:ea typeface="Times New Roman" panose="02020603050405020304" pitchFamily="18" charset="0"/>
                    <a:cs typeface="Chu Van An"/>
                  </a:rPr>
                  <a:t>	      C. </a:t>
                </a:r>
                <a14:m>
                  <m:oMath xmlns:m="http://schemas.openxmlformats.org/officeDocument/2006/math">
                    <m:r>
                      <a:rPr lang="en-SG" sz="3200" i="1">
                        <a:effectLst/>
                        <a:latin typeface="Cambria Math" panose="02040503050406030204" pitchFamily="18" charset="0"/>
                        <a:ea typeface="Calibri" panose="020F0502020204030204" pitchFamily="34" charset="0"/>
                        <a:cs typeface="Chu Van An"/>
                      </a:rPr>
                      <m:t>𝑦</m:t>
                    </m:r>
                    <m:r>
                      <a:rPr lang="en-SG" sz="3200" i="1">
                        <a:effectLst/>
                        <a:latin typeface="Cambria Math" panose="02040503050406030204" pitchFamily="18" charset="0"/>
                        <a:ea typeface="Calibri" panose="020F0502020204030204" pitchFamily="34" charset="0"/>
                        <a:cs typeface="Chu Van An"/>
                      </a:rPr>
                      <m:t>=</m:t>
                    </m:r>
                    <m:rad>
                      <m:radPr>
                        <m:degHide m:val="on"/>
                        <m:ctrlPr>
                          <a:rPr lang="en-US" sz="3200" i="1">
                            <a:effectLst/>
                            <a:latin typeface="Cambria Math" panose="02040503050406030204" pitchFamily="18" charset="0"/>
                            <a:ea typeface="Calibri" panose="020F0502020204030204" pitchFamily="34" charset="0"/>
                            <a:cs typeface="Chu Van An"/>
                          </a:rPr>
                        </m:ctrlPr>
                      </m:radPr>
                      <m:deg/>
                      <m:e>
                        <m:r>
                          <a:rPr lang="en-SG" sz="3200" i="1">
                            <a:effectLst/>
                            <a:latin typeface="Cambria Math" panose="02040503050406030204" pitchFamily="18" charset="0"/>
                            <a:ea typeface="Calibri" panose="020F0502020204030204" pitchFamily="34" charset="0"/>
                            <a:cs typeface="Chu Van An"/>
                          </a:rPr>
                          <m:t>𝑥</m:t>
                        </m:r>
                        <m:r>
                          <a:rPr lang="en-SG" sz="3200" i="1">
                            <a:effectLst/>
                            <a:latin typeface="Cambria Math" panose="02040503050406030204" pitchFamily="18" charset="0"/>
                            <a:ea typeface="Calibri" panose="020F0502020204030204" pitchFamily="34" charset="0"/>
                            <a:cs typeface="Chu Van An"/>
                          </a:rPr>
                          <m:t>+3</m:t>
                        </m:r>
                      </m:e>
                    </m:rad>
                  </m:oMath>
                </a14:m>
                <a:r>
                  <a:rPr lang="nl-NL" sz="3200">
                    <a:effectLst/>
                    <a:latin typeface="Chu Văn An"/>
                    <a:ea typeface="Times New Roman" panose="02020603050405020304" pitchFamily="18" charset="0"/>
                    <a:cs typeface="Chu Van An"/>
                  </a:rPr>
                  <a:t>.</a:t>
                </a:r>
                <a:r>
                  <a:rPr lang="nl-NL" sz="3200" b="1">
                    <a:solidFill>
                      <a:srgbClr val="0000FF"/>
                    </a:solidFill>
                    <a:effectLst/>
                    <a:latin typeface="Chu Văn An"/>
                    <a:ea typeface="Times New Roman" panose="02020603050405020304" pitchFamily="18" charset="0"/>
                    <a:cs typeface="Chu Van An"/>
                  </a:rPr>
                  <a:t>	  D. </a:t>
                </a:r>
                <a14:m>
                  <m:oMath xmlns:m="http://schemas.openxmlformats.org/officeDocument/2006/math">
                    <m:r>
                      <a:rPr lang="en-SG" sz="3200" i="1">
                        <a:effectLst/>
                        <a:latin typeface="Cambria Math" panose="02040503050406030204" pitchFamily="18" charset="0"/>
                        <a:ea typeface="Calibri" panose="020F0502020204030204" pitchFamily="34" charset="0"/>
                        <a:cs typeface="Chu Van An"/>
                      </a:rPr>
                      <m:t>𝑦</m:t>
                    </m:r>
                    <m:r>
                      <a:rPr lang="en-SG" sz="3200" i="1">
                        <a:effectLst/>
                        <a:latin typeface="Cambria Math" panose="02040503050406030204" pitchFamily="18" charset="0"/>
                        <a:ea typeface="Calibri" panose="020F0502020204030204" pitchFamily="34" charset="0"/>
                        <a:cs typeface="Chu Van An"/>
                      </a:rPr>
                      <m:t>=</m:t>
                    </m:r>
                    <m:f>
                      <m:fPr>
                        <m:ctrlPr>
                          <a:rPr lang="en-US" sz="3200" i="1">
                            <a:effectLst/>
                            <a:latin typeface="Cambria Math" panose="02040503050406030204" pitchFamily="18" charset="0"/>
                            <a:ea typeface="Calibri" panose="020F0502020204030204" pitchFamily="34" charset="0"/>
                            <a:cs typeface="Chu Van An"/>
                          </a:rPr>
                        </m:ctrlPr>
                      </m:fPr>
                      <m:num>
                        <m:r>
                          <a:rPr lang="en-SG" sz="3200" i="1">
                            <a:effectLst/>
                            <a:latin typeface="Cambria Math" panose="02040503050406030204" pitchFamily="18" charset="0"/>
                            <a:ea typeface="Calibri" panose="020F0502020204030204" pitchFamily="34" charset="0"/>
                            <a:cs typeface="Chu Van An"/>
                          </a:rPr>
                          <m:t>2</m:t>
                        </m:r>
                      </m:num>
                      <m:den>
                        <m:r>
                          <a:rPr lang="en-SG" sz="3200" i="1">
                            <a:effectLst/>
                            <a:latin typeface="Cambria Math" panose="02040503050406030204" pitchFamily="18" charset="0"/>
                            <a:ea typeface="Calibri" panose="020F0502020204030204" pitchFamily="34" charset="0"/>
                            <a:cs typeface="Chu Van An"/>
                          </a:rPr>
                          <m:t>𝑥</m:t>
                        </m:r>
                      </m:den>
                    </m:f>
                  </m:oMath>
                </a14:m>
                <a:r>
                  <a:rPr lang="nl-NL" sz="3200">
                    <a:solidFill>
                      <a:srgbClr val="000000"/>
                    </a:solidFill>
                    <a:effectLst/>
                    <a:latin typeface="Chu Văn An"/>
                    <a:ea typeface="Times New Roman" panose="02020603050405020304" pitchFamily="18" charset="0"/>
                    <a:cs typeface="Chu Van An"/>
                  </a:rPr>
                  <a:t>.</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buClr>
                    <a:srgbClr val="0000FF"/>
                  </a:buClr>
                  <a:tabLst>
                    <a:tab pos="629920" algn="l"/>
                  </a:tabLst>
                </a:pPr>
                <a:r>
                  <a:rPr lang="nl-NL" sz="3200" b="1">
                    <a:solidFill>
                      <a:srgbClr val="FF0000"/>
                    </a:solidFill>
                    <a:effectLst/>
                    <a:latin typeface="Chu Văn An"/>
                    <a:ea typeface="Calibri" panose="020F0502020204030204" pitchFamily="34" charset="0"/>
                    <a:cs typeface="Chu Van An"/>
                  </a:rPr>
                  <a:t>Câu 4</a:t>
                </a:r>
                <a:r>
                  <a:rPr lang="nl-NL" sz="3200">
                    <a:solidFill>
                      <a:srgbClr val="000000"/>
                    </a:solidFill>
                    <a:effectLst/>
                    <a:latin typeface="Chu Văn An"/>
                    <a:ea typeface="Calibri" panose="020F0502020204030204" pitchFamily="34" charset="0"/>
                    <a:cs typeface="Chu Van An"/>
                  </a:rPr>
                  <a:t>: Tìm trục đối xứng của (P): </a:t>
                </a:r>
                <a14:m>
                  <m:oMath xmlns:m="http://schemas.openxmlformats.org/officeDocument/2006/math">
                    <m:r>
                      <a:rPr lang="en-US" sz="3200" i="1">
                        <a:solidFill>
                          <a:srgbClr val="000000"/>
                        </a:solidFill>
                        <a:effectLst/>
                        <a:latin typeface="Cambria Math" panose="02040503050406030204" pitchFamily="18" charset="0"/>
                        <a:ea typeface="Calibri" panose="020F0502020204030204" pitchFamily="34" charset="0"/>
                        <a:cs typeface="Chu Van An"/>
                      </a:rPr>
                      <m:t>𝑦</m:t>
                    </m:r>
                    <m:r>
                      <a:rPr lang="en-US" sz="3200" i="1">
                        <a:solidFill>
                          <a:srgbClr val="000000"/>
                        </a:solidFill>
                        <a:effectLst/>
                        <a:latin typeface="Cambria Math" panose="02040503050406030204" pitchFamily="18" charset="0"/>
                        <a:ea typeface="Calibri" panose="020F0502020204030204" pitchFamily="34" charset="0"/>
                        <a:cs typeface="Chu Van An"/>
                      </a:rPr>
                      <m:t>=</m:t>
                    </m:r>
                    <m:sSup>
                      <m:sSupPr>
                        <m:ctrlPr>
                          <a:rPr lang="en-US" sz="3200" i="1">
                            <a:effectLst/>
                            <a:latin typeface="Cambria Math" panose="02040503050406030204" pitchFamily="18" charset="0"/>
                            <a:ea typeface="Calibri" panose="020F0502020204030204" pitchFamily="34" charset="0"/>
                            <a:cs typeface="Chu Van An"/>
                          </a:rPr>
                        </m:ctrlPr>
                      </m:sSupPr>
                      <m:e>
                        <m:r>
                          <a:rPr lang="en-US" sz="3200" i="1">
                            <a:solidFill>
                              <a:srgbClr val="000000"/>
                            </a:solidFill>
                            <a:effectLst/>
                            <a:latin typeface="Cambria Math" panose="02040503050406030204" pitchFamily="18" charset="0"/>
                            <a:ea typeface="Calibri" panose="020F0502020204030204" pitchFamily="34" charset="0"/>
                            <a:cs typeface="Chu Van An"/>
                          </a:rPr>
                          <m:t>𝑥</m:t>
                        </m:r>
                      </m:e>
                      <m:sup>
                        <m:r>
                          <a:rPr lang="en-US" sz="3200" i="1">
                            <a:solidFill>
                              <a:srgbClr val="000000"/>
                            </a:solidFill>
                            <a:effectLst/>
                            <a:latin typeface="Cambria Math" panose="02040503050406030204" pitchFamily="18" charset="0"/>
                            <a:ea typeface="Calibri" panose="020F0502020204030204" pitchFamily="34" charset="0"/>
                            <a:cs typeface="Chu Van An"/>
                          </a:rPr>
                          <m:t>2</m:t>
                        </m:r>
                      </m:sup>
                    </m:sSup>
                    <m:r>
                      <a:rPr lang="en-US" sz="3200" i="1">
                        <a:solidFill>
                          <a:srgbClr val="000000"/>
                        </a:solidFill>
                        <a:effectLst/>
                        <a:latin typeface="Cambria Math" panose="02040503050406030204" pitchFamily="18" charset="0"/>
                        <a:ea typeface="Calibri" panose="020F0502020204030204" pitchFamily="34" charset="0"/>
                        <a:cs typeface="Chu Van An"/>
                      </a:rPr>
                      <m:t>+4</m:t>
                    </m:r>
                    <m:r>
                      <a:rPr lang="en-US" sz="3200" i="1">
                        <a:solidFill>
                          <a:srgbClr val="000000"/>
                        </a:solidFill>
                        <a:effectLst/>
                        <a:latin typeface="Cambria Math" panose="02040503050406030204" pitchFamily="18" charset="0"/>
                        <a:ea typeface="Calibri" panose="020F0502020204030204" pitchFamily="34" charset="0"/>
                        <a:cs typeface="Chu Van An"/>
                      </a:rPr>
                      <m:t>𝑥</m:t>
                    </m:r>
                    <m:r>
                      <a:rPr lang="en-US" sz="3200" i="1">
                        <a:solidFill>
                          <a:srgbClr val="000000"/>
                        </a:solidFill>
                        <a:effectLst/>
                        <a:latin typeface="Cambria Math" panose="02040503050406030204" pitchFamily="18" charset="0"/>
                        <a:ea typeface="Calibri" panose="020F0502020204030204" pitchFamily="34" charset="0"/>
                        <a:cs typeface="Chu Van An"/>
                      </a:rPr>
                      <m:t>+3</m:t>
                    </m:r>
                  </m:oMath>
                </a14:m>
                <a:endParaRPr lang="en-US" sz="3200">
                  <a:effectLst/>
                  <a:latin typeface="Times New Roman" panose="02020603050405020304" pitchFamily="18" charset="0"/>
                  <a:ea typeface="Calibri" panose="020F0502020204030204" pitchFamily="34" charset="0"/>
                </a:endParaRPr>
              </a:p>
              <a:p>
                <a:pPr marL="629920" algn="just">
                  <a:lnSpc>
                    <a:spcPct val="107000"/>
                  </a:lnSpc>
                  <a:spcAft>
                    <a:spcPts val="800"/>
                  </a:spcAft>
                  <a:tabLst>
                    <a:tab pos="630555" algn="l"/>
                    <a:tab pos="3599815" algn="l"/>
                    <a:tab pos="5039995" algn="l"/>
                  </a:tabLst>
                </a:pPr>
                <a:r>
                  <a:rPr lang="nl-NL" sz="3200" b="1">
                    <a:solidFill>
                      <a:srgbClr val="0000FF"/>
                    </a:solidFill>
                    <a:effectLst/>
                    <a:latin typeface="Chu Văn An"/>
                    <a:ea typeface="Times New Roman" panose="02020603050405020304" pitchFamily="18" charset="0"/>
                    <a:cs typeface="Chu Van An"/>
                  </a:rPr>
                  <a:t>	A. </a:t>
                </a:r>
                <a14:m>
                  <m:oMath xmlns:m="http://schemas.openxmlformats.org/officeDocument/2006/math">
                    <m:r>
                      <a:rPr lang="en-SG" sz="3200" i="1">
                        <a:effectLst/>
                        <a:latin typeface="Cambria Math" panose="02040503050406030204" pitchFamily="18" charset="0"/>
                        <a:ea typeface="Calibri" panose="020F0502020204030204" pitchFamily="34" charset="0"/>
                        <a:cs typeface="Chu Van An"/>
                      </a:rPr>
                      <m:t>𝑥</m:t>
                    </m:r>
                    <m:r>
                      <a:rPr lang="en-SG" sz="3200" i="1">
                        <a:effectLst/>
                        <a:latin typeface="Cambria Math" panose="02040503050406030204" pitchFamily="18" charset="0"/>
                        <a:ea typeface="Calibri" panose="020F0502020204030204" pitchFamily="34" charset="0"/>
                        <a:cs typeface="Chu Van An"/>
                      </a:rPr>
                      <m:t>=4</m:t>
                    </m:r>
                  </m:oMath>
                </a14:m>
                <a:r>
                  <a:rPr lang="nl-NL" sz="3200">
                    <a:effectLst/>
                    <a:latin typeface="Chu Văn An"/>
                    <a:ea typeface="Times New Roman" panose="02020603050405020304" pitchFamily="18" charset="0"/>
                    <a:cs typeface="Chu Van An"/>
                  </a:rPr>
                  <a:t>.	</a:t>
                </a:r>
                <a:r>
                  <a:rPr lang="nl-NL" sz="3200" b="1">
                    <a:solidFill>
                      <a:srgbClr val="0000FF"/>
                    </a:solidFill>
                    <a:effectLst/>
                    <a:latin typeface="Chu Văn An"/>
                    <a:ea typeface="Times New Roman" panose="02020603050405020304" pitchFamily="18" charset="0"/>
                    <a:cs typeface="Chu Van An"/>
                  </a:rPr>
                  <a:t>B. </a:t>
                </a:r>
                <a14:m>
                  <m:oMath xmlns:m="http://schemas.openxmlformats.org/officeDocument/2006/math">
                    <m:r>
                      <a:rPr lang="en-SG" sz="3200" i="1">
                        <a:effectLst/>
                        <a:latin typeface="Cambria Math" panose="02040503050406030204" pitchFamily="18" charset="0"/>
                        <a:ea typeface="Calibri" panose="020F0502020204030204" pitchFamily="34" charset="0"/>
                        <a:cs typeface="Chu Van An"/>
                      </a:rPr>
                      <m:t>𝑥</m:t>
                    </m:r>
                    <m:r>
                      <a:rPr lang="en-SG" sz="3200" i="1">
                        <a:effectLst/>
                        <a:latin typeface="Cambria Math" panose="02040503050406030204" pitchFamily="18" charset="0"/>
                        <a:ea typeface="Calibri" panose="020F0502020204030204" pitchFamily="34" charset="0"/>
                        <a:cs typeface="Chu Van An"/>
                      </a:rPr>
                      <m:t>=−4</m:t>
                    </m:r>
                  </m:oMath>
                </a14:m>
                <a:r>
                  <a:rPr lang="nl-NL" sz="3200">
                    <a:solidFill>
                      <a:srgbClr val="000000"/>
                    </a:solidFill>
                    <a:effectLst/>
                    <a:latin typeface="Chu Văn An"/>
                    <a:ea typeface="Times New Roman" panose="02020603050405020304" pitchFamily="18" charset="0"/>
                    <a:cs typeface="Chu Van An"/>
                  </a:rPr>
                  <a:t>.</a:t>
                </a:r>
                <a:r>
                  <a:rPr lang="nl-NL" sz="3200" b="1">
                    <a:solidFill>
                      <a:srgbClr val="0000FF"/>
                    </a:solidFill>
                    <a:effectLst/>
                    <a:latin typeface="Chu Văn An"/>
                    <a:ea typeface="Times New Roman" panose="02020603050405020304" pitchFamily="18" charset="0"/>
                    <a:cs typeface="Chu Van An"/>
                  </a:rPr>
                  <a:t>	          C. </a:t>
                </a:r>
                <a14:m>
                  <m:oMath xmlns:m="http://schemas.openxmlformats.org/officeDocument/2006/math">
                    <m:r>
                      <a:rPr lang="en-SG" sz="3200" i="1">
                        <a:effectLst/>
                        <a:latin typeface="Cambria Math" panose="02040503050406030204" pitchFamily="18" charset="0"/>
                        <a:ea typeface="Calibri" panose="020F0502020204030204" pitchFamily="34" charset="0"/>
                        <a:cs typeface="Chu Van An"/>
                      </a:rPr>
                      <m:t>𝑥</m:t>
                    </m:r>
                    <m:r>
                      <a:rPr lang="en-SG" sz="3200" i="1">
                        <a:effectLst/>
                        <a:latin typeface="Cambria Math" panose="02040503050406030204" pitchFamily="18" charset="0"/>
                        <a:ea typeface="Calibri" panose="020F0502020204030204" pitchFamily="34" charset="0"/>
                        <a:cs typeface="Chu Van An"/>
                      </a:rPr>
                      <m:t>=2</m:t>
                    </m:r>
                  </m:oMath>
                </a14:m>
                <a:r>
                  <a:rPr lang="nl-NL" sz="3200">
                    <a:effectLst/>
                    <a:latin typeface="Chu Văn An"/>
                    <a:ea typeface="Times New Roman" panose="02020603050405020304" pitchFamily="18" charset="0"/>
                    <a:cs typeface="Chu Van An"/>
                  </a:rPr>
                  <a:t>.</a:t>
                </a:r>
                <a:r>
                  <a:rPr lang="nl-NL" sz="3200" b="1">
                    <a:solidFill>
                      <a:srgbClr val="0000FF"/>
                    </a:solidFill>
                    <a:effectLst/>
                    <a:latin typeface="Chu Văn An"/>
                    <a:ea typeface="Times New Roman" panose="02020603050405020304" pitchFamily="18" charset="0"/>
                    <a:cs typeface="Chu Van An"/>
                  </a:rPr>
                  <a:t>	           D. </a:t>
                </a:r>
                <a14:m>
                  <m:oMath xmlns:m="http://schemas.openxmlformats.org/officeDocument/2006/math">
                    <m:r>
                      <a:rPr lang="en-SG" sz="3200" i="1">
                        <a:effectLst/>
                        <a:latin typeface="Cambria Math" panose="02040503050406030204" pitchFamily="18" charset="0"/>
                        <a:ea typeface="Calibri" panose="020F0502020204030204" pitchFamily="34" charset="0"/>
                        <a:cs typeface="Chu Van An"/>
                      </a:rPr>
                      <m:t>𝑥</m:t>
                    </m:r>
                    <m:r>
                      <a:rPr lang="en-SG" sz="3200" i="1">
                        <a:effectLst/>
                        <a:latin typeface="Cambria Math" panose="02040503050406030204" pitchFamily="18" charset="0"/>
                        <a:ea typeface="Calibri" panose="020F0502020204030204" pitchFamily="34" charset="0"/>
                        <a:cs typeface="Chu Van An"/>
                      </a:rPr>
                      <m:t>=−2</m:t>
                    </m:r>
                  </m:oMath>
                </a14:m>
                <a:r>
                  <a:rPr lang="nl-NL" sz="3200">
                    <a:solidFill>
                      <a:srgbClr val="000000"/>
                    </a:solidFill>
                    <a:effectLst/>
                    <a:latin typeface="Chu Văn An"/>
                    <a:ea typeface="Times New Roman" panose="02020603050405020304" pitchFamily="18" charset="0"/>
                    <a:cs typeface="Chu Van An"/>
                  </a:rPr>
                  <a:t>.</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4" name="TextBox 3">
                <a:extLst>
                  <a:ext uri="{FF2B5EF4-FFF2-40B4-BE49-F238E27FC236}">
                    <a16:creationId xmlns:a16="http://schemas.microsoft.com/office/drawing/2014/main" id="{D95ACC71-261E-421E-A972-5B11D2791BB4}"/>
                  </a:ext>
                </a:extLst>
              </p:cNvPr>
              <p:cNvSpPr txBox="1">
                <a:spLocks noRot="1" noChangeAspect="1" noMove="1" noResize="1" noEditPoints="1" noAdjustHandles="1" noChangeArrowheads="1" noChangeShapeType="1" noTextEdit="1"/>
              </p:cNvSpPr>
              <p:nvPr/>
            </p:nvSpPr>
            <p:spPr>
              <a:xfrm>
                <a:off x="84842" y="405353"/>
                <a:ext cx="12107158" cy="5523435"/>
              </a:xfrm>
              <a:prstGeom prst="rect">
                <a:avLst/>
              </a:prstGeom>
              <a:blipFill>
                <a:blip r:embed="rId2"/>
                <a:stretch>
                  <a:fillRect l="-1309" t="-1213" b="-2646"/>
                </a:stretch>
              </a:blipFill>
            </p:spPr>
            <p:txBody>
              <a:bodyPr/>
              <a:lstStyle/>
              <a:p>
                <a:r>
                  <a:rPr lang="en-US">
                    <a:noFill/>
                  </a:rPr>
                  <a:t> </a:t>
                </a:r>
              </a:p>
            </p:txBody>
          </p:sp>
        </mc:Fallback>
      </mc:AlternateContent>
      <p:sp>
        <p:nvSpPr>
          <p:cNvPr id="5" name="TextBox 4">
            <a:extLst>
              <a:ext uri="{FF2B5EF4-FFF2-40B4-BE49-F238E27FC236}">
                <a16:creationId xmlns:a16="http://schemas.microsoft.com/office/drawing/2014/main" id="{CB373035-30E8-D4F1-2F09-61E4AA5EE3C1}"/>
              </a:ext>
            </a:extLst>
          </p:cNvPr>
          <p:cNvSpPr txBox="1"/>
          <p:nvPr/>
        </p:nvSpPr>
        <p:spPr>
          <a:xfrm>
            <a:off x="9304256" y="5269584"/>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E5C5DABC-C53E-9749-DCC3-B7495CB2D8E6}"/>
              </a:ext>
            </a:extLst>
          </p:cNvPr>
          <p:cNvSpPr txBox="1"/>
          <p:nvPr/>
        </p:nvSpPr>
        <p:spPr>
          <a:xfrm>
            <a:off x="3640317" y="3877559"/>
            <a:ext cx="669303" cy="769441"/>
          </a:xfrm>
          <a:prstGeom prst="rect">
            <a:avLst/>
          </a:prstGeom>
          <a:noFill/>
        </p:spPr>
        <p:txBody>
          <a:bodyPr wrap="square" rtlCol="0">
            <a:spAutoFit/>
          </a:bodyPr>
          <a:lstStyle/>
          <a:p>
            <a:r>
              <a:rPr lang="en-US" sz="4400" b="1">
                <a:solidFill>
                  <a:srgbClr val="FF0000"/>
                </a:solidFill>
              </a:rPr>
              <a:t>X</a:t>
            </a:r>
          </a:p>
        </p:txBody>
      </p:sp>
      <p:sp>
        <p:nvSpPr>
          <p:cNvPr id="8" name="TextBox 7">
            <a:extLst>
              <a:ext uri="{FF2B5EF4-FFF2-40B4-BE49-F238E27FC236}">
                <a16:creationId xmlns:a16="http://schemas.microsoft.com/office/drawing/2014/main" id="{C017F562-4F0B-3ACA-80BC-0C67F22B33B1}"/>
              </a:ext>
            </a:extLst>
          </p:cNvPr>
          <p:cNvSpPr txBox="1"/>
          <p:nvPr/>
        </p:nvSpPr>
        <p:spPr>
          <a:xfrm>
            <a:off x="6452647" y="2397629"/>
            <a:ext cx="669303" cy="769441"/>
          </a:xfrm>
          <a:prstGeom prst="rect">
            <a:avLst/>
          </a:prstGeom>
          <a:noFill/>
        </p:spPr>
        <p:txBody>
          <a:bodyPr wrap="square" rtlCol="0">
            <a:spAutoFit/>
          </a:bodyPr>
          <a:lstStyle/>
          <a:p>
            <a:r>
              <a:rPr lang="en-US" sz="4400" b="1">
                <a:solidFill>
                  <a:srgbClr val="FF0000"/>
                </a:solidFill>
              </a:rPr>
              <a:t>X</a:t>
            </a:r>
          </a:p>
        </p:txBody>
      </p:sp>
      <p:sp>
        <p:nvSpPr>
          <p:cNvPr id="9" name="TextBox 8">
            <a:extLst>
              <a:ext uri="{FF2B5EF4-FFF2-40B4-BE49-F238E27FC236}">
                <a16:creationId xmlns:a16="http://schemas.microsoft.com/office/drawing/2014/main" id="{DF6C2E99-8F95-0093-B5B9-FD8550402159}"/>
              </a:ext>
            </a:extLst>
          </p:cNvPr>
          <p:cNvSpPr txBox="1"/>
          <p:nvPr/>
        </p:nvSpPr>
        <p:spPr>
          <a:xfrm>
            <a:off x="3588470" y="929212"/>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2738106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6D2B9572-74AF-7C1D-AB72-15CC77229001}"/>
              </a:ext>
            </a:extLst>
          </p:cNvPr>
          <p:cNvPicPr>
            <a:picLocks noChangeAspect="1"/>
          </p:cNvPicPr>
          <p:nvPr/>
        </p:nvPicPr>
        <p:blipFill>
          <a:blip r:embed="rId2"/>
          <a:stretch>
            <a:fillRect/>
          </a:stretch>
        </p:blipFill>
        <p:spPr>
          <a:xfrm>
            <a:off x="-35471" y="0"/>
            <a:ext cx="11979231" cy="5203595"/>
          </a:xfrm>
          <a:prstGeom prst="rect">
            <a:avLst/>
          </a:prstGeom>
        </p:spPr>
      </p:pic>
      <p:sp>
        <p:nvSpPr>
          <p:cNvPr id="13" name="TextBox 12">
            <a:extLst>
              <a:ext uri="{FF2B5EF4-FFF2-40B4-BE49-F238E27FC236}">
                <a16:creationId xmlns:a16="http://schemas.microsoft.com/office/drawing/2014/main" id="{9068DEE6-7198-DB05-2BA8-2811B20AB710}"/>
              </a:ext>
            </a:extLst>
          </p:cNvPr>
          <p:cNvSpPr txBox="1"/>
          <p:nvPr/>
        </p:nvSpPr>
        <p:spPr>
          <a:xfrm>
            <a:off x="8770070" y="4289196"/>
            <a:ext cx="669303" cy="769441"/>
          </a:xfrm>
          <a:prstGeom prst="rect">
            <a:avLst/>
          </a:prstGeom>
          <a:noFill/>
        </p:spPr>
        <p:txBody>
          <a:bodyPr wrap="square" rtlCol="0">
            <a:spAutoFit/>
          </a:bodyPr>
          <a:lstStyle/>
          <a:p>
            <a:r>
              <a:rPr lang="en-US" sz="4400" b="1">
                <a:solidFill>
                  <a:srgbClr val="FF0000"/>
                </a:solidFill>
              </a:rPr>
              <a:t>X</a:t>
            </a:r>
          </a:p>
        </p:txBody>
      </p:sp>
      <p:sp>
        <p:nvSpPr>
          <p:cNvPr id="14" name="TextBox 13">
            <a:extLst>
              <a:ext uri="{FF2B5EF4-FFF2-40B4-BE49-F238E27FC236}">
                <a16:creationId xmlns:a16="http://schemas.microsoft.com/office/drawing/2014/main" id="{056A5C96-0F81-64DA-4722-FD976437478E}"/>
              </a:ext>
            </a:extLst>
          </p:cNvPr>
          <p:cNvSpPr txBox="1"/>
          <p:nvPr/>
        </p:nvSpPr>
        <p:spPr>
          <a:xfrm>
            <a:off x="2216870" y="6364664"/>
            <a:ext cx="669303" cy="769441"/>
          </a:xfrm>
          <a:prstGeom prst="rect">
            <a:avLst/>
          </a:prstGeom>
          <a:noFill/>
        </p:spPr>
        <p:txBody>
          <a:bodyPr wrap="square" rtlCol="0">
            <a:spAutoFit/>
          </a:bodyPr>
          <a:lstStyle/>
          <a:p>
            <a:r>
              <a:rPr lang="en-US" sz="4400" b="1">
                <a:solidFill>
                  <a:srgbClr val="FF0000"/>
                </a:solidFill>
              </a:rPr>
              <a:t>X</a:t>
            </a:r>
          </a:p>
        </p:txBody>
      </p:sp>
      <p:sp>
        <p:nvSpPr>
          <p:cNvPr id="15" name="TextBox 14">
            <a:extLst>
              <a:ext uri="{FF2B5EF4-FFF2-40B4-BE49-F238E27FC236}">
                <a16:creationId xmlns:a16="http://schemas.microsoft.com/office/drawing/2014/main" id="{54F665E7-0DC8-6515-A469-30D337A83545}"/>
              </a:ext>
            </a:extLst>
          </p:cNvPr>
          <p:cNvSpPr txBox="1"/>
          <p:nvPr/>
        </p:nvSpPr>
        <p:spPr>
          <a:xfrm>
            <a:off x="8770070" y="2628092"/>
            <a:ext cx="669303" cy="769441"/>
          </a:xfrm>
          <a:prstGeom prst="rect">
            <a:avLst/>
          </a:prstGeom>
          <a:noFill/>
        </p:spPr>
        <p:txBody>
          <a:bodyPr wrap="square" rtlCol="0">
            <a:spAutoFit/>
          </a:bodyPr>
          <a:lstStyle/>
          <a:p>
            <a:r>
              <a:rPr lang="en-US" sz="4400" b="1">
                <a:solidFill>
                  <a:srgbClr val="FF0000"/>
                </a:solidFill>
              </a:rPr>
              <a:t>X</a:t>
            </a:r>
          </a:p>
        </p:txBody>
      </p:sp>
      <p:sp>
        <p:nvSpPr>
          <p:cNvPr id="16" name="TextBox 15">
            <a:extLst>
              <a:ext uri="{FF2B5EF4-FFF2-40B4-BE49-F238E27FC236}">
                <a16:creationId xmlns:a16="http://schemas.microsoft.com/office/drawing/2014/main" id="{A5A978EF-BEE4-568B-3DF8-97E9C9B1EF85}"/>
              </a:ext>
            </a:extLst>
          </p:cNvPr>
          <p:cNvSpPr txBox="1"/>
          <p:nvPr/>
        </p:nvSpPr>
        <p:spPr>
          <a:xfrm>
            <a:off x="6264111" y="903403"/>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1875010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8F51F81-8004-FC83-B5C4-4BF17DC24B0A}"/>
              </a:ext>
            </a:extLst>
          </p:cNvPr>
          <p:cNvPicPr>
            <a:picLocks noChangeAspect="1"/>
          </p:cNvPicPr>
          <p:nvPr/>
        </p:nvPicPr>
        <p:blipFill>
          <a:blip r:embed="rId2"/>
          <a:stretch>
            <a:fillRect/>
          </a:stretch>
        </p:blipFill>
        <p:spPr>
          <a:xfrm>
            <a:off x="113122" y="87549"/>
            <a:ext cx="11794514" cy="6449438"/>
          </a:xfrm>
          <a:prstGeom prst="rect">
            <a:avLst/>
          </a:prstGeom>
        </p:spPr>
      </p:pic>
      <p:sp>
        <p:nvSpPr>
          <p:cNvPr id="4" name="TextBox 3">
            <a:extLst>
              <a:ext uri="{FF2B5EF4-FFF2-40B4-BE49-F238E27FC236}">
                <a16:creationId xmlns:a16="http://schemas.microsoft.com/office/drawing/2014/main" id="{D77767CF-C74A-1B31-678E-FB1E0BEFB5A7}"/>
              </a:ext>
            </a:extLst>
          </p:cNvPr>
          <p:cNvSpPr txBox="1"/>
          <p:nvPr/>
        </p:nvSpPr>
        <p:spPr>
          <a:xfrm>
            <a:off x="8452299" y="5905177"/>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624D77C9-CD96-F1AF-2C51-03BF47E09921}"/>
              </a:ext>
            </a:extLst>
          </p:cNvPr>
          <p:cNvSpPr txBox="1"/>
          <p:nvPr/>
        </p:nvSpPr>
        <p:spPr>
          <a:xfrm>
            <a:off x="3648407" y="5049090"/>
            <a:ext cx="669303" cy="769441"/>
          </a:xfrm>
          <a:prstGeom prst="rect">
            <a:avLst/>
          </a:prstGeom>
          <a:noFill/>
        </p:spPr>
        <p:txBody>
          <a:bodyPr wrap="square" rtlCol="0">
            <a:spAutoFit/>
          </a:bodyPr>
          <a:lstStyle/>
          <a:p>
            <a:r>
              <a:rPr lang="en-US" sz="4400" b="1">
                <a:solidFill>
                  <a:srgbClr val="FF0000"/>
                </a:solidFill>
              </a:rPr>
              <a:t>X</a:t>
            </a:r>
          </a:p>
        </p:txBody>
      </p:sp>
      <p:sp>
        <p:nvSpPr>
          <p:cNvPr id="6" name="TextBox 5">
            <a:extLst>
              <a:ext uri="{FF2B5EF4-FFF2-40B4-BE49-F238E27FC236}">
                <a16:creationId xmlns:a16="http://schemas.microsoft.com/office/drawing/2014/main" id="{749AD300-745E-A1A9-3A9F-7C0A9D6548C9}"/>
              </a:ext>
            </a:extLst>
          </p:cNvPr>
          <p:cNvSpPr txBox="1"/>
          <p:nvPr/>
        </p:nvSpPr>
        <p:spPr>
          <a:xfrm>
            <a:off x="8201320" y="783997"/>
            <a:ext cx="3808428" cy="3416320"/>
          </a:xfrm>
          <a:prstGeom prst="rect">
            <a:avLst/>
          </a:prstGeom>
          <a:noFill/>
        </p:spPr>
        <p:txBody>
          <a:bodyPr wrap="square" rtlCol="0">
            <a:spAutoFit/>
          </a:bodyPr>
          <a:lstStyle/>
          <a:p>
            <a:r>
              <a:rPr lang="en-US" sz="2400" b="1">
                <a:solidFill>
                  <a:srgbClr val="FF0000"/>
                </a:solidFill>
              </a:rPr>
              <a:t>Câu 8: </a:t>
            </a:r>
            <a:r>
              <a:rPr lang="en-US" sz="2400" b="1">
                <a:solidFill>
                  <a:srgbClr val="00B050"/>
                </a:solidFill>
              </a:rPr>
              <a:t>Lấy 1 điểm bất kỳ thế x và y bào bpt</a:t>
            </a:r>
          </a:p>
          <a:p>
            <a:pPr marL="457200" indent="-457200">
              <a:buFontTx/>
              <a:buChar char="-"/>
            </a:pPr>
            <a:r>
              <a:rPr lang="en-US" sz="2400" b="1">
                <a:solidFill>
                  <a:srgbClr val="00B050"/>
                </a:solidFill>
              </a:rPr>
              <a:t>Nếu thỏa mãn là nghiệm</a:t>
            </a:r>
          </a:p>
          <a:p>
            <a:pPr marL="457200" indent="-457200">
              <a:buFontTx/>
              <a:buChar char="-"/>
            </a:pPr>
            <a:r>
              <a:rPr lang="en-US" sz="2400" b="1">
                <a:solidFill>
                  <a:srgbClr val="00B050"/>
                </a:solidFill>
              </a:rPr>
              <a:t>Không thỏa mãn thì không phải miền nghiệm</a:t>
            </a:r>
          </a:p>
          <a:p>
            <a:pPr marL="457200" indent="-457200">
              <a:buFontTx/>
              <a:buChar char="-"/>
            </a:pPr>
            <a:r>
              <a:rPr lang="en-US" sz="2400" b="1">
                <a:solidFill>
                  <a:srgbClr val="FF0000"/>
                </a:solidFill>
              </a:rPr>
              <a:t>Chú ý: kể cả bờ nghĩa là  có dấu bằng</a:t>
            </a:r>
          </a:p>
        </p:txBody>
      </p:sp>
    </p:spTree>
    <p:extLst>
      <p:ext uri="{BB962C8B-B14F-4D97-AF65-F5344CB8AC3E}">
        <p14:creationId xmlns:p14="http://schemas.microsoft.com/office/powerpoint/2010/main" val="1495477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5186936-46F6-7499-FD58-54259FA16ED0}"/>
              </a:ext>
            </a:extLst>
          </p:cNvPr>
          <p:cNvPicPr>
            <a:picLocks noChangeAspect="1"/>
          </p:cNvPicPr>
          <p:nvPr/>
        </p:nvPicPr>
        <p:blipFill>
          <a:blip r:embed="rId2"/>
          <a:stretch>
            <a:fillRect/>
          </a:stretch>
        </p:blipFill>
        <p:spPr>
          <a:xfrm>
            <a:off x="115511" y="196772"/>
            <a:ext cx="11599432" cy="2923500"/>
          </a:xfrm>
          <a:prstGeom prst="rect">
            <a:avLst/>
          </a:prstGeom>
        </p:spPr>
      </p:pic>
      <p:sp>
        <p:nvSpPr>
          <p:cNvPr id="5" name="TextBox 4">
            <a:extLst>
              <a:ext uri="{FF2B5EF4-FFF2-40B4-BE49-F238E27FC236}">
                <a16:creationId xmlns:a16="http://schemas.microsoft.com/office/drawing/2014/main" id="{184F53B8-BC29-BE27-11F2-C1C1CFC88D48}"/>
              </a:ext>
            </a:extLst>
          </p:cNvPr>
          <p:cNvSpPr txBox="1"/>
          <p:nvPr/>
        </p:nvSpPr>
        <p:spPr>
          <a:xfrm>
            <a:off x="2216870" y="6364664"/>
            <a:ext cx="669303" cy="769441"/>
          </a:xfrm>
          <a:prstGeom prst="rect">
            <a:avLst/>
          </a:prstGeom>
          <a:noFill/>
        </p:spPr>
        <p:txBody>
          <a:bodyPr wrap="square" rtlCol="0">
            <a:spAutoFit/>
          </a:bodyPr>
          <a:lstStyle/>
          <a:p>
            <a:r>
              <a:rPr lang="en-US" sz="4400" b="1">
                <a:solidFill>
                  <a:srgbClr val="FF0000"/>
                </a:solidFill>
              </a:rPr>
              <a:t>X</a:t>
            </a:r>
          </a:p>
        </p:txBody>
      </p:sp>
      <p:sp>
        <p:nvSpPr>
          <p:cNvPr id="6" name="TextBox 5">
            <a:extLst>
              <a:ext uri="{FF2B5EF4-FFF2-40B4-BE49-F238E27FC236}">
                <a16:creationId xmlns:a16="http://schemas.microsoft.com/office/drawing/2014/main" id="{E0197280-FF5A-CD1E-85DA-1788BB5E19D8}"/>
              </a:ext>
            </a:extLst>
          </p:cNvPr>
          <p:cNvSpPr txBox="1"/>
          <p:nvPr/>
        </p:nvSpPr>
        <p:spPr>
          <a:xfrm>
            <a:off x="6667893" y="2425831"/>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1036F10E-8EE3-B95A-7F38-14EAE9C1A48E}"/>
              </a:ext>
            </a:extLst>
          </p:cNvPr>
          <p:cNvSpPr txBox="1"/>
          <p:nvPr/>
        </p:nvSpPr>
        <p:spPr>
          <a:xfrm>
            <a:off x="1275761" y="876132"/>
            <a:ext cx="669303" cy="769441"/>
          </a:xfrm>
          <a:prstGeom prst="rect">
            <a:avLst/>
          </a:prstGeom>
          <a:noFill/>
        </p:spPr>
        <p:txBody>
          <a:bodyPr wrap="square" rtlCol="0">
            <a:spAutoFit/>
          </a:bodyPr>
          <a:lstStyle/>
          <a:p>
            <a:r>
              <a:rPr lang="en-US" sz="4400" b="1">
                <a:solidFill>
                  <a:srgbClr val="FF0000"/>
                </a:solidFill>
              </a:rPr>
              <a:t>X</a:t>
            </a:r>
          </a:p>
        </p:txBody>
      </p: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3921CCEB-F545-B92F-A16D-C03DDC5535D0}"/>
                  </a:ext>
                </a:extLst>
              </p:cNvPr>
              <p:cNvSpPr txBox="1"/>
              <p:nvPr/>
            </p:nvSpPr>
            <p:spPr>
              <a:xfrm>
                <a:off x="191679" y="3353008"/>
                <a:ext cx="6020586" cy="3108543"/>
              </a:xfrm>
              <a:prstGeom prst="rect">
                <a:avLst/>
              </a:prstGeom>
              <a:noFill/>
            </p:spPr>
            <p:txBody>
              <a:bodyPr wrap="square" rtlCol="0">
                <a:spAutoFit/>
              </a:bodyPr>
              <a:lstStyle/>
              <a:p>
                <a:r>
                  <a:rPr lang="en-US" sz="2800" b="1">
                    <a:solidFill>
                      <a:srgbClr val="FF0000"/>
                    </a:solidFill>
                  </a:rPr>
                  <a:t>Hướng dẫn:</a:t>
                </a:r>
              </a:p>
              <a:p>
                <a:r>
                  <a:rPr lang="en-US" sz="2800" b="1">
                    <a:solidFill>
                      <a:srgbClr val="FF0000"/>
                    </a:solidFill>
                  </a:rPr>
                  <a:t>Câu 10: </a:t>
                </a:r>
              </a:p>
              <a:p>
                <a:pPr marL="457200" indent="-457200">
                  <a:buFont typeface="Arial" panose="020B0604020202020204" pitchFamily="34" charset="0"/>
                  <a:buChar char="•"/>
                </a:pPr>
                <a:r>
                  <a:rPr lang="en-US" sz="2800">
                    <a:solidFill>
                      <a:schemeClr val="tx1"/>
                    </a:solidFill>
                  </a:rPr>
                  <a:t>Áp dụng công thức:</a:t>
                </a:r>
              </a:p>
              <a:p>
                <a:r>
                  <a:rPr lang="en-US" sz="2800">
                    <a:solidFill>
                      <a:schemeClr val="tx1"/>
                    </a:solidFill>
                  </a:rPr>
                  <a:t> </a:t>
                </a:r>
                <a14:m>
                  <m:oMath xmlns:m="http://schemas.openxmlformats.org/officeDocument/2006/math">
                    <m:sSup>
                      <m:sSupPr>
                        <m:ctrlPr>
                          <a:rPr lang="en-US" sz="2800" i="1" smtClean="0">
                            <a:solidFill>
                              <a:srgbClr val="FF0000"/>
                            </a:solidFill>
                            <a:latin typeface="Cambria Math" panose="02040503050406030204" pitchFamily="18" charset="0"/>
                          </a:rPr>
                        </m:ctrlPr>
                      </m:sSupPr>
                      <m:e>
                        <m:r>
                          <a:rPr lang="en-US" sz="2800" b="0" i="1" smtClean="0">
                            <a:solidFill>
                              <a:srgbClr val="FF0000"/>
                            </a:solidFill>
                            <a:latin typeface="Cambria Math" panose="02040503050406030204" pitchFamily="18" charset="0"/>
                          </a:rPr>
                          <m:t>𝑠𝑖𝑛</m:t>
                        </m:r>
                      </m:e>
                      <m:sup>
                        <m:r>
                          <a:rPr lang="en-US" sz="2800" b="0" i="1" smtClean="0">
                            <a:solidFill>
                              <a:srgbClr val="FF0000"/>
                            </a:solidFill>
                            <a:latin typeface="Cambria Math" panose="02040503050406030204" pitchFamily="18" charset="0"/>
                          </a:rPr>
                          <m:t>2</m:t>
                        </m:r>
                      </m:sup>
                    </m:sSup>
                    <m:r>
                      <a:rPr lang="en-US" sz="2800" b="0" i="1" smtClean="0">
                        <a:solidFill>
                          <a:srgbClr val="FF0000"/>
                        </a:solidFill>
                        <a:latin typeface="Cambria Math" panose="02040503050406030204" pitchFamily="18" charset="0"/>
                        <a:ea typeface="Cambria Math" panose="02040503050406030204" pitchFamily="18" charset="0"/>
                      </a:rPr>
                      <m:t>𝛼</m:t>
                    </m:r>
                    <m:r>
                      <a:rPr lang="en-US" sz="2800" b="0" i="1" smtClean="0">
                        <a:solidFill>
                          <a:srgbClr val="FF0000"/>
                        </a:solidFill>
                        <a:latin typeface="Cambria Math" panose="02040503050406030204" pitchFamily="18" charset="0"/>
                      </a:rPr>
                      <m:t>+</m:t>
                    </m:r>
                    <m:sSup>
                      <m:sSupPr>
                        <m:ctrlPr>
                          <a:rPr lang="en-US" sz="2800" i="1" smtClean="0">
                            <a:solidFill>
                              <a:srgbClr val="FF0000"/>
                            </a:solidFill>
                            <a:latin typeface="Cambria Math" panose="02040503050406030204" pitchFamily="18" charset="0"/>
                          </a:rPr>
                        </m:ctrlPr>
                      </m:sSupPr>
                      <m:e>
                        <m:r>
                          <a:rPr lang="en-US" sz="2800" b="0" i="1" smtClean="0">
                            <a:solidFill>
                              <a:srgbClr val="FF0000"/>
                            </a:solidFill>
                            <a:latin typeface="Cambria Math" panose="02040503050406030204" pitchFamily="18" charset="0"/>
                          </a:rPr>
                          <m:t>𝑐𝑜𝑠</m:t>
                        </m:r>
                      </m:e>
                      <m:sup>
                        <m:r>
                          <a:rPr lang="en-US" sz="2800" b="0" i="1" smtClean="0">
                            <a:solidFill>
                              <a:srgbClr val="FF0000"/>
                            </a:solidFill>
                            <a:latin typeface="Cambria Math" panose="02040503050406030204" pitchFamily="18" charset="0"/>
                          </a:rPr>
                          <m:t>2</m:t>
                        </m:r>
                      </m:sup>
                    </m:sSup>
                    <m:r>
                      <a:rPr lang="en-US" sz="2800" b="0" i="1" smtClean="0">
                        <a:solidFill>
                          <a:srgbClr val="FF0000"/>
                        </a:solidFill>
                        <a:latin typeface="Cambria Math" panose="02040503050406030204" pitchFamily="18" charset="0"/>
                        <a:ea typeface="Cambria Math" panose="02040503050406030204" pitchFamily="18" charset="0"/>
                      </a:rPr>
                      <m:t>𝛼</m:t>
                    </m:r>
                    <m:r>
                      <a:rPr lang="en-US" sz="2800" b="0" i="1" smtClean="0">
                        <a:solidFill>
                          <a:srgbClr val="FF0000"/>
                        </a:solidFill>
                        <a:latin typeface="Cambria Math" panose="02040503050406030204" pitchFamily="18" charset="0"/>
                      </a:rPr>
                      <m:t>=1</m:t>
                    </m:r>
                  </m:oMath>
                </a14:m>
                <a:endParaRPr lang="en-US" sz="2800">
                  <a:solidFill>
                    <a:srgbClr val="FF0000"/>
                  </a:solidFill>
                </a:endParaRPr>
              </a:p>
              <a:p>
                <a:pPr marL="457200" indent="-457200">
                  <a:buFont typeface="Arial" panose="020B0604020202020204" pitchFamily="34" charset="0"/>
                  <a:buChar char="•"/>
                </a:pPr>
                <a:r>
                  <a:rPr lang="en-US" sz="2800">
                    <a:solidFill>
                      <a:schemeClr val="tx1"/>
                    </a:solidFill>
                  </a:rPr>
                  <a:t>Do điều kiện: </a:t>
                </a:r>
                <a14:m>
                  <m:oMath xmlns:m="http://schemas.openxmlformats.org/officeDocument/2006/math">
                    <m:sSup>
                      <m:sSupPr>
                        <m:ctrlPr>
                          <a:rPr lang="en-US" sz="2800" i="1" smtClean="0">
                            <a:solidFill>
                              <a:schemeClr val="tx1"/>
                            </a:solidFill>
                            <a:latin typeface="Cambria Math" panose="02040503050406030204" pitchFamily="18" charset="0"/>
                          </a:rPr>
                        </m:ctrlPr>
                      </m:sSupPr>
                      <m:e>
                        <m:r>
                          <a:rPr lang="en-US" sz="2800" b="0" i="1" smtClean="0">
                            <a:solidFill>
                              <a:schemeClr val="tx1"/>
                            </a:solidFill>
                            <a:latin typeface="Cambria Math" panose="02040503050406030204" pitchFamily="18" charset="0"/>
                          </a:rPr>
                          <m:t>90</m:t>
                        </m:r>
                      </m:e>
                      <m:sup>
                        <m:r>
                          <a:rPr lang="en-US" sz="2800" b="0" i="1" smtClean="0">
                            <a:solidFill>
                              <a:schemeClr val="tx1"/>
                            </a:solidFill>
                            <a:latin typeface="Cambria Math" panose="02040503050406030204" pitchFamily="18" charset="0"/>
                          </a:rPr>
                          <m:t>0</m:t>
                        </m:r>
                      </m:sup>
                    </m:sSup>
                    <m:r>
                      <a:rPr lang="en-US" sz="2800" b="0" i="1" smtClean="0">
                        <a:solidFill>
                          <a:schemeClr val="tx1"/>
                        </a:solidFill>
                        <a:latin typeface="Cambria Math" panose="02040503050406030204" pitchFamily="18" charset="0"/>
                        <a:ea typeface="Cambria Math" panose="02040503050406030204" pitchFamily="18" charset="0"/>
                      </a:rPr>
                      <m:t>&lt;</m:t>
                    </m:r>
                    <m:r>
                      <a:rPr lang="en-US" sz="2800" b="0" i="1" smtClean="0">
                        <a:solidFill>
                          <a:schemeClr val="tx1"/>
                        </a:solidFill>
                        <a:latin typeface="Cambria Math" panose="02040503050406030204" pitchFamily="18" charset="0"/>
                        <a:ea typeface="Cambria Math" panose="02040503050406030204" pitchFamily="18" charset="0"/>
                      </a:rPr>
                      <m:t>𝛼</m:t>
                    </m:r>
                    <m:r>
                      <a:rPr lang="en-US" sz="2800" b="0" i="1" smtClean="0">
                        <a:solidFill>
                          <a:schemeClr val="tx1"/>
                        </a:solidFill>
                        <a:latin typeface="Cambria Math" panose="02040503050406030204" pitchFamily="18" charset="0"/>
                        <a:ea typeface="Cambria Math" panose="02040503050406030204" pitchFamily="18" charset="0"/>
                      </a:rPr>
                      <m:t>&lt;</m:t>
                    </m:r>
                    <m:sSup>
                      <m:sSupPr>
                        <m:ctrlPr>
                          <a:rPr lang="en-US" sz="2800" i="1" smtClean="0">
                            <a:solidFill>
                              <a:schemeClr val="tx1"/>
                            </a:solidFill>
                            <a:latin typeface="Cambria Math" panose="02040503050406030204" pitchFamily="18" charset="0"/>
                            <a:ea typeface="Cambria Math" panose="02040503050406030204" pitchFamily="18" charset="0"/>
                          </a:rPr>
                        </m:ctrlPr>
                      </m:sSupPr>
                      <m:e>
                        <m:r>
                          <a:rPr lang="en-US" sz="2800" b="0" i="1" smtClean="0">
                            <a:solidFill>
                              <a:schemeClr val="tx1"/>
                            </a:solidFill>
                            <a:latin typeface="Cambria Math" panose="02040503050406030204" pitchFamily="18" charset="0"/>
                            <a:ea typeface="Cambria Math" panose="02040503050406030204" pitchFamily="18" charset="0"/>
                          </a:rPr>
                          <m:t>180</m:t>
                        </m:r>
                      </m:e>
                      <m:sup>
                        <m:r>
                          <a:rPr lang="en-US" sz="2800" b="0" i="1" smtClean="0">
                            <a:solidFill>
                              <a:schemeClr val="tx1"/>
                            </a:solidFill>
                            <a:latin typeface="Cambria Math" panose="02040503050406030204" pitchFamily="18" charset="0"/>
                            <a:ea typeface="Cambria Math" panose="02040503050406030204" pitchFamily="18" charset="0"/>
                          </a:rPr>
                          <m:t>0</m:t>
                        </m:r>
                      </m:sup>
                    </m:sSup>
                  </m:oMath>
                </a14:m>
                <a:endParaRPr lang="en-US" sz="2800">
                  <a:solidFill>
                    <a:schemeClr val="tx1"/>
                  </a:solidFill>
                </a:endParaRPr>
              </a:p>
              <a:p>
                <a:r>
                  <a:rPr lang="en-US" sz="2800">
                    <a:solidFill>
                      <a:schemeClr val="tx1"/>
                    </a:solidFill>
                  </a:rPr>
                  <a:t>Suy ra </a:t>
                </a:r>
                <a14:m>
                  <m:oMath xmlns:m="http://schemas.openxmlformats.org/officeDocument/2006/math">
                    <m:r>
                      <a:rPr lang="en-US" sz="2800" b="0" i="1" smtClean="0">
                        <a:solidFill>
                          <a:srgbClr val="FF0000"/>
                        </a:solidFill>
                        <a:latin typeface="Cambria Math" panose="02040503050406030204" pitchFamily="18" charset="0"/>
                      </a:rPr>
                      <m:t>𝑐𝑜𝑠</m:t>
                    </m:r>
                    <m:r>
                      <a:rPr lang="en-US" sz="2800" b="0" i="1" smtClean="0">
                        <a:solidFill>
                          <a:srgbClr val="FF0000"/>
                        </a:solidFill>
                        <a:latin typeface="Cambria Math" panose="02040503050406030204" pitchFamily="18" charset="0"/>
                        <a:ea typeface="Cambria Math" panose="02040503050406030204" pitchFamily="18" charset="0"/>
                      </a:rPr>
                      <m:t>𝛼</m:t>
                    </m:r>
                  </m:oMath>
                </a14:m>
                <a:r>
                  <a:rPr lang="en-US" sz="2800">
                    <a:solidFill>
                      <a:srgbClr val="FF0000"/>
                    </a:solidFill>
                  </a:rPr>
                  <a:t> âm</a:t>
                </a:r>
              </a:p>
              <a:p>
                <a:endParaRPr lang="en-US" sz="2800" b="1">
                  <a:solidFill>
                    <a:srgbClr val="FF0000"/>
                  </a:solidFill>
                </a:endParaRPr>
              </a:p>
            </p:txBody>
          </p:sp>
        </mc:Choice>
        <mc:Fallback xmlns="">
          <p:sp>
            <p:nvSpPr>
              <p:cNvPr id="8" name="TextBox 7">
                <a:extLst>
                  <a:ext uri="{FF2B5EF4-FFF2-40B4-BE49-F238E27FC236}">
                    <a16:creationId xmlns:a16="http://schemas.microsoft.com/office/drawing/2014/main" id="{3921CCEB-F545-B92F-A16D-C03DDC5535D0}"/>
                  </a:ext>
                </a:extLst>
              </p:cNvPr>
              <p:cNvSpPr txBox="1">
                <a:spLocks noRot="1" noChangeAspect="1" noMove="1" noResize="1" noEditPoints="1" noAdjustHandles="1" noChangeArrowheads="1" noChangeShapeType="1" noTextEdit="1"/>
              </p:cNvSpPr>
              <p:nvPr/>
            </p:nvSpPr>
            <p:spPr>
              <a:xfrm>
                <a:off x="191679" y="3353008"/>
                <a:ext cx="6020586" cy="3108543"/>
              </a:xfrm>
              <a:prstGeom prst="rect">
                <a:avLst/>
              </a:prstGeom>
              <a:blipFill>
                <a:blip r:embed="rId3"/>
                <a:stretch>
                  <a:fillRect l="-2024" t="-1961"/>
                </a:stretch>
              </a:blipFill>
            </p:spPr>
            <p:txBody>
              <a:bodyPr/>
              <a:lstStyle/>
              <a:p>
                <a:r>
                  <a:rPr lang="en-US">
                    <a:noFill/>
                  </a:rPr>
                  <a:t> </a:t>
                </a:r>
              </a:p>
            </p:txBody>
          </p:sp>
        </mc:Fallback>
      </mc:AlternateContent>
      <p:pic>
        <p:nvPicPr>
          <p:cNvPr id="10" name="Picture 9">
            <a:extLst>
              <a:ext uri="{FF2B5EF4-FFF2-40B4-BE49-F238E27FC236}">
                <a16:creationId xmlns:a16="http://schemas.microsoft.com/office/drawing/2014/main" id="{A9CF1957-2C64-D32A-4F54-67582D77BE08}"/>
              </a:ext>
            </a:extLst>
          </p:cNvPr>
          <p:cNvPicPr>
            <a:picLocks noChangeAspect="1"/>
          </p:cNvPicPr>
          <p:nvPr/>
        </p:nvPicPr>
        <p:blipFill>
          <a:blip r:embed="rId4"/>
          <a:stretch>
            <a:fillRect/>
          </a:stretch>
        </p:blipFill>
        <p:spPr>
          <a:xfrm>
            <a:off x="7503736" y="3860520"/>
            <a:ext cx="3044857" cy="2883292"/>
          </a:xfrm>
          <a:prstGeom prst="rect">
            <a:avLst/>
          </a:prstGeom>
        </p:spPr>
      </p:pic>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36EA8C51-3A98-4739-5C94-97890A6AC744}"/>
                  </a:ext>
                </a:extLst>
              </p:cNvPr>
              <p:cNvSpPr txBox="1"/>
              <p:nvPr/>
            </p:nvSpPr>
            <p:spPr>
              <a:xfrm>
                <a:off x="7002544" y="3244334"/>
                <a:ext cx="4997777" cy="550535"/>
              </a:xfrm>
              <a:prstGeom prst="rect">
                <a:avLst/>
              </a:prstGeom>
              <a:noFill/>
            </p:spPr>
            <p:txBody>
              <a:bodyPr wrap="square">
                <a:spAutoFit/>
              </a:bodyPr>
              <a:lstStyle/>
              <a:p>
                <a:r>
                  <a:rPr lang="en-US" sz="1800" b="1">
                    <a:solidFill>
                      <a:srgbClr val="FF0000"/>
                    </a:solidFill>
                  </a:rPr>
                  <a:t>Hướng dẫn: Câu 11:  đáp án C: </a:t>
                </a:r>
                <a14:m>
                  <m:oMath xmlns:m="http://schemas.openxmlformats.org/officeDocument/2006/math">
                    <m:f>
                      <m:fPr>
                        <m:ctrlPr>
                          <a:rPr lang="en-US" sz="1800" b="1" i="1" smtClean="0">
                            <a:solidFill>
                              <a:srgbClr val="FF0000"/>
                            </a:solidFill>
                            <a:latin typeface="Cambria Math" panose="02040503050406030204" pitchFamily="18" charset="0"/>
                          </a:rPr>
                        </m:ctrlPr>
                      </m:fPr>
                      <m:num>
                        <m:r>
                          <a:rPr lang="en-US" sz="1800" b="1" i="1" smtClean="0">
                            <a:solidFill>
                              <a:srgbClr val="FF0000"/>
                            </a:solidFill>
                            <a:latin typeface="Cambria Math" panose="02040503050406030204" pitchFamily="18" charset="0"/>
                          </a:rPr>
                          <m:t>𝟏𝟎</m:t>
                        </m:r>
                      </m:num>
                      <m:den>
                        <m:rad>
                          <m:radPr>
                            <m:degHide m:val="on"/>
                            <m:ctrlPr>
                              <a:rPr lang="en-US" sz="1800" b="1" i="1" smtClean="0">
                                <a:solidFill>
                                  <a:srgbClr val="FF0000"/>
                                </a:solidFill>
                                <a:latin typeface="Cambria Math" panose="02040503050406030204" pitchFamily="18" charset="0"/>
                              </a:rPr>
                            </m:ctrlPr>
                          </m:radPr>
                          <m:deg/>
                          <m:e>
                            <m:r>
                              <a:rPr lang="en-US" sz="1800" b="1" i="1" smtClean="0">
                                <a:solidFill>
                                  <a:srgbClr val="FF0000"/>
                                </a:solidFill>
                                <a:latin typeface="Cambria Math" panose="02040503050406030204" pitchFamily="18" charset="0"/>
                              </a:rPr>
                              <m:t>𝟑</m:t>
                            </m:r>
                          </m:e>
                        </m:rad>
                      </m:den>
                    </m:f>
                    <m:r>
                      <a:rPr lang="en-US" sz="1800" b="1" i="1" smtClean="0">
                        <a:solidFill>
                          <a:srgbClr val="FF0000"/>
                        </a:solidFill>
                        <a:latin typeface="Cambria Math" panose="02040503050406030204" pitchFamily="18" charset="0"/>
                      </a:rPr>
                      <m:t>=</m:t>
                    </m:r>
                    <m:f>
                      <m:fPr>
                        <m:ctrlPr>
                          <a:rPr lang="en-US" sz="1800" b="1" i="1" smtClean="0">
                            <a:solidFill>
                              <a:srgbClr val="FF0000"/>
                            </a:solidFill>
                            <a:latin typeface="Cambria Math" panose="02040503050406030204" pitchFamily="18" charset="0"/>
                          </a:rPr>
                        </m:ctrlPr>
                      </m:fPr>
                      <m:num>
                        <m:r>
                          <a:rPr lang="en-US" sz="1800" b="1" i="1" smtClean="0">
                            <a:solidFill>
                              <a:srgbClr val="FF0000"/>
                            </a:solidFill>
                            <a:latin typeface="Cambria Math" panose="02040503050406030204" pitchFamily="18" charset="0"/>
                          </a:rPr>
                          <m:t>𝟏𝟎</m:t>
                        </m:r>
                        <m:rad>
                          <m:radPr>
                            <m:degHide m:val="on"/>
                            <m:ctrlPr>
                              <a:rPr lang="en-US" sz="1800" b="1" i="1" smtClean="0">
                                <a:solidFill>
                                  <a:srgbClr val="FF0000"/>
                                </a:solidFill>
                                <a:latin typeface="Cambria Math" panose="02040503050406030204" pitchFamily="18" charset="0"/>
                              </a:rPr>
                            </m:ctrlPr>
                          </m:radPr>
                          <m:deg/>
                          <m:e>
                            <m:r>
                              <a:rPr lang="en-US" sz="1800" b="1" i="1" smtClean="0">
                                <a:solidFill>
                                  <a:srgbClr val="FF0000"/>
                                </a:solidFill>
                                <a:latin typeface="Cambria Math" panose="02040503050406030204" pitchFamily="18" charset="0"/>
                              </a:rPr>
                              <m:t>𝟑</m:t>
                            </m:r>
                          </m:e>
                        </m:rad>
                      </m:num>
                      <m:den>
                        <m:r>
                          <a:rPr lang="en-US" sz="1800" b="1" i="1" smtClean="0">
                            <a:solidFill>
                              <a:srgbClr val="FF0000"/>
                            </a:solidFill>
                            <a:latin typeface="Cambria Math" panose="02040503050406030204" pitchFamily="18" charset="0"/>
                          </a:rPr>
                          <m:t>𝟑</m:t>
                        </m:r>
                      </m:den>
                    </m:f>
                  </m:oMath>
                </a14:m>
                <a:endParaRPr lang="en-US" sz="1800" b="1">
                  <a:solidFill>
                    <a:srgbClr val="FF0000"/>
                  </a:solidFill>
                </a:endParaRPr>
              </a:p>
            </p:txBody>
          </p:sp>
        </mc:Choice>
        <mc:Fallback xmlns="">
          <p:sp>
            <p:nvSpPr>
              <p:cNvPr id="12" name="TextBox 11">
                <a:extLst>
                  <a:ext uri="{FF2B5EF4-FFF2-40B4-BE49-F238E27FC236}">
                    <a16:creationId xmlns:a16="http://schemas.microsoft.com/office/drawing/2014/main" id="{36EA8C51-3A98-4739-5C94-97890A6AC744}"/>
                  </a:ext>
                </a:extLst>
              </p:cNvPr>
              <p:cNvSpPr txBox="1">
                <a:spLocks noRot="1" noChangeAspect="1" noMove="1" noResize="1" noEditPoints="1" noAdjustHandles="1" noChangeArrowheads="1" noChangeShapeType="1" noTextEdit="1"/>
              </p:cNvSpPr>
              <p:nvPr/>
            </p:nvSpPr>
            <p:spPr>
              <a:xfrm>
                <a:off x="7002544" y="3244334"/>
                <a:ext cx="4997777" cy="550535"/>
              </a:xfrm>
              <a:prstGeom prst="rect">
                <a:avLst/>
              </a:prstGeom>
              <a:blipFill>
                <a:blip r:embed="rId5"/>
                <a:stretch>
                  <a:fillRect l="-1098" b="-4396"/>
                </a:stretch>
              </a:blipFill>
            </p:spPr>
            <p:txBody>
              <a:bodyPr/>
              <a:lstStyle/>
              <a:p>
                <a:r>
                  <a:rPr lang="en-US">
                    <a:noFill/>
                  </a:rPr>
                  <a:t> </a:t>
                </a:r>
              </a:p>
            </p:txBody>
          </p:sp>
        </mc:Fallback>
      </mc:AlternateContent>
      <p:cxnSp>
        <p:nvCxnSpPr>
          <p:cNvPr id="15" name="Straight Connector 14">
            <a:extLst>
              <a:ext uri="{FF2B5EF4-FFF2-40B4-BE49-F238E27FC236}">
                <a16:creationId xmlns:a16="http://schemas.microsoft.com/office/drawing/2014/main" id="{95C1B481-C467-EE37-7130-6649DFAFADDE}"/>
              </a:ext>
            </a:extLst>
          </p:cNvPr>
          <p:cNvCxnSpPr/>
          <p:nvPr/>
        </p:nvCxnSpPr>
        <p:spPr>
          <a:xfrm>
            <a:off x="0" y="3120272"/>
            <a:ext cx="12019175"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EF787328-7CA6-DEE8-BA35-571441A55F04}"/>
              </a:ext>
            </a:extLst>
          </p:cNvPr>
          <p:cNvCxnSpPr/>
          <p:nvPr/>
        </p:nvCxnSpPr>
        <p:spPr>
          <a:xfrm>
            <a:off x="6096000" y="3120272"/>
            <a:ext cx="0" cy="3737728"/>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39324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BB2AFA-E8C6-D673-65C4-3B90D5B7DCA5}"/>
              </a:ext>
            </a:extLst>
          </p:cNvPr>
          <p:cNvPicPr>
            <a:picLocks noChangeAspect="1"/>
          </p:cNvPicPr>
          <p:nvPr/>
        </p:nvPicPr>
        <p:blipFill>
          <a:blip r:embed="rId2"/>
          <a:stretch>
            <a:fillRect/>
          </a:stretch>
        </p:blipFill>
        <p:spPr>
          <a:xfrm>
            <a:off x="193951" y="202094"/>
            <a:ext cx="11344505" cy="2589743"/>
          </a:xfrm>
          <a:prstGeom prst="rect">
            <a:avLst/>
          </a:prstGeom>
        </p:spPr>
      </p:pic>
      <p:sp>
        <p:nvSpPr>
          <p:cNvPr id="4" name="TextBox 3">
            <a:extLst>
              <a:ext uri="{FF2B5EF4-FFF2-40B4-BE49-F238E27FC236}">
                <a16:creationId xmlns:a16="http://schemas.microsoft.com/office/drawing/2014/main" id="{408D1B2B-B2C1-1E11-DB50-BB01DF2550E2}"/>
              </a:ext>
            </a:extLst>
          </p:cNvPr>
          <p:cNvSpPr txBox="1"/>
          <p:nvPr/>
        </p:nvSpPr>
        <p:spPr>
          <a:xfrm>
            <a:off x="3725159" y="2188590"/>
            <a:ext cx="669303" cy="769441"/>
          </a:xfrm>
          <a:prstGeom prst="rect">
            <a:avLst/>
          </a:prstGeom>
          <a:noFill/>
        </p:spPr>
        <p:txBody>
          <a:bodyPr wrap="square" rtlCol="0">
            <a:spAutoFit/>
          </a:bodyPr>
          <a:lstStyle/>
          <a:p>
            <a:r>
              <a:rPr lang="en-US" sz="4400" b="1">
                <a:solidFill>
                  <a:srgbClr val="FF0000"/>
                </a:solidFill>
              </a:rPr>
              <a:t>X</a:t>
            </a:r>
          </a:p>
        </p:txBody>
      </p:sp>
      <mc:AlternateContent xmlns:mc="http://schemas.openxmlformats.org/markup-compatibility/2006" xmlns:a14="http://schemas.microsoft.com/office/drawing/2010/main">
        <mc:Choice Requires="a14">
          <p:sp>
            <p:nvSpPr>
              <p:cNvPr id="5" name="Rectangle 4">
                <a:extLst>
                  <a:ext uri="{FF2B5EF4-FFF2-40B4-BE49-F238E27FC236}">
                    <a16:creationId xmlns:a16="http://schemas.microsoft.com/office/drawing/2014/main" id="{DF93FDAE-2FB3-9A3B-A612-EC46AFF2F442}"/>
                  </a:ext>
                </a:extLst>
              </p:cNvPr>
              <p:cNvSpPr/>
              <p:nvPr/>
            </p:nvSpPr>
            <p:spPr>
              <a:xfrm>
                <a:off x="0" y="3230667"/>
                <a:ext cx="11998049" cy="2523319"/>
              </a:xfrm>
              <a:prstGeom prst="rect">
                <a:avLst/>
              </a:prstGeom>
              <a:solidFill>
                <a:schemeClr val="bg1"/>
              </a:solidFill>
            </p:spPr>
            <p:style>
              <a:lnRef idx="3">
                <a:schemeClr val="lt1"/>
              </a:lnRef>
              <a:fillRef idx="1">
                <a:schemeClr val="accent5"/>
              </a:fillRef>
              <a:effectRef idx="1">
                <a:schemeClr val="accent5"/>
              </a:effectRef>
              <a:fontRef idx="minor">
                <a:schemeClr val="lt1"/>
              </a:fontRef>
            </p:style>
            <p:txBody>
              <a:bodyPr wrap="square">
                <a:spAutoFit/>
              </a:bodyPr>
              <a:lstStyle/>
              <a:p>
                <a:pPr>
                  <a:lnSpc>
                    <a:spcPct val="150000"/>
                  </a:lnSpc>
                </a:pPr>
                <a:r>
                  <a:rPr lang="en-US" sz="3200" b="1" i="1">
                    <a:solidFill>
                      <a:srgbClr val="FF0000"/>
                    </a:solidFill>
                    <a:latin typeface="Cambria Math" panose="02040503050406030204" pitchFamily="18" charset="0"/>
                  </a:rPr>
                  <a:t>Giải: </a:t>
                </a:r>
              </a:p>
              <a:p>
                <a:pPr>
                  <a:lnSpc>
                    <a:spcPct val="150000"/>
                  </a:lnSpc>
                </a:pPr>
                <a:r>
                  <a:rPr lang="en-US" sz="3200" b="1" i="1">
                    <a:solidFill>
                      <a:srgbClr val="FF0000"/>
                    </a:solidFill>
                    <a:latin typeface="Cambria Math" panose="02040503050406030204" pitchFamily="18" charset="0"/>
                  </a:rPr>
                  <a:t>Cách 1: </a:t>
                </a:r>
                <a:r>
                  <a:rPr lang="en-US" sz="3200" b="1" i="1">
                    <a:solidFill>
                      <a:schemeClr val="tx1"/>
                    </a:solidFill>
                    <a:latin typeface="Cambria Math" panose="02040503050406030204" pitchFamily="18" charset="0"/>
                  </a:rPr>
                  <a:t>Áp dụng công thức</a:t>
                </a:r>
                <a:r>
                  <a:rPr lang="en-US" sz="3200" b="1" i="1">
                    <a:solidFill>
                      <a:srgbClr val="FF0000"/>
                    </a:solidFill>
                    <a:latin typeface="Cambria Math" panose="02040503050406030204" pitchFamily="18" charset="0"/>
                  </a:rPr>
                  <a:t>:</a:t>
                </a:r>
                <a14:m>
                  <m:oMath xmlns:m="http://schemas.openxmlformats.org/officeDocument/2006/math">
                    <m:r>
                      <a:rPr lang="en-US" sz="3200" b="1" i="1" smtClean="0">
                        <a:solidFill>
                          <a:srgbClr val="FF0000"/>
                        </a:solidFill>
                        <a:latin typeface="Cambria Math" panose="02040503050406030204" pitchFamily="18" charset="0"/>
                      </a:rPr>
                      <m:t>     </m:t>
                    </m:r>
                    <m:acc>
                      <m:accPr>
                        <m:chr m:val="̅"/>
                        <m:ctrlPr>
                          <a:rPr lang="en-US" sz="3200" b="1" i="1" smtClean="0">
                            <a:solidFill>
                              <a:srgbClr val="FF0000"/>
                            </a:solidFill>
                            <a:latin typeface="Cambria Math" panose="02040503050406030204" pitchFamily="18" charset="0"/>
                          </a:rPr>
                        </m:ctrlPr>
                      </m:accPr>
                      <m:e>
                        <m:r>
                          <a:rPr lang="en-US" sz="3200" b="1" i="1">
                            <a:solidFill>
                              <a:srgbClr val="FF0000"/>
                            </a:solidFill>
                            <a:latin typeface="Cambria Math" panose="02040503050406030204" pitchFamily="18" charset="0"/>
                          </a:rPr>
                          <m:t>𝒙</m:t>
                        </m:r>
                      </m:e>
                    </m:acc>
                    <m:r>
                      <m:rPr>
                        <m:nor/>
                      </m:rPr>
                      <a:rPr lang="en-US" sz="3200" b="1" i="1">
                        <a:solidFill>
                          <a:srgbClr val="FF0000"/>
                        </a:solidFill>
                        <a:latin typeface="Cambria Math" panose="02040503050406030204" pitchFamily="18" charset="0"/>
                      </a:rPr>
                      <m:t> </m:t>
                    </m:r>
                    <m:r>
                      <a:rPr lang="en-US" sz="3200" b="1" i="0">
                        <a:solidFill>
                          <a:srgbClr val="FF0000"/>
                        </a:solidFill>
                        <a:latin typeface="Cambria Math" panose="02040503050406030204" pitchFamily="18" charset="0"/>
                      </a:rPr>
                      <m:t>=</m:t>
                    </m:r>
                    <m:r>
                      <m:rPr>
                        <m:nor/>
                      </m:rPr>
                      <a:rPr lang="en-US" sz="3200" b="1" i="1">
                        <a:solidFill>
                          <a:srgbClr val="FF0000"/>
                        </a:solidFill>
                        <a:latin typeface="Cambria Math" panose="02040503050406030204" pitchFamily="18" charset="0"/>
                      </a:rPr>
                      <m:t> </m:t>
                    </m:r>
                    <m:f>
                      <m:fPr>
                        <m:ctrlPr>
                          <a:rPr lang="en-US" sz="3200" b="1" i="1">
                            <a:solidFill>
                              <a:srgbClr val="FF0000"/>
                            </a:solidFill>
                            <a:latin typeface="Cambria Math" panose="02040503050406030204" pitchFamily="18" charset="0"/>
                          </a:rPr>
                        </m:ctrlPr>
                      </m:fPr>
                      <m:num>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𝒏</m:t>
                            </m:r>
                          </m:e>
                          <m:sub>
                            <m:r>
                              <a:rPr lang="en-US" sz="3200" b="1" i="0">
                                <a:solidFill>
                                  <a:srgbClr val="FF0000"/>
                                </a:solidFill>
                                <a:latin typeface="Cambria Math" panose="02040503050406030204" pitchFamily="18" charset="0"/>
                              </a:rPr>
                              <m:t>𝟏</m:t>
                            </m:r>
                          </m:sub>
                        </m:sSub>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𝒙</m:t>
                            </m:r>
                          </m:e>
                          <m:sub>
                            <m:r>
                              <a:rPr lang="en-US" sz="3200" b="1" i="0">
                                <a:solidFill>
                                  <a:srgbClr val="FF0000"/>
                                </a:solidFill>
                                <a:latin typeface="Cambria Math" panose="02040503050406030204" pitchFamily="18" charset="0"/>
                              </a:rPr>
                              <m:t>𝟏</m:t>
                            </m:r>
                          </m:sub>
                        </m:sSub>
                        <m:r>
                          <a:rPr lang="en-US" sz="3200" b="1" i="0">
                            <a:solidFill>
                              <a:srgbClr val="FF0000"/>
                            </a:solidFill>
                            <a:latin typeface="Cambria Math" panose="02040503050406030204" pitchFamily="18" charset="0"/>
                          </a:rPr>
                          <m:t>+</m:t>
                        </m:r>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𝒏</m:t>
                            </m:r>
                          </m:e>
                          <m:sub>
                            <m:r>
                              <a:rPr lang="en-US" sz="3200" b="1" i="0">
                                <a:solidFill>
                                  <a:srgbClr val="FF0000"/>
                                </a:solidFill>
                                <a:latin typeface="Cambria Math" panose="02040503050406030204" pitchFamily="18" charset="0"/>
                              </a:rPr>
                              <m:t>𝟐</m:t>
                            </m:r>
                          </m:sub>
                        </m:sSub>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𝒙</m:t>
                            </m:r>
                          </m:e>
                          <m:sub>
                            <m:r>
                              <a:rPr lang="en-US" sz="3200" b="1" i="0">
                                <a:solidFill>
                                  <a:srgbClr val="FF0000"/>
                                </a:solidFill>
                                <a:latin typeface="Cambria Math" panose="02040503050406030204" pitchFamily="18" charset="0"/>
                              </a:rPr>
                              <m:t>𝟐</m:t>
                            </m:r>
                          </m:sub>
                        </m:sSub>
                        <m:r>
                          <a:rPr lang="en-US" sz="3200" b="1" i="0">
                            <a:solidFill>
                              <a:srgbClr val="FF0000"/>
                            </a:solidFill>
                            <a:latin typeface="Cambria Math" panose="02040503050406030204" pitchFamily="18" charset="0"/>
                          </a:rPr>
                          <m:t>+...+</m:t>
                        </m:r>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𝒏</m:t>
                            </m:r>
                          </m:e>
                          <m:sub>
                            <m:r>
                              <a:rPr lang="en-US" sz="3200" b="1" i="1">
                                <a:solidFill>
                                  <a:srgbClr val="FF0000"/>
                                </a:solidFill>
                                <a:latin typeface="Cambria Math" panose="02040503050406030204" pitchFamily="18" charset="0"/>
                              </a:rPr>
                              <m:t>𝒌</m:t>
                            </m:r>
                          </m:sub>
                        </m:sSub>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𝒙</m:t>
                            </m:r>
                          </m:e>
                          <m:sub>
                            <m:r>
                              <a:rPr lang="en-US" sz="3200" b="1" i="1">
                                <a:solidFill>
                                  <a:srgbClr val="FF0000"/>
                                </a:solidFill>
                                <a:latin typeface="Cambria Math" panose="02040503050406030204" pitchFamily="18" charset="0"/>
                              </a:rPr>
                              <m:t>𝒏</m:t>
                            </m:r>
                          </m:sub>
                        </m:sSub>
                      </m:num>
                      <m:den>
                        <m:r>
                          <a:rPr lang="en-US" sz="3200" b="1" i="1">
                            <a:solidFill>
                              <a:srgbClr val="FF0000"/>
                            </a:solidFill>
                            <a:latin typeface="Cambria Math" panose="02040503050406030204" pitchFamily="18" charset="0"/>
                          </a:rPr>
                          <m:t>𝒏</m:t>
                        </m:r>
                      </m:den>
                    </m:f>
                  </m:oMath>
                </a14:m>
                <a:endParaRPr lang="en-US" sz="3200" b="1">
                  <a:solidFill>
                    <a:schemeClr val="tx1"/>
                  </a:solidFill>
                </a:endParaRPr>
              </a:p>
              <a:p>
                <a:pPr>
                  <a:lnSpc>
                    <a:spcPct val="150000"/>
                  </a:lnSpc>
                </a:pPr>
                <a:r>
                  <a:rPr lang="en-US" sz="3200" b="1">
                    <a:solidFill>
                      <a:srgbClr val="FF0000"/>
                    </a:solidFill>
                  </a:rPr>
                  <a:t>Cách 2</a:t>
                </a:r>
                <a:r>
                  <a:rPr lang="en-US" sz="3200" b="1">
                    <a:solidFill>
                      <a:schemeClr val="tx1"/>
                    </a:solidFill>
                  </a:rPr>
                  <a:t>: Bấm máy tính</a:t>
                </a:r>
              </a:p>
            </p:txBody>
          </p:sp>
        </mc:Choice>
        <mc:Fallback xmlns="">
          <p:sp>
            <p:nvSpPr>
              <p:cNvPr id="5" name="Rectangle 4">
                <a:extLst>
                  <a:ext uri="{FF2B5EF4-FFF2-40B4-BE49-F238E27FC236}">
                    <a16:creationId xmlns:a16="http://schemas.microsoft.com/office/drawing/2014/main" id="{DF93FDAE-2FB3-9A3B-A612-EC46AFF2F442}"/>
                  </a:ext>
                </a:extLst>
              </p:cNvPr>
              <p:cNvSpPr>
                <a:spLocks noRot="1" noChangeAspect="1" noMove="1" noResize="1" noEditPoints="1" noAdjustHandles="1" noChangeArrowheads="1" noChangeShapeType="1" noTextEdit="1"/>
              </p:cNvSpPr>
              <p:nvPr/>
            </p:nvSpPr>
            <p:spPr>
              <a:xfrm>
                <a:off x="0" y="3230667"/>
                <a:ext cx="11998049" cy="2523319"/>
              </a:xfrm>
              <a:prstGeom prst="rect">
                <a:avLst/>
              </a:prstGeom>
              <a:blipFill>
                <a:blip r:embed="rId3"/>
                <a:stretch>
                  <a:fillRect l="-1166" b="-6459"/>
                </a:stretch>
              </a:blipFill>
            </p:spPr>
            <p:txBody>
              <a:bodyPr/>
              <a:lstStyle/>
              <a:p>
                <a:r>
                  <a:rPr lang="en-US">
                    <a:noFill/>
                  </a:rPr>
                  <a:t> </a:t>
                </a:r>
              </a:p>
            </p:txBody>
          </p:sp>
        </mc:Fallback>
      </mc:AlternateContent>
      <p:cxnSp>
        <p:nvCxnSpPr>
          <p:cNvPr id="6" name="Straight Connector 5">
            <a:extLst>
              <a:ext uri="{FF2B5EF4-FFF2-40B4-BE49-F238E27FC236}">
                <a16:creationId xmlns:a16="http://schemas.microsoft.com/office/drawing/2014/main" id="{F10C76D8-9932-0257-E6A0-D368B55DDD61}"/>
              </a:ext>
            </a:extLst>
          </p:cNvPr>
          <p:cNvCxnSpPr/>
          <p:nvPr/>
        </p:nvCxnSpPr>
        <p:spPr>
          <a:xfrm>
            <a:off x="0" y="3120272"/>
            <a:ext cx="12019175"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80074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5FBA9C2-FA36-1213-D8ED-5391560411EA}"/>
              </a:ext>
            </a:extLst>
          </p:cNvPr>
          <p:cNvPicPr>
            <a:picLocks noChangeAspect="1"/>
          </p:cNvPicPr>
          <p:nvPr/>
        </p:nvPicPr>
        <p:blipFill>
          <a:blip r:embed="rId2"/>
          <a:stretch>
            <a:fillRect/>
          </a:stretch>
        </p:blipFill>
        <p:spPr>
          <a:xfrm>
            <a:off x="87198" y="894049"/>
            <a:ext cx="7668306" cy="2068732"/>
          </a:xfrm>
          <a:prstGeom prst="rect">
            <a:avLst/>
          </a:prstGeom>
        </p:spPr>
      </p:pic>
      <p:sp>
        <p:nvSpPr>
          <p:cNvPr id="5" name="TextBox 4">
            <a:extLst>
              <a:ext uri="{FF2B5EF4-FFF2-40B4-BE49-F238E27FC236}">
                <a16:creationId xmlns:a16="http://schemas.microsoft.com/office/drawing/2014/main" id="{B4FE275B-8E21-72B1-4560-1C478705C040}"/>
              </a:ext>
            </a:extLst>
          </p:cNvPr>
          <p:cNvSpPr txBox="1"/>
          <p:nvPr/>
        </p:nvSpPr>
        <p:spPr>
          <a:xfrm>
            <a:off x="87198" y="223609"/>
            <a:ext cx="12104802" cy="670440"/>
          </a:xfrm>
          <a:prstGeom prst="rect">
            <a:avLst/>
          </a:prstGeom>
          <a:solidFill>
            <a:srgbClr val="FFFF00"/>
          </a:solidFill>
        </p:spPr>
        <p:txBody>
          <a:bodyPr wrap="square">
            <a:spAutoFit/>
          </a:bodyPr>
          <a:lstStyle/>
          <a:p>
            <a:pPr marL="629920" indent="-629920" algn="just">
              <a:lnSpc>
                <a:spcPct val="107000"/>
              </a:lnSpc>
              <a:spcAft>
                <a:spcPts val="800"/>
              </a:spcAft>
              <a:tabLst>
                <a:tab pos="629920" algn="l"/>
              </a:tabLst>
            </a:pPr>
            <a:r>
              <a:rPr lang="nl-NL" sz="1800" b="1">
                <a:solidFill>
                  <a:srgbClr val="FF0000"/>
                </a:solidFill>
                <a:effectLst/>
                <a:latin typeface="Chu Văn An"/>
                <a:ea typeface="Calibri" panose="020F0502020204030204" pitchFamily="34" charset="0"/>
                <a:cs typeface="Chu Van An"/>
              </a:rPr>
              <a:t>PHẦN II. Câu trắc nghiệm đúng sai. </a:t>
            </a:r>
            <a:r>
              <a:rPr lang="nl-NL" sz="1800">
                <a:solidFill>
                  <a:srgbClr val="FF0000"/>
                </a:solidFill>
                <a:effectLst/>
                <a:latin typeface="Chu Văn An"/>
                <a:ea typeface="Calibri" panose="020F0502020204030204" pitchFamily="34" charset="0"/>
                <a:cs typeface="Chu Van An"/>
              </a:rPr>
              <a:t>Thí sinh trả lời từ câu 13 đến câu 16. Trong mỗi ý a), b), c), d) ở mỗi câu, thí sinh chọn đúng hoặc sai. </a:t>
            </a:r>
            <a:endParaRPr lang="en-US" sz="1800">
              <a:solidFill>
                <a:srgbClr val="FF0000"/>
              </a:solidFill>
              <a:effectLst/>
              <a:latin typeface="Times New Roman" panose="02020603050405020304" pitchFamily="18" charset="0"/>
              <a:ea typeface="Calibri" panose="020F0502020204030204" pitchFamily="34" charset="0"/>
            </a:endParaRPr>
          </a:p>
        </p:txBody>
      </p:sp>
      <p:sp>
        <p:nvSpPr>
          <p:cNvPr id="6" name="TextBox 5">
            <a:extLst>
              <a:ext uri="{FF2B5EF4-FFF2-40B4-BE49-F238E27FC236}">
                <a16:creationId xmlns:a16="http://schemas.microsoft.com/office/drawing/2014/main" id="{78E01321-CF96-334A-43B4-FA3A5C5D3770}"/>
              </a:ext>
            </a:extLst>
          </p:cNvPr>
          <p:cNvSpPr txBox="1"/>
          <p:nvPr/>
        </p:nvSpPr>
        <p:spPr>
          <a:xfrm>
            <a:off x="1277331" y="2000980"/>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E9047601-910F-4EDC-67DD-BA824DE9309F}"/>
              </a:ext>
            </a:extLst>
          </p:cNvPr>
          <p:cNvSpPr txBox="1"/>
          <p:nvPr/>
        </p:nvSpPr>
        <p:spPr>
          <a:xfrm>
            <a:off x="1277331" y="1564488"/>
            <a:ext cx="669303" cy="769441"/>
          </a:xfrm>
          <a:prstGeom prst="rect">
            <a:avLst/>
          </a:prstGeom>
          <a:noFill/>
        </p:spPr>
        <p:txBody>
          <a:bodyPr wrap="square" rtlCol="0">
            <a:spAutoFit/>
          </a:bodyPr>
          <a:lstStyle/>
          <a:p>
            <a:r>
              <a:rPr lang="en-US" sz="4400" b="1">
                <a:solidFill>
                  <a:srgbClr val="FF0000"/>
                </a:solidFill>
              </a:rPr>
              <a:t>X</a:t>
            </a:r>
          </a:p>
        </p:txBody>
      </p:sp>
      <p:pic>
        <p:nvPicPr>
          <p:cNvPr id="10" name="Picture 9">
            <a:extLst>
              <a:ext uri="{FF2B5EF4-FFF2-40B4-BE49-F238E27FC236}">
                <a16:creationId xmlns:a16="http://schemas.microsoft.com/office/drawing/2014/main" id="{23223539-32B1-4D48-83DA-2448ECAD2036}"/>
              </a:ext>
            </a:extLst>
          </p:cNvPr>
          <p:cNvPicPr>
            <a:picLocks noChangeAspect="1"/>
          </p:cNvPicPr>
          <p:nvPr/>
        </p:nvPicPr>
        <p:blipFill>
          <a:blip r:embed="rId3"/>
          <a:stretch>
            <a:fillRect/>
          </a:stretch>
        </p:blipFill>
        <p:spPr>
          <a:xfrm>
            <a:off x="226243" y="3091993"/>
            <a:ext cx="11745797" cy="3547226"/>
          </a:xfrm>
          <a:prstGeom prst="rect">
            <a:avLst/>
          </a:prstGeom>
        </p:spPr>
      </p:pic>
      <p:cxnSp>
        <p:nvCxnSpPr>
          <p:cNvPr id="11" name="Straight Connector 10">
            <a:extLst>
              <a:ext uri="{FF2B5EF4-FFF2-40B4-BE49-F238E27FC236}">
                <a16:creationId xmlns:a16="http://schemas.microsoft.com/office/drawing/2014/main" id="{CC727B9F-5812-2B00-276D-86C7799FB7AE}"/>
              </a:ext>
            </a:extLst>
          </p:cNvPr>
          <p:cNvCxnSpPr/>
          <p:nvPr/>
        </p:nvCxnSpPr>
        <p:spPr>
          <a:xfrm>
            <a:off x="0" y="2981634"/>
            <a:ext cx="12019175"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91044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3543FDE-7B79-41F6-3727-6AD63CA5C59E}"/>
              </a:ext>
            </a:extLst>
          </p:cNvPr>
          <p:cNvPicPr>
            <a:picLocks noChangeAspect="1"/>
          </p:cNvPicPr>
          <p:nvPr/>
        </p:nvPicPr>
        <p:blipFill>
          <a:blip r:embed="rId2"/>
          <a:stretch>
            <a:fillRect/>
          </a:stretch>
        </p:blipFill>
        <p:spPr>
          <a:xfrm>
            <a:off x="79610" y="0"/>
            <a:ext cx="10213636" cy="2321169"/>
          </a:xfrm>
          <a:prstGeom prst="rect">
            <a:avLst/>
          </a:prstGeom>
        </p:spPr>
      </p:pic>
      <p:pic>
        <p:nvPicPr>
          <p:cNvPr id="5" name="Picture 4">
            <a:extLst>
              <a:ext uri="{FF2B5EF4-FFF2-40B4-BE49-F238E27FC236}">
                <a16:creationId xmlns:a16="http://schemas.microsoft.com/office/drawing/2014/main" id="{A9AFAB12-E864-5DBD-5E27-D7DA9C5B9B86}"/>
              </a:ext>
            </a:extLst>
          </p:cNvPr>
          <p:cNvPicPr>
            <a:picLocks noChangeAspect="1"/>
          </p:cNvPicPr>
          <p:nvPr/>
        </p:nvPicPr>
        <p:blipFill>
          <a:blip r:embed="rId3"/>
          <a:stretch>
            <a:fillRect/>
          </a:stretch>
        </p:blipFill>
        <p:spPr>
          <a:xfrm>
            <a:off x="79611" y="2858328"/>
            <a:ext cx="7754064" cy="3316227"/>
          </a:xfrm>
          <a:prstGeom prst="rect">
            <a:avLst/>
          </a:prstGeom>
        </p:spPr>
      </p:pic>
      <p:sp>
        <p:nvSpPr>
          <p:cNvPr id="6" name="TextBox 5">
            <a:extLst>
              <a:ext uri="{FF2B5EF4-FFF2-40B4-BE49-F238E27FC236}">
                <a16:creationId xmlns:a16="http://schemas.microsoft.com/office/drawing/2014/main" id="{02D50092-9E0B-08E7-B19D-B2BD903808EF}"/>
              </a:ext>
            </a:extLst>
          </p:cNvPr>
          <p:cNvSpPr txBox="1"/>
          <p:nvPr/>
        </p:nvSpPr>
        <p:spPr>
          <a:xfrm>
            <a:off x="1229451" y="775863"/>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77878062-F713-95E2-BEBE-A012B79973B8}"/>
              </a:ext>
            </a:extLst>
          </p:cNvPr>
          <p:cNvSpPr txBox="1"/>
          <p:nvPr/>
        </p:nvSpPr>
        <p:spPr>
          <a:xfrm>
            <a:off x="1196561" y="391143"/>
            <a:ext cx="669303" cy="769441"/>
          </a:xfrm>
          <a:prstGeom prst="rect">
            <a:avLst/>
          </a:prstGeom>
          <a:noFill/>
        </p:spPr>
        <p:txBody>
          <a:bodyPr wrap="square" rtlCol="0">
            <a:spAutoFit/>
          </a:bodyPr>
          <a:lstStyle/>
          <a:p>
            <a:r>
              <a:rPr lang="en-US" sz="4400" b="1">
                <a:solidFill>
                  <a:srgbClr val="FF0000"/>
                </a:solidFill>
              </a:rPr>
              <a:t>X</a:t>
            </a:r>
          </a:p>
        </p:txBody>
      </p:sp>
      <p:cxnSp>
        <p:nvCxnSpPr>
          <p:cNvPr id="8" name="Straight Connector 7">
            <a:extLst>
              <a:ext uri="{FF2B5EF4-FFF2-40B4-BE49-F238E27FC236}">
                <a16:creationId xmlns:a16="http://schemas.microsoft.com/office/drawing/2014/main" id="{6F10A018-C538-D888-579B-07D8BB8016F2}"/>
              </a:ext>
            </a:extLst>
          </p:cNvPr>
          <p:cNvCxnSpPr/>
          <p:nvPr/>
        </p:nvCxnSpPr>
        <p:spPr>
          <a:xfrm>
            <a:off x="172825" y="2589748"/>
            <a:ext cx="12019175"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pic>
        <p:nvPicPr>
          <p:cNvPr id="10" name="Picture 9">
            <a:extLst>
              <a:ext uri="{FF2B5EF4-FFF2-40B4-BE49-F238E27FC236}">
                <a16:creationId xmlns:a16="http://schemas.microsoft.com/office/drawing/2014/main" id="{BCF9290B-C9D6-CC48-07E1-E7BA6953E2D5}"/>
              </a:ext>
            </a:extLst>
          </p:cNvPr>
          <p:cNvPicPr>
            <a:picLocks noChangeAspect="1"/>
          </p:cNvPicPr>
          <p:nvPr/>
        </p:nvPicPr>
        <p:blipFill>
          <a:blip r:embed="rId4"/>
          <a:stretch>
            <a:fillRect/>
          </a:stretch>
        </p:blipFill>
        <p:spPr>
          <a:xfrm>
            <a:off x="7788039" y="2615785"/>
            <a:ext cx="4324350" cy="4057650"/>
          </a:xfrm>
          <a:prstGeom prst="rect">
            <a:avLst/>
          </a:prstGeom>
        </p:spPr>
      </p:pic>
    </p:spTree>
    <p:extLst>
      <p:ext uri="{BB962C8B-B14F-4D97-AF65-F5344CB8AC3E}">
        <p14:creationId xmlns:p14="http://schemas.microsoft.com/office/powerpoint/2010/main" val="2726513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0A00536-842C-04C7-2E0A-14BA0A41F81E}"/>
              </a:ext>
            </a:extLst>
          </p:cNvPr>
          <p:cNvPicPr>
            <a:picLocks noChangeAspect="1"/>
          </p:cNvPicPr>
          <p:nvPr/>
        </p:nvPicPr>
        <p:blipFill>
          <a:blip r:embed="rId2"/>
          <a:stretch>
            <a:fillRect/>
          </a:stretch>
        </p:blipFill>
        <p:spPr>
          <a:xfrm>
            <a:off x="131976" y="50992"/>
            <a:ext cx="9700180" cy="3115619"/>
          </a:xfrm>
          <a:prstGeom prst="rect">
            <a:avLst/>
          </a:prstGeom>
        </p:spPr>
      </p:pic>
      <p:pic>
        <p:nvPicPr>
          <p:cNvPr id="5" name="Picture 4">
            <a:extLst>
              <a:ext uri="{FF2B5EF4-FFF2-40B4-BE49-F238E27FC236}">
                <a16:creationId xmlns:a16="http://schemas.microsoft.com/office/drawing/2014/main" id="{9AD7828D-17B3-95A7-28C3-0A7118814E18}"/>
              </a:ext>
            </a:extLst>
          </p:cNvPr>
          <p:cNvPicPr>
            <a:picLocks noChangeAspect="1"/>
          </p:cNvPicPr>
          <p:nvPr/>
        </p:nvPicPr>
        <p:blipFill>
          <a:blip r:embed="rId3"/>
          <a:stretch>
            <a:fillRect/>
          </a:stretch>
        </p:blipFill>
        <p:spPr>
          <a:xfrm>
            <a:off x="3318236" y="1789660"/>
            <a:ext cx="8741788" cy="4846809"/>
          </a:xfrm>
          <a:prstGeom prst="rect">
            <a:avLst/>
          </a:prstGeom>
          <a:ln w="57150">
            <a:solidFill>
              <a:srgbClr val="00B0F0"/>
            </a:solidFill>
          </a:ln>
        </p:spPr>
      </p:pic>
      <p:sp>
        <p:nvSpPr>
          <p:cNvPr id="6" name="TextBox 5">
            <a:extLst>
              <a:ext uri="{FF2B5EF4-FFF2-40B4-BE49-F238E27FC236}">
                <a16:creationId xmlns:a16="http://schemas.microsoft.com/office/drawing/2014/main" id="{C493B057-54EC-3FA3-257B-E46D6B5E3B7A}"/>
              </a:ext>
            </a:extLst>
          </p:cNvPr>
          <p:cNvSpPr txBox="1"/>
          <p:nvPr/>
        </p:nvSpPr>
        <p:spPr>
          <a:xfrm>
            <a:off x="980389" y="1608801"/>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CD3402B6-16ED-EEE2-FEAA-9C52BC93A0C6}"/>
              </a:ext>
            </a:extLst>
          </p:cNvPr>
          <p:cNvSpPr txBox="1"/>
          <p:nvPr/>
        </p:nvSpPr>
        <p:spPr>
          <a:xfrm>
            <a:off x="1055802" y="1945246"/>
            <a:ext cx="669303" cy="769441"/>
          </a:xfrm>
          <a:prstGeom prst="rect">
            <a:avLst/>
          </a:prstGeom>
          <a:noFill/>
        </p:spPr>
        <p:txBody>
          <a:bodyPr wrap="square" rtlCol="0">
            <a:spAutoFit/>
          </a:bodyPr>
          <a:lstStyle/>
          <a:p>
            <a:r>
              <a:rPr lang="en-US" sz="4400" b="1">
                <a:solidFill>
                  <a:srgbClr val="FF0000"/>
                </a:solidFill>
              </a:rPr>
              <a:t>X</a:t>
            </a:r>
          </a:p>
        </p:txBody>
      </p:sp>
      <p:sp>
        <p:nvSpPr>
          <p:cNvPr id="8" name="TextBox 7">
            <a:extLst>
              <a:ext uri="{FF2B5EF4-FFF2-40B4-BE49-F238E27FC236}">
                <a16:creationId xmlns:a16="http://schemas.microsoft.com/office/drawing/2014/main" id="{99397252-4998-F3B7-9858-1D755AE3FB90}"/>
              </a:ext>
            </a:extLst>
          </p:cNvPr>
          <p:cNvSpPr txBox="1"/>
          <p:nvPr/>
        </p:nvSpPr>
        <p:spPr>
          <a:xfrm>
            <a:off x="980389" y="2623132"/>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2514719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23C9E30-44F2-5474-5E46-DB3A637F7A54}"/>
              </a:ext>
            </a:extLst>
          </p:cNvPr>
          <p:cNvPicPr>
            <a:picLocks noChangeAspect="1"/>
          </p:cNvPicPr>
          <p:nvPr/>
        </p:nvPicPr>
        <p:blipFill>
          <a:blip r:embed="rId2"/>
          <a:stretch>
            <a:fillRect/>
          </a:stretch>
        </p:blipFill>
        <p:spPr>
          <a:xfrm>
            <a:off x="65988" y="0"/>
            <a:ext cx="12039613" cy="3125037"/>
          </a:xfrm>
          <a:prstGeom prst="rect">
            <a:avLst/>
          </a:prstGeom>
        </p:spPr>
      </p:pic>
      <p:cxnSp>
        <p:nvCxnSpPr>
          <p:cNvPr id="6" name="Straight Connector 5">
            <a:extLst>
              <a:ext uri="{FF2B5EF4-FFF2-40B4-BE49-F238E27FC236}">
                <a16:creationId xmlns:a16="http://schemas.microsoft.com/office/drawing/2014/main" id="{DF980DCE-89A4-FC22-4EED-912D095CCE5A}"/>
              </a:ext>
            </a:extLst>
          </p:cNvPr>
          <p:cNvCxnSpPr/>
          <p:nvPr/>
        </p:nvCxnSpPr>
        <p:spPr>
          <a:xfrm>
            <a:off x="0" y="3146655"/>
            <a:ext cx="12019175"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7B1340D4-9D47-EEED-639A-66529FCA7A45}"/>
                  </a:ext>
                </a:extLst>
              </p:cNvPr>
              <p:cNvSpPr txBox="1"/>
              <p:nvPr/>
            </p:nvSpPr>
            <p:spPr>
              <a:xfrm>
                <a:off x="0" y="3248861"/>
                <a:ext cx="11816112" cy="4273029"/>
              </a:xfrm>
              <a:prstGeom prst="rect">
                <a:avLst/>
              </a:prstGeom>
              <a:noFill/>
            </p:spPr>
            <p:txBody>
              <a:bodyPr wrap="square">
                <a:spAutoFit/>
              </a:bodyPr>
              <a:lstStyle/>
              <a:p>
                <a:pPr>
                  <a:lnSpc>
                    <a:spcPct val="107000"/>
                  </a:lnSpc>
                  <a:spcAft>
                    <a:spcPts val="800"/>
                  </a:spcAft>
                  <a:tabLst>
                    <a:tab pos="628650" algn="l"/>
                  </a:tabLst>
                </a:pPr>
                <a:r>
                  <a:rPr lang="en-SG" sz="2800">
                    <a:solidFill>
                      <a:srgbClr val="FF0000"/>
                    </a:solidFill>
                    <a:effectLst/>
                    <a:latin typeface="Chu Văn An"/>
                    <a:ea typeface="Calibri" panose="020F0502020204030204" pitchFamily="34" charset="0"/>
                    <a:cs typeface="Chu Van An"/>
                  </a:rPr>
                  <a:t>a) </a:t>
                </a:r>
                <a:r>
                  <a:rPr lang="en-SG" sz="2800" i="1">
                    <a:solidFill>
                      <a:srgbClr val="FF0000"/>
                    </a:solidFill>
                    <a:effectLst/>
                    <a:latin typeface="Chu Văn An"/>
                    <a:ea typeface="Calibri" panose="020F0502020204030204" pitchFamily="34" charset="0"/>
                    <a:cs typeface="Times New Roman" panose="02020603050405020304" pitchFamily="18" charset="0"/>
                  </a:rPr>
                  <a:t>Khoảng biến thiên nhiệt độ cao nhất trong ngày của Hà Nội và Điện Biên là giống nhau</a:t>
                </a:r>
                <a:r>
                  <a:rPr lang="en-SG" sz="2800" i="1">
                    <a:effectLst/>
                    <a:latin typeface="Chu Văn An"/>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2800">
                    <a:effectLst/>
                    <a:latin typeface="Chu Văn An"/>
                    <a:ea typeface="Calibri" panose="020F0502020204030204" pitchFamily="34" charset="0"/>
                    <a:cs typeface="Times New Roman" panose="02020603050405020304" pitchFamily="18" charset="0"/>
                  </a:rPr>
                  <a:t>Khoảng biến thiên của hai mẫu số liệu:</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2800">
                    <a:effectLst/>
                    <a:latin typeface="Chu Văn An"/>
                    <a:ea typeface="Calibri" panose="020F0502020204030204" pitchFamily="34" charset="0"/>
                    <a:cs typeface="Times New Roman" panose="02020603050405020304" pitchFamily="18" charset="0"/>
                  </a:rPr>
                  <a:t>+ Hà Nội: </a:t>
                </a:r>
                <a14:m>
                  <m:oMath xmlns:m="http://schemas.openxmlformats.org/officeDocument/2006/math">
                    <m:sSub>
                      <m:sSub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𝑅</m:t>
                        </m:r>
                      </m:e>
                      <m:sub>
                        <m:r>
                          <a:rPr lang="en-SG" sz="2800" i="1">
                            <a:effectLst/>
                            <a:latin typeface="Cambria Math" panose="02040503050406030204" pitchFamily="18" charset="0"/>
                            <a:ea typeface="Calibri" panose="020F0502020204030204" pitchFamily="34" charset="0"/>
                            <a:cs typeface="Times New Roman" panose="02020603050405020304" pitchFamily="18" charset="0"/>
                          </a:rPr>
                          <m:t>1</m:t>
                        </m:r>
                      </m:sub>
                    </m:sSub>
                    <m:r>
                      <a:rPr lang="en-SG" sz="2800" i="1">
                        <a:effectLst/>
                        <a:latin typeface="Cambria Math" panose="02040503050406030204" pitchFamily="18" charset="0"/>
                        <a:ea typeface="Calibri" panose="020F0502020204030204" pitchFamily="34" charset="0"/>
                        <a:cs typeface="Times New Roman" panose="02020603050405020304" pitchFamily="18" charset="0"/>
                      </a:rPr>
                      <m:t>=35−23=12</m:t>
                    </m:r>
                  </m:oMath>
                </a14:m>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2800">
                    <a:effectLst/>
                    <a:latin typeface="Chu Văn An"/>
                    <a:ea typeface="Calibri" panose="020F0502020204030204" pitchFamily="34" charset="0"/>
                    <a:cs typeface="Times New Roman" panose="02020603050405020304" pitchFamily="18" charset="0"/>
                  </a:rPr>
                  <a:t>+ Điện Biên: </a:t>
                </a:r>
                <a14:m>
                  <m:oMath xmlns:m="http://schemas.openxmlformats.org/officeDocument/2006/math">
                    <m:sSub>
                      <m:sSub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𝑅</m:t>
                        </m:r>
                      </m:e>
                      <m:sub>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sub>
                    </m:sSub>
                    <m:r>
                      <a:rPr lang="en-SG" sz="2800" i="1">
                        <a:effectLst/>
                        <a:latin typeface="Cambria Math" panose="02040503050406030204" pitchFamily="18" charset="0"/>
                        <a:ea typeface="Calibri" panose="020F0502020204030204" pitchFamily="34" charset="0"/>
                        <a:cs typeface="Times New Roman" panose="02020603050405020304" pitchFamily="18" charset="0"/>
                      </a:rPr>
                      <m:t>=28−16=12</m:t>
                    </m:r>
                  </m:oMath>
                </a14:m>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2800">
                    <a:effectLst/>
                    <a:latin typeface="Chu Văn An"/>
                    <a:ea typeface="Calibri" panose="020F0502020204030204" pitchFamily="34" charset="0"/>
                    <a:cs typeface="Times New Roman" panose="02020603050405020304" pitchFamily="18" charset="0"/>
                  </a:rPr>
                  <a:t>Khoảng biến thiên nhiệt độ cao nhất trong ngày của Hà Nội và Điện Biên là giống nhau.</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85800" algn="l"/>
                  </a:tabLst>
                </a:pPr>
                <a:r>
                  <a:rPr lang="en-SG" sz="2800">
                    <a:effectLst/>
                    <a:latin typeface="Chu Văn An"/>
                    <a:ea typeface="Calibri" panose="020F0502020204030204" pitchFamily="34" charset="0"/>
                    <a:cs typeface="Times New Roman" panose="02020603050405020304" pitchFamily="18" charset="0"/>
                  </a:rPr>
                  <a:t>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8" name="TextBox 7">
                <a:extLst>
                  <a:ext uri="{FF2B5EF4-FFF2-40B4-BE49-F238E27FC236}">
                    <a16:creationId xmlns:a16="http://schemas.microsoft.com/office/drawing/2014/main" id="{7B1340D4-9D47-EEED-639A-66529FCA7A45}"/>
                  </a:ext>
                </a:extLst>
              </p:cNvPr>
              <p:cNvSpPr txBox="1">
                <a:spLocks noRot="1" noChangeAspect="1" noMove="1" noResize="1" noEditPoints="1" noAdjustHandles="1" noChangeArrowheads="1" noChangeShapeType="1" noTextEdit="1"/>
              </p:cNvSpPr>
              <p:nvPr/>
            </p:nvSpPr>
            <p:spPr>
              <a:xfrm>
                <a:off x="0" y="3248861"/>
                <a:ext cx="11816112" cy="4273029"/>
              </a:xfrm>
              <a:prstGeom prst="rect">
                <a:avLst/>
              </a:prstGeom>
              <a:blipFill>
                <a:blip r:embed="rId3"/>
                <a:stretch>
                  <a:fillRect l="-1032" t="-1284"/>
                </a:stretch>
              </a:blipFill>
            </p:spPr>
            <p:txBody>
              <a:bodyPr/>
              <a:lstStyle/>
              <a:p>
                <a:r>
                  <a:rPr lang="en-US">
                    <a:noFill/>
                  </a:rPr>
                  <a:t> </a:t>
                </a:r>
              </a:p>
            </p:txBody>
          </p:sp>
        </mc:Fallback>
      </mc:AlternateContent>
      <p:sp>
        <p:nvSpPr>
          <p:cNvPr id="9" name="TextBox 8">
            <a:extLst>
              <a:ext uri="{FF2B5EF4-FFF2-40B4-BE49-F238E27FC236}">
                <a16:creationId xmlns:a16="http://schemas.microsoft.com/office/drawing/2014/main" id="{6AD152C8-3D46-4D83-1797-A813DBA9A6B0}"/>
              </a:ext>
            </a:extLst>
          </p:cNvPr>
          <p:cNvSpPr txBox="1"/>
          <p:nvPr/>
        </p:nvSpPr>
        <p:spPr>
          <a:xfrm>
            <a:off x="1197206" y="1471058"/>
            <a:ext cx="669303" cy="461665"/>
          </a:xfrm>
          <a:prstGeom prst="rect">
            <a:avLst/>
          </a:prstGeom>
          <a:noFill/>
        </p:spPr>
        <p:txBody>
          <a:bodyPr wrap="square" rtlCol="0">
            <a:spAutoFit/>
          </a:bodyPr>
          <a:lstStyle/>
          <a:p>
            <a:r>
              <a:rPr lang="en-US" sz="2400" b="1">
                <a:solidFill>
                  <a:srgbClr val="FF0000"/>
                </a:solidFill>
              </a:rPr>
              <a:t>Đ</a:t>
            </a:r>
          </a:p>
        </p:txBody>
      </p:sp>
      <p:sp>
        <p:nvSpPr>
          <p:cNvPr id="10" name="TextBox 9">
            <a:extLst>
              <a:ext uri="{FF2B5EF4-FFF2-40B4-BE49-F238E27FC236}">
                <a16:creationId xmlns:a16="http://schemas.microsoft.com/office/drawing/2014/main" id="{35855B44-DA7E-D112-2D07-ED811F773E92}"/>
              </a:ext>
            </a:extLst>
          </p:cNvPr>
          <p:cNvSpPr txBox="1"/>
          <p:nvPr/>
        </p:nvSpPr>
        <p:spPr>
          <a:xfrm>
            <a:off x="1197206" y="1804096"/>
            <a:ext cx="669303" cy="461665"/>
          </a:xfrm>
          <a:prstGeom prst="rect">
            <a:avLst/>
          </a:prstGeom>
          <a:noFill/>
        </p:spPr>
        <p:txBody>
          <a:bodyPr wrap="square" rtlCol="0">
            <a:spAutoFit/>
          </a:bodyPr>
          <a:lstStyle/>
          <a:p>
            <a:r>
              <a:rPr lang="en-US" sz="2400" b="1">
                <a:solidFill>
                  <a:srgbClr val="FF0000"/>
                </a:solidFill>
              </a:rPr>
              <a:t>Đ</a:t>
            </a:r>
          </a:p>
        </p:txBody>
      </p:sp>
    </p:spTree>
    <p:extLst>
      <p:ext uri="{BB962C8B-B14F-4D97-AF65-F5344CB8AC3E}">
        <p14:creationId xmlns:p14="http://schemas.microsoft.com/office/powerpoint/2010/main" val="2720936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D043C-AA86-83E8-DDEB-47418089399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10D2070-2969-BCFE-E2DB-07DC0AB2A171}"/>
              </a:ext>
            </a:extLst>
          </p:cNvPr>
          <p:cNvPicPr>
            <a:picLocks noChangeAspect="1"/>
          </p:cNvPicPr>
          <p:nvPr/>
        </p:nvPicPr>
        <p:blipFill>
          <a:blip r:embed="rId2"/>
          <a:stretch>
            <a:fillRect/>
          </a:stretch>
        </p:blipFill>
        <p:spPr>
          <a:xfrm>
            <a:off x="65988" y="0"/>
            <a:ext cx="12039613" cy="3125037"/>
          </a:xfrm>
          <a:prstGeom prst="rect">
            <a:avLst/>
          </a:prstGeom>
        </p:spPr>
      </p:pic>
      <p:cxnSp>
        <p:nvCxnSpPr>
          <p:cNvPr id="6" name="Straight Connector 5">
            <a:extLst>
              <a:ext uri="{FF2B5EF4-FFF2-40B4-BE49-F238E27FC236}">
                <a16:creationId xmlns:a16="http://schemas.microsoft.com/office/drawing/2014/main" id="{F7130383-58FD-077A-719B-8ABFBBBC7CE6}"/>
              </a:ext>
            </a:extLst>
          </p:cNvPr>
          <p:cNvCxnSpPr/>
          <p:nvPr/>
        </p:nvCxnSpPr>
        <p:spPr>
          <a:xfrm>
            <a:off x="0" y="3146655"/>
            <a:ext cx="12019175"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
        <p:nvSpPr>
          <p:cNvPr id="8" name="TextBox 7">
            <a:extLst>
              <a:ext uri="{FF2B5EF4-FFF2-40B4-BE49-F238E27FC236}">
                <a16:creationId xmlns:a16="http://schemas.microsoft.com/office/drawing/2014/main" id="{E5F44EA8-ED9D-4A91-C9EE-3822701603E8}"/>
              </a:ext>
            </a:extLst>
          </p:cNvPr>
          <p:cNvSpPr txBox="1"/>
          <p:nvPr/>
        </p:nvSpPr>
        <p:spPr>
          <a:xfrm>
            <a:off x="203062" y="3248861"/>
            <a:ext cx="11613050" cy="3435812"/>
          </a:xfrm>
          <a:prstGeom prst="rect">
            <a:avLst/>
          </a:prstGeom>
          <a:noFill/>
        </p:spPr>
        <p:txBody>
          <a:bodyPr wrap="square">
            <a:spAutoFit/>
          </a:bodyPr>
          <a:lstStyle/>
          <a:p>
            <a:pPr>
              <a:lnSpc>
                <a:spcPct val="107000"/>
              </a:lnSpc>
              <a:spcAft>
                <a:spcPts val="800"/>
              </a:spcAft>
              <a:tabLst>
                <a:tab pos="685800" algn="l"/>
              </a:tabLst>
            </a:pPr>
            <a:r>
              <a:rPr lang="en-SG" sz="3200">
                <a:effectLst/>
                <a:latin typeface="Chu Văn An"/>
                <a:ea typeface="Calibri" panose="020F0502020204030204" pitchFamily="34" charset="0"/>
                <a:cs typeface="Times New Roman" panose="02020603050405020304" pitchFamily="18" charset="0"/>
              </a:rPr>
              <a:t>	</a:t>
            </a:r>
            <a:r>
              <a:rPr lang="en-SG" sz="3200" u="sng">
                <a:solidFill>
                  <a:srgbClr val="FF0000"/>
                </a:solidFill>
                <a:effectLst/>
                <a:latin typeface="Chu Văn An"/>
                <a:ea typeface="Calibri" panose="020F0502020204030204" pitchFamily="34" charset="0"/>
                <a:cs typeface="Chu Van An"/>
              </a:rPr>
              <a:t>b</a:t>
            </a:r>
            <a:r>
              <a:rPr lang="en-SG" sz="3200">
                <a:solidFill>
                  <a:srgbClr val="FF0000"/>
                </a:solidFill>
                <a:effectLst/>
                <a:latin typeface="Chu Văn An"/>
                <a:ea typeface="Calibri" panose="020F0502020204030204" pitchFamily="34" charset="0"/>
                <a:cs typeface="Chu Van An"/>
              </a:rPr>
              <a:t>) </a:t>
            </a:r>
            <a:r>
              <a:rPr lang="en-SG" sz="3200" i="1">
                <a:solidFill>
                  <a:srgbClr val="FF0000"/>
                </a:solidFill>
                <a:effectLst/>
                <a:latin typeface="Chu Văn An"/>
                <a:ea typeface="Calibri" panose="020F0502020204030204" pitchFamily="34" charset="0"/>
                <a:cs typeface="Times New Roman" panose="02020603050405020304" pitchFamily="18" charset="0"/>
              </a:rPr>
              <a:t>Nếu bỏ đi giá trị 16 thì khoảng biến thiên của Điện Biên chỉ bằng 4</a:t>
            </a:r>
            <a:r>
              <a:rPr lang="en-SG" sz="3200" i="1">
                <a:effectLst/>
                <a:latin typeface="Chu Văn An"/>
                <a:ea typeface="Calibri" panose="020F0502020204030204" pitchFamily="34" charset="0"/>
                <a:cs typeface="Times New Roman" panose="02020603050405020304" pitchFamily="18" charset="0"/>
              </a:rPr>
              <a:t>.</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3200">
                <a:effectLst/>
                <a:latin typeface="Chu Văn An"/>
                <a:ea typeface="Calibri" panose="020F0502020204030204" pitchFamily="34" charset="0"/>
                <a:cs typeface="Times New Roman" panose="02020603050405020304" pitchFamily="18" charset="0"/>
              </a:rPr>
              <a:t>* Giá trị 16 làm cho khoảng biến thiên của mẫu số liệu về nhiệt độ cao nhất trong ngày tại Điện Biên bị ảnh hưởng lớn.</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3200">
                <a:effectLst/>
                <a:latin typeface="Chu Văn An"/>
                <a:ea typeface="Calibri" panose="020F0502020204030204" pitchFamily="34" charset="0"/>
                <a:cs typeface="Times New Roman" panose="02020603050405020304" pitchFamily="18" charset="0"/>
              </a:rPr>
              <a:t>* Nếu bỏ đi giá trị 16 thì khoảng biến thiên của Điện Biên chỉ bằng 4.</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6EC5BC2E-37E4-96E4-5BBB-99B3FAF3611E}"/>
              </a:ext>
            </a:extLst>
          </p:cNvPr>
          <p:cNvSpPr txBox="1"/>
          <p:nvPr/>
        </p:nvSpPr>
        <p:spPr>
          <a:xfrm>
            <a:off x="1197206" y="1471058"/>
            <a:ext cx="669303" cy="461665"/>
          </a:xfrm>
          <a:prstGeom prst="rect">
            <a:avLst/>
          </a:prstGeom>
          <a:noFill/>
        </p:spPr>
        <p:txBody>
          <a:bodyPr wrap="square" rtlCol="0">
            <a:spAutoFit/>
          </a:bodyPr>
          <a:lstStyle/>
          <a:p>
            <a:r>
              <a:rPr lang="en-US" sz="2400" b="1">
                <a:solidFill>
                  <a:srgbClr val="FF0000"/>
                </a:solidFill>
              </a:rPr>
              <a:t>Đ</a:t>
            </a:r>
          </a:p>
        </p:txBody>
      </p:sp>
      <p:sp>
        <p:nvSpPr>
          <p:cNvPr id="10" name="TextBox 9">
            <a:extLst>
              <a:ext uri="{FF2B5EF4-FFF2-40B4-BE49-F238E27FC236}">
                <a16:creationId xmlns:a16="http://schemas.microsoft.com/office/drawing/2014/main" id="{64B76D85-62E6-6657-D810-5F6EE6F4B8F3}"/>
              </a:ext>
            </a:extLst>
          </p:cNvPr>
          <p:cNvSpPr txBox="1"/>
          <p:nvPr/>
        </p:nvSpPr>
        <p:spPr>
          <a:xfrm>
            <a:off x="1197206" y="1804096"/>
            <a:ext cx="669303" cy="461665"/>
          </a:xfrm>
          <a:prstGeom prst="rect">
            <a:avLst/>
          </a:prstGeom>
          <a:noFill/>
        </p:spPr>
        <p:txBody>
          <a:bodyPr wrap="square" rtlCol="0">
            <a:spAutoFit/>
          </a:bodyPr>
          <a:lstStyle/>
          <a:p>
            <a:r>
              <a:rPr lang="en-US" sz="2400" b="1">
                <a:solidFill>
                  <a:srgbClr val="FF0000"/>
                </a:solidFill>
              </a:rPr>
              <a:t>Đ</a:t>
            </a:r>
          </a:p>
        </p:txBody>
      </p:sp>
    </p:spTree>
    <p:extLst>
      <p:ext uri="{BB962C8B-B14F-4D97-AF65-F5344CB8AC3E}">
        <p14:creationId xmlns:p14="http://schemas.microsoft.com/office/powerpoint/2010/main" val="3372751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C4F2F8-5DC3-EEEE-F009-D00433B92AB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0F4BA71-0F3F-E5D3-4E6E-B8C580CCB60B}"/>
              </a:ext>
            </a:extLst>
          </p:cNvPr>
          <p:cNvPicPr>
            <a:picLocks noChangeAspect="1"/>
          </p:cNvPicPr>
          <p:nvPr/>
        </p:nvPicPr>
        <p:blipFill>
          <a:blip r:embed="rId2"/>
          <a:stretch>
            <a:fillRect/>
          </a:stretch>
        </p:blipFill>
        <p:spPr>
          <a:xfrm>
            <a:off x="0" y="1"/>
            <a:ext cx="8333295" cy="2163014"/>
          </a:xfrm>
          <a:prstGeom prst="rect">
            <a:avLst/>
          </a:prstGeom>
        </p:spPr>
      </p:pic>
      <p:cxnSp>
        <p:nvCxnSpPr>
          <p:cNvPr id="6" name="Straight Connector 5">
            <a:extLst>
              <a:ext uri="{FF2B5EF4-FFF2-40B4-BE49-F238E27FC236}">
                <a16:creationId xmlns:a16="http://schemas.microsoft.com/office/drawing/2014/main" id="{100680A1-255F-3DAE-7B3B-DB804619E4AB}"/>
              </a:ext>
            </a:extLst>
          </p:cNvPr>
          <p:cNvCxnSpPr/>
          <p:nvPr/>
        </p:nvCxnSpPr>
        <p:spPr>
          <a:xfrm>
            <a:off x="0" y="2179971"/>
            <a:ext cx="12019175"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769B13AB-C8FA-B06F-72FA-476F568FED33}"/>
                  </a:ext>
                </a:extLst>
              </p:cNvPr>
              <p:cNvSpPr txBox="1"/>
              <p:nvPr/>
            </p:nvSpPr>
            <p:spPr>
              <a:xfrm>
                <a:off x="0" y="2272728"/>
                <a:ext cx="11639746" cy="4104713"/>
              </a:xfrm>
              <a:prstGeom prst="rect">
                <a:avLst/>
              </a:prstGeom>
              <a:noFill/>
            </p:spPr>
            <p:txBody>
              <a:bodyPr wrap="square">
                <a:spAutoFit/>
              </a:bodyPr>
              <a:lstStyle/>
              <a:p>
                <a:pPr>
                  <a:lnSpc>
                    <a:spcPct val="107000"/>
                  </a:lnSpc>
                  <a:spcAft>
                    <a:spcPts val="800"/>
                  </a:spcAft>
                  <a:tabLst>
                    <a:tab pos="685800" algn="l"/>
                  </a:tabLst>
                </a:pPr>
                <a:r>
                  <a:rPr lang="en-SG" sz="2800">
                    <a:solidFill>
                      <a:srgbClr val="FF0000"/>
                    </a:solidFill>
                    <a:effectLst/>
                    <a:latin typeface="Chu Văn An"/>
                    <a:ea typeface="Calibri" panose="020F0502020204030204" pitchFamily="34" charset="0"/>
                    <a:cs typeface="Chu Van An"/>
                  </a:rPr>
                  <a:t>c) </a:t>
                </a:r>
                <a:r>
                  <a:rPr lang="en-SG" sz="2800" i="1">
                    <a:solidFill>
                      <a:srgbClr val="FF0000"/>
                    </a:solidFill>
                    <a:effectLst/>
                    <a:latin typeface="Chu Văn An"/>
                    <a:ea typeface="Calibri" panose="020F0502020204030204" pitchFamily="34" charset="0"/>
                    <a:cs typeface="Times New Roman" panose="02020603050405020304" pitchFamily="18" charset="0"/>
                  </a:rPr>
                  <a:t>Khoảng tứ phân vị của mẫu Hà Nội là: </a:t>
                </a:r>
                <a14:m>
                  <m:oMath xmlns:m="http://schemas.openxmlformats.org/officeDocument/2006/math">
                    <m:sSub>
                      <m:sSubPr>
                        <m:ctrlP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𝛥</m:t>
                        </m:r>
                      </m:e>
                      <m:sub>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𝑄</m:t>
                        </m:r>
                      </m:sub>
                    </m:sSub>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=3</m:t>
                    </m:r>
                  </m:oMath>
                </a14:m>
                <a:r>
                  <a:rPr lang="en-SG" sz="2800" i="1">
                    <a:solidFill>
                      <a:srgbClr val="FF0000"/>
                    </a:solidFill>
                    <a:effectLst/>
                    <a:latin typeface="Chu Văn An"/>
                    <a:ea typeface="Calibri" panose="020F0502020204030204" pitchFamily="34" charset="0"/>
                    <a:cs typeface="Times New Roman" panose="02020603050405020304" pitchFamily="18" charset="0"/>
                  </a:rPr>
                  <a:t>.</a:t>
                </a:r>
                <a:endParaRPr lang="en-US" sz="28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2800">
                    <a:effectLst/>
                    <a:latin typeface="Chu Văn An"/>
                    <a:ea typeface="Calibri" panose="020F0502020204030204" pitchFamily="34" charset="0"/>
                    <a:cs typeface="Times New Roman" panose="02020603050405020304" pitchFamily="18" charset="0"/>
                  </a:rPr>
                  <a:t>Hà Nội: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23	25	28	28	32	33	35</m:t>
                    </m:r>
                  </m:oMath>
                </a14:m>
                <a:r>
                  <a:rPr lang="en-SG" sz="2800">
                    <a:effectLst/>
                    <a:latin typeface="Chu Văn An"/>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2800">
                    <a:effectLst/>
                    <a:latin typeface="Chu Văn An"/>
                    <a:ea typeface="Calibri" panose="020F0502020204030204" pitchFamily="34" charset="0"/>
                    <a:cs typeface="Times New Roman" panose="02020603050405020304" pitchFamily="18" charset="0"/>
                  </a:rPr>
                  <a:t>Sắp xếp lại mẫu số liệu: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23	25	28	28	32	33	35</m:t>
                    </m:r>
                  </m:oMath>
                </a14:m>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2800">
                    <a:effectLst/>
                    <a:latin typeface="Chu Văn An"/>
                    <a:ea typeface="Calibri" panose="020F0502020204030204" pitchFamily="34" charset="0"/>
                    <a:cs typeface="Times New Roman" panose="02020603050405020304" pitchFamily="18" charset="0"/>
                  </a:rPr>
                  <a:t>Cỡ mẫu là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𝑛</m:t>
                    </m:r>
                    <m:r>
                      <a:rPr lang="en-SG" sz="2800" i="1">
                        <a:effectLst/>
                        <a:latin typeface="Cambria Math" panose="02040503050406030204" pitchFamily="18" charset="0"/>
                        <a:ea typeface="Calibri" panose="020F0502020204030204" pitchFamily="34" charset="0"/>
                        <a:cs typeface="Times New Roman" panose="02020603050405020304" pitchFamily="18" charset="0"/>
                      </a:rPr>
                      <m:t>=7</m:t>
                    </m:r>
                  </m:oMath>
                </a14:m>
                <a:r>
                  <a:rPr lang="en-SG" sz="2800">
                    <a:effectLst/>
                    <a:latin typeface="Chu Văn An"/>
                    <a:ea typeface="Calibri" panose="020F0502020204030204" pitchFamily="34" charset="0"/>
                    <a:cs typeface="Times New Roman" panose="02020603050405020304" pitchFamily="18" charset="0"/>
                  </a:rPr>
                  <a:t>, là số lẻ nên giá trị tứ phân vị thứ hai là: </a:t>
                </a:r>
                <a14:m>
                  <m:oMath xmlns:m="http://schemas.openxmlformats.org/officeDocument/2006/math">
                    <m:sSub>
                      <m:sSub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sub>
                    </m:sSub>
                    <m:r>
                      <a:rPr lang="en-SG" sz="2800" i="1">
                        <a:effectLst/>
                        <a:latin typeface="Cambria Math" panose="02040503050406030204" pitchFamily="18" charset="0"/>
                        <a:ea typeface="Calibri" panose="020F0502020204030204" pitchFamily="34" charset="0"/>
                        <a:cs typeface="Times New Roman" panose="02020603050405020304" pitchFamily="18" charset="0"/>
                      </a:rPr>
                      <m:t>=28</m:t>
                    </m:r>
                  </m:oMath>
                </a14:m>
                <a:r>
                  <a:rPr lang="en-SG" sz="2800">
                    <a:effectLst/>
                    <a:latin typeface="Chu Văn An"/>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2800">
                    <a:effectLst/>
                    <a:latin typeface="Chu Văn An"/>
                    <a:ea typeface="Calibri" panose="020F0502020204030204" pitchFamily="34" charset="0"/>
                    <a:cs typeface="Times New Roman" panose="02020603050405020304" pitchFamily="18" charset="0"/>
                  </a:rPr>
                  <a:t>Tứ phân vị thứ nhất là trung vị của mẫu: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23;25;28</m:t>
                    </m:r>
                  </m:oMath>
                </a14:m>
                <a:r>
                  <a:rPr lang="en-SG" sz="2800">
                    <a:effectLst/>
                    <a:latin typeface="Chu Văn An"/>
                    <a:ea typeface="Calibri" panose="020F0502020204030204" pitchFamily="34" charset="0"/>
                    <a:cs typeface="Times New Roman" panose="02020603050405020304" pitchFamily="18" charset="0"/>
                  </a:rPr>
                  <a:t>. Do đó </a:t>
                </a:r>
                <a14:m>
                  <m:oMath xmlns:m="http://schemas.openxmlformats.org/officeDocument/2006/math">
                    <m:sSub>
                      <m:sSub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SG" sz="2800" i="1">
                            <a:effectLst/>
                            <a:latin typeface="Cambria Math" panose="02040503050406030204" pitchFamily="18" charset="0"/>
                            <a:ea typeface="Calibri" panose="020F0502020204030204" pitchFamily="34" charset="0"/>
                            <a:cs typeface="Times New Roman" panose="02020603050405020304" pitchFamily="18" charset="0"/>
                          </a:rPr>
                          <m:t>1</m:t>
                        </m:r>
                      </m:sub>
                    </m:sSub>
                    <m:r>
                      <a:rPr lang="en-SG" sz="2800" i="1">
                        <a:effectLst/>
                        <a:latin typeface="Cambria Math" panose="02040503050406030204" pitchFamily="18" charset="0"/>
                        <a:ea typeface="Calibri" panose="020F0502020204030204" pitchFamily="34" charset="0"/>
                        <a:cs typeface="Times New Roman" panose="02020603050405020304" pitchFamily="18" charset="0"/>
                      </a:rPr>
                      <m:t>=25</m:t>
                    </m:r>
                  </m:oMath>
                </a14:m>
                <a:r>
                  <a:rPr lang="en-SG" sz="2800">
                    <a:effectLst/>
                    <a:latin typeface="Chu Văn An"/>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2800">
                    <a:effectLst/>
                    <a:latin typeface="Chu Văn An"/>
                    <a:ea typeface="Calibri" panose="020F0502020204030204" pitchFamily="34" charset="0"/>
                    <a:cs typeface="Times New Roman" panose="02020603050405020304" pitchFamily="18" charset="0"/>
                  </a:rPr>
                  <a:t>Tứ phân vị thứ ba là trung vị của mâu: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32;33;35</m:t>
                    </m:r>
                  </m:oMath>
                </a14:m>
                <a:r>
                  <a:rPr lang="en-SG" sz="2800">
                    <a:effectLst/>
                    <a:latin typeface="Chu Văn An"/>
                    <a:ea typeface="Calibri" panose="020F0502020204030204" pitchFamily="34" charset="0"/>
                    <a:cs typeface="Times New Roman" panose="02020603050405020304" pitchFamily="18" charset="0"/>
                  </a:rPr>
                  <a:t>. Do đó </a:t>
                </a:r>
                <a14:m>
                  <m:oMath xmlns:m="http://schemas.openxmlformats.org/officeDocument/2006/math">
                    <m:sSub>
                      <m:sSub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SG" sz="2800" i="1">
                            <a:effectLst/>
                            <a:latin typeface="Cambria Math" panose="02040503050406030204" pitchFamily="18" charset="0"/>
                            <a:ea typeface="Calibri" panose="020F0502020204030204" pitchFamily="34" charset="0"/>
                            <a:cs typeface="Times New Roman" panose="02020603050405020304" pitchFamily="18" charset="0"/>
                          </a:rPr>
                          <m:t>3</m:t>
                        </m:r>
                      </m:sub>
                    </m:sSub>
                    <m:r>
                      <a:rPr lang="en-SG" sz="2800" i="1">
                        <a:effectLst/>
                        <a:latin typeface="Cambria Math" panose="02040503050406030204" pitchFamily="18" charset="0"/>
                        <a:ea typeface="Calibri" panose="020F0502020204030204" pitchFamily="34" charset="0"/>
                        <a:cs typeface="Times New Roman" panose="02020603050405020304" pitchFamily="18" charset="0"/>
                      </a:rPr>
                      <m:t>=33</m:t>
                    </m:r>
                  </m:oMath>
                </a14:m>
                <a:r>
                  <a:rPr lang="en-SG" sz="2800">
                    <a:effectLst/>
                    <a:latin typeface="Chu Văn An"/>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07000"/>
                  </a:lnSpc>
                  <a:spcAft>
                    <a:spcPts val="800"/>
                  </a:spcAft>
                  <a:tabLst>
                    <a:tab pos="630555" algn="l"/>
                  </a:tabLst>
                </a:pPr>
                <a:r>
                  <a:rPr lang="en-SG" sz="2800">
                    <a:effectLst/>
                    <a:latin typeface="Chu Văn An"/>
                    <a:ea typeface="Calibri" panose="020F0502020204030204" pitchFamily="34" charset="0"/>
                    <a:cs typeface="Times New Roman" panose="02020603050405020304" pitchFamily="18" charset="0"/>
                  </a:rPr>
                  <a:t>     Khoảng tứ phân vị của mẫu là: </a:t>
                </a:r>
                <a14:m>
                  <m:oMath xmlns:m="http://schemas.openxmlformats.org/officeDocument/2006/math">
                    <m:sSub>
                      <m:sSub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SG" sz="2800" i="1">
                            <a:effectLst/>
                            <a:latin typeface="Cambria Math" panose="02040503050406030204" pitchFamily="18" charset="0"/>
                            <a:ea typeface="Calibri" panose="020F0502020204030204" pitchFamily="34" charset="0"/>
                            <a:cs typeface="Times New Roman" panose="02020603050405020304" pitchFamily="18" charset="0"/>
                          </a:rPr>
                          <m:t>𝛥</m:t>
                        </m:r>
                      </m:e>
                      <m:sub>
                        <m:r>
                          <a:rPr lang="en-SG" sz="2800" i="1">
                            <a:effectLst/>
                            <a:latin typeface="Cambria Math" panose="02040503050406030204" pitchFamily="18" charset="0"/>
                            <a:ea typeface="Calibri" panose="020F0502020204030204" pitchFamily="34" charset="0"/>
                            <a:cs typeface="Times New Roman" panose="02020603050405020304" pitchFamily="18" charset="0"/>
                          </a:rPr>
                          <m:t>𝑄</m:t>
                        </m:r>
                      </m:sub>
                    </m:sSub>
                    <m:r>
                      <a:rPr lang="en-SG" sz="2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SG" sz="2800" i="1">
                            <a:effectLst/>
                            <a:latin typeface="Cambria Math" panose="02040503050406030204" pitchFamily="18" charset="0"/>
                            <a:ea typeface="Calibri" panose="020F0502020204030204" pitchFamily="34" charset="0"/>
                            <a:cs typeface="Times New Roman" panose="02020603050405020304" pitchFamily="18" charset="0"/>
                          </a:rPr>
                          <m:t>3</m:t>
                        </m:r>
                      </m:sub>
                    </m:sSub>
                    <m:r>
                      <a:rPr lang="en-SG" sz="2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SG" sz="2800" i="1">
                            <a:effectLst/>
                            <a:latin typeface="Cambria Math" panose="02040503050406030204" pitchFamily="18" charset="0"/>
                            <a:ea typeface="Calibri" panose="020F0502020204030204" pitchFamily="34" charset="0"/>
                            <a:cs typeface="Times New Roman" panose="02020603050405020304" pitchFamily="18" charset="0"/>
                          </a:rPr>
                          <m:t>1</m:t>
                        </m:r>
                      </m:sub>
                    </m:sSub>
                    <m:r>
                      <a:rPr lang="en-SG" sz="2800" i="1">
                        <a:effectLst/>
                        <a:latin typeface="Cambria Math" panose="02040503050406030204" pitchFamily="18" charset="0"/>
                        <a:ea typeface="Calibri" panose="020F0502020204030204" pitchFamily="34" charset="0"/>
                        <a:cs typeface="Times New Roman" panose="02020603050405020304" pitchFamily="18" charset="0"/>
                      </a:rPr>
                      <m:t>=33−25=8</m:t>
                    </m:r>
                  </m:oMath>
                </a14:m>
                <a:r>
                  <a:rPr lang="en-SG" sz="2800">
                    <a:effectLst/>
                    <a:latin typeface="Chu Văn An"/>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769B13AB-C8FA-B06F-72FA-476F568FED33}"/>
                  </a:ext>
                </a:extLst>
              </p:cNvPr>
              <p:cNvSpPr txBox="1">
                <a:spLocks noRot="1" noChangeAspect="1" noMove="1" noResize="1" noEditPoints="1" noAdjustHandles="1" noChangeArrowheads="1" noChangeShapeType="1" noTextEdit="1"/>
              </p:cNvSpPr>
              <p:nvPr/>
            </p:nvSpPr>
            <p:spPr>
              <a:xfrm>
                <a:off x="0" y="2272728"/>
                <a:ext cx="11639746" cy="4104713"/>
              </a:xfrm>
              <a:prstGeom prst="rect">
                <a:avLst/>
              </a:prstGeom>
              <a:blipFill>
                <a:blip r:embed="rId3"/>
                <a:stretch>
                  <a:fillRect l="-1048" t="-892" b="-2675"/>
                </a:stretch>
              </a:blipFill>
            </p:spPr>
            <p:txBody>
              <a:bodyPr/>
              <a:lstStyle/>
              <a:p>
                <a:r>
                  <a:rPr lang="en-US">
                    <a:noFill/>
                  </a:rPr>
                  <a:t> </a:t>
                </a:r>
              </a:p>
            </p:txBody>
          </p:sp>
        </mc:Fallback>
      </mc:AlternateContent>
    </p:spTree>
    <p:extLst>
      <p:ext uri="{BB962C8B-B14F-4D97-AF65-F5344CB8AC3E}">
        <p14:creationId xmlns:p14="http://schemas.microsoft.com/office/powerpoint/2010/main" val="19714807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1A7C9-3E0C-F7A1-575A-678DC41955D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7F33A6F-4287-30F5-039A-D3928B117E34}"/>
              </a:ext>
            </a:extLst>
          </p:cNvPr>
          <p:cNvPicPr>
            <a:picLocks noChangeAspect="1"/>
          </p:cNvPicPr>
          <p:nvPr/>
        </p:nvPicPr>
        <p:blipFill>
          <a:blip r:embed="rId2"/>
          <a:stretch>
            <a:fillRect/>
          </a:stretch>
        </p:blipFill>
        <p:spPr>
          <a:xfrm>
            <a:off x="0" y="1"/>
            <a:ext cx="8333295" cy="2163014"/>
          </a:xfrm>
          <a:prstGeom prst="rect">
            <a:avLst/>
          </a:prstGeom>
        </p:spPr>
      </p:pic>
      <p:cxnSp>
        <p:nvCxnSpPr>
          <p:cNvPr id="6" name="Straight Connector 5">
            <a:extLst>
              <a:ext uri="{FF2B5EF4-FFF2-40B4-BE49-F238E27FC236}">
                <a16:creationId xmlns:a16="http://schemas.microsoft.com/office/drawing/2014/main" id="{EA2A5307-D4DD-CD40-01EC-179D4FEEE8D6}"/>
              </a:ext>
            </a:extLst>
          </p:cNvPr>
          <p:cNvCxnSpPr/>
          <p:nvPr/>
        </p:nvCxnSpPr>
        <p:spPr>
          <a:xfrm>
            <a:off x="0" y="2179971"/>
            <a:ext cx="12019175"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E09EC253-755A-C5C0-AB8C-4FC9C345EA71}"/>
                  </a:ext>
                </a:extLst>
              </p:cNvPr>
              <p:cNvSpPr txBox="1"/>
              <p:nvPr/>
            </p:nvSpPr>
            <p:spPr>
              <a:xfrm>
                <a:off x="0" y="2202459"/>
                <a:ext cx="12019175" cy="4659545"/>
              </a:xfrm>
              <a:prstGeom prst="rect">
                <a:avLst/>
              </a:prstGeom>
              <a:noFill/>
            </p:spPr>
            <p:txBody>
              <a:bodyPr wrap="square">
                <a:spAutoFit/>
              </a:bodyPr>
              <a:lstStyle/>
              <a:p>
                <a:pPr indent="457200">
                  <a:lnSpc>
                    <a:spcPct val="107000"/>
                  </a:lnSpc>
                  <a:spcAft>
                    <a:spcPts val="800"/>
                  </a:spcAft>
                </a:pPr>
                <a:r>
                  <a:rPr lang="en-SG" sz="2800">
                    <a:solidFill>
                      <a:srgbClr val="FF0000"/>
                    </a:solidFill>
                    <a:effectLst/>
                    <a:latin typeface="Chu Văn An"/>
                    <a:ea typeface="Calibri" panose="020F0502020204030204" pitchFamily="34" charset="0"/>
                    <a:cs typeface="Times New Roman" panose="02020603050405020304" pitchFamily="18" charset="0"/>
                  </a:rPr>
                  <a:t> </a:t>
                </a:r>
                <a:r>
                  <a:rPr lang="en-SG" sz="2800">
                    <a:solidFill>
                      <a:srgbClr val="FF0000"/>
                    </a:solidFill>
                    <a:effectLst/>
                    <a:latin typeface="Chu Văn An"/>
                    <a:ea typeface="Calibri" panose="020F0502020204030204" pitchFamily="34" charset="0"/>
                    <a:cs typeface="Chu Van An"/>
                  </a:rPr>
                  <a:t>d) </a:t>
                </a:r>
                <a:r>
                  <a:rPr lang="en-SG" sz="2800" i="1">
                    <a:solidFill>
                      <a:srgbClr val="FF0000"/>
                    </a:solidFill>
                    <a:effectLst/>
                    <a:latin typeface="Chu Văn An"/>
                    <a:ea typeface="Calibri" panose="020F0502020204030204" pitchFamily="34" charset="0"/>
                    <a:cs typeface="Times New Roman" panose="02020603050405020304" pitchFamily="18" charset="0"/>
                  </a:rPr>
                  <a:t>Khoảng tứ phân vị của mẫu Điện Biên là: </a:t>
                </a:r>
                <a14:m>
                  <m:oMath xmlns:m="http://schemas.openxmlformats.org/officeDocument/2006/math">
                    <m:sSub>
                      <m:sSubPr>
                        <m:ctrlP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𝛥</m:t>
                        </m:r>
                      </m:e>
                      <m:sub>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𝑄</m:t>
                        </m:r>
                      </m:sub>
                    </m:sSub>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=8</m:t>
                    </m:r>
                  </m:oMath>
                </a14:m>
                <a:r>
                  <a:rPr lang="en-SG" sz="2800" i="1">
                    <a:solidFill>
                      <a:srgbClr val="FF0000"/>
                    </a:solidFill>
                    <a:effectLst/>
                    <a:latin typeface="Chu Văn An"/>
                    <a:ea typeface="Calibri" panose="020F0502020204030204" pitchFamily="34" charset="0"/>
                    <a:cs typeface="Times New Roman" panose="02020603050405020304" pitchFamily="18" charset="0"/>
                  </a:rPr>
                  <a:t>.</a:t>
                </a:r>
                <a:endParaRPr lang="en-US" sz="28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2800">
                    <a:effectLst/>
                    <a:latin typeface="Chu Văn An"/>
                    <a:ea typeface="Calibri" panose="020F0502020204030204" pitchFamily="34" charset="0"/>
                    <a:cs typeface="Times New Roman" panose="02020603050405020304" pitchFamily="18" charset="0"/>
                  </a:rPr>
                  <a:t>Điện Biên: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16</m:t>
                    </m:r>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  ;  </m:t>
                    </m:r>
                    <m:r>
                      <a:rPr lang="en-SG" sz="2800" i="1">
                        <a:effectLst/>
                        <a:latin typeface="Cambria Math" panose="02040503050406030204" pitchFamily="18" charset="0"/>
                        <a:ea typeface="Calibri" panose="020F0502020204030204" pitchFamily="34" charset="0"/>
                        <a:cs typeface="Times New Roman" panose="02020603050405020304" pitchFamily="18" charset="0"/>
                      </a:rPr>
                      <m:t>	24</m:t>
                    </m:r>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    ; </m:t>
                    </m:r>
                    <m:r>
                      <a:rPr lang="en-SG" sz="2800" i="1">
                        <a:effectLst/>
                        <a:latin typeface="Cambria Math" panose="02040503050406030204" pitchFamily="18" charset="0"/>
                        <a:ea typeface="Calibri" panose="020F0502020204030204" pitchFamily="34" charset="0"/>
                        <a:cs typeface="Times New Roman" panose="02020603050405020304" pitchFamily="18" charset="0"/>
                      </a:rPr>
                      <m:t>	26</m:t>
                    </m:r>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 </m:t>
                    </m:r>
                    <m:r>
                      <a:rPr lang="en-SG" sz="2800" i="1">
                        <a:effectLst/>
                        <a:latin typeface="Cambria Math" panose="02040503050406030204" pitchFamily="18" charset="0"/>
                        <a:ea typeface="Calibri" panose="020F0502020204030204" pitchFamily="34" charset="0"/>
                        <a:cs typeface="Times New Roman" panose="02020603050405020304" pitchFamily="18" charset="0"/>
                      </a:rPr>
                      <m:t>	26</m:t>
                    </m:r>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 </m:t>
                    </m:r>
                    <m:r>
                      <a:rPr lang="en-SG" sz="2800" i="1">
                        <a:effectLst/>
                        <a:latin typeface="Cambria Math" panose="02040503050406030204" pitchFamily="18" charset="0"/>
                        <a:ea typeface="Calibri" panose="020F0502020204030204" pitchFamily="34" charset="0"/>
                        <a:cs typeface="Times New Roman" panose="02020603050405020304" pitchFamily="18" charset="0"/>
                      </a:rPr>
                      <m:t>	26	</m:t>
                    </m:r>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   </m:t>
                    </m:r>
                    <m:r>
                      <a:rPr lang="en-SG" sz="2800" i="1">
                        <a:effectLst/>
                        <a:latin typeface="Cambria Math" panose="02040503050406030204" pitchFamily="18" charset="0"/>
                        <a:ea typeface="Calibri" panose="020F0502020204030204" pitchFamily="34" charset="0"/>
                        <a:cs typeface="Times New Roman" panose="02020603050405020304" pitchFamily="18" charset="0"/>
                      </a:rPr>
                      <m:t>27</m:t>
                    </m:r>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   </m:t>
                    </m:r>
                    <m:r>
                      <a:rPr lang="en-SG" sz="2800" i="1">
                        <a:effectLst/>
                        <a:latin typeface="Cambria Math" panose="02040503050406030204" pitchFamily="18" charset="0"/>
                        <a:ea typeface="Calibri" panose="020F0502020204030204" pitchFamily="34" charset="0"/>
                        <a:cs typeface="Times New Roman" panose="02020603050405020304" pitchFamily="18" charset="0"/>
                      </a:rPr>
                      <m:t>	28</m:t>
                    </m:r>
                  </m:oMath>
                </a14:m>
                <a:r>
                  <a:rPr lang="en-SG" sz="2800">
                    <a:effectLst/>
                    <a:latin typeface="Chu Văn An"/>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2800">
                    <a:latin typeface="Chu Văn An"/>
                    <a:ea typeface="Calibri" panose="020F0502020204030204" pitchFamily="34" charset="0"/>
                    <a:cs typeface="Times New Roman" panose="02020603050405020304" pitchFamily="18" charset="0"/>
                  </a:rPr>
                  <a:t>* </a:t>
                </a:r>
                <a:r>
                  <a:rPr lang="en-SG" sz="2800">
                    <a:effectLst/>
                    <a:latin typeface="Chu Văn An"/>
                    <a:ea typeface="Calibri" panose="020F0502020204030204" pitchFamily="34" charset="0"/>
                    <a:cs typeface="Times New Roman" panose="02020603050405020304" pitchFamily="18" charset="0"/>
                  </a:rPr>
                  <a:t>Sắp xếp lại mẫu số liệu: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16</m:t>
                    </m:r>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      </m:t>
                    </m:r>
                    <m:r>
                      <a:rPr lang="en-SG" sz="2800" i="1">
                        <a:effectLst/>
                        <a:latin typeface="Cambria Math" panose="02040503050406030204" pitchFamily="18" charset="0"/>
                        <a:ea typeface="Calibri" panose="020F0502020204030204" pitchFamily="34" charset="0"/>
                        <a:cs typeface="Times New Roman" panose="02020603050405020304" pitchFamily="18" charset="0"/>
                      </a:rPr>
                      <m:t>	24</m:t>
                    </m:r>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    </m:t>
                    </m:r>
                    <m:r>
                      <a:rPr lang="en-SG" sz="2800" i="1">
                        <a:effectLst/>
                        <a:latin typeface="Cambria Math" panose="02040503050406030204" pitchFamily="18" charset="0"/>
                        <a:ea typeface="Calibri" panose="020F0502020204030204" pitchFamily="34" charset="0"/>
                        <a:cs typeface="Times New Roman" panose="02020603050405020304" pitchFamily="18" charset="0"/>
                      </a:rPr>
                      <m:t>	26</m:t>
                    </m:r>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     </m:t>
                    </m:r>
                    <m:r>
                      <a:rPr lang="en-SG" sz="2800" i="1">
                        <a:effectLst/>
                        <a:latin typeface="Cambria Math" panose="02040503050406030204" pitchFamily="18" charset="0"/>
                        <a:ea typeface="Calibri" panose="020F0502020204030204" pitchFamily="34" charset="0"/>
                        <a:cs typeface="Times New Roman" panose="02020603050405020304" pitchFamily="18" charset="0"/>
                      </a:rPr>
                      <m:t>	26	</m:t>
                    </m:r>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    </m:t>
                    </m:r>
                    <m:r>
                      <a:rPr lang="en-SG" sz="2800" i="1">
                        <a:effectLst/>
                        <a:latin typeface="Cambria Math" panose="02040503050406030204" pitchFamily="18" charset="0"/>
                        <a:ea typeface="Calibri" panose="020F0502020204030204" pitchFamily="34" charset="0"/>
                        <a:cs typeface="Times New Roman" panose="02020603050405020304" pitchFamily="18" charset="0"/>
                      </a:rPr>
                      <m:t>26</m:t>
                    </m:r>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    </m:t>
                    </m:r>
                    <m:r>
                      <a:rPr lang="en-SG" sz="2800" i="1">
                        <a:effectLst/>
                        <a:latin typeface="Cambria Math" panose="02040503050406030204" pitchFamily="18" charset="0"/>
                        <a:ea typeface="Calibri" panose="020F0502020204030204" pitchFamily="34" charset="0"/>
                        <a:cs typeface="Times New Roman" panose="02020603050405020304" pitchFamily="18" charset="0"/>
                      </a:rPr>
                      <m:t>	27</m:t>
                    </m:r>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    </m:t>
                    </m:r>
                    <m:r>
                      <a:rPr lang="en-SG" sz="2800" i="1">
                        <a:effectLst/>
                        <a:latin typeface="Cambria Math" panose="02040503050406030204" pitchFamily="18" charset="0"/>
                        <a:ea typeface="Calibri" panose="020F0502020204030204" pitchFamily="34" charset="0"/>
                        <a:cs typeface="Times New Roman" panose="02020603050405020304" pitchFamily="18" charset="0"/>
                      </a:rPr>
                      <m:t>	28</m:t>
                    </m:r>
                  </m:oMath>
                </a14:m>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2800">
                    <a:effectLst/>
                    <a:latin typeface="Chu Văn An"/>
                    <a:ea typeface="Calibri" panose="020F0502020204030204" pitchFamily="34" charset="0"/>
                    <a:cs typeface="Times New Roman" panose="02020603050405020304" pitchFamily="18" charset="0"/>
                  </a:rPr>
                  <a:t>* Cỡ mẫu là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𝑛</m:t>
                    </m:r>
                    <m:r>
                      <a:rPr lang="en-SG" sz="2800" i="1">
                        <a:effectLst/>
                        <a:latin typeface="Cambria Math" panose="02040503050406030204" pitchFamily="18" charset="0"/>
                        <a:ea typeface="Calibri" panose="020F0502020204030204" pitchFamily="34" charset="0"/>
                        <a:cs typeface="Times New Roman" panose="02020603050405020304" pitchFamily="18" charset="0"/>
                      </a:rPr>
                      <m:t>=7</m:t>
                    </m:r>
                  </m:oMath>
                </a14:m>
                <a:r>
                  <a:rPr lang="en-SG" sz="2800">
                    <a:effectLst/>
                    <a:latin typeface="Chu Văn An"/>
                    <a:ea typeface="Calibri" panose="020F0502020204030204" pitchFamily="34" charset="0"/>
                    <a:cs typeface="Times New Roman" panose="02020603050405020304" pitchFamily="18" charset="0"/>
                  </a:rPr>
                  <a:t>, là số lẻ nên giá trị tứ phân vị thứ hai là: </a:t>
                </a:r>
                <a14:m>
                  <m:oMath xmlns:m="http://schemas.openxmlformats.org/officeDocument/2006/math">
                    <m:sSub>
                      <m:sSub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sub>
                    </m:sSub>
                    <m:r>
                      <a:rPr lang="en-SG" sz="2800" i="1">
                        <a:effectLst/>
                        <a:latin typeface="Cambria Math" panose="02040503050406030204" pitchFamily="18" charset="0"/>
                        <a:ea typeface="Calibri" panose="020F0502020204030204" pitchFamily="34" charset="0"/>
                        <a:cs typeface="Times New Roman" panose="02020603050405020304" pitchFamily="18" charset="0"/>
                      </a:rPr>
                      <m:t>=26</m:t>
                    </m:r>
                  </m:oMath>
                </a14:m>
                <a:r>
                  <a:rPr lang="en-SG" sz="2800">
                    <a:effectLst/>
                    <a:latin typeface="Chu Văn An"/>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2800">
                    <a:effectLst/>
                    <a:latin typeface="Chu Văn An"/>
                    <a:ea typeface="Calibri" panose="020F0502020204030204" pitchFamily="34" charset="0"/>
                    <a:cs typeface="Times New Roman" panose="02020603050405020304" pitchFamily="18" charset="0"/>
                  </a:rPr>
                  <a:t>   Tứ phân vị thứ nhất là trung vị của mẫu: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16;24;26</m:t>
                    </m:r>
                  </m:oMath>
                </a14:m>
                <a:r>
                  <a:rPr lang="en-SG" sz="2800">
                    <a:effectLst/>
                    <a:latin typeface="Chu Văn An"/>
                    <a:ea typeface="Calibri" panose="020F0502020204030204" pitchFamily="34" charset="0"/>
                    <a:cs typeface="Times New Roman" panose="02020603050405020304" pitchFamily="18" charset="0"/>
                  </a:rPr>
                  <a:t>. Do đó </a:t>
                </a:r>
                <a14:m>
                  <m:oMath xmlns:m="http://schemas.openxmlformats.org/officeDocument/2006/math">
                    <m:sSub>
                      <m:sSub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SG" sz="2800" i="1">
                            <a:effectLst/>
                            <a:latin typeface="Cambria Math" panose="02040503050406030204" pitchFamily="18" charset="0"/>
                            <a:ea typeface="Calibri" panose="020F0502020204030204" pitchFamily="34" charset="0"/>
                            <a:cs typeface="Times New Roman" panose="02020603050405020304" pitchFamily="18" charset="0"/>
                          </a:rPr>
                          <m:t>1</m:t>
                        </m:r>
                      </m:sub>
                    </m:sSub>
                    <m:r>
                      <a:rPr lang="en-SG" sz="2800" i="1">
                        <a:effectLst/>
                        <a:latin typeface="Cambria Math" panose="02040503050406030204" pitchFamily="18" charset="0"/>
                        <a:ea typeface="Calibri" panose="020F0502020204030204" pitchFamily="34" charset="0"/>
                        <a:cs typeface="Times New Roman" panose="02020603050405020304" pitchFamily="18" charset="0"/>
                      </a:rPr>
                      <m:t>=24</m:t>
                    </m:r>
                  </m:oMath>
                </a14:m>
                <a:r>
                  <a:rPr lang="en-SG" sz="2800">
                    <a:effectLst/>
                    <a:latin typeface="Chu Văn An"/>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2800">
                    <a:effectLst/>
                    <a:latin typeface="Chu Văn An"/>
                    <a:ea typeface="Calibri" panose="020F0502020204030204" pitchFamily="34" charset="0"/>
                    <a:cs typeface="Times New Roman" panose="02020603050405020304" pitchFamily="18" charset="0"/>
                  </a:rPr>
                  <a:t>   Tứ phân vị thứ ba là trung vị của mẫu: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26;27;28</m:t>
                    </m:r>
                  </m:oMath>
                </a14:m>
                <a:r>
                  <a:rPr lang="en-SG" sz="2800">
                    <a:effectLst/>
                    <a:latin typeface="Chu Văn An"/>
                    <a:ea typeface="Calibri" panose="020F0502020204030204" pitchFamily="34" charset="0"/>
                    <a:cs typeface="Times New Roman" panose="02020603050405020304" pitchFamily="18" charset="0"/>
                  </a:rPr>
                  <a:t>. Do đó </a:t>
                </a:r>
                <a14:m>
                  <m:oMath xmlns:m="http://schemas.openxmlformats.org/officeDocument/2006/math">
                    <m:sSub>
                      <m:sSub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SG" sz="2800" i="1">
                            <a:effectLst/>
                            <a:latin typeface="Cambria Math" panose="02040503050406030204" pitchFamily="18" charset="0"/>
                            <a:ea typeface="Calibri" panose="020F0502020204030204" pitchFamily="34" charset="0"/>
                            <a:cs typeface="Times New Roman" panose="02020603050405020304" pitchFamily="18" charset="0"/>
                          </a:rPr>
                          <m:t>3</m:t>
                        </m:r>
                      </m:sub>
                    </m:sSub>
                    <m:r>
                      <a:rPr lang="en-SG" sz="2800" i="1">
                        <a:effectLst/>
                        <a:latin typeface="Cambria Math" panose="02040503050406030204" pitchFamily="18" charset="0"/>
                        <a:ea typeface="Calibri" panose="020F0502020204030204" pitchFamily="34" charset="0"/>
                        <a:cs typeface="Times New Roman" panose="02020603050405020304" pitchFamily="18" charset="0"/>
                      </a:rPr>
                      <m:t>=27</m:t>
                    </m:r>
                  </m:oMath>
                </a14:m>
                <a:r>
                  <a:rPr lang="en-SG" sz="2800">
                    <a:effectLst/>
                    <a:latin typeface="Chu Văn An"/>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2800">
                    <a:effectLst/>
                    <a:latin typeface="Chu Văn An"/>
                    <a:ea typeface="Calibri" panose="020F0502020204030204" pitchFamily="34" charset="0"/>
                    <a:cs typeface="Times New Roman" panose="02020603050405020304" pitchFamily="18" charset="0"/>
                  </a:rPr>
                  <a:t>   Khoảng tứ phân vị của mẫu là: </a:t>
                </a:r>
                <a14:m>
                  <m:oMath xmlns:m="http://schemas.openxmlformats.org/officeDocument/2006/math">
                    <m:sSub>
                      <m:sSubPr>
                        <m:ctrlPr>
                          <a:rPr lang="en-US" sz="280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𝛥</m:t>
                        </m:r>
                      </m:e>
                      <m:sub>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𝑄</m:t>
                        </m:r>
                      </m:sub>
                    </m:sSub>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𝑄</m:t>
                        </m:r>
                      </m:e>
                      <m:sub>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3</m:t>
                        </m:r>
                      </m:sub>
                    </m:sSub>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𝑄</m:t>
                        </m:r>
                      </m:e>
                      <m:sub>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1</m:t>
                        </m:r>
                      </m:sub>
                    </m:sSub>
                    <m:r>
                      <a:rPr lang="en-SG" sz="2800" i="1">
                        <a:effectLst/>
                        <a:latin typeface="Cambria Math" panose="02040503050406030204" pitchFamily="18" charset="0"/>
                        <a:ea typeface="Calibri" panose="020F0502020204030204" pitchFamily="34" charset="0"/>
                        <a:cs typeface="Times New Roman" panose="02020603050405020304" pitchFamily="18" charset="0"/>
                      </a:rPr>
                      <m:t>=27−24=</m:t>
                    </m:r>
                    <m:r>
                      <a:rPr lang="en-SG" sz="2800" i="1" smtClean="0">
                        <a:solidFill>
                          <a:srgbClr val="FF0000"/>
                        </a:solidFill>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t>3</m:t>
                    </m:r>
                  </m:oMath>
                </a14:m>
                <a:r>
                  <a:rPr lang="en-SG" sz="2800">
                    <a:effectLst/>
                    <a:latin typeface="Chu Văn An"/>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pPr>
                <a:r>
                  <a:rPr lang="en-SG" sz="2800">
                    <a:solidFill>
                      <a:srgbClr val="FF0000"/>
                    </a:solidFill>
                    <a:effectLst/>
                    <a:latin typeface="Chu Văn An"/>
                    <a:ea typeface="Calibri" panose="020F0502020204030204" pitchFamily="34" charset="0"/>
                    <a:cs typeface="Times New Roman" panose="02020603050405020304" pitchFamily="18" charset="0"/>
                  </a:rPr>
                  <a:t>Có thể dùng hiệu này để đo độ phân tán của mẫu số liệu.</a:t>
                </a:r>
                <a:endParaRPr lang="en-US" sz="2800">
                  <a:solidFill>
                    <a:srgbClr val="FF0000"/>
                  </a:solidFill>
                </a:endParaRPr>
              </a:p>
            </p:txBody>
          </p:sp>
        </mc:Choice>
        <mc:Fallback xmlns="">
          <p:sp>
            <p:nvSpPr>
              <p:cNvPr id="4" name="TextBox 3">
                <a:extLst>
                  <a:ext uri="{FF2B5EF4-FFF2-40B4-BE49-F238E27FC236}">
                    <a16:creationId xmlns:a16="http://schemas.microsoft.com/office/drawing/2014/main" id="{E09EC253-755A-C5C0-AB8C-4FC9C345EA71}"/>
                  </a:ext>
                </a:extLst>
              </p:cNvPr>
              <p:cNvSpPr txBox="1">
                <a:spLocks noRot="1" noChangeAspect="1" noMove="1" noResize="1" noEditPoints="1" noAdjustHandles="1" noChangeArrowheads="1" noChangeShapeType="1" noTextEdit="1"/>
              </p:cNvSpPr>
              <p:nvPr/>
            </p:nvSpPr>
            <p:spPr>
              <a:xfrm>
                <a:off x="0" y="2202459"/>
                <a:ext cx="12019175" cy="4659545"/>
              </a:xfrm>
              <a:prstGeom prst="rect">
                <a:avLst/>
              </a:prstGeom>
              <a:blipFill>
                <a:blip r:embed="rId3"/>
                <a:stretch>
                  <a:fillRect t="-654" b="-2614"/>
                </a:stretch>
              </a:blipFill>
            </p:spPr>
            <p:txBody>
              <a:bodyPr/>
              <a:lstStyle/>
              <a:p>
                <a:r>
                  <a:rPr lang="en-US">
                    <a:noFill/>
                  </a:rPr>
                  <a:t> </a:t>
                </a:r>
              </a:p>
            </p:txBody>
          </p:sp>
        </mc:Fallback>
      </mc:AlternateContent>
    </p:spTree>
    <p:extLst>
      <p:ext uri="{BB962C8B-B14F-4D97-AF65-F5344CB8AC3E}">
        <p14:creationId xmlns:p14="http://schemas.microsoft.com/office/powerpoint/2010/main" val="16698440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EA9D7D6-46A3-0965-A7F7-DBB5F21988E3}"/>
              </a:ext>
            </a:extLst>
          </p:cNvPr>
          <p:cNvSpPr txBox="1"/>
          <p:nvPr/>
        </p:nvSpPr>
        <p:spPr>
          <a:xfrm>
            <a:off x="96625" y="82187"/>
            <a:ext cx="12016818" cy="369332"/>
          </a:xfrm>
          <a:prstGeom prst="rect">
            <a:avLst/>
          </a:prstGeom>
          <a:solidFill>
            <a:srgbClr val="FFFF00"/>
          </a:solidFill>
        </p:spPr>
        <p:txBody>
          <a:bodyPr wrap="square">
            <a:spAutoFit/>
          </a:bodyPr>
          <a:lstStyle/>
          <a:p>
            <a:r>
              <a:rPr lang="en-SG" sz="1800" b="1">
                <a:solidFill>
                  <a:srgbClr val="000000"/>
                </a:solidFill>
                <a:effectLst/>
                <a:latin typeface="Chu Văn An"/>
                <a:ea typeface="Calibri" panose="020F0502020204030204" pitchFamily="34" charset="0"/>
                <a:cs typeface="Chu Van An"/>
              </a:rPr>
              <a:t>PHẦN III. Câu trắc nghiệm trả lời ngắn. </a:t>
            </a:r>
            <a:r>
              <a:rPr lang="en-SG" sz="1800">
                <a:solidFill>
                  <a:srgbClr val="000000"/>
                </a:solidFill>
                <a:effectLst/>
                <a:latin typeface="Chu Văn An"/>
                <a:ea typeface="Calibri" panose="020F0502020204030204" pitchFamily="34" charset="0"/>
                <a:cs typeface="Chu Van An"/>
              </a:rPr>
              <a:t>Thí sinh trả lời từ câu 17 đến câu 22.</a:t>
            </a:r>
            <a:endParaRPr lang="en-US"/>
          </a:p>
        </p:txBody>
      </p:sp>
      <p:pic>
        <p:nvPicPr>
          <p:cNvPr id="5" name="Picture 4">
            <a:extLst>
              <a:ext uri="{FF2B5EF4-FFF2-40B4-BE49-F238E27FC236}">
                <a16:creationId xmlns:a16="http://schemas.microsoft.com/office/drawing/2014/main" id="{8D295EF1-5747-09A8-4CA0-41805C617FC7}"/>
              </a:ext>
            </a:extLst>
          </p:cNvPr>
          <p:cNvPicPr>
            <a:picLocks noChangeAspect="1"/>
          </p:cNvPicPr>
          <p:nvPr/>
        </p:nvPicPr>
        <p:blipFill>
          <a:blip r:embed="rId2"/>
          <a:stretch>
            <a:fillRect/>
          </a:stretch>
        </p:blipFill>
        <p:spPr>
          <a:xfrm>
            <a:off x="0" y="691843"/>
            <a:ext cx="11915480" cy="2207598"/>
          </a:xfrm>
          <a:prstGeom prst="rect">
            <a:avLst/>
          </a:prstGeom>
        </p:spPr>
      </p:pic>
      <p:cxnSp>
        <p:nvCxnSpPr>
          <p:cNvPr id="6" name="Straight Connector 5">
            <a:extLst>
              <a:ext uri="{FF2B5EF4-FFF2-40B4-BE49-F238E27FC236}">
                <a16:creationId xmlns:a16="http://schemas.microsoft.com/office/drawing/2014/main" id="{A4CEE019-4523-B653-0702-C0E3EF0BEC5F}"/>
              </a:ext>
            </a:extLst>
          </p:cNvPr>
          <p:cNvCxnSpPr/>
          <p:nvPr/>
        </p:nvCxnSpPr>
        <p:spPr>
          <a:xfrm>
            <a:off x="0" y="3226346"/>
            <a:ext cx="12019175"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C1026B7B-9E7A-9287-A83D-0E6E48F3008B}"/>
                  </a:ext>
                </a:extLst>
              </p:cNvPr>
              <p:cNvSpPr txBox="1"/>
              <p:nvPr/>
            </p:nvSpPr>
            <p:spPr>
              <a:xfrm>
                <a:off x="245097" y="3429000"/>
                <a:ext cx="11538407" cy="1904047"/>
              </a:xfrm>
              <a:prstGeom prst="rect">
                <a:avLst/>
              </a:prstGeom>
              <a:noFill/>
            </p:spPr>
            <p:txBody>
              <a:bodyPr wrap="square">
                <a:spAutoFit/>
              </a:bodyPr>
              <a:lstStyle/>
              <a:p>
                <a:pPr marL="629920" algn="just">
                  <a:lnSpc>
                    <a:spcPct val="107000"/>
                  </a:lnSpc>
                </a:pPr>
                <a:r>
                  <a:rPr lang="en-US" sz="3200">
                    <a:ea typeface="Calibri" panose="020F0502020204030204" pitchFamily="34" charset="0"/>
                    <a:cs typeface="Times New Roman" panose="02020603050405020304" pitchFamily="18" charset="0"/>
                  </a:rPr>
                  <a:t>* </a:t>
                </a:r>
                <a:r>
                  <a:rPr lang="en-US" sz="3200">
                    <a:effectLst/>
                    <a:ea typeface="Calibri" panose="020F0502020204030204" pitchFamily="34" charset="0"/>
                    <a:cs typeface="Times New Roman" panose="02020603050405020304" pitchFamily="18" charset="0"/>
                  </a:rPr>
                  <a:t>Ta có: </a:t>
                </a:r>
                <a14:m>
                  <m:oMath xmlns:m="http://schemas.openxmlformats.org/officeDocument/2006/math">
                    <m:d>
                      <m:dPr>
                        <m:ctrlPr>
                          <a:rPr lang="en-US" sz="3200" i="1" smtClean="0">
                            <a:effectLst/>
                            <a:latin typeface="Cambria Math" panose="02040503050406030204" pitchFamily="18" charset="0"/>
                            <a:ea typeface="Calibri" panose="020F0502020204030204" pitchFamily="34" charset="0"/>
                            <a:cs typeface="Times New Roman" panose="02020603050405020304" pitchFamily="18" charset="0"/>
                          </a:rPr>
                        </m:ctrlPr>
                      </m:dPr>
                      <m:e>
                        <m:r>
                          <a:rPr lang="en-SG" sz="3200" i="1">
                            <a:effectLst/>
                            <a:latin typeface="Cambria Math" panose="02040503050406030204" pitchFamily="18" charset="0"/>
                            <a:ea typeface="Calibri" panose="020F0502020204030204" pitchFamily="34" charset="0"/>
                            <a:cs typeface="Times New Roman" panose="02020603050405020304" pitchFamily="18" charset="0"/>
                          </a:rPr>
                          <m:t>𝑥</m:t>
                        </m:r>
                        <m:r>
                          <a:rPr lang="en-SG" sz="3200" i="1">
                            <a:effectLst/>
                            <a:latin typeface="Cambria Math" panose="02040503050406030204" pitchFamily="18" charset="0"/>
                            <a:ea typeface="Calibri" panose="020F0502020204030204" pitchFamily="34" charset="0"/>
                            <a:cs typeface="Times New Roman" panose="02020603050405020304" pitchFamily="18" charset="0"/>
                          </a:rPr>
                          <m:t>;</m:t>
                        </m:r>
                        <m:r>
                          <a:rPr lang="en-SG" sz="3200" i="1">
                            <a:effectLst/>
                            <a:latin typeface="Cambria Math" panose="02040503050406030204" pitchFamily="18" charset="0"/>
                            <a:ea typeface="Calibri" panose="020F0502020204030204" pitchFamily="34" charset="0"/>
                            <a:cs typeface="Times New Roman" panose="02020603050405020304" pitchFamily="18" charset="0"/>
                          </a:rPr>
                          <m:t>𝑦</m:t>
                        </m:r>
                      </m:e>
                    </m:d>
                    <m:r>
                      <a:rPr lang="en-SG" sz="3200" i="1">
                        <a:effectLst/>
                        <a:latin typeface="Cambria Math" panose="02040503050406030204" pitchFamily="18" charset="0"/>
                        <a:ea typeface="Calibri" panose="020F0502020204030204" pitchFamily="34" charset="0"/>
                        <a:cs typeface="Times New Roman" panose="02020603050405020304" pitchFamily="18" charset="0"/>
                      </a:rPr>
                      <m:t>=</m:t>
                    </m:r>
                    <m:d>
                      <m:dPr>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dPr>
                      <m:e>
                        <m:r>
                          <a:rPr lang="en-SG" sz="3200" i="1">
                            <a:effectLst/>
                            <a:latin typeface="Cambria Math" panose="02040503050406030204" pitchFamily="18" charset="0"/>
                            <a:ea typeface="Calibri" panose="020F0502020204030204" pitchFamily="34" charset="0"/>
                            <a:cs typeface="Times New Roman" panose="02020603050405020304" pitchFamily="18" charset="0"/>
                          </a:rPr>
                          <m:t>1;−1</m:t>
                        </m:r>
                      </m:e>
                    </m:d>
                  </m:oMath>
                </a14:m>
                <a:r>
                  <a:rPr lang="en-SG" sz="3200">
                    <a:effectLst/>
                    <a:latin typeface="Chu Văn An"/>
                    <a:ea typeface="Calibri" panose="020F0502020204030204" pitchFamily="34" charset="0"/>
                    <a:cs typeface="Times New Roman" panose="02020603050405020304" pitchFamily="18" charset="0"/>
                  </a:rPr>
                  <a:t>thay x= 1; y=  -  1 vào bất phương trình</a:t>
                </a:r>
              </a:p>
              <a:p>
                <a:pPr marL="629920" algn="just">
                  <a:lnSpc>
                    <a:spcPct val="107000"/>
                  </a:lnSpc>
                </a:pPr>
                <a:r>
                  <a:rPr lang="en-SG" sz="3200">
                    <a:effectLst/>
                    <a:latin typeface="Chu Văn An"/>
                    <a:ea typeface="Calibri" panose="020F0502020204030204" pitchFamily="34" charset="0"/>
                    <a:cs typeface="Times New Roman" panose="02020603050405020304" pitchFamily="18" charset="0"/>
                  </a:rPr>
                  <a:t> </a:t>
                </a:r>
                <a14:m>
                  <m:oMath xmlns:m="http://schemas.openxmlformats.org/officeDocument/2006/math">
                    <m:r>
                      <a:rPr lang="en-SG" sz="3200" i="1">
                        <a:effectLst/>
                        <a:latin typeface="Cambria Math" panose="02040503050406030204" pitchFamily="18" charset="0"/>
                        <a:ea typeface="Calibri" panose="020F0502020204030204" pitchFamily="34" charset="0"/>
                        <a:cs typeface="Times New Roman" panose="02020603050405020304" pitchFamily="18" charset="0"/>
                      </a:rPr>
                      <m:t>𝑚</m:t>
                    </m:r>
                    <m:r>
                      <a:rPr lang="en-SG" sz="32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fPr>
                      <m:num>
                        <m:d>
                          <m:dPr>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dPr>
                          <m:e>
                            <m:r>
                              <a:rPr lang="en-SG" sz="3200" i="1">
                                <a:effectLst/>
                                <a:latin typeface="Cambria Math" panose="02040503050406030204" pitchFamily="18" charset="0"/>
                                <a:ea typeface="Calibri" panose="020F0502020204030204" pitchFamily="34" charset="0"/>
                                <a:cs typeface="Times New Roman" panose="02020603050405020304" pitchFamily="18" charset="0"/>
                              </a:rPr>
                              <m:t>𝑚</m:t>
                            </m:r>
                            <m:r>
                              <a:rPr lang="en-SG" sz="3200" i="1">
                                <a:effectLst/>
                                <a:latin typeface="Cambria Math" panose="02040503050406030204" pitchFamily="18" charset="0"/>
                                <a:ea typeface="Calibri" panose="020F0502020204030204" pitchFamily="34" charset="0"/>
                                <a:cs typeface="Times New Roman" panose="02020603050405020304" pitchFamily="18" charset="0"/>
                              </a:rPr>
                              <m:t>+2</m:t>
                            </m:r>
                          </m:e>
                        </m:d>
                      </m:num>
                      <m:den>
                        <m:r>
                          <a:rPr lang="en-SG" sz="3200" i="1">
                            <a:effectLst/>
                            <a:latin typeface="Cambria Math" panose="02040503050406030204" pitchFamily="18" charset="0"/>
                            <a:ea typeface="Calibri" panose="020F0502020204030204" pitchFamily="34" charset="0"/>
                            <a:cs typeface="Times New Roman" panose="02020603050405020304" pitchFamily="18" charset="0"/>
                          </a:rPr>
                          <m:t>2</m:t>
                        </m:r>
                      </m:den>
                    </m:f>
                    <m:d>
                      <m:dPr>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dPr>
                      <m:e>
                        <m:r>
                          <a:rPr lang="en-SG" sz="3200" i="1">
                            <a:effectLst/>
                            <a:latin typeface="Cambria Math" panose="02040503050406030204" pitchFamily="18" charset="0"/>
                            <a:ea typeface="Calibri" panose="020F0502020204030204" pitchFamily="34" charset="0"/>
                            <a:cs typeface="Times New Roman" panose="02020603050405020304" pitchFamily="18" charset="0"/>
                          </a:rPr>
                          <m:t>−1</m:t>
                        </m:r>
                      </m:e>
                    </m:d>
                    <m:r>
                      <a:rPr lang="en-SG" sz="3200" i="1">
                        <a:effectLst/>
                        <a:latin typeface="Cambria Math" panose="02040503050406030204" pitchFamily="18" charset="0"/>
                        <a:ea typeface="Calibri" panose="020F0502020204030204" pitchFamily="34" charset="0"/>
                        <a:cs typeface="Times New Roman" panose="02020603050405020304" pitchFamily="18" charset="0"/>
                      </a:rPr>
                      <m:t>≥−5⇔3</m:t>
                    </m:r>
                    <m:r>
                      <a:rPr lang="en-SG" sz="3200" i="1">
                        <a:effectLst/>
                        <a:latin typeface="Cambria Math" panose="02040503050406030204" pitchFamily="18" charset="0"/>
                        <a:ea typeface="Calibri" panose="020F0502020204030204" pitchFamily="34" charset="0"/>
                        <a:cs typeface="Times New Roman" panose="02020603050405020304" pitchFamily="18" charset="0"/>
                      </a:rPr>
                      <m:t>𝑚</m:t>
                    </m:r>
                    <m:r>
                      <a:rPr lang="en-SG" sz="3200" i="1">
                        <a:effectLst/>
                        <a:latin typeface="Cambria Math" panose="02040503050406030204" pitchFamily="18" charset="0"/>
                        <a:ea typeface="Calibri" panose="020F0502020204030204" pitchFamily="34" charset="0"/>
                        <a:cs typeface="Times New Roman" panose="02020603050405020304" pitchFamily="18" charset="0"/>
                      </a:rPr>
                      <m:t>≥−12⇔</m:t>
                    </m:r>
                    <m:r>
                      <a:rPr lang="en-SG" sz="3200" i="1">
                        <a:effectLst/>
                        <a:latin typeface="Cambria Math" panose="02040503050406030204" pitchFamily="18" charset="0"/>
                        <a:ea typeface="Calibri" panose="020F0502020204030204" pitchFamily="34" charset="0"/>
                        <a:cs typeface="Times New Roman" panose="02020603050405020304" pitchFamily="18" charset="0"/>
                      </a:rPr>
                      <m:t>𝑚</m:t>
                    </m:r>
                    <m:r>
                      <a:rPr lang="en-SG" sz="3200" i="1">
                        <a:effectLst/>
                        <a:latin typeface="Cambria Math" panose="02040503050406030204" pitchFamily="18" charset="0"/>
                        <a:ea typeface="Calibri" panose="020F0502020204030204" pitchFamily="34" charset="0"/>
                        <a:cs typeface="Times New Roman" panose="02020603050405020304" pitchFamily="18" charset="0"/>
                      </a:rPr>
                      <m:t>≥−4.</m:t>
                    </m:r>
                  </m:oMath>
                </a14:m>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marL="629920" algn="just">
                  <a:lnSpc>
                    <a:spcPct val="107000"/>
                  </a:lnSpc>
                  <a:spcAft>
                    <a:spcPts val="800"/>
                  </a:spcAft>
                </a:pPr>
                <a:r>
                  <a:rPr lang="en-SG" sz="3200">
                    <a:effectLst/>
                    <a:latin typeface="Chu Văn An"/>
                    <a:ea typeface="Calibri" panose="020F0502020204030204" pitchFamily="34" charset="0"/>
                    <a:cs typeface="Times New Roman" panose="02020603050405020304" pitchFamily="18" charset="0"/>
                  </a:rPr>
                  <a:t>* Vậy có </a:t>
                </a:r>
                <a14:m>
                  <m:oMath xmlns:m="http://schemas.openxmlformats.org/officeDocument/2006/math">
                    <m:r>
                      <a:rPr lang="en-SG" sz="3200" i="1">
                        <a:effectLst/>
                        <a:latin typeface="Cambria Math" panose="02040503050406030204" pitchFamily="18" charset="0"/>
                        <a:ea typeface="Calibri" panose="020F0502020204030204" pitchFamily="34" charset="0"/>
                        <a:cs typeface="Times New Roman" panose="02020603050405020304" pitchFamily="18" charset="0"/>
                      </a:rPr>
                      <m:t>4</m:t>
                    </m:r>
                  </m:oMath>
                </a14:m>
                <a:r>
                  <a:rPr lang="en-SG" sz="3200">
                    <a:effectLst/>
                    <a:latin typeface="Chu Văn An"/>
                    <a:ea typeface="Calibri" panose="020F0502020204030204" pitchFamily="34" charset="0"/>
                    <a:cs typeface="Times New Roman" panose="02020603050405020304" pitchFamily="18" charset="0"/>
                  </a:rPr>
                  <a:t> giá trị nguyên âm của </a:t>
                </a:r>
                <a14:m>
                  <m:oMath xmlns:m="http://schemas.openxmlformats.org/officeDocument/2006/math">
                    <m:r>
                      <a:rPr lang="en-SG" sz="3200" i="1">
                        <a:effectLst/>
                        <a:latin typeface="Cambria Math" panose="02040503050406030204" pitchFamily="18" charset="0"/>
                        <a:ea typeface="Calibri" panose="020F0502020204030204" pitchFamily="34" charset="0"/>
                        <a:cs typeface="Times New Roman" panose="02020603050405020304" pitchFamily="18" charset="0"/>
                      </a:rPr>
                      <m:t>𝑚</m:t>
                    </m:r>
                  </m:oMath>
                </a14:m>
                <a:r>
                  <a:rPr lang="en-SG" sz="3200">
                    <a:effectLst/>
                    <a:latin typeface="Chu Văn An"/>
                    <a:ea typeface="Calibri" panose="020F0502020204030204" pitchFamily="34" charset="0"/>
                    <a:cs typeface="Times New Roman" panose="02020603050405020304" pitchFamily="18" charset="0"/>
                  </a:rPr>
                  <a:t>thỏa mãn đề</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8" name="TextBox 7">
                <a:extLst>
                  <a:ext uri="{FF2B5EF4-FFF2-40B4-BE49-F238E27FC236}">
                    <a16:creationId xmlns:a16="http://schemas.microsoft.com/office/drawing/2014/main" id="{C1026B7B-9E7A-9287-A83D-0E6E48F3008B}"/>
                  </a:ext>
                </a:extLst>
              </p:cNvPr>
              <p:cNvSpPr txBox="1">
                <a:spLocks noRot="1" noChangeAspect="1" noMove="1" noResize="1" noEditPoints="1" noAdjustHandles="1" noChangeArrowheads="1" noChangeShapeType="1" noTextEdit="1"/>
              </p:cNvSpPr>
              <p:nvPr/>
            </p:nvSpPr>
            <p:spPr>
              <a:xfrm>
                <a:off x="245097" y="3429000"/>
                <a:ext cx="11538407" cy="1904047"/>
              </a:xfrm>
              <a:prstGeom prst="rect">
                <a:avLst/>
              </a:prstGeom>
              <a:blipFill>
                <a:blip r:embed="rId3"/>
                <a:stretch>
                  <a:fillRect t="-3526" b="-9615"/>
                </a:stretch>
              </a:blipFill>
            </p:spPr>
            <p:txBody>
              <a:bodyPr/>
              <a:lstStyle/>
              <a:p>
                <a:r>
                  <a:rPr lang="en-US">
                    <a:noFill/>
                  </a:rPr>
                  <a:t> </a:t>
                </a:r>
              </a:p>
            </p:txBody>
          </p:sp>
        </mc:Fallback>
      </mc:AlternateContent>
      <p:sp>
        <p:nvSpPr>
          <p:cNvPr id="10" name="TextBox 9">
            <a:extLst>
              <a:ext uri="{FF2B5EF4-FFF2-40B4-BE49-F238E27FC236}">
                <a16:creationId xmlns:a16="http://schemas.microsoft.com/office/drawing/2014/main" id="{724EA727-758E-EF36-3F33-6642D14C3619}"/>
              </a:ext>
            </a:extLst>
          </p:cNvPr>
          <p:cNvSpPr txBox="1"/>
          <p:nvPr/>
        </p:nvSpPr>
        <p:spPr>
          <a:xfrm>
            <a:off x="454844" y="5659952"/>
            <a:ext cx="6094428" cy="584775"/>
          </a:xfrm>
          <a:prstGeom prst="rect">
            <a:avLst/>
          </a:prstGeom>
          <a:noFill/>
        </p:spPr>
        <p:txBody>
          <a:bodyPr wrap="square">
            <a:spAutoFit/>
          </a:bodyPr>
          <a:lstStyle/>
          <a:p>
            <a:r>
              <a:rPr lang="en-SG" sz="3200" b="1">
                <a:solidFill>
                  <a:srgbClr val="0000FF"/>
                </a:solidFill>
                <a:effectLst/>
                <a:latin typeface="Chu Văn An"/>
                <a:ea typeface="Calibri" panose="020F0502020204030204" pitchFamily="34" charset="0"/>
                <a:cs typeface="Chu Van An"/>
              </a:rPr>
              <a:t>Đáp án: 4</a:t>
            </a:r>
            <a:endParaRPr lang="en-US" sz="3200"/>
          </a:p>
        </p:txBody>
      </p:sp>
    </p:spTree>
    <p:extLst>
      <p:ext uri="{BB962C8B-B14F-4D97-AF65-F5344CB8AC3E}">
        <p14:creationId xmlns:p14="http://schemas.microsoft.com/office/powerpoint/2010/main" val="3976338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32620D-ABBB-4A12-6D9C-8E5F3EA20193}"/>
              </a:ext>
            </a:extLst>
          </p:cNvPr>
          <p:cNvPicPr>
            <a:picLocks noChangeAspect="1"/>
          </p:cNvPicPr>
          <p:nvPr/>
        </p:nvPicPr>
        <p:blipFill>
          <a:blip r:embed="rId2"/>
          <a:stretch>
            <a:fillRect/>
          </a:stretch>
        </p:blipFill>
        <p:spPr>
          <a:xfrm>
            <a:off x="149338" y="102617"/>
            <a:ext cx="8561030" cy="1139092"/>
          </a:xfrm>
          <a:prstGeom prst="rect">
            <a:avLst/>
          </a:prstGeom>
        </p:spPr>
      </p:pic>
      <p:cxnSp>
        <p:nvCxnSpPr>
          <p:cNvPr id="4" name="Straight Connector 3">
            <a:extLst>
              <a:ext uri="{FF2B5EF4-FFF2-40B4-BE49-F238E27FC236}">
                <a16:creationId xmlns:a16="http://schemas.microsoft.com/office/drawing/2014/main" id="{CF66B519-C323-3D6D-5A21-48F5876D8C3E}"/>
              </a:ext>
            </a:extLst>
          </p:cNvPr>
          <p:cNvCxnSpPr/>
          <p:nvPr/>
        </p:nvCxnSpPr>
        <p:spPr>
          <a:xfrm>
            <a:off x="0" y="1300649"/>
            <a:ext cx="12019175"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pic>
        <p:nvPicPr>
          <p:cNvPr id="6" name="Picture 5">
            <a:extLst>
              <a:ext uri="{FF2B5EF4-FFF2-40B4-BE49-F238E27FC236}">
                <a16:creationId xmlns:a16="http://schemas.microsoft.com/office/drawing/2014/main" id="{91C69415-ED74-05A6-F574-DA05924F9347}"/>
              </a:ext>
            </a:extLst>
          </p:cNvPr>
          <p:cNvPicPr>
            <a:picLocks noChangeAspect="1"/>
          </p:cNvPicPr>
          <p:nvPr/>
        </p:nvPicPr>
        <p:blipFill>
          <a:blip r:embed="rId3"/>
          <a:stretch>
            <a:fillRect/>
          </a:stretch>
        </p:blipFill>
        <p:spPr>
          <a:xfrm>
            <a:off x="500134" y="1359589"/>
            <a:ext cx="10849738" cy="5320411"/>
          </a:xfrm>
          <a:prstGeom prst="rect">
            <a:avLst/>
          </a:prstGeom>
        </p:spPr>
      </p:pic>
      <p:sp>
        <p:nvSpPr>
          <p:cNvPr id="7" name="TextBox 6">
            <a:extLst>
              <a:ext uri="{FF2B5EF4-FFF2-40B4-BE49-F238E27FC236}">
                <a16:creationId xmlns:a16="http://schemas.microsoft.com/office/drawing/2014/main" id="{8E958791-3D5F-0FDB-6019-89C5E5988081}"/>
              </a:ext>
            </a:extLst>
          </p:cNvPr>
          <p:cNvSpPr txBox="1"/>
          <p:nvPr/>
        </p:nvSpPr>
        <p:spPr>
          <a:xfrm>
            <a:off x="9426804" y="5661046"/>
            <a:ext cx="2765196" cy="369332"/>
          </a:xfrm>
          <a:prstGeom prst="rect">
            <a:avLst/>
          </a:prstGeom>
          <a:noFill/>
        </p:spPr>
        <p:txBody>
          <a:bodyPr wrap="square" rtlCol="0">
            <a:spAutoFit/>
          </a:bodyPr>
          <a:lstStyle/>
          <a:p>
            <a:r>
              <a:rPr lang="en-US">
                <a:solidFill>
                  <a:srgbClr val="FF0000"/>
                </a:solidFill>
              </a:rPr>
              <a:t>Suy ra a = 3; b = 2 và c = 2</a:t>
            </a:r>
          </a:p>
        </p:txBody>
      </p:sp>
      <p:sp>
        <p:nvSpPr>
          <p:cNvPr id="8" name="TextBox 7">
            <a:extLst>
              <a:ext uri="{FF2B5EF4-FFF2-40B4-BE49-F238E27FC236}">
                <a16:creationId xmlns:a16="http://schemas.microsoft.com/office/drawing/2014/main" id="{3CABD2A0-5BBC-EC35-5A6C-E3CE2C067E4D}"/>
              </a:ext>
            </a:extLst>
          </p:cNvPr>
          <p:cNvSpPr txBox="1"/>
          <p:nvPr/>
        </p:nvSpPr>
        <p:spPr>
          <a:xfrm>
            <a:off x="9343534" y="360485"/>
            <a:ext cx="2765196" cy="584775"/>
          </a:xfrm>
          <a:prstGeom prst="rect">
            <a:avLst/>
          </a:prstGeom>
          <a:solidFill>
            <a:srgbClr val="FFFF00"/>
          </a:solidFill>
        </p:spPr>
        <p:txBody>
          <a:bodyPr wrap="square" rtlCol="0">
            <a:spAutoFit/>
          </a:bodyPr>
          <a:lstStyle/>
          <a:p>
            <a:r>
              <a:rPr lang="en-US" sz="3200">
                <a:solidFill>
                  <a:srgbClr val="FF0000"/>
                </a:solidFill>
              </a:rPr>
              <a:t>Đáp án: 7</a:t>
            </a:r>
          </a:p>
        </p:txBody>
      </p:sp>
    </p:spTree>
    <p:extLst>
      <p:ext uri="{BB962C8B-B14F-4D97-AF65-F5344CB8AC3E}">
        <p14:creationId xmlns:p14="http://schemas.microsoft.com/office/powerpoint/2010/main" val="2327173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D091B94-A722-9767-34FD-69E2B76E1A74}"/>
              </a:ext>
            </a:extLst>
          </p:cNvPr>
          <p:cNvPicPr>
            <a:picLocks noChangeAspect="1"/>
          </p:cNvPicPr>
          <p:nvPr/>
        </p:nvPicPr>
        <p:blipFill>
          <a:blip r:embed="rId2"/>
          <a:stretch>
            <a:fillRect/>
          </a:stretch>
        </p:blipFill>
        <p:spPr>
          <a:xfrm>
            <a:off x="88808" y="235588"/>
            <a:ext cx="11589343" cy="947577"/>
          </a:xfrm>
          <a:prstGeom prst="rect">
            <a:avLst/>
          </a:prstGeom>
        </p:spPr>
      </p:pic>
      <p:cxnSp>
        <p:nvCxnSpPr>
          <p:cNvPr id="4" name="Straight Connector 3">
            <a:extLst>
              <a:ext uri="{FF2B5EF4-FFF2-40B4-BE49-F238E27FC236}">
                <a16:creationId xmlns:a16="http://schemas.microsoft.com/office/drawing/2014/main" id="{6FFD610F-0458-2F24-4302-9165A91E5CAD}"/>
              </a:ext>
            </a:extLst>
          </p:cNvPr>
          <p:cNvCxnSpPr/>
          <p:nvPr/>
        </p:nvCxnSpPr>
        <p:spPr>
          <a:xfrm>
            <a:off x="34565" y="1262941"/>
            <a:ext cx="12019175"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pic>
        <p:nvPicPr>
          <p:cNvPr id="5" name="Picture 4" descr="A diagram of a hexagon&#10;&#10;Description automatically generated">
            <a:extLst>
              <a:ext uri="{FF2B5EF4-FFF2-40B4-BE49-F238E27FC236}">
                <a16:creationId xmlns:a16="http://schemas.microsoft.com/office/drawing/2014/main" id="{483D72D8-A01F-3763-9D50-CE70C0D9A8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06570" y="1342718"/>
            <a:ext cx="4199484" cy="2086282"/>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2469E2EA-CABF-3BFF-B3AC-0E36307E7479}"/>
                  </a:ext>
                </a:extLst>
              </p:cNvPr>
              <p:cNvSpPr txBox="1"/>
              <p:nvPr/>
            </p:nvSpPr>
            <p:spPr>
              <a:xfrm>
                <a:off x="-75414" y="3242352"/>
                <a:ext cx="12198283" cy="3088218"/>
              </a:xfrm>
              <a:prstGeom prst="rect">
                <a:avLst/>
              </a:prstGeom>
              <a:noFill/>
            </p:spPr>
            <p:txBody>
              <a:bodyPr wrap="square">
                <a:spAutoFit/>
              </a:bodyPr>
              <a:lstStyle/>
              <a:p>
                <a:pPr algn="just">
                  <a:lnSpc>
                    <a:spcPct val="107000"/>
                  </a:lnSpc>
                  <a:spcAft>
                    <a:spcPts val="800"/>
                  </a:spcAft>
                  <a:tabLst>
                    <a:tab pos="630555" algn="l"/>
                  </a:tabLst>
                </a:pPr>
                <a:r>
                  <a:rPr lang="en-SG" sz="2800">
                    <a:effectLst/>
                    <a:latin typeface="Chu Văn An"/>
                    <a:ea typeface="Calibri" panose="020F0502020204030204" pitchFamily="34" charset="0"/>
                    <a:cs typeface="Times New Roman" panose="02020603050405020304" pitchFamily="18" charset="0"/>
                  </a:rPr>
                  <a:t>Ta có: </a:t>
                </a:r>
                <a14:m>
                  <m:oMath xmlns:m="http://schemas.openxmlformats.org/officeDocument/2006/math">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𝑢</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sSup>
                          <m:sSupPr>
                            <m:ctrlP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𝐵</m:t>
                            </m:r>
                          </m:e>
                          <m:sup>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sup>
                        </m:sSup>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𝐵</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𝐶</m:t>
                        </m:r>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𝐶</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m:t>
                            </m:r>
                          </m:sup>
                        </m:sSup>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smtClean="0">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ctrlPr>
                      </m:accPr>
                      <m:e>
                        <m:sSup>
                          <m:sSupPr>
                            <m:ctrlPr>
                              <a:rPr lang="en-US"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𝑫</m:t>
                            </m:r>
                          </m:e>
                          <m:sup>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sup>
                        </m:sSup>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𝑫</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sSup>
                          <m:sSupPr>
                            <m:ctrlP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𝐵</m:t>
                            </m:r>
                          </m:e>
                          <m:sup>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sup>
                        </m:sSup>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m:t>
                        </m:r>
                      </m:e>
                    </m:acc>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𝐶𝐴</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𝐴</m:t>
                        </m:r>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𝐶</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m:t>
                            </m:r>
                          </m:sup>
                        </m:sSup>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smtClean="0">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ctrlPr>
                      </m:accPr>
                      <m:e>
                        <m:sSup>
                          <m:sSupPr>
                            <m:ctrlPr>
                              <a:rPr lang="en-US"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𝑫</m:t>
                            </m:r>
                          </m:e>
                          <m:sup>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sup>
                        </m:sSup>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𝑨</m:t>
                        </m:r>
                      </m:e>
                    </m:acc>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𝑨𝑫</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tabLst>
                    <a:tab pos="630555" algn="l"/>
                  </a:tabLst>
                </a:pPr>
                <a:r>
                  <a:rPr lang="en-SG" sz="2800">
                    <a:effectLst/>
                    <a:latin typeface="Chu Văn An"/>
                    <a:ea typeface="Calibri" panose="020F0502020204030204" pitchFamily="34" charset="0"/>
                    <a:cs typeface="Times New Roman" panose="02020603050405020304" pitchFamily="18" charset="0"/>
                  </a:rPr>
                  <a:t>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𝐵</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m:t>
                            </m:r>
                          </m:sup>
                        </m:sSup>
                        <m:r>
                          <a:rPr lang="en-SG" sz="2800" i="1">
                            <a:effectLst/>
                            <a:latin typeface="Cambria Math" panose="02040503050406030204" pitchFamily="18" charset="0"/>
                            <a:ea typeface="Calibri" panose="020F0502020204030204" pitchFamily="34" charset="0"/>
                            <a:cs typeface="Times New Roman" panose="02020603050405020304" pitchFamily="18" charset="0"/>
                          </a:rPr>
                          <m:t>𝐴</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𝐴</m:t>
                        </m:r>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𝐶</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m:t>
                            </m:r>
                          </m:sup>
                        </m:sSup>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sSup>
                          <m:sSupPr>
                            <m:ctrlP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𝐷</m:t>
                            </m:r>
                          </m:e>
                          <m:sup>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sup>
                        </m:sSup>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m:t>
                        </m:r>
                      </m:e>
                    </m:acc>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𝐶𝐴</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𝐴𝐷</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𝐵</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m:t>
                            </m:r>
                          </m:sup>
                        </m:sSup>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𝐶</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m:t>
                            </m:r>
                          </m:sup>
                        </m:sSup>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sSup>
                          <m:sSupPr>
                            <m:ctrlP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𝐷</m:t>
                            </m:r>
                          </m:e>
                          <m:sup>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sup>
                        </m:sSup>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m:t>
                        </m:r>
                      </m:e>
                    </m:acc>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𝐶𝐷</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tabLst>
                    <a:tab pos="630555" algn="l"/>
                  </a:tabLst>
                </a:pPr>
                <a:r>
                  <a:rPr lang="en-SG" sz="2800">
                    <a:effectLst/>
                    <a:latin typeface="Chu Văn An"/>
                    <a:ea typeface="Calibri" panose="020F0502020204030204" pitchFamily="34" charset="0"/>
                    <a:cs typeface="Times New Roman" panose="02020603050405020304" pitchFamily="18" charset="0"/>
                  </a:rPr>
                  <a:t>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effectLst/>
                            <a:latin typeface="Cambria Math" panose="02040503050406030204" pitchFamily="18" charset="0"/>
                            <a:ea typeface="Calibri" panose="020F0502020204030204" pitchFamily="34" charset="0"/>
                            <a:cs typeface="Times New Roman" panose="02020603050405020304" pitchFamily="18" charset="0"/>
                          </a:rPr>
                          <m:t>0</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SG" sz="2800">
                    <a:effectLst/>
                    <a:latin typeface="Chu Văn An"/>
                    <a:ea typeface="Calibri" panose="020F0502020204030204" pitchFamily="34" charset="0"/>
                    <a:cs typeface="Times New Roman" panose="02020603050405020304" pitchFamily="18" charset="0"/>
                  </a:rPr>
                  <a:t> </a:t>
                </a:r>
              </a:p>
              <a:p>
                <a:pPr algn="just">
                  <a:lnSpc>
                    <a:spcPct val="107000"/>
                  </a:lnSpc>
                  <a:spcAft>
                    <a:spcPts val="800"/>
                  </a:spcAft>
                  <a:tabLst>
                    <a:tab pos="630555" algn="l"/>
                  </a:tabLst>
                </a:pPr>
                <a:r>
                  <a:rPr lang="en-SG" sz="2800">
                    <a:effectLst/>
                    <a:latin typeface="Chu Văn An"/>
                    <a:ea typeface="Calibri" panose="020F0502020204030204" pitchFamily="34" charset="0"/>
                    <a:cs typeface="Times New Roman" panose="02020603050405020304" pitchFamily="18" charset="0"/>
                  </a:rPr>
                  <a:t>( Vì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𝐴𝐵𝐶𝐷</m:t>
                    </m:r>
                  </m:oMath>
                </a14:m>
                <a:r>
                  <a:rPr lang="nl-NL" sz="2800">
                    <a:effectLst/>
                    <a:latin typeface="Chu Văn An"/>
                    <a:ea typeface="Calibri" panose="020F0502020204030204" pitchFamily="34" charset="0"/>
                    <a:cs typeface="Times New Roman" panose="02020603050405020304" pitchFamily="18" charset="0"/>
                  </a:rPr>
                  <a:t> và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𝐴</m:t>
                    </m:r>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𝐵</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m:t>
                        </m:r>
                      </m:sup>
                    </m:sSup>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𝐶</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m:t>
                        </m:r>
                      </m:sup>
                    </m:sSup>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𝐷</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m:t>
                        </m:r>
                      </m:sup>
                    </m:sSup>
                  </m:oMath>
                </a14:m>
                <a:r>
                  <a:rPr lang="en-SG" sz="2800">
                    <a:effectLst/>
                    <a:latin typeface="Chu Văn An"/>
                    <a:ea typeface="Calibri" panose="020F0502020204030204" pitchFamily="34" charset="0"/>
                    <a:cs typeface="Times New Roman" panose="02020603050405020304" pitchFamily="18" charset="0"/>
                  </a:rPr>
                  <a:t>là </a:t>
                </a:r>
                <a:r>
                  <a:rPr lang="nl-NL" sz="2800">
                    <a:effectLst/>
                    <a:latin typeface="Chu Văn An"/>
                    <a:ea typeface="Calibri" panose="020F0502020204030204" pitchFamily="34" charset="0"/>
                    <a:cs typeface="Times New Roman" panose="02020603050405020304" pitchFamily="18" charset="0"/>
                  </a:rPr>
                  <a:t>hai hình bình hành nên </a:t>
                </a:r>
                <a14:m>
                  <m:oMath xmlns:m="http://schemas.openxmlformats.org/officeDocument/2006/math">
                    <m:acc>
                      <m:accPr>
                        <m:chr m:val="⃗"/>
                        <m:ctrlPr>
                          <a:rPr lang="en-US" sz="280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sSup>
                          <m:sSupPr>
                            <m:ctrlP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𝐵</m:t>
                            </m:r>
                          </m:e>
                          <m:sup>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sup>
                        </m:sSup>
                        <m:sSup>
                          <m:sSupPr>
                            <m:ctrlP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𝐶</m:t>
                            </m:r>
                          </m:e>
                          <m:sup>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sup>
                        </m:sSup>
                      </m:e>
                    </m:acc>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sSup>
                          <m:sSupPr>
                            <m:ctrlP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𝐷</m:t>
                            </m:r>
                          </m:e>
                          <m:sup>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sup>
                        </m:sSup>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𝑨𝑩</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𝑪𝑫</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SG" sz="2800">
                    <a:effectLst/>
                    <a:latin typeface="Chu Văn An"/>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tabLst>
                    <a:tab pos="630555" algn="l"/>
                  </a:tabLst>
                </a:pPr>
                <a:r>
                  <a:rPr lang="en-SG" sz="2800">
                    <a:effectLst/>
                    <a:latin typeface="Chu Văn An"/>
                    <a:ea typeface="Calibri" panose="020F0502020204030204" pitchFamily="34" charset="0"/>
                    <a:cs typeface="Times New Roman" panose="02020603050405020304" pitchFamily="18" charset="0"/>
                  </a:rPr>
                  <a:t>	Vậy </a:t>
                </a:r>
                <a14:m>
                  <m:oMath xmlns:m="http://schemas.openxmlformats.org/officeDocument/2006/math">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d>
                          <m:dPr>
                            <m:begChr m:val="|"/>
                            <m:end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d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𝑢</m:t>
                            </m:r>
                          </m:e>
                        </m:d>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=0.</m:t>
                    </m:r>
                  </m:oMath>
                </a14:m>
                <a:r>
                  <a:rPr lang="en-SG" sz="2800">
                    <a:solidFill>
                      <a:srgbClr val="000000"/>
                    </a:solidFill>
                    <a:effectLst/>
                    <a:latin typeface="Chu Văn An"/>
                    <a:ea typeface="Times New Roman" panose="02020603050405020304" pitchFamily="18" charset="0"/>
                    <a:cs typeface="Chu Van An"/>
                  </a:rPr>
                  <a:t>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7" name="TextBox 6">
                <a:extLst>
                  <a:ext uri="{FF2B5EF4-FFF2-40B4-BE49-F238E27FC236}">
                    <a16:creationId xmlns:a16="http://schemas.microsoft.com/office/drawing/2014/main" id="{2469E2EA-CABF-3BFF-B3AC-0E36307E7479}"/>
                  </a:ext>
                </a:extLst>
              </p:cNvPr>
              <p:cNvSpPr txBox="1">
                <a:spLocks noRot="1" noChangeAspect="1" noMove="1" noResize="1" noEditPoints="1" noAdjustHandles="1" noChangeArrowheads="1" noChangeShapeType="1" noTextEdit="1"/>
              </p:cNvSpPr>
              <p:nvPr/>
            </p:nvSpPr>
            <p:spPr>
              <a:xfrm>
                <a:off x="-75414" y="3242352"/>
                <a:ext cx="12198283" cy="3088218"/>
              </a:xfrm>
              <a:prstGeom prst="rect">
                <a:avLst/>
              </a:prstGeom>
              <a:blipFill>
                <a:blip r:embed="rId4"/>
                <a:stretch>
                  <a:fillRect l="-1049" t="-198" b="-4941"/>
                </a:stretch>
              </a:blipFill>
            </p:spPr>
            <p:txBody>
              <a:bodyPr/>
              <a:lstStyle/>
              <a:p>
                <a:r>
                  <a:rPr lang="en-US">
                    <a:noFill/>
                  </a:rPr>
                  <a:t> </a:t>
                </a:r>
              </a:p>
            </p:txBody>
          </p:sp>
        </mc:Fallback>
      </mc:AlternateContent>
      <p:sp>
        <p:nvSpPr>
          <p:cNvPr id="8" name="Arrow: Curved Down 7">
            <a:extLst>
              <a:ext uri="{FF2B5EF4-FFF2-40B4-BE49-F238E27FC236}">
                <a16:creationId xmlns:a16="http://schemas.microsoft.com/office/drawing/2014/main" id="{0A58D890-5EFA-13E7-C2BF-CF81093D6CE3}"/>
              </a:ext>
            </a:extLst>
          </p:cNvPr>
          <p:cNvSpPr/>
          <p:nvPr/>
        </p:nvSpPr>
        <p:spPr>
          <a:xfrm>
            <a:off x="4854805" y="3124870"/>
            <a:ext cx="3139126" cy="197493"/>
          </a:xfrm>
          <a:prstGeom prst="curvedDownArrow">
            <a:avLst/>
          </a:prstGeom>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Arrow: Curved Up 8">
            <a:extLst>
              <a:ext uri="{FF2B5EF4-FFF2-40B4-BE49-F238E27FC236}">
                <a16:creationId xmlns:a16="http://schemas.microsoft.com/office/drawing/2014/main" id="{71AE29E1-6C54-DCB2-6C93-D9A2F62A72C5}"/>
              </a:ext>
            </a:extLst>
          </p:cNvPr>
          <p:cNvSpPr/>
          <p:nvPr/>
        </p:nvSpPr>
        <p:spPr>
          <a:xfrm>
            <a:off x="5830637" y="3723588"/>
            <a:ext cx="2884602" cy="186647"/>
          </a:xfrm>
          <a:prstGeom prst="curvedUpArrow">
            <a:avLst/>
          </a:prstGeom>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a:extLst>
              <a:ext uri="{FF2B5EF4-FFF2-40B4-BE49-F238E27FC236}">
                <a16:creationId xmlns:a16="http://schemas.microsoft.com/office/drawing/2014/main" id="{8EDC3304-D9DC-2452-0FFB-AF737DE8C155}"/>
              </a:ext>
            </a:extLst>
          </p:cNvPr>
          <p:cNvSpPr txBox="1"/>
          <p:nvPr/>
        </p:nvSpPr>
        <p:spPr>
          <a:xfrm>
            <a:off x="4609865" y="5915947"/>
            <a:ext cx="6193410" cy="942053"/>
          </a:xfrm>
          <a:prstGeom prst="rect">
            <a:avLst/>
          </a:prstGeom>
          <a:noFill/>
        </p:spPr>
        <p:txBody>
          <a:bodyPr wrap="square">
            <a:spAutoFit/>
          </a:bodyPr>
          <a:lstStyle/>
          <a:p>
            <a:pPr marL="629920" algn="just">
              <a:lnSpc>
                <a:spcPct val="107000"/>
              </a:lnSpc>
              <a:spcAft>
                <a:spcPts val="800"/>
              </a:spcAft>
              <a:tabLst>
                <a:tab pos="629920" algn="l"/>
              </a:tabLst>
            </a:pPr>
            <a:r>
              <a:rPr lang="en-SG" sz="5400" b="1">
                <a:solidFill>
                  <a:srgbClr val="0000FF"/>
                </a:solidFill>
                <a:effectLst/>
                <a:latin typeface="Chu Văn An"/>
                <a:ea typeface="Calibri" panose="020F0502020204030204" pitchFamily="34" charset="0"/>
                <a:cs typeface="Chu Van An"/>
              </a:rPr>
              <a:t>Đáp án: 0</a:t>
            </a:r>
            <a:endParaRPr lang="en-US" sz="54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599370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3EEE96F-BD9C-C076-0B23-E25796C03C10}"/>
              </a:ext>
            </a:extLst>
          </p:cNvPr>
          <p:cNvPicPr>
            <a:picLocks noChangeAspect="1"/>
          </p:cNvPicPr>
          <p:nvPr/>
        </p:nvPicPr>
        <p:blipFill>
          <a:blip r:embed="rId2"/>
          <a:stretch>
            <a:fillRect/>
          </a:stretch>
        </p:blipFill>
        <p:spPr>
          <a:xfrm>
            <a:off x="206197" y="156975"/>
            <a:ext cx="11756977" cy="2693229"/>
          </a:xfrm>
          <a:prstGeom prst="rect">
            <a:avLst/>
          </a:prstGeom>
        </p:spPr>
      </p:pic>
      <p:pic>
        <p:nvPicPr>
          <p:cNvPr id="5" name="Picture 4">
            <a:extLst>
              <a:ext uri="{FF2B5EF4-FFF2-40B4-BE49-F238E27FC236}">
                <a16:creationId xmlns:a16="http://schemas.microsoft.com/office/drawing/2014/main" id="{0818A1AD-D742-25D6-F7C1-6FC7DB7A0136}"/>
              </a:ext>
            </a:extLst>
          </p:cNvPr>
          <p:cNvPicPr>
            <a:picLocks noChangeAspect="1"/>
          </p:cNvPicPr>
          <p:nvPr/>
        </p:nvPicPr>
        <p:blipFill>
          <a:blip r:embed="rId3"/>
          <a:stretch>
            <a:fillRect/>
          </a:stretch>
        </p:blipFill>
        <p:spPr>
          <a:xfrm>
            <a:off x="86411" y="2925117"/>
            <a:ext cx="7435187" cy="3775908"/>
          </a:xfrm>
          <a:prstGeom prst="rect">
            <a:avLst/>
          </a:prstGeom>
        </p:spPr>
      </p:pic>
      <p:cxnSp>
        <p:nvCxnSpPr>
          <p:cNvPr id="6" name="Straight Connector 5">
            <a:extLst>
              <a:ext uri="{FF2B5EF4-FFF2-40B4-BE49-F238E27FC236}">
                <a16:creationId xmlns:a16="http://schemas.microsoft.com/office/drawing/2014/main" id="{3636517B-3440-C539-E25E-52F10709C8F1}"/>
              </a:ext>
            </a:extLst>
          </p:cNvPr>
          <p:cNvCxnSpPr/>
          <p:nvPr/>
        </p:nvCxnSpPr>
        <p:spPr>
          <a:xfrm>
            <a:off x="86412" y="2887660"/>
            <a:ext cx="12019175"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
        <p:nvSpPr>
          <p:cNvPr id="8" name="TextBox 7">
            <a:extLst>
              <a:ext uri="{FF2B5EF4-FFF2-40B4-BE49-F238E27FC236}">
                <a16:creationId xmlns:a16="http://schemas.microsoft.com/office/drawing/2014/main" id="{CF46D494-D831-DCE5-512F-34DBE51188D3}"/>
              </a:ext>
            </a:extLst>
          </p:cNvPr>
          <p:cNvSpPr txBox="1"/>
          <p:nvPr/>
        </p:nvSpPr>
        <p:spPr>
          <a:xfrm>
            <a:off x="7521598" y="3697723"/>
            <a:ext cx="4583989" cy="847604"/>
          </a:xfrm>
          <a:prstGeom prst="rect">
            <a:avLst/>
          </a:prstGeom>
          <a:noFill/>
        </p:spPr>
        <p:txBody>
          <a:bodyPr wrap="square">
            <a:spAutoFit/>
          </a:bodyPr>
          <a:lstStyle/>
          <a:p>
            <a:pPr marL="629920" algn="just">
              <a:lnSpc>
                <a:spcPct val="107000"/>
              </a:lnSpc>
              <a:spcAft>
                <a:spcPts val="800"/>
              </a:spcAft>
              <a:tabLst>
                <a:tab pos="629920" algn="l"/>
              </a:tabLst>
            </a:pPr>
            <a:r>
              <a:rPr lang="en-SG" sz="4800" b="1">
                <a:solidFill>
                  <a:srgbClr val="0000FF"/>
                </a:solidFill>
                <a:effectLst/>
                <a:latin typeface="Chu Văn An"/>
                <a:ea typeface="Calibri" panose="020F0502020204030204" pitchFamily="34" charset="0"/>
                <a:cs typeface="Chu Van An"/>
              </a:rPr>
              <a:t>Đáp án: 3,12 </a:t>
            </a:r>
            <a:endParaRPr lang="en-US" sz="48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85890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1234612-A968-86D2-70A2-A5EDA8E16A8D}"/>
              </a:ext>
            </a:extLst>
          </p:cNvPr>
          <p:cNvPicPr>
            <a:picLocks noChangeAspect="1"/>
          </p:cNvPicPr>
          <p:nvPr/>
        </p:nvPicPr>
        <p:blipFill>
          <a:blip r:embed="rId2"/>
          <a:stretch>
            <a:fillRect/>
          </a:stretch>
        </p:blipFill>
        <p:spPr>
          <a:xfrm>
            <a:off x="7050423" y="672576"/>
            <a:ext cx="4568558" cy="3873663"/>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531A9215-9AB5-05A8-9C92-9746863B5C6A}"/>
                  </a:ext>
                </a:extLst>
              </p:cNvPr>
              <p:cNvSpPr txBox="1"/>
              <p:nvPr/>
            </p:nvSpPr>
            <p:spPr>
              <a:xfrm>
                <a:off x="464269" y="3208977"/>
                <a:ext cx="10829041" cy="2649251"/>
              </a:xfrm>
              <a:prstGeom prst="rect">
                <a:avLst/>
              </a:prstGeom>
              <a:noFill/>
            </p:spPr>
            <p:txBody>
              <a:bodyPr wrap="square">
                <a:spAutoFit/>
              </a:bodyPr>
              <a:lstStyle/>
              <a:p>
                <a:pPr algn="just">
                  <a:lnSpc>
                    <a:spcPct val="107000"/>
                  </a:lnSpc>
                  <a:spcAft>
                    <a:spcPts val="800"/>
                  </a:spcAft>
                  <a:tabLst>
                    <a:tab pos="630555" algn="l"/>
                  </a:tabLst>
                </a:pPr>
                <a14:m>
                  <m:oMath xmlns:m="http://schemas.openxmlformats.org/officeDocument/2006/math">
                    <m:d>
                      <m:dPr>
                        <m:ctrlPr>
                          <a:rPr lang="en-US" sz="2800" i="1" smtClean="0">
                            <a:effectLst/>
                            <a:latin typeface="Cambria Math" panose="02040503050406030204" pitchFamily="18" charset="0"/>
                            <a:ea typeface="Calibri" panose="020F0502020204030204" pitchFamily="34" charset="0"/>
                            <a:cs typeface="Times New Roman" panose="02020603050405020304" pitchFamily="18" charset="0"/>
                          </a:rPr>
                        </m:ctrlPr>
                      </m:d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𝑃</m:t>
                        </m:r>
                      </m:e>
                    </m:d>
                    <m:r>
                      <a:rPr lang="en-SG" sz="2800" i="1">
                        <a:effectLst/>
                        <a:latin typeface="Cambria Math" panose="02040503050406030204" pitchFamily="18" charset="0"/>
                        <a:ea typeface="Calibri" panose="020F0502020204030204" pitchFamily="34" charset="0"/>
                        <a:cs typeface="Times New Roman" panose="02020603050405020304" pitchFamily="18" charset="0"/>
                      </a:rPr>
                      <m:t>:</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𝑦</m:t>
                    </m:r>
                    <m:r>
                      <a:rPr lang="en-SG" sz="2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SG" sz="2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den>
                    </m:f>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sup>
                    </m:sSup>
                  </m:oMath>
                </a14:m>
                <a:r>
                  <a:rPr lang="en-SG" sz="2800">
                    <a:effectLst/>
                    <a:latin typeface="Chu Văn An"/>
                    <a:ea typeface="Calibri" panose="020F0502020204030204" pitchFamily="34" charset="0"/>
                    <a:cs typeface="Times New Roman" panose="02020603050405020304" pitchFamily="18" charset="0"/>
                  </a:rPr>
                  <a:t>,</a:t>
                </a:r>
              </a:p>
              <a:p>
                <a:pPr algn="just">
                  <a:lnSpc>
                    <a:spcPct val="107000"/>
                  </a:lnSpc>
                  <a:spcAft>
                    <a:spcPts val="800"/>
                  </a:spcAft>
                  <a:tabLst>
                    <a:tab pos="630555" algn="l"/>
                  </a:tabLst>
                </a:pPr>
                <a:r>
                  <a:rPr lang="en-SG" sz="2800">
                    <a:latin typeface="Chu Văn An"/>
                    <a:ea typeface="Calibri" panose="020F0502020204030204" pitchFamily="34" charset="0"/>
                    <a:cs typeface="Times New Roman" panose="02020603050405020304" pitchFamily="18" charset="0"/>
                  </a:rPr>
                  <a:t>* Ta</a:t>
                </a:r>
                <a:r>
                  <a:rPr lang="en-SG" sz="2800">
                    <a:effectLst/>
                    <a:latin typeface="Chu Văn An"/>
                    <a:ea typeface="Calibri" panose="020F0502020204030204" pitchFamily="34" charset="0"/>
                    <a:cs typeface="Times New Roman" panose="02020603050405020304" pitchFamily="18" charset="0"/>
                  </a:rPr>
                  <a:t> có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𝑑</m:t>
                    </m:r>
                    <m:r>
                      <a:rPr lang="en-SG" sz="2800" i="1">
                        <a:effectLst/>
                        <a:latin typeface="Cambria Math" panose="02040503050406030204" pitchFamily="18" charset="0"/>
                        <a:ea typeface="Calibri" panose="020F0502020204030204" pitchFamily="34" charset="0"/>
                        <a:cs typeface="Times New Roman" panose="02020603050405020304" pitchFamily="18" charset="0"/>
                      </a:rPr>
                      <m:t>=8</m:t>
                    </m:r>
                  </m:oMath>
                </a14:m>
                <a:r>
                  <a:rPr lang="en-SG" sz="2800">
                    <a:effectLst/>
                    <a:latin typeface="Chu Văn An"/>
                    <a:ea typeface="Calibri" panose="020F0502020204030204" pitchFamily="34" charset="0"/>
                    <a:cs typeface="Times New Roman" panose="02020603050405020304" pitchFamily="18" charset="0"/>
                  </a:rPr>
                  <a:t>. Suy ra     </a:t>
                </a:r>
                <a:r>
                  <a:rPr lang="en-SG" sz="2800">
                    <a:solidFill>
                      <a:srgbClr val="FF0000"/>
                    </a:solidFill>
                    <a:effectLst/>
                    <a:latin typeface="Chu Văn An"/>
                    <a:ea typeface="Calibri" panose="020F0502020204030204" pitchFamily="34" charset="0"/>
                    <a:cs typeface="Times New Roman" panose="02020603050405020304" pitchFamily="18" charset="0"/>
                  </a:rPr>
                  <a:t>x =  </a:t>
                </a:r>
                <a14:m>
                  <m:oMath xmlns:m="http://schemas.openxmlformats.org/officeDocument/2006/math">
                    <m:f>
                      <m:fPr>
                        <m:ctrlP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fPr>
                      <m:num>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𝑑</m:t>
                        </m:r>
                      </m:num>
                      <m:den>
                        <m:r>
                          <a:rPr lang="en-SG"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2</m:t>
                        </m:r>
                      </m:den>
                    </m:f>
                    <m:r>
                      <a:rPr lang="en-SG" sz="2800" i="1">
                        <a:effectLst/>
                        <a:latin typeface="Cambria Math" panose="02040503050406030204" pitchFamily="18" charset="0"/>
                        <a:ea typeface="Calibri" panose="020F0502020204030204" pitchFamily="34" charset="0"/>
                        <a:cs typeface="Times New Roman" panose="02020603050405020304" pitchFamily="18" charset="0"/>
                      </a:rPr>
                      <m:t>=4</m:t>
                    </m:r>
                  </m:oMath>
                </a14:m>
                <a:r>
                  <a:rPr lang="en-SG" sz="2800">
                    <a:effectLst/>
                    <a:latin typeface="Chu Văn An"/>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457200" indent="-457200">
                  <a:buFont typeface="Arial" panose="020B0604020202020204" pitchFamily="34" charset="0"/>
                  <a:buChar char="•"/>
                </a:pPr>
                <a:r>
                  <a:rPr lang="en-SG" sz="2800">
                    <a:effectLst/>
                    <a:latin typeface="Chu Văn An"/>
                    <a:ea typeface="Calibri" panose="020F0502020204030204" pitchFamily="34" charset="0"/>
                    <a:cs typeface="Times New Roman" panose="02020603050405020304" pitchFamily="18" charset="0"/>
                  </a:rPr>
                  <a:t>Thay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r>
                      <a:rPr lang="en-SG" sz="2800" i="1">
                        <a:effectLst/>
                        <a:latin typeface="Cambria Math" panose="02040503050406030204" pitchFamily="18" charset="0"/>
                        <a:ea typeface="Calibri" panose="020F0502020204030204" pitchFamily="34" charset="0"/>
                        <a:cs typeface="Times New Roman" panose="02020603050405020304" pitchFamily="18" charset="0"/>
                      </a:rPr>
                      <m:t>=4</m:t>
                    </m:r>
                  </m:oMath>
                </a14:m>
                <a:r>
                  <a:rPr lang="en-SG" sz="2800">
                    <a:effectLst/>
                    <a:latin typeface="Chu Văn An"/>
                    <a:ea typeface="Calibri" panose="020F0502020204030204" pitchFamily="34" charset="0"/>
                    <a:cs typeface="Times New Roman" panose="02020603050405020304" pitchFamily="18" charset="0"/>
                  </a:rPr>
                  <a:t> vào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𝑦</m:t>
                    </m:r>
                    <m:r>
                      <a:rPr lang="en-SG" sz="2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effectLst/>
                            <a:latin typeface="Cambria Math" panose="02040503050406030204" pitchFamily="18" charset="0"/>
                          </a:rPr>
                        </m:ctrlPr>
                      </m:fPr>
                      <m:num>
                        <m:r>
                          <a:rPr lang="en-SG" sz="2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den>
                    </m:f>
                    <m:sSup>
                      <m:sSupPr>
                        <m:ctrlPr>
                          <a:rPr lang="en-US" sz="2800" i="1">
                            <a:effectLst/>
                            <a:latin typeface="Cambria Math" panose="020405030504060302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sup>
                    </m:sSup>
                  </m:oMath>
                </a14:m>
                <a:r>
                  <a:rPr lang="en-SG" sz="2800">
                    <a:effectLst/>
                    <a:latin typeface="Chu Văn An"/>
                    <a:ea typeface="Calibri" panose="020F0502020204030204" pitchFamily="34" charset="0"/>
                    <a:cs typeface="Times New Roman" panose="02020603050405020304" pitchFamily="18" charset="0"/>
                  </a:rPr>
                  <a:t>. Suy ra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𝑦</m:t>
                    </m:r>
                    <m:r>
                      <a:rPr lang="en-SG" sz="2800" i="1">
                        <a:effectLst/>
                        <a:latin typeface="Cambria Math" panose="02040503050406030204" pitchFamily="18" charset="0"/>
                        <a:ea typeface="Calibri" panose="020F0502020204030204" pitchFamily="34" charset="0"/>
                        <a:cs typeface="Times New Roman" panose="02020603050405020304" pitchFamily="18" charset="0"/>
                      </a:rPr>
                      <m:t>=−8</m:t>
                    </m:r>
                  </m:oMath>
                </a14:m>
                <a:r>
                  <a:rPr lang="en-SG" sz="2800">
                    <a:effectLst/>
                    <a:latin typeface="Chu Văn An"/>
                    <a:ea typeface="Calibri" panose="020F0502020204030204" pitchFamily="34" charset="0"/>
                    <a:cs typeface="Times New Roman" panose="02020603050405020304" pitchFamily="18" charset="0"/>
                  </a:rPr>
                  <a:t>. </a:t>
                </a:r>
              </a:p>
              <a:p>
                <a:pPr marL="457200" indent="-457200">
                  <a:buFont typeface="Arial" panose="020B0604020202020204" pitchFamily="34" charset="0"/>
                  <a:buChar char="•"/>
                </a:pPr>
                <a:r>
                  <a:rPr lang="en-SG" sz="2800">
                    <a:effectLst/>
                    <a:latin typeface="Chu Văn An"/>
                    <a:ea typeface="Calibri" panose="020F0502020204030204" pitchFamily="34" charset="0"/>
                    <a:cs typeface="Times New Roman" panose="02020603050405020304" pitchFamily="18" charset="0"/>
                  </a:rPr>
                  <a:t>Vậy  h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=8</m:t>
                    </m:r>
                    <m:d>
                      <m:dPr>
                        <m:ctrlPr>
                          <a:rPr lang="en-US" sz="2800" i="1">
                            <a:effectLst/>
                            <a:latin typeface="Cambria Math" panose="02040503050406030204" pitchFamily="18" charset="0"/>
                          </a:rPr>
                        </m:ctrlPr>
                      </m:d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𝑚</m:t>
                        </m:r>
                      </m:e>
                    </m:d>
                  </m:oMath>
                </a14:m>
                <a:r>
                  <a:rPr lang="en-SG" sz="2800">
                    <a:effectLst/>
                    <a:latin typeface="Chu Văn An"/>
                    <a:ea typeface="Calibri" panose="020F0502020204030204" pitchFamily="34" charset="0"/>
                    <a:cs typeface="Times New Roman" panose="02020603050405020304" pitchFamily="18" charset="0"/>
                  </a:rPr>
                  <a:t>.</a:t>
                </a:r>
                <a:endParaRPr lang="en-US" sz="2800"/>
              </a:p>
            </p:txBody>
          </p:sp>
        </mc:Choice>
        <mc:Fallback xmlns="">
          <p:sp>
            <p:nvSpPr>
              <p:cNvPr id="7" name="TextBox 6">
                <a:extLst>
                  <a:ext uri="{FF2B5EF4-FFF2-40B4-BE49-F238E27FC236}">
                    <a16:creationId xmlns:a16="http://schemas.microsoft.com/office/drawing/2014/main" id="{531A9215-9AB5-05A8-9C92-9746863B5C6A}"/>
                  </a:ext>
                </a:extLst>
              </p:cNvPr>
              <p:cNvSpPr txBox="1">
                <a:spLocks noRot="1" noChangeAspect="1" noMove="1" noResize="1" noEditPoints="1" noAdjustHandles="1" noChangeArrowheads="1" noChangeShapeType="1" noTextEdit="1"/>
              </p:cNvSpPr>
              <p:nvPr/>
            </p:nvSpPr>
            <p:spPr>
              <a:xfrm>
                <a:off x="464269" y="3208977"/>
                <a:ext cx="10829041" cy="2649251"/>
              </a:xfrm>
              <a:prstGeom prst="rect">
                <a:avLst/>
              </a:prstGeom>
              <a:blipFill>
                <a:blip r:embed="rId3"/>
                <a:stretch>
                  <a:fillRect l="-1125" b="-5517"/>
                </a:stretch>
              </a:blipFill>
            </p:spPr>
            <p:txBody>
              <a:bodyPr/>
              <a:lstStyle/>
              <a:p>
                <a:r>
                  <a:rPr lang="en-US">
                    <a:noFill/>
                  </a:rPr>
                  <a:t> </a:t>
                </a:r>
              </a:p>
            </p:txBody>
          </p:sp>
        </mc:Fallback>
      </mc:AlternateContent>
      <p:pic>
        <p:nvPicPr>
          <p:cNvPr id="9" name="Picture 8">
            <a:extLst>
              <a:ext uri="{FF2B5EF4-FFF2-40B4-BE49-F238E27FC236}">
                <a16:creationId xmlns:a16="http://schemas.microsoft.com/office/drawing/2014/main" id="{2997170A-76B1-6474-08DF-354437A9C3D8}"/>
              </a:ext>
            </a:extLst>
          </p:cNvPr>
          <p:cNvPicPr>
            <a:picLocks noChangeAspect="1"/>
          </p:cNvPicPr>
          <p:nvPr/>
        </p:nvPicPr>
        <p:blipFill>
          <a:blip r:embed="rId4"/>
          <a:stretch>
            <a:fillRect/>
          </a:stretch>
        </p:blipFill>
        <p:spPr>
          <a:xfrm>
            <a:off x="246434" y="104693"/>
            <a:ext cx="8463151" cy="1801927"/>
          </a:xfrm>
          <a:prstGeom prst="rect">
            <a:avLst/>
          </a:prstGeom>
        </p:spPr>
      </p:pic>
      <p:cxnSp>
        <p:nvCxnSpPr>
          <p:cNvPr id="10" name="Straight Connector 9">
            <a:extLst>
              <a:ext uri="{FF2B5EF4-FFF2-40B4-BE49-F238E27FC236}">
                <a16:creationId xmlns:a16="http://schemas.microsoft.com/office/drawing/2014/main" id="{FF775FAE-98D6-6CFD-FC1E-51FD037CC85A}"/>
              </a:ext>
            </a:extLst>
          </p:cNvPr>
          <p:cNvCxnSpPr>
            <a:cxnSpLocks/>
          </p:cNvCxnSpPr>
          <p:nvPr/>
        </p:nvCxnSpPr>
        <p:spPr>
          <a:xfrm>
            <a:off x="86412" y="2887660"/>
            <a:ext cx="7285349"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DE89A439-87A0-FF7C-6849-D60A1B86B277}"/>
              </a:ext>
            </a:extLst>
          </p:cNvPr>
          <p:cNvSpPr txBox="1"/>
          <p:nvPr/>
        </p:nvSpPr>
        <p:spPr>
          <a:xfrm>
            <a:off x="7836031" y="5572001"/>
            <a:ext cx="3268744" cy="658835"/>
          </a:xfrm>
          <a:prstGeom prst="rect">
            <a:avLst/>
          </a:prstGeom>
          <a:noFill/>
        </p:spPr>
        <p:txBody>
          <a:bodyPr wrap="square">
            <a:spAutoFit/>
          </a:bodyPr>
          <a:lstStyle/>
          <a:p>
            <a:pPr marL="629920" algn="just">
              <a:lnSpc>
                <a:spcPct val="107000"/>
              </a:lnSpc>
              <a:spcAft>
                <a:spcPts val="800"/>
              </a:spcAft>
              <a:tabLst>
                <a:tab pos="629920" algn="l"/>
              </a:tabLst>
            </a:pPr>
            <a:r>
              <a:rPr lang="en-SG" sz="3600" b="1">
                <a:solidFill>
                  <a:srgbClr val="0000FF"/>
                </a:solidFill>
                <a:effectLst/>
                <a:latin typeface="Chu Văn An"/>
                <a:ea typeface="Calibri" panose="020F0502020204030204" pitchFamily="34" charset="0"/>
                <a:cs typeface="Chu Van An"/>
              </a:rPr>
              <a:t>Đáp án: 8</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63146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C03AA03-FA71-3F89-2006-42C72DEAAB4B}"/>
              </a:ext>
            </a:extLst>
          </p:cNvPr>
          <p:cNvPicPr>
            <a:picLocks noChangeAspect="1"/>
          </p:cNvPicPr>
          <p:nvPr/>
        </p:nvPicPr>
        <p:blipFill>
          <a:blip r:embed="rId2"/>
          <a:stretch>
            <a:fillRect/>
          </a:stretch>
        </p:blipFill>
        <p:spPr>
          <a:xfrm>
            <a:off x="80291" y="100788"/>
            <a:ext cx="11440605" cy="1750475"/>
          </a:xfrm>
          <a:prstGeom prst="rect">
            <a:avLst/>
          </a:prstGeom>
        </p:spPr>
      </p:pic>
      <p:cxnSp>
        <p:nvCxnSpPr>
          <p:cNvPr id="4" name="Straight Connector 3">
            <a:extLst>
              <a:ext uri="{FF2B5EF4-FFF2-40B4-BE49-F238E27FC236}">
                <a16:creationId xmlns:a16="http://schemas.microsoft.com/office/drawing/2014/main" id="{F7A2364F-1EEE-54AA-58A6-6C4554922E51}"/>
              </a:ext>
            </a:extLst>
          </p:cNvPr>
          <p:cNvCxnSpPr/>
          <p:nvPr/>
        </p:nvCxnSpPr>
        <p:spPr>
          <a:xfrm>
            <a:off x="172825" y="1910882"/>
            <a:ext cx="12019175"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41F1681D-28DB-A3EF-7A34-B30F4DC69393}"/>
                  </a:ext>
                </a:extLst>
              </p:cNvPr>
              <p:cNvSpPr txBox="1"/>
              <p:nvPr/>
            </p:nvSpPr>
            <p:spPr>
              <a:xfrm>
                <a:off x="80291" y="1904619"/>
                <a:ext cx="12019175" cy="4055726"/>
              </a:xfrm>
              <a:prstGeom prst="rect">
                <a:avLst/>
              </a:prstGeom>
              <a:noFill/>
            </p:spPr>
            <p:txBody>
              <a:bodyPr wrap="square">
                <a:spAutoFit/>
              </a:bodyPr>
              <a:lstStyle/>
              <a:p>
                <a:pPr marL="342900" lvl="0" indent="-342900" algn="just">
                  <a:lnSpc>
                    <a:spcPct val="115000"/>
                  </a:lnSpc>
                  <a:buFont typeface="Symbol" panose="05050102010706020507" pitchFamily="18" charset="2"/>
                  <a:buChar char=""/>
                  <a:tabLst>
                    <a:tab pos="630555" algn="l"/>
                  </a:tabLst>
                </a:pPr>
                <a:r>
                  <a:rPr lang="nl-NL" sz="3200" b="1">
                    <a:solidFill>
                      <a:srgbClr val="0000FF"/>
                    </a:solidFill>
                    <a:effectLst/>
                    <a:latin typeface="Chu Văn An"/>
                    <a:ea typeface="Calibri" panose="020F0502020204030204" pitchFamily="34" charset="0"/>
                    <a:cs typeface="Chu Van An"/>
                  </a:rPr>
                  <a:t>	</a:t>
                </a:r>
                <a:r>
                  <a:rPr lang="vi-VN" sz="3200" kern="100">
                    <a:solidFill>
                      <a:srgbClr val="000000"/>
                    </a:solidFill>
                    <a:effectLst/>
                    <a:latin typeface="Chu Văn An"/>
                    <a:ea typeface="Arial" panose="020B0604020202020204" pitchFamily="34" charset="0"/>
                    <a:cs typeface="Times New Roman" panose="02020603050405020304" pitchFamily="18" charset="0"/>
                  </a:rPr>
                  <a:t>Tổng số khách là </a:t>
                </a:r>
                <a14:m>
                  <m:oMath xmlns:m="http://schemas.openxmlformats.org/officeDocument/2006/math">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50+</m:t>
                    </m:r>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𝑥</m:t>
                    </m:r>
                  </m:oMath>
                </a14:m>
                <a:r>
                  <a:rPr lang="nl-NL" sz="3200" kern="100">
                    <a:solidFill>
                      <a:srgbClr val="000000"/>
                    </a:solidFill>
                    <a:effectLst/>
                    <a:latin typeface="Chu Văn An"/>
                    <a:ea typeface="Arial" panose="020B0604020202020204" pitchFamily="34" charset="0"/>
                    <a:cs typeface="Times New Roman" panose="02020603050405020304" pitchFamily="18" charset="0"/>
                  </a:rPr>
                  <a:t>.</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30555" algn="l"/>
                  </a:tabLst>
                </a:pPr>
                <a:r>
                  <a:rPr lang="vi-VN" sz="3200" kern="100">
                    <a:solidFill>
                      <a:srgbClr val="000000"/>
                    </a:solidFill>
                    <a:effectLst/>
                    <a:latin typeface="Chu Văn An"/>
                    <a:ea typeface="Arial" panose="020B0604020202020204" pitchFamily="34" charset="0"/>
                    <a:cs typeface="Times New Roman" panose="02020603050405020304" pitchFamily="18" charset="0"/>
                  </a:rPr>
                  <a:t>Tổng số tiền mà mỗi khách phải trả là </a:t>
                </a:r>
                <a14:m>
                  <m:oMath xmlns:m="http://schemas.openxmlformats.org/officeDocument/2006/math">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300−5</m:t>
                    </m:r>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𝑥</m:t>
                    </m:r>
                  </m:oMath>
                </a14:m>
                <a:r>
                  <a:rPr lang="vi-VN" sz="3200" kern="100">
                    <a:solidFill>
                      <a:srgbClr val="000000"/>
                    </a:solidFill>
                    <a:effectLst/>
                    <a:latin typeface="Chu Văn An"/>
                    <a:ea typeface="Arial" panose="020B0604020202020204" pitchFamily="34" charset="0"/>
                    <a:cs typeface="Times New Roman" panose="02020603050405020304" pitchFamily="18" charset="0"/>
                  </a:rPr>
                  <a:t> (</a:t>
                </a:r>
                <a:r>
                  <a:rPr lang="vi-VN" sz="2400" kern="100">
                    <a:solidFill>
                      <a:srgbClr val="FF0000"/>
                    </a:solidFill>
                    <a:effectLst/>
                    <a:latin typeface="Chu Văn An"/>
                    <a:ea typeface="Arial" panose="020B0604020202020204" pitchFamily="34" charset="0"/>
                    <a:cs typeface="Times New Roman" panose="02020603050405020304" pitchFamily="18" charset="0"/>
                  </a:rPr>
                  <a:t>đơn vị tính là nghìn đồng</a:t>
                </a:r>
                <a:r>
                  <a:rPr lang="vi-VN" sz="2400" kern="100">
                    <a:solidFill>
                      <a:srgbClr val="000000"/>
                    </a:solidFill>
                    <a:effectLst/>
                    <a:latin typeface="Chu Văn An"/>
                    <a:ea typeface="Arial" panose="020B0604020202020204" pitchFamily="34" charset="0"/>
                    <a:cs typeface="Times New Roman" panose="02020603050405020304" pitchFamily="18" charset="0"/>
                  </a:rPr>
                  <a:t>).</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30555" algn="l"/>
                  </a:tabLst>
                </a:pPr>
                <a:r>
                  <a:rPr lang="vi-VN" sz="3200" kern="100">
                    <a:solidFill>
                      <a:srgbClr val="000000"/>
                    </a:solidFill>
                    <a:effectLst/>
                    <a:latin typeface="Chu Văn An"/>
                    <a:ea typeface="Arial" panose="020B0604020202020204" pitchFamily="34" charset="0"/>
                    <a:cs typeface="Times New Roman" panose="02020603050405020304" pitchFamily="18" charset="0"/>
                  </a:rPr>
                  <a:t>Tổng tiền thu là </a:t>
                </a:r>
                <a14:m>
                  <m:oMath xmlns:m="http://schemas.openxmlformats.org/officeDocument/2006/math">
                    <m:d>
                      <m:dPr>
                        <m:ctrlPr>
                          <a:rPr lang="en-US"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ctrlPr>
                      </m:dPr>
                      <m:e>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50+</m:t>
                        </m:r>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𝑥</m:t>
                        </m:r>
                      </m:e>
                    </m:d>
                    <m:d>
                      <m:dPr>
                        <m:ctrlPr>
                          <a:rPr lang="en-US"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ctrlPr>
                      </m:dPr>
                      <m:e>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300−5</m:t>
                        </m:r>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𝑥</m:t>
                        </m:r>
                      </m:e>
                    </m:d>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=−5</m:t>
                    </m:r>
                    <m:sSup>
                      <m:sSupPr>
                        <m:ctrlPr>
                          <a:rPr lang="en-US"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ctrlPr>
                      </m:sSupPr>
                      <m:e>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𝑥</m:t>
                        </m:r>
                      </m:e>
                      <m:sup>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2</m:t>
                        </m:r>
                      </m:sup>
                    </m:sSup>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+50</m:t>
                    </m:r>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𝑥</m:t>
                    </m:r>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+15000</m:t>
                    </m:r>
                  </m:oMath>
                </a14:m>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30555" algn="l"/>
                  </a:tabLst>
                </a:pPr>
                <a:r>
                  <a:rPr lang="vi-VN" sz="3200" kern="100">
                    <a:solidFill>
                      <a:srgbClr val="000000"/>
                    </a:solidFill>
                    <a:effectLst/>
                    <a:latin typeface="Chu Văn An"/>
                    <a:ea typeface="Arial" panose="020B0604020202020204" pitchFamily="34" charset="0"/>
                    <a:cs typeface="Times New Roman" panose="02020603050405020304" pitchFamily="18" charset="0"/>
                  </a:rPr>
                  <a:t>Để công ty </a:t>
                </a:r>
                <a:r>
                  <a:rPr lang="vi-VN" sz="3200" kern="100">
                    <a:solidFill>
                      <a:srgbClr val="FF0000"/>
                    </a:solidFill>
                    <a:effectLst/>
                    <a:latin typeface="Chu Văn An"/>
                    <a:ea typeface="Arial" panose="020B0604020202020204" pitchFamily="34" charset="0"/>
                    <a:cs typeface="Times New Roman" panose="02020603050405020304" pitchFamily="18" charset="0"/>
                  </a:rPr>
                  <a:t>không bị lỗ </a:t>
                </a:r>
                <a:r>
                  <a:rPr lang="vi-VN" sz="3200" kern="100">
                    <a:solidFill>
                      <a:srgbClr val="000000"/>
                    </a:solidFill>
                    <a:effectLst/>
                    <a:latin typeface="Chu Văn An"/>
                    <a:ea typeface="Arial" panose="020B0604020202020204" pitchFamily="34" charset="0"/>
                    <a:cs typeface="Times New Roman" panose="02020603050405020304" pitchFamily="18" charset="0"/>
                  </a:rPr>
                  <a:t>thì phải có </a:t>
                </a:r>
                <a14:m>
                  <m:oMath xmlns:m="http://schemas.openxmlformats.org/officeDocument/2006/math">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−5</m:t>
                    </m:r>
                    <m:sSup>
                      <m:sSupPr>
                        <m:ctrlPr>
                          <a:rPr lang="en-US"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ctrlPr>
                      </m:sSupPr>
                      <m:e>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𝑥</m:t>
                        </m:r>
                      </m:e>
                      <m:sup>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2</m:t>
                        </m:r>
                      </m:sup>
                    </m:sSup>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+50</m:t>
                    </m:r>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𝑥</m:t>
                    </m:r>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+15000≥15080</m:t>
                    </m:r>
                  </m:oMath>
                </a14:m>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marL="857250" algn="just">
                  <a:lnSpc>
                    <a:spcPct val="115000"/>
                  </a:lnSpc>
                  <a:spcAft>
                    <a:spcPts val="800"/>
                  </a:spcAft>
                  <a:tabLst>
                    <a:tab pos="630555" algn="l"/>
                  </a:tabLst>
                </a:pPr>
                <a14:m>
                  <m:oMathPara xmlns:m="http://schemas.openxmlformats.org/officeDocument/2006/math">
                    <m:oMathParaPr>
                      <m:jc m:val="centerGroup"/>
                    </m:oMathParaPr>
                    <m:oMath xmlns:m="http://schemas.openxmlformats.org/officeDocument/2006/math">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m:t>
                      </m:r>
                      <m:sSup>
                        <m:sSupPr>
                          <m:ctrlPr>
                            <a:rPr lang="en-US"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ctrlPr>
                        </m:sSupPr>
                        <m:e>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𝑥</m:t>
                          </m:r>
                        </m:e>
                        <m:sup>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2</m:t>
                          </m:r>
                        </m:sup>
                      </m:sSup>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−10</m:t>
                      </m:r>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𝑥</m:t>
                      </m:r>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+16≤0⇔2≤</m:t>
                      </m:r>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𝑥</m:t>
                      </m:r>
                      <m:r>
                        <a:rPr lang="vi-VN" sz="3200" i="1" kern="100">
                          <a:solidFill>
                            <a:srgbClr val="000000"/>
                          </a:solidFill>
                          <a:effectLst/>
                          <a:latin typeface="Cambria Math" panose="02040503050406030204" pitchFamily="18" charset="0"/>
                          <a:ea typeface="Arial" panose="020B0604020202020204" pitchFamily="34" charset="0"/>
                          <a:cs typeface="Times New Roman" panose="02020603050405020304" pitchFamily="18" charset="0"/>
                        </a:rPr>
                        <m:t>≤8</m:t>
                      </m:r>
                    </m:oMath>
                  </m:oMathPara>
                </a14:m>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07000"/>
                  </a:lnSpc>
                  <a:spcAft>
                    <a:spcPts val="800"/>
                  </a:spcAft>
                  <a:tabLst>
                    <a:tab pos="630555" algn="l"/>
                    <a:tab pos="3599815" algn="l"/>
                    <a:tab pos="5039995" algn="l"/>
                  </a:tabLst>
                </a:pPr>
                <a:r>
                  <a:rPr lang="nl-NL" sz="3200" kern="100">
                    <a:solidFill>
                      <a:srgbClr val="000000"/>
                    </a:solidFill>
                    <a:effectLst/>
                    <a:latin typeface="Chu Văn An"/>
                    <a:ea typeface="Arial" panose="020B0604020202020204" pitchFamily="34" charset="0"/>
                    <a:cs typeface="Times New Roman" panose="02020603050405020304" pitchFamily="18" charset="0"/>
                  </a:rPr>
                  <a:t>	</a:t>
                </a:r>
                <a:r>
                  <a:rPr lang="vi-VN" sz="3200" kern="100">
                    <a:solidFill>
                      <a:srgbClr val="000000"/>
                    </a:solidFill>
                    <a:effectLst/>
                    <a:latin typeface="Chu Văn An"/>
                    <a:ea typeface="Arial" panose="020B0604020202020204" pitchFamily="34" charset="0"/>
                    <a:cs typeface="Times New Roman" panose="02020603050405020304" pitchFamily="18" charset="0"/>
                  </a:rPr>
                  <a:t>Vậy </a:t>
                </a:r>
                <a:r>
                  <a:rPr lang="nl-NL" sz="3200" b="1" kern="100">
                    <a:solidFill>
                      <a:srgbClr val="000000"/>
                    </a:solidFill>
                    <a:effectLst/>
                    <a:latin typeface="Chu Văn An"/>
                    <a:ea typeface="Arial" panose="020B0604020202020204" pitchFamily="34" charset="0"/>
                    <a:cs typeface="Times New Roman" panose="02020603050405020304" pitchFamily="18" charset="0"/>
                  </a:rPr>
                  <a:t>giá trị nguyên dương lớn nhất</a:t>
                </a:r>
                <a:r>
                  <a:rPr lang="nl-NL" sz="3200" kern="100">
                    <a:solidFill>
                      <a:srgbClr val="000000"/>
                    </a:solidFill>
                    <a:effectLst/>
                    <a:latin typeface="Chu Văn An"/>
                    <a:ea typeface="Arial" panose="020B0604020202020204" pitchFamily="34" charset="0"/>
                    <a:cs typeface="Times New Roman" panose="02020603050405020304" pitchFamily="18" charset="0"/>
                  </a:rPr>
                  <a:t> của </a:t>
                </a:r>
                <a14:m>
                  <m:oMath xmlns:m="http://schemas.openxmlformats.org/officeDocument/2006/math">
                    <m:r>
                      <a:rPr lang="vi-VN" sz="3200" i="1" kern="100">
                        <a:effectLst/>
                        <a:latin typeface="Cambria Math" panose="02040503050406030204" pitchFamily="18" charset="0"/>
                        <a:ea typeface="Arial" panose="020B0604020202020204" pitchFamily="34" charset="0"/>
                        <a:cs typeface="Times New Roman" panose="02020603050405020304" pitchFamily="18" charset="0"/>
                      </a:rPr>
                      <m:t>𝑥</m:t>
                    </m:r>
                  </m:oMath>
                </a14:m>
                <a:r>
                  <a:rPr lang="vi-VN" sz="3200" kern="100">
                    <a:solidFill>
                      <a:srgbClr val="000000"/>
                    </a:solidFill>
                    <a:effectLst/>
                    <a:latin typeface="Chu Văn An"/>
                    <a:ea typeface="Arial" panose="020B0604020202020204" pitchFamily="34" charset="0"/>
                    <a:cs typeface="Times New Roman" panose="02020603050405020304" pitchFamily="18" charset="0"/>
                  </a:rPr>
                  <a:t> để chuyến đi không bị lỗ là </a:t>
                </a:r>
                <a14:m>
                  <m:oMath xmlns:m="http://schemas.openxmlformats.org/officeDocument/2006/math">
                    <m:r>
                      <a:rPr lang="vi-VN" sz="3200" i="1" kern="100">
                        <a:effectLst/>
                        <a:latin typeface="Cambria Math" panose="02040503050406030204" pitchFamily="18" charset="0"/>
                        <a:ea typeface="Arial" panose="020B0604020202020204" pitchFamily="34" charset="0"/>
                        <a:cs typeface="Times New Roman" panose="02020603050405020304" pitchFamily="18" charset="0"/>
                      </a:rPr>
                      <m:t>𝑥</m:t>
                    </m:r>
                    <m:r>
                      <a:rPr lang="vi-VN" sz="3200" i="1" kern="100">
                        <a:effectLst/>
                        <a:latin typeface="Cambria Math" panose="02040503050406030204" pitchFamily="18" charset="0"/>
                        <a:ea typeface="Arial" panose="020B0604020202020204" pitchFamily="34" charset="0"/>
                        <a:cs typeface="Times New Roman" panose="02020603050405020304" pitchFamily="18" charset="0"/>
                      </a:rPr>
                      <m:t>=8</m:t>
                    </m:r>
                  </m:oMath>
                </a14:m>
                <a:r>
                  <a:rPr lang="nl-NL" sz="3200" kern="100">
                    <a:effectLst/>
                    <a:latin typeface="Chu Văn An"/>
                    <a:ea typeface="Arial" panose="020B0604020202020204" pitchFamily="34" charset="0"/>
                    <a:cs typeface="Times New Roman" panose="02020603050405020304" pitchFamily="18" charset="0"/>
                  </a:rPr>
                  <a:t>.</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41F1681D-28DB-A3EF-7A34-B30F4DC69393}"/>
                  </a:ext>
                </a:extLst>
              </p:cNvPr>
              <p:cNvSpPr txBox="1">
                <a:spLocks noRot="1" noChangeAspect="1" noMove="1" noResize="1" noEditPoints="1" noAdjustHandles="1" noChangeArrowheads="1" noChangeShapeType="1" noTextEdit="1"/>
              </p:cNvSpPr>
              <p:nvPr/>
            </p:nvSpPr>
            <p:spPr>
              <a:xfrm>
                <a:off x="80291" y="1904619"/>
                <a:ext cx="12019175" cy="4055726"/>
              </a:xfrm>
              <a:prstGeom prst="rect">
                <a:avLst/>
              </a:prstGeom>
              <a:blipFill>
                <a:blip r:embed="rId3"/>
                <a:stretch>
                  <a:fillRect l="-1318" t="-1652" b="-3904"/>
                </a:stretch>
              </a:blipFill>
            </p:spPr>
            <p:txBody>
              <a:bodyPr/>
              <a:lstStyle/>
              <a:p>
                <a:r>
                  <a:rPr lang="en-US">
                    <a:noFill/>
                  </a:rPr>
                  <a:t> </a:t>
                </a:r>
              </a:p>
            </p:txBody>
          </p:sp>
        </mc:Fallback>
      </mc:AlternateContent>
      <p:sp>
        <p:nvSpPr>
          <p:cNvPr id="8" name="TextBox 7">
            <a:extLst>
              <a:ext uri="{FF2B5EF4-FFF2-40B4-BE49-F238E27FC236}">
                <a16:creationId xmlns:a16="http://schemas.microsoft.com/office/drawing/2014/main" id="{E9E39B94-45B0-B461-4DD7-D1BCC66F12FF}"/>
              </a:ext>
            </a:extLst>
          </p:cNvPr>
          <p:cNvSpPr txBox="1"/>
          <p:nvPr/>
        </p:nvSpPr>
        <p:spPr>
          <a:xfrm>
            <a:off x="8454828" y="6099657"/>
            <a:ext cx="6132136" cy="721736"/>
          </a:xfrm>
          <a:prstGeom prst="rect">
            <a:avLst/>
          </a:prstGeom>
          <a:noFill/>
        </p:spPr>
        <p:txBody>
          <a:bodyPr wrap="square">
            <a:spAutoFit/>
          </a:bodyPr>
          <a:lstStyle/>
          <a:p>
            <a:pPr marL="629920" algn="just">
              <a:lnSpc>
                <a:spcPct val="107000"/>
              </a:lnSpc>
              <a:spcAft>
                <a:spcPts val="800"/>
              </a:spcAft>
              <a:tabLst>
                <a:tab pos="629920" algn="l"/>
              </a:tabLst>
            </a:pPr>
            <a:r>
              <a:rPr lang="nl-NL" sz="4000" b="1">
                <a:solidFill>
                  <a:srgbClr val="0000FF"/>
                </a:solidFill>
                <a:effectLst/>
                <a:latin typeface="Chu Văn An"/>
                <a:ea typeface="Calibri" panose="020F0502020204030204" pitchFamily="34" charset="0"/>
                <a:cs typeface="Chu Van An"/>
              </a:rPr>
              <a:t>Đáp án:</a:t>
            </a:r>
            <a:r>
              <a:rPr lang="nl-NL" sz="4000" b="1">
                <a:solidFill>
                  <a:srgbClr val="0000CC"/>
                </a:solidFill>
                <a:effectLst/>
                <a:latin typeface="Chu Văn An"/>
                <a:ea typeface="Calibri" panose="020F0502020204030204" pitchFamily="34" charset="0"/>
                <a:cs typeface="Chu Van An"/>
              </a:rPr>
              <a:t> </a:t>
            </a:r>
            <a:r>
              <a:rPr lang="nl-NL" sz="4000" b="1">
                <a:solidFill>
                  <a:srgbClr val="0000CC"/>
                </a:solidFill>
                <a:effectLst/>
                <a:latin typeface="Chu Văn An"/>
                <a:ea typeface="Times New Roman" panose="02020603050405020304" pitchFamily="18" charset="0"/>
                <a:cs typeface="Chu Van An"/>
              </a:rPr>
              <a:t>8</a:t>
            </a:r>
            <a:endParaRPr lang="en-US" sz="40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601806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BD16F7-D0E6-5A07-2E9F-CFA26287B97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DF51B21-5D02-655A-0341-47D2FDAAF48D}"/>
              </a:ext>
            </a:extLst>
          </p:cNvPr>
          <p:cNvSpPr txBox="1"/>
          <p:nvPr/>
        </p:nvSpPr>
        <p:spPr>
          <a:xfrm>
            <a:off x="623740" y="2384981"/>
            <a:ext cx="10944520" cy="1200329"/>
          </a:xfrm>
          <a:prstGeom prst="rect">
            <a:avLst/>
          </a:prstGeom>
          <a:noFill/>
        </p:spPr>
        <p:txBody>
          <a:bodyPr wrap="square" rtlCol="0">
            <a:spAutoFit/>
          </a:bodyPr>
          <a:lstStyle/>
          <a:p>
            <a:pPr algn="ctr"/>
            <a:r>
              <a:rPr lang="en-US" sz="7200" b="1">
                <a:solidFill>
                  <a:srgbClr val="FF0000"/>
                </a:solidFill>
                <a:latin typeface="Times New Roman" panose="02020603050405020304" pitchFamily="18" charset="0"/>
                <a:cs typeface="Times New Roman" panose="02020603050405020304" pitchFamily="18" charset="0"/>
              </a:rPr>
              <a:t>ĐỀ SỐ 2</a:t>
            </a:r>
          </a:p>
        </p:txBody>
      </p:sp>
    </p:spTree>
    <p:extLst>
      <p:ext uri="{BB962C8B-B14F-4D97-AF65-F5344CB8AC3E}">
        <p14:creationId xmlns:p14="http://schemas.microsoft.com/office/powerpoint/2010/main" val="27473318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8C8F9A1-BA99-FBA5-8AAE-B6529C3F17F8}"/>
              </a:ext>
            </a:extLst>
          </p:cNvPr>
          <p:cNvSpPr txBox="1"/>
          <p:nvPr/>
        </p:nvSpPr>
        <p:spPr>
          <a:xfrm>
            <a:off x="87198" y="145984"/>
            <a:ext cx="11922550" cy="709233"/>
          </a:xfrm>
          <a:prstGeom prst="rect">
            <a:avLst/>
          </a:prstGeom>
          <a:solidFill>
            <a:srgbClr val="FFFF00"/>
          </a:solidFill>
        </p:spPr>
        <p:txBody>
          <a:bodyPr wrap="square">
            <a:spAutoFit/>
          </a:bodyPr>
          <a:lstStyle/>
          <a:p>
            <a:pPr marL="629920" indent="-629920" algn="just">
              <a:lnSpc>
                <a:spcPct val="115000"/>
              </a:lnSpc>
              <a:spcAft>
                <a:spcPts val="800"/>
              </a:spcAft>
            </a:pPr>
            <a:r>
              <a:rPr lang="en-SG" sz="1800" b="1">
                <a:effectLst/>
                <a:latin typeface="Times New Roman" panose="02020603050405020304" pitchFamily="18" charset="0"/>
                <a:ea typeface="Calibri" panose="020F0502020204030204" pitchFamily="34" charset="0"/>
                <a:cs typeface="Times New Roman" panose="02020603050405020304" pitchFamily="18" charset="0"/>
              </a:rPr>
              <a:t>PHẦN I. Câu trắc nghiệm nhiều phương án lựa chọn. </a:t>
            </a:r>
            <a:r>
              <a:rPr lang="en-SG" sz="1800">
                <a:effectLst/>
                <a:latin typeface="Times New Roman" panose="02020603050405020304" pitchFamily="18" charset="0"/>
                <a:ea typeface="Calibri" panose="020F0502020204030204" pitchFamily="34" charset="0"/>
                <a:cs typeface="Times New Roman" panose="02020603050405020304" pitchFamily="18" charset="0"/>
              </a:rPr>
              <a:t>Thí sinh trả lời từ câu 1 đến câu 12. Mỗi câu hỏi thí sinh chỉ chọn 1 phương án.</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0EB917E4-190B-79AD-9C41-5F3B41348F62}"/>
                  </a:ext>
                </a:extLst>
              </p:cNvPr>
              <p:cNvSpPr txBox="1"/>
              <p:nvPr/>
            </p:nvSpPr>
            <p:spPr>
              <a:xfrm>
                <a:off x="81699" y="775895"/>
                <a:ext cx="12110301" cy="5755422"/>
              </a:xfrm>
              <a:prstGeom prst="rect">
                <a:avLst/>
              </a:prstGeom>
              <a:noFill/>
            </p:spPr>
            <p:txBody>
              <a:bodyPr wrap="square">
                <a:spAutoFit/>
              </a:bodyPr>
              <a:lstStyle/>
              <a:p>
                <a:pPr>
                  <a:spcAft>
                    <a:spcPts val="800"/>
                  </a:spcAft>
                </a:pPr>
                <a:r>
                  <a:rPr lang="en-SG" sz="2800" b="1">
                    <a:effectLst/>
                    <a:latin typeface="Times New Roman" panose="02020603050405020304" pitchFamily="18" charset="0"/>
                    <a:ea typeface="Calibri" panose="020F0502020204030204" pitchFamily="34" charset="0"/>
                    <a:cs typeface="Times New Roman" panose="02020603050405020304" pitchFamily="18" charset="0"/>
                  </a:rPr>
                  <a:t>Câu 1: </a:t>
                </a:r>
                <a:r>
                  <a:rPr lang="vi-VN" sz="2800">
                    <a:effectLst/>
                    <a:latin typeface="Times New Roman" panose="02020603050405020304" pitchFamily="18" charset="0"/>
                    <a:ea typeface="Calibri" panose="020F0502020204030204" pitchFamily="34" charset="0"/>
                    <a:cs typeface="Times New Roman" panose="02020603050405020304" pitchFamily="18" charset="0"/>
                  </a:rPr>
                  <a:t>Cho mệnh đề: "</a:t>
                </a:r>
                <a14:m>
                  <m:oMath xmlns:m="http://schemas.openxmlformats.org/officeDocument/2006/math">
                    <m:r>
                      <a:rPr lang="en-SG" sz="2800" i="1">
                        <a:effectLst/>
                        <a:latin typeface="Cambria Math" panose="02040503050406030204" pitchFamily="18" charset="0"/>
                        <a:ea typeface="Calibri" panose="020F0502020204030204" pitchFamily="34" charset="0"/>
                        <a:cs typeface="Cambria Math" panose="02040503050406030204" pitchFamily="18" charset="0"/>
                      </a:rPr>
                      <m:t>∃</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r>
                      <a:rPr lang="en-SG" sz="2800" i="1">
                        <a:effectLst/>
                        <a:latin typeface="Cambria Math" panose="02040503050406030204" pitchFamily="18" charset="0"/>
                        <a:ea typeface="Calibri" panose="020F0502020204030204" pitchFamily="34" charset="0"/>
                        <a:cs typeface="Cambria Math" panose="02040503050406030204" pitchFamily="18" charset="0"/>
                      </a:rPr>
                      <m:t>∈</m:t>
                    </m:r>
                    <m:r>
                      <a:rPr lang="en-SG" sz="2800" i="1">
                        <a:effectLst/>
                        <a:latin typeface="Cambria Math" panose="02040503050406030204" pitchFamily="18" charset="0"/>
                        <a:ea typeface="Calibri" panose="020F0502020204030204" pitchFamily="34" charset="0"/>
                        <a:cs typeface="Cambria Math" panose="02040503050406030204" pitchFamily="18" charset="0"/>
                      </a:rPr>
                      <m:t>ℝ</m:t>
                    </m:r>
                    <m:r>
                      <a:rPr lang="en-SG" sz="2800" i="1">
                        <a:effectLst/>
                        <a:latin typeface="Cambria Math" panose="02040503050406030204" pitchFamily="18" charset="0"/>
                        <a:ea typeface="Calibri" panose="020F0502020204030204" pitchFamily="34" charset="0"/>
                        <a:cs typeface="Cambria Math" panose="02040503050406030204" pitchFamily="18" charset="0"/>
                      </a:rPr>
                      <m:t>∣2</m:t>
                    </m:r>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SG" sz="2800" i="1">
                        <a:effectLst/>
                        <a:latin typeface="Cambria Math" panose="02040503050406030204" pitchFamily="18" charset="0"/>
                        <a:ea typeface="Calibri" panose="020F0502020204030204" pitchFamily="34" charset="0"/>
                        <a:cs typeface="Times New Roman" panose="02020603050405020304" pitchFamily="18" charset="0"/>
                      </a:rPr>
                      <m:t>−3</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r>
                      <a:rPr lang="en-SG" sz="2800" i="1">
                        <a:effectLst/>
                        <a:latin typeface="Cambria Math" panose="02040503050406030204" pitchFamily="18" charset="0"/>
                        <a:ea typeface="Calibri" panose="020F0502020204030204" pitchFamily="34" charset="0"/>
                        <a:cs typeface="Times New Roman" panose="02020603050405020304" pitchFamily="18" charset="0"/>
                      </a:rPr>
                      <m:t>−5&lt;0</m:t>
                    </m:r>
                  </m:oMath>
                </a14:m>
                <a:r>
                  <a:rPr lang="vi-VN" sz="2800">
                    <a:effectLst/>
                    <a:latin typeface="Times New Roman" panose="02020603050405020304" pitchFamily="18" charset="0"/>
                    <a:ea typeface="Calibri" panose="020F0502020204030204" pitchFamily="34" charset="0"/>
                    <a:cs typeface="Times New Roman" panose="02020603050405020304" pitchFamily="18" charset="0"/>
                  </a:rPr>
                  <a:t>". Mệnh đề phủ định sẽ là.</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vi-VN" sz="2800" b="1">
                    <a:effectLst/>
                    <a:latin typeface="Times New Roman" panose="02020603050405020304" pitchFamily="18" charset="0"/>
                    <a:ea typeface="Calibri" panose="020F0502020204030204" pitchFamily="34" charset="0"/>
                    <a:cs typeface="Times New Roman" panose="02020603050405020304" pitchFamily="18" charset="0"/>
                  </a:rPr>
                  <a:t>A. </a:t>
                </a:r>
                <a:r>
                  <a:rPr lang="vi-VN" sz="2800">
                    <a:effectLst/>
                    <a:latin typeface="Times New Roman" panose="02020603050405020304" pitchFamily="18" charset="0"/>
                    <a:ea typeface="Calibri" panose="020F0502020204030204" pitchFamily="34" charset="0"/>
                    <a:cs typeface="Times New Roman" panose="02020603050405020304" pitchFamily="18" charset="0"/>
                  </a:rPr>
                  <a:t>"</a:t>
                </a:r>
                <a14:m>
                  <m:oMath xmlns:m="http://schemas.openxmlformats.org/officeDocument/2006/math">
                    <m:r>
                      <a:rPr lang="en-SG" sz="2800" i="1">
                        <a:effectLst/>
                        <a:latin typeface="Cambria Math" panose="02040503050406030204" pitchFamily="18" charset="0"/>
                        <a:ea typeface="Calibri" panose="020F0502020204030204" pitchFamily="34" charset="0"/>
                        <a:cs typeface="Cambria Math" panose="02040503050406030204" pitchFamily="18" charset="0"/>
                      </a:rPr>
                      <m:t>∀</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r>
                      <a:rPr lang="en-SG" sz="2800" i="1">
                        <a:effectLst/>
                        <a:latin typeface="Cambria Math" panose="02040503050406030204" pitchFamily="18" charset="0"/>
                        <a:ea typeface="Calibri" panose="020F0502020204030204" pitchFamily="34" charset="0"/>
                        <a:cs typeface="Cambria Math" panose="02040503050406030204" pitchFamily="18" charset="0"/>
                      </a:rPr>
                      <m:t>∈</m:t>
                    </m:r>
                    <m:r>
                      <a:rPr lang="en-SG" sz="2800" i="1">
                        <a:effectLst/>
                        <a:latin typeface="Cambria Math" panose="02040503050406030204" pitchFamily="18" charset="0"/>
                        <a:ea typeface="Calibri" panose="020F0502020204030204" pitchFamily="34" charset="0"/>
                        <a:cs typeface="Cambria Math" panose="02040503050406030204" pitchFamily="18" charset="0"/>
                      </a:rPr>
                      <m:t>ℝ</m:t>
                    </m:r>
                    <m:r>
                      <a:rPr lang="en-SG" sz="2800" i="1">
                        <a:effectLst/>
                        <a:latin typeface="Cambria Math" panose="02040503050406030204" pitchFamily="18" charset="0"/>
                        <a:ea typeface="Calibri" panose="020F0502020204030204" pitchFamily="34" charset="0"/>
                        <a:cs typeface="Cambria Math" panose="02040503050406030204" pitchFamily="18" charset="0"/>
                      </a:rPr>
                      <m:t>∣2</m:t>
                    </m:r>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SG" sz="2800" i="1">
                        <a:effectLst/>
                        <a:latin typeface="Cambria Math" panose="02040503050406030204" pitchFamily="18" charset="0"/>
                        <a:ea typeface="Calibri" panose="020F0502020204030204" pitchFamily="34" charset="0"/>
                        <a:cs typeface="Times New Roman" panose="02020603050405020304" pitchFamily="18" charset="0"/>
                      </a:rPr>
                      <m:t>+3</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r>
                      <a:rPr lang="en-SG" sz="2800" i="1">
                        <a:effectLst/>
                        <a:latin typeface="Cambria Math" panose="02040503050406030204" pitchFamily="18" charset="0"/>
                        <a:ea typeface="Calibri" panose="020F0502020204030204" pitchFamily="34" charset="0"/>
                        <a:cs typeface="Times New Roman" panose="02020603050405020304" pitchFamily="18" charset="0"/>
                      </a:rPr>
                      <m:t>−5&gt;0</m:t>
                    </m:r>
                  </m:oMath>
                </a14:m>
                <a:r>
                  <a:rPr lang="vi-VN" sz="2800">
                    <a:effectLst/>
                    <a:latin typeface="Times New Roman" panose="02020603050405020304" pitchFamily="18" charset="0"/>
                    <a:ea typeface="Calibri" panose="020F0502020204030204" pitchFamily="34" charset="0"/>
                    <a:cs typeface="Times New Roman" panose="02020603050405020304" pitchFamily="18" charset="0"/>
                  </a:rPr>
                  <a:t>”.		</a:t>
                </a:r>
                <a:r>
                  <a:rPr lang="vi-VN" sz="2800" b="1">
                    <a:effectLst/>
                    <a:latin typeface="Times New Roman" panose="02020603050405020304" pitchFamily="18" charset="0"/>
                    <a:ea typeface="Calibri" panose="020F0502020204030204" pitchFamily="34" charset="0"/>
                    <a:cs typeface="Times New Roman" panose="02020603050405020304" pitchFamily="18" charset="0"/>
                  </a:rPr>
                  <a:t>B. </a:t>
                </a:r>
                <a:r>
                  <a:rPr lang="vi-VN" sz="2800">
                    <a:effectLst/>
                    <a:latin typeface="Times New Roman" panose="02020603050405020304" pitchFamily="18" charset="0"/>
                    <a:ea typeface="Calibri" panose="020F0502020204030204" pitchFamily="34" charset="0"/>
                    <a:cs typeface="Times New Roman" panose="02020603050405020304" pitchFamily="18" charset="0"/>
                  </a:rPr>
                  <a:t>"</a:t>
                </a:r>
                <a14:m>
                  <m:oMath xmlns:m="http://schemas.openxmlformats.org/officeDocument/2006/math">
                    <m:r>
                      <a:rPr lang="en-SG" sz="2800" i="1">
                        <a:effectLst/>
                        <a:latin typeface="Cambria Math" panose="02040503050406030204" pitchFamily="18" charset="0"/>
                        <a:ea typeface="Calibri" panose="020F0502020204030204" pitchFamily="34" charset="0"/>
                        <a:cs typeface="Cambria Math" panose="02040503050406030204" pitchFamily="18" charset="0"/>
                      </a:rPr>
                      <m:t>∃</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r>
                      <a:rPr lang="en-SG" sz="2800" i="1">
                        <a:effectLst/>
                        <a:latin typeface="Cambria Math" panose="02040503050406030204" pitchFamily="18" charset="0"/>
                        <a:ea typeface="Calibri" panose="020F0502020204030204" pitchFamily="34" charset="0"/>
                        <a:cs typeface="Cambria Math" panose="02040503050406030204" pitchFamily="18" charset="0"/>
                      </a:rPr>
                      <m:t>∈</m:t>
                    </m:r>
                    <m:r>
                      <a:rPr lang="en-SG" sz="2800" i="1">
                        <a:effectLst/>
                        <a:latin typeface="Cambria Math" panose="02040503050406030204" pitchFamily="18" charset="0"/>
                        <a:ea typeface="Calibri" panose="020F0502020204030204" pitchFamily="34" charset="0"/>
                        <a:cs typeface="Cambria Math" panose="02040503050406030204" pitchFamily="18" charset="0"/>
                      </a:rPr>
                      <m:t>ℝ</m:t>
                    </m:r>
                    <m:r>
                      <a:rPr lang="en-SG" sz="2800" i="1">
                        <a:effectLst/>
                        <a:latin typeface="Cambria Math" panose="02040503050406030204" pitchFamily="18" charset="0"/>
                        <a:ea typeface="Calibri" panose="020F0502020204030204" pitchFamily="34" charset="0"/>
                        <a:cs typeface="Cambria Math" panose="02040503050406030204" pitchFamily="18" charset="0"/>
                      </a:rPr>
                      <m:t>∣2</m:t>
                    </m:r>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SG" sz="2800" i="1">
                        <a:effectLst/>
                        <a:latin typeface="Cambria Math" panose="02040503050406030204" pitchFamily="18" charset="0"/>
                        <a:ea typeface="Calibri" panose="020F0502020204030204" pitchFamily="34" charset="0"/>
                        <a:cs typeface="Times New Roman" panose="02020603050405020304" pitchFamily="18" charset="0"/>
                      </a:rPr>
                      <m:t>+3</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r>
                      <a:rPr lang="en-SG" sz="2800" i="1">
                        <a:effectLst/>
                        <a:latin typeface="Cambria Math" panose="02040503050406030204" pitchFamily="18" charset="0"/>
                        <a:ea typeface="Calibri" panose="020F0502020204030204" pitchFamily="34" charset="0"/>
                        <a:cs typeface="Times New Roman" panose="02020603050405020304" pitchFamily="18" charset="0"/>
                      </a:rPr>
                      <m:t>−5≥0</m:t>
                    </m:r>
                  </m:oMath>
                </a14:m>
                <a:r>
                  <a:rPr lang="vi-VN" sz="2800">
                    <a:effectLst/>
                    <a:latin typeface="Times New Roman" panose="02020603050405020304" pitchFamily="18" charset="0"/>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vi-VN" sz="2800" b="1">
                    <a:effectLst/>
                    <a:latin typeface="Times New Roman" panose="02020603050405020304" pitchFamily="18" charset="0"/>
                    <a:ea typeface="Calibri" panose="020F0502020204030204" pitchFamily="34" charset="0"/>
                    <a:cs typeface="Times New Roman" panose="02020603050405020304" pitchFamily="18" charset="0"/>
                  </a:rPr>
                  <a:t>C. </a:t>
                </a:r>
                <a:r>
                  <a:rPr lang="vi-VN" sz="2800">
                    <a:effectLst/>
                    <a:latin typeface="Times New Roman" panose="02020603050405020304" pitchFamily="18" charset="0"/>
                    <a:ea typeface="Calibri" panose="020F0502020204030204" pitchFamily="34" charset="0"/>
                    <a:cs typeface="Times New Roman" panose="02020603050405020304" pitchFamily="18" charset="0"/>
                  </a:rPr>
                  <a:t>"</a:t>
                </a:r>
                <a14:m>
                  <m:oMath xmlns:m="http://schemas.openxmlformats.org/officeDocument/2006/math">
                    <m:r>
                      <a:rPr lang="en-SG" sz="2800" i="1">
                        <a:effectLst/>
                        <a:latin typeface="Cambria Math" panose="02040503050406030204" pitchFamily="18" charset="0"/>
                        <a:ea typeface="Calibri" panose="020F0502020204030204" pitchFamily="34" charset="0"/>
                        <a:cs typeface="Cambria Math" panose="02040503050406030204" pitchFamily="18" charset="0"/>
                      </a:rPr>
                      <m:t>∃</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r>
                      <a:rPr lang="en-SG" sz="2800" i="1">
                        <a:effectLst/>
                        <a:latin typeface="Cambria Math" panose="02040503050406030204" pitchFamily="18" charset="0"/>
                        <a:ea typeface="Calibri" panose="020F0502020204030204" pitchFamily="34" charset="0"/>
                        <a:cs typeface="Cambria Math" panose="02040503050406030204" pitchFamily="18" charset="0"/>
                      </a:rPr>
                      <m:t>∈</m:t>
                    </m:r>
                    <m:r>
                      <a:rPr lang="en-SG" sz="2800" i="1">
                        <a:effectLst/>
                        <a:latin typeface="Cambria Math" panose="02040503050406030204" pitchFamily="18" charset="0"/>
                        <a:ea typeface="Calibri" panose="020F0502020204030204" pitchFamily="34" charset="0"/>
                        <a:cs typeface="Cambria Math" panose="02040503050406030204" pitchFamily="18" charset="0"/>
                      </a:rPr>
                      <m:t>ℝ</m:t>
                    </m:r>
                    <m:r>
                      <a:rPr lang="en-SG" sz="2800" i="1">
                        <a:effectLst/>
                        <a:latin typeface="Cambria Math" panose="02040503050406030204" pitchFamily="18" charset="0"/>
                        <a:ea typeface="Calibri" panose="020F0502020204030204" pitchFamily="34" charset="0"/>
                        <a:cs typeface="Cambria Math" panose="02040503050406030204" pitchFamily="18" charset="0"/>
                      </a:rPr>
                      <m:t>∣2</m:t>
                    </m:r>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SG" sz="2800" i="1">
                        <a:effectLst/>
                        <a:latin typeface="Cambria Math" panose="02040503050406030204" pitchFamily="18" charset="0"/>
                        <a:ea typeface="Calibri" panose="020F0502020204030204" pitchFamily="34" charset="0"/>
                        <a:cs typeface="Times New Roman" panose="02020603050405020304" pitchFamily="18" charset="0"/>
                      </a:rPr>
                      <m:t>+3</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r>
                      <a:rPr lang="en-SG" sz="2800" i="1">
                        <a:effectLst/>
                        <a:latin typeface="Cambria Math" panose="02040503050406030204" pitchFamily="18" charset="0"/>
                        <a:ea typeface="Calibri" panose="020F0502020204030204" pitchFamily="34" charset="0"/>
                        <a:cs typeface="Times New Roman" panose="02020603050405020304" pitchFamily="18" charset="0"/>
                      </a:rPr>
                      <m:t>−5&gt;0</m:t>
                    </m:r>
                  </m:oMath>
                </a14:m>
                <a:r>
                  <a:rPr lang="vi-VN" sz="2800">
                    <a:effectLst/>
                    <a:latin typeface="Times New Roman" panose="02020603050405020304" pitchFamily="18" charset="0"/>
                    <a:ea typeface="Calibri" panose="020F0502020204030204" pitchFamily="34" charset="0"/>
                    <a:cs typeface="Times New Roman" panose="02020603050405020304" pitchFamily="18" charset="0"/>
                  </a:rPr>
                  <a:t>”.		</a:t>
                </a:r>
                <a:r>
                  <a:rPr lang="vi-VN" sz="2800" b="1">
                    <a:effectLst/>
                    <a:latin typeface="Times New Roman" panose="02020603050405020304" pitchFamily="18" charset="0"/>
                    <a:ea typeface="Calibri" panose="020F0502020204030204" pitchFamily="34" charset="0"/>
                    <a:cs typeface="Times New Roman" panose="02020603050405020304" pitchFamily="18" charset="0"/>
                  </a:rPr>
                  <a:t>D. </a:t>
                </a:r>
                <a:r>
                  <a:rPr lang="vi-VN" sz="2800">
                    <a:effectLst/>
                    <a:latin typeface="Times New Roman" panose="02020603050405020304" pitchFamily="18" charset="0"/>
                    <a:ea typeface="Calibri" panose="020F0502020204030204" pitchFamily="34" charset="0"/>
                    <a:cs typeface="Times New Roman" panose="02020603050405020304" pitchFamily="18" charset="0"/>
                  </a:rPr>
                  <a:t>"</a:t>
                </a:r>
                <a14:m>
                  <m:oMath xmlns:m="http://schemas.openxmlformats.org/officeDocument/2006/math">
                    <m:r>
                      <a:rPr lang="en-SG" sz="2800" i="1">
                        <a:effectLst/>
                        <a:latin typeface="Cambria Math" panose="02040503050406030204" pitchFamily="18" charset="0"/>
                        <a:ea typeface="Calibri" panose="020F0502020204030204" pitchFamily="34" charset="0"/>
                        <a:cs typeface="Cambria Math" panose="02040503050406030204" pitchFamily="18" charset="0"/>
                      </a:rPr>
                      <m:t>∀</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r>
                      <a:rPr lang="en-SG" sz="2800" i="1">
                        <a:effectLst/>
                        <a:latin typeface="Cambria Math" panose="02040503050406030204" pitchFamily="18" charset="0"/>
                        <a:ea typeface="Calibri" panose="020F0502020204030204" pitchFamily="34" charset="0"/>
                        <a:cs typeface="Cambria Math" panose="02040503050406030204" pitchFamily="18" charset="0"/>
                      </a:rPr>
                      <m:t>∈</m:t>
                    </m:r>
                    <m:r>
                      <a:rPr lang="en-SG" sz="2800" i="1">
                        <a:effectLst/>
                        <a:latin typeface="Cambria Math" panose="02040503050406030204" pitchFamily="18" charset="0"/>
                        <a:ea typeface="Calibri" panose="020F0502020204030204" pitchFamily="34" charset="0"/>
                        <a:cs typeface="Cambria Math" panose="02040503050406030204" pitchFamily="18" charset="0"/>
                      </a:rPr>
                      <m:t>ℝ</m:t>
                    </m:r>
                    <m:r>
                      <a:rPr lang="en-SG" sz="2800" i="1">
                        <a:effectLst/>
                        <a:latin typeface="Cambria Math" panose="02040503050406030204" pitchFamily="18" charset="0"/>
                        <a:ea typeface="Calibri" panose="020F0502020204030204" pitchFamily="34" charset="0"/>
                        <a:cs typeface="Cambria Math" panose="02040503050406030204" pitchFamily="18" charset="0"/>
                      </a:rPr>
                      <m:t>∣2</m:t>
                    </m:r>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SG" sz="2800" i="1">
                        <a:effectLst/>
                        <a:latin typeface="Cambria Math" panose="02040503050406030204" pitchFamily="18" charset="0"/>
                        <a:ea typeface="Calibri" panose="020F0502020204030204" pitchFamily="34" charset="0"/>
                        <a:cs typeface="Times New Roman" panose="02020603050405020304" pitchFamily="18" charset="0"/>
                      </a:rPr>
                      <m:t>+3</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r>
                      <a:rPr lang="en-SG" sz="2800" i="1">
                        <a:effectLst/>
                        <a:latin typeface="Cambria Math" panose="02040503050406030204" pitchFamily="18" charset="0"/>
                        <a:ea typeface="Calibri" panose="020F0502020204030204" pitchFamily="34" charset="0"/>
                        <a:cs typeface="Times New Roman" panose="02020603050405020304" pitchFamily="18" charset="0"/>
                      </a:rPr>
                      <m:t>−5≥0</m:t>
                    </m:r>
                  </m:oMath>
                </a14:m>
                <a:r>
                  <a:rPr lang="vi-VN" sz="2800">
                    <a:effectLst/>
                    <a:latin typeface="Times New Roman" panose="02020603050405020304" pitchFamily="18" charset="0"/>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vi-VN" sz="2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Câu 2</a:t>
                </a:r>
                <a:r>
                  <a:rPr lang="vi-VN"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Cho hai tập hợp </a:t>
                </a:r>
                <a14:m>
                  <m:oMath xmlns:m="http://schemas.openxmlformats.org/officeDocument/2006/math">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𝑨</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d>
                      <m:dPr>
                        <m:begChr m:val=""/>
                        <m:ctrlPr>
                          <a:rPr lang="en-US"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ctrlPr>
                      </m:dPr>
                      <m:e>
                        <m:r>
                          <a:rPr lang="en-US" sz="2800" b="1" i="1" smtClean="0">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𝟐</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𝟕</m:t>
                        </m:r>
                      </m:e>
                    </m:d>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𝑩</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ctrlPr>
                      </m:dPr>
                      <m:e>
                        <m:r>
                          <a:rPr lang="en-US" sz="2800" b="1" i="1" smtClean="0">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𝟏</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𝟗</m:t>
                        </m:r>
                      </m:e>
                    </m:d>
                    <m:r>
                      <a:rPr lang="en-US" sz="2800" b="1" i="0" smtClean="0">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oMath>
                </a14:m>
                <a:r>
                  <a:rPr lang="vi-VN"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Tìm </a:t>
                </a:r>
                <a14:m>
                  <m:oMath xmlns:m="http://schemas.openxmlformats.org/officeDocument/2006/math">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𝑨</m:t>
                    </m:r>
                    <m:r>
                      <a:rPr lang="en-SG" sz="2800" b="1" i="1">
                        <a:solidFill>
                          <a:srgbClr val="00B050"/>
                        </a:solidFill>
                        <a:effectLst/>
                        <a:latin typeface="Cambria Math" panose="02040503050406030204" pitchFamily="18" charset="0"/>
                        <a:ea typeface="Calibri" panose="020F0502020204030204" pitchFamily="34" charset="0"/>
                        <a:cs typeface="Cambria Math" panose="020405030504060302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𝑩</m:t>
                    </m:r>
                  </m:oMath>
                </a14:m>
                <a:r>
                  <a:rPr lang="vi-VN"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2800" b="1">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vi-VN"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A. </a:t>
                </a:r>
                <a14:m>
                  <m:oMath xmlns:m="http://schemas.openxmlformats.org/officeDocument/2006/math">
                    <m:d>
                      <m:dPr>
                        <m:ctrlPr>
                          <a:rPr lang="en-US"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ctrlPr>
                      </m:dPr>
                      <m:e>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𝟏</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𝟕</m:t>
                        </m:r>
                      </m:e>
                    </m:d>
                  </m:oMath>
                </a14:m>
                <a:r>
                  <a:rPr lang="vi-VN"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B. </a:t>
                </a:r>
                <a14:m>
                  <m:oMath xmlns:m="http://schemas.openxmlformats.org/officeDocument/2006/math">
                    <m:d>
                      <m:dPr>
                        <m:begChr m:val=""/>
                        <m:endChr m:val=""/>
                        <m:ctrlPr>
                          <a:rPr lang="en-US"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ctrlPr>
                      </m:dPr>
                      <m:e>
                        <m:r>
                          <a:rPr lang="en-US" sz="2800" b="1" i="1" smtClean="0">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𝟕</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𝟗</m:t>
                        </m:r>
                        <m:r>
                          <a:rPr lang="en-US" sz="2800" b="1" i="1" smtClean="0">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e>
                    </m:d>
                  </m:oMath>
                </a14:m>
                <a:r>
                  <a:rPr lang="vi-VN"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C. </a:t>
                </a:r>
                <a14:m>
                  <m:oMath xmlns:m="http://schemas.openxmlformats.org/officeDocument/2006/math">
                    <m:d>
                      <m:dPr>
                        <m:begChr m:val=""/>
                        <m:ctrlPr>
                          <a:rPr lang="en-US"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ctrlPr>
                      </m:dPr>
                      <m:e>
                        <m:r>
                          <a:rPr lang="en-US" sz="2800" b="1" i="1" smtClean="0">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𝟐</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𝟏</m:t>
                        </m:r>
                      </m:e>
                    </m:d>
                  </m:oMath>
                </a14:m>
                <a:r>
                  <a:rPr lang="vi-VN"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D. </a:t>
                </a:r>
                <a14:m>
                  <m:oMath xmlns:m="http://schemas.openxmlformats.org/officeDocument/2006/math">
                    <m:d>
                      <m:dPr>
                        <m:begChr m:val="["/>
                        <m:endChr m:val="]"/>
                        <m:ctrlPr>
                          <a:rPr lang="en-US"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ctrlPr>
                      </m:dPr>
                      <m:e>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𝟐</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𝟗</m:t>
                        </m:r>
                      </m:e>
                    </m:d>
                  </m:oMath>
                </a14:m>
                <a:endParaRPr lang="en-US" sz="2800" b="1">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vi-VN" sz="2800" b="1">
                    <a:effectLst/>
                    <a:latin typeface="Times New Roman" panose="02020603050405020304" pitchFamily="18" charset="0"/>
                    <a:ea typeface="Calibri" panose="020F0502020204030204" pitchFamily="34" charset="0"/>
                    <a:cs typeface="Times New Roman" panose="02020603050405020304" pitchFamily="18" charset="0"/>
                  </a:rPr>
                  <a:t>Câu 3: </a:t>
                </a:r>
                <a:r>
                  <a:rPr lang="vi-VN" sz="2800">
                    <a:effectLst/>
                    <a:latin typeface="Times New Roman" panose="02020603050405020304" pitchFamily="18" charset="0"/>
                    <a:ea typeface="Times New Roman" panose="02020603050405020304" pitchFamily="18" charset="0"/>
                    <a:cs typeface="Times New Roman" panose="02020603050405020304" pitchFamily="18" charset="0"/>
                  </a:rPr>
                  <a:t>Trong các bất phương trình sau, bất phương trình nào là bất phương trình bậc nhất hai ẩn?</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514350" indent="-514350">
                  <a:spcAft>
                    <a:spcPts val="800"/>
                  </a:spcAft>
                  <a:buAutoNum type="alphaUcPeriod"/>
                </a:pP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SG" sz="2800" i="1">
                        <a:effectLst/>
                        <a:latin typeface="Cambria Math" panose="02040503050406030204" pitchFamily="18" charset="0"/>
                        <a:ea typeface="Calibri" panose="020F0502020204030204" pitchFamily="34" charset="0"/>
                        <a:cs typeface="Times New Roman" panose="02020603050405020304" pitchFamily="18" charset="0"/>
                      </a:rPr>
                      <m:t>+5</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𝑦</m:t>
                    </m:r>
                    <m:r>
                      <a:rPr lang="en-SG" sz="2800" i="1">
                        <a:effectLst/>
                        <a:latin typeface="Cambria Math" panose="02040503050406030204" pitchFamily="18" charset="0"/>
                        <a:ea typeface="Calibri" panose="020F0502020204030204" pitchFamily="34" charset="0"/>
                        <a:cs typeface="Times New Roman" panose="02020603050405020304" pitchFamily="18" charset="0"/>
                      </a:rPr>
                      <m:t>&gt;3</m:t>
                    </m:r>
                  </m:oMath>
                </a14:m>
                <a:r>
                  <a:rPr lang="vi-VN" sz="280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a:effectLst/>
                    <a:latin typeface="Times New Roman" panose="02020603050405020304" pitchFamily="18" charset="0"/>
                    <a:ea typeface="Calibri" panose="020F0502020204030204" pitchFamily="34" charset="0"/>
                    <a:cs typeface="Times New Roman" panose="02020603050405020304" pitchFamily="18" charset="0"/>
                  </a:rPr>
                  <a:t>	</a:t>
                </a:r>
                <a:r>
                  <a:rPr lang="vi-VN" sz="2800" b="1">
                    <a:effectLst/>
                    <a:latin typeface="Times New Roman" panose="02020603050405020304" pitchFamily="18" charset="0"/>
                    <a:ea typeface="Calibri" panose="020F0502020204030204" pitchFamily="34" charset="0"/>
                    <a:cs typeface="Times New Roman" panose="02020603050405020304" pitchFamily="18" charset="0"/>
                  </a:rPr>
                  <a:t>B.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r>
                      <a:rPr lang="en-SG" sz="2800" i="1">
                        <a:effectLst/>
                        <a:latin typeface="Cambria Math" panose="02040503050406030204" pitchFamily="18" charset="0"/>
                        <a:ea typeface="Calibri" panose="020F0502020204030204" pitchFamily="34" charset="0"/>
                        <a:cs typeface="Times New Roman" panose="02020603050405020304" pitchFamily="18" charset="0"/>
                      </a:rPr>
                      <m:t>−5</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𝑦</m:t>
                    </m:r>
                    <m:r>
                      <a:rPr lang="en-SG" sz="2800" i="1">
                        <a:effectLst/>
                        <a:latin typeface="Cambria Math" panose="02040503050406030204" pitchFamily="18" charset="0"/>
                        <a:ea typeface="Calibri" panose="020F0502020204030204" pitchFamily="34" charset="0"/>
                        <a:cs typeface="Times New Roman" panose="02020603050405020304" pitchFamily="18" charset="0"/>
                      </a:rPr>
                      <m:t>+3</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𝑧</m:t>
                    </m:r>
                    <m:r>
                      <a:rPr lang="en-SG" sz="2800" i="1">
                        <a:effectLst/>
                        <a:latin typeface="Cambria Math" panose="02040503050406030204" pitchFamily="18" charset="0"/>
                        <a:ea typeface="Calibri" panose="020F0502020204030204" pitchFamily="34" charset="0"/>
                        <a:cs typeface="Times New Roman" panose="02020603050405020304" pitchFamily="18" charset="0"/>
                      </a:rPr>
                      <m:t>≤0</m:t>
                    </m:r>
                  </m:oMath>
                </a14:m>
                <a:r>
                  <a:rPr lang="vi-VN" sz="28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r>
                  <a:rPr lang="vi-VN" sz="2800" b="1">
                    <a:effectLst/>
                    <a:latin typeface="Times New Roman" panose="02020603050405020304" pitchFamily="18" charset="0"/>
                    <a:ea typeface="Calibri" panose="020F0502020204030204" pitchFamily="34" charset="0"/>
                    <a:cs typeface="Times New Roman" panose="02020603050405020304" pitchFamily="18" charset="0"/>
                  </a:rPr>
                  <a:t>C.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r>
                      <a:rPr lang="en-SG" sz="2800" i="1">
                        <a:effectLst/>
                        <a:latin typeface="Cambria Math" panose="02040503050406030204" pitchFamily="18" charset="0"/>
                        <a:ea typeface="Calibri" panose="020F0502020204030204" pitchFamily="34" charset="0"/>
                        <a:cs typeface="Times New Roman" panose="02020603050405020304" pitchFamily="18" charset="0"/>
                      </a:rPr>
                      <m:t>+3</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𝑦</m:t>
                    </m:r>
                    <m:r>
                      <a:rPr lang="en-SG" sz="2800" i="1">
                        <a:effectLst/>
                        <a:latin typeface="Cambria Math" panose="02040503050406030204" pitchFamily="18" charset="0"/>
                        <a:ea typeface="Calibri" panose="020F0502020204030204" pitchFamily="34" charset="0"/>
                        <a:cs typeface="Times New Roman" panose="02020603050405020304" pitchFamily="18" charset="0"/>
                      </a:rPr>
                      <m:t>&lt;5</m:t>
                    </m:r>
                  </m:oMath>
                </a14:m>
                <a:r>
                  <a:rPr lang="vi-VN" sz="280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a:effectLst/>
                    <a:latin typeface="Times New Roman" panose="02020603050405020304" pitchFamily="18" charset="0"/>
                    <a:ea typeface="Calibri" panose="020F0502020204030204" pitchFamily="34" charset="0"/>
                    <a:cs typeface="Times New Roman" panose="02020603050405020304" pitchFamily="18" charset="0"/>
                  </a:rPr>
                  <a:t>	</a:t>
                </a:r>
                <a:r>
                  <a:rPr lang="vi-VN" sz="2800" b="1">
                    <a:effectLst/>
                    <a:latin typeface="Times New Roman" panose="02020603050405020304" pitchFamily="18" charset="0"/>
                    <a:ea typeface="Calibri" panose="020F0502020204030204" pitchFamily="34" charset="0"/>
                    <a:cs typeface="Times New Roman" panose="02020603050405020304" pitchFamily="18" charset="0"/>
                  </a:rPr>
                  <a:t>D.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3</m:t>
                    </m:r>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e>
                      <m:sup>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𝑥</m:t>
                    </m:r>
                    <m:r>
                      <a:rPr lang="en-SG" sz="2800" i="1">
                        <a:effectLst/>
                        <a:latin typeface="Cambria Math" panose="02040503050406030204" pitchFamily="18" charset="0"/>
                        <a:ea typeface="Calibri" panose="020F0502020204030204" pitchFamily="34" charset="0"/>
                        <a:cs typeface="Times New Roman" panose="02020603050405020304" pitchFamily="18" charset="0"/>
                      </a:rPr>
                      <m:t>−4&gt;0</m:t>
                    </m:r>
                  </m:oMath>
                </a14:m>
                <a:r>
                  <a:rPr lang="vi-VN" sz="2800">
                    <a:effectLst/>
                    <a:latin typeface="Times New Roman" panose="02020603050405020304" pitchFamily="18" charset="0"/>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vi-VN" sz="2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Câu 4</a:t>
                </a:r>
                <a:r>
                  <a:rPr lang="vi-VN"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Giá trị nhỏ nhất của hàm số </a:t>
                </a:r>
                <a14:m>
                  <m:oMath xmlns:m="http://schemas.openxmlformats.org/officeDocument/2006/math">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𝒚</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en-US"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𝒙</m:t>
                        </m:r>
                      </m:e>
                      <m:sup>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𝟐</m:t>
                        </m:r>
                      </m:sup>
                    </m:sSup>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𝟐</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𝒙</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𝟑</m:t>
                    </m:r>
                  </m:oMath>
                </a14:m>
                <a:r>
                  <a:rPr lang="en-SG"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a:t>
                </a:r>
                <a:r>
                  <a:rPr lang="nl-NL"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đạt được tại. </a:t>
                </a:r>
                <a:endParaRPr lang="en-US" sz="2800" b="1">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SG"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A. </a:t>
                </a:r>
                <a14:m>
                  <m:oMath xmlns:m="http://schemas.openxmlformats.org/officeDocument/2006/math">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𝒙</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𝟏</m:t>
                    </m:r>
                  </m:oMath>
                </a14:m>
                <a:r>
                  <a:rPr lang="vi-VN"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SG"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B. </a:t>
                </a:r>
                <a14:m>
                  <m:oMath xmlns:m="http://schemas.openxmlformats.org/officeDocument/2006/math">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𝒙</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𝟎</m:t>
                    </m:r>
                  </m:oMath>
                </a14:m>
                <a:r>
                  <a:rPr lang="en-SG" sz="2800" b="1">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		</a:t>
                </a:r>
                <a:r>
                  <a:rPr lang="en-SG"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C. </a:t>
                </a:r>
                <a14:m>
                  <m:oMath xmlns:m="http://schemas.openxmlformats.org/officeDocument/2006/math">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𝒙</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𝟏</m:t>
                    </m:r>
                  </m:oMath>
                </a14:m>
                <a:r>
                  <a:rPr lang="vi-VN"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SG"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D. </a:t>
                </a:r>
                <a14:m>
                  <m:oMath xmlns:m="http://schemas.openxmlformats.org/officeDocument/2006/math">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𝒙</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𝟐</m:t>
                    </m:r>
                  </m:oMath>
                </a14:m>
                <a:r>
                  <a:rPr lang="vi-VN" sz="2800" b="1">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2800" b="1">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5" name="TextBox 4">
                <a:extLst>
                  <a:ext uri="{FF2B5EF4-FFF2-40B4-BE49-F238E27FC236}">
                    <a16:creationId xmlns:a16="http://schemas.microsoft.com/office/drawing/2014/main" id="{0EB917E4-190B-79AD-9C41-5F3B41348F62}"/>
                  </a:ext>
                </a:extLst>
              </p:cNvPr>
              <p:cNvSpPr txBox="1">
                <a:spLocks noRot="1" noChangeAspect="1" noMove="1" noResize="1" noEditPoints="1" noAdjustHandles="1" noChangeArrowheads="1" noChangeShapeType="1" noTextEdit="1"/>
              </p:cNvSpPr>
              <p:nvPr/>
            </p:nvSpPr>
            <p:spPr>
              <a:xfrm>
                <a:off x="81699" y="775895"/>
                <a:ext cx="12110301" cy="5755422"/>
              </a:xfrm>
              <a:prstGeom prst="rect">
                <a:avLst/>
              </a:prstGeom>
              <a:blipFill>
                <a:blip r:embed="rId2"/>
                <a:stretch>
                  <a:fillRect l="-1007" t="-1165" b="-2331"/>
                </a:stretch>
              </a:blipFill>
            </p:spPr>
            <p:txBody>
              <a:bodyPr/>
              <a:lstStyle/>
              <a:p>
                <a:r>
                  <a:rPr lang="en-US">
                    <a:noFill/>
                  </a:rPr>
                  <a:t> </a:t>
                </a:r>
              </a:p>
            </p:txBody>
          </p:sp>
        </mc:Fallback>
      </mc:AlternateContent>
      <p:sp>
        <p:nvSpPr>
          <p:cNvPr id="2" name="TextBox 1">
            <a:extLst>
              <a:ext uri="{FF2B5EF4-FFF2-40B4-BE49-F238E27FC236}">
                <a16:creationId xmlns:a16="http://schemas.microsoft.com/office/drawing/2014/main" id="{1EE61138-17BE-2453-E40A-140760B39D91}"/>
              </a:ext>
            </a:extLst>
          </p:cNvPr>
          <p:cNvSpPr txBox="1"/>
          <p:nvPr/>
        </p:nvSpPr>
        <p:spPr>
          <a:xfrm>
            <a:off x="5594808" y="5844257"/>
            <a:ext cx="669303" cy="769441"/>
          </a:xfrm>
          <a:prstGeom prst="rect">
            <a:avLst/>
          </a:prstGeom>
          <a:noFill/>
        </p:spPr>
        <p:txBody>
          <a:bodyPr wrap="square" rtlCol="0">
            <a:spAutoFit/>
          </a:bodyPr>
          <a:lstStyle/>
          <a:p>
            <a:r>
              <a:rPr lang="en-US" sz="4400" b="1">
                <a:solidFill>
                  <a:srgbClr val="FF0000"/>
                </a:solidFill>
              </a:rPr>
              <a:t>X</a:t>
            </a:r>
          </a:p>
        </p:txBody>
      </p:sp>
      <p:sp>
        <p:nvSpPr>
          <p:cNvPr id="4" name="TextBox 3">
            <a:extLst>
              <a:ext uri="{FF2B5EF4-FFF2-40B4-BE49-F238E27FC236}">
                <a16:creationId xmlns:a16="http://schemas.microsoft.com/office/drawing/2014/main" id="{4D2FB997-D89C-91E4-828A-955E798DE701}"/>
              </a:ext>
            </a:extLst>
          </p:cNvPr>
          <p:cNvSpPr txBox="1"/>
          <p:nvPr/>
        </p:nvSpPr>
        <p:spPr>
          <a:xfrm>
            <a:off x="0" y="4761745"/>
            <a:ext cx="669303" cy="769441"/>
          </a:xfrm>
          <a:prstGeom prst="rect">
            <a:avLst/>
          </a:prstGeom>
          <a:noFill/>
        </p:spPr>
        <p:txBody>
          <a:bodyPr wrap="square" rtlCol="0">
            <a:spAutoFit/>
          </a:bodyPr>
          <a:lstStyle/>
          <a:p>
            <a:r>
              <a:rPr lang="en-US" sz="4400" b="1">
                <a:solidFill>
                  <a:srgbClr val="FF0000"/>
                </a:solidFill>
              </a:rPr>
              <a:t>X</a:t>
            </a:r>
          </a:p>
        </p:txBody>
      </p:sp>
      <p:sp>
        <p:nvSpPr>
          <p:cNvPr id="6" name="TextBox 5">
            <a:extLst>
              <a:ext uri="{FF2B5EF4-FFF2-40B4-BE49-F238E27FC236}">
                <a16:creationId xmlns:a16="http://schemas.microsoft.com/office/drawing/2014/main" id="{279A08BD-0744-3DE0-F609-A8F7C5EC42F9}"/>
              </a:ext>
            </a:extLst>
          </p:cNvPr>
          <p:cNvSpPr txBox="1"/>
          <p:nvPr/>
        </p:nvSpPr>
        <p:spPr>
          <a:xfrm>
            <a:off x="9180135" y="2833113"/>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C27FCA51-5360-A4CB-B1B2-54251055F613}"/>
              </a:ext>
            </a:extLst>
          </p:cNvPr>
          <p:cNvSpPr txBox="1"/>
          <p:nvPr/>
        </p:nvSpPr>
        <p:spPr>
          <a:xfrm>
            <a:off x="6400013" y="1714541"/>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1103711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74D6DD02-CB1B-F5CB-3C74-245879FBFFAE}"/>
                  </a:ext>
                </a:extLst>
              </p:cNvPr>
              <p:cNvSpPr txBox="1"/>
              <p:nvPr/>
            </p:nvSpPr>
            <p:spPr>
              <a:xfrm>
                <a:off x="219174" y="105280"/>
                <a:ext cx="12063952" cy="5789021"/>
              </a:xfrm>
              <a:prstGeom prst="rect">
                <a:avLst/>
              </a:prstGeom>
              <a:noFill/>
            </p:spPr>
            <p:txBody>
              <a:bodyPr wrap="square">
                <a:spAutoFit/>
              </a:bodyPr>
              <a:lstStyle/>
              <a:p>
                <a:pPr>
                  <a:lnSpc>
                    <a:spcPct val="115000"/>
                  </a:lnSpc>
                  <a:spcAft>
                    <a:spcPts val="800"/>
                  </a:spcAft>
                </a:pPr>
                <a:r>
                  <a:rPr lang="en-SG" sz="2800" b="1">
                    <a:solidFill>
                      <a:srgbClr val="FF0000"/>
                    </a:solidFill>
                    <a:effectLst/>
                    <a:latin typeface="Times New Roman" panose="02020603050405020304" pitchFamily="18" charset="0"/>
                    <a:ea typeface="Georgia" panose="02040502050405020303" pitchFamily="18" charset="0"/>
                    <a:cs typeface="Times New Roman" panose="02020603050405020304" pitchFamily="18" charset="0"/>
                  </a:rPr>
                  <a:t>Câu 5</a:t>
                </a:r>
                <a:r>
                  <a:rPr lang="en-SG" sz="2800" b="1">
                    <a:effectLst/>
                    <a:latin typeface="Times New Roman" panose="02020603050405020304" pitchFamily="18" charset="0"/>
                    <a:ea typeface="Georgia" panose="02040502050405020303" pitchFamily="18" charset="0"/>
                    <a:cs typeface="Times New Roman" panose="02020603050405020304" pitchFamily="18" charset="0"/>
                  </a:rPr>
                  <a:t>: Cho </a:t>
                </a:r>
                <a14:m>
                  <m:oMath xmlns:m="http://schemas.openxmlformats.org/officeDocument/2006/math">
                    <m:r>
                      <a:rPr lang="en-SG" sz="2800" b="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𝑨𝑩𝑪</m:t>
                    </m:r>
                  </m:oMath>
                </a14:m>
                <a:r>
                  <a:rPr lang="en-SG" sz="2800" b="1">
                    <a:effectLst/>
                    <a:latin typeface="Times New Roman" panose="02020603050405020304" pitchFamily="18" charset="0"/>
                    <a:ea typeface="Georgia" panose="02040502050405020303" pitchFamily="18" charset="0"/>
                    <a:cs typeface="Times New Roman" panose="02020603050405020304" pitchFamily="18" charset="0"/>
                  </a:rPr>
                  <a:t> có </a:t>
                </a:r>
                <a14:m>
                  <m:oMath xmlns:m="http://schemas.openxmlformats.org/officeDocument/2006/math">
                    <m:r>
                      <a:rPr lang="en-SG" sz="2800" b="1" i="1">
                        <a:effectLst/>
                        <a:latin typeface="Cambria Math" panose="02040503050406030204" pitchFamily="18" charset="0"/>
                        <a:ea typeface="Calibri" panose="020F0502020204030204" pitchFamily="34" charset="0"/>
                        <a:cs typeface="Times New Roman" panose="02020603050405020304" pitchFamily="18" charset="0"/>
                      </a:rPr>
                      <m:t>𝒂</m:t>
                    </m:r>
                    <m:r>
                      <a:rPr lang="en-SG" sz="2800" b="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𝟒</m:t>
                    </m:r>
                    <m:r>
                      <a:rPr lang="en-SG" sz="2800" b="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𝒄</m:t>
                    </m:r>
                    <m:r>
                      <a:rPr lang="en-SG" sz="2800" b="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𝟓</m:t>
                    </m:r>
                    <m:r>
                      <a:rPr lang="en-SG" sz="2800" b="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𝑩</m:t>
                        </m:r>
                      </m:e>
                    </m:acc>
                    <m:r>
                      <a:rPr lang="en-SG" sz="2800" b="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𝟏𝟓𝟎</m:t>
                        </m:r>
                      </m:e>
                      <m:sup>
                        <m:r>
                          <a:rPr lang="en-SG" sz="2800" b="1">
                            <a:effectLst/>
                            <a:latin typeface="Cambria Math" panose="02040503050406030204" pitchFamily="18" charset="0"/>
                            <a:ea typeface="Calibri" panose="020F0502020204030204" pitchFamily="34" charset="0"/>
                            <a:cs typeface="Times New Roman" panose="02020603050405020304" pitchFamily="18" charset="0"/>
                          </a:rPr>
                          <m:t>∘</m:t>
                        </m:r>
                      </m:sup>
                    </m:sSup>
                  </m:oMath>
                </a14:m>
                <a:r>
                  <a:rPr lang="en-SG" sz="2800" b="1">
                    <a:effectLst/>
                    <a:latin typeface="Times New Roman" panose="02020603050405020304" pitchFamily="18" charset="0"/>
                    <a:ea typeface="Georgia" panose="02040502050405020303" pitchFamily="18" charset="0"/>
                    <a:cs typeface="Times New Roman" panose="02020603050405020304" pitchFamily="18" charset="0"/>
                  </a:rPr>
                  <a:t>. Tính diện tích tam giác </a:t>
                </a:r>
                <a14:m>
                  <m:oMath xmlns:m="http://schemas.openxmlformats.org/officeDocument/2006/math">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𝑨𝑩𝑪</m:t>
                    </m:r>
                  </m:oMath>
                </a14:m>
                <a:r>
                  <a:rPr lang="en-SG" sz="2800" b="1">
                    <a:effectLst/>
                    <a:latin typeface="Times New Roman" panose="02020603050405020304" pitchFamily="18" charset="0"/>
                    <a:ea typeface="Calibri" panose="020F0502020204030204" pitchFamily="34" charset="0"/>
                    <a:cs typeface="Times New Roman" panose="02020603050405020304" pitchFamily="18" charset="0"/>
                  </a:rPr>
                  <a:t>. </a:t>
                </a:r>
                <a:br>
                  <a:rPr lang="en-SG" sz="2800" b="1">
                    <a:effectLst/>
                    <a:latin typeface="Times New Roman" panose="02020603050405020304" pitchFamily="18" charset="0"/>
                    <a:ea typeface="Calibri" panose="020F0502020204030204" pitchFamily="34" charset="0"/>
                    <a:cs typeface="Times New Roman" panose="02020603050405020304" pitchFamily="18" charset="0"/>
                  </a:rPr>
                </a:br>
                <a:r>
                  <a:rPr lang="en-SG" sz="2800" b="1">
                    <a:effectLst/>
                    <a:latin typeface="Times New Roman" panose="02020603050405020304" pitchFamily="18" charset="0"/>
                    <a:ea typeface="Calibri" panose="020F0502020204030204" pitchFamily="34" charset="0"/>
                    <a:cs typeface="Times New Roman" panose="02020603050405020304" pitchFamily="18" charset="0"/>
                  </a:rPr>
                  <a:t>A. </a:t>
                </a:r>
                <a14:m>
                  <m:oMath xmlns:m="http://schemas.openxmlformats.org/officeDocument/2006/math">
                    <m:r>
                      <a:rPr lang="en-SG" sz="2800" b="1" i="1">
                        <a:effectLst/>
                        <a:latin typeface="Cambria Math" panose="02040503050406030204" pitchFamily="18" charset="0"/>
                        <a:ea typeface="Calibri" panose="020F0502020204030204" pitchFamily="34" charset="0"/>
                        <a:cs typeface="Times New Roman" panose="02020603050405020304" pitchFamily="18" charset="0"/>
                      </a:rPr>
                      <m:t>𝑺</m:t>
                    </m:r>
                    <m:r>
                      <a:rPr lang="en-SG" sz="2800" b="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𝟏𝟎</m:t>
                    </m:r>
                  </m:oMath>
                </a14:m>
                <a:r>
                  <a:rPr lang="en-SG" sz="2800" b="1">
                    <a:effectLst/>
                    <a:latin typeface="Times New Roman" panose="02020603050405020304" pitchFamily="18" charset="0"/>
                    <a:ea typeface="Calibri" panose="020F0502020204030204" pitchFamily="34" charset="0"/>
                    <a:cs typeface="Times New Roman" panose="02020603050405020304" pitchFamily="18" charset="0"/>
                  </a:rPr>
                  <a:t>.		B. </a:t>
                </a:r>
                <a14:m>
                  <m:oMath xmlns:m="http://schemas.openxmlformats.org/officeDocument/2006/math">
                    <m:r>
                      <a:rPr lang="en-SG" sz="2800" b="1" i="1">
                        <a:effectLst/>
                        <a:latin typeface="Cambria Math" panose="02040503050406030204" pitchFamily="18" charset="0"/>
                        <a:ea typeface="Calibri" panose="020F0502020204030204" pitchFamily="34" charset="0"/>
                        <a:cs typeface="Times New Roman" panose="02020603050405020304" pitchFamily="18" charset="0"/>
                      </a:rPr>
                      <m:t>𝑺</m:t>
                    </m:r>
                    <m:r>
                      <a:rPr lang="en-SG" sz="2800" b="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𝟏𝟎</m:t>
                    </m:r>
                    <m:rad>
                      <m:radPr>
                        <m:degHide m:val="on"/>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𝟑</m:t>
                        </m:r>
                      </m:e>
                    </m:rad>
                  </m:oMath>
                </a14:m>
                <a:r>
                  <a:rPr lang="en-SG" sz="2800" b="1">
                    <a:effectLst/>
                    <a:latin typeface="Times New Roman" panose="02020603050405020304" pitchFamily="18" charset="0"/>
                    <a:ea typeface="Calibri" panose="020F0502020204030204" pitchFamily="34" charset="0"/>
                    <a:cs typeface="Times New Roman" panose="02020603050405020304" pitchFamily="18" charset="0"/>
                  </a:rPr>
                  <a:t>.		C. </a:t>
                </a:r>
                <a14:m>
                  <m:oMath xmlns:m="http://schemas.openxmlformats.org/officeDocument/2006/math">
                    <m:r>
                      <a:rPr lang="en-SG" sz="2800" b="1" i="1">
                        <a:effectLst/>
                        <a:latin typeface="Cambria Math" panose="02040503050406030204" pitchFamily="18" charset="0"/>
                        <a:ea typeface="Calibri" panose="020F0502020204030204" pitchFamily="34" charset="0"/>
                        <a:cs typeface="Times New Roman" panose="02020603050405020304" pitchFamily="18" charset="0"/>
                      </a:rPr>
                      <m:t>𝑺</m:t>
                    </m:r>
                    <m:r>
                      <a:rPr lang="en-SG" sz="2800" b="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𝟓</m:t>
                    </m:r>
                  </m:oMath>
                </a14:m>
                <a:r>
                  <a:rPr lang="en-SG" sz="2800" b="1">
                    <a:effectLst/>
                    <a:latin typeface="Times New Roman" panose="02020603050405020304" pitchFamily="18" charset="0"/>
                    <a:ea typeface="Calibri" panose="020F0502020204030204" pitchFamily="34" charset="0"/>
                    <a:cs typeface="Times New Roman" panose="02020603050405020304" pitchFamily="18" charset="0"/>
                  </a:rPr>
                  <a:t>.	    D. </a:t>
                </a:r>
                <a14:m>
                  <m:oMath xmlns:m="http://schemas.openxmlformats.org/officeDocument/2006/math">
                    <m:r>
                      <a:rPr lang="en-SG" sz="2800" b="1" i="1">
                        <a:effectLst/>
                        <a:latin typeface="Cambria Math" panose="02040503050406030204" pitchFamily="18" charset="0"/>
                        <a:ea typeface="Calibri" panose="020F0502020204030204" pitchFamily="34" charset="0"/>
                        <a:cs typeface="Times New Roman" panose="02020603050405020304" pitchFamily="18" charset="0"/>
                      </a:rPr>
                      <m:t>𝑺</m:t>
                    </m:r>
                    <m:r>
                      <a:rPr lang="en-SG" sz="2800" b="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𝟓</m:t>
                    </m:r>
                    <m:rad>
                      <m:radPr>
                        <m:degHide m:val="on"/>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𝟑</m:t>
                        </m:r>
                      </m:e>
                    </m:rad>
                  </m:oMath>
                </a14:m>
                <a:r>
                  <a:rPr lang="en-SG" sz="2800">
                    <a:effectLst/>
                    <a:latin typeface="Times New Roman" panose="02020603050405020304" pitchFamily="18" charset="0"/>
                    <a:ea typeface="Calibri" panose="020F0502020204030204" pitchFamily="34" charset="0"/>
                    <a:cs typeface="Times New Roman" panose="02020603050405020304" pitchFamily="18" charset="0"/>
                  </a:rPr>
                  <a:t>.</a:t>
                </a:r>
              </a:p>
              <a:p>
                <a:pPr>
                  <a:lnSpc>
                    <a:spcPct val="115000"/>
                  </a:lnSpc>
                  <a:spcAft>
                    <a:spcPts val="800"/>
                  </a:spcAft>
                </a:pPr>
                <a14:m>
                  <m:oMathPara xmlns:m="http://schemas.openxmlformats.org/officeDocument/2006/math">
                    <m:oMathParaPr>
                      <m:jc m:val="centerGroup"/>
                    </m:oMathParaPr>
                    <m:oMath xmlns:m="http://schemas.openxmlformats.org/officeDocument/2006/math">
                      <m:r>
                        <a:rPr lang="en-US" sz="2800" b="1" i="1" smtClean="0">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𝑺</m:t>
                      </m:r>
                      <m:r>
                        <a:rPr lang="en-US" sz="2800" b="1" i="1" smtClean="0">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b="1" i="1" smtClean="0">
                              <a:solidFill>
                                <a:srgbClr val="00B050"/>
                              </a:solidFill>
                              <a:effectLst/>
                              <a:latin typeface="Cambria Math" panose="02040503050406030204" pitchFamily="18" charset="0"/>
                              <a:cs typeface="Times New Roman" panose="02020603050405020304" pitchFamily="18" charset="0"/>
                            </a:rPr>
                          </m:ctrlPr>
                        </m:fPr>
                        <m:num>
                          <m:r>
                            <a:rPr lang="en-US" sz="2800" b="1" i="1" smtClean="0">
                              <a:solidFill>
                                <a:srgbClr val="00B050"/>
                              </a:solidFill>
                              <a:effectLst/>
                              <a:latin typeface="Cambria Math" panose="02040503050406030204" pitchFamily="18" charset="0"/>
                              <a:cs typeface="Times New Roman" panose="02020603050405020304" pitchFamily="18" charset="0"/>
                            </a:rPr>
                            <m:t>𝟏</m:t>
                          </m:r>
                        </m:num>
                        <m:den>
                          <m:r>
                            <a:rPr lang="en-US" sz="2800" b="1" i="1" smtClean="0">
                              <a:solidFill>
                                <a:srgbClr val="00B050"/>
                              </a:solidFill>
                              <a:effectLst/>
                              <a:latin typeface="Cambria Math" panose="02040503050406030204" pitchFamily="18" charset="0"/>
                              <a:cs typeface="Times New Roman" panose="02020603050405020304" pitchFamily="18" charset="0"/>
                            </a:rPr>
                            <m:t>𝟐</m:t>
                          </m:r>
                        </m:den>
                      </m:f>
                      <m:r>
                        <a:rPr lang="en-US" sz="2800" b="1" i="1" smtClean="0">
                          <a:solidFill>
                            <a:srgbClr val="00B050"/>
                          </a:solidFill>
                          <a:effectLst/>
                          <a:latin typeface="Cambria Math" panose="02040503050406030204" pitchFamily="18" charset="0"/>
                          <a:cs typeface="Times New Roman" panose="02020603050405020304" pitchFamily="18" charset="0"/>
                        </a:rPr>
                        <m:t>𝒂</m:t>
                      </m:r>
                      <m:r>
                        <a:rPr lang="en-US" sz="2800" b="1" i="1" smtClean="0">
                          <a:solidFill>
                            <a:srgbClr val="00B050"/>
                          </a:solidFill>
                          <a:effectLst/>
                          <a:latin typeface="Cambria Math" panose="02040503050406030204" pitchFamily="18" charset="0"/>
                          <a:cs typeface="Times New Roman" panose="02020603050405020304" pitchFamily="18" charset="0"/>
                        </a:rPr>
                        <m:t>.</m:t>
                      </m:r>
                      <m:r>
                        <a:rPr lang="en-US" sz="2800" b="1" i="1" smtClean="0">
                          <a:solidFill>
                            <a:srgbClr val="00B050"/>
                          </a:solidFill>
                          <a:effectLst/>
                          <a:latin typeface="Cambria Math" panose="02040503050406030204" pitchFamily="18" charset="0"/>
                          <a:cs typeface="Times New Roman" panose="02020603050405020304" pitchFamily="18" charset="0"/>
                        </a:rPr>
                        <m:t>𝒄</m:t>
                      </m:r>
                      <m:r>
                        <a:rPr lang="en-US" sz="2800" b="1" i="1" smtClean="0">
                          <a:solidFill>
                            <a:srgbClr val="00B050"/>
                          </a:solidFill>
                          <a:effectLst/>
                          <a:latin typeface="Cambria Math" panose="02040503050406030204" pitchFamily="18" charset="0"/>
                          <a:cs typeface="Times New Roman" panose="02020603050405020304" pitchFamily="18" charset="0"/>
                        </a:rPr>
                        <m:t>. </m:t>
                      </m:r>
                      <m:r>
                        <a:rPr lang="en-US" sz="2800" b="1" i="1" smtClean="0">
                          <a:solidFill>
                            <a:srgbClr val="00B050"/>
                          </a:solidFill>
                          <a:effectLst/>
                          <a:latin typeface="Cambria Math" panose="02040503050406030204" pitchFamily="18" charset="0"/>
                          <a:cs typeface="Times New Roman" panose="02020603050405020304" pitchFamily="18" charset="0"/>
                        </a:rPr>
                        <m:t>𝒔𝒊𝒏𝑩</m:t>
                      </m:r>
                      <m:r>
                        <a:rPr lang="en-US" sz="2800" b="1" i="1" smtClean="0">
                          <a:solidFill>
                            <a:srgbClr val="00B050"/>
                          </a:solidFill>
                          <a:effectLst/>
                          <a:latin typeface="Cambria Math" panose="02040503050406030204" pitchFamily="18" charset="0"/>
                          <a:cs typeface="Times New Roman" panose="02020603050405020304" pitchFamily="18" charset="0"/>
                        </a:rPr>
                        <m:t>=</m:t>
                      </m:r>
                      <m:f>
                        <m:fPr>
                          <m:ctrlPr>
                            <a:rPr lang="en-US" sz="2800" b="1" i="1" smtClean="0">
                              <a:solidFill>
                                <a:srgbClr val="00B050"/>
                              </a:solidFill>
                              <a:effectLst/>
                              <a:latin typeface="Cambria Math" panose="02040503050406030204" pitchFamily="18" charset="0"/>
                              <a:cs typeface="Times New Roman" panose="02020603050405020304" pitchFamily="18" charset="0"/>
                            </a:rPr>
                          </m:ctrlPr>
                        </m:fPr>
                        <m:num>
                          <m:r>
                            <a:rPr lang="en-US" sz="2800" b="1" i="1" smtClean="0">
                              <a:solidFill>
                                <a:srgbClr val="00B050"/>
                              </a:solidFill>
                              <a:effectLst/>
                              <a:latin typeface="Cambria Math" panose="02040503050406030204" pitchFamily="18" charset="0"/>
                              <a:cs typeface="Times New Roman" panose="02020603050405020304" pitchFamily="18" charset="0"/>
                            </a:rPr>
                            <m:t>𝟏</m:t>
                          </m:r>
                        </m:num>
                        <m:den>
                          <m:r>
                            <a:rPr lang="en-US" sz="2800" b="1" i="1" smtClean="0">
                              <a:solidFill>
                                <a:srgbClr val="00B050"/>
                              </a:solidFill>
                              <a:effectLst/>
                              <a:latin typeface="Cambria Math" panose="02040503050406030204" pitchFamily="18" charset="0"/>
                              <a:cs typeface="Times New Roman" panose="02020603050405020304" pitchFamily="18" charset="0"/>
                            </a:rPr>
                            <m:t>𝟐</m:t>
                          </m:r>
                        </m:den>
                      </m:f>
                      <m:r>
                        <a:rPr lang="en-US" sz="2800" b="1" i="1" smtClean="0">
                          <a:solidFill>
                            <a:srgbClr val="00B050"/>
                          </a:solidFill>
                          <a:effectLst/>
                          <a:latin typeface="Cambria Math" panose="02040503050406030204" pitchFamily="18" charset="0"/>
                          <a:cs typeface="Times New Roman" panose="02020603050405020304" pitchFamily="18" charset="0"/>
                        </a:rPr>
                        <m:t>𝟒</m:t>
                      </m:r>
                      <m:r>
                        <a:rPr lang="en-US" sz="2800" b="1" i="1" smtClean="0">
                          <a:solidFill>
                            <a:srgbClr val="00B050"/>
                          </a:solidFill>
                          <a:effectLst/>
                          <a:latin typeface="Cambria Math" panose="02040503050406030204" pitchFamily="18" charset="0"/>
                          <a:cs typeface="Times New Roman" panose="02020603050405020304" pitchFamily="18" charset="0"/>
                        </a:rPr>
                        <m:t>.</m:t>
                      </m:r>
                      <m:r>
                        <a:rPr lang="en-US" sz="2800" b="1" i="1" smtClean="0">
                          <a:solidFill>
                            <a:srgbClr val="00B050"/>
                          </a:solidFill>
                          <a:effectLst/>
                          <a:latin typeface="Cambria Math" panose="02040503050406030204" pitchFamily="18" charset="0"/>
                          <a:cs typeface="Times New Roman" panose="02020603050405020304" pitchFamily="18" charset="0"/>
                        </a:rPr>
                        <m:t>𝟓</m:t>
                      </m:r>
                      <m:r>
                        <a:rPr lang="en-US" sz="2800" b="1" i="1" smtClean="0">
                          <a:solidFill>
                            <a:srgbClr val="00B050"/>
                          </a:solidFill>
                          <a:effectLst/>
                          <a:latin typeface="Cambria Math" panose="02040503050406030204" pitchFamily="18" charset="0"/>
                          <a:cs typeface="Times New Roman" panose="02020603050405020304" pitchFamily="18" charset="0"/>
                        </a:rPr>
                        <m:t>.</m:t>
                      </m:r>
                      <m:r>
                        <a:rPr lang="en-US" sz="2800" b="1" i="1" smtClean="0">
                          <a:solidFill>
                            <a:srgbClr val="00B050"/>
                          </a:solidFill>
                          <a:effectLst/>
                          <a:latin typeface="Cambria Math" panose="02040503050406030204" pitchFamily="18" charset="0"/>
                          <a:cs typeface="Times New Roman" panose="02020603050405020304" pitchFamily="18" charset="0"/>
                        </a:rPr>
                        <m:t>𝒔𝒊𝒏</m:t>
                      </m:r>
                      <m:sSup>
                        <m:sSupPr>
                          <m:ctrlPr>
                            <a:rPr lang="en-US" sz="2800" b="1" i="1" smtClean="0">
                              <a:solidFill>
                                <a:srgbClr val="00B050"/>
                              </a:solidFill>
                              <a:effectLst/>
                              <a:latin typeface="Cambria Math" panose="02040503050406030204" pitchFamily="18" charset="0"/>
                              <a:cs typeface="Times New Roman" panose="02020603050405020304" pitchFamily="18" charset="0"/>
                            </a:rPr>
                          </m:ctrlPr>
                        </m:sSupPr>
                        <m:e>
                          <m:r>
                            <a:rPr lang="en-US" sz="2800" b="1" i="1" smtClean="0">
                              <a:solidFill>
                                <a:srgbClr val="00B050"/>
                              </a:solidFill>
                              <a:effectLst/>
                              <a:latin typeface="Cambria Math" panose="02040503050406030204" pitchFamily="18" charset="0"/>
                              <a:cs typeface="Times New Roman" panose="02020603050405020304" pitchFamily="18" charset="0"/>
                            </a:rPr>
                            <m:t>𝟏𝟓𝟎</m:t>
                          </m:r>
                        </m:e>
                        <m:sup>
                          <m:r>
                            <a:rPr lang="en-US" sz="2800" b="1" i="1" smtClean="0">
                              <a:solidFill>
                                <a:srgbClr val="00B050"/>
                              </a:solidFill>
                              <a:effectLst/>
                              <a:latin typeface="Cambria Math" panose="02040503050406030204" pitchFamily="18" charset="0"/>
                              <a:cs typeface="Times New Roman" panose="02020603050405020304" pitchFamily="18" charset="0"/>
                            </a:rPr>
                            <m:t>𝟎</m:t>
                          </m:r>
                        </m:sup>
                      </m:sSup>
                      <m:r>
                        <a:rPr lang="en-US" sz="2800" b="1" i="1" smtClean="0">
                          <a:solidFill>
                            <a:srgbClr val="00B050"/>
                          </a:solidFill>
                          <a:effectLst/>
                          <a:latin typeface="Cambria Math" panose="02040503050406030204" pitchFamily="18" charset="0"/>
                          <a:cs typeface="Times New Roman" panose="02020603050405020304" pitchFamily="18" charset="0"/>
                        </a:rPr>
                        <m:t>=</m:t>
                      </m:r>
                      <m:r>
                        <a:rPr lang="en-US" sz="2800" b="1" i="1" smtClean="0">
                          <a:solidFill>
                            <a:srgbClr val="00B050"/>
                          </a:solidFill>
                          <a:effectLst/>
                          <a:latin typeface="Cambria Math" panose="02040503050406030204" pitchFamily="18" charset="0"/>
                          <a:cs typeface="Times New Roman" panose="02020603050405020304" pitchFamily="18" charset="0"/>
                        </a:rPr>
                        <m:t>𝟓</m:t>
                      </m:r>
                    </m:oMath>
                  </m:oMathPara>
                </a14:m>
                <a:endParaRPr lang="en-US" sz="2800" b="1">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480"/>
                  </a:spcBef>
                  <a:spcAft>
                    <a:spcPts val="240"/>
                  </a:spcAft>
                  <a:tabLst>
                    <a:tab pos="629920" algn="l"/>
                  </a:tabLst>
                </a:pPr>
                <a:r>
                  <a:rPr lang="en-SG" sz="2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Câu 6</a:t>
                </a:r>
                <a:r>
                  <a:rPr lang="en-SG" sz="2800" b="1">
                    <a:effectLst/>
                    <a:latin typeface="Times New Roman" panose="02020603050405020304" pitchFamily="18" charset="0"/>
                    <a:ea typeface="Calibri" panose="020F0502020204030204" pitchFamily="34" charset="0"/>
                    <a:cs typeface="Times New Roman" panose="02020603050405020304" pitchFamily="18" charset="0"/>
                  </a:rPr>
                  <a:t>: Cho hình bình hành </a:t>
                </a:r>
                <a14:m>
                  <m:oMath xmlns:m="http://schemas.openxmlformats.org/officeDocument/2006/math">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𝑨𝑩𝑪𝑫</m:t>
                    </m:r>
                  </m:oMath>
                </a14:m>
                <a:r>
                  <a:rPr lang="en-SG" sz="2800" b="1">
                    <a:effectLst/>
                    <a:latin typeface="Times New Roman" panose="02020603050405020304" pitchFamily="18" charset="0"/>
                    <a:ea typeface="Calibri" panose="020F0502020204030204" pitchFamily="34" charset="0"/>
                    <a:cs typeface="Times New Roman" panose="02020603050405020304" pitchFamily="18" charset="0"/>
                  </a:rPr>
                  <a:t> và gọi I là giao điểm của hai đường chéo. Trong các khẳng định sau, khẳng định nào đúng?</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p>
                <a:pPr marL="1144270" indent="-514350" algn="just">
                  <a:lnSpc>
                    <a:spcPct val="115000"/>
                  </a:lnSpc>
                  <a:spcAft>
                    <a:spcPts val="800"/>
                  </a:spcAft>
                  <a:buAutoNum type="alphaUcPeriod"/>
                  <a:tabLst>
                    <a:tab pos="3599815" algn="l"/>
                    <a:tab pos="5039995" algn="l"/>
                  </a:tabLst>
                </a:pPr>
                <a14:m>
                  <m:oMath xmlns:m="http://schemas.openxmlformats.org/officeDocument/2006/math">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𝑰𝑨</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𝑫𝑪</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𝑰𝑩</m:t>
                        </m:r>
                      </m:e>
                    </m:acc>
                  </m:oMath>
                </a14:m>
                <a:r>
                  <a:rPr lang="en-SG" sz="2800" b="1">
                    <a:effectLst/>
                    <a:latin typeface="Times New Roman" panose="02020603050405020304" pitchFamily="18" charset="0"/>
                    <a:ea typeface="Calibri" panose="020F0502020204030204" pitchFamily="34" charset="0"/>
                    <a:cs typeface="Times New Roman" panose="02020603050405020304" pitchFamily="18" charset="0"/>
                  </a:rPr>
                  <a:t>.		B. </a:t>
                </a:r>
                <a14:m>
                  <m:oMath xmlns:m="http://schemas.openxmlformats.org/officeDocument/2006/math">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𝑨𝑩</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𝑨𝑫</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𝑩𝑫</m:t>
                        </m:r>
                      </m:e>
                    </m:acc>
                  </m:oMath>
                </a14:m>
                <a:r>
                  <a:rPr lang="en-SG" sz="2800" b="1">
                    <a:effectLst/>
                    <a:latin typeface="Times New Roman" panose="02020603050405020304" pitchFamily="18" charset="0"/>
                    <a:ea typeface="Calibri" panose="020F0502020204030204" pitchFamily="34" charset="0"/>
                    <a:cs typeface="Times New Roman" panose="02020603050405020304" pitchFamily="18" charset="0"/>
                  </a:rPr>
                  <a:t>.	</a:t>
                </a:r>
              </a:p>
              <a:p>
                <a:pPr marL="629920" algn="just">
                  <a:lnSpc>
                    <a:spcPct val="115000"/>
                  </a:lnSpc>
                  <a:spcAft>
                    <a:spcPts val="800"/>
                  </a:spcAft>
                  <a:tabLst>
                    <a:tab pos="3599815" algn="l"/>
                    <a:tab pos="5039995" algn="l"/>
                  </a:tabLst>
                </a:pPr>
                <a:r>
                  <a:rPr lang="en-SG" sz="2800" b="1">
                    <a:effectLst/>
                    <a:latin typeface="Times New Roman" panose="02020603050405020304" pitchFamily="18" charset="0"/>
                    <a:ea typeface="Calibri" panose="020F0502020204030204" pitchFamily="34" charset="0"/>
                    <a:cs typeface="Times New Roman" panose="02020603050405020304" pitchFamily="18" charset="0"/>
                  </a:rPr>
                  <a:t>C. </a:t>
                </a:r>
                <a14:m>
                  <m:oMath xmlns:m="http://schemas.openxmlformats.org/officeDocument/2006/math">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𝑰𝑨</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𝑩𝑪</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𝑰𝑩</m:t>
                        </m:r>
                      </m:e>
                    </m:acc>
                  </m:oMath>
                </a14:m>
                <a:r>
                  <a:rPr lang="en-SG" sz="2800" b="1">
                    <a:effectLst/>
                    <a:latin typeface="Times New Roman" panose="02020603050405020304" pitchFamily="18" charset="0"/>
                    <a:ea typeface="Calibri" panose="020F0502020204030204" pitchFamily="34" charset="0"/>
                    <a:cs typeface="Times New Roman" panose="02020603050405020304" pitchFamily="18" charset="0"/>
                  </a:rPr>
                  <a:t>.		D. </a:t>
                </a:r>
                <a14:m>
                  <m:oMath xmlns:m="http://schemas.openxmlformats.org/officeDocument/2006/math">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𝑨𝑩</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𝑰𝑨</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𝑩𝑰</m:t>
                        </m:r>
                      </m:e>
                    </m:acc>
                  </m:oMath>
                </a14:m>
                <a:r>
                  <a:rPr lang="en-SG" sz="2800">
                    <a:effectLst/>
                    <a:latin typeface="Times New Roman" panose="02020603050405020304" pitchFamily="18" charset="0"/>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gn="just">
                  <a:lnSpc>
                    <a:spcPct val="115000"/>
                  </a:lnSpc>
                  <a:spcAft>
                    <a:spcPts val="800"/>
                  </a:spcAft>
                  <a:tabLst>
                    <a:tab pos="3599815" algn="l"/>
                    <a:tab pos="5039995" algn="l"/>
                  </a:tabLst>
                </a:pPr>
                <a:r>
                  <a:rPr lang="en-US" sz="2800">
                    <a:effectLst/>
                    <a:latin typeface="Calibri" panose="020F0502020204030204" pitchFamily="34" charset="0"/>
                    <a:ea typeface="Calibri" panose="020F0502020204030204" pitchFamily="34" charset="0"/>
                    <a:cs typeface="Times New Roman" panose="02020603050405020304" pitchFamily="18" charset="0"/>
                  </a:rPr>
                  <a:t>Giải:</a:t>
                </a:r>
              </a:p>
              <a:p>
                <a:pPr marL="629920" algn="just">
                  <a:lnSpc>
                    <a:spcPct val="115000"/>
                  </a:lnSpc>
                  <a:spcAft>
                    <a:spcPts val="800"/>
                  </a:spcAft>
                  <a:tabLst>
                    <a:tab pos="3599815" algn="l"/>
                    <a:tab pos="5039995" algn="l"/>
                  </a:tabLst>
                </a:pPr>
                <a:r>
                  <a:rPr lang="en-US" sz="2800" b="1">
                    <a:latin typeface="Calibri" panose="020F0502020204030204" pitchFamily="34" charset="0"/>
                    <a:ea typeface="Calibri" panose="020F0502020204030204" pitchFamily="34" charset="0"/>
                    <a:cs typeface="Times New Roman" panose="02020603050405020304" pitchFamily="18" charset="0"/>
                  </a:rPr>
                  <a:t>Ta có </a:t>
                </a:r>
                <a:r>
                  <a:rPr lang="en-SG" sz="2800" b="1">
                    <a:effectLst/>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𝐼𝐴</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𝐷𝐶</m:t>
                        </m:r>
                      </m:e>
                    </m:acc>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latin typeface="Cambria Math" panose="02040503050406030204" pitchFamily="18" charset="0"/>
                            <a:ea typeface="Calibri" panose="020F0502020204030204" pitchFamily="34" charset="0"/>
                            <a:cs typeface="Times New Roman" panose="02020603050405020304" pitchFamily="18" charset="0"/>
                          </a:rPr>
                        </m:ctrlPr>
                      </m:accPr>
                      <m:e>
                        <m:r>
                          <a:rPr lang="en-SG" sz="2800" i="1">
                            <a:latin typeface="Cambria Math" panose="02040503050406030204" pitchFamily="18" charset="0"/>
                            <a:ea typeface="Calibri" panose="020F0502020204030204" pitchFamily="34" charset="0"/>
                            <a:cs typeface="Times New Roman" panose="02020603050405020304" pitchFamily="18" charset="0"/>
                          </a:rPr>
                          <m:t>𝐼</m:t>
                        </m:r>
                        <m:r>
                          <a:rPr lang="en-US" sz="2800" b="0" i="1" smtClean="0">
                            <a:latin typeface="Cambria Math" panose="02040503050406030204" pitchFamily="18" charset="0"/>
                            <a:ea typeface="Calibri" panose="020F0502020204030204" pitchFamily="34" charset="0"/>
                            <a:cs typeface="Times New Roman" panose="02020603050405020304" pitchFamily="18" charset="0"/>
                          </a:rPr>
                          <m:t>𝐵</m:t>
                        </m:r>
                      </m:e>
                    </m:acc>
                    <m:r>
                      <a:rPr lang="en-SG" sz="2800" i="1">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SG" sz="2800" i="1" smtClean="0">
                            <a:solidFill>
                              <a:srgbClr val="FF0000"/>
                            </a:solidFill>
                            <a:effectLst/>
                            <a:latin typeface="Cambria Math" panose="02040503050406030204" pitchFamily="18" charset="0"/>
                            <a:cs typeface="Times New Roman" panose="02020603050405020304" pitchFamily="18" charset="0"/>
                          </a:rPr>
                        </m:ctrlPr>
                      </m:accPr>
                      <m:e>
                        <m:r>
                          <a:rPr lang="en-US" sz="2800" b="0" i="1" smtClean="0">
                            <a:solidFill>
                              <a:srgbClr val="FF0000"/>
                            </a:solidFill>
                            <a:effectLst/>
                            <a:latin typeface="Cambria Math" panose="02040503050406030204" pitchFamily="18" charset="0"/>
                            <a:cs typeface="Times New Roman" panose="02020603050405020304" pitchFamily="18" charset="0"/>
                          </a:rPr>
                          <m:t>𝐵𝐴</m:t>
                        </m:r>
                      </m:e>
                    </m:acc>
                    <m:r>
                      <a:rPr lang="en-US" sz="2800" b="0" i="1" smtClean="0">
                        <a:solidFill>
                          <a:srgbClr val="FF0000"/>
                        </a:solidFill>
                        <a:effectLst/>
                        <a:latin typeface="Cambria Math" panose="02040503050406030204" pitchFamily="18" charset="0"/>
                        <a:cs typeface="Times New Roman" panose="02020603050405020304" pitchFamily="18" charset="0"/>
                      </a:rPr>
                      <m:t>+</m:t>
                    </m:r>
                    <m:acc>
                      <m:accPr>
                        <m:chr m:val="⃗"/>
                        <m:ctrlPr>
                          <a:rPr lang="en-US" sz="2800" i="1">
                            <a:solidFill>
                              <a:srgbClr val="FF0000"/>
                            </a:solidFill>
                            <a:latin typeface="Cambria Math" panose="02040503050406030204" pitchFamily="18" charset="0"/>
                            <a:ea typeface="Calibri" panose="020F0502020204030204" pitchFamily="34" charset="0"/>
                            <a:cs typeface="Times New Roman" panose="02020603050405020304" pitchFamily="18" charset="0"/>
                          </a:rPr>
                        </m:ctrlPr>
                      </m:accPr>
                      <m:e>
                        <m:r>
                          <a:rPr lang="en-SG" sz="2800" i="1">
                            <a:solidFill>
                              <a:srgbClr val="FF0000"/>
                            </a:solidFill>
                            <a:latin typeface="Cambria Math" panose="02040503050406030204" pitchFamily="18" charset="0"/>
                            <a:ea typeface="Calibri" panose="020F0502020204030204" pitchFamily="34" charset="0"/>
                            <a:cs typeface="Times New Roman" panose="02020603050405020304" pitchFamily="18" charset="0"/>
                          </a:rPr>
                          <m:t>𝐷𝐶</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𝐼𝐵</m:t>
                        </m:r>
                      </m:e>
                    </m:acc>
                  </m:oMath>
                </a14:m>
                <a:r>
                  <a:rPr lang="en-SG" sz="2800">
                    <a:effectLst/>
                    <a:latin typeface="Times New Roman" panose="02020603050405020304" pitchFamily="18" charset="0"/>
                    <a:ea typeface="Calibri" panose="020F0502020204030204" pitchFamily="34" charset="0"/>
                    <a:cs typeface="Times New Roman" panose="02020603050405020304" pitchFamily="18" charset="0"/>
                  </a:rPr>
                  <a:t>.</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74D6DD02-CB1B-F5CB-3C74-245879FBFFAE}"/>
                  </a:ext>
                </a:extLst>
              </p:cNvPr>
              <p:cNvSpPr txBox="1">
                <a:spLocks noRot="1" noChangeAspect="1" noMove="1" noResize="1" noEditPoints="1" noAdjustHandles="1" noChangeArrowheads="1" noChangeShapeType="1" noTextEdit="1"/>
              </p:cNvSpPr>
              <p:nvPr/>
            </p:nvSpPr>
            <p:spPr>
              <a:xfrm>
                <a:off x="219174" y="105280"/>
                <a:ext cx="12063952" cy="5789021"/>
              </a:xfrm>
              <a:prstGeom prst="rect">
                <a:avLst/>
              </a:prstGeom>
              <a:blipFill>
                <a:blip r:embed="rId2"/>
                <a:stretch>
                  <a:fillRect l="-1061" t="-421" r="-1011" b="-2105"/>
                </a:stretch>
              </a:blipFill>
            </p:spPr>
            <p:txBody>
              <a:bodyPr/>
              <a:lstStyle/>
              <a:p>
                <a:r>
                  <a:rPr lang="en-US">
                    <a:noFill/>
                  </a:rPr>
                  <a:t> </a:t>
                </a:r>
              </a:p>
            </p:txBody>
          </p:sp>
        </mc:Fallback>
      </mc:AlternateContent>
      <p:pic>
        <p:nvPicPr>
          <p:cNvPr id="7" name="Picture 6">
            <a:extLst>
              <a:ext uri="{FF2B5EF4-FFF2-40B4-BE49-F238E27FC236}">
                <a16:creationId xmlns:a16="http://schemas.microsoft.com/office/drawing/2014/main" id="{7A87DC20-E357-AC5D-686F-60C2CBA72C50}"/>
              </a:ext>
            </a:extLst>
          </p:cNvPr>
          <p:cNvPicPr>
            <a:picLocks noChangeAspect="1"/>
          </p:cNvPicPr>
          <p:nvPr/>
        </p:nvPicPr>
        <p:blipFill>
          <a:blip r:embed="rId3"/>
          <a:stretch>
            <a:fillRect/>
          </a:stretch>
        </p:blipFill>
        <p:spPr>
          <a:xfrm>
            <a:off x="8314441" y="4062952"/>
            <a:ext cx="3842393" cy="2467385"/>
          </a:xfrm>
          <a:prstGeom prst="rect">
            <a:avLst/>
          </a:prstGeom>
        </p:spPr>
      </p:pic>
      <p:cxnSp>
        <p:nvCxnSpPr>
          <p:cNvPr id="9" name="Straight Connector 8">
            <a:extLst>
              <a:ext uri="{FF2B5EF4-FFF2-40B4-BE49-F238E27FC236}">
                <a16:creationId xmlns:a16="http://schemas.microsoft.com/office/drawing/2014/main" id="{012A89CB-6F0C-173B-F308-16B00A132D22}"/>
              </a:ext>
            </a:extLst>
          </p:cNvPr>
          <p:cNvCxnSpPr/>
          <p:nvPr/>
        </p:nvCxnSpPr>
        <p:spPr>
          <a:xfrm flipV="1">
            <a:off x="273377" y="1187777"/>
            <a:ext cx="11811786" cy="65988"/>
          </a:xfrm>
          <a:prstGeom prst="line">
            <a:avLst/>
          </a:prstGeom>
        </p:spPr>
        <p:style>
          <a:lnRef idx="2">
            <a:schemeClr val="accent4"/>
          </a:lnRef>
          <a:fillRef idx="0">
            <a:schemeClr val="accent4"/>
          </a:fillRef>
          <a:effectRef idx="1">
            <a:schemeClr val="accent4"/>
          </a:effectRef>
          <a:fontRef idx="minor">
            <a:schemeClr val="tx1"/>
          </a:fontRef>
        </p:style>
      </p:cxnSp>
      <p:cxnSp>
        <p:nvCxnSpPr>
          <p:cNvPr id="11" name="Straight Connector 10">
            <a:extLst>
              <a:ext uri="{FF2B5EF4-FFF2-40B4-BE49-F238E27FC236}">
                <a16:creationId xmlns:a16="http://schemas.microsoft.com/office/drawing/2014/main" id="{2571D666-7BDC-3E5F-BD41-1EA6289D7062}"/>
              </a:ext>
            </a:extLst>
          </p:cNvPr>
          <p:cNvCxnSpPr>
            <a:cxnSpLocks/>
          </p:cNvCxnSpPr>
          <p:nvPr/>
        </p:nvCxnSpPr>
        <p:spPr>
          <a:xfrm>
            <a:off x="414779" y="5231876"/>
            <a:ext cx="7899662"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extBox 1">
            <a:extLst>
              <a:ext uri="{FF2B5EF4-FFF2-40B4-BE49-F238E27FC236}">
                <a16:creationId xmlns:a16="http://schemas.microsoft.com/office/drawing/2014/main" id="{3D4BEF8C-CAB6-F2F9-511E-F843AD3DDCC8}"/>
              </a:ext>
            </a:extLst>
          </p:cNvPr>
          <p:cNvSpPr txBox="1"/>
          <p:nvPr/>
        </p:nvSpPr>
        <p:spPr>
          <a:xfrm>
            <a:off x="6556341" y="535014"/>
            <a:ext cx="669303" cy="769441"/>
          </a:xfrm>
          <a:prstGeom prst="rect">
            <a:avLst/>
          </a:prstGeom>
          <a:noFill/>
        </p:spPr>
        <p:txBody>
          <a:bodyPr wrap="square" rtlCol="0">
            <a:spAutoFit/>
          </a:bodyPr>
          <a:lstStyle/>
          <a:p>
            <a:r>
              <a:rPr lang="en-US" sz="4400" b="1">
                <a:solidFill>
                  <a:srgbClr val="FF0000"/>
                </a:solidFill>
              </a:rPr>
              <a:t>X</a:t>
            </a:r>
          </a:p>
        </p:txBody>
      </p:sp>
      <p:sp>
        <p:nvSpPr>
          <p:cNvPr id="4" name="TextBox 3">
            <a:extLst>
              <a:ext uri="{FF2B5EF4-FFF2-40B4-BE49-F238E27FC236}">
                <a16:creationId xmlns:a16="http://schemas.microsoft.com/office/drawing/2014/main" id="{7E2AFBA8-436F-B3E8-BA83-90C93151A1E1}"/>
              </a:ext>
            </a:extLst>
          </p:cNvPr>
          <p:cNvSpPr txBox="1"/>
          <p:nvPr/>
        </p:nvSpPr>
        <p:spPr>
          <a:xfrm>
            <a:off x="807562" y="3877973"/>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2517177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500" fill="hold"/>
                                        <p:tgtEl>
                                          <p:spTgt spid="4"/>
                                        </p:tgtEl>
                                        <p:attrNameLst>
                                          <p:attrName>ppt_x</p:attrName>
                                        </p:attrNameLst>
                                      </p:cBhvr>
                                      <p:tavLst>
                                        <p:tav tm="0">
                                          <p:val>
                                            <p:strVal val="#ppt_x"/>
                                          </p:val>
                                        </p:tav>
                                        <p:tav tm="100000">
                                          <p:val>
                                            <p:strVal val="#ppt_x"/>
                                          </p:val>
                                        </p:tav>
                                      </p:tavLst>
                                    </p:anim>
                                    <p:anim calcmode="lin" valueType="num">
                                      <p:cBhvr additive="base">
                                        <p:cTn id="4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2F3F468F-DDB2-1E46-9C9E-F83C01A7F598}"/>
                  </a:ext>
                </a:extLst>
              </p:cNvPr>
              <p:cNvSpPr txBox="1"/>
              <p:nvPr/>
            </p:nvSpPr>
            <p:spPr>
              <a:xfrm>
                <a:off x="219174" y="154431"/>
                <a:ext cx="11602038" cy="1257973"/>
              </a:xfrm>
              <a:prstGeom prst="rect">
                <a:avLst/>
              </a:prstGeom>
              <a:noFill/>
            </p:spPr>
            <p:txBody>
              <a:bodyPr wrap="square">
                <a:spAutoFit/>
              </a:bodyPr>
              <a:lstStyle/>
              <a:p>
                <a:pPr algn="just">
                  <a:lnSpc>
                    <a:spcPct val="115000"/>
                  </a:lnSpc>
                  <a:spcBef>
                    <a:spcPts val="600"/>
                  </a:spcBef>
                  <a:spcAft>
                    <a:spcPts val="800"/>
                  </a:spcAft>
                  <a:tabLst>
                    <a:tab pos="629920" algn="l"/>
                  </a:tabLst>
                </a:pPr>
                <a:r>
                  <a:rPr lang="en-US" sz="3200" b="1">
                    <a:effectLst/>
                    <a:latin typeface="Times New Roman" panose="02020603050405020304" pitchFamily="18" charset="0"/>
                    <a:ea typeface="Times New Roman" panose="02020603050405020304" pitchFamily="18" charset="0"/>
                    <a:cs typeface="Times New Roman" panose="02020603050405020304" pitchFamily="18" charset="0"/>
                  </a:rPr>
                  <a:t>Câu 7: </a:t>
                </a:r>
                <a:r>
                  <a:rPr lang="vi-VN" sz="3200" b="1">
                    <a:effectLst/>
                    <a:latin typeface="Times New Roman" panose="02020603050405020304" pitchFamily="18" charset="0"/>
                    <a:ea typeface="Times New Roman" panose="02020603050405020304" pitchFamily="18" charset="0"/>
                    <a:cs typeface="Times New Roman" panose="02020603050405020304" pitchFamily="18" charset="0"/>
                  </a:rPr>
                  <a:t>Trên đường thẳng </a:t>
                </a:r>
                <a14:m>
                  <m:oMath xmlns:m="http://schemas.openxmlformats.org/officeDocument/2006/math">
                    <m:r>
                      <a:rPr lang="en-SG" sz="3200" b="1" i="1">
                        <a:effectLst/>
                        <a:latin typeface="Cambria Math" panose="02040503050406030204" pitchFamily="18" charset="0"/>
                        <a:ea typeface="Calibri" panose="020F0502020204030204" pitchFamily="34" charset="0"/>
                        <a:cs typeface="Times New Roman" panose="02020603050405020304" pitchFamily="18" charset="0"/>
                      </a:rPr>
                      <m:t>𝑴𝑵</m:t>
                    </m:r>
                  </m:oMath>
                </a14:m>
                <a:r>
                  <a:rPr lang="vi-VN" sz="3200" b="1">
                    <a:effectLst/>
                    <a:latin typeface="Times New Roman" panose="02020603050405020304" pitchFamily="18" charset="0"/>
                    <a:ea typeface="Times New Roman" panose="02020603050405020304" pitchFamily="18" charset="0"/>
                    <a:cs typeface="Times New Roman" panose="02020603050405020304" pitchFamily="18" charset="0"/>
                  </a:rPr>
                  <a:t> lấy điểm </a:t>
                </a:r>
                <a14:m>
                  <m:oMath xmlns:m="http://schemas.openxmlformats.org/officeDocument/2006/math">
                    <m:r>
                      <a:rPr lang="en-SG" sz="3200" b="1" i="1">
                        <a:effectLst/>
                        <a:latin typeface="Cambria Math" panose="02040503050406030204" pitchFamily="18" charset="0"/>
                        <a:ea typeface="Calibri" panose="020F0502020204030204" pitchFamily="34" charset="0"/>
                        <a:cs typeface="Times New Roman" panose="02020603050405020304" pitchFamily="18" charset="0"/>
                      </a:rPr>
                      <m:t>𝑷</m:t>
                    </m:r>
                  </m:oMath>
                </a14:m>
                <a:r>
                  <a:rPr lang="vi-VN" sz="3200" b="1">
                    <a:effectLst/>
                    <a:latin typeface="Times New Roman" panose="02020603050405020304" pitchFamily="18" charset="0"/>
                    <a:ea typeface="Times New Roman" panose="02020603050405020304" pitchFamily="18" charset="0"/>
                    <a:cs typeface="Times New Roman" panose="02020603050405020304" pitchFamily="18" charset="0"/>
                  </a:rPr>
                  <a:t> sao cho </a:t>
                </a:r>
                <a14:m>
                  <m:oMath xmlns:m="http://schemas.openxmlformats.org/officeDocument/2006/math">
                    <m:acc>
                      <m:accPr>
                        <m:chr m:val="⃗"/>
                        <m:ctrlPr>
                          <a:rPr lang="en-US" sz="32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3200" b="1" i="1">
                            <a:effectLst/>
                            <a:latin typeface="Cambria Math" panose="02040503050406030204" pitchFamily="18" charset="0"/>
                            <a:ea typeface="Calibri" panose="020F0502020204030204" pitchFamily="34" charset="0"/>
                            <a:cs typeface="Times New Roman" panose="02020603050405020304" pitchFamily="18" charset="0"/>
                          </a:rPr>
                          <m:t>𝑴𝑵</m:t>
                        </m:r>
                      </m:e>
                    </m:acc>
                    <m:r>
                      <a:rPr lang="en-SG" sz="3200" b="1" i="1">
                        <a:effectLst/>
                        <a:latin typeface="Cambria Math" panose="02040503050406030204" pitchFamily="18" charset="0"/>
                        <a:ea typeface="Calibri" panose="020F0502020204030204" pitchFamily="34" charset="0"/>
                        <a:cs typeface="Times New Roman" panose="02020603050405020304" pitchFamily="18" charset="0"/>
                      </a:rPr>
                      <m:t>=</m:t>
                    </m:r>
                    <m:r>
                      <a:rPr lang="en-SG" sz="32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r>
                      <a:rPr lang="en-SG" sz="32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𝟑</m:t>
                    </m:r>
                    <m:acc>
                      <m:accPr>
                        <m:chr m:val="⃗"/>
                        <m:ctrlPr>
                          <a:rPr lang="en-US" sz="32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3200" b="1" i="1">
                            <a:effectLst/>
                            <a:latin typeface="Cambria Math" panose="02040503050406030204" pitchFamily="18" charset="0"/>
                            <a:ea typeface="Calibri" panose="020F0502020204030204" pitchFamily="34" charset="0"/>
                            <a:cs typeface="Times New Roman" panose="02020603050405020304" pitchFamily="18" charset="0"/>
                          </a:rPr>
                          <m:t>𝑴𝑷</m:t>
                        </m:r>
                      </m:e>
                    </m:acc>
                  </m:oMath>
                </a14:m>
                <a:r>
                  <a:rPr lang="vi-VN" sz="3200" b="1">
                    <a:effectLst/>
                    <a:latin typeface="Times New Roman" panose="02020603050405020304" pitchFamily="18" charset="0"/>
                    <a:ea typeface="Times New Roman" panose="02020603050405020304" pitchFamily="18" charset="0"/>
                    <a:cs typeface="Times New Roman" panose="02020603050405020304" pitchFamily="18" charset="0"/>
                  </a:rPr>
                  <a:t>. Điểm </a:t>
                </a:r>
                <a14:m>
                  <m:oMath xmlns:m="http://schemas.openxmlformats.org/officeDocument/2006/math">
                    <m:r>
                      <a:rPr lang="en-SG" sz="3200" b="1" i="1">
                        <a:effectLst/>
                        <a:latin typeface="Cambria Math" panose="02040503050406030204" pitchFamily="18" charset="0"/>
                        <a:ea typeface="Calibri" panose="020F0502020204030204" pitchFamily="34" charset="0"/>
                        <a:cs typeface="Times New Roman" panose="02020603050405020304" pitchFamily="18" charset="0"/>
                      </a:rPr>
                      <m:t>𝑷</m:t>
                    </m:r>
                  </m:oMath>
                </a14:m>
                <a:r>
                  <a:rPr lang="vi-VN" sz="3200" b="1">
                    <a:effectLst/>
                    <a:latin typeface="Times New Roman" panose="02020603050405020304" pitchFamily="18" charset="0"/>
                    <a:ea typeface="Times New Roman" panose="02020603050405020304" pitchFamily="18" charset="0"/>
                    <a:cs typeface="Times New Roman" panose="02020603050405020304" pitchFamily="18" charset="0"/>
                  </a:rPr>
                  <a:t> được xác định đúng trong hình vẽ nào sau đây:</a:t>
                </a:r>
                <a:endParaRPr lang="en-US" sz="3200" b="1">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5" name="TextBox 4">
                <a:extLst>
                  <a:ext uri="{FF2B5EF4-FFF2-40B4-BE49-F238E27FC236}">
                    <a16:creationId xmlns:a16="http://schemas.microsoft.com/office/drawing/2014/main" id="{2F3F468F-DDB2-1E46-9C9E-F83C01A7F598}"/>
                  </a:ext>
                </a:extLst>
              </p:cNvPr>
              <p:cNvSpPr txBox="1">
                <a:spLocks noRot="1" noChangeAspect="1" noMove="1" noResize="1" noEditPoints="1" noAdjustHandles="1" noChangeArrowheads="1" noChangeShapeType="1" noTextEdit="1"/>
              </p:cNvSpPr>
              <p:nvPr/>
            </p:nvSpPr>
            <p:spPr>
              <a:xfrm>
                <a:off x="219174" y="154431"/>
                <a:ext cx="11602038" cy="1257973"/>
              </a:xfrm>
              <a:prstGeom prst="rect">
                <a:avLst/>
              </a:prstGeom>
              <a:blipFill>
                <a:blip r:embed="rId2"/>
                <a:stretch>
                  <a:fillRect l="-1366" t="-483" r="-1314" b="-13527"/>
                </a:stretch>
              </a:blipFill>
            </p:spPr>
            <p:txBody>
              <a:bodyPr/>
              <a:lstStyle/>
              <a:p>
                <a:r>
                  <a:rPr lang="en-US">
                    <a:noFill/>
                  </a:rPr>
                  <a:t> </a:t>
                </a:r>
              </a:p>
            </p:txBody>
          </p:sp>
        </mc:Fallback>
      </mc:AlternateContent>
      <p:pic>
        <p:nvPicPr>
          <p:cNvPr id="6" name="Picture 5" descr="A diagram of a number of letters&#10;&#10;Description automatically generated with medium confidence">
            <a:extLst>
              <a:ext uri="{FF2B5EF4-FFF2-40B4-BE49-F238E27FC236}">
                <a16:creationId xmlns:a16="http://schemas.microsoft.com/office/drawing/2014/main" id="{22FF47E8-6A18-A137-C348-9FB12BFAABB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1574" y="1630838"/>
            <a:ext cx="10905461" cy="2732350"/>
          </a:xfrm>
          <a:prstGeom prst="rect">
            <a:avLst/>
          </a:prstGeom>
          <a:noFill/>
          <a:ln>
            <a:noFill/>
          </a:ln>
        </p:spPr>
      </p:pic>
      <p:sp>
        <p:nvSpPr>
          <p:cNvPr id="8" name="TextBox 7">
            <a:extLst>
              <a:ext uri="{FF2B5EF4-FFF2-40B4-BE49-F238E27FC236}">
                <a16:creationId xmlns:a16="http://schemas.microsoft.com/office/drawing/2014/main" id="{EF55F659-4F29-019A-CCFD-8B436CF9B685}"/>
              </a:ext>
            </a:extLst>
          </p:cNvPr>
          <p:cNvSpPr txBox="1"/>
          <p:nvPr/>
        </p:nvSpPr>
        <p:spPr>
          <a:xfrm>
            <a:off x="173286" y="5316326"/>
            <a:ext cx="11602038" cy="622799"/>
          </a:xfrm>
          <a:prstGeom prst="rect">
            <a:avLst/>
          </a:prstGeom>
          <a:noFill/>
        </p:spPr>
        <p:txBody>
          <a:bodyPr wrap="square">
            <a:spAutoFit/>
          </a:bodyPr>
          <a:lstStyle/>
          <a:p>
            <a:pPr marL="629920" algn="just">
              <a:lnSpc>
                <a:spcPct val="115000"/>
              </a:lnSpc>
              <a:spcAft>
                <a:spcPts val="800"/>
              </a:spcAft>
              <a:tabLst>
                <a:tab pos="3599815" algn="l"/>
                <a:tab pos="5039995" algn="l"/>
              </a:tabLst>
            </a:pPr>
            <a:r>
              <a:rPr lang="en-US" sz="3200" b="1">
                <a:effectLst/>
                <a:latin typeface="Times New Roman" panose="02020603050405020304" pitchFamily="18" charset="0"/>
                <a:ea typeface="Calibri" panose="020F0502020204030204" pitchFamily="34" charset="0"/>
                <a:cs typeface="Times New Roman" panose="02020603050405020304" pitchFamily="18" charset="0"/>
              </a:rPr>
              <a:t>A. </a:t>
            </a:r>
            <a:r>
              <a:rPr lang="en-US" sz="3200">
                <a:effectLst/>
                <a:latin typeface="Times New Roman" panose="02020603050405020304" pitchFamily="18" charset="0"/>
                <a:ea typeface="Calibri" panose="020F0502020204030204" pitchFamily="34" charset="0"/>
                <a:cs typeface="Times New Roman" panose="02020603050405020304" pitchFamily="18" charset="0"/>
              </a:rPr>
              <a:t>Hình 3	</a:t>
            </a:r>
            <a:r>
              <a:rPr lang="en-US" sz="3200" b="1">
                <a:effectLst/>
                <a:latin typeface="Times New Roman" panose="02020603050405020304" pitchFamily="18" charset="0"/>
                <a:ea typeface="Calibri" panose="020F0502020204030204" pitchFamily="34" charset="0"/>
                <a:cs typeface="Times New Roman" panose="02020603050405020304" pitchFamily="18" charset="0"/>
              </a:rPr>
              <a:t>B. </a:t>
            </a:r>
            <a:r>
              <a:rPr lang="en-US" sz="3200">
                <a:effectLst/>
                <a:latin typeface="Times New Roman" panose="02020603050405020304" pitchFamily="18" charset="0"/>
                <a:ea typeface="Calibri" panose="020F0502020204030204" pitchFamily="34" charset="0"/>
                <a:cs typeface="Times New Roman" panose="02020603050405020304" pitchFamily="18" charset="0"/>
              </a:rPr>
              <a:t>Hình 4		</a:t>
            </a:r>
            <a:r>
              <a:rPr lang="en-US" sz="3200" b="1">
                <a:effectLst/>
                <a:latin typeface="Times New Roman" panose="02020603050405020304" pitchFamily="18" charset="0"/>
                <a:ea typeface="Calibri" panose="020F0502020204030204" pitchFamily="34" charset="0"/>
                <a:cs typeface="Times New Roman" panose="02020603050405020304" pitchFamily="18" charset="0"/>
              </a:rPr>
              <a:t>C. </a:t>
            </a:r>
            <a:r>
              <a:rPr lang="en-US" sz="3200">
                <a:effectLst/>
                <a:latin typeface="Times New Roman" panose="02020603050405020304" pitchFamily="18" charset="0"/>
                <a:ea typeface="Calibri" panose="020F0502020204030204" pitchFamily="34" charset="0"/>
                <a:cs typeface="Times New Roman" panose="02020603050405020304" pitchFamily="18" charset="0"/>
              </a:rPr>
              <a:t>Hình 1		</a:t>
            </a:r>
            <a:r>
              <a:rPr lang="en-US" sz="3200" b="1">
                <a:effectLst/>
                <a:latin typeface="Times New Roman" panose="02020603050405020304" pitchFamily="18" charset="0"/>
                <a:ea typeface="Calibri" panose="020F0502020204030204" pitchFamily="34" charset="0"/>
                <a:cs typeface="Times New Roman" panose="02020603050405020304" pitchFamily="18" charset="0"/>
              </a:rPr>
              <a:t>D. </a:t>
            </a:r>
            <a:r>
              <a:rPr lang="en-US" sz="3200">
                <a:effectLst/>
                <a:latin typeface="Times New Roman" panose="02020603050405020304" pitchFamily="18" charset="0"/>
                <a:ea typeface="Calibri" panose="020F0502020204030204" pitchFamily="34" charset="0"/>
                <a:cs typeface="Times New Roman" panose="02020603050405020304" pitchFamily="18" charset="0"/>
              </a:rPr>
              <a:t>Hình 2</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F3F9A509-8E0E-EB36-A689-FF3098A6FC6F}"/>
              </a:ext>
            </a:extLst>
          </p:cNvPr>
          <p:cNvSpPr txBox="1"/>
          <p:nvPr/>
        </p:nvSpPr>
        <p:spPr>
          <a:xfrm>
            <a:off x="733719" y="5316326"/>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2768046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6F35E-79B8-8753-CE3A-C4C6F78A981C}"/>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E5A338A3-D6DD-72F7-5F8E-632A78C8BB1A}"/>
                  </a:ext>
                </a:extLst>
              </p:cNvPr>
              <p:cNvSpPr txBox="1"/>
              <p:nvPr/>
            </p:nvSpPr>
            <p:spPr>
              <a:xfrm>
                <a:off x="148080" y="104482"/>
                <a:ext cx="12192000" cy="2412648"/>
              </a:xfrm>
              <a:prstGeom prst="rect">
                <a:avLst/>
              </a:prstGeom>
              <a:noFill/>
            </p:spPr>
            <p:txBody>
              <a:bodyPr wrap="square">
                <a:spAutoFit/>
              </a:bodyPr>
              <a:lstStyle/>
              <a:p>
                <a:pPr algn="just">
                  <a:lnSpc>
                    <a:spcPct val="115000"/>
                  </a:lnSpc>
                  <a:spcAft>
                    <a:spcPts val="800"/>
                  </a:spcAft>
                  <a:tabLst>
                    <a:tab pos="629920" algn="l"/>
                  </a:tabLst>
                </a:pPr>
                <a:r>
                  <a:rPr lang="it-IT" sz="2800" b="1">
                    <a:effectLst/>
                    <a:latin typeface="Times New Roman" panose="02020603050405020304" pitchFamily="18" charset="0"/>
                    <a:ea typeface="Calibri" panose="020F0502020204030204" pitchFamily="34" charset="0"/>
                    <a:cs typeface="Times New Roman" panose="02020603050405020304" pitchFamily="18" charset="0"/>
                  </a:rPr>
                  <a:t>Câu 8: </a:t>
                </a:r>
                <a:r>
                  <a:rPr lang="vi-VN" sz="2800" b="1">
                    <a:effectLst/>
                    <a:latin typeface="Times New Roman" panose="02020603050405020304" pitchFamily="18" charset="0"/>
                    <a:ea typeface="Calibri" panose="020F0502020204030204" pitchFamily="34" charset="0"/>
                    <a:cs typeface="Times New Roman" panose="02020603050405020304" pitchFamily="18" charset="0"/>
                  </a:rPr>
                  <a:t>Cho tam giác đều </a:t>
                </a:r>
                <a14:m>
                  <m:oMath xmlns:m="http://schemas.openxmlformats.org/officeDocument/2006/math">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𝑨𝑩𝑪</m:t>
                    </m:r>
                  </m:oMath>
                </a14:m>
                <a:r>
                  <a:rPr lang="vi-VN" sz="2800" b="1">
                    <a:effectLst/>
                    <a:latin typeface="Times New Roman" panose="02020603050405020304" pitchFamily="18" charset="0"/>
                    <a:ea typeface="Calibri" panose="020F0502020204030204" pitchFamily="34" charset="0"/>
                    <a:cs typeface="Times New Roman" panose="02020603050405020304" pitchFamily="18" charset="0"/>
                  </a:rPr>
                  <a:t> có cạnh bằng </a:t>
                </a:r>
                <a14:m>
                  <m:oMath xmlns:m="http://schemas.openxmlformats.org/officeDocument/2006/math">
                    <m:r>
                      <a:rPr lang="en-SG" sz="2800" b="1" i="1">
                        <a:effectLst/>
                        <a:latin typeface="Cambria Math" panose="02040503050406030204" pitchFamily="18" charset="0"/>
                        <a:ea typeface="Calibri" panose="020F0502020204030204" pitchFamily="34" charset="0"/>
                        <a:cs typeface="Times New Roman" panose="02020603050405020304" pitchFamily="18" charset="0"/>
                      </a:rPr>
                      <m:t>𝒂</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oMath>
                </a14:m>
                <a:r>
                  <a:rPr lang="vi-VN" sz="2800" b="1">
                    <a:effectLst/>
                    <a:latin typeface="Times New Roman" panose="02020603050405020304" pitchFamily="18" charset="0"/>
                    <a:ea typeface="Calibri" panose="020F0502020204030204" pitchFamily="34" charset="0"/>
                    <a:cs typeface="Times New Roman" panose="02020603050405020304" pitchFamily="18" charset="0"/>
                  </a:rPr>
                  <a:t> Tính tích vô hướng </a:t>
                </a:r>
                <a14:m>
                  <m:oMath xmlns:m="http://schemas.openxmlformats.org/officeDocument/2006/math">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𝑨𝑩</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𝑨𝑪</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p>
                <a:pPr marL="1144270" indent="-514350" algn="just">
                  <a:lnSpc>
                    <a:spcPct val="115000"/>
                  </a:lnSpc>
                  <a:spcAft>
                    <a:spcPts val="800"/>
                  </a:spcAft>
                  <a:buAutoNum type="alphaUcPeriod"/>
                  <a:tabLst>
                    <a:tab pos="3599815" algn="l"/>
                    <a:tab pos="5039995" algn="l"/>
                  </a:tabLst>
                </a:pPr>
                <a14:m>
                  <m:oMath xmlns:m="http://schemas.openxmlformats.org/officeDocument/2006/math">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𝑨𝑩</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𝑨𝑪</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𝟐</m:t>
                    </m:r>
                    <m:sSup>
                      <m:sSup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𝒂</m:t>
                        </m:r>
                      </m:e>
                      <m:sup>
                        <m:r>
                          <a:rPr lang="en-SG" sz="2800" b="1" i="1">
                            <a:effectLst/>
                            <a:latin typeface="Cambria Math" panose="02040503050406030204" pitchFamily="18" charset="0"/>
                            <a:ea typeface="Calibri" panose="020F0502020204030204" pitchFamily="34" charset="0"/>
                            <a:cs typeface="Times New Roman" panose="02020603050405020304" pitchFamily="18" charset="0"/>
                          </a:rPr>
                          <m:t>𝟐</m:t>
                        </m:r>
                      </m:sup>
                    </m:sSup>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oMath>
                </a14:m>
                <a:r>
                  <a:rPr lang="vi-VN" sz="2800" b="1">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a:effectLst/>
                    <a:latin typeface="Times New Roman" panose="02020603050405020304" pitchFamily="18" charset="0"/>
                    <a:ea typeface="Calibri" panose="020F0502020204030204" pitchFamily="34" charset="0"/>
                    <a:cs typeface="Times New Roman" panose="02020603050405020304" pitchFamily="18" charset="0"/>
                  </a:rPr>
                  <a:t>	</a:t>
                </a:r>
                <a:r>
                  <a:rPr lang="vi-VN" sz="2800" b="1">
                    <a:effectLst/>
                    <a:latin typeface="Times New Roman" panose="02020603050405020304" pitchFamily="18" charset="0"/>
                    <a:ea typeface="Calibri" panose="020F0502020204030204" pitchFamily="34" charset="0"/>
                    <a:cs typeface="Times New Roman" panose="02020603050405020304" pitchFamily="18" charset="0"/>
                  </a:rPr>
                  <a:t>B. </a:t>
                </a:r>
                <a14:m>
                  <m:oMath xmlns:m="http://schemas.openxmlformats.org/officeDocument/2006/math">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𝑨𝑩</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𝑨𝑪</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fPr>
                      <m:num>
                        <m:sSup>
                          <m:sSup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𝒂</m:t>
                            </m:r>
                          </m:e>
                          <m:sup>
                            <m:r>
                              <a:rPr lang="en-SG" sz="2800" b="1" i="1">
                                <a:effectLst/>
                                <a:latin typeface="Cambria Math" panose="02040503050406030204" pitchFamily="18" charset="0"/>
                                <a:ea typeface="Calibri" panose="020F0502020204030204" pitchFamily="34" charset="0"/>
                                <a:cs typeface="Times New Roman" panose="02020603050405020304" pitchFamily="18" charset="0"/>
                              </a:rPr>
                              <m:t>𝟐</m:t>
                            </m:r>
                          </m:sup>
                        </m:sSup>
                        <m:rad>
                          <m:radPr>
                            <m:degHide m:val="on"/>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𝟑</m:t>
                            </m:r>
                          </m:e>
                        </m:rad>
                      </m:num>
                      <m:den>
                        <m:r>
                          <a:rPr lang="en-SG" sz="2800" b="1" i="1">
                            <a:effectLst/>
                            <a:latin typeface="Cambria Math" panose="02040503050406030204" pitchFamily="18" charset="0"/>
                            <a:ea typeface="Calibri" panose="020F0502020204030204" pitchFamily="34" charset="0"/>
                            <a:cs typeface="Times New Roman" panose="02020603050405020304" pitchFamily="18" charset="0"/>
                          </a:rPr>
                          <m:t>𝟐</m:t>
                        </m:r>
                      </m:den>
                    </m:f>
                  </m:oMath>
                </a14:m>
                <a:r>
                  <a:rPr lang="vi-VN" sz="2800" b="1">
                    <a:effectLst/>
                    <a:latin typeface="Times New Roman" panose="02020603050405020304" pitchFamily="18" charset="0"/>
                    <a:ea typeface="Calibri" panose="020F0502020204030204" pitchFamily="34" charset="0"/>
                    <a:cs typeface="Times New Roman" panose="02020603050405020304" pitchFamily="18" charset="0"/>
                  </a:rPr>
                  <a:t>	</a:t>
                </a:r>
                <a:endParaRPr lang="en-US" sz="2800" b="1">
                  <a:effectLst/>
                  <a:latin typeface="Times New Roman" panose="02020603050405020304" pitchFamily="18" charset="0"/>
                  <a:ea typeface="Calibri" panose="020F0502020204030204" pitchFamily="34" charset="0"/>
                  <a:cs typeface="Times New Roman" panose="02020603050405020304" pitchFamily="18" charset="0"/>
                </a:endParaRPr>
              </a:p>
              <a:p>
                <a:pPr marL="629920" algn="just">
                  <a:lnSpc>
                    <a:spcPct val="115000"/>
                  </a:lnSpc>
                  <a:spcAft>
                    <a:spcPts val="800"/>
                  </a:spcAft>
                  <a:tabLst>
                    <a:tab pos="3599815" algn="l"/>
                    <a:tab pos="5039995" algn="l"/>
                  </a:tabLst>
                </a:pPr>
                <a:r>
                  <a:rPr lang="vi-VN" sz="2800" b="1">
                    <a:effectLst/>
                    <a:latin typeface="Times New Roman" panose="02020603050405020304" pitchFamily="18" charset="0"/>
                    <a:ea typeface="Calibri" panose="020F0502020204030204" pitchFamily="34" charset="0"/>
                    <a:cs typeface="Times New Roman" panose="02020603050405020304" pitchFamily="18" charset="0"/>
                  </a:rPr>
                  <a:t>C. </a:t>
                </a:r>
                <a14:m>
                  <m:oMath xmlns:m="http://schemas.openxmlformats.org/officeDocument/2006/math">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𝑨𝑩</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𝑨𝑪</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fPr>
                      <m:num>
                        <m:sSup>
                          <m:sSup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𝒂</m:t>
                            </m:r>
                          </m:e>
                          <m:sup>
                            <m:r>
                              <a:rPr lang="en-SG" sz="2800" b="1" i="1">
                                <a:effectLst/>
                                <a:latin typeface="Cambria Math" panose="02040503050406030204" pitchFamily="18" charset="0"/>
                                <a:ea typeface="Calibri" panose="020F0502020204030204" pitchFamily="34" charset="0"/>
                                <a:cs typeface="Times New Roman" panose="02020603050405020304" pitchFamily="18" charset="0"/>
                              </a:rPr>
                              <m:t>𝟐</m:t>
                            </m:r>
                          </m:sup>
                        </m:sSup>
                      </m:num>
                      <m:den>
                        <m:r>
                          <a:rPr lang="en-SG" sz="2800" b="1" i="1">
                            <a:effectLst/>
                            <a:latin typeface="Cambria Math" panose="02040503050406030204" pitchFamily="18" charset="0"/>
                            <a:ea typeface="Calibri" panose="020F0502020204030204" pitchFamily="34" charset="0"/>
                            <a:cs typeface="Times New Roman" panose="02020603050405020304" pitchFamily="18" charset="0"/>
                          </a:rPr>
                          <m:t>𝟐</m:t>
                        </m:r>
                      </m:den>
                    </m:f>
                  </m:oMath>
                </a14:m>
                <a:r>
                  <a:rPr lang="en-US" sz="2800" b="1">
                    <a:effectLst/>
                    <a:latin typeface="Times New Roman" panose="02020603050405020304" pitchFamily="18" charset="0"/>
                    <a:ea typeface="Calibri" panose="020F0502020204030204" pitchFamily="34" charset="0"/>
                    <a:cs typeface="Times New Roman" panose="02020603050405020304" pitchFamily="18" charset="0"/>
                  </a:rPr>
                  <a:t>	</a:t>
                </a:r>
                <a:r>
                  <a:rPr lang="vi-VN" sz="2800" b="1">
                    <a:effectLst/>
                    <a:latin typeface="Times New Roman" panose="02020603050405020304" pitchFamily="18" charset="0"/>
                    <a:ea typeface="Calibri" panose="020F0502020204030204" pitchFamily="34" charset="0"/>
                    <a:cs typeface="Times New Roman" panose="02020603050405020304" pitchFamily="18" charset="0"/>
                  </a:rPr>
                  <a:t>	D. </a:t>
                </a:r>
                <a14:m>
                  <m:oMath xmlns:m="http://schemas.openxmlformats.org/officeDocument/2006/math">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𝑨𝑩</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𝑨𝑪</m:t>
                        </m:r>
                      </m:e>
                    </m:acc>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fPr>
                      <m:num>
                        <m:sSup>
                          <m:sSup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𝒂</m:t>
                            </m:r>
                          </m:e>
                          <m:sup>
                            <m:r>
                              <a:rPr lang="en-SG" sz="2800" b="1" i="1">
                                <a:effectLst/>
                                <a:latin typeface="Cambria Math" panose="02040503050406030204" pitchFamily="18" charset="0"/>
                                <a:ea typeface="Calibri" panose="020F0502020204030204" pitchFamily="34" charset="0"/>
                                <a:cs typeface="Times New Roman" panose="02020603050405020304" pitchFamily="18" charset="0"/>
                              </a:rPr>
                              <m:t>𝟐</m:t>
                            </m:r>
                          </m:sup>
                        </m:sSup>
                      </m:num>
                      <m:den>
                        <m:r>
                          <a:rPr lang="en-SG" sz="2800" b="1" i="1">
                            <a:effectLst/>
                            <a:latin typeface="Cambria Math" panose="02040503050406030204" pitchFamily="18" charset="0"/>
                            <a:ea typeface="Calibri" panose="020F0502020204030204" pitchFamily="34" charset="0"/>
                            <a:cs typeface="Times New Roman" panose="02020603050405020304" pitchFamily="18" charset="0"/>
                          </a:rPr>
                          <m:t>𝟐</m:t>
                        </m:r>
                      </m:den>
                    </m:f>
                  </m:oMath>
                </a14:m>
                <a:endParaRPr lang="en-US" sz="2800" b="1">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0" name="TextBox 9">
                <a:extLst>
                  <a:ext uri="{FF2B5EF4-FFF2-40B4-BE49-F238E27FC236}">
                    <a16:creationId xmlns:a16="http://schemas.microsoft.com/office/drawing/2014/main" id="{E5A338A3-D6DD-72F7-5F8E-632A78C8BB1A}"/>
                  </a:ext>
                </a:extLst>
              </p:cNvPr>
              <p:cNvSpPr txBox="1">
                <a:spLocks noRot="1" noChangeAspect="1" noMove="1" noResize="1" noEditPoints="1" noAdjustHandles="1" noChangeArrowheads="1" noChangeShapeType="1" noTextEdit="1"/>
              </p:cNvSpPr>
              <p:nvPr/>
            </p:nvSpPr>
            <p:spPr>
              <a:xfrm>
                <a:off x="148080" y="104482"/>
                <a:ext cx="12192000" cy="2412648"/>
              </a:xfrm>
              <a:prstGeom prst="rect">
                <a:avLst/>
              </a:prstGeom>
              <a:blipFill>
                <a:blip r:embed="rId2"/>
                <a:stretch>
                  <a:fillRect l="-1000" b="-2273"/>
                </a:stretch>
              </a:blipFill>
            </p:spPr>
            <p:txBody>
              <a:bodyPr/>
              <a:lstStyle/>
              <a:p>
                <a:r>
                  <a:rPr lang="en-US">
                    <a:noFill/>
                  </a:rPr>
                  <a:t> </a:t>
                </a:r>
              </a:p>
            </p:txBody>
          </p:sp>
        </mc:Fallback>
      </mc:AlternateContent>
      <p:cxnSp>
        <p:nvCxnSpPr>
          <p:cNvPr id="2" name="Straight Connector 1">
            <a:extLst>
              <a:ext uri="{FF2B5EF4-FFF2-40B4-BE49-F238E27FC236}">
                <a16:creationId xmlns:a16="http://schemas.microsoft.com/office/drawing/2014/main" id="{9CD72024-80CC-9FA2-A596-5E6DAC7237F1}"/>
              </a:ext>
            </a:extLst>
          </p:cNvPr>
          <p:cNvCxnSpPr/>
          <p:nvPr/>
        </p:nvCxnSpPr>
        <p:spPr>
          <a:xfrm flipV="1">
            <a:off x="65988" y="2412648"/>
            <a:ext cx="11811786" cy="65988"/>
          </a:xfrm>
          <a:prstGeom prst="line">
            <a:avLst/>
          </a:prstGeom>
        </p:spPr>
        <p:style>
          <a:lnRef idx="2">
            <a:schemeClr val="accent4"/>
          </a:lnRef>
          <a:fillRef idx="0">
            <a:schemeClr val="accent4"/>
          </a:fillRef>
          <a:effectRef idx="1">
            <a:schemeClr val="accent4"/>
          </a:effectRef>
          <a:fontRef idx="minor">
            <a:schemeClr val="tx1"/>
          </a:fontRef>
        </p:style>
      </p:cxnSp>
      <p:pic>
        <p:nvPicPr>
          <p:cNvPr id="1026" name="Picture 2" descr="Khái niệm tam giác đều và các tính chất quan trọng">
            <a:extLst>
              <a:ext uri="{FF2B5EF4-FFF2-40B4-BE49-F238E27FC236}">
                <a16:creationId xmlns:a16="http://schemas.microsoft.com/office/drawing/2014/main" id="{FDDF7AFE-A490-386F-19B2-A70E59B58C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6711" y="3163135"/>
            <a:ext cx="3571875" cy="3114675"/>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D629D40C-A8D4-3DB0-FD9C-4ABB4081C580}"/>
                  </a:ext>
                </a:extLst>
              </p:cNvPr>
              <p:cNvSpPr txBox="1"/>
              <p:nvPr/>
            </p:nvSpPr>
            <p:spPr>
              <a:xfrm>
                <a:off x="-194820" y="3212363"/>
                <a:ext cx="12877800" cy="2114810"/>
              </a:xfrm>
              <a:prstGeom prst="rect">
                <a:avLst/>
              </a:prstGeom>
              <a:noFill/>
            </p:spPr>
            <p:txBody>
              <a:bodyPr wrap="square">
                <a:spAutoFit/>
              </a:bodyPr>
              <a:lstStyle/>
              <a:p>
                <a:pPr marL="629920">
                  <a:lnSpc>
                    <a:spcPct val="115000"/>
                  </a:lnSpc>
                  <a:spcAft>
                    <a:spcPts val="800"/>
                  </a:spcAft>
                </a:pPr>
                <a:r>
                  <a:rPr lang="fr-FR" sz="4000">
                    <a:effectLst/>
                    <a:latin typeface="Times New Roman" panose="02020603050405020304" pitchFamily="18" charset="0"/>
                    <a:ea typeface="Calibri" panose="020F0502020204030204" pitchFamily="34" charset="0"/>
                    <a:cs typeface="Times New Roman" panose="02020603050405020304" pitchFamily="18" charset="0"/>
                  </a:rPr>
                  <a:t>Ta có </a:t>
                </a:r>
                <a14:m>
                  <m:oMath xmlns:m="http://schemas.openxmlformats.org/officeDocument/2006/math">
                    <m:acc>
                      <m:accPr>
                        <m:chr m:val="⃗"/>
                        <m:ctrlPr>
                          <a:rPr lang="en-US" sz="40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4000" i="1">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US" sz="40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40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4000" i="1">
                            <a:effectLst/>
                            <a:latin typeface="Cambria Math" panose="02040503050406030204" pitchFamily="18" charset="0"/>
                            <a:ea typeface="Calibri" panose="020F0502020204030204" pitchFamily="34" charset="0"/>
                            <a:cs typeface="Times New Roman" panose="02020603050405020304" pitchFamily="18" charset="0"/>
                          </a:rPr>
                          <m:t>𝐴𝐶</m:t>
                        </m:r>
                      </m:e>
                    </m:acc>
                    <m:r>
                      <a:rPr lang="en-US" sz="4000" i="1">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4000" i="1">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40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4000" i="1">
                                <a:effectLst/>
                                <a:latin typeface="Cambria Math" panose="02040503050406030204" pitchFamily="18" charset="0"/>
                                <a:ea typeface="Calibri" panose="020F0502020204030204" pitchFamily="34" charset="0"/>
                                <a:cs typeface="Times New Roman" panose="02020603050405020304" pitchFamily="18" charset="0"/>
                              </a:rPr>
                              <m:t>𝐴𝐵</m:t>
                            </m:r>
                          </m:e>
                        </m:acc>
                      </m:e>
                    </m:d>
                    <m:r>
                      <a:rPr lang="en-US" sz="4000" i="1">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4000" i="1">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40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4000" i="1">
                                <a:effectLst/>
                                <a:latin typeface="Cambria Math" panose="02040503050406030204" pitchFamily="18" charset="0"/>
                                <a:ea typeface="Calibri" panose="020F0502020204030204" pitchFamily="34" charset="0"/>
                                <a:cs typeface="Times New Roman" panose="02020603050405020304" pitchFamily="18" charset="0"/>
                              </a:rPr>
                              <m:t>𝐴𝐶</m:t>
                            </m:r>
                          </m:e>
                        </m:acc>
                      </m:e>
                    </m:d>
                    <m:func>
                      <m:funcPr>
                        <m:ctrlPr>
                          <a:rPr lang="en-US" sz="40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US" sz="4000" i="1">
                            <a:effectLst/>
                            <a:latin typeface="Cambria Math" panose="02040503050406030204" pitchFamily="18" charset="0"/>
                            <a:ea typeface="Calibri" panose="020F0502020204030204" pitchFamily="34" charset="0"/>
                            <a:cs typeface="Times New Roman" panose="02020603050405020304" pitchFamily="18" charset="0"/>
                          </a:rPr>
                          <m:t>𝑐𝑜𝑠</m:t>
                        </m:r>
                      </m:fName>
                      <m:e>
                        <m:d>
                          <m:dPr>
                            <m:ctrlPr>
                              <a:rPr lang="en-US" sz="4000" i="1">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40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4000" i="1">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US" sz="40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40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4000" i="1">
                                    <a:effectLst/>
                                    <a:latin typeface="Cambria Math" panose="02040503050406030204" pitchFamily="18" charset="0"/>
                                    <a:ea typeface="Calibri" panose="020F0502020204030204" pitchFamily="34" charset="0"/>
                                    <a:cs typeface="Times New Roman" panose="02020603050405020304" pitchFamily="18" charset="0"/>
                                  </a:rPr>
                                  <m:t>𝐴𝐶</m:t>
                                </m:r>
                              </m:e>
                            </m:acc>
                          </m:e>
                        </m:d>
                      </m:e>
                    </m:func>
                  </m:oMath>
                </a14:m>
                <a:r>
                  <a:rPr lang="en-US" sz="4000">
                    <a:effectLst/>
                    <a:latin typeface="Times New Roman" panose="02020603050405020304" pitchFamily="18" charset="0"/>
                    <a:ea typeface="Calibri" panose="020F0502020204030204" pitchFamily="34" charset="0"/>
                    <a:cs typeface="Times New Roman" panose="02020603050405020304" pitchFamily="18" charset="0"/>
                  </a:rPr>
                  <a:t> </a:t>
                </a:r>
              </a:p>
              <a:p>
                <a:pPr marL="629920">
                  <a:lnSpc>
                    <a:spcPct val="115000"/>
                  </a:lnSpc>
                  <a:spcAft>
                    <a:spcPts val="800"/>
                  </a:spcAft>
                </a:pPr>
                <a14:m>
                  <m:oMath xmlns:m="http://schemas.openxmlformats.org/officeDocument/2006/math">
                    <m:r>
                      <a:rPr lang="en-US" sz="4000" i="1">
                        <a:effectLst/>
                        <a:latin typeface="Cambria Math" panose="02040503050406030204" pitchFamily="18" charset="0"/>
                        <a:ea typeface="Calibri" panose="020F0502020204030204" pitchFamily="34" charset="0"/>
                        <a:cs typeface="Times New Roman" panose="02020603050405020304" pitchFamily="18" charset="0"/>
                      </a:rPr>
                      <m:t>=</m:t>
                    </m:r>
                    <m:r>
                      <a:rPr lang="en-US" sz="4000" i="1">
                        <a:effectLst/>
                        <a:latin typeface="Cambria Math" panose="02040503050406030204" pitchFamily="18" charset="0"/>
                        <a:ea typeface="Calibri" panose="020F0502020204030204" pitchFamily="34" charset="0"/>
                        <a:cs typeface="Times New Roman" panose="02020603050405020304" pitchFamily="18" charset="0"/>
                      </a:rPr>
                      <m:t>𝑎</m:t>
                    </m:r>
                    <m:r>
                      <a:rPr lang="en-US" sz="4000" i="1">
                        <a:effectLst/>
                        <a:latin typeface="Cambria Math" panose="02040503050406030204" pitchFamily="18" charset="0"/>
                        <a:ea typeface="Calibri" panose="020F0502020204030204" pitchFamily="34" charset="0"/>
                        <a:cs typeface="Times New Roman" panose="02020603050405020304" pitchFamily="18" charset="0"/>
                      </a:rPr>
                      <m:t>.</m:t>
                    </m:r>
                    <m:r>
                      <a:rPr lang="en-US" sz="4000" i="1">
                        <a:effectLst/>
                        <a:latin typeface="Cambria Math" panose="02040503050406030204" pitchFamily="18" charset="0"/>
                        <a:ea typeface="Calibri" panose="020F0502020204030204" pitchFamily="34" charset="0"/>
                        <a:cs typeface="Times New Roman" panose="02020603050405020304" pitchFamily="18" charset="0"/>
                      </a:rPr>
                      <m:t>𝑎</m:t>
                    </m:r>
                    <m:r>
                      <a:rPr lang="en-US" sz="4000" i="1">
                        <a:effectLst/>
                        <a:latin typeface="Cambria Math" panose="02040503050406030204" pitchFamily="18" charset="0"/>
                        <a:ea typeface="Calibri" panose="020F0502020204030204" pitchFamily="34" charset="0"/>
                        <a:cs typeface="Times New Roman" panose="02020603050405020304" pitchFamily="18" charset="0"/>
                      </a:rPr>
                      <m:t>.</m:t>
                    </m:r>
                    <m:func>
                      <m:funcPr>
                        <m:ctrlPr>
                          <a:rPr lang="en-US" sz="40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US" sz="4000" i="1">
                            <a:effectLst/>
                            <a:latin typeface="Cambria Math" panose="02040503050406030204" pitchFamily="18" charset="0"/>
                            <a:ea typeface="Calibri" panose="020F0502020204030204" pitchFamily="34" charset="0"/>
                            <a:cs typeface="Times New Roman" panose="02020603050405020304" pitchFamily="18" charset="0"/>
                          </a:rPr>
                          <m:t>𝑐𝑜𝑠</m:t>
                        </m:r>
                      </m:fName>
                      <m:e>
                        <m:r>
                          <a:rPr lang="en-US" sz="4000" i="1">
                            <a:effectLst/>
                            <a:latin typeface="Cambria Math" panose="02040503050406030204" pitchFamily="18" charset="0"/>
                            <a:ea typeface="Calibri" panose="020F0502020204030204" pitchFamily="34" charset="0"/>
                            <a:cs typeface="Times New Roman" panose="02020603050405020304" pitchFamily="18" charset="0"/>
                          </a:rPr>
                          <m:t>6</m:t>
                        </m:r>
                      </m:e>
                    </m:func>
                    <m:r>
                      <a:rPr lang="en-US" sz="4000" i="1">
                        <a:effectLst/>
                        <a:latin typeface="Cambria Math" panose="02040503050406030204" pitchFamily="18" charset="0"/>
                        <a:ea typeface="Calibri" panose="020F0502020204030204" pitchFamily="34" charset="0"/>
                        <a:cs typeface="Times New Roman" panose="02020603050405020304" pitchFamily="18" charset="0"/>
                      </a:rPr>
                      <m:t>0°</m:t>
                    </m:r>
                  </m:oMath>
                </a14:m>
                <a:r>
                  <a:rPr lang="en-US" sz="4000">
                    <a:effectLst/>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4000" i="1">
                        <a:effectLst/>
                        <a:latin typeface="Cambria Math" panose="02040503050406030204" pitchFamily="18" charset="0"/>
                        <a:ea typeface="Calibri" panose="020F0502020204030204" pitchFamily="34" charset="0"/>
                        <a:cs typeface="Times New Roman" panose="02020603050405020304" pitchFamily="18" charset="0"/>
                      </a:rPr>
                      <m:t>=</m:t>
                    </m:r>
                    <m:r>
                      <a:rPr lang="en-US" sz="4000" i="1">
                        <a:effectLst/>
                        <a:latin typeface="Cambria Math" panose="02040503050406030204" pitchFamily="18" charset="0"/>
                        <a:ea typeface="Calibri" panose="020F0502020204030204" pitchFamily="34" charset="0"/>
                        <a:cs typeface="Times New Roman" panose="02020603050405020304" pitchFamily="18" charset="0"/>
                      </a:rPr>
                      <m:t>𝑎</m:t>
                    </m:r>
                    <m:r>
                      <a:rPr lang="en-US" sz="4000" i="1">
                        <a:effectLst/>
                        <a:latin typeface="Cambria Math" panose="02040503050406030204" pitchFamily="18" charset="0"/>
                        <a:ea typeface="Calibri" panose="020F0502020204030204" pitchFamily="34" charset="0"/>
                        <a:cs typeface="Times New Roman" panose="02020603050405020304" pitchFamily="18" charset="0"/>
                      </a:rPr>
                      <m:t>.</m:t>
                    </m:r>
                    <m:r>
                      <a:rPr lang="en-US" sz="4000" i="1">
                        <a:effectLst/>
                        <a:latin typeface="Cambria Math" panose="02040503050406030204" pitchFamily="18" charset="0"/>
                        <a:ea typeface="Calibri" panose="020F0502020204030204" pitchFamily="34" charset="0"/>
                        <a:cs typeface="Times New Roman" panose="02020603050405020304" pitchFamily="18" charset="0"/>
                      </a:rPr>
                      <m:t>𝑎</m:t>
                    </m:r>
                    <m:r>
                      <a:rPr lang="en-US" sz="40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40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40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4000" i="1">
                            <a:effectLst/>
                            <a:latin typeface="Cambria Math" panose="02040503050406030204" pitchFamily="18" charset="0"/>
                            <a:ea typeface="Calibri" panose="020F0502020204030204" pitchFamily="34" charset="0"/>
                            <a:cs typeface="Times New Roman" panose="02020603050405020304" pitchFamily="18" charset="0"/>
                          </a:rPr>
                          <m:t>2</m:t>
                        </m:r>
                      </m:den>
                    </m:f>
                    <m:r>
                      <a:rPr lang="en-US" sz="40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4000" i="1" smtClean="0">
                            <a:effectLst/>
                            <a:latin typeface="Cambria Math" panose="02040503050406030204" pitchFamily="18" charset="0"/>
                            <a:cs typeface="Times New Roman" panose="02020603050405020304" pitchFamily="18" charset="0"/>
                          </a:rPr>
                        </m:ctrlPr>
                      </m:fPr>
                      <m:num>
                        <m:sSup>
                          <m:sSupPr>
                            <m:ctrlPr>
                              <a:rPr lang="en-US" sz="4000" i="1" smtClean="0">
                                <a:effectLst/>
                                <a:latin typeface="Cambria Math" panose="02040503050406030204" pitchFamily="18" charset="0"/>
                                <a:cs typeface="Times New Roman" panose="02020603050405020304" pitchFamily="18" charset="0"/>
                              </a:rPr>
                            </m:ctrlPr>
                          </m:sSupPr>
                          <m:e>
                            <m:r>
                              <a:rPr lang="en-US" sz="4000" b="0" i="1" smtClean="0">
                                <a:effectLst/>
                                <a:latin typeface="Cambria Math" panose="02040503050406030204" pitchFamily="18" charset="0"/>
                                <a:cs typeface="Times New Roman" panose="02020603050405020304" pitchFamily="18" charset="0"/>
                              </a:rPr>
                              <m:t>𝑎</m:t>
                            </m:r>
                          </m:e>
                          <m:sup>
                            <m:r>
                              <a:rPr lang="en-US" sz="4000" b="0" i="1" smtClean="0">
                                <a:effectLst/>
                                <a:latin typeface="Cambria Math" panose="02040503050406030204" pitchFamily="18" charset="0"/>
                                <a:cs typeface="Times New Roman" panose="02020603050405020304" pitchFamily="18" charset="0"/>
                              </a:rPr>
                              <m:t>2</m:t>
                            </m:r>
                          </m:sup>
                        </m:sSup>
                      </m:num>
                      <m:den>
                        <m:r>
                          <a:rPr lang="en-US" sz="4000" b="0" i="1" smtClean="0">
                            <a:effectLst/>
                            <a:latin typeface="Cambria Math" panose="02040503050406030204" pitchFamily="18" charset="0"/>
                            <a:cs typeface="Times New Roman" panose="02020603050405020304" pitchFamily="18" charset="0"/>
                          </a:rPr>
                          <m:t>2</m:t>
                        </m:r>
                      </m:den>
                    </m:f>
                  </m:oMath>
                </a14:m>
                <a:r>
                  <a:rPr lang="fr-FR" sz="4000">
                    <a:effectLst/>
                    <a:latin typeface="Times New Roman" panose="02020603050405020304" pitchFamily="18" charset="0"/>
                    <a:ea typeface="Calibri" panose="020F0502020204030204" pitchFamily="34" charset="0"/>
                    <a:cs typeface="Times New Roman" panose="02020603050405020304" pitchFamily="18" charset="0"/>
                  </a:rPr>
                  <a:t>.</a:t>
                </a:r>
                <a:endParaRPr lang="en-US" sz="40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D629D40C-A8D4-3DB0-FD9C-4ABB4081C580}"/>
                  </a:ext>
                </a:extLst>
              </p:cNvPr>
              <p:cNvSpPr txBox="1">
                <a:spLocks noRot="1" noChangeAspect="1" noMove="1" noResize="1" noEditPoints="1" noAdjustHandles="1" noChangeArrowheads="1" noChangeShapeType="1" noTextEdit="1"/>
              </p:cNvSpPr>
              <p:nvPr/>
            </p:nvSpPr>
            <p:spPr>
              <a:xfrm>
                <a:off x="-194820" y="3212363"/>
                <a:ext cx="12877800" cy="2114810"/>
              </a:xfrm>
              <a:prstGeom prst="rect">
                <a:avLst/>
              </a:prstGeom>
              <a:blipFill>
                <a:blip r:embed="rId4"/>
                <a:stretch>
                  <a:fillRect b="-5187"/>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25171008-0434-49EB-D7E5-4086D0C36208}"/>
              </a:ext>
            </a:extLst>
          </p:cNvPr>
          <p:cNvSpPr txBox="1"/>
          <p:nvPr/>
        </p:nvSpPr>
        <p:spPr>
          <a:xfrm>
            <a:off x="5117182" y="1747075"/>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1800834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FDFF05EB-442F-BECD-45CD-7AC44868A485}"/>
                  </a:ext>
                </a:extLst>
              </p:cNvPr>
              <p:cNvSpPr txBox="1"/>
              <p:nvPr/>
            </p:nvSpPr>
            <p:spPr>
              <a:xfrm>
                <a:off x="0" y="0"/>
                <a:ext cx="12192000" cy="2100319"/>
              </a:xfrm>
              <a:prstGeom prst="rect">
                <a:avLst/>
              </a:prstGeom>
              <a:noFill/>
            </p:spPr>
            <p:txBody>
              <a:bodyPr wrap="square">
                <a:spAutoFit/>
              </a:bodyPr>
              <a:lstStyle/>
              <a:p>
                <a:pPr algn="just">
                  <a:lnSpc>
                    <a:spcPct val="115000"/>
                  </a:lnSpc>
                  <a:spcBef>
                    <a:spcPts val="600"/>
                  </a:spcBef>
                  <a:spcAft>
                    <a:spcPts val="800"/>
                  </a:spcAft>
                  <a:tabLst>
                    <a:tab pos="629920" algn="l"/>
                  </a:tabLst>
                </a:pPr>
                <a:r>
                  <a:rPr lang="vi-VN" sz="2800" b="1">
                    <a:effectLst/>
                    <a:latin typeface="Times New Roman" panose="02020603050405020304" pitchFamily="18" charset="0"/>
                    <a:ea typeface="Times New Roman" panose="02020603050405020304" pitchFamily="18" charset="0"/>
                    <a:cs typeface="Times New Roman" panose="02020603050405020304" pitchFamily="18" charset="0"/>
                  </a:rPr>
                  <a:t>Câu </a:t>
                </a:r>
                <a:r>
                  <a:rPr lang="en-US" sz="2800" b="1">
                    <a:effectLst/>
                    <a:latin typeface="Times New Roman" panose="02020603050405020304" pitchFamily="18" charset="0"/>
                    <a:ea typeface="Times New Roman" panose="02020603050405020304" pitchFamily="18" charset="0"/>
                    <a:cs typeface="Times New Roman" panose="02020603050405020304" pitchFamily="18" charset="0"/>
                  </a:rPr>
                  <a:t>9</a:t>
                </a:r>
                <a:r>
                  <a:rPr lang="vi-VN" sz="2800" b="1">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2800">
                    <a:effectLst/>
                    <a:latin typeface="Times New Roman" panose="02020603050405020304" pitchFamily="18" charset="0"/>
                    <a:ea typeface="Times New Roman" panose="02020603050405020304" pitchFamily="18" charset="0"/>
                    <a:cs typeface="Times New Roman" panose="02020603050405020304" pitchFamily="18" charset="0"/>
                  </a:rPr>
                  <a:t>Cho tam giác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𝐴𝐵𝐶</m:t>
                    </m:r>
                  </m:oMath>
                </a14:m>
                <a:r>
                  <a:rPr lang="vi-VN" sz="2800">
                    <a:effectLst/>
                    <a:latin typeface="Times New Roman" panose="02020603050405020304" pitchFamily="18" charset="0"/>
                    <a:ea typeface="Times New Roman" panose="02020603050405020304" pitchFamily="18" charset="0"/>
                    <a:cs typeface="Times New Roman" panose="02020603050405020304" pitchFamily="18" charset="0"/>
                  </a:rPr>
                  <a:t> đều có cạnh bằng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𝑎</m:t>
                    </m:r>
                  </m:oMath>
                </a14:m>
                <a:r>
                  <a:rPr lang="vi-VN" sz="2800">
                    <a:effectLst/>
                    <a:latin typeface="Times New Roman" panose="02020603050405020304" pitchFamily="18" charset="0"/>
                    <a:ea typeface="Times New Roman" panose="02020603050405020304" pitchFamily="18" charset="0"/>
                    <a:cs typeface="Times New Roman" panose="02020603050405020304" pitchFamily="18" charset="0"/>
                  </a:rPr>
                  <a:t>. Độ dài của </a:t>
                </a:r>
                <a14:m>
                  <m:oMath xmlns:m="http://schemas.openxmlformats.org/officeDocument/2006/math">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SG"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800" i="1">
                            <a:effectLst/>
                            <a:latin typeface="Cambria Math" panose="02040503050406030204" pitchFamily="18" charset="0"/>
                            <a:ea typeface="Calibri" panose="020F0502020204030204" pitchFamily="34" charset="0"/>
                            <a:cs typeface="Times New Roman" panose="02020603050405020304" pitchFamily="18" charset="0"/>
                          </a:rPr>
                          <m:t>𝐴𝐶</m:t>
                        </m:r>
                      </m:e>
                    </m:acc>
                  </m:oMath>
                </a14:m>
                <a:r>
                  <a:rPr lang="vi-VN" sz="2800">
                    <a:effectLst/>
                    <a:latin typeface="Times New Roman" panose="02020603050405020304" pitchFamily="18" charset="0"/>
                    <a:ea typeface="Times New Roman" panose="02020603050405020304" pitchFamily="18" charset="0"/>
                    <a:cs typeface="Times New Roman" panose="02020603050405020304" pitchFamily="18" charset="0"/>
                  </a:rPr>
                  <a:t> bằng:</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gn="just">
                  <a:lnSpc>
                    <a:spcPct val="115000"/>
                  </a:lnSpc>
                  <a:spcAft>
                    <a:spcPts val="800"/>
                  </a:spcAft>
                  <a:tabLst>
                    <a:tab pos="3599815" algn="l"/>
                    <a:tab pos="5039995" algn="l"/>
                  </a:tabLst>
                </a:pPr>
                <a:r>
                  <a:rPr lang="vi-VN" sz="2800" b="1">
                    <a:effectLst/>
                    <a:latin typeface="Times New Roman" panose="02020603050405020304" pitchFamily="18" charset="0"/>
                    <a:ea typeface="Calibri" panose="020F0502020204030204" pitchFamily="34" charset="0"/>
                    <a:cs typeface="Times New Roman" panose="02020603050405020304" pitchFamily="18" charset="0"/>
                  </a:rPr>
                  <a:t>A.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𝑎</m:t>
                    </m:r>
                  </m:oMath>
                </a14:m>
                <a:r>
                  <a:rPr lang="vi-VN" sz="2800">
                    <a:effectLst/>
                    <a:latin typeface="Times New Roman" panose="02020603050405020304" pitchFamily="18" charset="0"/>
                    <a:ea typeface="Calibri" panose="020F0502020204030204" pitchFamily="34" charset="0"/>
                    <a:cs typeface="Times New Roman" panose="02020603050405020304" pitchFamily="18" charset="0"/>
                  </a:rPr>
                  <a:t>	</a:t>
                </a:r>
                <a:r>
                  <a:rPr lang="vi-VN" sz="2800" b="1">
                    <a:effectLst/>
                    <a:latin typeface="Times New Roman" panose="02020603050405020304" pitchFamily="18" charset="0"/>
                    <a:ea typeface="Calibri" panose="020F0502020204030204" pitchFamily="34" charset="0"/>
                    <a:cs typeface="Times New Roman" panose="02020603050405020304" pitchFamily="18" charset="0"/>
                  </a:rPr>
                  <a:t>B.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𝑎</m:t>
                    </m:r>
                    <m:rad>
                      <m:radPr>
                        <m:degHide m:val="on"/>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SG" sz="2800" i="1">
                            <a:effectLst/>
                            <a:latin typeface="Cambria Math" panose="02040503050406030204" pitchFamily="18" charset="0"/>
                            <a:ea typeface="Calibri" panose="020F0502020204030204" pitchFamily="34" charset="0"/>
                            <a:cs typeface="Times New Roman" panose="02020603050405020304" pitchFamily="18" charset="0"/>
                          </a:rPr>
                          <m:t>3</m:t>
                        </m:r>
                      </m:e>
                    </m:rad>
                  </m:oMath>
                </a14:m>
                <a:r>
                  <a:rPr lang="vi-VN" sz="280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a:effectLst/>
                    <a:latin typeface="Times New Roman" panose="02020603050405020304" pitchFamily="18" charset="0"/>
                    <a:ea typeface="Calibri" panose="020F0502020204030204" pitchFamily="34" charset="0"/>
                    <a:cs typeface="Times New Roman" panose="02020603050405020304" pitchFamily="18" charset="0"/>
                  </a:rPr>
                  <a:t>		</a:t>
                </a:r>
                <a:r>
                  <a:rPr lang="vi-VN" sz="2800" b="1">
                    <a:effectLst/>
                    <a:latin typeface="Times New Roman" panose="02020603050405020304" pitchFamily="18" charset="0"/>
                    <a:ea typeface="Calibri" panose="020F0502020204030204" pitchFamily="34" charset="0"/>
                    <a:cs typeface="Times New Roman" panose="02020603050405020304" pitchFamily="18" charset="0"/>
                  </a:rPr>
                  <a:t>C. </a:t>
                </a:r>
                <a14:m>
                  <m:oMath xmlns:m="http://schemas.openxmlformats.org/officeDocument/2006/math">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r>
                      <a:rPr lang="en-SG" sz="2800" i="1">
                        <a:effectLst/>
                        <a:latin typeface="Cambria Math" panose="02040503050406030204" pitchFamily="18" charset="0"/>
                        <a:ea typeface="Calibri" panose="020F0502020204030204" pitchFamily="34" charset="0"/>
                        <a:cs typeface="Times New Roman" panose="02020603050405020304" pitchFamily="18" charset="0"/>
                      </a:rPr>
                      <m:t>𝑎</m:t>
                    </m:r>
                    <m:rad>
                      <m:radPr>
                        <m:degHide m:val="on"/>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SG" sz="2800" i="1">
                            <a:effectLst/>
                            <a:latin typeface="Cambria Math" panose="02040503050406030204" pitchFamily="18" charset="0"/>
                            <a:ea typeface="Calibri" panose="020F0502020204030204" pitchFamily="34" charset="0"/>
                            <a:cs typeface="Times New Roman" panose="02020603050405020304" pitchFamily="18" charset="0"/>
                          </a:rPr>
                          <m:t>3</m:t>
                        </m:r>
                      </m:e>
                    </m:rad>
                  </m:oMath>
                </a14:m>
                <a:r>
                  <a:rPr lang="vi-VN" sz="280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a:effectLst/>
                    <a:latin typeface="Times New Roman" panose="02020603050405020304" pitchFamily="18" charset="0"/>
                    <a:ea typeface="Calibri" panose="020F0502020204030204" pitchFamily="34" charset="0"/>
                    <a:cs typeface="Times New Roman" panose="02020603050405020304" pitchFamily="18" charset="0"/>
                  </a:rPr>
                  <a:t>	</a:t>
                </a:r>
                <a:r>
                  <a:rPr lang="vi-VN" sz="2800" b="1">
                    <a:effectLst/>
                    <a:latin typeface="Times New Roman" panose="02020603050405020304" pitchFamily="18" charset="0"/>
                    <a:ea typeface="Calibri" panose="020F0502020204030204" pitchFamily="34" charset="0"/>
                    <a:cs typeface="Times New Roman" panose="02020603050405020304" pitchFamily="18" charset="0"/>
                  </a:rPr>
                  <a:t>D. </a:t>
                </a:r>
                <a14:m>
                  <m:oMath xmlns:m="http://schemas.openxmlformats.org/officeDocument/2006/math">
                    <m:f>
                      <m:f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SG" sz="2800" i="1">
                            <a:effectLst/>
                            <a:latin typeface="Cambria Math" panose="02040503050406030204" pitchFamily="18" charset="0"/>
                            <a:ea typeface="Calibri" panose="020F0502020204030204" pitchFamily="34" charset="0"/>
                            <a:cs typeface="Times New Roman" panose="02020603050405020304" pitchFamily="18" charset="0"/>
                          </a:rPr>
                          <m:t>𝑎</m:t>
                        </m:r>
                        <m:rad>
                          <m:radPr>
                            <m:degHide m:val="on"/>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SG" sz="2800" i="1">
                                <a:effectLst/>
                                <a:latin typeface="Cambria Math" panose="02040503050406030204" pitchFamily="18" charset="0"/>
                                <a:ea typeface="Calibri" panose="020F0502020204030204" pitchFamily="34" charset="0"/>
                                <a:cs typeface="Times New Roman" panose="02020603050405020304" pitchFamily="18" charset="0"/>
                              </a:rPr>
                              <m:t>3</m:t>
                            </m:r>
                          </m:e>
                        </m:rad>
                      </m:num>
                      <m:den>
                        <m:r>
                          <a:rPr lang="en-SG" sz="2800" i="1">
                            <a:effectLst/>
                            <a:latin typeface="Cambria Math" panose="02040503050406030204" pitchFamily="18" charset="0"/>
                            <a:ea typeface="Calibri" panose="020F0502020204030204" pitchFamily="34" charset="0"/>
                            <a:cs typeface="Times New Roman" panose="02020603050405020304" pitchFamily="18" charset="0"/>
                          </a:rPr>
                          <m:t>2</m:t>
                        </m:r>
                      </m:den>
                    </m:f>
                  </m:oMath>
                </a14:m>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800"/>
                  </a:spcAft>
                </a:pPr>
                <a:endParaRPr lang="en-US" sz="2800" b="1">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FDFF05EB-442F-BECD-45CD-7AC44868A485}"/>
                  </a:ext>
                </a:extLst>
              </p:cNvPr>
              <p:cNvSpPr txBox="1">
                <a:spLocks noRot="1" noChangeAspect="1" noMove="1" noResize="1" noEditPoints="1" noAdjustHandles="1" noChangeArrowheads="1" noChangeShapeType="1" noTextEdit="1"/>
              </p:cNvSpPr>
              <p:nvPr/>
            </p:nvSpPr>
            <p:spPr>
              <a:xfrm>
                <a:off x="0" y="0"/>
                <a:ext cx="12192000" cy="2100319"/>
              </a:xfrm>
              <a:prstGeom prst="rect">
                <a:avLst/>
              </a:prstGeom>
              <a:blipFill>
                <a:blip r:embed="rId2"/>
                <a:stretch>
                  <a:fillRect l="-1000"/>
                </a:stretch>
              </a:blipFill>
            </p:spPr>
            <p:txBody>
              <a:bodyPr/>
              <a:lstStyle/>
              <a:p>
                <a:r>
                  <a:rPr lang="en-US">
                    <a:noFill/>
                  </a:rPr>
                  <a:t> </a:t>
                </a:r>
              </a:p>
            </p:txBody>
          </p:sp>
        </mc:Fallback>
      </mc:AlternateContent>
      <p:pic>
        <p:nvPicPr>
          <p:cNvPr id="5" name="Picture 4">
            <a:extLst>
              <a:ext uri="{FF2B5EF4-FFF2-40B4-BE49-F238E27FC236}">
                <a16:creationId xmlns:a16="http://schemas.microsoft.com/office/drawing/2014/main" id="{149CC80D-5CA6-2816-FD2E-C471FA08CB18}"/>
              </a:ext>
            </a:extLst>
          </p:cNvPr>
          <p:cNvPicPr>
            <a:picLocks noChangeAspect="1"/>
          </p:cNvPicPr>
          <p:nvPr/>
        </p:nvPicPr>
        <p:blipFill>
          <a:blip r:embed="rId3"/>
          <a:stretch>
            <a:fillRect/>
          </a:stretch>
        </p:blipFill>
        <p:spPr>
          <a:xfrm>
            <a:off x="8464307" y="2083966"/>
            <a:ext cx="3529730" cy="3138484"/>
          </a:xfrm>
          <a:prstGeom prst="rect">
            <a:avLst/>
          </a:prstGeom>
        </p:spPr>
      </p:pic>
      <p:sp>
        <p:nvSpPr>
          <p:cNvPr id="2" name="TextBox 1">
            <a:extLst>
              <a:ext uri="{FF2B5EF4-FFF2-40B4-BE49-F238E27FC236}">
                <a16:creationId xmlns:a16="http://schemas.microsoft.com/office/drawing/2014/main" id="{BD2AFB2C-7A05-62BA-D412-E7823DA79F53}"/>
              </a:ext>
            </a:extLst>
          </p:cNvPr>
          <p:cNvSpPr txBox="1"/>
          <p:nvPr/>
        </p:nvSpPr>
        <p:spPr>
          <a:xfrm>
            <a:off x="6311244" y="800917"/>
            <a:ext cx="669303" cy="769441"/>
          </a:xfrm>
          <a:prstGeom prst="rect">
            <a:avLst/>
          </a:prstGeom>
          <a:noFill/>
        </p:spPr>
        <p:txBody>
          <a:bodyPr wrap="square" rtlCol="0">
            <a:spAutoFit/>
          </a:bodyPr>
          <a:lstStyle/>
          <a:p>
            <a:r>
              <a:rPr lang="en-US" sz="4400" b="1">
                <a:solidFill>
                  <a:srgbClr val="FF0000"/>
                </a:solidFill>
              </a:rPr>
              <a:t>X</a:t>
            </a:r>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E8CC3BF2-7D02-B68D-B887-A559652E84BA}"/>
                  </a:ext>
                </a:extLst>
              </p:cNvPr>
              <p:cNvSpPr txBox="1"/>
              <p:nvPr/>
            </p:nvSpPr>
            <p:spPr>
              <a:xfrm>
                <a:off x="76200" y="2083966"/>
                <a:ext cx="7865442" cy="4168321"/>
              </a:xfrm>
              <a:prstGeom prst="rect">
                <a:avLst/>
              </a:prstGeom>
              <a:noFill/>
            </p:spPr>
            <p:txBody>
              <a:bodyPr wrap="square">
                <a:spAutoFit/>
              </a:bodyPr>
              <a:lstStyle/>
              <a:p>
                <a:pPr algn="just">
                  <a:lnSpc>
                    <a:spcPct val="115000"/>
                  </a:lnSpc>
                  <a:spcAft>
                    <a:spcPts val="800"/>
                  </a:spcAft>
                </a:pPr>
                <a:r>
                  <a:rPr lang="en-US" sz="3200" b="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Giải</a:t>
                </a:r>
              </a:p>
              <a:p>
                <a:pPr algn="just">
                  <a:lnSpc>
                    <a:spcPct val="115000"/>
                  </a:lnSpc>
                  <a:spcAft>
                    <a:spcPts val="800"/>
                  </a:spcAft>
                </a:pPr>
                <a:r>
                  <a:rPr lang="en-US" sz="3200" b="1">
                    <a:solidFill>
                      <a:schemeClr val="tx1"/>
                    </a:solidFill>
                    <a:effectLst/>
                    <a:ea typeface="Calibri" panose="020F0502020204030204" pitchFamily="34" charset="0"/>
                    <a:cs typeface="Times New Roman" panose="02020603050405020304" pitchFamily="18" charset="0"/>
                  </a:rPr>
                  <a:t>Theo quy tắc trung điểm: </a:t>
                </a:r>
                <a14:m>
                  <m:oMath xmlns:m="http://schemas.openxmlformats.org/officeDocument/2006/math">
                    <m:acc>
                      <m:accPr>
                        <m:chr m:val="⃗"/>
                        <m:ctrlPr>
                          <a:rPr lang="en-US" sz="3200" b="1" i="1" smtClean="0">
                            <a:solidFill>
                              <a:schemeClr val="tx1"/>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3200" b="1" i="1">
                            <a:solidFill>
                              <a:schemeClr val="tx1"/>
                            </a:solidFill>
                            <a:effectLst/>
                            <a:latin typeface="Cambria Math" panose="02040503050406030204" pitchFamily="18" charset="0"/>
                            <a:ea typeface="Calibri" panose="020F0502020204030204" pitchFamily="34" charset="0"/>
                            <a:cs typeface="Times New Roman" panose="02020603050405020304" pitchFamily="18" charset="0"/>
                          </a:rPr>
                          <m:t>𝑨𝑩</m:t>
                        </m:r>
                      </m:e>
                    </m:acc>
                    <m:r>
                      <a:rPr lang="en-SG" sz="3200" b="1" i="1">
                        <a:solidFill>
                          <a:schemeClr val="tx1"/>
                        </a:solidFill>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200" b="1" i="1">
                            <a:solidFill>
                              <a:schemeClr val="tx1"/>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3200" b="1" i="1">
                            <a:solidFill>
                              <a:schemeClr val="tx1"/>
                            </a:solidFill>
                            <a:effectLst/>
                            <a:latin typeface="Cambria Math" panose="02040503050406030204" pitchFamily="18" charset="0"/>
                            <a:ea typeface="Calibri" panose="020F0502020204030204" pitchFamily="34" charset="0"/>
                            <a:cs typeface="Times New Roman" panose="02020603050405020304" pitchFamily="18" charset="0"/>
                          </a:rPr>
                          <m:t>𝑨𝑪</m:t>
                        </m:r>
                      </m:e>
                    </m:acc>
                    <m:r>
                      <a:rPr lang="en-US" sz="3200" b="1" i="1" smtClean="0">
                        <a:solidFill>
                          <a:schemeClr val="tx1"/>
                        </a:solidFill>
                        <a:effectLst/>
                        <a:latin typeface="Cambria Math" panose="02040503050406030204" pitchFamily="18" charset="0"/>
                        <a:ea typeface="Calibri" panose="020F0502020204030204" pitchFamily="34" charset="0"/>
                        <a:cs typeface="Times New Roman" panose="02020603050405020304" pitchFamily="18" charset="0"/>
                      </a:rPr>
                      <m:t>=</m:t>
                    </m:r>
                    <m:r>
                      <a:rPr lang="en-US" sz="3200" b="1" i="1" smtClean="0">
                        <a:solidFill>
                          <a:schemeClr val="tx1"/>
                        </a:solidFill>
                        <a:effectLst/>
                        <a:latin typeface="Cambria Math" panose="02040503050406030204" pitchFamily="18" charset="0"/>
                        <a:ea typeface="Calibri" panose="020F0502020204030204" pitchFamily="34" charset="0"/>
                        <a:cs typeface="Times New Roman" panose="02020603050405020304" pitchFamily="18" charset="0"/>
                      </a:rPr>
                      <m:t>𝟐</m:t>
                    </m:r>
                    <m:acc>
                      <m:accPr>
                        <m:chr m:val="⃗"/>
                        <m:ctrlPr>
                          <a:rPr lang="en-US" sz="3200" b="1" i="1" smtClean="0">
                            <a:solidFill>
                              <a:schemeClr val="tx1"/>
                            </a:solidFill>
                            <a:effectLst/>
                            <a:latin typeface="Cambria Math" panose="02040503050406030204" pitchFamily="18" charset="0"/>
                            <a:cs typeface="Times New Roman" panose="02020603050405020304" pitchFamily="18" charset="0"/>
                          </a:rPr>
                        </m:ctrlPr>
                      </m:accPr>
                      <m:e>
                        <m:r>
                          <a:rPr lang="en-US" sz="3200" b="1" i="1" smtClean="0">
                            <a:solidFill>
                              <a:schemeClr val="tx1"/>
                            </a:solidFill>
                            <a:effectLst/>
                            <a:latin typeface="Cambria Math" panose="02040503050406030204" pitchFamily="18" charset="0"/>
                            <a:cs typeface="Times New Roman" panose="02020603050405020304" pitchFamily="18" charset="0"/>
                          </a:rPr>
                          <m:t>𝑨𝑯</m:t>
                        </m:r>
                      </m:e>
                    </m:acc>
                  </m:oMath>
                </a14:m>
                <a:endParaRPr lang="en-US" sz="3200" b="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800"/>
                  </a:spcAft>
                </a:pPr>
                <a:r>
                  <a:rPr lang="en-US"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Áp dụng công thức : </a:t>
                </a:r>
                <a14:m>
                  <m:oMath xmlns:m="http://schemas.openxmlformats.org/officeDocument/2006/math">
                    <m:r>
                      <a:rPr lang="en-US" sz="3200" b="1" i="1"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𝒉</m:t>
                    </m:r>
                    <m:r>
                      <a:rPr lang="en-US" sz="3200" b="1" i="1"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3200" b="1" i="1" smtClean="0">
                            <a:solidFill>
                              <a:srgbClr val="FF0000"/>
                            </a:solidFill>
                            <a:latin typeface="Cambria Math" panose="02040503050406030204" pitchFamily="18" charset="0"/>
                            <a:cs typeface="Times New Roman" panose="02020603050405020304" pitchFamily="18" charset="0"/>
                          </a:rPr>
                        </m:ctrlPr>
                      </m:fPr>
                      <m:num>
                        <m:r>
                          <a:rPr lang="en-US" sz="3200" b="1" i="1" smtClean="0">
                            <a:solidFill>
                              <a:srgbClr val="FF0000"/>
                            </a:solidFill>
                            <a:latin typeface="Cambria Math" panose="02040503050406030204" pitchFamily="18" charset="0"/>
                            <a:cs typeface="Times New Roman" panose="02020603050405020304" pitchFamily="18" charset="0"/>
                          </a:rPr>
                          <m:t>𝒂</m:t>
                        </m:r>
                        <m:rad>
                          <m:radPr>
                            <m:degHide m:val="on"/>
                            <m:ctrlPr>
                              <a:rPr lang="en-US" sz="3200" b="1" i="1" smtClean="0">
                                <a:solidFill>
                                  <a:srgbClr val="FF0000"/>
                                </a:solidFill>
                                <a:latin typeface="Cambria Math" panose="02040503050406030204" pitchFamily="18" charset="0"/>
                                <a:cs typeface="Times New Roman" panose="02020603050405020304" pitchFamily="18" charset="0"/>
                              </a:rPr>
                            </m:ctrlPr>
                          </m:radPr>
                          <m:deg/>
                          <m:e>
                            <m:r>
                              <a:rPr lang="en-US" sz="3200" b="1" i="1" smtClean="0">
                                <a:solidFill>
                                  <a:srgbClr val="FF0000"/>
                                </a:solidFill>
                                <a:latin typeface="Cambria Math" panose="02040503050406030204" pitchFamily="18" charset="0"/>
                                <a:cs typeface="Times New Roman" panose="02020603050405020304" pitchFamily="18" charset="0"/>
                              </a:rPr>
                              <m:t>𝟑</m:t>
                            </m:r>
                          </m:e>
                        </m:rad>
                      </m:num>
                      <m:den>
                        <m:r>
                          <a:rPr lang="en-US" sz="3200" b="1" i="1" smtClean="0">
                            <a:solidFill>
                              <a:srgbClr val="FF0000"/>
                            </a:solidFill>
                            <a:latin typeface="Cambria Math" panose="02040503050406030204" pitchFamily="18" charset="0"/>
                            <a:cs typeface="Times New Roman" panose="02020603050405020304" pitchFamily="18" charset="0"/>
                          </a:rPr>
                          <m:t>𝟐</m:t>
                        </m:r>
                      </m:den>
                    </m:f>
                  </m:oMath>
                </a14:m>
                <a:r>
                  <a:rPr lang="en-US"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p>
              <a:p>
                <a:pPr algn="just">
                  <a:lnSpc>
                    <a:spcPct val="115000"/>
                  </a:lnSpc>
                  <a:spcAft>
                    <a:spcPts val="800"/>
                  </a:spcAft>
                </a:pPr>
                <a:r>
                  <a:rPr lang="en-US" sz="3200" b="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vậy </a:t>
                </a:r>
                <a14:m>
                  <m:oMath xmlns:m="http://schemas.openxmlformats.org/officeDocument/2006/math">
                    <m:r>
                      <a:rPr lang="en-US" sz="3200" b="1" i="1" smtClean="0">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𝑨𝑯</m:t>
                    </m:r>
                    <m:r>
                      <a:rPr lang="en-US" sz="3200" b="1" i="1" smtClean="0">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m:t>
                    </m:r>
                  </m:oMath>
                </a14:m>
                <a:r>
                  <a:rPr lang="en-US" sz="3200" b="1">
                    <a:solidFill>
                      <a:schemeClr val="tx1"/>
                    </a:solidFill>
                    <a:cs typeface="Times New Roman" panose="02020603050405020304" pitchFamily="18" charset="0"/>
                  </a:rPr>
                  <a:t> </a:t>
                </a:r>
                <a14:m>
                  <m:oMath xmlns:m="http://schemas.openxmlformats.org/officeDocument/2006/math">
                    <m:f>
                      <m:fPr>
                        <m:ctrlPr>
                          <a:rPr lang="en-US" sz="3200" b="1" i="1">
                            <a:solidFill>
                              <a:schemeClr val="tx1"/>
                            </a:solidFill>
                            <a:latin typeface="Cambria Math" panose="02040503050406030204" pitchFamily="18" charset="0"/>
                            <a:cs typeface="Times New Roman" panose="02020603050405020304" pitchFamily="18" charset="0"/>
                          </a:rPr>
                        </m:ctrlPr>
                      </m:fPr>
                      <m:num>
                        <m:r>
                          <a:rPr lang="en-US" sz="3200" b="1" i="1" smtClean="0">
                            <a:solidFill>
                              <a:schemeClr val="tx1"/>
                            </a:solidFill>
                            <a:latin typeface="Cambria Math" panose="02040503050406030204" pitchFamily="18" charset="0"/>
                            <a:cs typeface="Times New Roman" panose="02020603050405020304" pitchFamily="18" charset="0"/>
                          </a:rPr>
                          <m:t>𝟐</m:t>
                        </m:r>
                        <m:r>
                          <a:rPr lang="en-US" sz="3200" b="1" i="1" smtClean="0">
                            <a:solidFill>
                              <a:schemeClr val="tx1"/>
                            </a:solidFill>
                            <a:latin typeface="Cambria Math" panose="02040503050406030204" pitchFamily="18" charset="0"/>
                            <a:cs typeface="Times New Roman" panose="02020603050405020304" pitchFamily="18" charset="0"/>
                          </a:rPr>
                          <m:t>𝒂</m:t>
                        </m:r>
                        <m:rad>
                          <m:radPr>
                            <m:degHide m:val="on"/>
                            <m:ctrlPr>
                              <a:rPr lang="en-US" sz="3200" b="1" i="1">
                                <a:solidFill>
                                  <a:schemeClr val="tx1"/>
                                </a:solidFill>
                                <a:latin typeface="Cambria Math" panose="02040503050406030204" pitchFamily="18" charset="0"/>
                                <a:cs typeface="Times New Roman" panose="02020603050405020304" pitchFamily="18" charset="0"/>
                              </a:rPr>
                            </m:ctrlPr>
                          </m:radPr>
                          <m:deg/>
                          <m:e>
                            <m:r>
                              <a:rPr lang="en-US" sz="3200" b="1" i="1">
                                <a:solidFill>
                                  <a:schemeClr val="tx1"/>
                                </a:solidFill>
                                <a:latin typeface="Cambria Math" panose="02040503050406030204" pitchFamily="18" charset="0"/>
                                <a:cs typeface="Times New Roman" panose="02020603050405020304" pitchFamily="18" charset="0"/>
                              </a:rPr>
                              <m:t>𝟑</m:t>
                            </m:r>
                          </m:e>
                        </m:rad>
                      </m:num>
                      <m:den>
                        <m:r>
                          <a:rPr lang="en-US" sz="3200" b="1" i="1">
                            <a:solidFill>
                              <a:schemeClr val="tx1"/>
                            </a:solidFill>
                            <a:latin typeface="Cambria Math" panose="02040503050406030204" pitchFamily="18" charset="0"/>
                            <a:cs typeface="Times New Roman" panose="02020603050405020304" pitchFamily="18" charset="0"/>
                          </a:rPr>
                          <m:t>𝟐</m:t>
                        </m:r>
                      </m:den>
                    </m:f>
                    <m:r>
                      <a:rPr lang="en-US" sz="3200" b="1" i="1" smtClean="0">
                        <a:solidFill>
                          <a:schemeClr val="tx1"/>
                        </a:solidFill>
                        <a:latin typeface="Cambria Math" panose="02040503050406030204" pitchFamily="18" charset="0"/>
                        <a:cs typeface="Times New Roman" panose="02020603050405020304" pitchFamily="18" charset="0"/>
                      </a:rPr>
                      <m:t>=</m:t>
                    </m:r>
                    <m:r>
                      <a:rPr lang="en-US" sz="3200" b="1" i="1" smtClean="0">
                        <a:solidFill>
                          <a:schemeClr val="tx1"/>
                        </a:solidFill>
                        <a:latin typeface="Cambria Math" panose="02040503050406030204" pitchFamily="18" charset="0"/>
                        <a:cs typeface="Times New Roman" panose="02020603050405020304" pitchFamily="18" charset="0"/>
                      </a:rPr>
                      <m:t>𝒂</m:t>
                    </m:r>
                    <m:rad>
                      <m:radPr>
                        <m:degHide m:val="on"/>
                        <m:ctrlPr>
                          <a:rPr lang="en-US" sz="3200" b="1" i="1" smtClean="0">
                            <a:solidFill>
                              <a:schemeClr val="tx1"/>
                            </a:solidFill>
                            <a:latin typeface="Cambria Math" panose="02040503050406030204" pitchFamily="18" charset="0"/>
                            <a:cs typeface="Times New Roman" panose="02020603050405020304" pitchFamily="18" charset="0"/>
                          </a:rPr>
                        </m:ctrlPr>
                      </m:radPr>
                      <m:deg/>
                      <m:e>
                        <m:r>
                          <a:rPr lang="en-US" sz="3200" b="1" i="1" smtClean="0">
                            <a:solidFill>
                              <a:schemeClr val="tx1"/>
                            </a:solidFill>
                            <a:latin typeface="Cambria Math" panose="02040503050406030204" pitchFamily="18" charset="0"/>
                            <a:cs typeface="Times New Roman" panose="02020603050405020304" pitchFamily="18" charset="0"/>
                          </a:rPr>
                          <m:t>𝟑</m:t>
                        </m:r>
                      </m:e>
                    </m:rad>
                  </m:oMath>
                </a14:m>
                <a:endParaRPr lang="en-US" sz="3200" b="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800"/>
                  </a:spcAft>
                </a:pPr>
                <a:r>
                  <a:rPr lang="en-US" sz="3200" b="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Khi đó </a:t>
                </a:r>
                <a14:m>
                  <m:oMath xmlns:m="http://schemas.openxmlformats.org/officeDocument/2006/math">
                    <m:d>
                      <m:dPr>
                        <m:begChr m:val="|"/>
                        <m:endChr m:val="|"/>
                        <m:ctrlPr>
                          <a:rPr lang="en-US" sz="3200" b="1" i="1" smtClean="0">
                            <a:solidFill>
                              <a:schemeClr val="tx1"/>
                            </a:solidFill>
                            <a:latin typeface="Cambria Math" panose="02040503050406030204" pitchFamily="18" charset="0"/>
                            <a:cs typeface="Times New Roman" panose="02020603050405020304" pitchFamily="18" charset="0"/>
                          </a:rPr>
                        </m:ctrlPr>
                      </m:dPr>
                      <m:e>
                        <m:acc>
                          <m:accPr>
                            <m:chr m:val="⃗"/>
                            <m:ctrlPr>
                              <a:rPr lang="en-US" sz="3200" b="1" i="1">
                                <a:solidFill>
                                  <a:schemeClr val="tx1"/>
                                </a:solidFill>
                                <a:latin typeface="Cambria Math" panose="02040503050406030204" pitchFamily="18" charset="0"/>
                                <a:ea typeface="Calibri" panose="020F0502020204030204" pitchFamily="34" charset="0"/>
                                <a:cs typeface="Times New Roman" panose="02020603050405020304" pitchFamily="18" charset="0"/>
                              </a:rPr>
                            </m:ctrlPr>
                          </m:accPr>
                          <m:e>
                            <m:r>
                              <a:rPr lang="en-SG" sz="3200" b="1" i="1">
                                <a:solidFill>
                                  <a:schemeClr val="tx1"/>
                                </a:solidFill>
                                <a:latin typeface="Cambria Math" panose="02040503050406030204" pitchFamily="18" charset="0"/>
                                <a:ea typeface="Calibri" panose="020F0502020204030204" pitchFamily="34" charset="0"/>
                                <a:cs typeface="Times New Roman" panose="02020603050405020304" pitchFamily="18" charset="0"/>
                              </a:rPr>
                              <m:t>𝑨𝑩</m:t>
                            </m:r>
                          </m:e>
                        </m:acc>
                        <m:r>
                          <a:rPr lang="en-SG" sz="3200" b="1" i="1">
                            <a:solidFill>
                              <a:schemeClr val="tx1"/>
                            </a:solidFill>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200" b="1" i="1">
                                <a:solidFill>
                                  <a:schemeClr val="tx1"/>
                                </a:solidFill>
                                <a:latin typeface="Cambria Math" panose="02040503050406030204" pitchFamily="18" charset="0"/>
                                <a:ea typeface="Calibri" panose="020F0502020204030204" pitchFamily="34" charset="0"/>
                                <a:cs typeface="Times New Roman" panose="02020603050405020304" pitchFamily="18" charset="0"/>
                              </a:rPr>
                            </m:ctrlPr>
                          </m:accPr>
                          <m:e>
                            <m:r>
                              <a:rPr lang="en-SG" sz="3200" b="1" i="1">
                                <a:solidFill>
                                  <a:schemeClr val="tx1"/>
                                </a:solidFill>
                                <a:latin typeface="Cambria Math" panose="02040503050406030204" pitchFamily="18" charset="0"/>
                                <a:ea typeface="Calibri" panose="020F0502020204030204" pitchFamily="34" charset="0"/>
                                <a:cs typeface="Times New Roman" panose="02020603050405020304" pitchFamily="18" charset="0"/>
                              </a:rPr>
                              <m:t>𝑨𝑪</m:t>
                            </m:r>
                          </m:e>
                        </m:acc>
                      </m:e>
                    </m:d>
                    <m:r>
                      <a:rPr lang="en-US" sz="3200" b="1" i="1" smtClean="0">
                        <a:solidFill>
                          <a:schemeClr val="tx1"/>
                        </a:solidFill>
                        <a:latin typeface="Cambria Math" panose="02040503050406030204" pitchFamily="18" charset="0"/>
                        <a:cs typeface="Times New Roman" panose="02020603050405020304" pitchFamily="18" charset="0"/>
                      </a:rPr>
                      <m:t>=</m:t>
                    </m:r>
                    <m:r>
                      <a:rPr lang="en-US" sz="3200" b="1" i="1" smtClean="0">
                        <a:solidFill>
                          <a:schemeClr val="tx1"/>
                        </a:solidFill>
                        <a:latin typeface="Cambria Math" panose="02040503050406030204" pitchFamily="18" charset="0"/>
                        <a:cs typeface="Times New Roman" panose="02020603050405020304" pitchFamily="18" charset="0"/>
                      </a:rPr>
                      <m:t>𝟐</m:t>
                    </m:r>
                    <m:d>
                      <m:dPr>
                        <m:begChr m:val="|"/>
                        <m:endChr m:val="|"/>
                        <m:ctrlPr>
                          <a:rPr lang="en-US" sz="3200" b="1" i="1" smtClean="0">
                            <a:solidFill>
                              <a:schemeClr val="tx1"/>
                            </a:solidFill>
                            <a:latin typeface="Cambria Math" panose="02040503050406030204" pitchFamily="18" charset="0"/>
                            <a:cs typeface="Times New Roman" panose="02020603050405020304" pitchFamily="18" charset="0"/>
                          </a:rPr>
                        </m:ctrlPr>
                      </m:dPr>
                      <m:e>
                        <m:acc>
                          <m:accPr>
                            <m:chr m:val="⃗"/>
                            <m:ctrlPr>
                              <a:rPr lang="en-US" sz="3200" b="1" i="1">
                                <a:solidFill>
                                  <a:schemeClr val="tx1"/>
                                </a:solidFill>
                                <a:latin typeface="Cambria Math" panose="02040503050406030204" pitchFamily="18" charset="0"/>
                                <a:cs typeface="Times New Roman" panose="02020603050405020304" pitchFamily="18" charset="0"/>
                              </a:rPr>
                            </m:ctrlPr>
                          </m:accPr>
                          <m:e>
                            <m:r>
                              <a:rPr lang="en-US" sz="3200" b="1" i="1">
                                <a:solidFill>
                                  <a:schemeClr val="tx1"/>
                                </a:solidFill>
                                <a:latin typeface="Cambria Math" panose="02040503050406030204" pitchFamily="18" charset="0"/>
                                <a:cs typeface="Times New Roman" panose="02020603050405020304" pitchFamily="18" charset="0"/>
                              </a:rPr>
                              <m:t>𝑨𝑯</m:t>
                            </m:r>
                          </m:e>
                        </m:acc>
                      </m:e>
                    </m:d>
                    <m:r>
                      <a:rPr lang="en-US" sz="3200" b="1" i="1" smtClean="0">
                        <a:solidFill>
                          <a:schemeClr val="tx1"/>
                        </a:solidFill>
                        <a:latin typeface="Cambria Math" panose="02040503050406030204" pitchFamily="18" charset="0"/>
                        <a:cs typeface="Times New Roman" panose="02020603050405020304" pitchFamily="18" charset="0"/>
                      </a:rPr>
                      <m:t>=</m:t>
                    </m:r>
                    <m:r>
                      <a:rPr lang="en-US" sz="3200" b="1" i="1" smtClean="0">
                        <a:solidFill>
                          <a:schemeClr val="tx1"/>
                        </a:solidFill>
                        <a:latin typeface="Cambria Math" panose="02040503050406030204" pitchFamily="18" charset="0"/>
                        <a:cs typeface="Times New Roman" panose="02020603050405020304" pitchFamily="18" charset="0"/>
                      </a:rPr>
                      <m:t>𝟐</m:t>
                    </m:r>
                    <m:r>
                      <a:rPr lang="en-US" sz="3200" b="1" i="1" smtClean="0">
                        <a:solidFill>
                          <a:schemeClr val="tx1"/>
                        </a:solidFill>
                        <a:latin typeface="Cambria Math" panose="02040503050406030204" pitchFamily="18" charset="0"/>
                        <a:cs typeface="Times New Roman" panose="02020603050405020304" pitchFamily="18" charset="0"/>
                      </a:rPr>
                      <m:t>.</m:t>
                    </m:r>
                    <m:r>
                      <a:rPr lang="en-US" sz="3200" b="1" i="1" smtClean="0">
                        <a:solidFill>
                          <a:schemeClr val="tx1"/>
                        </a:solidFill>
                        <a:latin typeface="Cambria Math" panose="02040503050406030204" pitchFamily="18" charset="0"/>
                        <a:cs typeface="Times New Roman" panose="02020603050405020304" pitchFamily="18" charset="0"/>
                      </a:rPr>
                      <m:t>𝒂</m:t>
                    </m:r>
                    <m:rad>
                      <m:radPr>
                        <m:degHide m:val="on"/>
                        <m:ctrlPr>
                          <a:rPr lang="en-US" sz="3200" b="1" i="1" smtClean="0">
                            <a:solidFill>
                              <a:schemeClr val="tx1"/>
                            </a:solidFill>
                            <a:latin typeface="Cambria Math" panose="02040503050406030204" pitchFamily="18" charset="0"/>
                            <a:cs typeface="Times New Roman" panose="02020603050405020304" pitchFamily="18" charset="0"/>
                          </a:rPr>
                        </m:ctrlPr>
                      </m:radPr>
                      <m:deg/>
                      <m:e>
                        <m:r>
                          <a:rPr lang="en-US" sz="3200" b="1" i="1" smtClean="0">
                            <a:solidFill>
                              <a:schemeClr val="tx1"/>
                            </a:solidFill>
                            <a:latin typeface="Cambria Math" panose="02040503050406030204" pitchFamily="18" charset="0"/>
                            <a:cs typeface="Times New Roman" panose="02020603050405020304" pitchFamily="18" charset="0"/>
                          </a:rPr>
                          <m:t>𝟑</m:t>
                        </m:r>
                      </m:e>
                    </m:rad>
                  </m:oMath>
                </a14:m>
                <a:endParaRPr lang="en-US" sz="3200" b="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E8CC3BF2-7D02-B68D-B887-A559652E84BA}"/>
                  </a:ext>
                </a:extLst>
              </p:cNvPr>
              <p:cNvSpPr txBox="1">
                <a:spLocks noRot="1" noChangeAspect="1" noMove="1" noResize="1" noEditPoints="1" noAdjustHandles="1" noChangeArrowheads="1" noChangeShapeType="1" noTextEdit="1"/>
              </p:cNvSpPr>
              <p:nvPr/>
            </p:nvSpPr>
            <p:spPr>
              <a:xfrm>
                <a:off x="76200" y="2083966"/>
                <a:ext cx="7865442" cy="4168321"/>
              </a:xfrm>
              <a:prstGeom prst="rect">
                <a:avLst/>
              </a:prstGeom>
              <a:blipFill>
                <a:blip r:embed="rId4"/>
                <a:stretch>
                  <a:fillRect l="-2016" t="-1316" b="-2924"/>
                </a:stretch>
              </a:blipFill>
            </p:spPr>
            <p:txBody>
              <a:bodyPr/>
              <a:lstStyle/>
              <a:p>
                <a:r>
                  <a:rPr lang="en-US">
                    <a:noFill/>
                  </a:rPr>
                  <a:t> </a:t>
                </a:r>
              </a:p>
            </p:txBody>
          </p:sp>
        </mc:Fallback>
      </mc:AlternateContent>
      <p:cxnSp>
        <p:nvCxnSpPr>
          <p:cNvPr id="7" name="Straight Connector 6">
            <a:extLst>
              <a:ext uri="{FF2B5EF4-FFF2-40B4-BE49-F238E27FC236}">
                <a16:creationId xmlns:a16="http://schemas.microsoft.com/office/drawing/2014/main" id="{F074046C-816A-2846-DAB7-682CC2ED7C97}"/>
              </a:ext>
            </a:extLst>
          </p:cNvPr>
          <p:cNvCxnSpPr/>
          <p:nvPr/>
        </p:nvCxnSpPr>
        <p:spPr>
          <a:xfrm flipV="1">
            <a:off x="190107" y="1898298"/>
            <a:ext cx="11811786" cy="65988"/>
          </a:xfrm>
          <a:prstGeom prst="line">
            <a:avLst/>
          </a:prstGeom>
        </p:spPr>
        <p:style>
          <a:lnRef idx="2">
            <a:schemeClr val="accent4"/>
          </a:lnRef>
          <a:fillRef idx="0">
            <a:schemeClr val="accent4"/>
          </a:fillRef>
          <a:effectRef idx="1">
            <a:schemeClr val="accent4"/>
          </a:effectRef>
          <a:fontRef idx="minor">
            <a:schemeClr val="tx1"/>
          </a:fontRef>
        </p:style>
      </p:cxnSp>
    </p:spTree>
    <p:extLst>
      <p:ext uri="{BB962C8B-B14F-4D97-AF65-F5344CB8AC3E}">
        <p14:creationId xmlns:p14="http://schemas.microsoft.com/office/powerpoint/2010/main" val="1320596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418FE-E12E-E536-13F2-4588936300FE}"/>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3FC68A8E-F409-DF1E-2E69-A38016637CB9}"/>
                  </a:ext>
                </a:extLst>
              </p:cNvPr>
              <p:cNvSpPr txBox="1"/>
              <p:nvPr/>
            </p:nvSpPr>
            <p:spPr>
              <a:xfrm>
                <a:off x="0" y="0"/>
                <a:ext cx="12192000" cy="5720733"/>
              </a:xfrm>
              <a:prstGeom prst="rect">
                <a:avLst/>
              </a:prstGeom>
              <a:noFill/>
            </p:spPr>
            <p:txBody>
              <a:bodyPr wrap="square">
                <a:spAutoFit/>
              </a:bodyPr>
              <a:lstStyle/>
              <a:p>
                <a:pPr algn="just">
                  <a:lnSpc>
                    <a:spcPct val="115000"/>
                  </a:lnSpc>
                  <a:spcAft>
                    <a:spcPts val="800"/>
                  </a:spcAft>
                </a:pPr>
                <a:r>
                  <a:rPr lang="vi-VN" sz="3200" b="1">
                    <a:effectLst/>
                    <a:latin typeface="Times New Roman" panose="02020603050405020304" pitchFamily="18" charset="0"/>
                    <a:ea typeface="Times New Roman" panose="02020603050405020304" pitchFamily="18" charset="0"/>
                    <a:cs typeface="Times New Roman" panose="02020603050405020304" pitchFamily="18" charset="0"/>
                  </a:rPr>
                  <a:t>Câu 1</a:t>
                </a:r>
                <a:r>
                  <a:rPr lang="en-US" sz="3200" b="1">
                    <a:effectLst/>
                    <a:latin typeface="Times New Roman" panose="02020603050405020304" pitchFamily="18" charset="0"/>
                    <a:ea typeface="Times New Roman" panose="02020603050405020304" pitchFamily="18" charset="0"/>
                    <a:cs typeface="Times New Roman" panose="02020603050405020304" pitchFamily="18" charset="0"/>
                  </a:rPr>
                  <a:t>0</a:t>
                </a:r>
                <a:r>
                  <a:rPr lang="vi-VN" sz="3200" b="1">
                    <a:effectLst/>
                    <a:latin typeface="Times New Roman" panose="02020603050405020304" pitchFamily="18" charset="0"/>
                    <a:ea typeface="Times New Roman" panose="02020603050405020304" pitchFamily="18" charset="0"/>
                    <a:cs typeface="Times New Roman" panose="02020603050405020304" pitchFamily="18" charset="0"/>
                  </a:rPr>
                  <a:t>:</a:t>
                </a:r>
                <a:r>
                  <a:rPr lang="vi-VN" sz="3200">
                    <a:effectLst/>
                    <a:latin typeface="Times New Roman" panose="02020603050405020304" pitchFamily="18" charset="0"/>
                    <a:ea typeface="Times New Roman" panose="02020603050405020304" pitchFamily="18" charset="0"/>
                    <a:cs typeface="Times New Roman" panose="02020603050405020304" pitchFamily="18" charset="0"/>
                  </a:rPr>
                  <a:t> Hãy </a:t>
                </a:r>
                <a:r>
                  <a:rPr lang="vi-VN" sz="320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viết số quy tròn </a:t>
                </a:r>
                <a:r>
                  <a:rPr lang="vi-VN" sz="3200">
                    <a:effectLst/>
                    <a:latin typeface="Times New Roman" panose="02020603050405020304" pitchFamily="18" charset="0"/>
                    <a:ea typeface="Times New Roman" panose="02020603050405020304" pitchFamily="18" charset="0"/>
                    <a:cs typeface="Times New Roman" panose="02020603050405020304" pitchFamily="18" charset="0"/>
                  </a:rPr>
                  <a:t>của số </a:t>
                </a:r>
                <a:r>
                  <a:rPr lang="vi-VN" sz="3200" i="1">
                    <a:effectLst/>
                    <a:latin typeface="Times New Roman" panose="02020603050405020304" pitchFamily="18" charset="0"/>
                    <a:ea typeface="Times New Roman" panose="02020603050405020304" pitchFamily="18" charset="0"/>
                    <a:cs typeface="Times New Roman" panose="02020603050405020304" pitchFamily="18" charset="0"/>
                  </a:rPr>
                  <a:t>a</a:t>
                </a:r>
                <a:r>
                  <a:rPr lang="vi-VN" sz="3200">
                    <a:effectLst/>
                    <a:latin typeface="Times New Roman" panose="02020603050405020304" pitchFamily="18" charset="0"/>
                    <a:ea typeface="Times New Roman" panose="02020603050405020304" pitchFamily="18" charset="0"/>
                    <a:cs typeface="Times New Roman" panose="02020603050405020304" pitchFamily="18" charset="0"/>
                  </a:rPr>
                  <a:t> với độ chính xác </a:t>
                </a:r>
                <a:r>
                  <a:rPr lang="vi-VN" sz="3200" i="1">
                    <a:effectLst/>
                    <a:latin typeface="Times New Roman" panose="02020603050405020304" pitchFamily="18" charset="0"/>
                    <a:ea typeface="Times New Roman" panose="02020603050405020304" pitchFamily="18" charset="0"/>
                    <a:cs typeface="Times New Roman" panose="02020603050405020304" pitchFamily="18" charset="0"/>
                  </a:rPr>
                  <a:t>d</a:t>
                </a:r>
                <a:r>
                  <a:rPr lang="vi-VN" sz="3200">
                    <a:effectLst/>
                    <a:latin typeface="Times New Roman" panose="02020603050405020304" pitchFamily="18" charset="0"/>
                    <a:ea typeface="Times New Roman" panose="02020603050405020304" pitchFamily="18" charset="0"/>
                    <a:cs typeface="Times New Roman" panose="02020603050405020304" pitchFamily="18" charset="0"/>
                  </a:rPr>
                  <a:t> được cho sau đây:</a:t>
                </a:r>
                <a14:m>
                  <m:oMath xmlns:m="http://schemas.openxmlformats.org/officeDocument/2006/math">
                    <m:bar>
                      <m:barPr>
                        <m:pos m:val="top"/>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barPr>
                      <m:e>
                        <m:r>
                          <a:rPr lang="en-SG" sz="3200" i="1">
                            <a:effectLst/>
                            <a:latin typeface="Cambria Math" panose="02040503050406030204" pitchFamily="18" charset="0"/>
                            <a:ea typeface="Calibri" panose="020F0502020204030204" pitchFamily="34" charset="0"/>
                            <a:cs typeface="Times New Roman" panose="02020603050405020304" pitchFamily="18" charset="0"/>
                          </a:rPr>
                          <m:t>𝑎</m:t>
                        </m:r>
                      </m:e>
                    </m:bar>
                  </m:oMath>
                </a14:m>
                <a:r>
                  <a:rPr lang="en-SG" sz="3200">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3200">
                    <a:effectLst/>
                    <a:latin typeface="Times New Roman" panose="02020603050405020304" pitchFamily="18" charset="0"/>
                    <a:ea typeface="Times New Roman" panose="02020603050405020304" pitchFamily="18" charset="0"/>
                    <a:cs typeface="Times New Roman" panose="02020603050405020304" pitchFamily="18" charset="0"/>
                  </a:rPr>
                  <a:t> = 17658 ± 16.</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marL="629920" algn="just">
                  <a:lnSpc>
                    <a:spcPct val="115000"/>
                  </a:lnSpc>
                  <a:spcAft>
                    <a:spcPts val="800"/>
                  </a:spcAft>
                  <a:tabLst>
                    <a:tab pos="3599815" algn="l"/>
                    <a:tab pos="5039995" algn="l"/>
                  </a:tabLst>
                </a:pPr>
                <a:r>
                  <a:rPr lang="vi-VN" sz="3200" b="1">
                    <a:effectLst/>
                    <a:latin typeface="Times New Roman" panose="02020603050405020304" pitchFamily="18" charset="0"/>
                    <a:ea typeface="Times New Roman" panose="02020603050405020304" pitchFamily="18" charset="0"/>
                    <a:cs typeface="Times New Roman" panose="02020603050405020304" pitchFamily="18" charset="0"/>
                  </a:rPr>
                  <a:t>A. </a:t>
                </a:r>
                <a:r>
                  <a:rPr lang="vi-VN" sz="3200">
                    <a:effectLst/>
                    <a:latin typeface="Times New Roman" panose="02020603050405020304" pitchFamily="18" charset="0"/>
                    <a:ea typeface="Times New Roman" panose="02020603050405020304" pitchFamily="18" charset="0"/>
                    <a:cs typeface="Times New Roman" panose="02020603050405020304" pitchFamily="18" charset="0"/>
                  </a:rPr>
                  <a:t>17700.	</a:t>
                </a:r>
                <a:r>
                  <a:rPr lang="vi-VN" sz="3200" b="1">
                    <a:effectLst/>
                    <a:latin typeface="Times New Roman" panose="02020603050405020304" pitchFamily="18" charset="0"/>
                    <a:ea typeface="Times New Roman" panose="02020603050405020304" pitchFamily="18" charset="0"/>
                    <a:cs typeface="Times New Roman" panose="02020603050405020304" pitchFamily="18" charset="0"/>
                  </a:rPr>
                  <a:t>B. </a:t>
                </a:r>
                <a:r>
                  <a:rPr lang="vi-VN" sz="3200">
                    <a:effectLst/>
                    <a:latin typeface="Times New Roman" panose="02020603050405020304" pitchFamily="18" charset="0"/>
                    <a:ea typeface="Times New Roman" panose="02020603050405020304" pitchFamily="18" charset="0"/>
                    <a:cs typeface="Times New Roman" panose="02020603050405020304" pitchFamily="18" charset="0"/>
                  </a:rPr>
                  <a:t>17660.</a:t>
                </a:r>
                <a:r>
                  <a:rPr lang="en-US" sz="3200">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32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3200" b="1">
                    <a:effectLst/>
                    <a:latin typeface="Times New Roman" panose="02020603050405020304" pitchFamily="18" charset="0"/>
                    <a:ea typeface="Times New Roman" panose="02020603050405020304" pitchFamily="18" charset="0"/>
                    <a:cs typeface="Times New Roman" panose="02020603050405020304" pitchFamily="18" charset="0"/>
                  </a:rPr>
                  <a:t>C. </a:t>
                </a:r>
                <a:r>
                  <a:rPr lang="vi-VN" sz="3200">
                    <a:effectLst/>
                    <a:latin typeface="Times New Roman" panose="02020603050405020304" pitchFamily="18" charset="0"/>
                    <a:ea typeface="Times New Roman" panose="02020603050405020304" pitchFamily="18" charset="0"/>
                    <a:cs typeface="Times New Roman" panose="02020603050405020304" pitchFamily="18" charset="0"/>
                  </a:rPr>
                  <a:t>18000.	</a:t>
                </a:r>
                <a:r>
                  <a:rPr lang="en-US" sz="3200">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3200" b="1">
                    <a:effectLst/>
                    <a:latin typeface="Times New Roman" panose="02020603050405020304" pitchFamily="18" charset="0"/>
                    <a:ea typeface="Times New Roman" panose="02020603050405020304" pitchFamily="18" charset="0"/>
                    <a:cs typeface="Times New Roman" panose="02020603050405020304" pitchFamily="18" charset="0"/>
                  </a:rPr>
                  <a:t>D. </a:t>
                </a:r>
                <a:r>
                  <a:rPr lang="vi-VN" sz="3200">
                    <a:effectLst/>
                    <a:latin typeface="Times New Roman" panose="02020603050405020304" pitchFamily="18" charset="0"/>
                    <a:ea typeface="Times New Roman" panose="02020603050405020304" pitchFamily="18" charset="0"/>
                    <a:cs typeface="Times New Roman" panose="02020603050405020304" pitchFamily="18" charset="0"/>
                  </a:rPr>
                  <a:t>17674</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marL="629920" indent="-629920" algn="just">
                  <a:lnSpc>
                    <a:spcPct val="115000"/>
                  </a:lnSpc>
                  <a:spcAft>
                    <a:spcPts val="800"/>
                  </a:spcAft>
                </a:pPr>
                <a:r>
                  <a:rPr lang="fr-FR" sz="3200" b="1">
                    <a:effectLst/>
                    <a:latin typeface="Times New Roman" panose="02020603050405020304" pitchFamily="18" charset="0"/>
                    <a:ea typeface="Calibri" panose="020F0502020204030204" pitchFamily="34" charset="0"/>
                    <a:cs typeface="Times New Roman" panose="02020603050405020304" pitchFamily="18" charset="0"/>
                  </a:rPr>
                  <a:t>Câu 11.</a:t>
                </a:r>
                <a:r>
                  <a:rPr lang="fr-FR" sz="3200">
                    <a:effectLst/>
                    <a:latin typeface="Times New Roman" panose="02020603050405020304" pitchFamily="18" charset="0"/>
                    <a:ea typeface="Calibri" panose="020F0502020204030204" pitchFamily="34" charset="0"/>
                    <a:cs typeface="Times New Roman" panose="02020603050405020304" pitchFamily="18" charset="0"/>
                  </a:rPr>
                  <a:t>Điểm thi toán cuối năm của một nhóm gồm 7 học sinh lớp 11 là 1; 3; 4; 5; 7; 8; 9. Số trung vị trên của dãy số liệu đã cho là </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15000"/>
                  </a:lnSpc>
                  <a:spcAft>
                    <a:spcPts val="800"/>
                  </a:spcAft>
                  <a:tabLst>
                    <a:tab pos="629920" algn="l"/>
                    <a:tab pos="3599815" algn="l"/>
                    <a:tab pos="5039995" algn="l"/>
                  </a:tabLst>
                </a:pPr>
                <a:r>
                  <a:rPr lang="fr-FR" sz="3200" b="1">
                    <a:effectLst/>
                    <a:latin typeface="Times New Roman" panose="02020603050405020304" pitchFamily="18" charset="0"/>
                    <a:ea typeface="Calibri" panose="020F0502020204030204" pitchFamily="34" charset="0"/>
                    <a:cs typeface="Times New Roman" panose="02020603050405020304" pitchFamily="18" charset="0"/>
                  </a:rPr>
                  <a:t>A. </a:t>
                </a:r>
                <a:r>
                  <a:rPr lang="fr-FR" sz="3200">
                    <a:effectLst/>
                    <a:latin typeface="Times New Roman" panose="02020603050405020304" pitchFamily="18" charset="0"/>
                    <a:ea typeface="Calibri" panose="020F0502020204030204" pitchFamily="34" charset="0"/>
                    <a:cs typeface="Times New Roman" panose="02020603050405020304" pitchFamily="18" charset="0"/>
                  </a:rPr>
                  <a:t>8.</a:t>
                </a:r>
                <a:r>
                  <a:rPr lang="fr-FR" sz="3200" b="1">
                    <a:effectLst/>
                    <a:latin typeface="Times New Roman" panose="02020603050405020304" pitchFamily="18" charset="0"/>
                    <a:ea typeface="Calibri" panose="020F0502020204030204" pitchFamily="34" charset="0"/>
                    <a:cs typeface="Times New Roman" panose="02020603050405020304" pitchFamily="18" charset="0"/>
                  </a:rPr>
                  <a:t>	B. </a:t>
                </a:r>
                <a:r>
                  <a:rPr lang="fr-FR" sz="3200">
                    <a:effectLst/>
                    <a:latin typeface="Times New Roman" panose="02020603050405020304" pitchFamily="18" charset="0"/>
                    <a:ea typeface="Calibri" panose="020F0502020204030204" pitchFamily="34" charset="0"/>
                    <a:cs typeface="Times New Roman" panose="02020603050405020304" pitchFamily="18" charset="0"/>
                  </a:rPr>
                  <a:t>3.</a:t>
                </a:r>
                <a:r>
                  <a:rPr lang="fr-FR" sz="3200" b="1">
                    <a:effectLst/>
                    <a:latin typeface="Times New Roman" panose="02020603050405020304" pitchFamily="18" charset="0"/>
                    <a:ea typeface="Calibri" panose="020F0502020204030204" pitchFamily="34" charset="0"/>
                    <a:cs typeface="Times New Roman" panose="02020603050405020304" pitchFamily="18" charset="0"/>
                  </a:rPr>
                  <a:t>			C. </a:t>
                </a:r>
                <a:r>
                  <a:rPr lang="fr-FR" sz="3200">
                    <a:effectLst/>
                    <a:latin typeface="Times New Roman" panose="02020603050405020304" pitchFamily="18" charset="0"/>
                    <a:ea typeface="Calibri" panose="020F0502020204030204" pitchFamily="34" charset="0"/>
                    <a:cs typeface="Times New Roman" panose="02020603050405020304" pitchFamily="18" charset="0"/>
                  </a:rPr>
                  <a:t>7.</a:t>
                </a:r>
                <a:r>
                  <a:rPr lang="fr-FR" sz="3200" b="1">
                    <a:effectLst/>
                    <a:latin typeface="Times New Roman" panose="02020603050405020304" pitchFamily="18" charset="0"/>
                    <a:ea typeface="Calibri" panose="020F0502020204030204" pitchFamily="34" charset="0"/>
                    <a:cs typeface="Times New Roman" panose="02020603050405020304" pitchFamily="18" charset="0"/>
                  </a:rPr>
                  <a:t>			D. </a:t>
                </a:r>
                <a:r>
                  <a:rPr lang="fr-FR" sz="3200">
                    <a:effectLst/>
                    <a:latin typeface="Times New Roman" panose="02020603050405020304" pitchFamily="18" charset="0"/>
                    <a:ea typeface="Calibri" panose="020F0502020204030204" pitchFamily="34" charset="0"/>
                    <a:cs typeface="Times New Roman" panose="02020603050405020304" pitchFamily="18" charset="0"/>
                  </a:rPr>
                  <a:t>5.</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marL="629920" indent="-629920" algn="just">
                  <a:lnSpc>
                    <a:spcPct val="115000"/>
                  </a:lnSpc>
                </a:pPr>
                <a:r>
                  <a:rPr lang="en-SG" sz="3200" b="1">
                    <a:effectLst/>
                    <a:latin typeface="Times New Roman" panose="02020603050405020304" pitchFamily="18" charset="0"/>
                    <a:ea typeface="Calibri" panose="020F0502020204030204" pitchFamily="34" charset="0"/>
                    <a:cs typeface="Times New Roman" panose="02020603050405020304" pitchFamily="18" charset="0"/>
                  </a:rPr>
                  <a:t>Câu 12:</a:t>
                </a:r>
                <a:r>
                  <a:rPr lang="en-SG" sz="3200">
                    <a:effectLst/>
                    <a:latin typeface="Times New Roman" panose="02020603050405020304" pitchFamily="18" charset="0"/>
                    <a:ea typeface="Calibri" panose="020F0502020204030204" pitchFamily="34" charset="0"/>
                    <a:cs typeface="Times New Roman" panose="02020603050405020304" pitchFamily="18" charset="0"/>
                  </a:rPr>
                  <a:t> Phương sai của dãy số </a:t>
                </a:r>
                <a14:m>
                  <m:oMath xmlns:m="http://schemas.openxmlformats.org/officeDocument/2006/math">
                    <m:r>
                      <a:rPr lang="en-SG" sz="3200" i="1">
                        <a:effectLst/>
                        <a:latin typeface="Cambria Math" panose="02040503050406030204" pitchFamily="18" charset="0"/>
                        <a:ea typeface="Calibri" panose="020F0502020204030204" pitchFamily="34" charset="0"/>
                        <a:cs typeface="Times New Roman" panose="02020603050405020304" pitchFamily="18" charset="0"/>
                      </a:rPr>
                      <m:t>2;3;4;5;6</m:t>
                    </m:r>
                  </m:oMath>
                </a14:m>
                <a:r>
                  <a:rPr lang="en-SG" sz="3200">
                    <a:effectLst/>
                    <a:latin typeface="Times New Roman" panose="02020603050405020304" pitchFamily="18" charset="0"/>
                    <a:ea typeface="Calibri" panose="020F0502020204030204" pitchFamily="34" charset="0"/>
                    <a:cs typeface="Times New Roman" panose="02020603050405020304" pitchFamily="18" charset="0"/>
                  </a:rPr>
                  <a:t> là</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marL="1144270" indent="-514350">
                  <a:lnSpc>
                    <a:spcPct val="115000"/>
                  </a:lnSpc>
                  <a:spcAft>
                    <a:spcPts val="800"/>
                  </a:spcAft>
                  <a:buAutoNum type="alphaUcPeriod"/>
                  <a:tabLst>
                    <a:tab pos="629920" algn="l"/>
                    <a:tab pos="3599815" algn="l"/>
                    <a:tab pos="5039995" algn="l"/>
                  </a:tabLst>
                </a:pPr>
                <a14:m>
                  <m:oMath xmlns:m="http://schemas.openxmlformats.org/officeDocument/2006/math">
                    <m:sSubSup>
                      <m:sSubSupPr>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sSubSupPr>
                      <m:e>
                        <m:r>
                          <a:rPr lang="en-SG" sz="3200" i="1">
                            <a:effectLst/>
                            <a:latin typeface="Cambria Math" panose="02040503050406030204" pitchFamily="18" charset="0"/>
                            <a:ea typeface="Calibri" panose="020F0502020204030204" pitchFamily="34" charset="0"/>
                            <a:cs typeface="Times New Roman" panose="02020603050405020304" pitchFamily="18" charset="0"/>
                          </a:rPr>
                          <m:t>𝑆</m:t>
                        </m:r>
                      </m:e>
                      <m:sub>
                        <m:r>
                          <a:rPr lang="en-SG" sz="3200" i="1">
                            <a:effectLst/>
                            <a:latin typeface="Cambria Math" panose="02040503050406030204" pitchFamily="18" charset="0"/>
                            <a:ea typeface="Calibri" panose="020F0502020204030204" pitchFamily="34" charset="0"/>
                            <a:cs typeface="Times New Roman" panose="02020603050405020304" pitchFamily="18" charset="0"/>
                          </a:rPr>
                          <m:t>𝑥</m:t>
                        </m:r>
                      </m:sub>
                      <m:sup>
                        <m:r>
                          <a:rPr lang="en-SG" sz="3200" i="1">
                            <a:effectLst/>
                            <a:latin typeface="Cambria Math" panose="02040503050406030204" pitchFamily="18" charset="0"/>
                            <a:ea typeface="Calibri" panose="020F0502020204030204" pitchFamily="34" charset="0"/>
                            <a:cs typeface="Times New Roman" panose="02020603050405020304" pitchFamily="18" charset="0"/>
                          </a:rPr>
                          <m:t>2</m:t>
                        </m:r>
                      </m:sup>
                    </m:sSubSup>
                    <m:r>
                      <a:rPr lang="en-SG" sz="3200" i="1">
                        <a:effectLst/>
                        <a:latin typeface="Cambria Math" panose="02040503050406030204" pitchFamily="18" charset="0"/>
                        <a:ea typeface="Calibri" panose="020F0502020204030204" pitchFamily="34" charset="0"/>
                        <a:cs typeface="Times New Roman" panose="02020603050405020304" pitchFamily="18" charset="0"/>
                      </a:rPr>
                      <m:t>=4</m:t>
                    </m:r>
                  </m:oMath>
                </a14:m>
                <a:r>
                  <a:rPr lang="en-SG" sz="3200">
                    <a:effectLst/>
                    <a:latin typeface="Times New Roman" panose="02020603050405020304" pitchFamily="18" charset="0"/>
                    <a:ea typeface="Calibri" panose="020F0502020204030204" pitchFamily="34" charset="0"/>
                    <a:cs typeface="Times New Roman" panose="02020603050405020304" pitchFamily="18" charset="0"/>
                  </a:rPr>
                  <a:t>.</a:t>
                </a:r>
                <a:r>
                  <a:rPr lang="en-SG" sz="3200" b="1">
                    <a:effectLst/>
                    <a:latin typeface="Times New Roman" panose="02020603050405020304" pitchFamily="18" charset="0"/>
                    <a:ea typeface="Calibri" panose="020F0502020204030204" pitchFamily="34" charset="0"/>
                    <a:cs typeface="Times New Roman" panose="02020603050405020304" pitchFamily="18" charset="0"/>
                  </a:rPr>
                  <a:t>		B. </a:t>
                </a:r>
                <a14:m>
                  <m:oMath xmlns:m="http://schemas.openxmlformats.org/officeDocument/2006/math">
                    <m:sSubSup>
                      <m:sSubSupPr>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sSubSupPr>
                      <m:e>
                        <m:r>
                          <a:rPr lang="en-SG" sz="3200" i="1">
                            <a:effectLst/>
                            <a:latin typeface="Cambria Math" panose="02040503050406030204" pitchFamily="18" charset="0"/>
                            <a:ea typeface="Calibri" panose="020F0502020204030204" pitchFamily="34" charset="0"/>
                            <a:cs typeface="Times New Roman" panose="02020603050405020304" pitchFamily="18" charset="0"/>
                          </a:rPr>
                          <m:t>𝑆</m:t>
                        </m:r>
                      </m:e>
                      <m:sub>
                        <m:r>
                          <a:rPr lang="en-SG" sz="3200" i="1">
                            <a:effectLst/>
                            <a:latin typeface="Cambria Math" panose="02040503050406030204" pitchFamily="18" charset="0"/>
                            <a:ea typeface="Calibri" panose="020F0502020204030204" pitchFamily="34" charset="0"/>
                            <a:cs typeface="Times New Roman" panose="02020603050405020304" pitchFamily="18" charset="0"/>
                          </a:rPr>
                          <m:t>𝑥</m:t>
                        </m:r>
                      </m:sub>
                      <m:sup>
                        <m:r>
                          <a:rPr lang="en-SG" sz="3200" i="1">
                            <a:effectLst/>
                            <a:latin typeface="Cambria Math" panose="02040503050406030204" pitchFamily="18" charset="0"/>
                            <a:ea typeface="Calibri" panose="020F0502020204030204" pitchFamily="34" charset="0"/>
                            <a:cs typeface="Times New Roman" panose="02020603050405020304" pitchFamily="18" charset="0"/>
                          </a:rPr>
                          <m:t>2</m:t>
                        </m:r>
                      </m:sup>
                    </m:sSubSup>
                    <m:r>
                      <a:rPr lang="en-SG" sz="3200" i="1">
                        <a:effectLst/>
                        <a:latin typeface="Cambria Math" panose="02040503050406030204" pitchFamily="18" charset="0"/>
                        <a:ea typeface="Calibri" panose="020F0502020204030204" pitchFamily="34" charset="0"/>
                        <a:cs typeface="Times New Roman" panose="02020603050405020304" pitchFamily="18" charset="0"/>
                      </a:rPr>
                      <m:t>=</m:t>
                    </m:r>
                    <m:rad>
                      <m:radPr>
                        <m:degHide m:val="on"/>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SG" sz="3200" i="1">
                            <a:effectLst/>
                            <a:latin typeface="Cambria Math" panose="02040503050406030204" pitchFamily="18" charset="0"/>
                            <a:ea typeface="Calibri" panose="020F0502020204030204" pitchFamily="34" charset="0"/>
                            <a:cs typeface="Times New Roman" panose="02020603050405020304" pitchFamily="18" charset="0"/>
                          </a:rPr>
                          <m:t>2</m:t>
                        </m:r>
                      </m:e>
                    </m:rad>
                  </m:oMath>
                </a14:m>
                <a:r>
                  <a:rPr lang="en-SG" sz="3200">
                    <a:effectLst/>
                    <a:latin typeface="Times New Roman" panose="02020603050405020304" pitchFamily="18" charset="0"/>
                    <a:ea typeface="Calibri" panose="020F0502020204030204" pitchFamily="34" charset="0"/>
                    <a:cs typeface="Times New Roman" panose="02020603050405020304" pitchFamily="18" charset="0"/>
                  </a:rPr>
                  <a:t>.</a:t>
                </a:r>
                <a:r>
                  <a:rPr lang="en-SG" sz="3200" b="1">
                    <a:effectLst/>
                    <a:latin typeface="Times New Roman" panose="02020603050405020304" pitchFamily="18" charset="0"/>
                    <a:ea typeface="Calibri" panose="020F0502020204030204" pitchFamily="34" charset="0"/>
                    <a:cs typeface="Times New Roman" panose="02020603050405020304" pitchFamily="18" charset="0"/>
                  </a:rPr>
                  <a:t>	</a:t>
                </a:r>
              </a:p>
              <a:p>
                <a:pPr marL="629920">
                  <a:lnSpc>
                    <a:spcPct val="115000"/>
                  </a:lnSpc>
                  <a:spcAft>
                    <a:spcPts val="800"/>
                  </a:spcAft>
                  <a:tabLst>
                    <a:tab pos="629920" algn="l"/>
                    <a:tab pos="3599815" algn="l"/>
                    <a:tab pos="5039995" algn="l"/>
                  </a:tabLst>
                </a:pPr>
                <a:r>
                  <a:rPr lang="en-SG" sz="3200" b="1">
                    <a:effectLst/>
                    <a:latin typeface="Times New Roman" panose="02020603050405020304" pitchFamily="18" charset="0"/>
                    <a:ea typeface="Calibri" panose="020F0502020204030204" pitchFamily="34" charset="0"/>
                    <a:cs typeface="Times New Roman" panose="02020603050405020304" pitchFamily="18" charset="0"/>
                  </a:rPr>
                  <a:t>C. </a:t>
                </a:r>
                <a14:m>
                  <m:oMath xmlns:m="http://schemas.openxmlformats.org/officeDocument/2006/math">
                    <m:sSubSup>
                      <m:sSubSupPr>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sSubSupPr>
                      <m:e>
                        <m:r>
                          <a:rPr lang="en-SG" sz="3200" i="1">
                            <a:effectLst/>
                            <a:latin typeface="Cambria Math" panose="02040503050406030204" pitchFamily="18" charset="0"/>
                            <a:ea typeface="Calibri" panose="020F0502020204030204" pitchFamily="34" charset="0"/>
                            <a:cs typeface="Times New Roman" panose="02020603050405020304" pitchFamily="18" charset="0"/>
                          </a:rPr>
                          <m:t>𝑆</m:t>
                        </m:r>
                      </m:e>
                      <m:sub>
                        <m:r>
                          <a:rPr lang="en-SG" sz="3200" i="1">
                            <a:effectLst/>
                            <a:latin typeface="Cambria Math" panose="02040503050406030204" pitchFamily="18" charset="0"/>
                            <a:ea typeface="Calibri" panose="020F0502020204030204" pitchFamily="34" charset="0"/>
                            <a:cs typeface="Times New Roman" panose="02020603050405020304" pitchFamily="18" charset="0"/>
                          </a:rPr>
                          <m:t>𝑥</m:t>
                        </m:r>
                      </m:sub>
                      <m:sup>
                        <m:r>
                          <a:rPr lang="en-SG" sz="3200" i="1">
                            <a:effectLst/>
                            <a:latin typeface="Cambria Math" panose="02040503050406030204" pitchFamily="18" charset="0"/>
                            <a:ea typeface="Calibri" panose="020F0502020204030204" pitchFamily="34" charset="0"/>
                            <a:cs typeface="Times New Roman" panose="02020603050405020304" pitchFamily="18" charset="0"/>
                          </a:rPr>
                          <m:t>2</m:t>
                        </m:r>
                      </m:sup>
                    </m:sSubSup>
                    <m:r>
                      <a:rPr lang="en-SG" sz="3200" i="1">
                        <a:effectLst/>
                        <a:latin typeface="Cambria Math" panose="02040503050406030204" pitchFamily="18" charset="0"/>
                        <a:ea typeface="Calibri" panose="020F0502020204030204" pitchFamily="34" charset="0"/>
                        <a:cs typeface="Times New Roman" panose="02020603050405020304" pitchFamily="18" charset="0"/>
                      </a:rPr>
                      <m:t>=2</m:t>
                    </m:r>
                  </m:oMath>
                </a14:m>
                <a:r>
                  <a:rPr lang="en-SG" sz="3200">
                    <a:effectLst/>
                    <a:latin typeface="Times New Roman" panose="02020603050405020304" pitchFamily="18" charset="0"/>
                    <a:ea typeface="Calibri" panose="020F0502020204030204" pitchFamily="34" charset="0"/>
                    <a:cs typeface="Times New Roman" panose="02020603050405020304" pitchFamily="18" charset="0"/>
                  </a:rPr>
                  <a:t>.	</a:t>
                </a:r>
                <a:r>
                  <a:rPr lang="en-SG" sz="3200" b="1">
                    <a:effectLst/>
                    <a:latin typeface="Times New Roman" panose="02020603050405020304" pitchFamily="18" charset="0"/>
                    <a:ea typeface="Calibri" panose="020F0502020204030204" pitchFamily="34" charset="0"/>
                    <a:cs typeface="Times New Roman" panose="02020603050405020304" pitchFamily="18" charset="0"/>
                  </a:rPr>
                  <a:t>	D. </a:t>
                </a:r>
                <a14:m>
                  <m:oMath xmlns:m="http://schemas.openxmlformats.org/officeDocument/2006/math">
                    <m:sSubSup>
                      <m:sSubSupPr>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sSubSupPr>
                      <m:e>
                        <m:r>
                          <a:rPr lang="en-SG" sz="3200" i="1">
                            <a:effectLst/>
                            <a:latin typeface="Cambria Math" panose="02040503050406030204" pitchFamily="18" charset="0"/>
                            <a:ea typeface="Calibri" panose="020F0502020204030204" pitchFamily="34" charset="0"/>
                            <a:cs typeface="Times New Roman" panose="02020603050405020304" pitchFamily="18" charset="0"/>
                          </a:rPr>
                          <m:t>𝑆</m:t>
                        </m:r>
                      </m:e>
                      <m:sub>
                        <m:r>
                          <a:rPr lang="en-SG" sz="3200" i="1">
                            <a:effectLst/>
                            <a:latin typeface="Cambria Math" panose="02040503050406030204" pitchFamily="18" charset="0"/>
                            <a:ea typeface="Calibri" panose="020F0502020204030204" pitchFamily="34" charset="0"/>
                            <a:cs typeface="Times New Roman" panose="02020603050405020304" pitchFamily="18" charset="0"/>
                          </a:rPr>
                          <m:t>𝑥</m:t>
                        </m:r>
                      </m:sub>
                      <m:sup>
                        <m:r>
                          <a:rPr lang="en-SG" sz="3200" i="1">
                            <a:effectLst/>
                            <a:latin typeface="Cambria Math" panose="02040503050406030204" pitchFamily="18" charset="0"/>
                            <a:ea typeface="Calibri" panose="020F0502020204030204" pitchFamily="34" charset="0"/>
                            <a:cs typeface="Times New Roman" panose="02020603050405020304" pitchFamily="18" charset="0"/>
                          </a:rPr>
                          <m:t>2</m:t>
                        </m:r>
                      </m:sup>
                    </m:sSubSup>
                    <m:r>
                      <a:rPr lang="en-SG" sz="3200" i="1">
                        <a:effectLst/>
                        <a:latin typeface="Cambria Math" panose="02040503050406030204" pitchFamily="18" charset="0"/>
                        <a:ea typeface="Calibri" panose="020F0502020204030204" pitchFamily="34" charset="0"/>
                        <a:cs typeface="Times New Roman" panose="02020603050405020304" pitchFamily="18" charset="0"/>
                      </a:rPr>
                      <m:t>=−2</m:t>
                    </m:r>
                  </m:oMath>
                </a14:m>
                <a:r>
                  <a:rPr lang="en-SG" sz="3200">
                    <a:effectLst/>
                    <a:latin typeface="Times New Roman" panose="02020603050405020304" pitchFamily="18" charset="0"/>
                    <a:ea typeface="Calibri" panose="020F0502020204030204" pitchFamily="34" charset="0"/>
                    <a:cs typeface="Times New Roman" panose="02020603050405020304" pitchFamily="18" charset="0"/>
                  </a:rPr>
                  <a:t>.</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3FC68A8E-F409-DF1E-2E69-A38016637CB9}"/>
                  </a:ext>
                </a:extLst>
              </p:cNvPr>
              <p:cNvSpPr txBox="1">
                <a:spLocks noRot="1" noChangeAspect="1" noMove="1" noResize="1" noEditPoints="1" noAdjustHandles="1" noChangeArrowheads="1" noChangeShapeType="1" noTextEdit="1"/>
              </p:cNvSpPr>
              <p:nvPr/>
            </p:nvSpPr>
            <p:spPr>
              <a:xfrm>
                <a:off x="0" y="0"/>
                <a:ext cx="12192000" cy="5720733"/>
              </a:xfrm>
              <a:prstGeom prst="rect">
                <a:avLst/>
              </a:prstGeom>
              <a:blipFill>
                <a:blip r:embed="rId2"/>
                <a:stretch>
                  <a:fillRect l="-1250" t="-959" r="-1250" b="-2345"/>
                </a:stretch>
              </a:blipFill>
            </p:spPr>
            <p:txBody>
              <a:bodyPr/>
              <a:lstStyle/>
              <a:p>
                <a:r>
                  <a:rPr lang="en-US">
                    <a:noFill/>
                  </a:rPr>
                  <a:t> </a:t>
                </a:r>
              </a:p>
            </p:txBody>
          </p:sp>
        </mc:Fallback>
      </mc:AlternateContent>
      <p:sp>
        <p:nvSpPr>
          <p:cNvPr id="2" name="TextBox 1">
            <a:extLst>
              <a:ext uri="{FF2B5EF4-FFF2-40B4-BE49-F238E27FC236}">
                <a16:creationId xmlns:a16="http://schemas.microsoft.com/office/drawing/2014/main" id="{8105761D-5749-FB53-17C5-1B7ABE8FFC2C}"/>
              </a:ext>
            </a:extLst>
          </p:cNvPr>
          <p:cNvSpPr txBox="1"/>
          <p:nvPr/>
        </p:nvSpPr>
        <p:spPr>
          <a:xfrm>
            <a:off x="1277331" y="1564488"/>
            <a:ext cx="669303" cy="769441"/>
          </a:xfrm>
          <a:prstGeom prst="rect">
            <a:avLst/>
          </a:prstGeom>
          <a:noFill/>
        </p:spPr>
        <p:txBody>
          <a:bodyPr wrap="square" rtlCol="0">
            <a:spAutoFit/>
          </a:bodyPr>
          <a:lstStyle/>
          <a:p>
            <a:r>
              <a:rPr lang="en-US" sz="4400" b="1">
                <a:solidFill>
                  <a:srgbClr val="FF0000"/>
                </a:solidFill>
              </a:rPr>
              <a:t>X</a:t>
            </a:r>
          </a:p>
        </p:txBody>
      </p:sp>
      <p:sp>
        <p:nvSpPr>
          <p:cNvPr id="4" name="TextBox 3">
            <a:extLst>
              <a:ext uri="{FF2B5EF4-FFF2-40B4-BE49-F238E27FC236}">
                <a16:creationId xmlns:a16="http://schemas.microsoft.com/office/drawing/2014/main" id="{9D343B78-F9FF-C6A9-E7DA-CE86845C741B}"/>
              </a:ext>
            </a:extLst>
          </p:cNvPr>
          <p:cNvSpPr txBox="1"/>
          <p:nvPr/>
        </p:nvSpPr>
        <p:spPr>
          <a:xfrm>
            <a:off x="637879" y="1169899"/>
            <a:ext cx="669303" cy="769441"/>
          </a:xfrm>
          <a:prstGeom prst="rect">
            <a:avLst/>
          </a:prstGeom>
          <a:noFill/>
        </p:spPr>
        <p:txBody>
          <a:bodyPr wrap="square" rtlCol="0">
            <a:spAutoFit/>
          </a:bodyPr>
          <a:lstStyle/>
          <a:p>
            <a:r>
              <a:rPr lang="en-US" sz="4400" b="1">
                <a:solidFill>
                  <a:srgbClr val="FF0000"/>
                </a:solidFill>
              </a:rPr>
              <a:t>X</a:t>
            </a:r>
          </a:p>
        </p:txBody>
      </p:sp>
      <p:sp>
        <p:nvSpPr>
          <p:cNvPr id="6" name="TextBox 5">
            <a:extLst>
              <a:ext uri="{FF2B5EF4-FFF2-40B4-BE49-F238E27FC236}">
                <a16:creationId xmlns:a16="http://schemas.microsoft.com/office/drawing/2014/main" id="{0B050EBF-3555-5BEA-3AFD-F3D6E6C1DFAC}"/>
              </a:ext>
            </a:extLst>
          </p:cNvPr>
          <p:cNvSpPr txBox="1"/>
          <p:nvPr/>
        </p:nvSpPr>
        <p:spPr>
          <a:xfrm>
            <a:off x="655161" y="5067989"/>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F8A9BD7F-97B1-E055-C8EE-34DF4A66B3BD}"/>
              </a:ext>
            </a:extLst>
          </p:cNvPr>
          <p:cNvSpPr txBox="1"/>
          <p:nvPr/>
        </p:nvSpPr>
        <p:spPr>
          <a:xfrm>
            <a:off x="537327" y="3044279"/>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4056593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CE876F0-4DBE-EED0-46D7-BBBD7987B073}"/>
              </a:ext>
            </a:extLst>
          </p:cNvPr>
          <p:cNvSpPr txBox="1"/>
          <p:nvPr/>
        </p:nvSpPr>
        <p:spPr>
          <a:xfrm>
            <a:off x="134331" y="0"/>
            <a:ext cx="11963883" cy="646331"/>
          </a:xfrm>
          <a:prstGeom prst="rect">
            <a:avLst/>
          </a:prstGeom>
          <a:noFill/>
        </p:spPr>
        <p:txBody>
          <a:bodyPr wrap="square">
            <a:spAutoFit/>
          </a:bodyPr>
          <a:lstStyle/>
          <a:p>
            <a:r>
              <a:rPr lang="en-SG" sz="1800" b="1">
                <a:effectLst/>
                <a:latin typeface="Calibri" panose="020F0502020204030204" pitchFamily="34" charset="0"/>
                <a:ea typeface="Calibri" panose="020F0502020204030204" pitchFamily="34" charset="0"/>
                <a:cs typeface="Times New Roman" panose="02020603050405020304" pitchFamily="18" charset="0"/>
              </a:rPr>
              <a:t>PHẦN II. Câu trắc nghiệm đúng sai. </a:t>
            </a:r>
            <a:r>
              <a:rPr lang="en-SG" sz="1800">
                <a:effectLst/>
                <a:latin typeface="Calibri" panose="020F0502020204030204" pitchFamily="34" charset="0"/>
                <a:ea typeface="Calibri" panose="020F0502020204030204" pitchFamily="34" charset="0"/>
                <a:cs typeface="Times New Roman" panose="02020603050405020304" pitchFamily="18" charset="0"/>
              </a:rPr>
              <a:t>Thí sinh trả lời từ câu 13 đến câu 16. Trong mỗi ý a), b), c), d) ở mỗi câu, thí sinh chọn đúng hoặc sai</a:t>
            </a:r>
            <a:endParaRPr lang="en-US"/>
          </a:p>
        </p:txBody>
      </p:sp>
      <p:pic>
        <p:nvPicPr>
          <p:cNvPr id="18" name="Picture 17">
            <a:extLst>
              <a:ext uri="{FF2B5EF4-FFF2-40B4-BE49-F238E27FC236}">
                <a16:creationId xmlns:a16="http://schemas.microsoft.com/office/drawing/2014/main" id="{5A39AA47-4A45-8818-E68B-97AD5427A352}"/>
              </a:ext>
            </a:extLst>
          </p:cNvPr>
          <p:cNvPicPr>
            <a:picLocks noChangeAspect="1"/>
          </p:cNvPicPr>
          <p:nvPr/>
        </p:nvPicPr>
        <p:blipFill>
          <a:blip r:embed="rId2"/>
          <a:stretch>
            <a:fillRect/>
          </a:stretch>
        </p:blipFill>
        <p:spPr>
          <a:xfrm>
            <a:off x="1470100" y="486075"/>
            <a:ext cx="7296828" cy="3046074"/>
          </a:xfrm>
          <a:prstGeom prst="rect">
            <a:avLst/>
          </a:prstGeom>
        </p:spPr>
      </p:pic>
      <p:pic>
        <p:nvPicPr>
          <p:cNvPr id="37" name="Picture 36">
            <a:extLst>
              <a:ext uri="{FF2B5EF4-FFF2-40B4-BE49-F238E27FC236}">
                <a16:creationId xmlns:a16="http://schemas.microsoft.com/office/drawing/2014/main" id="{36F58178-6EA3-92E3-E8FD-FE0B883AE426}"/>
              </a:ext>
            </a:extLst>
          </p:cNvPr>
          <p:cNvPicPr>
            <a:picLocks noChangeAspect="1"/>
          </p:cNvPicPr>
          <p:nvPr/>
        </p:nvPicPr>
        <p:blipFill>
          <a:blip r:embed="rId3"/>
          <a:stretch>
            <a:fillRect/>
          </a:stretch>
        </p:blipFill>
        <p:spPr>
          <a:xfrm>
            <a:off x="134331" y="4169287"/>
            <a:ext cx="10259857" cy="2495898"/>
          </a:xfrm>
          <a:prstGeom prst="rect">
            <a:avLst/>
          </a:prstGeom>
        </p:spPr>
      </p:pic>
      <p:cxnSp>
        <p:nvCxnSpPr>
          <p:cNvPr id="38" name="Straight Connector 37">
            <a:extLst>
              <a:ext uri="{FF2B5EF4-FFF2-40B4-BE49-F238E27FC236}">
                <a16:creationId xmlns:a16="http://schemas.microsoft.com/office/drawing/2014/main" id="{27FF590A-1E64-8EEC-679F-E5EAAD56E855}"/>
              </a:ext>
            </a:extLst>
          </p:cNvPr>
          <p:cNvCxnSpPr/>
          <p:nvPr/>
        </p:nvCxnSpPr>
        <p:spPr>
          <a:xfrm flipV="1">
            <a:off x="210379" y="3604550"/>
            <a:ext cx="11811786" cy="65988"/>
          </a:xfrm>
          <a:prstGeom prst="line">
            <a:avLst/>
          </a:prstGeom>
        </p:spPr>
        <p:style>
          <a:lnRef idx="2">
            <a:schemeClr val="accent4"/>
          </a:lnRef>
          <a:fillRef idx="0">
            <a:schemeClr val="accent4"/>
          </a:fillRef>
          <a:effectRef idx="1">
            <a:schemeClr val="accent4"/>
          </a:effectRef>
          <a:fontRef idx="minor">
            <a:schemeClr val="tx1"/>
          </a:fontRef>
        </p:style>
      </p:cxnSp>
      <p:sp>
        <p:nvSpPr>
          <p:cNvPr id="39" name="TextBox 38">
            <a:extLst>
              <a:ext uri="{FF2B5EF4-FFF2-40B4-BE49-F238E27FC236}">
                <a16:creationId xmlns:a16="http://schemas.microsoft.com/office/drawing/2014/main" id="{453EF101-E163-F6AA-CDFE-284542369200}"/>
              </a:ext>
            </a:extLst>
          </p:cNvPr>
          <p:cNvSpPr txBox="1"/>
          <p:nvPr/>
        </p:nvSpPr>
        <p:spPr>
          <a:xfrm>
            <a:off x="1429730" y="2835109"/>
            <a:ext cx="669303" cy="769441"/>
          </a:xfrm>
          <a:prstGeom prst="rect">
            <a:avLst/>
          </a:prstGeom>
          <a:noFill/>
        </p:spPr>
        <p:txBody>
          <a:bodyPr wrap="square" rtlCol="0">
            <a:spAutoFit/>
          </a:bodyPr>
          <a:lstStyle/>
          <a:p>
            <a:r>
              <a:rPr lang="en-US" sz="4400" b="1">
                <a:solidFill>
                  <a:srgbClr val="FF0000"/>
                </a:solidFill>
              </a:rPr>
              <a:t>X</a:t>
            </a:r>
          </a:p>
        </p:txBody>
      </p:sp>
      <p:sp>
        <p:nvSpPr>
          <p:cNvPr id="40" name="TextBox 39">
            <a:extLst>
              <a:ext uri="{FF2B5EF4-FFF2-40B4-BE49-F238E27FC236}">
                <a16:creationId xmlns:a16="http://schemas.microsoft.com/office/drawing/2014/main" id="{7EBCE4F6-A378-AF96-418C-5D7A8DC1B6E1}"/>
              </a:ext>
            </a:extLst>
          </p:cNvPr>
          <p:cNvSpPr txBox="1"/>
          <p:nvPr/>
        </p:nvSpPr>
        <p:spPr>
          <a:xfrm>
            <a:off x="1354317" y="1638367"/>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1953311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additive="base">
                                        <p:cTn id="13" dur="500" fill="hold"/>
                                        <p:tgtEl>
                                          <p:spTgt spid="40"/>
                                        </p:tgtEl>
                                        <p:attrNameLst>
                                          <p:attrName>ppt_x</p:attrName>
                                        </p:attrNameLst>
                                      </p:cBhvr>
                                      <p:tavLst>
                                        <p:tav tm="0">
                                          <p:val>
                                            <p:strVal val="#ppt_x"/>
                                          </p:val>
                                        </p:tav>
                                        <p:tav tm="100000">
                                          <p:val>
                                            <p:strVal val="#ppt_x"/>
                                          </p:val>
                                        </p:tav>
                                      </p:tavLst>
                                    </p:anim>
                                    <p:anim calcmode="lin" valueType="num">
                                      <p:cBhvr additive="base">
                                        <p:cTn id="1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ppt_x"/>
                                          </p:val>
                                        </p:tav>
                                        <p:tav tm="100000">
                                          <p:val>
                                            <p:strVal val="#ppt_x"/>
                                          </p:val>
                                        </p:tav>
                                      </p:tavLst>
                                    </p:anim>
                                    <p:anim calcmode="lin" valueType="num">
                                      <p:cBhvr additive="base">
                                        <p:cTn id="20"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4F2F2FD-4719-7C8C-6849-5E2C15E8715E}"/>
              </a:ext>
            </a:extLst>
          </p:cNvPr>
          <p:cNvPicPr>
            <a:picLocks noChangeAspect="1"/>
          </p:cNvPicPr>
          <p:nvPr/>
        </p:nvPicPr>
        <p:blipFill>
          <a:blip r:embed="rId2"/>
          <a:stretch>
            <a:fillRect/>
          </a:stretch>
        </p:blipFill>
        <p:spPr>
          <a:xfrm>
            <a:off x="159147" y="75503"/>
            <a:ext cx="12032853" cy="2479161"/>
          </a:xfrm>
          <a:prstGeom prst="rect">
            <a:avLst/>
          </a:prstGeom>
        </p:spPr>
      </p:pic>
      <p:pic>
        <p:nvPicPr>
          <p:cNvPr id="5" name="Picture 4">
            <a:extLst>
              <a:ext uri="{FF2B5EF4-FFF2-40B4-BE49-F238E27FC236}">
                <a16:creationId xmlns:a16="http://schemas.microsoft.com/office/drawing/2014/main" id="{69589645-CF5D-56BD-BB0A-3DB46CE35D45}"/>
              </a:ext>
            </a:extLst>
          </p:cNvPr>
          <p:cNvPicPr>
            <a:picLocks noChangeAspect="1"/>
          </p:cNvPicPr>
          <p:nvPr/>
        </p:nvPicPr>
        <p:blipFill>
          <a:blip r:embed="rId3"/>
          <a:stretch>
            <a:fillRect/>
          </a:stretch>
        </p:blipFill>
        <p:spPr>
          <a:xfrm>
            <a:off x="797787" y="3095970"/>
            <a:ext cx="10218416" cy="790711"/>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BDF0974F-478E-94FD-2B89-E4728629EBC8}"/>
                  </a:ext>
                </a:extLst>
              </p:cNvPr>
              <p:cNvSpPr txBox="1"/>
              <p:nvPr/>
            </p:nvSpPr>
            <p:spPr>
              <a:xfrm>
                <a:off x="598510" y="4238113"/>
                <a:ext cx="11482956" cy="706540"/>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d>
                        <m:dPr>
                          <m:ctrlPr>
                            <a:rPr lang="en-US" sz="2800" i="1" smtClean="0">
                              <a:solidFill>
                                <a:srgbClr val="836967"/>
                              </a:solidFill>
                              <a:latin typeface="Cambria Math" panose="02040503050406030204" pitchFamily="18" charset="0"/>
                            </a:rPr>
                          </m:ctrlPr>
                        </m:dPr>
                        <m:e>
                          <m:acc>
                            <m:accPr>
                              <m:chr m:val="⃗"/>
                              <m:ctrlPr>
                                <a:rPr lang="en-US" sz="2800" i="1">
                                  <a:solidFill>
                                    <a:srgbClr val="836967"/>
                                  </a:solidFill>
                                  <a:latin typeface="Cambria Math" panose="02040503050406030204" pitchFamily="18" charset="0"/>
                                </a:rPr>
                              </m:ctrlPr>
                            </m:accPr>
                            <m:e>
                              <m:r>
                                <a:rPr lang="en-US" sz="2800" i="1">
                                  <a:latin typeface="Cambria Math" panose="02040503050406030204" pitchFamily="18" charset="0"/>
                                </a:rPr>
                                <m:t>𝑎</m:t>
                              </m:r>
                            </m:e>
                          </m:acc>
                          <m:r>
                            <a:rPr lang="en-US" sz="2800" i="0">
                              <a:latin typeface="Cambria Math" panose="02040503050406030204" pitchFamily="18" charset="0"/>
                            </a:rPr>
                            <m:t>+</m:t>
                          </m:r>
                          <m:acc>
                            <m:accPr>
                              <m:chr m:val="⃗"/>
                              <m:ctrlPr>
                                <a:rPr lang="en-US" sz="2800" i="1">
                                  <a:solidFill>
                                    <a:srgbClr val="836967"/>
                                  </a:solidFill>
                                  <a:latin typeface="Cambria Math" panose="02040503050406030204" pitchFamily="18" charset="0"/>
                                </a:rPr>
                              </m:ctrlPr>
                            </m:accPr>
                            <m:e>
                              <m:r>
                                <a:rPr lang="en-US" sz="2800" i="1">
                                  <a:latin typeface="Cambria Math" panose="02040503050406030204" pitchFamily="18" charset="0"/>
                                </a:rPr>
                                <m:t>𝑏</m:t>
                              </m:r>
                            </m:e>
                          </m:acc>
                        </m:e>
                      </m:d>
                      <m:r>
                        <a:rPr lang="en-US" sz="2800" i="0">
                          <a:latin typeface="Cambria Math" panose="02040503050406030204" pitchFamily="18" charset="0"/>
                        </a:rPr>
                        <m:t>⋅</m:t>
                      </m:r>
                      <m:d>
                        <m:dPr>
                          <m:ctrlPr>
                            <a:rPr lang="en-US" sz="2800" i="1">
                              <a:latin typeface="Cambria Math" panose="02040503050406030204" pitchFamily="18" charset="0"/>
                            </a:rPr>
                          </m:ctrlPr>
                        </m:dPr>
                        <m:e>
                          <m:acc>
                            <m:accPr>
                              <m:chr m:val="⃗"/>
                              <m:ctrlPr>
                                <a:rPr lang="en-US" sz="2800" i="1">
                                  <a:solidFill>
                                    <a:srgbClr val="836967"/>
                                  </a:solidFill>
                                  <a:latin typeface="Cambria Math" panose="02040503050406030204" pitchFamily="18" charset="0"/>
                                </a:rPr>
                              </m:ctrlPr>
                            </m:accPr>
                            <m:e>
                              <m:r>
                                <a:rPr lang="en-US" sz="2800" i="1">
                                  <a:latin typeface="Cambria Math" panose="02040503050406030204" pitchFamily="18" charset="0"/>
                                </a:rPr>
                                <m:t>𝑎</m:t>
                              </m:r>
                            </m:e>
                          </m:acc>
                          <m:r>
                            <a:rPr lang="en-US" sz="2800" i="0">
                              <a:latin typeface="Cambria Math" panose="02040503050406030204" pitchFamily="18" charset="0"/>
                            </a:rPr>
                            <m:t>−</m:t>
                          </m:r>
                          <m:acc>
                            <m:accPr>
                              <m:chr m:val="⃗"/>
                              <m:ctrlPr>
                                <a:rPr lang="en-US" sz="2800" i="1">
                                  <a:solidFill>
                                    <a:srgbClr val="836967"/>
                                  </a:solidFill>
                                  <a:latin typeface="Cambria Math" panose="02040503050406030204" pitchFamily="18" charset="0"/>
                                </a:rPr>
                              </m:ctrlPr>
                            </m:accPr>
                            <m:e>
                              <m:r>
                                <a:rPr lang="en-US" sz="2800" i="1">
                                  <a:latin typeface="Cambria Math" panose="02040503050406030204" pitchFamily="18" charset="0"/>
                                </a:rPr>
                                <m:t>𝑏</m:t>
                              </m:r>
                            </m:e>
                          </m:acc>
                        </m:e>
                      </m:d>
                      <m:r>
                        <a:rPr lang="en-US" sz="2800" i="0">
                          <a:latin typeface="Cambria Math" panose="02040503050406030204" pitchFamily="18" charset="0"/>
                        </a:rPr>
                        <m:t>=</m:t>
                      </m:r>
                      <m:sSup>
                        <m:sSupPr>
                          <m:ctrlPr>
                            <a:rPr lang="en-US" sz="2800" i="1">
                              <a:solidFill>
                                <a:srgbClr val="836967"/>
                              </a:solidFill>
                              <a:latin typeface="Cambria Math" panose="02040503050406030204" pitchFamily="18" charset="0"/>
                            </a:rPr>
                          </m:ctrlPr>
                        </m:sSupPr>
                        <m:e>
                          <m:acc>
                            <m:accPr>
                              <m:chr m:val="⃗"/>
                              <m:ctrlPr>
                                <a:rPr lang="en-US" sz="2800" i="1">
                                  <a:solidFill>
                                    <a:srgbClr val="836967"/>
                                  </a:solidFill>
                                  <a:latin typeface="Cambria Math" panose="02040503050406030204" pitchFamily="18" charset="0"/>
                                </a:rPr>
                              </m:ctrlPr>
                            </m:accPr>
                            <m:e>
                              <m:r>
                                <a:rPr lang="en-US" sz="2800" i="1">
                                  <a:latin typeface="Cambria Math" panose="02040503050406030204" pitchFamily="18" charset="0"/>
                                </a:rPr>
                                <m:t>𝑎</m:t>
                              </m:r>
                            </m:e>
                          </m:acc>
                        </m:e>
                        <m:sup>
                          <m:r>
                            <a:rPr lang="en-US" sz="2800" i="0">
                              <a:latin typeface="Cambria Math" panose="02040503050406030204" pitchFamily="18" charset="0"/>
                            </a:rPr>
                            <m:t>2</m:t>
                          </m:r>
                        </m:sup>
                      </m:sSup>
                      <m:r>
                        <a:rPr lang="en-US" sz="2800" i="0">
                          <a:latin typeface="Cambria Math" panose="02040503050406030204" pitchFamily="18" charset="0"/>
                        </a:rPr>
                        <m:t>−</m:t>
                      </m:r>
                      <m:sSup>
                        <m:sSupPr>
                          <m:ctrlPr>
                            <a:rPr lang="en-US" sz="2800" i="1">
                              <a:solidFill>
                                <a:srgbClr val="836967"/>
                              </a:solidFill>
                              <a:latin typeface="Cambria Math" panose="02040503050406030204" pitchFamily="18" charset="0"/>
                            </a:rPr>
                          </m:ctrlPr>
                        </m:sSupPr>
                        <m:e>
                          <m:acc>
                            <m:accPr>
                              <m:chr m:val="⃗"/>
                              <m:ctrlPr>
                                <a:rPr lang="en-US" sz="2800" i="1">
                                  <a:solidFill>
                                    <a:srgbClr val="836967"/>
                                  </a:solidFill>
                                  <a:latin typeface="Cambria Math" panose="02040503050406030204" pitchFamily="18" charset="0"/>
                                </a:rPr>
                              </m:ctrlPr>
                            </m:accPr>
                            <m:e>
                              <m:r>
                                <a:rPr lang="en-US" sz="2800" i="1">
                                  <a:latin typeface="Cambria Math" panose="02040503050406030204" pitchFamily="18" charset="0"/>
                                </a:rPr>
                                <m:t>𝑏</m:t>
                              </m:r>
                            </m:e>
                          </m:acc>
                        </m:e>
                        <m:sup>
                          <m:r>
                            <a:rPr lang="en-US" sz="2800" i="0">
                              <a:latin typeface="Cambria Math" panose="02040503050406030204" pitchFamily="18" charset="0"/>
                            </a:rPr>
                            <m:t>2</m:t>
                          </m:r>
                        </m:sup>
                      </m:sSup>
                      <m:r>
                        <a:rPr lang="en-US" sz="2800" i="0">
                          <a:latin typeface="Cambria Math" panose="02040503050406030204" pitchFamily="18" charset="0"/>
                        </a:rPr>
                        <m:t>=</m:t>
                      </m:r>
                      <m:sSup>
                        <m:sSupPr>
                          <m:ctrlPr>
                            <a:rPr lang="en-US" sz="2800" i="1" smtClean="0">
                              <a:latin typeface="Cambria Math" panose="02040503050406030204" pitchFamily="18" charset="0"/>
                            </a:rPr>
                          </m:ctrlPr>
                        </m:sSupPr>
                        <m:e>
                          <m:d>
                            <m:dPr>
                              <m:begChr m:val="|"/>
                              <m:endChr m:val="|"/>
                              <m:ctrlPr>
                                <a:rPr lang="en-US" sz="2800" i="1" smtClean="0">
                                  <a:latin typeface="Cambria Math" panose="02040503050406030204" pitchFamily="18" charset="0"/>
                                </a:rPr>
                              </m:ctrlPr>
                            </m:dPr>
                            <m:e>
                              <m:acc>
                                <m:accPr>
                                  <m:chr m:val="⃗"/>
                                  <m:ctrlPr>
                                    <a:rPr lang="en-US" sz="2800" i="1" smtClean="0">
                                      <a:solidFill>
                                        <a:srgbClr val="836967"/>
                                      </a:solidFill>
                                      <a:latin typeface="Cambria Math" panose="02040503050406030204" pitchFamily="18" charset="0"/>
                                    </a:rPr>
                                  </m:ctrlPr>
                                </m:accPr>
                                <m:e>
                                  <m:r>
                                    <a:rPr lang="en-US" sz="2800" b="0" i="1" smtClean="0">
                                      <a:solidFill>
                                        <a:srgbClr val="836967"/>
                                      </a:solidFill>
                                      <a:latin typeface="Cambria Math" panose="02040503050406030204" pitchFamily="18" charset="0"/>
                                    </a:rPr>
                                    <m:t>𝑎</m:t>
                                  </m:r>
                                </m:e>
                              </m:acc>
                            </m:e>
                          </m:d>
                        </m:e>
                        <m:sup>
                          <m:r>
                            <a:rPr lang="en-US" sz="2800" b="0" i="1" smtClean="0">
                              <a:latin typeface="Cambria Math" panose="02040503050406030204" pitchFamily="18" charset="0"/>
                            </a:rPr>
                            <m:t>2</m:t>
                          </m:r>
                        </m:sup>
                      </m:sSup>
                      <m:r>
                        <a:rPr lang="en-US" sz="2800" b="0" i="1" smtClean="0">
                          <a:latin typeface="Cambria Math" panose="02040503050406030204" pitchFamily="18" charset="0"/>
                        </a:rPr>
                        <m:t>−</m:t>
                      </m:r>
                      <m:sSup>
                        <m:sSupPr>
                          <m:ctrlPr>
                            <a:rPr lang="en-US" sz="2800" b="0" i="1" smtClean="0">
                              <a:latin typeface="Cambria Math" panose="02040503050406030204" pitchFamily="18" charset="0"/>
                            </a:rPr>
                          </m:ctrlPr>
                        </m:sSupPr>
                        <m:e>
                          <m:d>
                            <m:dPr>
                              <m:begChr m:val="|"/>
                              <m:endChr m:val="|"/>
                              <m:ctrlPr>
                                <a:rPr lang="en-US" sz="2800" b="0" i="1" smtClean="0">
                                  <a:latin typeface="Cambria Math" panose="02040503050406030204" pitchFamily="18" charset="0"/>
                                </a:rPr>
                              </m:ctrlPr>
                            </m:dPr>
                            <m:e>
                              <m:acc>
                                <m:accPr>
                                  <m:chr m:val="⃗"/>
                                  <m:ctrlPr>
                                    <a:rPr lang="en-US" sz="2800" b="0" i="1" smtClean="0">
                                      <a:solidFill>
                                        <a:srgbClr val="836967"/>
                                      </a:solidFill>
                                      <a:latin typeface="Cambria Math" panose="02040503050406030204" pitchFamily="18" charset="0"/>
                                    </a:rPr>
                                  </m:ctrlPr>
                                </m:accPr>
                                <m:e>
                                  <m:r>
                                    <a:rPr lang="en-US" sz="2800" b="0" i="1" smtClean="0">
                                      <a:solidFill>
                                        <a:srgbClr val="836967"/>
                                      </a:solidFill>
                                      <a:latin typeface="Cambria Math" panose="02040503050406030204" pitchFamily="18" charset="0"/>
                                    </a:rPr>
                                    <m:t>𝑏</m:t>
                                  </m:r>
                                </m:e>
                              </m:acc>
                            </m:e>
                          </m:d>
                        </m:e>
                        <m:sup>
                          <m:r>
                            <a:rPr lang="en-US" sz="2800" b="0" i="1" smtClean="0">
                              <a:latin typeface="Cambria Math" panose="02040503050406030204" pitchFamily="18" charset="0"/>
                            </a:rPr>
                            <m:t>2</m:t>
                          </m:r>
                        </m:sup>
                      </m:sSup>
                      <m:r>
                        <a:rPr lang="en-US" sz="2800" i="0">
                          <a:latin typeface="Cambria Math" panose="02040503050406030204" pitchFamily="18" charset="0"/>
                        </a:rPr>
                        <m:t>=</m:t>
                      </m:r>
                      <m:sSup>
                        <m:sSupPr>
                          <m:ctrlPr>
                            <a:rPr lang="en-US" sz="2800" i="1">
                              <a:solidFill>
                                <a:srgbClr val="836967"/>
                              </a:solidFill>
                              <a:latin typeface="Cambria Math" panose="02040503050406030204" pitchFamily="18" charset="0"/>
                            </a:rPr>
                          </m:ctrlPr>
                        </m:sSupPr>
                        <m:e>
                          <m:r>
                            <a:rPr lang="en-US" sz="2800" i="0">
                              <a:latin typeface="Cambria Math" panose="02040503050406030204" pitchFamily="18" charset="0"/>
                            </a:rPr>
                            <m:t>3</m:t>
                          </m:r>
                        </m:e>
                        <m:sup>
                          <m:r>
                            <a:rPr lang="en-US" sz="2800" i="0">
                              <a:latin typeface="Cambria Math" panose="02040503050406030204" pitchFamily="18" charset="0"/>
                            </a:rPr>
                            <m:t>2</m:t>
                          </m:r>
                        </m:sup>
                      </m:sSup>
                      <m:r>
                        <a:rPr lang="en-US" sz="2800" i="0">
                          <a:latin typeface="Cambria Math" panose="02040503050406030204" pitchFamily="18" charset="0"/>
                        </a:rPr>
                        <m:t>−</m:t>
                      </m:r>
                      <m:sSup>
                        <m:sSupPr>
                          <m:ctrlPr>
                            <a:rPr lang="en-US" sz="2800" i="1">
                              <a:solidFill>
                                <a:srgbClr val="836967"/>
                              </a:solidFill>
                              <a:latin typeface="Cambria Math" panose="02040503050406030204" pitchFamily="18" charset="0"/>
                            </a:rPr>
                          </m:ctrlPr>
                        </m:sSupPr>
                        <m:e>
                          <m:r>
                            <a:rPr lang="en-US" sz="2800" i="0">
                              <a:latin typeface="Cambria Math" panose="02040503050406030204" pitchFamily="18" charset="0"/>
                            </a:rPr>
                            <m:t>4</m:t>
                          </m:r>
                        </m:e>
                        <m:sup>
                          <m:r>
                            <a:rPr lang="en-US" sz="2800" i="0">
                              <a:latin typeface="Cambria Math" panose="02040503050406030204" pitchFamily="18" charset="0"/>
                            </a:rPr>
                            <m:t>2</m:t>
                          </m:r>
                        </m:sup>
                      </m:sSup>
                      <m:r>
                        <a:rPr lang="en-US" sz="2800" i="0">
                          <a:latin typeface="Cambria Math" panose="02040503050406030204" pitchFamily="18" charset="0"/>
                        </a:rPr>
                        <m:t>=−7.</m:t>
                      </m:r>
                    </m:oMath>
                  </m:oMathPara>
                </a14:m>
                <a:endParaRPr lang="en-US" sz="2800"/>
              </a:p>
            </p:txBody>
          </p:sp>
        </mc:Choice>
        <mc:Fallback xmlns="">
          <p:sp>
            <p:nvSpPr>
              <p:cNvPr id="7" name="TextBox 6">
                <a:extLst>
                  <a:ext uri="{FF2B5EF4-FFF2-40B4-BE49-F238E27FC236}">
                    <a16:creationId xmlns:a16="http://schemas.microsoft.com/office/drawing/2014/main" id="{BDF0974F-478E-94FD-2B89-E4728629EBC8}"/>
                  </a:ext>
                </a:extLst>
              </p:cNvPr>
              <p:cNvSpPr txBox="1">
                <a:spLocks noRot="1" noChangeAspect="1" noMove="1" noResize="1" noEditPoints="1" noAdjustHandles="1" noChangeArrowheads="1" noChangeShapeType="1" noTextEdit="1"/>
              </p:cNvSpPr>
              <p:nvPr/>
            </p:nvSpPr>
            <p:spPr>
              <a:xfrm>
                <a:off x="598510" y="4238113"/>
                <a:ext cx="11482956" cy="706540"/>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9E799701-E795-3088-D5B0-38D69E8BD60A}"/>
                  </a:ext>
                </a:extLst>
              </p:cNvPr>
              <p:cNvSpPr txBox="1"/>
              <p:nvPr/>
            </p:nvSpPr>
            <p:spPr>
              <a:xfrm>
                <a:off x="978297" y="5351073"/>
                <a:ext cx="11577224" cy="1284582"/>
              </a:xfrm>
              <a:prstGeom prst="rect">
                <a:avLst/>
              </a:prstGeom>
              <a:noFill/>
            </p:spPr>
            <p:txBody>
              <a:bodyPr wrap="square">
                <a:spAutoFit/>
              </a:bodyPr>
              <a:lstStyle/>
              <a:p>
                <a:pPr/>
                <a14:m>
                  <m:oMathPara xmlns:m="http://schemas.openxmlformats.org/officeDocument/2006/math">
                    <m:oMathParaPr>
                      <m:jc m:val="left"/>
                    </m:oMathParaPr>
                    <m:oMath xmlns:m="http://schemas.openxmlformats.org/officeDocument/2006/math">
                      <m:m>
                        <m:mPr>
                          <m:plcHide m:val="on"/>
                          <m:mcs>
                            <m:mc>
                              <m:mcPr>
                                <m:count m:val="2"/>
                                <m:mcJc m:val="center"/>
                              </m:mcPr>
                            </m:mc>
                          </m:mcs>
                          <m:ctrlPr>
                            <a:rPr lang="en-US" sz="2800" i="1" smtClean="0">
                              <a:solidFill>
                                <a:srgbClr val="836967"/>
                              </a:solidFill>
                              <a:latin typeface="Cambria Math" panose="02040503050406030204" pitchFamily="18" charset="0"/>
                            </a:rPr>
                          </m:ctrlPr>
                        </m:mPr>
                        <m:mr>
                          <m:e>
                            <m:d>
                              <m:dPr>
                                <m:ctrlPr>
                                  <a:rPr lang="en-US" sz="2800" i="1">
                                    <a:latin typeface="Cambria Math" panose="02040503050406030204" pitchFamily="18" charset="0"/>
                                  </a:rPr>
                                </m:ctrlPr>
                              </m:dPr>
                              <m:e>
                                <m:r>
                                  <a:rPr lang="en-US" sz="2800">
                                    <a:latin typeface="Cambria Math" panose="02040503050406030204" pitchFamily="18" charset="0"/>
                                  </a:rPr>
                                  <m:t>3</m:t>
                                </m:r>
                                <m:acc>
                                  <m:accPr>
                                    <m:chr m:val="⃗"/>
                                    <m:ctrlPr>
                                      <a:rPr lang="en-US" sz="2800" i="1">
                                        <a:solidFill>
                                          <a:srgbClr val="836967"/>
                                        </a:solidFill>
                                        <a:latin typeface="Cambria Math" panose="02040503050406030204" pitchFamily="18" charset="0"/>
                                      </a:rPr>
                                    </m:ctrlPr>
                                  </m:accPr>
                                  <m:e>
                                    <m:r>
                                      <a:rPr lang="en-US" sz="2800" i="1">
                                        <a:latin typeface="Cambria Math" panose="02040503050406030204" pitchFamily="18" charset="0"/>
                                      </a:rPr>
                                      <m:t>𝑎</m:t>
                                    </m:r>
                                  </m:e>
                                </m:acc>
                                <m:r>
                                  <a:rPr lang="en-US" sz="2800" i="0">
                                    <a:latin typeface="Cambria Math" panose="02040503050406030204" pitchFamily="18" charset="0"/>
                                  </a:rPr>
                                  <m:t>+</m:t>
                                </m:r>
                                <m:acc>
                                  <m:accPr>
                                    <m:chr m:val="⃗"/>
                                    <m:ctrlPr>
                                      <a:rPr lang="en-US" sz="2800" i="1">
                                        <a:solidFill>
                                          <a:srgbClr val="836967"/>
                                        </a:solidFill>
                                        <a:latin typeface="Cambria Math" panose="02040503050406030204" pitchFamily="18" charset="0"/>
                                      </a:rPr>
                                    </m:ctrlPr>
                                  </m:accPr>
                                  <m:e>
                                    <m:r>
                                      <a:rPr lang="en-US" sz="2800" i="1">
                                        <a:latin typeface="Cambria Math" panose="02040503050406030204" pitchFamily="18" charset="0"/>
                                      </a:rPr>
                                      <m:t>𝑏</m:t>
                                    </m:r>
                                  </m:e>
                                </m:acc>
                              </m:e>
                            </m:d>
                            <m:r>
                              <a:rPr lang="en-US" sz="2800" i="0">
                                <a:latin typeface="Cambria Math" panose="02040503050406030204" pitchFamily="18" charset="0"/>
                              </a:rPr>
                              <m:t>⋅</m:t>
                            </m:r>
                            <m:d>
                              <m:dPr>
                                <m:ctrlPr>
                                  <a:rPr lang="en-US" sz="2800" i="1">
                                    <a:latin typeface="Cambria Math" panose="02040503050406030204" pitchFamily="18" charset="0"/>
                                  </a:rPr>
                                </m:ctrlPr>
                              </m:dPr>
                              <m:e>
                                <m:acc>
                                  <m:accPr>
                                    <m:chr m:val="⃗"/>
                                    <m:ctrlPr>
                                      <a:rPr lang="en-US" sz="2800" i="1">
                                        <a:solidFill>
                                          <a:srgbClr val="836967"/>
                                        </a:solidFill>
                                        <a:latin typeface="Cambria Math" panose="02040503050406030204" pitchFamily="18" charset="0"/>
                                      </a:rPr>
                                    </m:ctrlPr>
                                  </m:accPr>
                                  <m:e>
                                    <m:r>
                                      <a:rPr lang="en-US" sz="2800" i="1">
                                        <a:latin typeface="Cambria Math" panose="02040503050406030204" pitchFamily="18" charset="0"/>
                                      </a:rPr>
                                      <m:t>𝑎</m:t>
                                    </m:r>
                                  </m:e>
                                </m:acc>
                                <m:r>
                                  <a:rPr lang="en-US" sz="2800" i="0">
                                    <a:latin typeface="Cambria Math" panose="02040503050406030204" pitchFamily="18" charset="0"/>
                                  </a:rPr>
                                  <m:t>−2</m:t>
                                </m:r>
                                <m:acc>
                                  <m:accPr>
                                    <m:chr m:val="⃗"/>
                                    <m:ctrlPr>
                                      <a:rPr lang="en-US" sz="2800" i="1">
                                        <a:solidFill>
                                          <a:srgbClr val="836967"/>
                                        </a:solidFill>
                                        <a:latin typeface="Cambria Math" panose="02040503050406030204" pitchFamily="18" charset="0"/>
                                      </a:rPr>
                                    </m:ctrlPr>
                                  </m:accPr>
                                  <m:e>
                                    <m:r>
                                      <a:rPr lang="en-US" sz="2800" i="1">
                                        <a:latin typeface="Cambria Math" panose="02040503050406030204" pitchFamily="18" charset="0"/>
                                      </a:rPr>
                                      <m:t>𝑏</m:t>
                                    </m:r>
                                  </m:e>
                                </m:acc>
                              </m:e>
                            </m:d>
                          </m:e>
                          <m:e>
                            <m:r>
                              <a:rPr lang="en-US" sz="2800" i="0">
                                <a:latin typeface="Cambria Math" panose="02040503050406030204" pitchFamily="18" charset="0"/>
                              </a:rPr>
                              <m:t>=3</m:t>
                            </m:r>
                            <m:sSup>
                              <m:sSupPr>
                                <m:ctrlPr>
                                  <a:rPr lang="en-US" sz="2800" i="1">
                                    <a:solidFill>
                                      <a:srgbClr val="836967"/>
                                    </a:solidFill>
                                    <a:latin typeface="Cambria Math" panose="02040503050406030204" pitchFamily="18" charset="0"/>
                                  </a:rPr>
                                </m:ctrlPr>
                              </m:sSupPr>
                              <m:e>
                                <m:acc>
                                  <m:accPr>
                                    <m:chr m:val="⃗"/>
                                    <m:ctrlPr>
                                      <a:rPr lang="en-US" sz="2800" i="1">
                                        <a:solidFill>
                                          <a:srgbClr val="836967"/>
                                        </a:solidFill>
                                        <a:latin typeface="Cambria Math" panose="02040503050406030204" pitchFamily="18" charset="0"/>
                                      </a:rPr>
                                    </m:ctrlPr>
                                  </m:accPr>
                                  <m:e>
                                    <m:r>
                                      <a:rPr lang="en-US" sz="2800" i="1">
                                        <a:latin typeface="Cambria Math" panose="02040503050406030204" pitchFamily="18" charset="0"/>
                                      </a:rPr>
                                      <m:t>𝑎</m:t>
                                    </m:r>
                                  </m:e>
                                </m:acc>
                              </m:e>
                              <m:sup>
                                <m:r>
                                  <a:rPr lang="en-US" sz="2800" i="0">
                                    <a:latin typeface="Cambria Math" panose="02040503050406030204" pitchFamily="18" charset="0"/>
                                  </a:rPr>
                                  <m:t>2</m:t>
                                </m:r>
                              </m:sup>
                            </m:sSup>
                            <m:r>
                              <a:rPr lang="en-US" sz="2800" i="0">
                                <a:latin typeface="Cambria Math" panose="02040503050406030204" pitchFamily="18" charset="0"/>
                              </a:rPr>
                              <m:t>−5</m:t>
                            </m:r>
                            <m:acc>
                              <m:accPr>
                                <m:chr m:val="⃗"/>
                                <m:ctrlPr>
                                  <a:rPr lang="en-US" sz="2800" i="1">
                                    <a:solidFill>
                                      <a:srgbClr val="836967"/>
                                    </a:solidFill>
                                    <a:latin typeface="Cambria Math" panose="02040503050406030204" pitchFamily="18" charset="0"/>
                                  </a:rPr>
                                </m:ctrlPr>
                              </m:accPr>
                              <m:e>
                                <m:r>
                                  <a:rPr lang="en-US" sz="2800" i="1">
                                    <a:latin typeface="Cambria Math" panose="02040503050406030204" pitchFamily="18" charset="0"/>
                                  </a:rPr>
                                  <m:t>𝑎</m:t>
                                </m:r>
                              </m:e>
                            </m:acc>
                            <m:r>
                              <a:rPr lang="en-US" sz="2800" i="0">
                                <a:latin typeface="Cambria Math" panose="02040503050406030204" pitchFamily="18" charset="0"/>
                              </a:rPr>
                              <m:t>⋅</m:t>
                            </m:r>
                            <m:acc>
                              <m:accPr>
                                <m:chr m:val="⃗"/>
                                <m:ctrlPr>
                                  <a:rPr lang="en-US" sz="2800" i="1">
                                    <a:solidFill>
                                      <a:srgbClr val="836967"/>
                                    </a:solidFill>
                                    <a:latin typeface="Cambria Math" panose="02040503050406030204" pitchFamily="18" charset="0"/>
                                  </a:rPr>
                                </m:ctrlPr>
                              </m:accPr>
                              <m:e>
                                <m:r>
                                  <a:rPr lang="en-US" sz="2800" i="1">
                                    <a:latin typeface="Cambria Math" panose="02040503050406030204" pitchFamily="18" charset="0"/>
                                  </a:rPr>
                                  <m:t>𝑏</m:t>
                                </m:r>
                              </m:e>
                            </m:acc>
                            <m:r>
                              <a:rPr lang="en-US" sz="2800" i="0">
                                <a:latin typeface="Cambria Math" panose="02040503050406030204" pitchFamily="18" charset="0"/>
                              </a:rPr>
                              <m:t>−2</m:t>
                            </m:r>
                            <m:sSup>
                              <m:sSupPr>
                                <m:ctrlPr>
                                  <a:rPr lang="en-US" sz="2800" i="1">
                                    <a:solidFill>
                                      <a:srgbClr val="836967"/>
                                    </a:solidFill>
                                    <a:latin typeface="Cambria Math" panose="02040503050406030204" pitchFamily="18" charset="0"/>
                                  </a:rPr>
                                </m:ctrlPr>
                              </m:sSupPr>
                              <m:e>
                                <m:acc>
                                  <m:accPr>
                                    <m:chr m:val="⃗"/>
                                    <m:ctrlPr>
                                      <a:rPr lang="en-US" sz="2800" i="1">
                                        <a:solidFill>
                                          <a:srgbClr val="836967"/>
                                        </a:solidFill>
                                        <a:latin typeface="Cambria Math" panose="02040503050406030204" pitchFamily="18" charset="0"/>
                                      </a:rPr>
                                    </m:ctrlPr>
                                  </m:accPr>
                                  <m:e>
                                    <m:r>
                                      <a:rPr lang="en-US" sz="2800" i="1">
                                        <a:latin typeface="Cambria Math" panose="02040503050406030204" pitchFamily="18" charset="0"/>
                                      </a:rPr>
                                      <m:t>𝑏</m:t>
                                    </m:r>
                                  </m:e>
                                </m:acc>
                              </m:e>
                              <m:sup>
                                <m:r>
                                  <a:rPr lang="en-US" sz="2800" i="0">
                                    <a:latin typeface="Cambria Math" panose="02040503050406030204" pitchFamily="18" charset="0"/>
                                  </a:rPr>
                                  <m:t>2</m:t>
                                </m:r>
                              </m:sup>
                            </m:sSup>
                            <m:r>
                              <a:rPr lang="en-US" sz="2800" i="0">
                                <a:latin typeface="Cambria Math" panose="02040503050406030204" pitchFamily="18" charset="0"/>
                              </a:rPr>
                              <m:t>=3</m:t>
                            </m:r>
                            <m:sSup>
                              <m:sSupPr>
                                <m:ctrlPr>
                                  <a:rPr lang="en-US" sz="2800" i="1">
                                    <a:latin typeface="Cambria Math" panose="02040503050406030204" pitchFamily="18" charset="0"/>
                                  </a:rPr>
                                </m:ctrlPr>
                              </m:sSupPr>
                              <m:e>
                                <m:d>
                                  <m:dPr>
                                    <m:begChr m:val="|"/>
                                    <m:endChr m:val="|"/>
                                    <m:ctrlPr>
                                      <a:rPr lang="en-US" sz="2800" i="1">
                                        <a:latin typeface="Cambria Math" panose="02040503050406030204" pitchFamily="18" charset="0"/>
                                      </a:rPr>
                                    </m:ctrlPr>
                                  </m:dPr>
                                  <m:e>
                                    <m:acc>
                                      <m:accPr>
                                        <m:chr m:val="⃗"/>
                                        <m:ctrlPr>
                                          <a:rPr lang="en-US" sz="2800" i="1">
                                            <a:solidFill>
                                              <a:srgbClr val="836967"/>
                                            </a:solidFill>
                                            <a:latin typeface="Cambria Math" panose="02040503050406030204" pitchFamily="18" charset="0"/>
                                          </a:rPr>
                                        </m:ctrlPr>
                                      </m:accPr>
                                      <m:e>
                                        <m:r>
                                          <a:rPr lang="en-US" sz="2800" i="1">
                                            <a:solidFill>
                                              <a:srgbClr val="836967"/>
                                            </a:solidFill>
                                            <a:latin typeface="Cambria Math" panose="02040503050406030204" pitchFamily="18" charset="0"/>
                                          </a:rPr>
                                          <m:t>𝑎</m:t>
                                        </m:r>
                                      </m:e>
                                    </m:acc>
                                  </m:e>
                                </m:d>
                              </m:e>
                              <m:sup>
                                <m:r>
                                  <a:rPr lang="en-US" sz="2800" i="1">
                                    <a:latin typeface="Cambria Math" panose="02040503050406030204" pitchFamily="18" charset="0"/>
                                  </a:rPr>
                                  <m:t>2</m:t>
                                </m:r>
                              </m:sup>
                            </m:sSup>
                            <m:r>
                              <a:rPr lang="en-US" sz="2800">
                                <a:latin typeface="Cambria Math" panose="02040503050406030204" pitchFamily="18" charset="0"/>
                              </a:rPr>
                              <m:t>−5</m:t>
                            </m:r>
                            <m:acc>
                              <m:accPr>
                                <m:chr m:val="⃗"/>
                                <m:ctrlPr>
                                  <a:rPr lang="en-US" sz="2800" i="1">
                                    <a:solidFill>
                                      <a:srgbClr val="836967"/>
                                    </a:solidFill>
                                    <a:latin typeface="Cambria Math" panose="02040503050406030204" pitchFamily="18" charset="0"/>
                                  </a:rPr>
                                </m:ctrlPr>
                              </m:accPr>
                              <m:e>
                                <m:r>
                                  <a:rPr lang="en-US" sz="2800" i="1">
                                    <a:latin typeface="Cambria Math" panose="02040503050406030204" pitchFamily="18" charset="0"/>
                                  </a:rPr>
                                  <m:t>𝑎</m:t>
                                </m:r>
                              </m:e>
                            </m:acc>
                            <m:r>
                              <a:rPr lang="en-US" sz="2800">
                                <a:latin typeface="Cambria Math" panose="02040503050406030204" pitchFamily="18" charset="0"/>
                              </a:rPr>
                              <m:t>⋅</m:t>
                            </m:r>
                            <m:acc>
                              <m:accPr>
                                <m:chr m:val="⃗"/>
                                <m:ctrlPr>
                                  <a:rPr lang="en-US" sz="2800" i="1">
                                    <a:solidFill>
                                      <a:srgbClr val="836967"/>
                                    </a:solidFill>
                                    <a:latin typeface="Cambria Math" panose="02040503050406030204" pitchFamily="18" charset="0"/>
                                  </a:rPr>
                                </m:ctrlPr>
                              </m:accPr>
                              <m:e>
                                <m:r>
                                  <a:rPr lang="en-US" sz="2800" i="1">
                                    <a:latin typeface="Cambria Math" panose="02040503050406030204" pitchFamily="18" charset="0"/>
                                  </a:rPr>
                                  <m:t>𝑏</m:t>
                                </m:r>
                              </m:e>
                            </m:acc>
                            <m:r>
                              <a:rPr lang="en-US" sz="2800" b="0" i="1" smtClean="0">
                                <a:latin typeface="Cambria Math" panose="02040503050406030204" pitchFamily="18" charset="0"/>
                              </a:rPr>
                              <m:t>−2</m:t>
                            </m:r>
                            <m:sSup>
                              <m:sSupPr>
                                <m:ctrlPr>
                                  <a:rPr lang="en-US" sz="2800" i="1">
                                    <a:latin typeface="Cambria Math" panose="02040503050406030204" pitchFamily="18" charset="0"/>
                                  </a:rPr>
                                </m:ctrlPr>
                              </m:sSupPr>
                              <m:e>
                                <m:d>
                                  <m:dPr>
                                    <m:begChr m:val="|"/>
                                    <m:endChr m:val="|"/>
                                    <m:ctrlPr>
                                      <a:rPr lang="en-US" sz="2800" i="1">
                                        <a:latin typeface="Cambria Math" panose="02040503050406030204" pitchFamily="18" charset="0"/>
                                      </a:rPr>
                                    </m:ctrlPr>
                                  </m:dPr>
                                  <m:e>
                                    <m:acc>
                                      <m:accPr>
                                        <m:chr m:val="⃗"/>
                                        <m:ctrlPr>
                                          <a:rPr lang="en-US" sz="2800" i="1">
                                            <a:solidFill>
                                              <a:srgbClr val="836967"/>
                                            </a:solidFill>
                                            <a:latin typeface="Cambria Math" panose="02040503050406030204" pitchFamily="18" charset="0"/>
                                          </a:rPr>
                                        </m:ctrlPr>
                                      </m:accPr>
                                      <m:e>
                                        <m:r>
                                          <a:rPr lang="en-US" sz="2800" i="1">
                                            <a:solidFill>
                                              <a:srgbClr val="836967"/>
                                            </a:solidFill>
                                            <a:latin typeface="Cambria Math" panose="02040503050406030204" pitchFamily="18" charset="0"/>
                                          </a:rPr>
                                          <m:t>𝑏</m:t>
                                        </m:r>
                                      </m:e>
                                    </m:acc>
                                  </m:e>
                                </m:d>
                              </m:e>
                              <m:sup>
                                <m:r>
                                  <a:rPr lang="en-US" sz="2800" i="1">
                                    <a:latin typeface="Cambria Math" panose="02040503050406030204" pitchFamily="18" charset="0"/>
                                  </a:rPr>
                                  <m:t>2</m:t>
                                </m:r>
                              </m:sup>
                            </m:sSup>
                          </m:e>
                        </m:mr>
                        <m:mr>
                          <m:e/>
                          <m:e>
                            <m:r>
                              <a:rPr lang="en-US" sz="2800" i="0">
                                <a:latin typeface="Cambria Math" panose="02040503050406030204" pitchFamily="18" charset="0"/>
                              </a:rPr>
                              <m:t>=3⋅</m:t>
                            </m:r>
                            <m:sSup>
                              <m:sSupPr>
                                <m:ctrlPr>
                                  <a:rPr lang="en-US" sz="2800" i="1">
                                    <a:solidFill>
                                      <a:srgbClr val="836967"/>
                                    </a:solidFill>
                                    <a:latin typeface="Cambria Math" panose="02040503050406030204" pitchFamily="18" charset="0"/>
                                  </a:rPr>
                                </m:ctrlPr>
                              </m:sSupPr>
                              <m:e>
                                <m:r>
                                  <a:rPr lang="en-US" sz="2800" i="0">
                                    <a:latin typeface="Cambria Math" panose="02040503050406030204" pitchFamily="18" charset="0"/>
                                  </a:rPr>
                                  <m:t>3</m:t>
                                </m:r>
                              </m:e>
                              <m:sup>
                                <m:r>
                                  <a:rPr lang="en-US" sz="2800" i="0">
                                    <a:latin typeface="Cambria Math" panose="02040503050406030204" pitchFamily="18" charset="0"/>
                                  </a:rPr>
                                  <m:t>2</m:t>
                                </m:r>
                              </m:sup>
                            </m:sSup>
                            <m:r>
                              <a:rPr lang="en-US" sz="2800" i="0">
                                <a:latin typeface="Cambria Math" panose="02040503050406030204" pitchFamily="18" charset="0"/>
                              </a:rPr>
                              <m:t>−5</m:t>
                            </m:r>
                            <m:d>
                              <m:dPr>
                                <m:ctrlPr>
                                  <a:rPr lang="en-US" sz="2800" i="1">
                                    <a:latin typeface="Cambria Math" panose="02040503050406030204" pitchFamily="18" charset="0"/>
                                  </a:rPr>
                                </m:ctrlPr>
                              </m:dPr>
                              <m:e>
                                <m:r>
                                  <a:rPr lang="en-US" sz="2800" i="0">
                                    <a:latin typeface="Cambria Math" panose="02040503050406030204" pitchFamily="18" charset="0"/>
                                  </a:rPr>
                                  <m:t>−6</m:t>
                                </m:r>
                                <m:rad>
                                  <m:radPr>
                                    <m:degHide m:val="on"/>
                                    <m:ctrlPr>
                                      <a:rPr lang="en-US" sz="2800" i="1">
                                        <a:solidFill>
                                          <a:srgbClr val="836967"/>
                                        </a:solidFill>
                                        <a:latin typeface="Cambria Math" panose="02040503050406030204" pitchFamily="18" charset="0"/>
                                      </a:rPr>
                                    </m:ctrlPr>
                                  </m:radPr>
                                  <m:deg/>
                                  <m:e>
                                    <m:r>
                                      <a:rPr lang="en-US" sz="2800" i="0">
                                        <a:latin typeface="Cambria Math" panose="02040503050406030204" pitchFamily="18" charset="0"/>
                                      </a:rPr>
                                      <m:t>3</m:t>
                                    </m:r>
                                  </m:e>
                                </m:rad>
                              </m:e>
                            </m:d>
                            <m:r>
                              <a:rPr lang="en-US" sz="2800" i="0">
                                <a:latin typeface="Cambria Math" panose="02040503050406030204" pitchFamily="18" charset="0"/>
                              </a:rPr>
                              <m:t>−2⋅</m:t>
                            </m:r>
                            <m:sSup>
                              <m:sSupPr>
                                <m:ctrlPr>
                                  <a:rPr lang="en-US" sz="2800" i="1">
                                    <a:solidFill>
                                      <a:srgbClr val="836967"/>
                                    </a:solidFill>
                                    <a:latin typeface="Cambria Math" panose="02040503050406030204" pitchFamily="18" charset="0"/>
                                  </a:rPr>
                                </m:ctrlPr>
                              </m:sSupPr>
                              <m:e>
                                <m:r>
                                  <a:rPr lang="en-US" sz="2800" i="0">
                                    <a:latin typeface="Cambria Math" panose="02040503050406030204" pitchFamily="18" charset="0"/>
                                  </a:rPr>
                                  <m:t>4</m:t>
                                </m:r>
                              </m:e>
                              <m:sup>
                                <m:r>
                                  <a:rPr lang="en-US" sz="2800" i="0">
                                    <a:latin typeface="Cambria Math" panose="02040503050406030204" pitchFamily="18" charset="0"/>
                                  </a:rPr>
                                  <m:t>2</m:t>
                                </m:r>
                              </m:sup>
                            </m:sSup>
                            <m:r>
                              <a:rPr lang="en-US" sz="2800" i="0">
                                <a:latin typeface="Cambria Math" panose="02040503050406030204" pitchFamily="18" charset="0"/>
                              </a:rPr>
                              <m:t>=−5+30</m:t>
                            </m:r>
                            <m:rad>
                              <m:radPr>
                                <m:degHide m:val="on"/>
                                <m:ctrlPr>
                                  <a:rPr lang="en-US" sz="2800" i="1">
                                    <a:solidFill>
                                      <a:srgbClr val="836967"/>
                                    </a:solidFill>
                                    <a:latin typeface="Cambria Math" panose="02040503050406030204" pitchFamily="18" charset="0"/>
                                  </a:rPr>
                                </m:ctrlPr>
                              </m:radPr>
                              <m:deg/>
                              <m:e>
                                <m:r>
                                  <a:rPr lang="en-US" sz="2800" i="0">
                                    <a:latin typeface="Cambria Math" panose="02040503050406030204" pitchFamily="18" charset="0"/>
                                  </a:rPr>
                                  <m:t>3</m:t>
                                </m:r>
                              </m:e>
                            </m:rad>
                            <m:r>
                              <a:rPr lang="en-US" sz="2800" i="0">
                                <a:latin typeface="Cambria Math" panose="02040503050406030204" pitchFamily="18" charset="0"/>
                              </a:rPr>
                              <m:t>.</m:t>
                            </m:r>
                          </m:e>
                        </m:mr>
                      </m:m>
                    </m:oMath>
                  </m:oMathPara>
                </a14:m>
                <a:endParaRPr lang="en-US" sz="2800"/>
              </a:p>
            </p:txBody>
          </p:sp>
        </mc:Choice>
        <mc:Fallback xmlns="">
          <p:sp>
            <p:nvSpPr>
              <p:cNvPr id="9" name="TextBox 8">
                <a:extLst>
                  <a:ext uri="{FF2B5EF4-FFF2-40B4-BE49-F238E27FC236}">
                    <a16:creationId xmlns:a16="http://schemas.microsoft.com/office/drawing/2014/main" id="{9E799701-E795-3088-D5B0-38D69E8BD60A}"/>
                  </a:ext>
                </a:extLst>
              </p:cNvPr>
              <p:cNvSpPr txBox="1">
                <a:spLocks noRot="1" noChangeAspect="1" noMove="1" noResize="1" noEditPoints="1" noAdjustHandles="1" noChangeArrowheads="1" noChangeShapeType="1" noTextEdit="1"/>
              </p:cNvSpPr>
              <p:nvPr/>
            </p:nvSpPr>
            <p:spPr>
              <a:xfrm>
                <a:off x="978297" y="5351073"/>
                <a:ext cx="11577224" cy="1284582"/>
              </a:xfrm>
              <a:prstGeom prst="rect">
                <a:avLst/>
              </a:prstGeom>
              <a:blipFill>
                <a:blip r:embed="rId5"/>
                <a:stretch>
                  <a:fillRect/>
                </a:stretch>
              </a:blipFill>
            </p:spPr>
            <p:txBody>
              <a:bodyPr/>
              <a:lstStyle/>
              <a:p>
                <a:r>
                  <a:rPr lang="en-US">
                    <a:noFill/>
                  </a:rPr>
                  <a:t> </a:t>
                </a:r>
              </a:p>
            </p:txBody>
          </p:sp>
        </mc:Fallback>
      </mc:AlternateContent>
      <p:cxnSp>
        <p:nvCxnSpPr>
          <p:cNvPr id="10" name="Straight Connector 9">
            <a:extLst>
              <a:ext uri="{FF2B5EF4-FFF2-40B4-BE49-F238E27FC236}">
                <a16:creationId xmlns:a16="http://schemas.microsoft.com/office/drawing/2014/main" id="{F3034C13-8530-F6FB-44EF-07CBE4357963}"/>
              </a:ext>
            </a:extLst>
          </p:cNvPr>
          <p:cNvCxnSpPr/>
          <p:nvPr/>
        </p:nvCxnSpPr>
        <p:spPr>
          <a:xfrm flipV="1">
            <a:off x="269680" y="2707733"/>
            <a:ext cx="11811786" cy="65988"/>
          </a:xfrm>
          <a:prstGeom prst="line">
            <a:avLst/>
          </a:prstGeom>
        </p:spPr>
        <p:style>
          <a:lnRef idx="2">
            <a:schemeClr val="accent4"/>
          </a:lnRef>
          <a:fillRef idx="0">
            <a:schemeClr val="accent4"/>
          </a:fillRef>
          <a:effectRef idx="1">
            <a:schemeClr val="accent4"/>
          </a:effectRef>
          <a:fontRef idx="minor">
            <a:schemeClr val="tx1"/>
          </a:fontRef>
        </p:style>
      </p:cxnSp>
      <p:sp>
        <p:nvSpPr>
          <p:cNvPr id="11" name="TextBox 10">
            <a:extLst>
              <a:ext uri="{FF2B5EF4-FFF2-40B4-BE49-F238E27FC236}">
                <a16:creationId xmlns:a16="http://schemas.microsoft.com/office/drawing/2014/main" id="{B2729917-8B6E-1FA6-67DC-E6ADDCBBDEDA}"/>
              </a:ext>
            </a:extLst>
          </p:cNvPr>
          <p:cNvSpPr txBox="1"/>
          <p:nvPr/>
        </p:nvSpPr>
        <p:spPr>
          <a:xfrm>
            <a:off x="269680" y="3286125"/>
            <a:ext cx="616145" cy="584775"/>
          </a:xfrm>
          <a:prstGeom prst="rect">
            <a:avLst/>
          </a:prstGeom>
          <a:noFill/>
        </p:spPr>
        <p:txBody>
          <a:bodyPr wrap="square" rtlCol="0">
            <a:spAutoFit/>
          </a:bodyPr>
          <a:lstStyle/>
          <a:p>
            <a:r>
              <a:rPr lang="en-US" sz="3200"/>
              <a:t>a)</a:t>
            </a:r>
          </a:p>
        </p:txBody>
      </p:sp>
      <p:sp>
        <p:nvSpPr>
          <p:cNvPr id="12" name="TextBox 11">
            <a:extLst>
              <a:ext uri="{FF2B5EF4-FFF2-40B4-BE49-F238E27FC236}">
                <a16:creationId xmlns:a16="http://schemas.microsoft.com/office/drawing/2014/main" id="{1AA0054B-6EE9-C6FD-89AC-40C9E30AB1C0}"/>
              </a:ext>
            </a:extLst>
          </p:cNvPr>
          <p:cNvSpPr txBox="1"/>
          <p:nvPr/>
        </p:nvSpPr>
        <p:spPr>
          <a:xfrm>
            <a:off x="269679" y="4270701"/>
            <a:ext cx="616145" cy="584775"/>
          </a:xfrm>
          <a:prstGeom prst="rect">
            <a:avLst/>
          </a:prstGeom>
          <a:noFill/>
        </p:spPr>
        <p:txBody>
          <a:bodyPr wrap="square" rtlCol="0">
            <a:spAutoFit/>
          </a:bodyPr>
          <a:lstStyle/>
          <a:p>
            <a:r>
              <a:rPr lang="en-US" sz="3200"/>
              <a:t>b)</a:t>
            </a:r>
          </a:p>
        </p:txBody>
      </p:sp>
      <p:sp>
        <p:nvSpPr>
          <p:cNvPr id="13" name="TextBox 12">
            <a:extLst>
              <a:ext uri="{FF2B5EF4-FFF2-40B4-BE49-F238E27FC236}">
                <a16:creationId xmlns:a16="http://schemas.microsoft.com/office/drawing/2014/main" id="{A3AA2D0E-E522-9B73-2915-16100D577C25}"/>
              </a:ext>
            </a:extLst>
          </p:cNvPr>
          <p:cNvSpPr txBox="1"/>
          <p:nvPr/>
        </p:nvSpPr>
        <p:spPr>
          <a:xfrm>
            <a:off x="226954" y="5408589"/>
            <a:ext cx="616145" cy="584775"/>
          </a:xfrm>
          <a:prstGeom prst="rect">
            <a:avLst/>
          </a:prstGeom>
          <a:noFill/>
        </p:spPr>
        <p:txBody>
          <a:bodyPr wrap="square" rtlCol="0">
            <a:spAutoFit/>
          </a:bodyPr>
          <a:lstStyle/>
          <a:p>
            <a:r>
              <a:rPr lang="en-US" sz="3200"/>
              <a:t>c)</a:t>
            </a:r>
          </a:p>
        </p:txBody>
      </p:sp>
      <p:sp>
        <p:nvSpPr>
          <p:cNvPr id="14" name="TextBox 13">
            <a:extLst>
              <a:ext uri="{FF2B5EF4-FFF2-40B4-BE49-F238E27FC236}">
                <a16:creationId xmlns:a16="http://schemas.microsoft.com/office/drawing/2014/main" id="{71BE147E-4F3A-21B6-E4AA-7E95D31E0867}"/>
              </a:ext>
            </a:extLst>
          </p:cNvPr>
          <p:cNvSpPr txBox="1"/>
          <p:nvPr/>
        </p:nvSpPr>
        <p:spPr>
          <a:xfrm>
            <a:off x="128484" y="479915"/>
            <a:ext cx="669303" cy="769441"/>
          </a:xfrm>
          <a:prstGeom prst="rect">
            <a:avLst/>
          </a:prstGeom>
          <a:noFill/>
        </p:spPr>
        <p:txBody>
          <a:bodyPr wrap="square" rtlCol="0">
            <a:spAutoFit/>
          </a:bodyPr>
          <a:lstStyle/>
          <a:p>
            <a:r>
              <a:rPr lang="en-US" sz="4400" b="1">
                <a:solidFill>
                  <a:srgbClr val="FF0000"/>
                </a:solidFill>
              </a:rPr>
              <a:t>X</a:t>
            </a:r>
          </a:p>
        </p:txBody>
      </p:sp>
      <p:sp>
        <p:nvSpPr>
          <p:cNvPr id="15" name="TextBox 14">
            <a:extLst>
              <a:ext uri="{FF2B5EF4-FFF2-40B4-BE49-F238E27FC236}">
                <a16:creationId xmlns:a16="http://schemas.microsoft.com/office/drawing/2014/main" id="{79749687-4524-52FF-B6E7-07AE47019D81}"/>
              </a:ext>
            </a:extLst>
          </p:cNvPr>
          <p:cNvSpPr txBox="1"/>
          <p:nvPr/>
        </p:nvSpPr>
        <p:spPr>
          <a:xfrm>
            <a:off x="173796" y="1526949"/>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1011606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4" grpId="0"/>
      <p:bldP spid="1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F6F7022-5FFD-5F2F-9542-A9571E9DA5AD}"/>
              </a:ext>
            </a:extLst>
          </p:cNvPr>
          <p:cNvPicPr>
            <a:picLocks noChangeAspect="1"/>
          </p:cNvPicPr>
          <p:nvPr/>
        </p:nvPicPr>
        <p:blipFill>
          <a:blip r:embed="rId2"/>
          <a:stretch>
            <a:fillRect/>
          </a:stretch>
        </p:blipFill>
        <p:spPr>
          <a:xfrm>
            <a:off x="213289" y="84892"/>
            <a:ext cx="6639998" cy="1701621"/>
          </a:xfrm>
          <a:prstGeom prst="rect">
            <a:avLst/>
          </a:prstGeom>
        </p:spPr>
      </p:pic>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id="{90817E76-5F43-5C4D-005B-8C28D852B550}"/>
                  </a:ext>
                </a:extLst>
              </p:cNvPr>
              <p:cNvSpPr txBox="1"/>
              <p:nvPr/>
            </p:nvSpPr>
            <p:spPr>
              <a:xfrm>
                <a:off x="0" y="1814579"/>
                <a:ext cx="8057017" cy="1701620"/>
              </a:xfrm>
              <a:prstGeom prst="rect">
                <a:avLst/>
              </a:prstGeom>
              <a:noFill/>
            </p:spPr>
            <p:txBody>
              <a:bodyPr wrap="square">
                <a:spAutoFit/>
              </a:bodyPr>
              <a:lstStyle/>
              <a:p>
                <a:pPr>
                  <a:lnSpc>
                    <a:spcPct val="115000"/>
                  </a:lnSpc>
                  <a:spcAft>
                    <a:spcPts val="800"/>
                  </a:spcAft>
                </a:pPr>
                <a:r>
                  <a:rPr lang="en-SG" sz="2200">
                    <a:effectLst/>
                    <a:latin typeface="Times New Roman" panose="02020603050405020304" pitchFamily="18" charset="0"/>
                    <a:ea typeface="Calibri" panose="020F0502020204030204" pitchFamily="34" charset="0"/>
                    <a:cs typeface="Times New Roman" panose="02020603050405020304" pitchFamily="18" charset="0"/>
                  </a:rPr>
                  <a:t>Xét hình thoi </a:t>
                </a:r>
                <a:r>
                  <a:rPr lang="en-SG" sz="2200">
                    <a:effectLst/>
                    <a:latin typeface="Calibri" panose="020F0502020204030204" pitchFamily="34" charset="0"/>
                    <a:ea typeface="Calibri" panose="020F0502020204030204" pitchFamily="34" charset="0"/>
                    <a:cs typeface="Times New Roman" panose="02020603050405020304" pitchFamily="18" charset="0"/>
                  </a:rPr>
                  <a:t>ABCD </a:t>
                </a:r>
                <a:r>
                  <a:rPr lang="en-SG" sz="2200">
                    <a:effectLst/>
                    <a:latin typeface="Times New Roman" panose="02020603050405020304" pitchFamily="18" charset="0"/>
                    <a:ea typeface="Calibri" panose="020F0502020204030204" pitchFamily="34" charset="0"/>
                    <a:cs typeface="Times New Roman" panose="02020603050405020304" pitchFamily="18" charset="0"/>
                  </a:rPr>
                  <a:t> có </a:t>
                </a:r>
                <a14:m>
                  <m:oMath xmlns:m="http://schemas.openxmlformats.org/officeDocument/2006/math">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𝐴𝐵𝐶</m:t>
                        </m:r>
                      </m:e>
                    </m:acc>
                    <m:r>
                      <a:rPr lang="en-SG" sz="22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200" i="1">
                            <a:effectLst/>
                            <a:latin typeface="Cambria Math" panose="02040503050406030204" pitchFamily="18" charset="0"/>
                            <a:ea typeface="Calibri" panose="020F0502020204030204" pitchFamily="34" charset="0"/>
                            <a:cs typeface="Times New Roman" panose="02020603050405020304" pitchFamily="18" charset="0"/>
                          </a:rPr>
                          <m:t>60</m:t>
                        </m:r>
                      </m:e>
                      <m:sup>
                        <m:r>
                          <a:rPr lang="en-SG" sz="2200" i="1">
                            <a:effectLst/>
                            <a:latin typeface="Cambria Math" panose="02040503050406030204" pitchFamily="18" charset="0"/>
                            <a:ea typeface="Calibri" panose="020F0502020204030204" pitchFamily="34" charset="0"/>
                            <a:cs typeface="Times New Roman" panose="02020603050405020304" pitchFamily="18" charset="0"/>
                          </a:rPr>
                          <m:t>0</m:t>
                        </m:r>
                      </m:sup>
                    </m:sSup>
                    <m:r>
                      <a:rPr lang="en-SG" sz="22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𝐵𝐴𝐷</m:t>
                        </m:r>
                      </m:e>
                    </m:acc>
                    <m:r>
                      <a:rPr lang="en-SG" sz="22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200" i="1">
                            <a:effectLst/>
                            <a:latin typeface="Cambria Math" panose="02040503050406030204" pitchFamily="18" charset="0"/>
                            <a:ea typeface="Calibri" panose="020F0502020204030204" pitchFamily="34" charset="0"/>
                            <a:cs typeface="Times New Roman" panose="02020603050405020304" pitchFamily="18" charset="0"/>
                          </a:rPr>
                          <m:t>120</m:t>
                        </m:r>
                      </m:e>
                      <m:sup>
                        <m:r>
                          <a:rPr lang="en-SG" sz="2200" i="1">
                            <a:effectLst/>
                            <a:latin typeface="Cambria Math" panose="02040503050406030204" pitchFamily="18" charset="0"/>
                            <a:ea typeface="Calibri" panose="020F0502020204030204" pitchFamily="34" charset="0"/>
                            <a:cs typeface="Times New Roman" panose="02020603050405020304" pitchFamily="18" charset="0"/>
                          </a:rPr>
                          <m:t>0</m:t>
                        </m:r>
                      </m:sup>
                    </m:sSup>
                  </m:oMath>
                </a14:m>
                <a:endParaRPr lang="en-US" sz="22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SG" sz="2200">
                    <a:effectLst/>
                    <a:latin typeface="Times New Roman" panose="02020603050405020304" pitchFamily="18" charset="0"/>
                    <a:ea typeface="Times New Roman" panose="02020603050405020304" pitchFamily="18" charset="0"/>
                    <a:cs typeface="Times New Roman" panose="02020603050405020304" pitchFamily="18" charset="0"/>
                  </a:rPr>
                  <a:t>Xét tam giác ABC ta có: AB = BC = 2 ; </a:t>
                </a:r>
                <a14:m>
                  <m:oMath xmlns:m="http://schemas.openxmlformats.org/officeDocument/2006/math">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𝐴𝐵𝐶</m:t>
                        </m:r>
                      </m:e>
                    </m:acc>
                    <m:r>
                      <a:rPr lang="en-SG" sz="22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200" i="1">
                            <a:effectLst/>
                            <a:latin typeface="Cambria Math" panose="02040503050406030204" pitchFamily="18" charset="0"/>
                            <a:ea typeface="Calibri" panose="020F0502020204030204" pitchFamily="34" charset="0"/>
                            <a:cs typeface="Times New Roman" panose="02020603050405020304" pitchFamily="18" charset="0"/>
                          </a:rPr>
                          <m:t>60</m:t>
                        </m:r>
                      </m:e>
                      <m:sup>
                        <m:r>
                          <a:rPr lang="en-SG" sz="2200" i="1">
                            <a:effectLst/>
                            <a:latin typeface="Cambria Math" panose="02040503050406030204" pitchFamily="18" charset="0"/>
                            <a:ea typeface="Calibri" panose="020F0502020204030204" pitchFamily="34" charset="0"/>
                            <a:cs typeface="Times New Roman" panose="02020603050405020304" pitchFamily="18" charset="0"/>
                          </a:rPr>
                          <m:t>0</m:t>
                        </m:r>
                      </m:sup>
                    </m:sSup>
                  </m:oMath>
                </a14:m>
                <a:endParaRPr lang="en-SG" sz="220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spcAft>
                    <a:spcPts val="800"/>
                  </a:spcAft>
                </a:pPr>
                <a:r>
                  <a:rPr lang="en-SG" sz="2200">
                    <a:effectLst/>
                    <a:latin typeface="Times New Roman" panose="02020603050405020304" pitchFamily="18" charset="0"/>
                    <a:ea typeface="Times New Roman" panose="02020603050405020304" pitchFamily="18" charset="0"/>
                    <a:cs typeface="Times New Roman" panose="02020603050405020304" pitchFamily="18" charset="0"/>
                  </a:rPr>
                  <a:t> suy ra tam giác </a:t>
                </a:r>
                <a14:m>
                  <m:oMath xmlns:m="http://schemas.openxmlformats.org/officeDocument/2006/math">
                    <m:r>
                      <a:rPr lang="en-SG" sz="2200" i="1">
                        <a:effectLst/>
                        <a:latin typeface="Cambria Math" panose="02040503050406030204" pitchFamily="18" charset="0"/>
                        <a:ea typeface="Times New Roman" panose="02020603050405020304" pitchFamily="18" charset="0"/>
                        <a:cs typeface="Times New Roman" panose="02020603050405020304" pitchFamily="18" charset="0"/>
                      </a:rPr>
                      <m:t>∆</m:t>
                    </m:r>
                  </m:oMath>
                </a14:m>
                <a:r>
                  <a:rPr lang="en-SG" sz="2200">
                    <a:effectLst/>
                    <a:latin typeface="Times New Roman" panose="02020603050405020304" pitchFamily="18" charset="0"/>
                    <a:ea typeface="Times New Roman" panose="02020603050405020304" pitchFamily="18" charset="0"/>
                    <a:cs typeface="Times New Roman" panose="02020603050405020304" pitchFamily="18" charset="0"/>
                  </a:rPr>
                  <a:t>ABC  đều cạnh bằng 2</a:t>
                </a:r>
                <a14:m>
                  <m:oMath xmlns:m="http://schemas.openxmlformats.org/officeDocument/2006/math">
                    <m:r>
                      <a:rPr lang="en-SG" sz="2200" i="1">
                        <a:effectLst/>
                        <a:latin typeface="Cambria Math" panose="02040503050406030204" pitchFamily="18" charset="0"/>
                        <a:ea typeface="Calibri" panose="020F0502020204030204" pitchFamily="34" charset="0"/>
                        <a:cs typeface="Times New Roman" panose="02020603050405020304" pitchFamily="18" charset="0"/>
                      </a:rPr>
                      <m:t>⟹</m:t>
                    </m:r>
                    <m:r>
                      <a:rPr lang="en-SG" sz="220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𝑂𝐵</m:t>
                    </m:r>
                    <m:r>
                      <a:rPr lang="en-SG" sz="220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2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fPr>
                      <m:num>
                        <m:r>
                          <a:rPr lang="en-SG" sz="22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𝑎</m:t>
                        </m:r>
                        <m:rad>
                          <m:radPr>
                            <m:degHide m:val="on"/>
                            <m:ctrlPr>
                              <a:rPr lang="en-US" sz="22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SG" sz="22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3</m:t>
                            </m:r>
                          </m:e>
                        </m:rad>
                      </m:num>
                      <m:den>
                        <m:r>
                          <a:rPr lang="en-SG" sz="22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2</m:t>
                        </m:r>
                      </m:den>
                    </m:f>
                    <m:r>
                      <a:rPr lang="en-SG" sz="22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SG" sz="2200" i="1">
                            <a:effectLst/>
                            <a:latin typeface="Cambria Math" panose="02040503050406030204" pitchFamily="18" charset="0"/>
                            <a:ea typeface="Calibri" panose="020F0502020204030204" pitchFamily="34" charset="0"/>
                            <a:cs typeface="Times New Roman" panose="02020603050405020304" pitchFamily="18" charset="0"/>
                          </a:rPr>
                          <m:t>2</m:t>
                        </m:r>
                        <m:rad>
                          <m:radPr>
                            <m:degHide m:val="on"/>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SG" sz="2200" i="1">
                                <a:effectLst/>
                                <a:latin typeface="Cambria Math" panose="02040503050406030204" pitchFamily="18" charset="0"/>
                                <a:ea typeface="Calibri" panose="020F0502020204030204" pitchFamily="34" charset="0"/>
                                <a:cs typeface="Times New Roman" panose="02020603050405020304" pitchFamily="18" charset="0"/>
                              </a:rPr>
                              <m:t>3</m:t>
                            </m:r>
                          </m:e>
                        </m:rad>
                      </m:num>
                      <m:den>
                        <m:r>
                          <a:rPr lang="en-SG" sz="2200" i="1">
                            <a:effectLst/>
                            <a:latin typeface="Cambria Math" panose="02040503050406030204" pitchFamily="18" charset="0"/>
                            <a:ea typeface="Calibri" panose="020F0502020204030204" pitchFamily="34" charset="0"/>
                            <a:cs typeface="Times New Roman" panose="02020603050405020304" pitchFamily="18" charset="0"/>
                          </a:rPr>
                          <m:t>2</m:t>
                        </m:r>
                      </m:den>
                    </m:f>
                    <m:r>
                      <a:rPr lang="en-SG" sz="2200" i="1">
                        <a:effectLst/>
                        <a:latin typeface="Cambria Math" panose="02040503050406030204" pitchFamily="18" charset="0"/>
                        <a:ea typeface="Calibri" panose="020F0502020204030204" pitchFamily="34" charset="0"/>
                        <a:cs typeface="Times New Roman" panose="02020603050405020304" pitchFamily="18" charset="0"/>
                      </a:rPr>
                      <m:t>=</m:t>
                    </m:r>
                    <m:rad>
                      <m:radPr>
                        <m:degHide m:val="on"/>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SG" sz="2200" i="1">
                            <a:effectLst/>
                            <a:latin typeface="Cambria Math" panose="02040503050406030204" pitchFamily="18" charset="0"/>
                            <a:ea typeface="Calibri" panose="020F0502020204030204" pitchFamily="34" charset="0"/>
                            <a:cs typeface="Times New Roman" panose="02020603050405020304" pitchFamily="18" charset="0"/>
                          </a:rPr>
                          <m:t>3</m:t>
                        </m:r>
                      </m:e>
                    </m:rad>
                  </m:oMath>
                </a14:m>
                <a:endParaRPr lang="en-US" sz="22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6" name="TextBox 15">
                <a:extLst>
                  <a:ext uri="{FF2B5EF4-FFF2-40B4-BE49-F238E27FC236}">
                    <a16:creationId xmlns:a16="http://schemas.microsoft.com/office/drawing/2014/main" id="{90817E76-5F43-5C4D-005B-8C28D852B550}"/>
                  </a:ext>
                </a:extLst>
              </p:cNvPr>
              <p:cNvSpPr txBox="1">
                <a:spLocks noRot="1" noChangeAspect="1" noMove="1" noResize="1" noEditPoints="1" noAdjustHandles="1" noChangeArrowheads="1" noChangeShapeType="1" noTextEdit="1"/>
              </p:cNvSpPr>
              <p:nvPr/>
            </p:nvSpPr>
            <p:spPr>
              <a:xfrm>
                <a:off x="0" y="1814579"/>
                <a:ext cx="8057017" cy="1701620"/>
              </a:xfrm>
              <a:prstGeom prst="rect">
                <a:avLst/>
              </a:prstGeom>
              <a:blipFill>
                <a:blip r:embed="rId3"/>
                <a:stretch>
                  <a:fillRect l="-983" t="-717" b="-1792"/>
                </a:stretch>
              </a:blipFill>
            </p:spPr>
            <p:txBody>
              <a:bodyPr/>
              <a:lstStyle/>
              <a:p>
                <a:r>
                  <a:rPr lang="en-US">
                    <a:noFill/>
                  </a:rPr>
                  <a:t> </a:t>
                </a:r>
              </a:p>
            </p:txBody>
          </p:sp>
        </mc:Fallback>
      </mc:AlternateContent>
      <p:cxnSp>
        <p:nvCxnSpPr>
          <p:cNvPr id="17" name="Straight Connector 16">
            <a:extLst>
              <a:ext uri="{FF2B5EF4-FFF2-40B4-BE49-F238E27FC236}">
                <a16:creationId xmlns:a16="http://schemas.microsoft.com/office/drawing/2014/main" id="{E66F5657-9F3E-3DAC-B579-811BCD3704E8}"/>
              </a:ext>
            </a:extLst>
          </p:cNvPr>
          <p:cNvCxnSpPr>
            <a:cxnSpLocks/>
          </p:cNvCxnSpPr>
          <p:nvPr/>
        </p:nvCxnSpPr>
        <p:spPr>
          <a:xfrm flipV="1">
            <a:off x="213288" y="1783707"/>
            <a:ext cx="7418702" cy="61744"/>
          </a:xfrm>
          <a:prstGeom prst="line">
            <a:avLst/>
          </a:prstGeom>
        </p:spPr>
        <p:style>
          <a:lnRef idx="2">
            <a:schemeClr val="accent4"/>
          </a:lnRef>
          <a:fillRef idx="0">
            <a:schemeClr val="accent4"/>
          </a:fillRef>
          <a:effectRef idx="1">
            <a:schemeClr val="accent4"/>
          </a:effectRef>
          <a:fontRef idx="minor">
            <a:schemeClr val="tx1"/>
          </a:fontRef>
        </p:style>
      </p:cxnSp>
      <mc:AlternateContent xmlns:mc="http://schemas.openxmlformats.org/markup-compatibility/2006" xmlns:a14="http://schemas.microsoft.com/office/drawing/2010/main">
        <mc:Choice Requires="a14">
          <p:sp>
            <p:nvSpPr>
              <p:cNvPr id="19" name="TextBox 18">
                <a:extLst>
                  <a:ext uri="{FF2B5EF4-FFF2-40B4-BE49-F238E27FC236}">
                    <a16:creationId xmlns:a16="http://schemas.microsoft.com/office/drawing/2014/main" id="{F0668BBA-86F7-94EA-F8F8-590E586445A8}"/>
                  </a:ext>
                </a:extLst>
              </p:cNvPr>
              <p:cNvSpPr txBox="1"/>
              <p:nvPr/>
            </p:nvSpPr>
            <p:spPr>
              <a:xfrm>
                <a:off x="213288" y="3544265"/>
                <a:ext cx="9867784" cy="3393621"/>
              </a:xfrm>
              <a:prstGeom prst="rect">
                <a:avLst/>
              </a:prstGeom>
              <a:solidFill>
                <a:schemeClr val="bg1"/>
              </a:solidFill>
            </p:spPr>
            <p:txBody>
              <a:bodyPr wrap="square">
                <a:spAutoFit/>
              </a:bodyPr>
              <a:lstStyle/>
              <a:p>
                <a:pPr>
                  <a:lnSpc>
                    <a:spcPct val="115000"/>
                  </a:lnSpc>
                  <a:spcAft>
                    <a:spcPts val="800"/>
                  </a:spcAft>
                </a:pPr>
                <a:r>
                  <a:rPr lang="en-SG" sz="2200">
                    <a:effectLst/>
                    <a:latin typeface="Times New Roman" panose="02020603050405020304" pitchFamily="18" charset="0"/>
                    <a:ea typeface="Times New Roman" panose="02020603050405020304" pitchFamily="18" charset="0"/>
                    <a:cs typeface="Times New Roman" panose="02020603050405020304" pitchFamily="18" charset="0"/>
                  </a:rPr>
                  <a:t>a) Ta có: </a:t>
                </a:r>
                <a14:m>
                  <m:oMath xmlns:m="http://schemas.openxmlformats.org/officeDocument/2006/math">
                    <m:d>
                      <m:d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SG" sz="22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𝐴𝐶</m:t>
                            </m:r>
                          </m:e>
                        </m:acc>
                      </m:e>
                    </m:d>
                    <m:r>
                      <a:rPr lang="en-SG" sz="22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𝐵𝐴𝐶</m:t>
                        </m:r>
                      </m:e>
                    </m:acc>
                    <m:r>
                      <a:rPr lang="en-SG" sz="2200" i="1">
                        <a:effectLst/>
                        <a:latin typeface="Cambria Math" panose="02040503050406030204" pitchFamily="18" charset="0"/>
                        <a:ea typeface="Calibri" panose="020F0502020204030204" pitchFamily="34" charset="0"/>
                        <a:cs typeface="Times New Roman" panose="02020603050405020304" pitchFamily="18" charset="0"/>
                      </a:rPr>
                      <m:t>=6</m:t>
                    </m:r>
                    <m:sSup>
                      <m:sSup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200" i="1">
                            <a:effectLst/>
                            <a:latin typeface="Cambria Math" panose="02040503050406030204" pitchFamily="18" charset="0"/>
                            <a:ea typeface="Calibri" panose="020F0502020204030204" pitchFamily="34" charset="0"/>
                            <a:cs typeface="Times New Roman" panose="02020603050405020304" pitchFamily="18" charset="0"/>
                          </a:rPr>
                          <m:t>0</m:t>
                        </m:r>
                      </m:e>
                      <m:sup>
                        <m:r>
                          <a:rPr lang="en-SG" sz="2200" i="1">
                            <a:effectLst/>
                            <a:latin typeface="Cambria Math" panose="02040503050406030204" pitchFamily="18" charset="0"/>
                            <a:ea typeface="Calibri" panose="020F0502020204030204" pitchFamily="34" charset="0"/>
                            <a:cs typeface="Times New Roman" panose="02020603050405020304" pitchFamily="18" charset="0"/>
                          </a:rPr>
                          <m:t>°</m:t>
                        </m:r>
                      </m:sup>
                    </m:sSup>
                  </m:oMath>
                </a14:m>
                <a:endParaRPr lang="en-US" sz="22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SG" sz="2200">
                    <a:effectLst/>
                    <a:latin typeface="Times New Roman" panose="02020603050405020304" pitchFamily="18" charset="0"/>
                    <a:ea typeface="Times New Roman" panose="02020603050405020304" pitchFamily="18" charset="0"/>
                    <a:cs typeface="Times New Roman" panose="02020603050405020304" pitchFamily="18" charset="0"/>
                  </a:rPr>
                  <a:t>b) </a:t>
                </a:r>
                <a14:m>
                  <m:oMath xmlns:m="http://schemas.openxmlformats.org/officeDocument/2006/math">
                    <m:r>
                      <a:rPr lang="en-SG" sz="22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SG" sz="22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𝐷𝐴</m:t>
                        </m:r>
                      </m:e>
                    </m:acc>
                    <m:r>
                      <a:rPr lang="en-SG" sz="2200" i="1">
                        <a:effectLst/>
                        <a:latin typeface="Cambria Math" panose="02040503050406030204" pitchFamily="18" charset="0"/>
                        <a:ea typeface="Calibri" panose="020F0502020204030204" pitchFamily="34" charset="0"/>
                        <a:cs typeface="Times New Roman" panose="02020603050405020304" pitchFamily="18" charset="0"/>
                      </a:rPr>
                      <m:t>)=18</m:t>
                    </m:r>
                    <m:sSup>
                      <m:sSup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200" i="1">
                            <a:effectLst/>
                            <a:latin typeface="Cambria Math" panose="02040503050406030204" pitchFamily="18" charset="0"/>
                            <a:ea typeface="Calibri" panose="020F0502020204030204" pitchFamily="34" charset="0"/>
                            <a:cs typeface="Times New Roman" panose="02020603050405020304" pitchFamily="18" charset="0"/>
                          </a:rPr>
                          <m:t>0</m:t>
                        </m:r>
                      </m:e>
                      <m:sup>
                        <m:r>
                          <a:rPr lang="en-SG" sz="2200" i="1">
                            <a:effectLst/>
                            <a:latin typeface="Cambria Math" panose="02040503050406030204" pitchFamily="18" charset="0"/>
                            <a:ea typeface="Calibri" panose="020F0502020204030204" pitchFamily="34" charset="0"/>
                            <a:cs typeface="Times New Roman" panose="02020603050405020304" pitchFamily="18" charset="0"/>
                          </a:rPr>
                          <m:t>°</m:t>
                        </m:r>
                      </m:sup>
                    </m:sSup>
                    <m:r>
                      <a:rPr lang="en-SG" sz="22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SG" sz="22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𝐴𝐷</m:t>
                        </m:r>
                      </m:e>
                    </m:acc>
                    <m:r>
                      <a:rPr lang="en-SG" sz="2200" i="1">
                        <a:effectLst/>
                        <a:latin typeface="Cambria Math" panose="02040503050406030204" pitchFamily="18" charset="0"/>
                        <a:ea typeface="Calibri" panose="020F0502020204030204" pitchFamily="34" charset="0"/>
                        <a:cs typeface="Times New Roman" panose="02020603050405020304" pitchFamily="18" charset="0"/>
                      </a:rPr>
                      <m:t>)=18</m:t>
                    </m:r>
                    <m:sSup>
                      <m:sSup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200" i="1">
                            <a:effectLst/>
                            <a:latin typeface="Cambria Math" panose="02040503050406030204" pitchFamily="18" charset="0"/>
                            <a:ea typeface="Calibri" panose="020F0502020204030204" pitchFamily="34" charset="0"/>
                            <a:cs typeface="Times New Roman" panose="02020603050405020304" pitchFamily="18" charset="0"/>
                          </a:rPr>
                          <m:t>0</m:t>
                        </m:r>
                      </m:e>
                      <m:sup>
                        <m:r>
                          <a:rPr lang="en-SG" sz="2200" i="1">
                            <a:effectLst/>
                            <a:latin typeface="Cambria Math" panose="02040503050406030204" pitchFamily="18" charset="0"/>
                            <a:ea typeface="Calibri" panose="020F0502020204030204" pitchFamily="34" charset="0"/>
                            <a:cs typeface="Times New Roman" panose="02020603050405020304" pitchFamily="18" charset="0"/>
                          </a:rPr>
                          <m:t>°</m:t>
                        </m:r>
                      </m:sup>
                    </m:sSup>
                    <m:r>
                      <a:rPr lang="en-SG" sz="22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𝐵𝐴𝐷</m:t>
                        </m:r>
                      </m:e>
                    </m:acc>
                    <m:r>
                      <a:rPr lang="en-SG" sz="2200" i="1">
                        <a:effectLst/>
                        <a:latin typeface="Cambria Math" panose="02040503050406030204" pitchFamily="18" charset="0"/>
                        <a:ea typeface="Calibri" panose="020F0502020204030204" pitchFamily="34" charset="0"/>
                        <a:cs typeface="Times New Roman" panose="02020603050405020304" pitchFamily="18" charset="0"/>
                      </a:rPr>
                      <m:t>=18</m:t>
                    </m:r>
                    <m:sSup>
                      <m:sSup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200" i="1">
                            <a:effectLst/>
                            <a:latin typeface="Cambria Math" panose="02040503050406030204" pitchFamily="18" charset="0"/>
                            <a:ea typeface="Calibri" panose="020F0502020204030204" pitchFamily="34" charset="0"/>
                            <a:cs typeface="Times New Roman" panose="02020603050405020304" pitchFamily="18" charset="0"/>
                          </a:rPr>
                          <m:t>0</m:t>
                        </m:r>
                      </m:e>
                      <m:sup>
                        <m:r>
                          <a:rPr lang="en-SG" sz="2200" i="1">
                            <a:effectLst/>
                            <a:latin typeface="Cambria Math" panose="02040503050406030204" pitchFamily="18" charset="0"/>
                            <a:ea typeface="Calibri" panose="020F0502020204030204" pitchFamily="34" charset="0"/>
                            <a:cs typeface="Times New Roman" panose="02020603050405020304" pitchFamily="18" charset="0"/>
                          </a:rPr>
                          <m:t>°</m:t>
                        </m:r>
                      </m:sup>
                    </m:sSup>
                    <m:r>
                      <a:rPr lang="en-SG" sz="2200" i="1">
                        <a:effectLst/>
                        <a:latin typeface="Cambria Math" panose="02040503050406030204" pitchFamily="18" charset="0"/>
                        <a:ea typeface="Calibri" panose="020F0502020204030204" pitchFamily="34" charset="0"/>
                        <a:cs typeface="Times New Roman" panose="02020603050405020304" pitchFamily="18" charset="0"/>
                      </a:rPr>
                      <m:t>−12</m:t>
                    </m:r>
                    <m:sSup>
                      <m:sSup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200" i="1">
                            <a:effectLst/>
                            <a:latin typeface="Cambria Math" panose="02040503050406030204" pitchFamily="18" charset="0"/>
                            <a:ea typeface="Calibri" panose="020F0502020204030204" pitchFamily="34" charset="0"/>
                            <a:cs typeface="Times New Roman" panose="02020603050405020304" pitchFamily="18" charset="0"/>
                          </a:rPr>
                          <m:t>0</m:t>
                        </m:r>
                      </m:e>
                      <m:sup>
                        <m:r>
                          <a:rPr lang="en-SG" sz="2200" i="1">
                            <a:effectLst/>
                            <a:latin typeface="Cambria Math" panose="02040503050406030204" pitchFamily="18" charset="0"/>
                            <a:ea typeface="Calibri" panose="020F0502020204030204" pitchFamily="34" charset="0"/>
                            <a:cs typeface="Times New Roman" panose="02020603050405020304" pitchFamily="18" charset="0"/>
                          </a:rPr>
                          <m:t>°</m:t>
                        </m:r>
                      </m:sup>
                    </m:sSup>
                    <m:r>
                      <a:rPr lang="en-SG" sz="2200" i="1">
                        <a:effectLst/>
                        <a:latin typeface="Cambria Math" panose="02040503050406030204" pitchFamily="18" charset="0"/>
                        <a:ea typeface="Calibri" panose="020F0502020204030204" pitchFamily="34" charset="0"/>
                        <a:cs typeface="Times New Roman" panose="02020603050405020304" pitchFamily="18" charset="0"/>
                      </a:rPr>
                      <m:t>=6</m:t>
                    </m:r>
                    <m:sSup>
                      <m:sSup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200" i="1">
                            <a:effectLst/>
                            <a:latin typeface="Cambria Math" panose="02040503050406030204" pitchFamily="18" charset="0"/>
                            <a:ea typeface="Calibri" panose="020F0502020204030204" pitchFamily="34" charset="0"/>
                            <a:cs typeface="Times New Roman" panose="02020603050405020304" pitchFamily="18" charset="0"/>
                          </a:rPr>
                          <m:t>0</m:t>
                        </m:r>
                      </m:e>
                      <m:sup>
                        <m:r>
                          <a:rPr lang="en-SG" sz="2200" i="1">
                            <a:effectLst/>
                            <a:latin typeface="Cambria Math" panose="02040503050406030204" pitchFamily="18" charset="0"/>
                            <a:ea typeface="Calibri" panose="020F0502020204030204" pitchFamily="34" charset="0"/>
                            <a:cs typeface="Times New Roman" panose="02020603050405020304" pitchFamily="18" charset="0"/>
                          </a:rPr>
                          <m:t>°</m:t>
                        </m:r>
                      </m:sup>
                    </m:sSup>
                  </m:oMath>
                </a14:m>
                <a:endParaRPr lang="en-US" sz="22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SG" sz="2200">
                    <a:effectLst/>
                    <a:latin typeface="Times New Roman" panose="02020603050405020304" pitchFamily="18" charset="0"/>
                    <a:ea typeface="Calibri" panose="020F0502020204030204" pitchFamily="34" charset="0"/>
                    <a:cs typeface="Times New Roman" panose="02020603050405020304" pitchFamily="18" charset="0"/>
                  </a:rPr>
                  <a:t>c) Ta có </a:t>
                </a:r>
                <a14:m>
                  <m:oMath xmlns:m="http://schemas.openxmlformats.org/officeDocument/2006/math">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𝐷𝐴</m:t>
                        </m:r>
                      </m:e>
                    </m:acc>
                    <m:r>
                      <a:rPr lang="en-SG" sz="2200" i="1">
                        <a:effectLst/>
                        <a:latin typeface="Cambria Math" panose="02040503050406030204" pitchFamily="18" charset="0"/>
                        <a:ea typeface="Calibri" panose="020F0502020204030204" pitchFamily="34" charset="0"/>
                        <a:cs typeface="Cambria Math" panose="02040503050406030204" pitchFamily="18" charset="0"/>
                      </a:rPr>
                      <m:t>⋅</m:t>
                    </m:r>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𝐷𝐶</m:t>
                        </m:r>
                      </m:e>
                    </m:acc>
                    <m:r>
                      <a:rPr lang="en-SG" sz="2200" i="1">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𝐷𝐴</m:t>
                            </m:r>
                          </m:e>
                        </m:acc>
                      </m:e>
                    </m:d>
                    <m:r>
                      <a:rPr lang="en-SG" sz="2200" i="1">
                        <a:effectLst/>
                        <a:latin typeface="Cambria Math" panose="02040503050406030204" pitchFamily="18" charset="0"/>
                        <a:ea typeface="Calibri" panose="020F0502020204030204" pitchFamily="34" charset="0"/>
                        <a:cs typeface="Cambria Math" panose="02040503050406030204" pitchFamily="18" charset="0"/>
                      </a:rPr>
                      <m:t>⋅</m:t>
                    </m:r>
                    <m:d>
                      <m:dPr>
                        <m:begChr m:val="|"/>
                        <m:end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𝐷𝐶</m:t>
                            </m:r>
                          </m:e>
                        </m:acc>
                      </m:e>
                    </m:d>
                    <m:r>
                      <a:rPr lang="en-SG" sz="2200" i="1">
                        <a:effectLst/>
                        <a:latin typeface="Cambria Math" panose="02040503050406030204" pitchFamily="18" charset="0"/>
                        <a:ea typeface="Calibri" panose="020F0502020204030204" pitchFamily="34" charset="0"/>
                        <a:cs typeface="Cambria Math" panose="02040503050406030204" pitchFamily="18" charset="0"/>
                      </a:rPr>
                      <m:t>⋅</m:t>
                    </m:r>
                    <m:func>
                      <m:func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SG" sz="2200" i="1">
                            <a:effectLst/>
                            <a:latin typeface="Cambria Math" panose="02040503050406030204" pitchFamily="18" charset="0"/>
                            <a:ea typeface="Calibri" panose="020F0502020204030204" pitchFamily="34" charset="0"/>
                            <a:cs typeface="Times New Roman" panose="02020603050405020304" pitchFamily="18" charset="0"/>
                          </a:rPr>
                          <m:t>𝑐𝑜𝑠</m:t>
                        </m:r>
                      </m:fName>
                      <m:e>
                        <m:d>
                          <m:d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𝐷𝐴</m:t>
                                </m:r>
                              </m:e>
                            </m:acc>
                            <m:r>
                              <a:rPr lang="en-SG" sz="22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𝐷𝐶</m:t>
                                </m:r>
                              </m:e>
                            </m:acc>
                          </m:e>
                        </m:d>
                      </m:e>
                    </m:func>
                    <m:r>
                      <a:rPr lang="en-SG" sz="2200" i="1">
                        <a:effectLst/>
                        <a:latin typeface="Cambria Math" panose="02040503050406030204" pitchFamily="18" charset="0"/>
                        <a:ea typeface="Calibri" panose="020F0502020204030204" pitchFamily="34" charset="0"/>
                        <a:cs typeface="Times New Roman" panose="02020603050405020304" pitchFamily="18" charset="0"/>
                      </a:rPr>
                      <m:t>=2.2.</m:t>
                    </m:r>
                    <m:func>
                      <m:func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SG" sz="2200" i="1">
                            <a:effectLst/>
                            <a:latin typeface="Cambria Math" panose="02040503050406030204" pitchFamily="18" charset="0"/>
                            <a:ea typeface="Calibri" panose="020F0502020204030204" pitchFamily="34" charset="0"/>
                            <a:cs typeface="Times New Roman" panose="02020603050405020304" pitchFamily="18" charset="0"/>
                          </a:rPr>
                          <m:t>𝑐𝑜𝑠</m:t>
                        </m:r>
                      </m:fName>
                      <m:e>
                        <m:r>
                          <a:rPr lang="en-SG" sz="2200" i="1">
                            <a:effectLst/>
                            <a:latin typeface="Cambria Math" panose="02040503050406030204" pitchFamily="18" charset="0"/>
                            <a:ea typeface="Calibri" panose="020F0502020204030204" pitchFamily="34" charset="0"/>
                            <a:cs typeface="Times New Roman" panose="02020603050405020304" pitchFamily="18" charset="0"/>
                          </a:rPr>
                          <m:t>6</m:t>
                        </m:r>
                      </m:e>
                    </m:func>
                    <m:sSup>
                      <m:sSup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200" i="1">
                            <a:effectLst/>
                            <a:latin typeface="Cambria Math" panose="02040503050406030204" pitchFamily="18" charset="0"/>
                            <a:ea typeface="Calibri" panose="020F0502020204030204" pitchFamily="34" charset="0"/>
                            <a:cs typeface="Times New Roman" panose="02020603050405020304" pitchFamily="18" charset="0"/>
                          </a:rPr>
                          <m:t>0</m:t>
                        </m:r>
                      </m:e>
                      <m:sup>
                        <m:r>
                          <a:rPr lang="en-SG" sz="2200" i="1">
                            <a:effectLst/>
                            <a:latin typeface="Cambria Math" panose="02040503050406030204" pitchFamily="18" charset="0"/>
                            <a:ea typeface="Calibri" panose="020F0502020204030204" pitchFamily="34" charset="0"/>
                            <a:cs typeface="Times New Roman" panose="02020603050405020304" pitchFamily="18" charset="0"/>
                          </a:rPr>
                          <m:t>°</m:t>
                        </m:r>
                      </m:sup>
                    </m:sSup>
                    <m:r>
                      <a:rPr lang="en-SG" sz="2200" i="1">
                        <a:effectLst/>
                        <a:latin typeface="Cambria Math" panose="02040503050406030204" pitchFamily="18" charset="0"/>
                        <a:ea typeface="Calibri" panose="020F0502020204030204" pitchFamily="34" charset="0"/>
                        <a:cs typeface="Times New Roman" panose="02020603050405020304" pitchFamily="18" charset="0"/>
                      </a:rPr>
                      <m:t>=2</m:t>
                    </m:r>
                  </m:oMath>
                </a14:m>
                <a:endParaRPr lang="en-US" sz="22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SG" sz="2200">
                    <a:effectLst/>
                    <a:latin typeface="Times New Roman" panose="02020603050405020304" pitchFamily="18" charset="0"/>
                    <a:ea typeface="Calibri" panose="020F0502020204030204" pitchFamily="34" charset="0"/>
                    <a:cs typeface="Times New Roman" panose="02020603050405020304" pitchFamily="18" charset="0"/>
                  </a:rPr>
                  <a:t>d) Ta có </a:t>
                </a:r>
                <a14:m>
                  <m:oMath xmlns:m="http://schemas.openxmlformats.org/officeDocument/2006/math">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𝑂𝐵</m:t>
                        </m:r>
                      </m:e>
                    </m:acc>
                    <m:r>
                      <a:rPr lang="en-SG" sz="2200" i="1">
                        <a:effectLst/>
                        <a:latin typeface="Cambria Math" panose="02040503050406030204" pitchFamily="18" charset="0"/>
                        <a:ea typeface="Calibri" panose="020F0502020204030204" pitchFamily="34" charset="0"/>
                        <a:cs typeface="Cambria Math" panose="02040503050406030204" pitchFamily="18" charset="0"/>
                      </a:rPr>
                      <m:t>⋅</m:t>
                    </m:r>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𝐵𝐴</m:t>
                        </m:r>
                      </m:e>
                    </m:acc>
                    <m:r>
                      <a:rPr lang="en-SG" sz="22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𝐵𝑂</m:t>
                        </m:r>
                      </m:e>
                    </m:acc>
                    <m:r>
                      <a:rPr lang="en-SG" sz="2200" i="1">
                        <a:effectLst/>
                        <a:latin typeface="Cambria Math" panose="02040503050406030204" pitchFamily="18" charset="0"/>
                        <a:ea typeface="Calibri" panose="020F0502020204030204" pitchFamily="34" charset="0"/>
                        <a:cs typeface="Cambria Math" panose="02040503050406030204" pitchFamily="18" charset="0"/>
                      </a:rPr>
                      <m:t>⋅</m:t>
                    </m:r>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𝐵𝐴</m:t>
                        </m:r>
                      </m:e>
                    </m:acc>
                    <m:r>
                      <a:rPr lang="en-SG" sz="2200" i="1">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SG" sz="2200" i="1">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𝐵𝑂</m:t>
                            </m:r>
                          </m:e>
                        </m:acc>
                      </m:e>
                    </m:d>
                    <m:r>
                      <a:rPr lang="en-SG" sz="2200" i="1">
                        <a:effectLst/>
                        <a:latin typeface="Cambria Math" panose="02040503050406030204" pitchFamily="18" charset="0"/>
                        <a:ea typeface="Calibri" panose="020F0502020204030204" pitchFamily="34" charset="0"/>
                        <a:cs typeface="Cambria Math" panose="02040503050406030204" pitchFamily="18" charset="0"/>
                      </a:rPr>
                      <m:t>⋅</m:t>
                    </m:r>
                    <m:d>
                      <m:dPr>
                        <m:begChr m:val="|"/>
                        <m:endChr m:val="|"/>
                        <m:ctrlPr>
                          <a:rPr lang="en-SG" sz="2200" i="1">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𝐵𝐴</m:t>
                            </m:r>
                          </m:e>
                        </m:acc>
                      </m:e>
                    </m:d>
                    <m:r>
                      <a:rPr lang="en-SG" sz="2200" i="1">
                        <a:effectLst/>
                        <a:latin typeface="Cambria Math" panose="02040503050406030204" pitchFamily="18" charset="0"/>
                        <a:ea typeface="Calibri" panose="020F0502020204030204" pitchFamily="34" charset="0"/>
                        <a:cs typeface="Cambria Math" panose="02040503050406030204" pitchFamily="18" charset="0"/>
                      </a:rPr>
                      <m:t>⋅</m:t>
                    </m:r>
                    <m:func>
                      <m:func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SG" sz="2200" i="1">
                            <a:effectLst/>
                            <a:latin typeface="Cambria Math" panose="02040503050406030204" pitchFamily="18" charset="0"/>
                            <a:ea typeface="Calibri" panose="020F0502020204030204" pitchFamily="34" charset="0"/>
                            <a:cs typeface="Times New Roman" panose="02020603050405020304" pitchFamily="18" charset="0"/>
                          </a:rPr>
                          <m:t>𝑐𝑜𝑠</m:t>
                        </m:r>
                      </m:fName>
                      <m:e>
                        <m:acc>
                          <m:accPr>
                            <m:chr m:val="̂"/>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SG" sz="2200" i="1">
                                <a:effectLst/>
                                <a:latin typeface="Cambria Math" panose="02040503050406030204" pitchFamily="18" charset="0"/>
                                <a:ea typeface="Calibri" panose="020F0502020204030204" pitchFamily="34" charset="0"/>
                                <a:cs typeface="Times New Roman" panose="02020603050405020304" pitchFamily="18" charset="0"/>
                              </a:rPr>
                              <m:t>𝐴𝐵𝑂</m:t>
                            </m:r>
                          </m:e>
                        </m:acc>
                      </m:e>
                    </m:func>
                  </m:oMath>
                </a14:m>
                <a:endParaRPr lang="en-US" sz="2200" i="1">
                  <a:effectLst/>
                  <a:latin typeface="Cambria Math" panose="02040503050406030204" pitchFamily="18" charset="0"/>
                  <a:ea typeface="Calibri" panose="020F0502020204030204" pitchFamily="34" charset="0"/>
                  <a:cs typeface="Times New Roman" panose="02020603050405020304" pitchFamily="18" charset="0"/>
                </a:endParaRPr>
              </a:p>
              <a:p>
                <a:pPr>
                  <a:lnSpc>
                    <a:spcPct val="115000"/>
                  </a:lnSpc>
                  <a:spcAft>
                    <a:spcPts val="800"/>
                  </a:spcAft>
                </a:pPr>
                <a14:m>
                  <m:oMathPara xmlns:m="http://schemas.openxmlformats.org/officeDocument/2006/math">
                    <m:oMathParaPr>
                      <m:jc m:val="centerGroup"/>
                    </m:oMathParaPr>
                    <m:oMath xmlns:m="http://schemas.openxmlformats.org/officeDocument/2006/math">
                      <m:r>
                        <a:rPr lang="en-SG" sz="2200" i="1">
                          <a:effectLst/>
                          <a:latin typeface="Cambria Math" panose="02040503050406030204" pitchFamily="18" charset="0"/>
                          <a:ea typeface="Calibri" panose="020F0502020204030204" pitchFamily="34" charset="0"/>
                          <a:cs typeface="Times New Roman" panose="02020603050405020304" pitchFamily="18" charset="0"/>
                        </a:rPr>
                        <m:t>=−</m:t>
                      </m:r>
                      <m:r>
                        <a:rPr lang="en-SG" sz="2200" i="1">
                          <a:effectLst/>
                          <a:latin typeface="Cambria Math" panose="02040503050406030204" pitchFamily="18" charset="0"/>
                          <a:ea typeface="Calibri" panose="020F0502020204030204" pitchFamily="34" charset="0"/>
                          <a:cs typeface="Times New Roman" panose="02020603050405020304" pitchFamily="18" charset="0"/>
                        </a:rPr>
                        <m:t>𝐵𝑂</m:t>
                      </m:r>
                      <m:r>
                        <a:rPr lang="en-SG" sz="2200" i="1">
                          <a:effectLst/>
                          <a:latin typeface="Cambria Math" panose="02040503050406030204" pitchFamily="18" charset="0"/>
                          <a:ea typeface="Calibri" panose="020F0502020204030204" pitchFamily="34" charset="0"/>
                          <a:cs typeface="Cambria Math" panose="02040503050406030204" pitchFamily="18" charset="0"/>
                        </a:rPr>
                        <m:t>⋅</m:t>
                      </m:r>
                      <m:r>
                        <a:rPr lang="en-SG" sz="2200" i="1">
                          <a:effectLst/>
                          <a:latin typeface="Cambria Math" panose="02040503050406030204" pitchFamily="18" charset="0"/>
                          <a:ea typeface="Calibri" panose="020F0502020204030204" pitchFamily="34" charset="0"/>
                          <a:cs typeface="Times New Roman" panose="02020603050405020304" pitchFamily="18" charset="0"/>
                        </a:rPr>
                        <m:t>𝐵𝐴</m:t>
                      </m:r>
                      <m:r>
                        <a:rPr lang="en-SG" sz="2200" i="1">
                          <a:effectLst/>
                          <a:latin typeface="Cambria Math" panose="02040503050406030204" pitchFamily="18" charset="0"/>
                          <a:ea typeface="Calibri" panose="020F0502020204030204" pitchFamily="34" charset="0"/>
                          <a:cs typeface="Cambria Math" panose="02040503050406030204" pitchFamily="18" charset="0"/>
                        </a:rPr>
                        <m:t>⋅</m:t>
                      </m:r>
                      <m:func>
                        <m:func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SG" sz="2200" i="1">
                              <a:effectLst/>
                              <a:latin typeface="Cambria Math" panose="02040503050406030204" pitchFamily="18" charset="0"/>
                              <a:ea typeface="Calibri" panose="020F0502020204030204" pitchFamily="34" charset="0"/>
                              <a:cs typeface="Times New Roman" panose="02020603050405020304" pitchFamily="18" charset="0"/>
                            </a:rPr>
                            <m:t>𝑐𝑜𝑠</m:t>
                          </m:r>
                        </m:fName>
                        <m:e>
                          <m:r>
                            <a:rPr lang="en-SG" sz="2200" i="1">
                              <a:effectLst/>
                              <a:latin typeface="Cambria Math" panose="02040503050406030204" pitchFamily="18" charset="0"/>
                              <a:ea typeface="Calibri" panose="020F0502020204030204" pitchFamily="34" charset="0"/>
                              <a:cs typeface="Times New Roman" panose="02020603050405020304" pitchFamily="18" charset="0"/>
                            </a:rPr>
                            <m:t>3</m:t>
                          </m:r>
                        </m:e>
                      </m:func>
                      <m:sSup>
                        <m:sSup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200" i="1">
                              <a:effectLst/>
                              <a:latin typeface="Cambria Math" panose="02040503050406030204" pitchFamily="18" charset="0"/>
                              <a:ea typeface="Calibri" panose="020F0502020204030204" pitchFamily="34" charset="0"/>
                              <a:cs typeface="Times New Roman" panose="02020603050405020304" pitchFamily="18" charset="0"/>
                            </a:rPr>
                            <m:t>0</m:t>
                          </m:r>
                        </m:e>
                        <m:sup>
                          <m:r>
                            <a:rPr lang="en-SG" sz="2200" i="1">
                              <a:effectLst/>
                              <a:latin typeface="Cambria Math" panose="02040503050406030204" pitchFamily="18" charset="0"/>
                              <a:ea typeface="Calibri" panose="020F0502020204030204" pitchFamily="34" charset="0"/>
                              <a:cs typeface="Times New Roman" panose="02020603050405020304" pitchFamily="18" charset="0"/>
                            </a:rPr>
                            <m:t>°</m:t>
                          </m:r>
                        </m:sup>
                      </m:sSup>
                      <m:r>
                        <a:rPr lang="en-SG" sz="2200" i="1">
                          <a:effectLst/>
                          <a:latin typeface="Cambria Math" panose="02040503050406030204" pitchFamily="18" charset="0"/>
                          <a:ea typeface="Calibri" panose="020F0502020204030204" pitchFamily="34" charset="0"/>
                          <a:cs typeface="Times New Roman" panose="02020603050405020304" pitchFamily="18" charset="0"/>
                        </a:rPr>
                        <m:t>=−</m:t>
                      </m:r>
                      <m:rad>
                        <m:radPr>
                          <m:degHide m:val="on"/>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SG" sz="2200" i="1">
                              <a:effectLst/>
                              <a:latin typeface="Cambria Math" panose="02040503050406030204" pitchFamily="18" charset="0"/>
                              <a:ea typeface="Calibri" panose="020F0502020204030204" pitchFamily="34" charset="0"/>
                              <a:cs typeface="Times New Roman" panose="02020603050405020304" pitchFamily="18" charset="0"/>
                            </a:rPr>
                            <m:t>3</m:t>
                          </m:r>
                        </m:e>
                      </m:rad>
                      <m:r>
                        <a:rPr lang="en-SG" sz="2200" i="1">
                          <a:effectLst/>
                          <a:latin typeface="Cambria Math" panose="02040503050406030204" pitchFamily="18" charset="0"/>
                          <a:ea typeface="Calibri" panose="020F0502020204030204" pitchFamily="34" charset="0"/>
                          <a:cs typeface="Cambria Math" panose="02040503050406030204" pitchFamily="18" charset="0"/>
                        </a:rPr>
                        <m:t>⋅</m:t>
                      </m:r>
                      <m:r>
                        <a:rPr lang="en-SG" sz="2200" i="1">
                          <a:effectLst/>
                          <a:latin typeface="Cambria Math" panose="02040503050406030204" pitchFamily="18" charset="0"/>
                          <a:ea typeface="Calibri" panose="020F0502020204030204" pitchFamily="34" charset="0"/>
                          <a:cs typeface="Times New Roman" panose="02020603050405020304" pitchFamily="18" charset="0"/>
                        </a:rPr>
                        <m:t>2</m:t>
                      </m:r>
                      <m:r>
                        <a:rPr lang="en-SG" sz="2200" i="1">
                          <a:effectLst/>
                          <a:latin typeface="Cambria Math" panose="02040503050406030204" pitchFamily="18" charset="0"/>
                          <a:ea typeface="Calibri" panose="020F0502020204030204" pitchFamily="34" charset="0"/>
                          <a:cs typeface="Cambria Math" panose="02040503050406030204" pitchFamily="18" charset="0"/>
                        </a:rPr>
                        <m:t>⋅</m:t>
                      </m:r>
                      <m:f>
                        <m:fPr>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fPr>
                        <m:num>
                          <m:rad>
                            <m:radPr>
                              <m:degHide m:val="on"/>
                              <m:ctrlPr>
                                <a:rPr lang="en-US" sz="22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SG" sz="2200" i="1">
                                  <a:effectLst/>
                                  <a:latin typeface="Cambria Math" panose="02040503050406030204" pitchFamily="18" charset="0"/>
                                  <a:ea typeface="Calibri" panose="020F0502020204030204" pitchFamily="34" charset="0"/>
                                  <a:cs typeface="Times New Roman" panose="02020603050405020304" pitchFamily="18" charset="0"/>
                                </a:rPr>
                                <m:t>3</m:t>
                              </m:r>
                            </m:e>
                          </m:rad>
                        </m:num>
                        <m:den>
                          <m:r>
                            <a:rPr lang="en-SG" sz="2200" i="1">
                              <a:effectLst/>
                              <a:latin typeface="Cambria Math" panose="02040503050406030204" pitchFamily="18" charset="0"/>
                              <a:ea typeface="Calibri" panose="020F0502020204030204" pitchFamily="34" charset="0"/>
                              <a:cs typeface="Times New Roman" panose="02020603050405020304" pitchFamily="18" charset="0"/>
                            </a:rPr>
                            <m:t>2</m:t>
                          </m:r>
                        </m:den>
                      </m:f>
                      <m:r>
                        <a:rPr lang="en-SG" sz="2200" i="1">
                          <a:effectLst/>
                          <a:latin typeface="Cambria Math" panose="02040503050406030204" pitchFamily="18" charset="0"/>
                          <a:ea typeface="Calibri" panose="020F0502020204030204" pitchFamily="34" charset="0"/>
                          <a:cs typeface="Times New Roman" panose="02020603050405020304" pitchFamily="18" charset="0"/>
                        </a:rPr>
                        <m:t>=−3.</m:t>
                      </m:r>
                    </m:oMath>
                  </m:oMathPara>
                </a14:m>
                <a:endParaRPr lang="en-US" sz="22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9" name="TextBox 18">
                <a:extLst>
                  <a:ext uri="{FF2B5EF4-FFF2-40B4-BE49-F238E27FC236}">
                    <a16:creationId xmlns:a16="http://schemas.microsoft.com/office/drawing/2014/main" id="{F0668BBA-86F7-94EA-F8F8-590E586445A8}"/>
                  </a:ext>
                </a:extLst>
              </p:cNvPr>
              <p:cNvSpPr txBox="1">
                <a:spLocks noRot="1" noChangeAspect="1" noMove="1" noResize="1" noEditPoints="1" noAdjustHandles="1" noChangeArrowheads="1" noChangeShapeType="1" noTextEdit="1"/>
              </p:cNvSpPr>
              <p:nvPr/>
            </p:nvSpPr>
            <p:spPr>
              <a:xfrm>
                <a:off x="213288" y="3544265"/>
                <a:ext cx="9867784" cy="3393621"/>
              </a:xfrm>
              <a:prstGeom prst="rect">
                <a:avLst/>
              </a:prstGeom>
              <a:blipFill>
                <a:blip r:embed="rId4"/>
                <a:stretch>
                  <a:fillRect l="-803"/>
                </a:stretch>
              </a:blipFill>
            </p:spPr>
            <p:txBody>
              <a:bodyPr/>
              <a:lstStyle/>
              <a:p>
                <a:r>
                  <a:rPr lang="en-US">
                    <a:noFill/>
                  </a:rPr>
                  <a:t> </a:t>
                </a:r>
              </a:p>
            </p:txBody>
          </p:sp>
        </mc:Fallback>
      </mc:AlternateContent>
      <p:pic>
        <p:nvPicPr>
          <p:cNvPr id="22" name="Picture 21">
            <a:extLst>
              <a:ext uri="{FF2B5EF4-FFF2-40B4-BE49-F238E27FC236}">
                <a16:creationId xmlns:a16="http://schemas.microsoft.com/office/drawing/2014/main" id="{26100F75-8CA2-D5A1-8773-021045AA11DA}"/>
              </a:ext>
            </a:extLst>
          </p:cNvPr>
          <p:cNvPicPr>
            <a:picLocks noChangeAspect="1"/>
          </p:cNvPicPr>
          <p:nvPr/>
        </p:nvPicPr>
        <p:blipFill>
          <a:blip r:embed="rId5"/>
          <a:stretch>
            <a:fillRect/>
          </a:stretch>
        </p:blipFill>
        <p:spPr>
          <a:xfrm>
            <a:off x="8481652" y="114007"/>
            <a:ext cx="3497060" cy="4542834"/>
          </a:xfrm>
          <a:prstGeom prst="rect">
            <a:avLst/>
          </a:prstGeom>
        </p:spPr>
      </p:pic>
      <p:sp>
        <p:nvSpPr>
          <p:cNvPr id="23" name="TextBox 22">
            <a:extLst>
              <a:ext uri="{FF2B5EF4-FFF2-40B4-BE49-F238E27FC236}">
                <a16:creationId xmlns:a16="http://schemas.microsoft.com/office/drawing/2014/main" id="{CB694B54-7884-89CB-D605-4AA3EAD26B1F}"/>
              </a:ext>
            </a:extLst>
          </p:cNvPr>
          <p:cNvSpPr txBox="1"/>
          <p:nvPr/>
        </p:nvSpPr>
        <p:spPr>
          <a:xfrm>
            <a:off x="128483" y="164858"/>
            <a:ext cx="669303" cy="769441"/>
          </a:xfrm>
          <a:prstGeom prst="rect">
            <a:avLst/>
          </a:prstGeom>
          <a:noFill/>
        </p:spPr>
        <p:txBody>
          <a:bodyPr wrap="square" rtlCol="0">
            <a:spAutoFit/>
          </a:bodyPr>
          <a:lstStyle/>
          <a:p>
            <a:r>
              <a:rPr lang="en-US" sz="4400" b="1">
                <a:solidFill>
                  <a:srgbClr val="FF0000"/>
                </a:solidFill>
              </a:rPr>
              <a:t>X</a:t>
            </a:r>
          </a:p>
        </p:txBody>
      </p:sp>
      <p:sp>
        <p:nvSpPr>
          <p:cNvPr id="24" name="TextBox 23">
            <a:extLst>
              <a:ext uri="{FF2B5EF4-FFF2-40B4-BE49-F238E27FC236}">
                <a16:creationId xmlns:a16="http://schemas.microsoft.com/office/drawing/2014/main" id="{BAF64B1E-30E9-CCA0-5789-14C60922436C}"/>
              </a:ext>
            </a:extLst>
          </p:cNvPr>
          <p:cNvSpPr txBox="1"/>
          <p:nvPr/>
        </p:nvSpPr>
        <p:spPr>
          <a:xfrm>
            <a:off x="128484" y="1299683"/>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178975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9" grpId="0" animBg="1"/>
      <p:bldP spid="23" grpId="0"/>
      <p:bldP spid="2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07FB385-8F1B-16AA-21FD-9C07CCD0455B}"/>
              </a:ext>
            </a:extLst>
          </p:cNvPr>
          <p:cNvPicPr>
            <a:picLocks noChangeAspect="1"/>
          </p:cNvPicPr>
          <p:nvPr/>
        </p:nvPicPr>
        <p:blipFill>
          <a:blip r:embed="rId2"/>
          <a:stretch>
            <a:fillRect/>
          </a:stretch>
        </p:blipFill>
        <p:spPr>
          <a:xfrm>
            <a:off x="0" y="102151"/>
            <a:ext cx="8130627" cy="2257740"/>
          </a:xfrm>
          <a:prstGeom prst="rect">
            <a:avLst/>
          </a:prstGeom>
        </p:spPr>
      </p:pic>
      <p:pic>
        <p:nvPicPr>
          <p:cNvPr id="10" name="Picture 9">
            <a:extLst>
              <a:ext uri="{FF2B5EF4-FFF2-40B4-BE49-F238E27FC236}">
                <a16:creationId xmlns:a16="http://schemas.microsoft.com/office/drawing/2014/main" id="{5F92676C-661D-B843-A121-4754E6FE8E4D}"/>
              </a:ext>
            </a:extLst>
          </p:cNvPr>
          <p:cNvPicPr>
            <a:picLocks noChangeAspect="1"/>
          </p:cNvPicPr>
          <p:nvPr/>
        </p:nvPicPr>
        <p:blipFill>
          <a:blip r:embed="rId3"/>
          <a:stretch>
            <a:fillRect/>
          </a:stretch>
        </p:blipFill>
        <p:spPr>
          <a:xfrm>
            <a:off x="5092239" y="1012618"/>
            <a:ext cx="6335009" cy="5734850"/>
          </a:xfrm>
          <a:prstGeom prst="rect">
            <a:avLst/>
          </a:prstGeom>
          <a:ln w="57150">
            <a:solidFill>
              <a:srgbClr val="00B0F0"/>
            </a:solidFill>
          </a:ln>
        </p:spPr>
      </p:pic>
      <p:sp>
        <p:nvSpPr>
          <p:cNvPr id="11" name="TextBox 10">
            <a:extLst>
              <a:ext uri="{FF2B5EF4-FFF2-40B4-BE49-F238E27FC236}">
                <a16:creationId xmlns:a16="http://schemas.microsoft.com/office/drawing/2014/main" id="{A07688B6-450C-D55E-1262-4A468BCD1D81}"/>
              </a:ext>
            </a:extLst>
          </p:cNvPr>
          <p:cNvSpPr txBox="1"/>
          <p:nvPr/>
        </p:nvSpPr>
        <p:spPr>
          <a:xfrm>
            <a:off x="-1" y="461580"/>
            <a:ext cx="669303" cy="769441"/>
          </a:xfrm>
          <a:prstGeom prst="rect">
            <a:avLst/>
          </a:prstGeom>
          <a:noFill/>
        </p:spPr>
        <p:txBody>
          <a:bodyPr wrap="square" rtlCol="0">
            <a:spAutoFit/>
          </a:bodyPr>
          <a:lstStyle/>
          <a:p>
            <a:r>
              <a:rPr lang="en-US" sz="4400" b="1">
                <a:solidFill>
                  <a:srgbClr val="FF0000"/>
                </a:solidFill>
              </a:rPr>
              <a:t>X</a:t>
            </a:r>
          </a:p>
        </p:txBody>
      </p:sp>
      <p:sp>
        <p:nvSpPr>
          <p:cNvPr id="12" name="TextBox 11">
            <a:extLst>
              <a:ext uri="{FF2B5EF4-FFF2-40B4-BE49-F238E27FC236}">
                <a16:creationId xmlns:a16="http://schemas.microsoft.com/office/drawing/2014/main" id="{F4A92C64-5EAE-6F08-3F2F-3F3EBD3DB6BD}"/>
              </a:ext>
            </a:extLst>
          </p:cNvPr>
          <p:cNvSpPr txBox="1"/>
          <p:nvPr/>
        </p:nvSpPr>
        <p:spPr>
          <a:xfrm>
            <a:off x="0" y="934299"/>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2737633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DA2F53C-CBC0-2180-9522-970492E2EB56}"/>
              </a:ext>
            </a:extLst>
          </p:cNvPr>
          <p:cNvSpPr txBox="1"/>
          <p:nvPr/>
        </p:nvSpPr>
        <p:spPr>
          <a:xfrm>
            <a:off x="0" y="91104"/>
            <a:ext cx="11922550" cy="385362"/>
          </a:xfrm>
          <a:prstGeom prst="rect">
            <a:avLst/>
          </a:prstGeom>
          <a:solidFill>
            <a:srgbClr val="FFFF00"/>
          </a:solidFill>
        </p:spPr>
        <p:txBody>
          <a:bodyPr wrap="square">
            <a:spAutoFit/>
          </a:bodyPr>
          <a:lstStyle/>
          <a:p>
            <a:pPr marL="629920" indent="-629920" algn="just">
              <a:lnSpc>
                <a:spcPct val="115000"/>
              </a:lnSpc>
            </a:pPr>
            <a:r>
              <a:rPr lang="en-SG" sz="1800" b="1">
                <a:effectLst/>
                <a:latin typeface="Times New Roman" panose="02020603050405020304" pitchFamily="18" charset="0"/>
                <a:ea typeface="Calibri" panose="020F0502020204030204" pitchFamily="34" charset="0"/>
              </a:rPr>
              <a:t>PHẦN III. Câu trắc nghiệm trả lời ngắn. </a:t>
            </a:r>
            <a:r>
              <a:rPr lang="en-SG" sz="1800">
                <a:effectLst/>
                <a:latin typeface="Times New Roman" panose="02020603050405020304" pitchFamily="18" charset="0"/>
                <a:ea typeface="Calibri" panose="020F0502020204030204" pitchFamily="34" charset="0"/>
              </a:rPr>
              <a:t>Thí sinh trả lời từ câu 17 đến câu 22.</a:t>
            </a:r>
            <a:endParaRPr lang="en-US" sz="1600">
              <a:effectLst/>
              <a:latin typeface="Times New Roman" panose="02020603050405020304"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0AE2C06E-4307-0D0D-77EF-3ED73B9B7F51}"/>
              </a:ext>
            </a:extLst>
          </p:cNvPr>
          <p:cNvPicPr>
            <a:picLocks noChangeAspect="1"/>
          </p:cNvPicPr>
          <p:nvPr/>
        </p:nvPicPr>
        <p:blipFill>
          <a:blip r:embed="rId2"/>
          <a:stretch>
            <a:fillRect/>
          </a:stretch>
        </p:blipFill>
        <p:spPr>
          <a:xfrm>
            <a:off x="0" y="476466"/>
            <a:ext cx="12192000" cy="1706350"/>
          </a:xfrm>
          <a:prstGeom prst="rect">
            <a:avLst/>
          </a:prstGeom>
        </p:spPr>
      </p:pic>
      <p:pic>
        <p:nvPicPr>
          <p:cNvPr id="7" name="Picture 6">
            <a:extLst>
              <a:ext uri="{FF2B5EF4-FFF2-40B4-BE49-F238E27FC236}">
                <a16:creationId xmlns:a16="http://schemas.microsoft.com/office/drawing/2014/main" id="{A4346AFE-3EC9-FA8A-55DC-4E4FEA10660B}"/>
              </a:ext>
            </a:extLst>
          </p:cNvPr>
          <p:cNvPicPr>
            <a:picLocks noChangeAspect="1"/>
          </p:cNvPicPr>
          <p:nvPr/>
        </p:nvPicPr>
        <p:blipFill>
          <a:blip r:embed="rId3"/>
          <a:stretch>
            <a:fillRect/>
          </a:stretch>
        </p:blipFill>
        <p:spPr>
          <a:xfrm>
            <a:off x="142875" y="3251243"/>
            <a:ext cx="11370540" cy="2438322"/>
          </a:xfrm>
          <a:prstGeom prst="rect">
            <a:avLst/>
          </a:prstGeom>
        </p:spPr>
      </p:pic>
      <p:sp>
        <p:nvSpPr>
          <p:cNvPr id="9" name="TextBox 8">
            <a:extLst>
              <a:ext uri="{FF2B5EF4-FFF2-40B4-BE49-F238E27FC236}">
                <a16:creationId xmlns:a16="http://schemas.microsoft.com/office/drawing/2014/main" id="{7D48F54F-CFCC-EEF6-A74D-FCD84217FD69}"/>
              </a:ext>
            </a:extLst>
          </p:cNvPr>
          <p:cNvSpPr txBox="1"/>
          <p:nvPr/>
        </p:nvSpPr>
        <p:spPr>
          <a:xfrm>
            <a:off x="4530044" y="6012202"/>
            <a:ext cx="6119446" cy="584775"/>
          </a:xfrm>
          <a:prstGeom prst="rect">
            <a:avLst/>
          </a:prstGeom>
          <a:solidFill>
            <a:srgbClr val="FFFF00"/>
          </a:solidFill>
        </p:spPr>
        <p:txBody>
          <a:bodyPr wrap="square">
            <a:spAutoFit/>
          </a:bodyPr>
          <a:lstStyle/>
          <a:p>
            <a:r>
              <a:rPr lang="en-SG" sz="3200" b="1">
                <a:effectLst/>
                <a:latin typeface="Times New Roman" panose="02020603050405020304" pitchFamily="18" charset="0"/>
                <a:ea typeface="Calibri" panose="020F0502020204030204" pitchFamily="34" charset="0"/>
              </a:rPr>
              <a:t>Đáp án: 2,63</a:t>
            </a:r>
            <a:endParaRPr lang="en-US" sz="3200"/>
          </a:p>
        </p:txBody>
      </p:sp>
      <p:cxnSp>
        <p:nvCxnSpPr>
          <p:cNvPr id="10" name="Straight Connector 9">
            <a:extLst>
              <a:ext uri="{FF2B5EF4-FFF2-40B4-BE49-F238E27FC236}">
                <a16:creationId xmlns:a16="http://schemas.microsoft.com/office/drawing/2014/main" id="{17CBF4D9-54A2-65FF-DB5E-DE4CB4FE8C33}"/>
              </a:ext>
            </a:extLst>
          </p:cNvPr>
          <p:cNvCxnSpPr/>
          <p:nvPr/>
        </p:nvCxnSpPr>
        <p:spPr>
          <a:xfrm flipV="1">
            <a:off x="110764" y="2472459"/>
            <a:ext cx="11811786" cy="65988"/>
          </a:xfrm>
          <a:prstGeom prst="line">
            <a:avLst/>
          </a:prstGeom>
        </p:spPr>
        <p:style>
          <a:lnRef idx="2">
            <a:schemeClr val="accent4"/>
          </a:lnRef>
          <a:fillRef idx="0">
            <a:schemeClr val="accent4"/>
          </a:fillRef>
          <a:effectRef idx="1">
            <a:schemeClr val="accent4"/>
          </a:effectRef>
          <a:fontRef idx="minor">
            <a:schemeClr val="tx1"/>
          </a:fontRef>
        </p:style>
      </p:cxnSp>
    </p:spTree>
    <p:extLst>
      <p:ext uri="{BB962C8B-B14F-4D97-AF65-F5344CB8AC3E}">
        <p14:creationId xmlns:p14="http://schemas.microsoft.com/office/powerpoint/2010/main" val="2439313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69565E6-5C85-CD01-BFA2-FDAD5E8BA03C}"/>
              </a:ext>
            </a:extLst>
          </p:cNvPr>
          <p:cNvPicPr>
            <a:picLocks noChangeAspect="1"/>
          </p:cNvPicPr>
          <p:nvPr/>
        </p:nvPicPr>
        <p:blipFill>
          <a:blip r:embed="rId2"/>
          <a:stretch>
            <a:fillRect/>
          </a:stretch>
        </p:blipFill>
        <p:spPr>
          <a:xfrm>
            <a:off x="90435" y="270846"/>
            <a:ext cx="11825045" cy="1955321"/>
          </a:xfrm>
          <a:prstGeom prst="rect">
            <a:avLst/>
          </a:prstGeom>
        </p:spPr>
      </p:pic>
      <p:pic>
        <p:nvPicPr>
          <p:cNvPr id="10" name="Picture 9">
            <a:extLst>
              <a:ext uri="{FF2B5EF4-FFF2-40B4-BE49-F238E27FC236}">
                <a16:creationId xmlns:a16="http://schemas.microsoft.com/office/drawing/2014/main" id="{452FE923-C5F7-ADBE-5B5F-488F88CBA565}"/>
              </a:ext>
            </a:extLst>
          </p:cNvPr>
          <p:cNvPicPr>
            <a:picLocks noChangeAspect="1"/>
          </p:cNvPicPr>
          <p:nvPr/>
        </p:nvPicPr>
        <p:blipFill>
          <a:blip r:embed="rId3"/>
          <a:stretch>
            <a:fillRect/>
          </a:stretch>
        </p:blipFill>
        <p:spPr>
          <a:xfrm>
            <a:off x="0" y="3657386"/>
            <a:ext cx="12061242" cy="2929768"/>
          </a:xfrm>
          <a:prstGeom prst="rect">
            <a:avLst/>
          </a:prstGeom>
        </p:spPr>
      </p:pic>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EDB86FE0-331C-2F79-CCBB-E34D66E8ECEA}"/>
                  </a:ext>
                </a:extLst>
              </p:cNvPr>
              <p:cNvSpPr txBox="1"/>
              <p:nvPr/>
            </p:nvSpPr>
            <p:spPr>
              <a:xfrm>
                <a:off x="-93043" y="2226167"/>
                <a:ext cx="12191999" cy="820417"/>
              </a:xfrm>
              <a:prstGeom prst="rect">
                <a:avLst/>
              </a:prstGeom>
              <a:solidFill>
                <a:srgbClr val="FFFF00"/>
              </a:solidFill>
            </p:spPr>
            <p:txBody>
              <a:bodyPr wrap="square">
                <a:spAutoFit/>
              </a:bodyPr>
              <a:lstStyle/>
              <a:p>
                <a:pPr>
                  <a:lnSpc>
                    <a:spcPct val="200000"/>
                  </a:lnSpc>
                </a:pPr>
                <a14:m>
                  <m:oMath xmlns:m="http://schemas.openxmlformats.org/officeDocument/2006/math">
                    <m:sSub>
                      <m:sSubPr>
                        <m:ctrlPr>
                          <a:rPr lang="en-US" sz="2800" i="1"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ctrlPr>
                      </m:sSubPr>
                      <m:e>
                        <m:r>
                          <m:rPr>
                            <m:sty m:val="p"/>
                          </m:rP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Ch</m:t>
                        </m:r>
                        <m: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ú ý:</m:t>
                        </m:r>
                        <m:r>
                          <m:rPr>
                            <m:sty m:val="p"/>
                          </m:rP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c</m:t>
                        </m:r>
                        <m: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ô</m:t>
                        </m:r>
                        <m:r>
                          <m:rPr>
                            <m:sty m:val="p"/>
                          </m:rP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ng</m:t>
                        </m:r>
                        <m: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 </m:t>
                        </m:r>
                        <m:r>
                          <m:rPr>
                            <m:sty m:val="p"/>
                          </m:rP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th</m:t>
                        </m:r>
                        <m: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ứ</m:t>
                        </m:r>
                        <m:r>
                          <m:rPr>
                            <m:sty m:val="p"/>
                          </m:rP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c</m:t>
                        </m:r>
                        <m: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 </m:t>
                        </m:r>
                        <m:r>
                          <m:rPr>
                            <m:sty m:val="p"/>
                          </m:rP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sai</m:t>
                        </m:r>
                        <m: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 </m:t>
                        </m:r>
                        <m:r>
                          <m:rPr>
                            <m:sty m:val="p"/>
                          </m:rP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s</m:t>
                        </m:r>
                        <m: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ố </m:t>
                        </m:r>
                        <m:r>
                          <m:rPr>
                            <m:sty m:val="p"/>
                          </m:rP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tuy</m:t>
                        </m:r>
                        <m: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ệ</m:t>
                        </m:r>
                        <m:r>
                          <m:rPr>
                            <m:sty m:val="p"/>
                          </m:rP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t</m:t>
                        </m:r>
                        <m: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 đố</m:t>
                        </m:r>
                        <m:r>
                          <m:rPr>
                            <m:sty m:val="p"/>
                          </m:rP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i</m:t>
                        </m:r>
                        <m:r>
                          <a:rPr lang="en-US" sz="2800" b="0" i="0" smtClean="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 ∆</m:t>
                        </m:r>
                      </m:e>
                      <m:sub>
                        <m:r>
                          <m:rPr>
                            <m:sty m:val="p"/>
                          </m:rPr>
                          <a:rPr lang="nl-NL" sz="280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a</m:t>
                        </m:r>
                      </m:sub>
                    </m:sSub>
                    <m:r>
                      <a:rPr lang="nl-NL" sz="280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m:t>
                    </m:r>
                    <m:d>
                      <m:dPr>
                        <m:begChr m:val="|"/>
                        <m:endChr m:val="|"/>
                        <m:ctrlPr>
                          <a:rPr lang="en-US" sz="2800" i="1">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ctrlPr>
                      </m:dPr>
                      <m:e>
                        <m:acc>
                          <m:accPr>
                            <m:chr m:val="̅"/>
                            <m:ctrlPr>
                              <a:rPr lang="en-US" sz="2800" i="1">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nl-NL" sz="280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a</m:t>
                            </m:r>
                          </m:e>
                        </m:acc>
                        <m:r>
                          <a:rPr lang="nl-NL" sz="280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nl-NL" sz="280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a</m:t>
                        </m:r>
                      </m:e>
                    </m:d>
                    <m:r>
                      <a:rPr lang="nl-NL" sz="2800">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 ≤</m:t>
                    </m:r>
                  </m:oMath>
                </a14:m>
                <a:r>
                  <a:rPr lang="nl-NL" sz="2800">
                    <a:solidFill>
                      <a:srgbClr val="FF0000"/>
                    </a:solidFill>
                    <a:latin typeface="Arial" panose="020B0604020202020204" pitchFamily="34" charset="0"/>
                    <a:ea typeface="Times New Roman" panose="02020603050405020304" pitchFamily="18" charset="0"/>
                    <a:cs typeface="Arial" panose="020B0604020202020204" pitchFamily="34" charset="0"/>
                  </a:rPr>
                  <a:t> d </a:t>
                </a:r>
              </a:p>
            </p:txBody>
          </p:sp>
        </mc:Choice>
        <mc:Fallback xmlns="">
          <p:sp>
            <p:nvSpPr>
              <p:cNvPr id="12" name="TextBox 11">
                <a:extLst>
                  <a:ext uri="{FF2B5EF4-FFF2-40B4-BE49-F238E27FC236}">
                    <a16:creationId xmlns:a16="http://schemas.microsoft.com/office/drawing/2014/main" id="{EDB86FE0-331C-2F79-CCBB-E34D66E8ECEA}"/>
                  </a:ext>
                </a:extLst>
              </p:cNvPr>
              <p:cNvSpPr txBox="1">
                <a:spLocks noRot="1" noChangeAspect="1" noMove="1" noResize="1" noEditPoints="1" noAdjustHandles="1" noChangeArrowheads="1" noChangeShapeType="1" noTextEdit="1"/>
              </p:cNvSpPr>
              <p:nvPr/>
            </p:nvSpPr>
            <p:spPr>
              <a:xfrm>
                <a:off x="-93043" y="2226167"/>
                <a:ext cx="12191999" cy="820417"/>
              </a:xfrm>
              <a:prstGeom prst="rect">
                <a:avLst/>
              </a:prstGeom>
              <a:blipFill>
                <a:blip r:embed="rId4"/>
                <a:stretch>
                  <a:fillRect b="-1925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Rectangle 12">
                <a:extLst>
                  <a:ext uri="{FF2B5EF4-FFF2-40B4-BE49-F238E27FC236}">
                    <a16:creationId xmlns:a16="http://schemas.microsoft.com/office/drawing/2014/main" id="{F48D394A-ED37-DD82-CCBE-D5E2B0759B78}"/>
                  </a:ext>
                </a:extLst>
              </p:cNvPr>
              <p:cNvSpPr/>
              <p:nvPr/>
            </p:nvSpPr>
            <p:spPr>
              <a:xfrm>
                <a:off x="-93044" y="3046584"/>
                <a:ext cx="12154285" cy="669414"/>
              </a:xfrm>
              <a:prstGeom prst="rect">
                <a:avLst/>
              </a:prstGeom>
              <a:solidFill>
                <a:srgbClr val="FFFF00"/>
              </a:solidFill>
            </p:spPr>
            <p:txBody>
              <a:bodyPr wrap="square">
                <a:spAutoFit/>
              </a:bodyPr>
              <a:lstStyle/>
              <a:p>
                <a:pPr algn="just">
                  <a:lnSpc>
                    <a:spcPct val="150000"/>
                  </a:lnSpc>
                  <a:spcAft>
                    <a:spcPts val="800"/>
                  </a:spcAft>
                </a:pPr>
                <a:r>
                  <a:rPr lang="en-US" sz="2800" b="1">
                    <a:solidFill>
                      <a:prstClr val="black"/>
                    </a:solidFill>
                    <a:latin typeface="Arial" panose="020B0604020202020204" pitchFamily="34" charset="0"/>
                    <a:ea typeface="Times New Roman" panose="02020603050405020304" pitchFamily="18" charset="0"/>
                    <a:cs typeface="Arial" panose="020B0604020202020204" pitchFamily="34" charset="0"/>
                  </a:rPr>
                  <a:t>+) diện tích hình tròn </a:t>
                </a:r>
                <a14:m>
                  <m:oMath xmlns:m="http://schemas.openxmlformats.org/officeDocument/2006/math">
                    <m:r>
                      <a:rPr lang="en-US" sz="2800" b="1" i="1" smtClean="0">
                        <a:solidFill>
                          <a:prstClr val="black"/>
                        </a:solidFill>
                        <a:latin typeface="Cambria Math" panose="02040503050406030204" pitchFamily="18" charset="0"/>
                        <a:ea typeface="Times New Roman" panose="02020603050405020304" pitchFamily="18" charset="0"/>
                        <a:cs typeface="Arial" panose="020B0604020202020204" pitchFamily="34" charset="0"/>
                      </a:rPr>
                      <m:t>𝑺</m:t>
                    </m:r>
                    <m:r>
                      <a:rPr lang="en-US" sz="2800" b="1" i="1" smtClean="0">
                        <a:solidFill>
                          <a:prstClr val="black"/>
                        </a:solidFill>
                        <a:latin typeface="Cambria Math" panose="02040503050406030204" pitchFamily="18" charset="0"/>
                        <a:ea typeface="Times New Roman" panose="02020603050405020304" pitchFamily="18" charset="0"/>
                        <a:cs typeface="Arial" panose="020B0604020202020204" pitchFamily="34" charset="0"/>
                      </a:rPr>
                      <m:t>=</m:t>
                    </m:r>
                    <m:r>
                      <a:rPr lang="en-US" sz="2800" b="1" i="1" smtClean="0">
                        <a:solidFill>
                          <a:prstClr val="black"/>
                        </a:solidFill>
                        <a:latin typeface="Cambria Math" panose="02040503050406030204" pitchFamily="18" charset="0"/>
                        <a:ea typeface="Cambria Math" panose="02040503050406030204" pitchFamily="18" charset="0"/>
                        <a:cs typeface="Arial" panose="020B0604020202020204" pitchFamily="34" charset="0"/>
                      </a:rPr>
                      <m:t>𝝅</m:t>
                    </m:r>
                    <m:r>
                      <a:rPr lang="en-US" sz="2800" b="1" i="1" smtClean="0">
                        <a:solidFill>
                          <a:prstClr val="black"/>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sz="2800" b="1" i="1" smtClean="0">
                            <a:solidFill>
                              <a:prstClr val="black"/>
                            </a:solidFill>
                            <a:latin typeface="Cambria Math" panose="02040503050406030204" pitchFamily="18" charset="0"/>
                            <a:ea typeface="Cambria Math" panose="02040503050406030204" pitchFamily="18" charset="0"/>
                            <a:cs typeface="Arial" panose="020B0604020202020204" pitchFamily="34" charset="0"/>
                          </a:rPr>
                        </m:ctrlPr>
                      </m:sSupPr>
                      <m:e>
                        <m:r>
                          <a:rPr lang="en-US" sz="2800" b="1" i="1" smtClean="0">
                            <a:solidFill>
                              <a:prstClr val="black"/>
                            </a:solidFill>
                            <a:latin typeface="Cambria Math" panose="02040503050406030204" pitchFamily="18" charset="0"/>
                            <a:ea typeface="Cambria Math" panose="02040503050406030204" pitchFamily="18" charset="0"/>
                            <a:cs typeface="Arial" panose="020B0604020202020204" pitchFamily="34" charset="0"/>
                          </a:rPr>
                          <m:t>𝒓</m:t>
                        </m:r>
                      </m:e>
                      <m:sup>
                        <m:r>
                          <a:rPr lang="en-US" sz="2800" b="1" i="1" smtClean="0">
                            <a:solidFill>
                              <a:prstClr val="black"/>
                            </a:solidFill>
                            <a:latin typeface="Cambria Math" panose="02040503050406030204" pitchFamily="18" charset="0"/>
                            <a:ea typeface="Cambria Math" panose="02040503050406030204" pitchFamily="18" charset="0"/>
                            <a:cs typeface="Arial" panose="020B0604020202020204" pitchFamily="34" charset="0"/>
                          </a:rPr>
                          <m:t>𝟐</m:t>
                        </m:r>
                      </m:sup>
                    </m:sSup>
                  </m:oMath>
                </a14:m>
                <a:r>
                  <a:rPr lang="en-US" sz="2800">
                    <a:solidFill>
                      <a:prstClr val="black"/>
                    </a:solidFill>
                    <a:latin typeface="Arial" panose="020B0604020202020204" pitchFamily="34" charset="0"/>
                    <a:ea typeface="Calibri" panose="020F0502020204030204" pitchFamily="34" charset="0"/>
                    <a:cs typeface="Arial" panose="020B0604020202020204" pitchFamily="34" charset="0"/>
                  </a:rPr>
                  <a:t>  với r là bán kính đường tròn</a:t>
                </a:r>
              </a:p>
            </p:txBody>
          </p:sp>
        </mc:Choice>
        <mc:Fallback xmlns="">
          <p:sp>
            <p:nvSpPr>
              <p:cNvPr id="13" name="Rectangle 12">
                <a:extLst>
                  <a:ext uri="{FF2B5EF4-FFF2-40B4-BE49-F238E27FC236}">
                    <a16:creationId xmlns:a16="http://schemas.microsoft.com/office/drawing/2014/main" id="{F48D394A-ED37-DD82-CCBE-D5E2B0759B78}"/>
                  </a:ext>
                </a:extLst>
              </p:cNvPr>
              <p:cNvSpPr>
                <a:spLocks noRot="1" noChangeAspect="1" noMove="1" noResize="1" noEditPoints="1" noAdjustHandles="1" noChangeArrowheads="1" noChangeShapeType="1" noTextEdit="1"/>
              </p:cNvSpPr>
              <p:nvPr/>
            </p:nvSpPr>
            <p:spPr>
              <a:xfrm>
                <a:off x="-93044" y="3046584"/>
                <a:ext cx="12154285" cy="669414"/>
              </a:xfrm>
              <a:prstGeom prst="rect">
                <a:avLst/>
              </a:prstGeom>
              <a:blipFill>
                <a:blip r:embed="rId5"/>
                <a:stretch>
                  <a:fillRect l="-1053" b="-24545"/>
                </a:stretch>
              </a:blipFill>
            </p:spPr>
            <p:txBody>
              <a:bodyPr/>
              <a:lstStyle/>
              <a:p>
                <a:r>
                  <a:rPr lang="en-US">
                    <a:noFill/>
                  </a:rPr>
                  <a:t> </a:t>
                </a:r>
              </a:p>
            </p:txBody>
          </p:sp>
        </mc:Fallback>
      </mc:AlternateContent>
      <p:cxnSp>
        <p:nvCxnSpPr>
          <p:cNvPr id="14" name="Straight Connector 13">
            <a:extLst>
              <a:ext uri="{FF2B5EF4-FFF2-40B4-BE49-F238E27FC236}">
                <a16:creationId xmlns:a16="http://schemas.microsoft.com/office/drawing/2014/main" id="{FF345F50-E57A-F900-4705-A0EA2745009E}"/>
              </a:ext>
            </a:extLst>
          </p:cNvPr>
          <p:cNvCxnSpPr/>
          <p:nvPr/>
        </p:nvCxnSpPr>
        <p:spPr>
          <a:xfrm flipV="1">
            <a:off x="0" y="2160179"/>
            <a:ext cx="11811786" cy="65988"/>
          </a:xfrm>
          <a:prstGeom prst="line">
            <a:avLst/>
          </a:prstGeom>
        </p:spPr>
        <p:style>
          <a:lnRef idx="2">
            <a:schemeClr val="accent4"/>
          </a:lnRef>
          <a:fillRef idx="0">
            <a:schemeClr val="accent4"/>
          </a:fillRef>
          <a:effectRef idx="1">
            <a:schemeClr val="accent4"/>
          </a:effectRef>
          <a:fontRef idx="minor">
            <a:schemeClr val="tx1"/>
          </a:fontRef>
        </p:style>
      </p:cxnSp>
    </p:spTree>
    <p:extLst>
      <p:ext uri="{BB962C8B-B14F-4D97-AF65-F5344CB8AC3E}">
        <p14:creationId xmlns:p14="http://schemas.microsoft.com/office/powerpoint/2010/main" val="3382710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B1E1600-E025-5B9D-EAF0-6FF93BDF8782}"/>
              </a:ext>
            </a:extLst>
          </p:cNvPr>
          <p:cNvPicPr>
            <a:picLocks noChangeAspect="1"/>
          </p:cNvPicPr>
          <p:nvPr/>
        </p:nvPicPr>
        <p:blipFill>
          <a:blip r:embed="rId2"/>
          <a:stretch>
            <a:fillRect/>
          </a:stretch>
        </p:blipFill>
        <p:spPr>
          <a:xfrm>
            <a:off x="0" y="0"/>
            <a:ext cx="12192000" cy="1365079"/>
          </a:xfrm>
          <a:prstGeom prst="rect">
            <a:avLst/>
          </a:prstGeom>
        </p:spPr>
      </p:pic>
      <p:cxnSp>
        <p:nvCxnSpPr>
          <p:cNvPr id="4" name="Straight Connector 3">
            <a:extLst>
              <a:ext uri="{FF2B5EF4-FFF2-40B4-BE49-F238E27FC236}">
                <a16:creationId xmlns:a16="http://schemas.microsoft.com/office/drawing/2014/main" id="{72ACA803-E095-603F-CC7F-E2D36BA217E6}"/>
              </a:ext>
            </a:extLst>
          </p:cNvPr>
          <p:cNvCxnSpPr/>
          <p:nvPr/>
        </p:nvCxnSpPr>
        <p:spPr>
          <a:xfrm flipV="1">
            <a:off x="113907" y="1403809"/>
            <a:ext cx="11811786" cy="65988"/>
          </a:xfrm>
          <a:prstGeom prst="line">
            <a:avLst/>
          </a:prstGeom>
        </p:spPr>
        <p:style>
          <a:lnRef idx="2">
            <a:schemeClr val="accent4"/>
          </a:lnRef>
          <a:fillRef idx="0">
            <a:schemeClr val="accent4"/>
          </a:fillRef>
          <a:effectRef idx="1">
            <a:schemeClr val="accent4"/>
          </a:effectRef>
          <a:fontRef idx="minor">
            <a:schemeClr val="tx1"/>
          </a:fontRef>
        </p:style>
      </p:cxn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D3555948-6CFD-6AA8-5BAD-A2CBF53200DE}"/>
                  </a:ext>
                </a:extLst>
              </p:cNvPr>
              <p:cNvSpPr txBox="1"/>
              <p:nvPr/>
            </p:nvSpPr>
            <p:spPr>
              <a:xfrm>
                <a:off x="2971800" y="3970494"/>
                <a:ext cx="6096000" cy="1094467"/>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n-US" sz="3200" smtClean="0">
                          <a:solidFill>
                            <a:schemeClr val="tx1"/>
                          </a:solidFill>
                          <a:latin typeface="Cambria Math" panose="02040503050406030204" pitchFamily="18" charset="0"/>
                        </a:rPr>
                        <m:t>=</m:t>
                      </m:r>
                      <m:rad>
                        <m:radPr>
                          <m:degHide m:val="on"/>
                          <m:ctrlPr>
                            <a:rPr lang="en-US" sz="3200" i="1">
                              <a:solidFill>
                                <a:schemeClr val="tx1"/>
                              </a:solidFill>
                              <a:latin typeface="Cambria Math" panose="02040503050406030204" pitchFamily="18" charset="0"/>
                            </a:rPr>
                          </m:ctrlPr>
                        </m:radPr>
                        <m:deg/>
                        <m:e>
                          <m:sSup>
                            <m:sSupPr>
                              <m:ctrlPr>
                                <a:rPr lang="en-US" sz="3200" i="1">
                                  <a:solidFill>
                                    <a:schemeClr val="tx1"/>
                                  </a:solidFill>
                                  <a:latin typeface="Cambria Math" panose="02040503050406030204" pitchFamily="18" charset="0"/>
                                </a:rPr>
                              </m:ctrlPr>
                            </m:sSupPr>
                            <m:e>
                              <m:r>
                                <a:rPr lang="en-US" sz="3200" i="0">
                                  <a:solidFill>
                                    <a:schemeClr val="tx1"/>
                                  </a:solidFill>
                                  <a:latin typeface="Cambria Math" panose="02040503050406030204" pitchFamily="18" charset="0"/>
                                </a:rPr>
                                <m:t>2</m:t>
                              </m:r>
                            </m:e>
                            <m:sup>
                              <m:r>
                                <a:rPr lang="en-US" sz="3200" i="0">
                                  <a:solidFill>
                                    <a:schemeClr val="tx1"/>
                                  </a:solidFill>
                                  <a:latin typeface="Cambria Math" panose="02040503050406030204" pitchFamily="18" charset="0"/>
                                </a:rPr>
                                <m:t>2</m:t>
                              </m:r>
                            </m:sup>
                          </m:sSup>
                          <m:r>
                            <a:rPr lang="en-US" sz="3200" i="0">
                              <a:solidFill>
                                <a:schemeClr val="tx1"/>
                              </a:solidFill>
                              <a:latin typeface="Cambria Math" panose="02040503050406030204" pitchFamily="18" charset="0"/>
                            </a:rPr>
                            <m:t>+</m:t>
                          </m:r>
                          <m:sSup>
                            <m:sSupPr>
                              <m:ctrlPr>
                                <a:rPr lang="en-US" sz="3200" i="1">
                                  <a:solidFill>
                                    <a:schemeClr val="tx1"/>
                                  </a:solidFill>
                                  <a:latin typeface="Cambria Math" panose="02040503050406030204" pitchFamily="18" charset="0"/>
                                </a:rPr>
                              </m:ctrlPr>
                            </m:sSupPr>
                            <m:e>
                              <m:d>
                                <m:dPr>
                                  <m:ctrlPr>
                                    <a:rPr lang="en-US" sz="3200" i="1">
                                      <a:solidFill>
                                        <a:schemeClr val="tx1"/>
                                      </a:solidFill>
                                      <a:latin typeface="Cambria Math" panose="02040503050406030204" pitchFamily="18" charset="0"/>
                                    </a:rPr>
                                  </m:ctrlPr>
                                </m:dPr>
                                <m:e>
                                  <m:rad>
                                    <m:radPr>
                                      <m:degHide m:val="on"/>
                                      <m:ctrlPr>
                                        <a:rPr lang="en-US" sz="3200" i="1">
                                          <a:solidFill>
                                            <a:schemeClr val="tx1"/>
                                          </a:solidFill>
                                          <a:latin typeface="Cambria Math" panose="02040503050406030204" pitchFamily="18" charset="0"/>
                                        </a:rPr>
                                      </m:ctrlPr>
                                    </m:radPr>
                                    <m:deg/>
                                    <m:e>
                                      <m:r>
                                        <a:rPr lang="en-US" sz="3200" i="0">
                                          <a:solidFill>
                                            <a:schemeClr val="tx1"/>
                                          </a:solidFill>
                                          <a:latin typeface="Cambria Math" panose="02040503050406030204" pitchFamily="18" charset="0"/>
                                        </a:rPr>
                                        <m:t>3</m:t>
                                      </m:r>
                                    </m:e>
                                  </m:rad>
                                </m:e>
                              </m:d>
                            </m:e>
                            <m:sup>
                              <m:r>
                                <a:rPr lang="en-US" sz="3200" i="0">
                                  <a:solidFill>
                                    <a:schemeClr val="tx1"/>
                                  </a:solidFill>
                                  <a:latin typeface="Cambria Math" panose="02040503050406030204" pitchFamily="18" charset="0"/>
                                </a:rPr>
                                <m:t>2</m:t>
                              </m:r>
                            </m:sup>
                          </m:sSup>
                          <m:r>
                            <a:rPr lang="en-US" sz="3200" i="0">
                              <a:solidFill>
                                <a:schemeClr val="tx1"/>
                              </a:solidFill>
                              <a:latin typeface="Cambria Math" panose="02040503050406030204" pitchFamily="18" charset="0"/>
                            </a:rPr>
                            <m:t>+2.2.</m:t>
                          </m:r>
                          <m:rad>
                            <m:radPr>
                              <m:degHide m:val="on"/>
                              <m:ctrlPr>
                                <a:rPr lang="en-US" sz="3200" i="1">
                                  <a:solidFill>
                                    <a:schemeClr val="tx1"/>
                                  </a:solidFill>
                                  <a:latin typeface="Cambria Math" panose="02040503050406030204" pitchFamily="18" charset="0"/>
                                </a:rPr>
                              </m:ctrlPr>
                            </m:radPr>
                            <m:deg/>
                            <m:e>
                              <m:r>
                                <a:rPr lang="en-US" sz="3200" i="0">
                                  <a:solidFill>
                                    <a:schemeClr val="tx1"/>
                                  </a:solidFill>
                                  <a:latin typeface="Cambria Math" panose="02040503050406030204" pitchFamily="18" charset="0"/>
                                </a:rPr>
                                <m:t>3</m:t>
                              </m:r>
                            </m:e>
                          </m:rad>
                          <m:r>
                            <a:rPr lang="en-US" sz="3200" i="0">
                              <a:solidFill>
                                <a:schemeClr val="tx1"/>
                              </a:solidFill>
                              <a:latin typeface="Cambria Math" panose="02040503050406030204" pitchFamily="18" charset="0"/>
                            </a:rPr>
                            <m:t>.</m:t>
                          </m:r>
                          <m:r>
                            <a:rPr lang="en-US" sz="3200" i="1">
                              <a:solidFill>
                                <a:schemeClr val="tx1"/>
                              </a:solidFill>
                              <a:latin typeface="Cambria Math" panose="02040503050406030204" pitchFamily="18" charset="0"/>
                            </a:rPr>
                            <m:t>𝑐𝑜𝑠</m:t>
                          </m:r>
                          <m:sSup>
                            <m:sSupPr>
                              <m:ctrlPr>
                                <a:rPr lang="en-US" sz="3200" i="1">
                                  <a:solidFill>
                                    <a:schemeClr val="tx1"/>
                                  </a:solidFill>
                                  <a:latin typeface="Cambria Math" panose="02040503050406030204" pitchFamily="18" charset="0"/>
                                </a:rPr>
                              </m:ctrlPr>
                            </m:sSupPr>
                            <m:e>
                              <m:r>
                                <a:rPr lang="en-US" sz="3200" i="0">
                                  <a:solidFill>
                                    <a:schemeClr val="tx1"/>
                                  </a:solidFill>
                                  <a:latin typeface="Cambria Math" panose="02040503050406030204" pitchFamily="18" charset="0"/>
                                </a:rPr>
                                <m:t>120</m:t>
                              </m:r>
                            </m:e>
                            <m:sup>
                              <m:r>
                                <a:rPr lang="en-US" sz="3200" i="0">
                                  <a:solidFill>
                                    <a:schemeClr val="tx1"/>
                                  </a:solidFill>
                                  <a:latin typeface="Cambria Math" panose="02040503050406030204" pitchFamily="18" charset="0"/>
                                </a:rPr>
                                <m:t>0</m:t>
                              </m:r>
                            </m:sup>
                          </m:sSup>
                        </m:e>
                      </m:rad>
                    </m:oMath>
                  </m:oMathPara>
                </a14:m>
                <a:endParaRPr lang="en-US" sz="3200">
                  <a:solidFill>
                    <a:schemeClr val="tx1"/>
                  </a:solidFill>
                </a:endParaRPr>
              </a:p>
            </p:txBody>
          </p:sp>
        </mc:Choice>
        <mc:Fallback xmlns="">
          <p:sp>
            <p:nvSpPr>
              <p:cNvPr id="12" name="TextBox 11">
                <a:extLst>
                  <a:ext uri="{FF2B5EF4-FFF2-40B4-BE49-F238E27FC236}">
                    <a16:creationId xmlns:a16="http://schemas.microsoft.com/office/drawing/2014/main" id="{D3555948-6CFD-6AA8-5BAD-A2CBF53200DE}"/>
                  </a:ext>
                </a:extLst>
              </p:cNvPr>
              <p:cNvSpPr txBox="1">
                <a:spLocks noRot="1" noChangeAspect="1" noMove="1" noResize="1" noEditPoints="1" noAdjustHandles="1" noChangeArrowheads="1" noChangeShapeType="1" noTextEdit="1"/>
              </p:cNvSpPr>
              <p:nvPr/>
            </p:nvSpPr>
            <p:spPr>
              <a:xfrm>
                <a:off x="2971800" y="3970494"/>
                <a:ext cx="6096000" cy="1094467"/>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B1329153-7ED4-2251-4892-8BE91CF26AB4}"/>
                  </a:ext>
                </a:extLst>
              </p:cNvPr>
              <p:cNvSpPr txBox="1"/>
              <p:nvPr/>
            </p:nvSpPr>
            <p:spPr>
              <a:xfrm>
                <a:off x="1026768" y="5064961"/>
                <a:ext cx="6096000" cy="1094467"/>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n-US" sz="3200" smtClean="0">
                          <a:solidFill>
                            <a:schemeClr val="tx1"/>
                          </a:solidFill>
                          <a:latin typeface="Cambria Math" panose="02040503050406030204" pitchFamily="18" charset="0"/>
                        </a:rPr>
                        <m:t>=</m:t>
                      </m:r>
                      <m:rad>
                        <m:radPr>
                          <m:degHide m:val="on"/>
                          <m:ctrlPr>
                            <a:rPr lang="en-US" sz="3200" i="1">
                              <a:solidFill>
                                <a:schemeClr val="tx1"/>
                              </a:solidFill>
                              <a:latin typeface="Cambria Math" panose="02040503050406030204" pitchFamily="18" charset="0"/>
                            </a:rPr>
                          </m:ctrlPr>
                        </m:radPr>
                        <m:deg/>
                        <m:e>
                          <m:r>
                            <a:rPr lang="en-US" sz="3200" b="0" i="1" smtClean="0">
                              <a:solidFill>
                                <a:schemeClr val="tx1"/>
                              </a:solidFill>
                              <a:latin typeface="Cambria Math" panose="02040503050406030204" pitchFamily="18" charset="0"/>
                            </a:rPr>
                            <m:t>7−</m:t>
                          </m:r>
                          <m:r>
                            <a:rPr lang="en-US" sz="3200" b="0" i="0" smtClean="0">
                              <a:solidFill>
                                <a:schemeClr val="tx1"/>
                              </a:solidFill>
                              <a:latin typeface="Cambria Math" panose="02040503050406030204" pitchFamily="18" charset="0"/>
                            </a:rPr>
                            <m:t>2</m:t>
                          </m:r>
                          <m:r>
                            <a:rPr lang="en-US" sz="3200" i="0">
                              <a:solidFill>
                                <a:schemeClr val="tx1"/>
                              </a:solidFill>
                              <a:latin typeface="Cambria Math" panose="02040503050406030204" pitchFamily="18" charset="0"/>
                            </a:rPr>
                            <m:t>.</m:t>
                          </m:r>
                          <m:rad>
                            <m:radPr>
                              <m:degHide m:val="on"/>
                              <m:ctrlPr>
                                <a:rPr lang="en-US" sz="3200" i="1">
                                  <a:solidFill>
                                    <a:schemeClr val="tx1"/>
                                  </a:solidFill>
                                  <a:latin typeface="Cambria Math" panose="02040503050406030204" pitchFamily="18" charset="0"/>
                                </a:rPr>
                              </m:ctrlPr>
                            </m:radPr>
                            <m:deg/>
                            <m:e>
                              <m:r>
                                <a:rPr lang="en-US" sz="3200" i="0">
                                  <a:solidFill>
                                    <a:schemeClr val="tx1"/>
                                  </a:solidFill>
                                  <a:latin typeface="Cambria Math" panose="02040503050406030204" pitchFamily="18" charset="0"/>
                                </a:rPr>
                                <m:t>3</m:t>
                              </m:r>
                            </m:e>
                          </m:rad>
                          <m:r>
                            <a:rPr lang="en-US" sz="3200" i="0">
                              <a:solidFill>
                                <a:schemeClr val="tx1"/>
                              </a:solidFill>
                              <a:latin typeface="Cambria Math" panose="02040503050406030204" pitchFamily="18" charset="0"/>
                            </a:rPr>
                            <m:t>.</m:t>
                          </m:r>
                        </m:e>
                      </m:rad>
                    </m:oMath>
                  </m:oMathPara>
                </a14:m>
                <a:endParaRPr lang="en-US" sz="3200">
                  <a:solidFill>
                    <a:schemeClr val="tx1"/>
                  </a:solidFill>
                </a:endParaRPr>
              </a:p>
            </p:txBody>
          </p:sp>
        </mc:Choice>
        <mc:Fallback xmlns="">
          <p:sp>
            <p:nvSpPr>
              <p:cNvPr id="13" name="TextBox 12">
                <a:extLst>
                  <a:ext uri="{FF2B5EF4-FFF2-40B4-BE49-F238E27FC236}">
                    <a16:creationId xmlns:a16="http://schemas.microsoft.com/office/drawing/2014/main" id="{B1329153-7ED4-2251-4892-8BE91CF26AB4}"/>
                  </a:ext>
                </a:extLst>
              </p:cNvPr>
              <p:cNvSpPr txBox="1">
                <a:spLocks noRot="1" noChangeAspect="1" noMove="1" noResize="1" noEditPoints="1" noAdjustHandles="1" noChangeArrowheads="1" noChangeShapeType="1" noTextEdit="1"/>
              </p:cNvSpPr>
              <p:nvPr/>
            </p:nvSpPr>
            <p:spPr>
              <a:xfrm>
                <a:off x="1026768" y="5064961"/>
                <a:ext cx="6096000" cy="1094467"/>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29FB758C-609C-DEC5-931B-71B57E92555A}"/>
                  </a:ext>
                </a:extLst>
              </p:cNvPr>
              <p:cNvSpPr txBox="1"/>
              <p:nvPr/>
            </p:nvSpPr>
            <p:spPr>
              <a:xfrm>
                <a:off x="2717996" y="6273225"/>
                <a:ext cx="6096000" cy="584775"/>
              </a:xfrm>
              <a:prstGeom prst="rect">
                <a:avLst/>
              </a:prstGeom>
              <a:noFill/>
            </p:spPr>
            <p:txBody>
              <a:bodyPr wrap="square">
                <a:spAutoFit/>
              </a:bodyPr>
              <a:lstStyle/>
              <a:p>
                <a14:m>
                  <m:oMath xmlns:m="http://schemas.openxmlformats.org/officeDocument/2006/math">
                    <m:r>
                      <a:rPr lang="en-US" sz="3200" smtClean="0">
                        <a:solidFill>
                          <a:schemeClr val="tx1"/>
                        </a:solidFill>
                        <a:latin typeface="Cambria Math" panose="02040503050406030204" pitchFamily="18" charset="0"/>
                      </a:rPr>
                      <m:t>=</m:t>
                    </m:r>
                  </m:oMath>
                </a14:m>
                <a:r>
                  <a:rPr lang="en-US" sz="3200">
                    <a:solidFill>
                      <a:schemeClr val="tx1"/>
                    </a:solidFill>
                  </a:rPr>
                  <a:t>1,88</a:t>
                </a:r>
              </a:p>
            </p:txBody>
          </p:sp>
        </mc:Choice>
        <mc:Fallback xmlns="">
          <p:sp>
            <p:nvSpPr>
              <p:cNvPr id="14" name="TextBox 13">
                <a:extLst>
                  <a:ext uri="{FF2B5EF4-FFF2-40B4-BE49-F238E27FC236}">
                    <a16:creationId xmlns:a16="http://schemas.microsoft.com/office/drawing/2014/main" id="{29FB758C-609C-DEC5-931B-71B57E92555A}"/>
                  </a:ext>
                </a:extLst>
              </p:cNvPr>
              <p:cNvSpPr txBox="1">
                <a:spLocks noRot="1" noChangeAspect="1" noMove="1" noResize="1" noEditPoints="1" noAdjustHandles="1" noChangeArrowheads="1" noChangeShapeType="1" noTextEdit="1"/>
              </p:cNvSpPr>
              <p:nvPr/>
            </p:nvSpPr>
            <p:spPr>
              <a:xfrm>
                <a:off x="2717996" y="6273225"/>
                <a:ext cx="6096000" cy="584775"/>
              </a:xfrm>
              <a:prstGeom prst="rect">
                <a:avLst/>
              </a:prstGeom>
              <a:blipFill>
                <a:blip r:embed="rId5"/>
                <a:stretch>
                  <a:fillRect t="-12500" b="-34375"/>
                </a:stretch>
              </a:blipFill>
            </p:spPr>
            <p:txBody>
              <a:bodyPr/>
              <a:lstStyle/>
              <a:p>
                <a:r>
                  <a:rPr lang="en-US">
                    <a:noFill/>
                  </a:rPr>
                  <a:t> </a:t>
                </a:r>
              </a:p>
            </p:txBody>
          </p:sp>
        </mc:Fallback>
      </mc:AlternateContent>
      <p:sp>
        <p:nvSpPr>
          <p:cNvPr id="16" name="TextBox 15">
            <a:extLst>
              <a:ext uri="{FF2B5EF4-FFF2-40B4-BE49-F238E27FC236}">
                <a16:creationId xmlns:a16="http://schemas.microsoft.com/office/drawing/2014/main" id="{D8E1B2D0-1465-06CF-9101-4C3C31D6681F}"/>
              </a:ext>
            </a:extLst>
          </p:cNvPr>
          <p:cNvSpPr txBox="1"/>
          <p:nvPr/>
        </p:nvSpPr>
        <p:spPr>
          <a:xfrm>
            <a:off x="9172280" y="6137055"/>
            <a:ext cx="2950591" cy="707886"/>
          </a:xfrm>
          <a:prstGeom prst="rect">
            <a:avLst/>
          </a:prstGeom>
          <a:solidFill>
            <a:schemeClr val="accent6">
              <a:lumMod val="40000"/>
              <a:lumOff val="60000"/>
            </a:schemeClr>
          </a:solidFill>
        </p:spPr>
        <p:txBody>
          <a:bodyPr wrap="square">
            <a:spAutoFit/>
          </a:bodyPr>
          <a:lstStyle/>
          <a:p>
            <a:pPr>
              <a:spcBef>
                <a:spcPts val="600"/>
              </a:spcBef>
              <a:spcAft>
                <a:spcPts val="800"/>
              </a:spcAft>
              <a:tabLst>
                <a:tab pos="629920" algn="l"/>
              </a:tabLst>
            </a:pPr>
            <a:r>
              <a:rPr lang="fr-FR" sz="4000" b="1">
                <a:effectLst/>
                <a:latin typeface="Times New Roman" panose="02020603050405020304" pitchFamily="18" charset="0"/>
                <a:ea typeface="Calibri" panose="020F0502020204030204" pitchFamily="34" charset="0"/>
                <a:cs typeface="Times New Roman" panose="02020603050405020304" pitchFamily="18" charset="0"/>
              </a:rPr>
              <a:t>Đáp án:1,88 </a:t>
            </a:r>
            <a:endParaRPr lang="en-US" sz="400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 name="TextBox 1">
                <a:extLst>
                  <a:ext uri="{FF2B5EF4-FFF2-40B4-BE49-F238E27FC236}">
                    <a16:creationId xmlns:a16="http://schemas.microsoft.com/office/drawing/2014/main" id="{31704B87-908C-E790-C854-9BB265DBF438}"/>
                  </a:ext>
                </a:extLst>
              </p:cNvPr>
              <p:cNvSpPr txBox="1"/>
              <p:nvPr/>
            </p:nvSpPr>
            <p:spPr>
              <a:xfrm>
                <a:off x="197963" y="1683032"/>
                <a:ext cx="12067602" cy="2096600"/>
              </a:xfrm>
              <a:prstGeom prst="rect">
                <a:avLst/>
              </a:prstGeom>
              <a:noFill/>
            </p:spPr>
            <p:txBody>
              <a:bodyPr wrap="square">
                <a:spAutoFit/>
              </a:bodyPr>
              <a:lstStyle/>
              <a:p>
                <a:pPr marL="453390" indent="-226695" algn="just"/>
                <a:r>
                  <a:rPr lang="en-US" sz="3200" kern="100">
                    <a:effectLst/>
                    <a:latin typeface="Chu Van An"/>
                    <a:ea typeface="DengXian" panose="02010600030101010101" pitchFamily="2" charset="-122"/>
                    <a:cs typeface="Times New Roman" panose="02020603050405020304" pitchFamily="18" charset="0"/>
                  </a:rPr>
                  <a:t>Ta có </a:t>
                </a:r>
                <a14:m>
                  <m:oMath xmlns:m="http://schemas.openxmlformats.org/officeDocument/2006/math">
                    <m:d>
                      <m:dPr>
                        <m:begChr m:val="|"/>
                        <m:endChr m:val="|"/>
                        <m:ctrlPr>
                          <a:rPr lang="en-US" sz="3200" i="1" kern="100">
                            <a:effectLst/>
                            <a:latin typeface="Cambria Math" panose="02040503050406030204" pitchFamily="18" charset="0"/>
                            <a:ea typeface="DengXian" panose="02010600030101010101" pitchFamily="2" charset="-122"/>
                            <a:cs typeface="Chu Van An"/>
                          </a:rPr>
                        </m:ctrlPr>
                      </m:dPr>
                      <m:e>
                        <m:acc>
                          <m:accPr>
                            <m:chr m:val="⃗"/>
                            <m:ctrlPr>
                              <a:rPr lang="en-US" sz="3200" i="1" kern="100">
                                <a:effectLst/>
                                <a:latin typeface="Cambria Math" panose="02040503050406030204" pitchFamily="18" charset="0"/>
                                <a:ea typeface="DengXian" panose="02010600030101010101" pitchFamily="2" charset="-122"/>
                                <a:cs typeface="Chu Van An"/>
                              </a:rPr>
                            </m:ctrlPr>
                          </m:accPr>
                          <m:e>
                            <m:r>
                              <a:rPr lang="en-US" sz="3200" i="1" kern="100">
                                <a:effectLst/>
                                <a:latin typeface="Cambria Math" panose="02040503050406030204" pitchFamily="18" charset="0"/>
                                <a:ea typeface="DengXian" panose="02010600030101010101" pitchFamily="2" charset="-122"/>
                                <a:cs typeface="Chu Van An"/>
                              </a:rPr>
                              <m:t>𝑎</m:t>
                            </m:r>
                          </m:e>
                        </m:acc>
                        <m:r>
                          <a:rPr lang="en-US" sz="3200" i="1" kern="100">
                            <a:effectLst/>
                            <a:latin typeface="Cambria Math" panose="02040503050406030204" pitchFamily="18" charset="0"/>
                            <a:ea typeface="DengXian" panose="02010600030101010101" pitchFamily="2" charset="-122"/>
                            <a:cs typeface="Chu Van An"/>
                          </a:rPr>
                          <m:t>+</m:t>
                        </m:r>
                        <m:acc>
                          <m:accPr>
                            <m:chr m:val="⃗"/>
                            <m:ctrlPr>
                              <a:rPr lang="en-US" sz="3200" i="1" kern="100">
                                <a:effectLst/>
                                <a:latin typeface="Cambria Math" panose="02040503050406030204" pitchFamily="18" charset="0"/>
                                <a:ea typeface="DengXian" panose="02010600030101010101" pitchFamily="2" charset="-122"/>
                                <a:cs typeface="Chu Van An"/>
                              </a:rPr>
                            </m:ctrlPr>
                          </m:accPr>
                          <m:e>
                            <m:r>
                              <a:rPr lang="en-US" sz="3200" i="1" kern="100">
                                <a:effectLst/>
                                <a:latin typeface="Cambria Math" panose="02040503050406030204" pitchFamily="18" charset="0"/>
                                <a:ea typeface="DengXian" panose="02010600030101010101" pitchFamily="2" charset="-122"/>
                                <a:cs typeface="Chu Van An"/>
                              </a:rPr>
                              <m:t>𝑏</m:t>
                            </m:r>
                          </m:e>
                        </m:acc>
                      </m:e>
                    </m:d>
                    <m:r>
                      <a:rPr lang="en-US" sz="3200" i="1" kern="100">
                        <a:effectLst/>
                        <a:latin typeface="Cambria Math" panose="02040503050406030204" pitchFamily="18" charset="0"/>
                        <a:ea typeface="DengXian" panose="02010600030101010101" pitchFamily="2" charset="-122"/>
                        <a:cs typeface="Chu Van An"/>
                      </a:rPr>
                      <m:t>=</m:t>
                    </m:r>
                    <m:rad>
                      <m:radPr>
                        <m:degHide m:val="on"/>
                        <m:ctrlPr>
                          <a:rPr lang="en-US" sz="3200" i="1" kern="100">
                            <a:effectLst/>
                            <a:latin typeface="Cambria Math" panose="02040503050406030204" pitchFamily="18" charset="0"/>
                            <a:ea typeface="DengXian" panose="02010600030101010101" pitchFamily="2" charset="-122"/>
                            <a:cs typeface="Chu Van An"/>
                          </a:rPr>
                        </m:ctrlPr>
                      </m:radPr>
                      <m:deg/>
                      <m:e>
                        <m:r>
                          <a:rPr lang="en-US" sz="3200" i="1" kern="100">
                            <a:effectLst/>
                            <a:latin typeface="Cambria Math" panose="02040503050406030204" pitchFamily="18" charset="0"/>
                            <a:ea typeface="DengXian" panose="02010600030101010101" pitchFamily="2" charset="-122"/>
                            <a:cs typeface="Chu Van An"/>
                          </a:rPr>
                          <m:t>(</m:t>
                        </m:r>
                        <m:acc>
                          <m:accPr>
                            <m:chr m:val="⃗"/>
                            <m:ctrlPr>
                              <a:rPr lang="en-US" sz="3200" i="1" kern="100">
                                <a:effectLst/>
                                <a:latin typeface="Cambria Math" panose="02040503050406030204" pitchFamily="18" charset="0"/>
                                <a:ea typeface="DengXian" panose="02010600030101010101" pitchFamily="2" charset="-122"/>
                                <a:cs typeface="Chu Van An"/>
                              </a:rPr>
                            </m:ctrlPr>
                          </m:accPr>
                          <m:e>
                            <m:r>
                              <a:rPr lang="en-US" sz="3200" i="1" kern="100">
                                <a:effectLst/>
                                <a:latin typeface="Cambria Math" panose="02040503050406030204" pitchFamily="18" charset="0"/>
                                <a:ea typeface="DengXian" panose="02010600030101010101" pitchFamily="2" charset="-122"/>
                                <a:cs typeface="Chu Van An"/>
                              </a:rPr>
                              <m:t>𝑎</m:t>
                            </m:r>
                          </m:e>
                        </m:acc>
                        <m:r>
                          <a:rPr lang="en-US" sz="3200" i="1" kern="100">
                            <a:effectLst/>
                            <a:latin typeface="Cambria Math" panose="02040503050406030204" pitchFamily="18" charset="0"/>
                            <a:ea typeface="DengXian" panose="02010600030101010101" pitchFamily="2" charset="-122"/>
                            <a:cs typeface="Chu Van An"/>
                          </a:rPr>
                          <m:t>+</m:t>
                        </m:r>
                        <m:acc>
                          <m:accPr>
                            <m:chr m:val="⃗"/>
                            <m:ctrlPr>
                              <a:rPr lang="en-US" sz="3200" i="1" kern="100">
                                <a:effectLst/>
                                <a:latin typeface="Cambria Math" panose="02040503050406030204" pitchFamily="18" charset="0"/>
                                <a:ea typeface="DengXian" panose="02010600030101010101" pitchFamily="2" charset="-122"/>
                                <a:cs typeface="Chu Van An"/>
                              </a:rPr>
                            </m:ctrlPr>
                          </m:accPr>
                          <m:e>
                            <m:r>
                              <a:rPr lang="en-US" sz="3200" i="1" kern="100">
                                <a:effectLst/>
                                <a:latin typeface="Cambria Math" panose="02040503050406030204" pitchFamily="18" charset="0"/>
                                <a:ea typeface="DengXian" panose="02010600030101010101" pitchFamily="2" charset="-122"/>
                                <a:cs typeface="Chu Van An"/>
                              </a:rPr>
                              <m:t>𝑏</m:t>
                            </m:r>
                          </m:e>
                        </m:acc>
                        <m:sSup>
                          <m:sSupPr>
                            <m:ctrlPr>
                              <a:rPr lang="en-US" sz="3200" i="1" kern="100">
                                <a:effectLst/>
                                <a:latin typeface="Cambria Math" panose="02040503050406030204" pitchFamily="18" charset="0"/>
                                <a:ea typeface="DengXian" panose="02010600030101010101" pitchFamily="2" charset="-122"/>
                                <a:cs typeface="Chu Van An"/>
                              </a:rPr>
                            </m:ctrlPr>
                          </m:sSupPr>
                          <m:e>
                            <m:r>
                              <a:rPr lang="en-US" sz="3200" i="1" kern="100">
                                <a:effectLst/>
                                <a:latin typeface="Cambria Math" panose="02040503050406030204" pitchFamily="18" charset="0"/>
                                <a:ea typeface="DengXian" panose="02010600030101010101" pitchFamily="2" charset="-122"/>
                                <a:cs typeface="Chu Van An"/>
                              </a:rPr>
                              <m:t>)</m:t>
                            </m:r>
                          </m:e>
                          <m:sup>
                            <m:r>
                              <a:rPr lang="en-US" sz="3200" i="1" kern="100">
                                <a:effectLst/>
                                <a:latin typeface="Cambria Math" panose="02040503050406030204" pitchFamily="18" charset="0"/>
                                <a:ea typeface="DengXian" panose="02010600030101010101" pitchFamily="2" charset="-122"/>
                                <a:cs typeface="Chu Van An"/>
                              </a:rPr>
                              <m:t>2</m:t>
                            </m:r>
                          </m:sup>
                        </m:sSup>
                      </m:e>
                    </m:rad>
                    <m:r>
                      <a:rPr lang="en-US" sz="3200" i="1" kern="100">
                        <a:effectLst/>
                        <a:latin typeface="Cambria Math" panose="02040503050406030204" pitchFamily="18" charset="0"/>
                        <a:ea typeface="DengXian" panose="02010600030101010101" pitchFamily="2" charset="-122"/>
                        <a:cs typeface="Chu Van An"/>
                      </a:rPr>
                      <m:t>=</m:t>
                    </m:r>
                    <m:rad>
                      <m:radPr>
                        <m:degHide m:val="on"/>
                        <m:ctrlPr>
                          <a:rPr lang="en-US" sz="3200" i="1" kern="100">
                            <a:effectLst/>
                            <a:latin typeface="Cambria Math" panose="02040503050406030204" pitchFamily="18" charset="0"/>
                            <a:ea typeface="DengXian" panose="02010600030101010101" pitchFamily="2" charset="-122"/>
                            <a:cs typeface="Chu Van An"/>
                          </a:rPr>
                        </m:ctrlPr>
                      </m:radPr>
                      <m:deg/>
                      <m:e>
                        <m:sSup>
                          <m:sSupPr>
                            <m:ctrlPr>
                              <a:rPr lang="en-US" sz="3200" i="1" kern="100">
                                <a:effectLst/>
                                <a:latin typeface="Cambria Math" panose="02040503050406030204" pitchFamily="18" charset="0"/>
                                <a:ea typeface="DengXian" panose="02010600030101010101" pitchFamily="2" charset="-122"/>
                                <a:cs typeface="Chu Van An"/>
                              </a:rPr>
                            </m:ctrlPr>
                          </m:sSupPr>
                          <m:e>
                            <m:acc>
                              <m:accPr>
                                <m:chr m:val="⃗"/>
                                <m:ctrlPr>
                                  <a:rPr lang="en-US" sz="3200" i="1" kern="100">
                                    <a:effectLst/>
                                    <a:latin typeface="Cambria Math" panose="02040503050406030204" pitchFamily="18" charset="0"/>
                                    <a:ea typeface="DengXian" panose="02010600030101010101" pitchFamily="2" charset="-122"/>
                                    <a:cs typeface="Chu Van An"/>
                                  </a:rPr>
                                </m:ctrlPr>
                              </m:accPr>
                              <m:e>
                                <m:r>
                                  <a:rPr lang="en-US" sz="3200" i="1" kern="100">
                                    <a:effectLst/>
                                    <a:latin typeface="Cambria Math" panose="02040503050406030204" pitchFamily="18" charset="0"/>
                                    <a:ea typeface="DengXian" panose="02010600030101010101" pitchFamily="2" charset="-122"/>
                                    <a:cs typeface="Chu Van An"/>
                                  </a:rPr>
                                  <m:t>𝑎</m:t>
                                </m:r>
                              </m:e>
                            </m:acc>
                          </m:e>
                          <m:sup>
                            <m:r>
                              <a:rPr lang="en-US" sz="3200" i="1" kern="100">
                                <a:effectLst/>
                                <a:latin typeface="Cambria Math" panose="02040503050406030204" pitchFamily="18" charset="0"/>
                                <a:ea typeface="DengXian" panose="02010600030101010101" pitchFamily="2" charset="-122"/>
                                <a:cs typeface="Chu Van An"/>
                              </a:rPr>
                              <m:t>2</m:t>
                            </m:r>
                          </m:sup>
                        </m:sSup>
                        <m:r>
                          <a:rPr lang="en-US" sz="3200" i="1" kern="100">
                            <a:effectLst/>
                            <a:latin typeface="Cambria Math" panose="02040503050406030204" pitchFamily="18" charset="0"/>
                            <a:ea typeface="DengXian" panose="02010600030101010101" pitchFamily="2" charset="-122"/>
                            <a:cs typeface="Chu Van An"/>
                          </a:rPr>
                          <m:t>+</m:t>
                        </m:r>
                        <m:sSup>
                          <m:sSupPr>
                            <m:ctrlPr>
                              <a:rPr lang="en-US" sz="3200" i="1" kern="100">
                                <a:effectLst/>
                                <a:latin typeface="Cambria Math" panose="02040503050406030204" pitchFamily="18" charset="0"/>
                                <a:ea typeface="DengXian" panose="02010600030101010101" pitchFamily="2" charset="-122"/>
                                <a:cs typeface="Chu Van An"/>
                              </a:rPr>
                            </m:ctrlPr>
                          </m:sSupPr>
                          <m:e>
                            <m:acc>
                              <m:accPr>
                                <m:chr m:val="⃗"/>
                                <m:ctrlPr>
                                  <a:rPr lang="en-US" sz="3200" i="1" kern="100">
                                    <a:effectLst/>
                                    <a:latin typeface="Cambria Math" panose="02040503050406030204" pitchFamily="18" charset="0"/>
                                    <a:ea typeface="DengXian" panose="02010600030101010101" pitchFamily="2" charset="-122"/>
                                    <a:cs typeface="Chu Van An"/>
                                  </a:rPr>
                                </m:ctrlPr>
                              </m:accPr>
                              <m:e>
                                <m:r>
                                  <a:rPr lang="en-US" sz="3200" i="1" kern="100">
                                    <a:effectLst/>
                                    <a:latin typeface="Cambria Math" panose="02040503050406030204" pitchFamily="18" charset="0"/>
                                    <a:ea typeface="DengXian" panose="02010600030101010101" pitchFamily="2" charset="-122"/>
                                    <a:cs typeface="Chu Van An"/>
                                  </a:rPr>
                                  <m:t>𝑏</m:t>
                                </m:r>
                              </m:e>
                            </m:acc>
                          </m:e>
                          <m:sup>
                            <m:r>
                              <a:rPr lang="en-US" sz="3200" i="1" kern="100">
                                <a:effectLst/>
                                <a:latin typeface="Cambria Math" panose="02040503050406030204" pitchFamily="18" charset="0"/>
                                <a:ea typeface="DengXian" panose="02010600030101010101" pitchFamily="2" charset="-122"/>
                                <a:cs typeface="Chu Van An"/>
                              </a:rPr>
                              <m:t>2</m:t>
                            </m:r>
                          </m:sup>
                        </m:sSup>
                        <m:r>
                          <a:rPr lang="en-US" sz="3200" i="1" kern="100">
                            <a:effectLst/>
                            <a:latin typeface="Cambria Math" panose="02040503050406030204" pitchFamily="18" charset="0"/>
                            <a:ea typeface="DengXian" panose="02010600030101010101" pitchFamily="2" charset="-122"/>
                            <a:cs typeface="Chu Van An"/>
                          </a:rPr>
                          <m:t>+2</m:t>
                        </m:r>
                        <m:acc>
                          <m:accPr>
                            <m:chr m:val="⃗"/>
                            <m:ctrlPr>
                              <a:rPr lang="en-US" sz="3200" i="1" kern="100">
                                <a:effectLst/>
                                <a:latin typeface="Cambria Math" panose="02040503050406030204" pitchFamily="18" charset="0"/>
                                <a:ea typeface="DengXian" panose="02010600030101010101" pitchFamily="2" charset="-122"/>
                                <a:cs typeface="Chu Van An"/>
                              </a:rPr>
                            </m:ctrlPr>
                          </m:accPr>
                          <m:e>
                            <m:r>
                              <a:rPr lang="en-US" sz="3200" i="1" kern="100">
                                <a:effectLst/>
                                <a:latin typeface="Cambria Math" panose="02040503050406030204" pitchFamily="18" charset="0"/>
                                <a:ea typeface="DengXian" panose="02010600030101010101" pitchFamily="2" charset="-122"/>
                                <a:cs typeface="Chu Van An"/>
                              </a:rPr>
                              <m:t>𝑎</m:t>
                            </m:r>
                          </m:e>
                        </m:acc>
                        <m:acc>
                          <m:accPr>
                            <m:chr m:val="⃗"/>
                            <m:ctrlPr>
                              <a:rPr lang="en-US" sz="3200" i="1" kern="100">
                                <a:effectLst/>
                                <a:latin typeface="Cambria Math" panose="02040503050406030204" pitchFamily="18" charset="0"/>
                                <a:ea typeface="DengXian" panose="02010600030101010101" pitchFamily="2" charset="-122"/>
                                <a:cs typeface="Chu Van An"/>
                              </a:rPr>
                            </m:ctrlPr>
                          </m:accPr>
                          <m:e>
                            <m:r>
                              <a:rPr lang="en-US" sz="3200" i="1" kern="100">
                                <a:effectLst/>
                                <a:latin typeface="Cambria Math" panose="02040503050406030204" pitchFamily="18" charset="0"/>
                                <a:ea typeface="DengXian" panose="02010600030101010101" pitchFamily="2" charset="-122"/>
                                <a:cs typeface="Chu Van An"/>
                              </a:rPr>
                              <m:t>𝑏</m:t>
                            </m:r>
                          </m:e>
                        </m:acc>
                      </m:e>
                    </m:rad>
                  </m:oMath>
                </a14:m>
                <a:endParaRPr lang="en-US" sz="3200" kern="100">
                  <a:effectLst/>
                  <a:latin typeface="Calibri" panose="020F0502020204030204" pitchFamily="34" charset="0"/>
                  <a:ea typeface="DengXian" panose="02010600030101010101" pitchFamily="2" charset="-122"/>
                  <a:cs typeface="Times New Roman" panose="02020603050405020304" pitchFamily="18" charset="0"/>
                </a:endParaRPr>
              </a:p>
              <a:p>
                <a:pPr marL="453390" indent="-226695" algn="just"/>
                <a14:m>
                  <m:oMathPara xmlns:m="http://schemas.openxmlformats.org/officeDocument/2006/math">
                    <m:oMathParaPr>
                      <m:jc m:val="centerGroup"/>
                    </m:oMathParaPr>
                    <m:oMath xmlns:m="http://schemas.openxmlformats.org/officeDocument/2006/math">
                      <m:r>
                        <a:rPr lang="en-US" sz="3200" i="1" kern="100">
                          <a:effectLst/>
                          <a:latin typeface="Cambria Math" panose="02040503050406030204" pitchFamily="18" charset="0"/>
                          <a:ea typeface="DengXian" panose="02010600030101010101" pitchFamily="2" charset="-122"/>
                          <a:cs typeface="Chu Van An"/>
                        </a:rPr>
                        <m:t>=</m:t>
                      </m:r>
                      <m:rad>
                        <m:radPr>
                          <m:degHide m:val="on"/>
                          <m:ctrlPr>
                            <a:rPr lang="en-US" sz="3200" i="1" kern="100">
                              <a:effectLst/>
                              <a:latin typeface="Cambria Math" panose="02040503050406030204" pitchFamily="18" charset="0"/>
                              <a:ea typeface="DengXian" panose="02010600030101010101" pitchFamily="2" charset="-122"/>
                              <a:cs typeface="Chu Van An"/>
                            </a:rPr>
                          </m:ctrlPr>
                        </m:radPr>
                        <m:deg/>
                        <m:e>
                          <m:r>
                            <a:rPr lang="en-US" sz="3200" i="1" kern="100">
                              <a:effectLst/>
                              <a:latin typeface="Cambria Math" panose="02040503050406030204" pitchFamily="18" charset="0"/>
                              <a:ea typeface="DengXian" panose="02010600030101010101" pitchFamily="2" charset="-122"/>
                              <a:cs typeface="Chu Van An"/>
                            </a:rPr>
                            <m:t>|</m:t>
                          </m:r>
                          <m:acc>
                            <m:accPr>
                              <m:chr m:val="⃗"/>
                              <m:ctrlPr>
                                <a:rPr lang="en-US" sz="3200" i="1" kern="100">
                                  <a:effectLst/>
                                  <a:latin typeface="Cambria Math" panose="02040503050406030204" pitchFamily="18" charset="0"/>
                                  <a:ea typeface="DengXian" panose="02010600030101010101" pitchFamily="2" charset="-122"/>
                                  <a:cs typeface="Chu Van An"/>
                                </a:rPr>
                              </m:ctrlPr>
                            </m:accPr>
                            <m:e>
                              <m:r>
                                <a:rPr lang="en-US" sz="3200" i="1" kern="100">
                                  <a:effectLst/>
                                  <a:latin typeface="Cambria Math" panose="02040503050406030204" pitchFamily="18" charset="0"/>
                                  <a:ea typeface="DengXian" panose="02010600030101010101" pitchFamily="2" charset="-122"/>
                                  <a:cs typeface="Chu Van An"/>
                                </a:rPr>
                                <m:t>𝑎</m:t>
                              </m:r>
                            </m:e>
                          </m:acc>
                          <m:sSup>
                            <m:sSupPr>
                              <m:ctrlPr>
                                <a:rPr lang="en-US" sz="3200" i="1" kern="100">
                                  <a:effectLst/>
                                  <a:latin typeface="Cambria Math" panose="02040503050406030204" pitchFamily="18" charset="0"/>
                                  <a:ea typeface="DengXian" panose="02010600030101010101" pitchFamily="2" charset="-122"/>
                                  <a:cs typeface="Chu Van An"/>
                                </a:rPr>
                              </m:ctrlPr>
                            </m:sSupPr>
                            <m:e>
                              <m:r>
                                <a:rPr lang="en-US" sz="3200" i="1" kern="100">
                                  <a:effectLst/>
                                  <a:latin typeface="Cambria Math" panose="02040503050406030204" pitchFamily="18" charset="0"/>
                                  <a:ea typeface="DengXian" panose="02010600030101010101" pitchFamily="2" charset="-122"/>
                                  <a:cs typeface="Chu Van An"/>
                                </a:rPr>
                                <m:t>|</m:t>
                              </m:r>
                            </m:e>
                            <m:sup>
                              <m:r>
                                <a:rPr lang="en-US" sz="3200" i="1" kern="100">
                                  <a:effectLst/>
                                  <a:latin typeface="Cambria Math" panose="02040503050406030204" pitchFamily="18" charset="0"/>
                                  <a:ea typeface="DengXian" panose="02010600030101010101" pitchFamily="2" charset="-122"/>
                                  <a:cs typeface="Chu Van An"/>
                                </a:rPr>
                                <m:t>2</m:t>
                              </m:r>
                            </m:sup>
                          </m:sSup>
                          <m:r>
                            <a:rPr lang="en-US" sz="3200" i="1" kern="100">
                              <a:effectLst/>
                              <a:latin typeface="Cambria Math" panose="02040503050406030204" pitchFamily="18" charset="0"/>
                              <a:ea typeface="DengXian" panose="02010600030101010101" pitchFamily="2" charset="-122"/>
                              <a:cs typeface="Chu Van An"/>
                            </a:rPr>
                            <m:t>+|</m:t>
                          </m:r>
                          <m:acc>
                            <m:accPr>
                              <m:chr m:val="⃗"/>
                              <m:ctrlPr>
                                <a:rPr lang="en-US" sz="3200" i="1" kern="100">
                                  <a:effectLst/>
                                  <a:latin typeface="Cambria Math" panose="02040503050406030204" pitchFamily="18" charset="0"/>
                                  <a:ea typeface="DengXian" panose="02010600030101010101" pitchFamily="2" charset="-122"/>
                                  <a:cs typeface="Chu Van An"/>
                                </a:rPr>
                              </m:ctrlPr>
                            </m:accPr>
                            <m:e>
                              <m:r>
                                <a:rPr lang="en-US" sz="3200" i="1" kern="100">
                                  <a:effectLst/>
                                  <a:latin typeface="Cambria Math" panose="02040503050406030204" pitchFamily="18" charset="0"/>
                                  <a:ea typeface="DengXian" panose="02010600030101010101" pitchFamily="2" charset="-122"/>
                                  <a:cs typeface="Chu Van An"/>
                                </a:rPr>
                                <m:t>𝑏</m:t>
                              </m:r>
                            </m:e>
                          </m:acc>
                          <m:sSup>
                            <m:sSupPr>
                              <m:ctrlPr>
                                <a:rPr lang="en-US" sz="3200" i="1" kern="100">
                                  <a:effectLst/>
                                  <a:latin typeface="Cambria Math" panose="02040503050406030204" pitchFamily="18" charset="0"/>
                                  <a:ea typeface="DengXian" panose="02010600030101010101" pitchFamily="2" charset="-122"/>
                                  <a:cs typeface="Chu Van An"/>
                                </a:rPr>
                              </m:ctrlPr>
                            </m:sSupPr>
                            <m:e>
                              <m:r>
                                <a:rPr lang="en-US" sz="3200" i="1" kern="100">
                                  <a:effectLst/>
                                  <a:latin typeface="Cambria Math" panose="02040503050406030204" pitchFamily="18" charset="0"/>
                                  <a:ea typeface="DengXian" panose="02010600030101010101" pitchFamily="2" charset="-122"/>
                                  <a:cs typeface="Chu Van An"/>
                                </a:rPr>
                                <m:t>|</m:t>
                              </m:r>
                            </m:e>
                            <m:sup>
                              <m:r>
                                <a:rPr lang="en-US" sz="3200" i="1" kern="100">
                                  <a:effectLst/>
                                  <a:latin typeface="Cambria Math" panose="02040503050406030204" pitchFamily="18" charset="0"/>
                                  <a:ea typeface="DengXian" panose="02010600030101010101" pitchFamily="2" charset="-122"/>
                                  <a:cs typeface="Chu Van An"/>
                                </a:rPr>
                                <m:t>2</m:t>
                              </m:r>
                            </m:sup>
                          </m:sSup>
                          <m:r>
                            <a:rPr lang="en-US" sz="3200" i="1" kern="100">
                              <a:effectLst/>
                              <a:latin typeface="Cambria Math" panose="02040503050406030204" pitchFamily="18" charset="0"/>
                              <a:ea typeface="DengXian" panose="02010600030101010101" pitchFamily="2" charset="-122"/>
                              <a:cs typeface="Chu Van An"/>
                            </a:rPr>
                            <m:t>+2|</m:t>
                          </m:r>
                          <m:acc>
                            <m:accPr>
                              <m:chr m:val="⃗"/>
                              <m:ctrlPr>
                                <a:rPr lang="en-US" sz="3200" i="1" kern="100">
                                  <a:effectLst/>
                                  <a:latin typeface="Cambria Math" panose="02040503050406030204" pitchFamily="18" charset="0"/>
                                  <a:ea typeface="DengXian" panose="02010600030101010101" pitchFamily="2" charset="-122"/>
                                  <a:cs typeface="Chu Van An"/>
                                </a:rPr>
                              </m:ctrlPr>
                            </m:accPr>
                            <m:e>
                              <m:r>
                                <a:rPr lang="en-US" sz="3200" i="1" kern="100">
                                  <a:effectLst/>
                                  <a:latin typeface="Cambria Math" panose="02040503050406030204" pitchFamily="18" charset="0"/>
                                  <a:ea typeface="DengXian" panose="02010600030101010101" pitchFamily="2" charset="-122"/>
                                  <a:cs typeface="Chu Van An"/>
                                </a:rPr>
                                <m:t>𝑎</m:t>
                              </m:r>
                            </m:e>
                          </m:acc>
                          <m:r>
                            <a:rPr lang="en-US" sz="3200" i="1" kern="100">
                              <a:effectLst/>
                              <a:latin typeface="Cambria Math" panose="02040503050406030204" pitchFamily="18" charset="0"/>
                              <a:ea typeface="DengXian" panose="02010600030101010101" pitchFamily="2" charset="-122"/>
                              <a:cs typeface="Chu Van An"/>
                            </a:rPr>
                            <m:t>|</m:t>
                          </m:r>
                          <m:r>
                            <a:rPr lang="en-US" sz="32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sz="3200" i="1" kern="100">
                              <a:effectLst/>
                              <a:latin typeface="Cambria Math" panose="02040503050406030204" pitchFamily="18" charset="0"/>
                              <a:ea typeface="DengXian" panose="02010600030101010101" pitchFamily="2" charset="-122"/>
                              <a:cs typeface="Chu Van An"/>
                            </a:rPr>
                            <m:t>|</m:t>
                          </m:r>
                          <m:acc>
                            <m:accPr>
                              <m:chr m:val="⃗"/>
                              <m:ctrlPr>
                                <a:rPr lang="en-US" sz="3200" i="1" kern="100">
                                  <a:effectLst/>
                                  <a:latin typeface="Cambria Math" panose="02040503050406030204" pitchFamily="18" charset="0"/>
                                  <a:ea typeface="DengXian" panose="02010600030101010101" pitchFamily="2" charset="-122"/>
                                  <a:cs typeface="Chu Van An"/>
                                </a:rPr>
                              </m:ctrlPr>
                            </m:accPr>
                            <m:e>
                              <m:r>
                                <a:rPr lang="en-US" sz="3200" i="1" kern="100">
                                  <a:effectLst/>
                                  <a:latin typeface="Cambria Math" panose="02040503050406030204" pitchFamily="18" charset="0"/>
                                  <a:ea typeface="DengXian" panose="02010600030101010101" pitchFamily="2" charset="-122"/>
                                  <a:cs typeface="Chu Van An"/>
                                </a:rPr>
                                <m:t>𝑏</m:t>
                              </m:r>
                            </m:e>
                          </m:acc>
                          <m:r>
                            <a:rPr lang="en-US" sz="3200" i="1" kern="100">
                              <a:effectLst/>
                              <a:latin typeface="Cambria Math" panose="02040503050406030204" pitchFamily="18" charset="0"/>
                              <a:ea typeface="DengXian" panose="02010600030101010101" pitchFamily="2" charset="-122"/>
                              <a:cs typeface="Chu Van An"/>
                            </a:rPr>
                            <m:t>|</m:t>
                          </m:r>
                          <m:r>
                            <a:rPr lang="en-US" sz="3200" i="1" kern="100">
                              <a:effectLst/>
                              <a:latin typeface="Cambria Math" panose="02040503050406030204" pitchFamily="18" charset="0"/>
                              <a:ea typeface="DengXian" panose="02010600030101010101" pitchFamily="2" charset="-122"/>
                              <a:cs typeface="Times New Roman" panose="02020603050405020304" pitchFamily="18" charset="0"/>
                            </a:rPr>
                            <m:t>⋅</m:t>
                          </m:r>
                          <m:func>
                            <m:funcPr>
                              <m:ctrlPr>
                                <a:rPr lang="en-US" sz="3200" i="1" kern="100">
                                  <a:effectLst/>
                                  <a:latin typeface="Cambria Math" panose="02040503050406030204" pitchFamily="18" charset="0"/>
                                  <a:ea typeface="DengXian" panose="02010600030101010101" pitchFamily="2" charset="-122"/>
                                  <a:cs typeface="Chu Van An"/>
                                </a:rPr>
                              </m:ctrlPr>
                            </m:funcPr>
                            <m:fName>
                              <m:r>
                                <a:rPr lang="en-US" sz="3200" i="1" kern="100">
                                  <a:effectLst/>
                                  <a:latin typeface="Cambria Math" panose="02040503050406030204" pitchFamily="18" charset="0"/>
                                  <a:ea typeface="DengXian" panose="02010600030101010101" pitchFamily="2" charset="-122"/>
                                  <a:cs typeface="Chu Van An"/>
                                </a:rPr>
                                <m:t>𝑐𝑜𝑠</m:t>
                              </m:r>
                            </m:fName>
                            <m:e>
                              <m:r>
                                <a:rPr lang="en-US" sz="3200" i="1" kern="100">
                                  <a:effectLst/>
                                  <a:latin typeface="Cambria Math" panose="02040503050406030204" pitchFamily="18" charset="0"/>
                                  <a:ea typeface="DengXian" panose="02010600030101010101" pitchFamily="2" charset="-122"/>
                                  <a:cs typeface="Chu Van An"/>
                                </a:rPr>
                                <m:t>(</m:t>
                              </m:r>
                            </m:e>
                          </m:func>
                          <m:acc>
                            <m:accPr>
                              <m:chr m:val="⃗"/>
                              <m:ctrlPr>
                                <a:rPr lang="en-US" sz="3200" i="1" kern="100">
                                  <a:effectLst/>
                                  <a:latin typeface="Cambria Math" panose="02040503050406030204" pitchFamily="18" charset="0"/>
                                  <a:ea typeface="DengXian" panose="02010600030101010101" pitchFamily="2" charset="-122"/>
                                  <a:cs typeface="Chu Van An"/>
                                </a:rPr>
                              </m:ctrlPr>
                            </m:accPr>
                            <m:e>
                              <m:r>
                                <a:rPr lang="en-US" sz="3200" i="1" kern="100">
                                  <a:effectLst/>
                                  <a:latin typeface="Cambria Math" panose="02040503050406030204" pitchFamily="18" charset="0"/>
                                  <a:ea typeface="DengXian" panose="02010600030101010101" pitchFamily="2" charset="-122"/>
                                  <a:cs typeface="Chu Van An"/>
                                </a:rPr>
                                <m:t>𝑎</m:t>
                              </m:r>
                            </m:e>
                          </m:acc>
                          <m:r>
                            <a:rPr lang="en-US" sz="3200" i="1" kern="100">
                              <a:effectLst/>
                              <a:latin typeface="Cambria Math" panose="02040503050406030204" pitchFamily="18" charset="0"/>
                              <a:ea typeface="DengXian" panose="02010600030101010101" pitchFamily="2" charset="-122"/>
                              <a:cs typeface="Chu Van An"/>
                            </a:rPr>
                            <m:t>,</m:t>
                          </m:r>
                          <m:acc>
                            <m:accPr>
                              <m:chr m:val="⃗"/>
                              <m:ctrlPr>
                                <a:rPr lang="en-US" sz="3200" i="1" kern="100">
                                  <a:effectLst/>
                                  <a:latin typeface="Cambria Math" panose="02040503050406030204" pitchFamily="18" charset="0"/>
                                  <a:ea typeface="DengXian" panose="02010600030101010101" pitchFamily="2" charset="-122"/>
                                  <a:cs typeface="Chu Van An"/>
                                </a:rPr>
                              </m:ctrlPr>
                            </m:accPr>
                            <m:e>
                              <m:r>
                                <a:rPr lang="en-US" sz="3200" i="1" kern="100">
                                  <a:effectLst/>
                                  <a:latin typeface="Cambria Math" panose="02040503050406030204" pitchFamily="18" charset="0"/>
                                  <a:ea typeface="DengXian" panose="02010600030101010101" pitchFamily="2" charset="-122"/>
                                  <a:cs typeface="Chu Van An"/>
                                </a:rPr>
                                <m:t>𝑏</m:t>
                              </m:r>
                            </m:e>
                          </m:acc>
                          <m:r>
                            <a:rPr lang="en-US" sz="3200" i="1" kern="100">
                              <a:effectLst/>
                              <a:latin typeface="Cambria Math" panose="02040503050406030204" pitchFamily="18" charset="0"/>
                              <a:ea typeface="DengXian" panose="02010600030101010101" pitchFamily="2" charset="-122"/>
                              <a:cs typeface="Chu Van An"/>
                            </a:rPr>
                            <m:t>)</m:t>
                          </m:r>
                        </m:e>
                      </m:rad>
                    </m:oMath>
                  </m:oMathPara>
                </a14:m>
                <a:endParaRPr lang="en-US" sz="3200" kern="100">
                  <a:effectLst/>
                  <a:latin typeface="Calibri" panose="020F0502020204030204" pitchFamily="34" charset="0"/>
                  <a:ea typeface="DengXian" panose="02010600030101010101" pitchFamily="2" charset="-122"/>
                  <a:cs typeface="Times New Roman" panose="02020603050405020304" pitchFamily="18" charset="0"/>
                </a:endParaRPr>
              </a:p>
            </p:txBody>
          </p:sp>
        </mc:Choice>
        <mc:Fallback xmlns="">
          <p:sp>
            <p:nvSpPr>
              <p:cNvPr id="2" name="TextBox 1">
                <a:extLst>
                  <a:ext uri="{FF2B5EF4-FFF2-40B4-BE49-F238E27FC236}">
                    <a16:creationId xmlns:a16="http://schemas.microsoft.com/office/drawing/2014/main" id="{31704B87-908C-E790-C854-9BB265DBF438}"/>
                  </a:ext>
                </a:extLst>
              </p:cNvPr>
              <p:cNvSpPr txBox="1">
                <a:spLocks noRot="1" noChangeAspect="1" noMove="1" noResize="1" noEditPoints="1" noAdjustHandles="1" noChangeArrowheads="1" noChangeShapeType="1" noTextEdit="1"/>
              </p:cNvSpPr>
              <p:nvPr/>
            </p:nvSpPr>
            <p:spPr>
              <a:xfrm>
                <a:off x="197963" y="1683032"/>
                <a:ext cx="12067602" cy="2096600"/>
              </a:xfrm>
              <a:prstGeom prst="rect">
                <a:avLst/>
              </a:prstGeom>
              <a:blipFill>
                <a:blip r:embed="rId6"/>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616989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6" grpId="0" animBg="1"/>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7133FD7F-633C-8BFB-6834-64A4F4357BFA}"/>
              </a:ext>
            </a:extLst>
          </p:cNvPr>
          <p:cNvCxnSpPr/>
          <p:nvPr/>
        </p:nvCxnSpPr>
        <p:spPr>
          <a:xfrm flipV="1">
            <a:off x="110764" y="2472459"/>
            <a:ext cx="11811786" cy="65988"/>
          </a:xfrm>
          <a:prstGeom prst="line">
            <a:avLst/>
          </a:prstGeom>
        </p:spPr>
        <p:style>
          <a:lnRef idx="2">
            <a:schemeClr val="accent4"/>
          </a:lnRef>
          <a:fillRef idx="0">
            <a:schemeClr val="accent4"/>
          </a:fillRef>
          <a:effectRef idx="1">
            <a:schemeClr val="accent4"/>
          </a:effectRef>
          <a:fontRef idx="minor">
            <a:schemeClr val="tx1"/>
          </a:fontRef>
        </p:style>
      </p:cxnSp>
      <p:pic>
        <p:nvPicPr>
          <p:cNvPr id="4" name="Picture 3">
            <a:extLst>
              <a:ext uri="{FF2B5EF4-FFF2-40B4-BE49-F238E27FC236}">
                <a16:creationId xmlns:a16="http://schemas.microsoft.com/office/drawing/2014/main" id="{4AC58FC2-0E74-7FC7-DC88-3F2A71BCF8D5}"/>
              </a:ext>
            </a:extLst>
          </p:cNvPr>
          <p:cNvPicPr>
            <a:picLocks noChangeAspect="1"/>
          </p:cNvPicPr>
          <p:nvPr/>
        </p:nvPicPr>
        <p:blipFill>
          <a:blip r:embed="rId2"/>
          <a:stretch>
            <a:fillRect/>
          </a:stretch>
        </p:blipFill>
        <p:spPr>
          <a:xfrm>
            <a:off x="197963" y="176878"/>
            <a:ext cx="12192000" cy="1960523"/>
          </a:xfrm>
          <a:prstGeom prst="rect">
            <a:avLst/>
          </a:prstGeom>
        </p:spPr>
      </p:pic>
      <p:pic>
        <p:nvPicPr>
          <p:cNvPr id="5" name="Picture 4">
            <a:extLst>
              <a:ext uri="{FF2B5EF4-FFF2-40B4-BE49-F238E27FC236}">
                <a16:creationId xmlns:a16="http://schemas.microsoft.com/office/drawing/2014/main" id="{DDA121A9-EFE9-BC66-D484-8012986E5D99}"/>
              </a:ext>
            </a:extLst>
          </p:cNvPr>
          <p:cNvPicPr>
            <a:picLocks noChangeAspect="1"/>
          </p:cNvPicPr>
          <p:nvPr/>
        </p:nvPicPr>
        <p:blipFill>
          <a:blip r:embed="rId3"/>
          <a:stretch>
            <a:fillRect/>
          </a:stretch>
        </p:blipFill>
        <p:spPr>
          <a:xfrm>
            <a:off x="274851" y="2873505"/>
            <a:ext cx="11370540" cy="2438322"/>
          </a:xfrm>
          <a:prstGeom prst="rect">
            <a:avLst/>
          </a:prstGeom>
        </p:spPr>
      </p:pic>
      <p:sp>
        <p:nvSpPr>
          <p:cNvPr id="6" name="TextBox 5">
            <a:extLst>
              <a:ext uri="{FF2B5EF4-FFF2-40B4-BE49-F238E27FC236}">
                <a16:creationId xmlns:a16="http://schemas.microsoft.com/office/drawing/2014/main" id="{A548E91B-6BF6-387E-6E08-445690A41FAB}"/>
              </a:ext>
            </a:extLst>
          </p:cNvPr>
          <p:cNvSpPr txBox="1"/>
          <p:nvPr/>
        </p:nvSpPr>
        <p:spPr>
          <a:xfrm>
            <a:off x="4662020" y="5634464"/>
            <a:ext cx="6119446" cy="584775"/>
          </a:xfrm>
          <a:prstGeom prst="rect">
            <a:avLst/>
          </a:prstGeom>
          <a:solidFill>
            <a:srgbClr val="FFFF00"/>
          </a:solidFill>
        </p:spPr>
        <p:txBody>
          <a:bodyPr wrap="square">
            <a:spAutoFit/>
          </a:bodyPr>
          <a:lstStyle/>
          <a:p>
            <a:r>
              <a:rPr lang="en-SG" sz="3200" b="1">
                <a:effectLst/>
                <a:latin typeface="Times New Roman" panose="02020603050405020304" pitchFamily="18" charset="0"/>
                <a:ea typeface="Calibri" panose="020F0502020204030204" pitchFamily="34" charset="0"/>
              </a:rPr>
              <a:t>Đáp án: 2,63</a:t>
            </a:r>
            <a:endParaRPr lang="en-US" sz="3200"/>
          </a:p>
        </p:txBody>
      </p:sp>
    </p:spTree>
    <p:extLst>
      <p:ext uri="{BB962C8B-B14F-4D97-AF65-F5344CB8AC3E}">
        <p14:creationId xmlns:p14="http://schemas.microsoft.com/office/powerpoint/2010/main" val="2715070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5CE42EC-1EFE-8657-664A-E5CC187051AF}"/>
              </a:ext>
            </a:extLst>
          </p:cNvPr>
          <p:cNvPicPr>
            <a:picLocks noChangeAspect="1"/>
          </p:cNvPicPr>
          <p:nvPr/>
        </p:nvPicPr>
        <p:blipFill>
          <a:blip r:embed="rId2"/>
          <a:stretch>
            <a:fillRect/>
          </a:stretch>
        </p:blipFill>
        <p:spPr>
          <a:xfrm>
            <a:off x="70339" y="102261"/>
            <a:ext cx="11897248" cy="3326739"/>
          </a:xfrm>
          <a:prstGeom prst="rect">
            <a:avLst/>
          </a:prstGeom>
        </p:spPr>
      </p:pic>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15A37180-3707-1714-3D1E-0EA9EDA15BF4}"/>
                  </a:ext>
                </a:extLst>
              </p:cNvPr>
              <p:cNvSpPr/>
              <p:nvPr/>
            </p:nvSpPr>
            <p:spPr>
              <a:xfrm>
                <a:off x="328137" y="4070433"/>
                <a:ext cx="11541429" cy="1135311"/>
              </a:xfrm>
              <a:prstGeom prst="rect">
                <a:avLst/>
              </a:prstGeom>
            </p:spPr>
            <p:txBody>
              <a:bodyPr wrap="none">
                <a:spAutoFit/>
              </a:bodyPr>
              <a:lstStyle/>
              <a:p>
                <a:r>
                  <a:rPr lang="en-US" sz="4800">
                    <a:solidFill>
                      <a:srgbClr val="FF0000"/>
                    </a:solidFill>
                    <a:highlight>
                      <a:srgbClr val="FFFF00"/>
                    </a:highlight>
                    <a:latin typeface="Arial" panose="020B0604020202020204" pitchFamily="34" charset="0"/>
                    <a:ea typeface="Calibri" panose="020F0502020204030204" pitchFamily="34" charset="0"/>
                    <a:cs typeface="Arial" panose="020B0604020202020204" pitchFamily="34" charset="0"/>
                  </a:rPr>
                  <a:t>A =</a:t>
                </a:r>
                <a:r>
                  <a:rPr lang="en-US" sz="4800" b="1">
                    <a:highlight>
                      <a:srgbClr val="FFFF00"/>
                    </a:highlight>
                    <a:cs typeface="Arial" panose="020B0604020202020204" pitchFamily="34" charset="0"/>
                  </a:rPr>
                  <a:t> </a:t>
                </a:r>
                <a14:m>
                  <m:oMath xmlns:m="http://schemas.openxmlformats.org/officeDocument/2006/math">
                    <m:acc>
                      <m:accPr>
                        <m:chr m:val="⃗"/>
                        <m:ctrlPr>
                          <a:rPr lang="en-US" sz="4800" b="1" i="1">
                            <a:highlight>
                              <a:srgbClr val="FFFF00"/>
                            </a:highlight>
                            <a:latin typeface="Cambria Math" panose="02040503050406030204" pitchFamily="18" charset="0"/>
                            <a:cs typeface="Arial" panose="020B0604020202020204" pitchFamily="34" charset="0"/>
                          </a:rPr>
                        </m:ctrlPr>
                      </m:accPr>
                      <m:e>
                        <m:r>
                          <a:rPr lang="en-US" sz="4800" b="1" i="1">
                            <a:highlight>
                              <a:srgbClr val="FFFF00"/>
                            </a:highlight>
                            <a:latin typeface="Cambria Math" panose="02040503050406030204" pitchFamily="18" charset="0"/>
                            <a:cs typeface="Arial" panose="020B0604020202020204" pitchFamily="34" charset="0"/>
                          </a:rPr>
                          <m:t>𝑭</m:t>
                        </m:r>
                      </m:e>
                    </m:acc>
                    <m:r>
                      <a:rPr lang="en-US" sz="4800" b="1" i="1">
                        <a:highlight>
                          <a:srgbClr val="FFFF00"/>
                        </a:highlight>
                        <a:latin typeface="Cambria Math" panose="02040503050406030204" pitchFamily="18" charset="0"/>
                        <a:cs typeface="Arial" panose="020B0604020202020204" pitchFamily="34" charset="0"/>
                      </a:rPr>
                      <m:t>.</m:t>
                    </m:r>
                    <m:acc>
                      <m:accPr>
                        <m:chr m:val="⃗"/>
                        <m:ctrlPr>
                          <a:rPr lang="en-US" sz="4800" b="1" i="1">
                            <a:highlight>
                              <a:srgbClr val="FFFF00"/>
                            </a:highlight>
                            <a:latin typeface="Cambria Math" panose="02040503050406030204" pitchFamily="18" charset="0"/>
                            <a:cs typeface="Arial" panose="020B0604020202020204" pitchFamily="34" charset="0"/>
                          </a:rPr>
                        </m:ctrlPr>
                      </m:accPr>
                      <m:e>
                        <m:r>
                          <a:rPr lang="en-US" sz="4800" b="1" i="1">
                            <a:highlight>
                              <a:srgbClr val="FFFF00"/>
                            </a:highlight>
                            <a:latin typeface="Cambria Math" panose="02040503050406030204" pitchFamily="18" charset="0"/>
                            <a:cs typeface="Arial" panose="020B0604020202020204" pitchFamily="34" charset="0"/>
                          </a:rPr>
                          <m:t>𝒅</m:t>
                        </m:r>
                      </m:e>
                    </m:acc>
                  </m:oMath>
                </a14:m>
                <a:r>
                  <a:rPr lang="en-US" sz="4800">
                    <a:solidFill>
                      <a:srgbClr val="FF0000"/>
                    </a:solidFill>
                    <a:highlight>
                      <a:srgbClr val="FFFF00"/>
                    </a:highlight>
                    <a:latin typeface="Arial" panose="020B0604020202020204" pitchFamily="34" charset="0"/>
                    <a:ea typeface="Calibri" panose="020F0502020204030204" pitchFamily="34" charset="0"/>
                    <a:cs typeface="Arial" panose="020B0604020202020204" pitchFamily="34" charset="0"/>
                  </a:rPr>
                  <a:t>= |</a:t>
                </a:r>
                <a14:m>
                  <m:oMath xmlns:m="http://schemas.openxmlformats.org/officeDocument/2006/math">
                    <m:acc>
                      <m:accPr>
                        <m:chr m:val="⃗"/>
                        <m:ctrlPr>
                          <a:rPr lang="en-US" sz="4800" i="1">
                            <a:solidFill>
                              <a:srgbClr val="FF0000"/>
                            </a:solidFill>
                            <a:effectLst/>
                            <a:highlight>
                              <a:srgbClr val="FFFF00"/>
                            </a:highlight>
                            <a:latin typeface="Cambria Math" panose="02040503050406030204" pitchFamily="18" charset="0"/>
                            <a:cs typeface="Times New Roman" panose="02020603050405020304" pitchFamily="18" charset="0"/>
                          </a:rPr>
                        </m:ctrlPr>
                      </m:accPr>
                      <m:e>
                        <m:r>
                          <a:rPr lang="en-US" sz="4800" i="1">
                            <a:solidFill>
                              <a:srgbClr val="FF0000"/>
                            </a:solidFill>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t>𝐹</m:t>
                        </m:r>
                      </m:e>
                    </m:acc>
                  </m:oMath>
                </a14:m>
                <a:r>
                  <a:rPr lang="en-US" sz="4800">
                    <a:solidFill>
                      <a:srgbClr val="FF000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a:t>
                </a:r>
                <a14:m>
                  <m:oMath xmlns:m="http://schemas.openxmlformats.org/officeDocument/2006/math">
                    <m:acc>
                      <m:accPr>
                        <m:chr m:val="⃗"/>
                        <m:ctrlPr>
                          <a:rPr lang="en-US" sz="4800" i="1">
                            <a:solidFill>
                              <a:srgbClr val="FF0000"/>
                            </a:solidFill>
                            <a:effectLst/>
                            <a:highlight>
                              <a:srgbClr val="FFFF00"/>
                            </a:highlight>
                            <a:latin typeface="Cambria Math" panose="02040503050406030204" pitchFamily="18" charset="0"/>
                            <a:cs typeface="Times New Roman" panose="02020603050405020304" pitchFamily="18" charset="0"/>
                          </a:rPr>
                        </m:ctrlPr>
                      </m:accPr>
                      <m:e>
                        <m:r>
                          <a:rPr lang="en-US" sz="4800" i="1">
                            <a:solidFill>
                              <a:srgbClr val="FF0000"/>
                            </a:solidFill>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t>𝑑</m:t>
                        </m:r>
                      </m:e>
                    </m:acc>
                  </m:oMath>
                </a14:m>
                <a:r>
                  <a:rPr lang="en-US" sz="4800">
                    <a:solidFill>
                      <a:srgbClr val="FF0000"/>
                    </a:solidFill>
                    <a:effectLst/>
                    <a:highlight>
                      <a:srgbClr val="FFFF00"/>
                    </a:highlight>
                    <a:latin typeface="Arial" panose="020B0604020202020204" pitchFamily="34" charset="0"/>
                    <a:ea typeface="Calibri" panose="020F0502020204030204" pitchFamily="34" charset="0"/>
                    <a:cs typeface="Arial" panose="020B0604020202020204" pitchFamily="34" charset="0"/>
                  </a:rPr>
                  <a:t>|.</a:t>
                </a:r>
                <a14:m>
                  <m:oMath xmlns:m="http://schemas.openxmlformats.org/officeDocument/2006/math">
                    <m:r>
                      <a:rPr lang="en-US" sz="4800" i="1">
                        <a:solidFill>
                          <a:srgbClr val="FF0000"/>
                        </a:solidFill>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t>𝑐𝑜𝑠</m:t>
                    </m:r>
                    <m:sSup>
                      <m:sSupPr>
                        <m:ctrlPr>
                          <a:rPr lang="en-US" sz="4800" i="1">
                            <a:solidFill>
                              <a:srgbClr val="FF0000"/>
                            </a:solidFill>
                            <a:effectLst/>
                            <a:highlight>
                              <a:srgbClr val="FFFF00"/>
                            </a:highlight>
                            <a:latin typeface="Cambria Math" panose="02040503050406030204" pitchFamily="18" charset="0"/>
                            <a:cs typeface="Times New Roman" panose="02020603050405020304" pitchFamily="18" charset="0"/>
                          </a:rPr>
                        </m:ctrlPr>
                      </m:sSupPr>
                      <m:e>
                        <m:r>
                          <a:rPr lang="en-US" sz="4800" b="0" i="1" smtClean="0">
                            <a:solidFill>
                              <a:srgbClr val="FF0000"/>
                            </a:solidFill>
                            <a:effectLst/>
                            <a:highlight>
                              <a:srgbClr val="FFFF00"/>
                            </a:highlight>
                            <a:latin typeface="Cambria Math" panose="02040503050406030204" pitchFamily="18" charset="0"/>
                            <a:cs typeface="Times New Roman" panose="02020603050405020304" pitchFamily="18" charset="0"/>
                          </a:rPr>
                          <m:t>60</m:t>
                        </m:r>
                      </m:e>
                      <m:sup>
                        <m:r>
                          <a:rPr lang="en-US" sz="4800" i="1">
                            <a:solidFill>
                              <a:srgbClr val="FF0000"/>
                            </a:solidFill>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t>°</m:t>
                        </m:r>
                      </m:sup>
                    </m:sSup>
                  </m:oMath>
                </a14:m>
                <a:r>
                  <a:rPr lang="en-US" sz="4800">
                    <a:solidFill>
                      <a:srgbClr val="FF0000"/>
                    </a:solidFill>
                    <a:highlight>
                      <a:srgbClr val="FFFF00"/>
                    </a:highlight>
                    <a:latin typeface="Arial" panose="020B0604020202020204" pitchFamily="34" charset="0"/>
                    <a:cs typeface="Arial" panose="020B0604020202020204" pitchFamily="34" charset="0"/>
                  </a:rPr>
                  <a:t>=90.100.</a:t>
                </a:r>
                <a14:m>
                  <m:oMath xmlns:m="http://schemas.openxmlformats.org/officeDocument/2006/math">
                    <m:f>
                      <m:fPr>
                        <m:ctrlPr>
                          <a:rPr lang="en-US" sz="4800" i="1" smtClean="0">
                            <a:solidFill>
                              <a:srgbClr val="FF0000"/>
                            </a:solidFill>
                            <a:highlight>
                              <a:srgbClr val="FFFF00"/>
                            </a:highlight>
                            <a:latin typeface="Cambria Math" panose="02040503050406030204" pitchFamily="18" charset="0"/>
                            <a:cs typeface="Arial" panose="020B0604020202020204" pitchFamily="34" charset="0"/>
                          </a:rPr>
                        </m:ctrlPr>
                      </m:fPr>
                      <m:num>
                        <m:r>
                          <a:rPr lang="en-US" sz="4800" b="0" i="1" smtClean="0">
                            <a:solidFill>
                              <a:srgbClr val="FF0000"/>
                            </a:solidFill>
                            <a:highlight>
                              <a:srgbClr val="FFFF00"/>
                            </a:highlight>
                            <a:latin typeface="Cambria Math" panose="02040503050406030204" pitchFamily="18" charset="0"/>
                            <a:cs typeface="Arial" panose="020B0604020202020204" pitchFamily="34" charset="0"/>
                          </a:rPr>
                          <m:t>1</m:t>
                        </m:r>
                      </m:num>
                      <m:den>
                        <m:r>
                          <a:rPr lang="en-US" sz="4800" b="0" i="1" smtClean="0">
                            <a:solidFill>
                              <a:srgbClr val="FF0000"/>
                            </a:solidFill>
                            <a:highlight>
                              <a:srgbClr val="FFFF00"/>
                            </a:highlight>
                            <a:latin typeface="Cambria Math" panose="02040503050406030204" pitchFamily="18" charset="0"/>
                            <a:cs typeface="Arial" panose="020B0604020202020204" pitchFamily="34" charset="0"/>
                          </a:rPr>
                          <m:t>2</m:t>
                        </m:r>
                      </m:den>
                    </m:f>
                    <m:r>
                      <a:rPr lang="en-US" sz="4800" b="0" i="1" smtClean="0">
                        <a:solidFill>
                          <a:srgbClr val="FF0000"/>
                        </a:solidFill>
                        <a:highlight>
                          <a:srgbClr val="FFFF00"/>
                        </a:highlight>
                        <a:latin typeface="Cambria Math" panose="02040503050406030204" pitchFamily="18" charset="0"/>
                        <a:cs typeface="Arial" panose="020B0604020202020204" pitchFamily="34" charset="0"/>
                      </a:rPr>
                      <m:t>=4500 </m:t>
                    </m:r>
                    <m:r>
                      <a:rPr lang="en-US" sz="4800" b="0" i="1" smtClean="0">
                        <a:solidFill>
                          <a:srgbClr val="FF0000"/>
                        </a:solidFill>
                        <a:highlight>
                          <a:srgbClr val="FFFF00"/>
                        </a:highlight>
                        <a:latin typeface="Cambria Math" panose="02040503050406030204" pitchFamily="18" charset="0"/>
                        <a:cs typeface="Arial" panose="020B0604020202020204" pitchFamily="34" charset="0"/>
                      </a:rPr>
                      <m:t>𝐽</m:t>
                    </m:r>
                  </m:oMath>
                </a14:m>
                <a:endParaRPr lang="en-US" sz="4800">
                  <a:solidFill>
                    <a:srgbClr val="FF0000"/>
                  </a:solidFill>
                  <a:highlight>
                    <a:srgbClr val="FFFF00"/>
                  </a:highlight>
                  <a:latin typeface="Arial" panose="020B0604020202020204" pitchFamily="34" charset="0"/>
                  <a:cs typeface="Arial" panose="020B0604020202020204" pitchFamily="34" charset="0"/>
                </a:endParaRPr>
              </a:p>
            </p:txBody>
          </p:sp>
        </mc:Choice>
        <mc:Fallback xmlns="">
          <p:sp>
            <p:nvSpPr>
              <p:cNvPr id="9" name="Rectangle 8">
                <a:extLst>
                  <a:ext uri="{FF2B5EF4-FFF2-40B4-BE49-F238E27FC236}">
                    <a16:creationId xmlns:a16="http://schemas.microsoft.com/office/drawing/2014/main" id="{15A37180-3707-1714-3D1E-0EA9EDA15BF4}"/>
                  </a:ext>
                </a:extLst>
              </p:cNvPr>
              <p:cNvSpPr>
                <a:spLocks noRot="1" noChangeAspect="1" noMove="1" noResize="1" noEditPoints="1" noAdjustHandles="1" noChangeArrowheads="1" noChangeShapeType="1" noTextEdit="1"/>
              </p:cNvSpPr>
              <p:nvPr/>
            </p:nvSpPr>
            <p:spPr>
              <a:xfrm>
                <a:off x="328137" y="4070433"/>
                <a:ext cx="11541429" cy="1135311"/>
              </a:xfrm>
              <a:prstGeom prst="rect">
                <a:avLst/>
              </a:prstGeom>
              <a:blipFill>
                <a:blip r:embed="rId3"/>
                <a:stretch>
                  <a:fillRect l="-2430" t="-1075" b="-15591"/>
                </a:stretch>
              </a:blipFill>
            </p:spPr>
            <p:txBody>
              <a:bodyPr/>
              <a:lstStyle/>
              <a:p>
                <a:r>
                  <a:rPr lang="en-US">
                    <a:noFill/>
                  </a:rPr>
                  <a:t> </a:t>
                </a:r>
              </a:p>
            </p:txBody>
          </p:sp>
        </mc:Fallback>
      </mc:AlternateContent>
      <p:sp>
        <p:nvSpPr>
          <p:cNvPr id="15" name="TextBox 14">
            <a:extLst>
              <a:ext uri="{FF2B5EF4-FFF2-40B4-BE49-F238E27FC236}">
                <a16:creationId xmlns:a16="http://schemas.microsoft.com/office/drawing/2014/main" id="{9494C6E5-9DB5-9EC2-02DA-CA412DC766B9}"/>
              </a:ext>
            </a:extLst>
          </p:cNvPr>
          <p:cNvSpPr txBox="1"/>
          <p:nvPr/>
        </p:nvSpPr>
        <p:spPr>
          <a:xfrm>
            <a:off x="-75465" y="5847177"/>
            <a:ext cx="6094428" cy="821700"/>
          </a:xfrm>
          <a:prstGeom prst="rect">
            <a:avLst/>
          </a:prstGeom>
          <a:solidFill>
            <a:srgbClr val="00B0F0"/>
          </a:solidFill>
        </p:spPr>
        <p:txBody>
          <a:bodyPr wrap="square">
            <a:spAutoFit/>
          </a:bodyPr>
          <a:lstStyle/>
          <a:p>
            <a:pPr marL="629920" algn="just">
              <a:lnSpc>
                <a:spcPct val="115000"/>
              </a:lnSpc>
              <a:spcAft>
                <a:spcPts val="800"/>
              </a:spcAft>
              <a:tabLst>
                <a:tab pos="629920" algn="l"/>
              </a:tabLst>
            </a:pPr>
            <a:r>
              <a:rPr lang="en-SG" sz="4400" b="1">
                <a:effectLst/>
                <a:latin typeface="Times New Roman" panose="02020603050405020304" pitchFamily="18" charset="0"/>
                <a:ea typeface="Calibri" panose="020F0502020204030204" pitchFamily="34" charset="0"/>
                <a:cs typeface="Times New Roman" panose="02020603050405020304" pitchFamily="18" charset="0"/>
              </a:rPr>
              <a:t>Đáp án: </a:t>
            </a:r>
            <a:r>
              <a:rPr lang="en-US" sz="4400" b="1">
                <a:effectLst/>
                <a:latin typeface="Times New Roman" panose="02020603050405020304" pitchFamily="18" charset="0"/>
                <a:ea typeface="Times New Roman" panose="02020603050405020304" pitchFamily="18" charset="0"/>
                <a:cs typeface="Times New Roman" panose="02020603050405020304" pitchFamily="18" charset="0"/>
              </a:rPr>
              <a:t>4500</a:t>
            </a:r>
            <a:endParaRPr lang="en-US" sz="44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55651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8867486-33DA-745E-F73A-5BC15E64BA7F}"/>
              </a:ext>
            </a:extLst>
          </p:cNvPr>
          <p:cNvPicPr>
            <a:picLocks noChangeAspect="1"/>
          </p:cNvPicPr>
          <p:nvPr/>
        </p:nvPicPr>
        <p:blipFill>
          <a:blip r:embed="rId2"/>
          <a:stretch>
            <a:fillRect/>
          </a:stretch>
        </p:blipFill>
        <p:spPr>
          <a:xfrm>
            <a:off x="101833" y="158382"/>
            <a:ext cx="11787430" cy="1368759"/>
          </a:xfrm>
          <a:prstGeom prst="rect">
            <a:avLst/>
          </a:prstGeom>
        </p:spPr>
      </p:pic>
      <p:pic>
        <p:nvPicPr>
          <p:cNvPr id="5" name="Picture 4">
            <a:extLst>
              <a:ext uri="{FF2B5EF4-FFF2-40B4-BE49-F238E27FC236}">
                <a16:creationId xmlns:a16="http://schemas.microsoft.com/office/drawing/2014/main" id="{FA6697D7-EE82-E73F-7AD7-28CEE575A5C1}"/>
              </a:ext>
            </a:extLst>
          </p:cNvPr>
          <p:cNvPicPr>
            <a:picLocks noChangeAspect="1"/>
          </p:cNvPicPr>
          <p:nvPr/>
        </p:nvPicPr>
        <p:blipFill>
          <a:blip r:embed="rId3"/>
          <a:stretch>
            <a:fillRect/>
          </a:stretch>
        </p:blipFill>
        <p:spPr>
          <a:xfrm>
            <a:off x="5376269" y="1527141"/>
            <a:ext cx="6217419" cy="2092752"/>
          </a:xfrm>
          <a:prstGeom prst="rect">
            <a:avLst/>
          </a:prstGeom>
        </p:spPr>
      </p:pic>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DC7CA344-D183-C058-D30C-1F4332354234}"/>
                  </a:ext>
                </a:extLst>
              </p:cNvPr>
              <p:cNvSpPr txBox="1"/>
              <p:nvPr/>
            </p:nvSpPr>
            <p:spPr>
              <a:xfrm>
                <a:off x="8625526" y="2928363"/>
                <a:ext cx="1847654" cy="37555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US" b="1" i="1" smtClean="0">
                              <a:solidFill>
                                <a:srgbClr val="FF0000"/>
                              </a:solidFill>
                              <a:latin typeface="Cambria Math" panose="02040503050406030204" pitchFamily="18" charset="0"/>
                            </a:rPr>
                          </m:ctrlPr>
                        </m:sSupPr>
                        <m:e>
                          <m:r>
                            <a:rPr lang="en-US" b="1" i="1" smtClean="0">
                              <a:solidFill>
                                <a:srgbClr val="FF0000"/>
                              </a:solidFill>
                              <a:latin typeface="Cambria Math" panose="02040503050406030204" pitchFamily="18" charset="0"/>
                            </a:rPr>
                            <m:t>𝟏𝟐𝟓</m:t>
                          </m:r>
                        </m:e>
                        <m:sup>
                          <m:r>
                            <a:rPr lang="en-US" b="1" i="1" smtClean="0">
                              <a:solidFill>
                                <a:srgbClr val="FF0000"/>
                              </a:solidFill>
                              <a:latin typeface="Cambria Math" panose="02040503050406030204" pitchFamily="18" charset="0"/>
                            </a:rPr>
                            <m:t>𝟎</m:t>
                          </m:r>
                        </m:sup>
                      </m:sSup>
                    </m:oMath>
                  </m:oMathPara>
                </a14:m>
                <a:endParaRPr lang="en-US" b="1">
                  <a:solidFill>
                    <a:srgbClr val="FF0000"/>
                  </a:solidFill>
                </a:endParaRPr>
              </a:p>
            </p:txBody>
          </p:sp>
        </mc:Choice>
        <mc:Fallback xmlns="">
          <p:sp>
            <p:nvSpPr>
              <p:cNvPr id="6" name="TextBox 5">
                <a:extLst>
                  <a:ext uri="{FF2B5EF4-FFF2-40B4-BE49-F238E27FC236}">
                    <a16:creationId xmlns:a16="http://schemas.microsoft.com/office/drawing/2014/main" id="{DC7CA344-D183-C058-D30C-1F4332354234}"/>
                  </a:ext>
                </a:extLst>
              </p:cNvPr>
              <p:cNvSpPr txBox="1">
                <a:spLocks noRot="1" noChangeAspect="1" noMove="1" noResize="1" noEditPoints="1" noAdjustHandles="1" noChangeArrowheads="1" noChangeShapeType="1" noTextEdit="1"/>
              </p:cNvSpPr>
              <p:nvPr/>
            </p:nvSpPr>
            <p:spPr>
              <a:xfrm>
                <a:off x="8625526" y="2928363"/>
                <a:ext cx="1847654" cy="375552"/>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CD11A9F5-68D2-A46D-0AFD-43702BEFE180}"/>
                  </a:ext>
                </a:extLst>
              </p:cNvPr>
              <p:cNvSpPr txBox="1"/>
              <p:nvPr/>
            </p:nvSpPr>
            <p:spPr>
              <a:xfrm>
                <a:off x="9352960" y="2043086"/>
                <a:ext cx="1847654" cy="37555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US" b="1" i="1" smtClean="0">
                              <a:solidFill>
                                <a:srgbClr val="FF0000"/>
                              </a:solidFill>
                              <a:latin typeface="Cambria Math" panose="02040503050406030204" pitchFamily="18" charset="0"/>
                            </a:rPr>
                          </m:ctrlPr>
                        </m:sSupPr>
                        <m:e>
                          <m:r>
                            <a:rPr lang="en-US" b="1" i="1" smtClean="0">
                              <a:solidFill>
                                <a:srgbClr val="FF0000"/>
                              </a:solidFill>
                              <a:latin typeface="Cambria Math" panose="02040503050406030204" pitchFamily="18" charset="0"/>
                            </a:rPr>
                            <m:t>𝟒𝟎</m:t>
                          </m:r>
                        </m:e>
                        <m:sup>
                          <m:r>
                            <a:rPr lang="en-US" b="1" i="1" smtClean="0">
                              <a:solidFill>
                                <a:srgbClr val="FF0000"/>
                              </a:solidFill>
                              <a:latin typeface="Cambria Math" panose="02040503050406030204" pitchFamily="18" charset="0"/>
                            </a:rPr>
                            <m:t>𝟎</m:t>
                          </m:r>
                        </m:sup>
                      </m:sSup>
                    </m:oMath>
                  </m:oMathPara>
                </a14:m>
                <a:endParaRPr lang="en-US" b="1">
                  <a:solidFill>
                    <a:srgbClr val="FF0000"/>
                  </a:solidFill>
                </a:endParaRPr>
              </a:p>
            </p:txBody>
          </p:sp>
        </mc:Choice>
        <mc:Fallback xmlns="">
          <p:sp>
            <p:nvSpPr>
              <p:cNvPr id="7" name="TextBox 6">
                <a:extLst>
                  <a:ext uri="{FF2B5EF4-FFF2-40B4-BE49-F238E27FC236}">
                    <a16:creationId xmlns:a16="http://schemas.microsoft.com/office/drawing/2014/main" id="{CD11A9F5-68D2-A46D-0AFD-43702BEFE180}"/>
                  </a:ext>
                </a:extLst>
              </p:cNvPr>
              <p:cNvSpPr txBox="1">
                <a:spLocks noRot="1" noChangeAspect="1" noMove="1" noResize="1" noEditPoints="1" noAdjustHandles="1" noChangeArrowheads="1" noChangeShapeType="1" noTextEdit="1"/>
              </p:cNvSpPr>
              <p:nvPr/>
            </p:nvSpPr>
            <p:spPr>
              <a:xfrm>
                <a:off x="9352960" y="2043086"/>
                <a:ext cx="1847654" cy="375552"/>
              </a:xfrm>
              <a:prstGeom prst="rect">
                <a:avLst/>
              </a:prstGeom>
              <a:blipFill>
                <a:blip r:embed="rId5"/>
                <a:stretch>
                  <a:fillRect/>
                </a:stretch>
              </a:blipFill>
            </p:spPr>
            <p:txBody>
              <a:bodyPr/>
              <a:lstStyle/>
              <a:p>
                <a:r>
                  <a:rPr lang="en-US">
                    <a:noFill/>
                  </a:rPr>
                  <a:t> </a:t>
                </a:r>
              </a:p>
            </p:txBody>
          </p:sp>
        </mc:Fallback>
      </mc:AlternateContent>
      <p:sp>
        <p:nvSpPr>
          <p:cNvPr id="9" name="TextBox 8">
            <a:extLst>
              <a:ext uri="{FF2B5EF4-FFF2-40B4-BE49-F238E27FC236}">
                <a16:creationId xmlns:a16="http://schemas.microsoft.com/office/drawing/2014/main" id="{2541D679-0F6E-EEB2-C93E-F05B67B89DC8}"/>
              </a:ext>
            </a:extLst>
          </p:cNvPr>
          <p:cNvSpPr txBox="1"/>
          <p:nvPr/>
        </p:nvSpPr>
        <p:spPr>
          <a:xfrm>
            <a:off x="-551366" y="2043086"/>
            <a:ext cx="6094428" cy="644087"/>
          </a:xfrm>
          <a:prstGeom prst="rect">
            <a:avLst/>
          </a:prstGeom>
          <a:solidFill>
            <a:srgbClr val="FFFF00"/>
          </a:solidFill>
        </p:spPr>
        <p:txBody>
          <a:bodyPr wrap="square">
            <a:spAutoFit/>
          </a:bodyPr>
          <a:lstStyle/>
          <a:p>
            <a:pPr marL="629920">
              <a:lnSpc>
                <a:spcPct val="115000"/>
              </a:lnSpc>
              <a:spcAft>
                <a:spcPts val="800"/>
              </a:spcAft>
              <a:tabLst>
                <a:tab pos="630555" algn="l"/>
                <a:tab pos="3599815" algn="l"/>
                <a:tab pos="5039995" algn="l"/>
              </a:tabLst>
            </a:pPr>
            <a:r>
              <a:rPr lang="en-SG" sz="1800" b="1">
                <a:effectLst/>
                <a:latin typeface="Times New Roman" panose="02020603050405020304" pitchFamily="18" charset="0"/>
                <a:ea typeface="Calibri" panose="020F0502020204030204" pitchFamily="34" charset="0"/>
                <a:cs typeface="Times New Roman" panose="02020603050405020304" pitchFamily="18" charset="0"/>
              </a:rPr>
              <a:t>Áp dụng công thức: </a:t>
            </a:r>
            <a:br>
              <a:rPr lang="en-SG" sz="1800" b="1" i="1">
                <a:effectLst/>
                <a:latin typeface="Cambria Math" panose="02040503050406030204" pitchFamily="18" charset="0"/>
                <a:ea typeface="Calibri" panose="020F0502020204030204" pitchFamily="34" charset="0"/>
                <a:cs typeface="Times New Roman" panose="02020603050405020304" pitchFamily="18" charset="0"/>
              </a:rPr>
            </a:br>
            <a:endParaRPr lang="en-US" sz="140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4187FDD8-2C23-1146-2912-4868555D0A79}"/>
                  </a:ext>
                </a:extLst>
              </p:cNvPr>
              <p:cNvSpPr txBox="1"/>
              <p:nvPr/>
            </p:nvSpPr>
            <p:spPr>
              <a:xfrm>
                <a:off x="1487079" y="1959646"/>
                <a:ext cx="6141562" cy="609526"/>
              </a:xfrm>
              <a:prstGeom prst="rect">
                <a:avLst/>
              </a:prstGeom>
              <a:noFill/>
            </p:spPr>
            <p:txBody>
              <a:bodyPr wrap="square">
                <a:spAutoFit/>
              </a:bodyPr>
              <a:lstStyle/>
              <a:p>
                <a:pPr marL="629920">
                  <a:lnSpc>
                    <a:spcPct val="115000"/>
                  </a:lnSpc>
                  <a:spcAft>
                    <a:spcPts val="800"/>
                  </a:spcAft>
                  <a:tabLst>
                    <a:tab pos="630555" algn="l"/>
                    <a:tab pos="3599815" algn="l"/>
                    <a:tab pos="5039995" algn="l"/>
                  </a:tabLst>
                </a:pPr>
                <a14:m>
                  <m:oMath xmlns:m="http://schemas.openxmlformats.org/officeDocument/2006/math">
                    <m:r>
                      <a:rPr lang="en-SG" sz="1800" b="1" i="1" smtClean="0">
                        <a:effectLst/>
                        <a:latin typeface="Cambria Math" panose="02040503050406030204" pitchFamily="18" charset="0"/>
                        <a:ea typeface="Calibri" panose="020F0502020204030204" pitchFamily="34" charset="0"/>
                        <a:cs typeface="Times New Roman" panose="02020603050405020304" pitchFamily="18" charset="0"/>
                      </a:rPr>
                      <m:t>𝒔𝒊𝒏𝒙</m:t>
                    </m:r>
                    <m:r>
                      <a:rPr lang="en-SG" sz="1800" b="1" i="1" smtClean="0">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1800" b="1" i="1">
                            <a:effectLst/>
                            <a:latin typeface="Cambria Math" panose="02040503050406030204" pitchFamily="18" charset="0"/>
                            <a:ea typeface="Calibri" panose="020F0502020204030204" pitchFamily="34" charset="0"/>
                            <a:cs typeface="Times New Roman" panose="02020603050405020304" pitchFamily="18" charset="0"/>
                          </a:rPr>
                        </m:ctrlPr>
                      </m:fPr>
                      <m:num>
                        <m:r>
                          <a:rPr lang="en-SG" sz="1800" b="1" i="1">
                            <a:effectLst/>
                            <a:latin typeface="Cambria Math" panose="02040503050406030204" pitchFamily="18" charset="0"/>
                            <a:ea typeface="Calibri" panose="020F0502020204030204" pitchFamily="34" charset="0"/>
                            <a:cs typeface="Times New Roman" panose="02020603050405020304" pitchFamily="18" charset="0"/>
                          </a:rPr>
                          <m:t>đố</m:t>
                        </m:r>
                        <m:r>
                          <a:rPr lang="en-SG" sz="1800" b="1" i="1">
                            <a:effectLst/>
                            <a:latin typeface="Cambria Math" panose="02040503050406030204" pitchFamily="18" charset="0"/>
                            <a:ea typeface="Calibri" panose="020F0502020204030204" pitchFamily="34" charset="0"/>
                            <a:cs typeface="Times New Roman" panose="02020603050405020304" pitchFamily="18" charset="0"/>
                          </a:rPr>
                          <m:t>𝒊</m:t>
                        </m:r>
                      </m:num>
                      <m:den>
                        <m:r>
                          <a:rPr lang="en-SG" sz="1800" b="1" i="1">
                            <a:effectLst/>
                            <a:latin typeface="Cambria Math" panose="02040503050406030204" pitchFamily="18" charset="0"/>
                            <a:ea typeface="Calibri" panose="020F0502020204030204" pitchFamily="34" charset="0"/>
                            <a:cs typeface="Times New Roman" panose="02020603050405020304" pitchFamily="18" charset="0"/>
                          </a:rPr>
                          <m:t>𝒉𝒖𝒚</m:t>
                        </m:r>
                        <m:r>
                          <a:rPr lang="en-SG" sz="1800" b="1" i="1">
                            <a:effectLst/>
                            <a:latin typeface="Cambria Math" panose="02040503050406030204" pitchFamily="18" charset="0"/>
                            <a:ea typeface="Calibri" panose="020F0502020204030204" pitchFamily="34" charset="0"/>
                            <a:cs typeface="Times New Roman" panose="02020603050405020304" pitchFamily="18" charset="0"/>
                          </a:rPr>
                          <m:t>ề</m:t>
                        </m:r>
                        <m:r>
                          <a:rPr lang="en-SG" sz="1800" b="1" i="1">
                            <a:effectLst/>
                            <a:latin typeface="Cambria Math" panose="02040503050406030204" pitchFamily="18" charset="0"/>
                            <a:ea typeface="Calibri" panose="020F0502020204030204" pitchFamily="34" charset="0"/>
                            <a:cs typeface="Times New Roman" panose="02020603050405020304" pitchFamily="18" charset="0"/>
                          </a:rPr>
                          <m:t>𝒏</m:t>
                        </m:r>
                      </m:den>
                    </m:f>
                  </m:oMath>
                </a14:m>
                <a:r>
                  <a:rPr lang="en-SG" sz="1800" b="1" i="1">
                    <a:effectLst/>
                    <a:latin typeface="Cambria Math" panose="02040503050406030204" pitchFamily="18" charset="0"/>
                    <a:ea typeface="Times New Roman" panose="02020603050405020304" pitchFamily="18" charset="0"/>
                    <a:cs typeface="Times New Roman" panose="02020603050405020304" pitchFamily="18" charset="0"/>
                  </a:rPr>
                  <a:t> và  </a:t>
                </a:r>
                <a14:m>
                  <m:oMath xmlns:m="http://schemas.openxmlformats.org/officeDocument/2006/math">
                    <m:f>
                      <m:fPr>
                        <m:ctrlPr>
                          <a:rPr lang="en-US" sz="1800" b="1" i="1">
                            <a:effectLst/>
                            <a:latin typeface="Cambria Math" panose="02040503050406030204" pitchFamily="18" charset="0"/>
                            <a:ea typeface="Calibri" panose="020F0502020204030204" pitchFamily="34" charset="0"/>
                            <a:cs typeface="Times New Roman" panose="02020603050405020304" pitchFamily="18" charset="0"/>
                          </a:rPr>
                        </m:ctrlPr>
                      </m:fPr>
                      <m:num>
                        <m:r>
                          <a:rPr lang="en-SG" sz="1800" b="1" i="1">
                            <a:effectLst/>
                            <a:latin typeface="Cambria Math" panose="02040503050406030204" pitchFamily="18" charset="0"/>
                            <a:ea typeface="Calibri" panose="020F0502020204030204" pitchFamily="34" charset="0"/>
                            <a:cs typeface="Times New Roman" panose="02020603050405020304" pitchFamily="18" charset="0"/>
                          </a:rPr>
                          <m:t>𝒂</m:t>
                        </m:r>
                      </m:num>
                      <m:den>
                        <m:r>
                          <a:rPr lang="en-SG" sz="1800" b="1" i="1">
                            <a:effectLst/>
                            <a:latin typeface="Cambria Math" panose="02040503050406030204" pitchFamily="18" charset="0"/>
                            <a:ea typeface="Calibri" panose="020F0502020204030204" pitchFamily="34" charset="0"/>
                            <a:cs typeface="Times New Roman" panose="02020603050405020304" pitchFamily="18" charset="0"/>
                          </a:rPr>
                          <m:t>𝒔𝒊𝒏</m:t>
                        </m:r>
                        <m:r>
                          <a:rPr lang="en-SG" sz="1800" b="1" i="1">
                            <a:effectLst/>
                            <a:latin typeface="Cambria Math" panose="02040503050406030204" pitchFamily="18" charset="0"/>
                            <a:ea typeface="Calibri" panose="020F0502020204030204" pitchFamily="34" charset="0"/>
                            <a:cs typeface="Times New Roman" panose="02020603050405020304" pitchFamily="18" charset="0"/>
                          </a:rPr>
                          <m:t> </m:t>
                        </m:r>
                        <m:r>
                          <a:rPr lang="en-SG" sz="1800" b="1" i="1">
                            <a:effectLst/>
                            <a:latin typeface="Cambria Math" panose="02040503050406030204" pitchFamily="18" charset="0"/>
                            <a:ea typeface="Calibri" panose="020F0502020204030204" pitchFamily="34" charset="0"/>
                            <a:cs typeface="Times New Roman" panose="02020603050405020304" pitchFamily="18" charset="0"/>
                          </a:rPr>
                          <m:t>𝑨</m:t>
                        </m:r>
                      </m:den>
                    </m:f>
                    <m:r>
                      <a:rPr lang="en-SG" sz="1800" b="1"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1800" b="1" i="1">
                            <a:effectLst/>
                            <a:latin typeface="Cambria Math" panose="02040503050406030204" pitchFamily="18" charset="0"/>
                            <a:ea typeface="Calibri" panose="020F0502020204030204" pitchFamily="34" charset="0"/>
                            <a:cs typeface="Times New Roman" panose="02020603050405020304" pitchFamily="18" charset="0"/>
                          </a:rPr>
                        </m:ctrlPr>
                      </m:fPr>
                      <m:num>
                        <m:r>
                          <a:rPr lang="en-SG" sz="1800" b="1" i="1">
                            <a:effectLst/>
                            <a:latin typeface="Cambria Math" panose="02040503050406030204" pitchFamily="18" charset="0"/>
                            <a:ea typeface="Calibri" panose="020F0502020204030204" pitchFamily="34" charset="0"/>
                            <a:cs typeface="Times New Roman" panose="02020603050405020304" pitchFamily="18" charset="0"/>
                          </a:rPr>
                          <m:t>𝒃</m:t>
                        </m:r>
                      </m:num>
                      <m:den>
                        <m:r>
                          <a:rPr lang="en-SG" sz="1800" b="1" i="1">
                            <a:effectLst/>
                            <a:latin typeface="Cambria Math" panose="02040503050406030204" pitchFamily="18" charset="0"/>
                            <a:ea typeface="Calibri" panose="020F0502020204030204" pitchFamily="34" charset="0"/>
                            <a:cs typeface="Times New Roman" panose="02020603050405020304" pitchFamily="18" charset="0"/>
                          </a:rPr>
                          <m:t>𝒔𝒊𝒏𝑩</m:t>
                        </m:r>
                      </m:den>
                    </m:f>
                    <m:r>
                      <a:rPr lang="en-SG" sz="1800" b="1"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sz="14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4187FDD8-2C23-1146-2912-4868555D0A79}"/>
                  </a:ext>
                </a:extLst>
              </p:cNvPr>
              <p:cNvSpPr txBox="1">
                <a:spLocks noRot="1" noChangeAspect="1" noMove="1" noResize="1" noEditPoints="1" noAdjustHandles="1" noChangeArrowheads="1" noChangeShapeType="1" noTextEdit="1"/>
              </p:cNvSpPr>
              <p:nvPr/>
            </p:nvSpPr>
            <p:spPr>
              <a:xfrm>
                <a:off x="1487079" y="1959646"/>
                <a:ext cx="6141562" cy="609526"/>
              </a:xfrm>
              <a:prstGeom prst="rect">
                <a:avLst/>
              </a:prstGeom>
              <a:blipFill>
                <a:blip r:embed="rId6"/>
                <a:stretch>
                  <a:fillRect b="-6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A442CE5B-1994-AAD5-1231-880BC5AC20D3}"/>
                  </a:ext>
                </a:extLst>
              </p:cNvPr>
              <p:cNvSpPr txBox="1"/>
              <p:nvPr/>
            </p:nvSpPr>
            <p:spPr>
              <a:xfrm>
                <a:off x="-446986" y="2928363"/>
                <a:ext cx="12720685" cy="3796424"/>
              </a:xfrm>
              <a:prstGeom prst="rect">
                <a:avLst/>
              </a:prstGeom>
              <a:noFill/>
            </p:spPr>
            <p:txBody>
              <a:bodyPr wrap="square">
                <a:spAutoFit/>
              </a:bodyPr>
              <a:lstStyle/>
              <a:p>
                <a:pPr marL="629920">
                  <a:lnSpc>
                    <a:spcPct val="115000"/>
                  </a:lnSpc>
                  <a:spcAft>
                    <a:spcPts val="800"/>
                  </a:spcAft>
                  <a:tabLst>
                    <a:tab pos="630555" algn="l"/>
                    <a:tab pos="3599815" algn="l"/>
                    <a:tab pos="5039995" algn="l"/>
                  </a:tabLst>
                </a:pPr>
                <a:r>
                  <a:rPr lang="en-SG" sz="2800" b="1">
                    <a:effectLst/>
                    <a:latin typeface="Times New Roman" panose="02020603050405020304" pitchFamily="18" charset="0"/>
                    <a:ea typeface="Calibri" panose="020F0502020204030204" pitchFamily="34" charset="0"/>
                    <a:cs typeface="Times New Roman" panose="02020603050405020304" pitchFamily="18" charset="0"/>
                  </a:rPr>
                  <a:t>* Xét</a:t>
                </a:r>
                <a14:m>
                  <m:oMath xmlns:m="http://schemas.openxmlformats.org/officeDocument/2006/math">
                    <m:r>
                      <a:rPr lang="en-SG" sz="2800" b="1" i="1">
                        <a:effectLst/>
                        <a:latin typeface="Cambria Math" panose="02040503050406030204" pitchFamily="18" charset="0"/>
                        <a:ea typeface="Calibri" panose="020F0502020204030204" pitchFamily="34" charset="0"/>
                        <a:cs typeface="Times New Roman" panose="02020603050405020304" pitchFamily="18" charset="0"/>
                      </a:rPr>
                      <m:t> ∆</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𝑨𝑩𝑸</m:t>
                    </m:r>
                  </m:oMath>
                </a14:m>
                <a:r>
                  <a:rPr lang="en-SG" sz="2800" b="1">
                    <a:effectLst/>
                    <a:latin typeface="Times New Roman" panose="02020603050405020304" pitchFamily="18" charset="0"/>
                    <a:ea typeface="Calibri" panose="020F0502020204030204" pitchFamily="34" charset="0"/>
                    <a:cs typeface="Times New Roman" panose="02020603050405020304" pitchFamily="18" charset="0"/>
                  </a:rPr>
                  <a:t>  ta có: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15000"/>
                  </a:lnSpc>
                  <a:spcAft>
                    <a:spcPts val="800"/>
                  </a:spcAft>
                  <a:tabLst>
                    <a:tab pos="630555" algn="l"/>
                    <a:tab pos="3599815" algn="l"/>
                    <a:tab pos="5039995" algn="l"/>
                  </a:tabLst>
                </a:pPr>
                <a14:m>
                  <m:oMathPara xmlns:m="http://schemas.openxmlformats.org/officeDocument/2006/math">
                    <m:oMathParaPr>
                      <m:jc m:val="left"/>
                    </m:oMathParaPr>
                    <m:oMath xmlns:m="http://schemas.openxmlformats.org/officeDocument/2006/math">
                      <m:r>
                        <a:rPr lang="en-SG" sz="2800" b="1" i="1">
                          <a:effectLst/>
                          <a:latin typeface="Cambria Math" panose="02040503050406030204" pitchFamily="18" charset="0"/>
                          <a:ea typeface="Calibri" panose="020F0502020204030204" pitchFamily="34" charset="0"/>
                          <a:cs typeface="Times New Roman" panose="02020603050405020304" pitchFamily="18" charset="0"/>
                        </a:rPr>
                        <m:t>𝒔𝒊𝒏𝑸</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fPr>
                        <m:num>
                          <m:r>
                            <a:rPr lang="en-SG" sz="2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𝑨𝑩</m:t>
                          </m:r>
                        </m:num>
                        <m:den>
                          <m:r>
                            <a:rPr lang="en-SG" sz="2800" b="1" i="1">
                              <a:effectLst/>
                              <a:latin typeface="Cambria Math" panose="02040503050406030204" pitchFamily="18" charset="0"/>
                              <a:ea typeface="Calibri" panose="020F0502020204030204" pitchFamily="34" charset="0"/>
                              <a:cs typeface="Times New Roman" panose="02020603050405020304" pitchFamily="18" charset="0"/>
                            </a:rPr>
                            <m:t>𝑩𝑸</m:t>
                          </m:r>
                        </m:den>
                      </m:f>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𝑨𝑩</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𝑩𝑸</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 </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𝒔𝒊𝒏</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 </m:t>
                      </m:r>
                      <m:sSup>
                        <m:sSup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𝟓𝟓</m:t>
                          </m:r>
                        </m:e>
                        <m:sup>
                          <m:r>
                            <a:rPr lang="en-SG" sz="2800" b="1" i="1">
                              <a:effectLst/>
                              <a:latin typeface="Cambria Math" panose="02040503050406030204" pitchFamily="18" charset="0"/>
                              <a:ea typeface="Calibri" panose="020F0502020204030204" pitchFamily="34" charset="0"/>
                              <a:cs typeface="Times New Roman" panose="02020603050405020304" pitchFamily="18" charset="0"/>
                            </a:rPr>
                            <m:t>𝟎</m:t>
                          </m:r>
                        </m:sup>
                      </m:sSup>
                    </m:oMath>
                  </m:oMathPara>
                </a14:m>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15000"/>
                  </a:lnSpc>
                  <a:spcAft>
                    <a:spcPts val="800"/>
                  </a:spcAft>
                  <a:tabLst>
                    <a:tab pos="630555" algn="l"/>
                    <a:tab pos="3599815" algn="l"/>
                    <a:tab pos="5039995" algn="l"/>
                  </a:tabLst>
                </a:pPr>
                <a:r>
                  <a:rPr lang="en-SG" sz="2800" b="1">
                    <a:effectLst/>
                    <a:latin typeface="Times New Roman" panose="02020603050405020304" pitchFamily="18" charset="0"/>
                    <a:ea typeface="Calibri" panose="020F0502020204030204" pitchFamily="34" charset="0"/>
                    <a:cs typeface="Times New Roman" panose="02020603050405020304" pitchFamily="18" charset="0"/>
                  </a:rPr>
                  <a:t> *Xét</a:t>
                </a:r>
                <a14:m>
                  <m:oMath xmlns:m="http://schemas.openxmlformats.org/officeDocument/2006/math">
                    <m:r>
                      <a:rPr lang="en-SG" sz="2800" b="1" i="1">
                        <a:effectLst/>
                        <a:latin typeface="Cambria Math" panose="02040503050406030204" pitchFamily="18" charset="0"/>
                        <a:ea typeface="Calibri" panose="020F0502020204030204" pitchFamily="34" charset="0"/>
                        <a:cs typeface="Times New Roman" panose="02020603050405020304" pitchFamily="18" charset="0"/>
                      </a:rPr>
                      <m:t> ∆</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𝑩𝑷𝑸</m:t>
                    </m:r>
                  </m:oMath>
                </a14:m>
                <a:r>
                  <a:rPr lang="en-SG" sz="2800" b="1">
                    <a:effectLst/>
                    <a:latin typeface="Times New Roman" panose="02020603050405020304" pitchFamily="18" charset="0"/>
                    <a:ea typeface="Calibri" panose="020F0502020204030204" pitchFamily="34" charset="0"/>
                    <a:cs typeface="Times New Roman" panose="02020603050405020304" pitchFamily="18" charset="0"/>
                  </a:rPr>
                  <a:t>  ta có:</a:t>
                </a:r>
                <a14:m>
                  <m:oMath xmlns:m="http://schemas.openxmlformats.org/officeDocument/2006/math">
                    <m:f>
                      <m:f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fPr>
                      <m:num>
                        <m:r>
                          <a:rPr lang="en-SG" sz="2800" b="1" i="1">
                            <a:effectLst/>
                            <a:latin typeface="Cambria Math" panose="02040503050406030204" pitchFamily="18" charset="0"/>
                            <a:ea typeface="Calibri" panose="020F0502020204030204" pitchFamily="34" charset="0"/>
                            <a:cs typeface="Times New Roman" panose="02020603050405020304" pitchFamily="18" charset="0"/>
                          </a:rPr>
                          <m:t>𝑩𝑸</m:t>
                        </m:r>
                      </m:num>
                      <m:den>
                        <m:r>
                          <a:rPr lang="en-SG" sz="2800" b="1" i="1">
                            <a:effectLst/>
                            <a:latin typeface="Cambria Math" panose="02040503050406030204" pitchFamily="18" charset="0"/>
                            <a:ea typeface="Calibri" panose="020F0502020204030204" pitchFamily="34" charset="0"/>
                            <a:cs typeface="Times New Roman" panose="02020603050405020304" pitchFamily="18" charset="0"/>
                          </a:rPr>
                          <m:t>𝒔𝒊𝒏</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 </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𝑷</m:t>
                        </m:r>
                      </m:den>
                    </m:f>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fPr>
                      <m:num>
                        <m:r>
                          <a:rPr lang="en-SG" sz="2800" b="1" i="1">
                            <a:effectLst/>
                            <a:latin typeface="Cambria Math" panose="02040503050406030204" pitchFamily="18" charset="0"/>
                            <a:ea typeface="Calibri" panose="020F0502020204030204" pitchFamily="34" charset="0"/>
                            <a:cs typeface="Times New Roman" panose="02020603050405020304" pitchFamily="18" charset="0"/>
                          </a:rPr>
                          <m:t>𝑷𝑸</m:t>
                        </m:r>
                      </m:num>
                      <m:den>
                        <m:r>
                          <a:rPr lang="en-SG" sz="2800" b="1" i="1">
                            <a:effectLst/>
                            <a:latin typeface="Cambria Math" panose="02040503050406030204" pitchFamily="18" charset="0"/>
                            <a:ea typeface="Calibri" panose="020F0502020204030204" pitchFamily="34" charset="0"/>
                            <a:cs typeface="Times New Roman" panose="02020603050405020304" pitchFamily="18" charset="0"/>
                          </a:rPr>
                          <m:t>𝒔𝒊𝒏𝑩</m:t>
                        </m:r>
                      </m:den>
                    </m:f>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𝑩𝑸</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fPr>
                      <m:num>
                        <m:r>
                          <a:rPr lang="en-SG" sz="2800" b="1" i="1">
                            <a:effectLst/>
                            <a:latin typeface="Cambria Math" panose="02040503050406030204" pitchFamily="18" charset="0"/>
                            <a:ea typeface="Calibri" panose="020F0502020204030204" pitchFamily="34" charset="0"/>
                            <a:cs typeface="Times New Roman" panose="02020603050405020304" pitchFamily="18" charset="0"/>
                          </a:rPr>
                          <m:t>𝑷𝑸</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 </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𝒔𝒊𝒏</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 </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𝑷</m:t>
                        </m:r>
                      </m:num>
                      <m:den>
                        <m:r>
                          <a:rPr lang="en-SG" sz="2800" b="1" i="1">
                            <a:effectLst/>
                            <a:latin typeface="Cambria Math" panose="02040503050406030204" pitchFamily="18" charset="0"/>
                            <a:ea typeface="Calibri" panose="020F0502020204030204" pitchFamily="34" charset="0"/>
                            <a:cs typeface="Times New Roman" panose="02020603050405020304" pitchFamily="18" charset="0"/>
                          </a:rPr>
                          <m:t>𝒔𝒊𝒏𝑩</m:t>
                        </m:r>
                      </m:den>
                    </m:f>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fPr>
                      <m:num>
                        <m:r>
                          <a:rPr lang="en-SG" sz="2800" b="1" i="1">
                            <a:effectLst/>
                            <a:latin typeface="Cambria Math" panose="02040503050406030204" pitchFamily="18" charset="0"/>
                            <a:ea typeface="Calibri" panose="020F0502020204030204" pitchFamily="34" charset="0"/>
                            <a:cs typeface="Times New Roman" panose="02020603050405020304" pitchFamily="18" charset="0"/>
                          </a:rPr>
                          <m:t>𝟏𝟎𝟎</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 </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𝒔𝒊𝒏</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 </m:t>
                        </m:r>
                        <m:sSup>
                          <m:sSup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𝟏𝟓</m:t>
                            </m:r>
                          </m:e>
                          <m:sup>
                            <m:r>
                              <a:rPr lang="en-SG" sz="2800" b="1" i="1">
                                <a:effectLst/>
                                <a:latin typeface="Cambria Math" panose="02040503050406030204" pitchFamily="18" charset="0"/>
                                <a:ea typeface="Calibri" panose="020F0502020204030204" pitchFamily="34" charset="0"/>
                                <a:cs typeface="Times New Roman" panose="02020603050405020304" pitchFamily="18" charset="0"/>
                              </a:rPr>
                              <m:t>𝟎</m:t>
                            </m:r>
                          </m:sup>
                        </m:sSup>
                      </m:num>
                      <m:den>
                        <m:r>
                          <a:rPr lang="en-SG" sz="2800" b="1" i="1">
                            <a:effectLst/>
                            <a:latin typeface="Cambria Math" panose="02040503050406030204" pitchFamily="18" charset="0"/>
                            <a:ea typeface="Calibri" panose="020F0502020204030204" pitchFamily="34" charset="0"/>
                            <a:cs typeface="Times New Roman" panose="02020603050405020304" pitchFamily="18" charset="0"/>
                          </a:rPr>
                          <m:t>𝒔𝒊𝒏</m:t>
                        </m:r>
                        <m:sSup>
                          <m:sSup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𝟒𝟎</m:t>
                            </m:r>
                          </m:e>
                          <m:sup>
                            <m:r>
                              <a:rPr lang="en-SG" sz="2800" b="1" i="1">
                                <a:effectLst/>
                                <a:latin typeface="Cambria Math" panose="02040503050406030204" pitchFamily="18" charset="0"/>
                                <a:ea typeface="Calibri" panose="020F0502020204030204" pitchFamily="34" charset="0"/>
                                <a:cs typeface="Times New Roman" panose="02020603050405020304" pitchFamily="18" charset="0"/>
                              </a:rPr>
                              <m:t>𝟎</m:t>
                            </m:r>
                          </m:sup>
                        </m:sSup>
                      </m:den>
                    </m:f>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fPr>
                      <m:num>
                        <m:r>
                          <a:rPr lang="en-SG" sz="2800" b="1" i="1">
                            <a:effectLst/>
                            <a:latin typeface="Cambria Math" panose="02040503050406030204" pitchFamily="18" charset="0"/>
                            <a:ea typeface="Calibri" panose="020F0502020204030204" pitchFamily="34" charset="0"/>
                            <a:cs typeface="Times New Roman" panose="02020603050405020304" pitchFamily="18" charset="0"/>
                          </a:rPr>
                          <m:t>𝟐𝟓</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𝟖𝟖</m:t>
                        </m:r>
                      </m:num>
                      <m:den>
                        <m:r>
                          <a:rPr lang="en-SG" sz="2800" b="1" i="1">
                            <a:effectLst/>
                            <a:latin typeface="Cambria Math" panose="02040503050406030204" pitchFamily="18" charset="0"/>
                            <a:ea typeface="Calibri" panose="020F0502020204030204" pitchFamily="34" charset="0"/>
                            <a:cs typeface="Times New Roman" panose="02020603050405020304" pitchFamily="18" charset="0"/>
                          </a:rPr>
                          <m:t>𝟎</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𝟔𝟒𝟐</m:t>
                        </m:r>
                      </m:den>
                    </m:f>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𝟒𝟎</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𝟑𝟏</m:t>
                    </m:r>
                  </m:oMath>
                </a14:m>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629920">
                  <a:lnSpc>
                    <a:spcPct val="115000"/>
                  </a:lnSpc>
                  <a:spcAft>
                    <a:spcPts val="800"/>
                  </a:spcAft>
                  <a:tabLst>
                    <a:tab pos="630555" algn="l"/>
                    <a:tab pos="3599815" algn="l"/>
                    <a:tab pos="5039995" algn="l"/>
                  </a:tabLst>
                </a:pPr>
                <a:r>
                  <a:rPr lang="en-SG" sz="2800" b="1">
                    <a:effectLst/>
                    <a:latin typeface="Times New Roman" panose="02020603050405020304" pitchFamily="18" charset="0"/>
                    <a:ea typeface="Calibri" panose="020F0502020204030204" pitchFamily="34" charset="0"/>
                    <a:cs typeface="Times New Roman" panose="02020603050405020304" pitchFamily="18" charset="0"/>
                  </a:rPr>
                  <a:t> </a:t>
                </a:r>
              </a:p>
              <a:p>
                <a:pPr marL="629920">
                  <a:lnSpc>
                    <a:spcPct val="115000"/>
                  </a:lnSpc>
                  <a:spcAft>
                    <a:spcPts val="800"/>
                  </a:spcAft>
                  <a:tabLst>
                    <a:tab pos="630555" algn="l"/>
                    <a:tab pos="3599815" algn="l"/>
                    <a:tab pos="5039995" algn="l"/>
                  </a:tabLst>
                </a:pPr>
                <a:r>
                  <a:rPr lang="en-SG" sz="2800" b="1">
                    <a:effectLst/>
                    <a:latin typeface="Times New Roman" panose="02020603050405020304" pitchFamily="18" charset="0"/>
                    <a:ea typeface="Calibri" panose="020F0502020204030204" pitchFamily="34" charset="0"/>
                    <a:cs typeface="Times New Roman" panose="02020603050405020304" pitchFamily="18" charset="0"/>
                  </a:rPr>
                  <a:t>Khi đó </a:t>
                </a:r>
                <a14:m>
                  <m:oMath xmlns:m="http://schemas.openxmlformats.org/officeDocument/2006/math">
                    <m:r>
                      <a:rPr lang="en-SG" sz="2800" b="1" i="1">
                        <a:effectLst/>
                        <a:latin typeface="Cambria Math" panose="02040503050406030204" pitchFamily="18" charset="0"/>
                        <a:ea typeface="Calibri" panose="020F0502020204030204" pitchFamily="34" charset="0"/>
                        <a:cs typeface="Times New Roman" panose="02020603050405020304" pitchFamily="18" charset="0"/>
                      </a:rPr>
                      <m:t>𝑨𝑩</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𝑩𝑸</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 </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𝒔𝒊𝒏</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 </m:t>
                    </m:r>
                    <m:sSup>
                      <m:sSup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𝟓𝟓</m:t>
                        </m:r>
                      </m:e>
                      <m:sup>
                        <m:r>
                          <a:rPr lang="en-SG" sz="2800" b="1" i="1">
                            <a:effectLst/>
                            <a:latin typeface="Cambria Math" panose="02040503050406030204" pitchFamily="18" charset="0"/>
                            <a:ea typeface="Calibri" panose="020F0502020204030204" pitchFamily="34" charset="0"/>
                            <a:cs typeface="Times New Roman" panose="02020603050405020304" pitchFamily="18" charset="0"/>
                          </a:rPr>
                          <m:t>𝟎</m:t>
                        </m:r>
                      </m:sup>
                    </m:sSup>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𝟒𝟎</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𝟑𝟏</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 </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𝒔𝒊𝒏</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 </m:t>
                    </m:r>
                    <m:sSup>
                      <m:sSup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sSupPr>
                      <m:e>
                        <m:r>
                          <a:rPr lang="en-SG" sz="2800" b="1" i="1">
                            <a:effectLst/>
                            <a:latin typeface="Cambria Math" panose="02040503050406030204" pitchFamily="18" charset="0"/>
                            <a:ea typeface="Calibri" panose="020F0502020204030204" pitchFamily="34" charset="0"/>
                            <a:cs typeface="Times New Roman" panose="02020603050405020304" pitchFamily="18" charset="0"/>
                          </a:rPr>
                          <m:t>𝟓𝟓</m:t>
                        </m:r>
                      </m:e>
                      <m:sup>
                        <m:r>
                          <a:rPr lang="en-SG" sz="2800" b="1" i="1">
                            <a:effectLst/>
                            <a:latin typeface="Cambria Math" panose="02040503050406030204" pitchFamily="18" charset="0"/>
                            <a:ea typeface="Calibri" panose="020F0502020204030204" pitchFamily="34" charset="0"/>
                            <a:cs typeface="Times New Roman" panose="02020603050405020304" pitchFamily="18" charset="0"/>
                          </a:rPr>
                          <m:t>𝟎</m:t>
                        </m:r>
                      </m:sup>
                    </m:sSup>
                    <m:r>
                      <a:rPr lang="en-SG" sz="2800" b="1" i="1">
                        <a:effectLst/>
                        <a:latin typeface="Cambria Math" panose="02040503050406030204" pitchFamily="18" charset="0"/>
                        <a:ea typeface="Calibri" panose="020F0502020204030204" pitchFamily="34" charset="0"/>
                        <a:cs typeface="Times New Roman" panose="02020603050405020304" pitchFamily="18" charset="0"/>
                      </a:rPr>
                      <m:t>≈</m:t>
                    </m:r>
                    <m:r>
                      <a:rPr lang="en-SG" sz="2800" b="1" i="1">
                        <a:effectLst/>
                        <a:latin typeface="Cambria Math" panose="02040503050406030204" pitchFamily="18" charset="0"/>
                        <a:ea typeface="Calibri" panose="020F0502020204030204" pitchFamily="34" charset="0"/>
                        <a:cs typeface="Times New Roman" panose="02020603050405020304" pitchFamily="18" charset="0"/>
                      </a:rPr>
                      <m:t>𝟑𝟑</m:t>
                    </m:r>
                  </m:oMath>
                </a14:m>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3" name="TextBox 12">
                <a:extLst>
                  <a:ext uri="{FF2B5EF4-FFF2-40B4-BE49-F238E27FC236}">
                    <a16:creationId xmlns:a16="http://schemas.microsoft.com/office/drawing/2014/main" id="{A442CE5B-1994-AAD5-1231-880BC5AC20D3}"/>
                  </a:ext>
                </a:extLst>
              </p:cNvPr>
              <p:cNvSpPr txBox="1">
                <a:spLocks noRot="1" noChangeAspect="1" noMove="1" noResize="1" noEditPoints="1" noAdjustHandles="1" noChangeArrowheads="1" noChangeShapeType="1" noTextEdit="1"/>
              </p:cNvSpPr>
              <p:nvPr/>
            </p:nvSpPr>
            <p:spPr>
              <a:xfrm>
                <a:off x="-446986" y="2928363"/>
                <a:ext cx="12720685" cy="3796424"/>
              </a:xfrm>
              <a:prstGeom prst="rect">
                <a:avLst/>
              </a:prstGeom>
              <a:blipFill>
                <a:blip r:embed="rId7"/>
                <a:stretch>
                  <a:fillRect t="-963" b="-3371"/>
                </a:stretch>
              </a:blipFill>
            </p:spPr>
            <p:txBody>
              <a:bodyPr/>
              <a:lstStyle/>
              <a:p>
                <a:r>
                  <a:rPr lang="en-US">
                    <a:noFill/>
                  </a:rPr>
                  <a:t> </a:t>
                </a:r>
              </a:p>
            </p:txBody>
          </p:sp>
        </mc:Fallback>
      </mc:AlternateContent>
      <p:sp>
        <p:nvSpPr>
          <p:cNvPr id="15" name="TextBox 14">
            <a:extLst>
              <a:ext uri="{FF2B5EF4-FFF2-40B4-BE49-F238E27FC236}">
                <a16:creationId xmlns:a16="http://schemas.microsoft.com/office/drawing/2014/main" id="{F955592F-5C69-F3ED-1DA0-CF7B7AC5859C}"/>
              </a:ext>
            </a:extLst>
          </p:cNvPr>
          <p:cNvSpPr txBox="1"/>
          <p:nvPr/>
        </p:nvSpPr>
        <p:spPr>
          <a:xfrm>
            <a:off x="121422" y="1416559"/>
            <a:ext cx="3169268" cy="622799"/>
          </a:xfrm>
          <a:prstGeom prst="rect">
            <a:avLst/>
          </a:prstGeom>
          <a:solidFill>
            <a:schemeClr val="accent3">
              <a:lumMod val="40000"/>
              <a:lumOff val="60000"/>
            </a:schemeClr>
          </a:solidFill>
        </p:spPr>
        <p:txBody>
          <a:bodyPr wrap="square">
            <a:spAutoFit/>
          </a:bodyPr>
          <a:lstStyle/>
          <a:p>
            <a:pPr>
              <a:lnSpc>
                <a:spcPct val="115000"/>
              </a:lnSpc>
              <a:spcBef>
                <a:spcPts val="600"/>
              </a:spcBef>
              <a:spcAft>
                <a:spcPts val="800"/>
              </a:spcAft>
              <a:tabLst>
                <a:tab pos="629920" algn="l"/>
              </a:tabLst>
            </a:pPr>
            <a:r>
              <a:rPr lang="en-SG" sz="3200" b="1">
                <a:effectLst/>
                <a:latin typeface="Times New Roman" panose="02020603050405020304" pitchFamily="18" charset="0"/>
                <a:ea typeface="Calibri" panose="020F0502020204030204" pitchFamily="34" charset="0"/>
                <a:cs typeface="Times New Roman" panose="02020603050405020304" pitchFamily="18" charset="0"/>
              </a:rPr>
              <a:t>Đáp án:  33 </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80950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2297E-B31F-E385-7D41-9C33F2C333C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28D9830-A0AC-D9AA-EFFD-925D9054065F}"/>
              </a:ext>
            </a:extLst>
          </p:cNvPr>
          <p:cNvSpPr txBox="1"/>
          <p:nvPr/>
        </p:nvSpPr>
        <p:spPr>
          <a:xfrm>
            <a:off x="623740" y="2384981"/>
            <a:ext cx="10944520" cy="1200329"/>
          </a:xfrm>
          <a:prstGeom prst="rect">
            <a:avLst/>
          </a:prstGeom>
          <a:noFill/>
        </p:spPr>
        <p:txBody>
          <a:bodyPr wrap="square" rtlCol="0">
            <a:spAutoFit/>
          </a:bodyPr>
          <a:lstStyle/>
          <a:p>
            <a:pPr algn="ctr"/>
            <a:r>
              <a:rPr lang="en-US" sz="7200" b="1">
                <a:solidFill>
                  <a:srgbClr val="FF0000"/>
                </a:solidFill>
                <a:latin typeface="Times New Roman" panose="02020603050405020304" pitchFamily="18" charset="0"/>
                <a:cs typeface="Times New Roman" panose="02020603050405020304" pitchFamily="18" charset="0"/>
              </a:rPr>
              <a:t>ĐỀ SỐ 3</a:t>
            </a:r>
          </a:p>
        </p:txBody>
      </p:sp>
    </p:spTree>
    <p:extLst>
      <p:ext uri="{BB962C8B-B14F-4D97-AF65-F5344CB8AC3E}">
        <p14:creationId xmlns:p14="http://schemas.microsoft.com/office/powerpoint/2010/main" val="23074733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5FE0560-15B8-91B3-F6F9-62B638040DCB}"/>
              </a:ext>
            </a:extLst>
          </p:cNvPr>
          <p:cNvSpPr txBox="1"/>
          <p:nvPr/>
        </p:nvSpPr>
        <p:spPr>
          <a:xfrm>
            <a:off x="172039" y="151076"/>
            <a:ext cx="11818855" cy="646331"/>
          </a:xfrm>
          <a:prstGeom prst="rect">
            <a:avLst/>
          </a:prstGeom>
          <a:noFill/>
        </p:spPr>
        <p:txBody>
          <a:bodyPr wrap="square">
            <a:spAutoFit/>
          </a:bodyPr>
          <a:lstStyle/>
          <a:p>
            <a:pPr>
              <a:spcBef>
                <a:spcPts val="300"/>
              </a:spcBef>
              <a:spcAft>
                <a:spcPts val="300"/>
              </a:spcAft>
            </a:pPr>
            <a:r>
              <a:rPr lang="vi-VN" sz="1800" b="1" kern="100">
                <a:effectLst/>
                <a:latin typeface="Palatino Linotype" panose="02040502050505030304" pitchFamily="18" charset="0"/>
                <a:ea typeface="Arial" panose="020B0604020202020204" pitchFamily="34" charset="0"/>
                <a:cs typeface="Times New Roman" panose="02020603050405020304" pitchFamily="18" charset="0"/>
              </a:rPr>
              <a:t>PHẦN I. Câu hỏi trắc nghiệm nhiều lựa chọn.</a:t>
            </a:r>
            <a:r>
              <a:rPr lang="vi-VN" sz="1800" i="1" kern="100">
                <a:effectLst/>
                <a:latin typeface="Palatino Linotype" panose="02040502050505030304" pitchFamily="18" charset="0"/>
                <a:ea typeface="Arial" panose="020B0604020202020204" pitchFamily="34" charset="0"/>
                <a:cs typeface="Times New Roman" panose="02020603050405020304" pitchFamily="18" charset="0"/>
              </a:rPr>
              <a:t> Thí sinh trả lời từ câu 1 đến câu 12. Mỗi câu hỏi thí sinh chỉ chọn một phương án.</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45A161B0-BD7C-8934-2D4C-B2D215765514}"/>
              </a:ext>
            </a:extLst>
          </p:cNvPr>
          <p:cNvPicPr>
            <a:picLocks noChangeAspect="1"/>
          </p:cNvPicPr>
          <p:nvPr/>
        </p:nvPicPr>
        <p:blipFill>
          <a:blip r:embed="rId2"/>
          <a:stretch>
            <a:fillRect/>
          </a:stretch>
        </p:blipFill>
        <p:spPr>
          <a:xfrm>
            <a:off x="70596" y="954593"/>
            <a:ext cx="12050807" cy="5625316"/>
          </a:xfrm>
          <a:prstGeom prst="rect">
            <a:avLst/>
          </a:prstGeom>
        </p:spPr>
      </p:pic>
      <p:sp>
        <p:nvSpPr>
          <p:cNvPr id="6" name="TextBox 5">
            <a:extLst>
              <a:ext uri="{FF2B5EF4-FFF2-40B4-BE49-F238E27FC236}">
                <a16:creationId xmlns:a16="http://schemas.microsoft.com/office/drawing/2014/main" id="{7C531C15-5385-4D06-F9AB-0D426AF68DCF}"/>
              </a:ext>
            </a:extLst>
          </p:cNvPr>
          <p:cNvSpPr txBox="1"/>
          <p:nvPr/>
        </p:nvSpPr>
        <p:spPr>
          <a:xfrm>
            <a:off x="6843510" y="1542913"/>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F0A8AD38-F9C2-5B78-C4A7-7D42A1E82DD7}"/>
              </a:ext>
            </a:extLst>
          </p:cNvPr>
          <p:cNvSpPr txBox="1"/>
          <p:nvPr/>
        </p:nvSpPr>
        <p:spPr>
          <a:xfrm>
            <a:off x="1251845" y="3382530"/>
            <a:ext cx="669303" cy="769441"/>
          </a:xfrm>
          <a:prstGeom prst="rect">
            <a:avLst/>
          </a:prstGeom>
          <a:noFill/>
        </p:spPr>
        <p:txBody>
          <a:bodyPr wrap="square" rtlCol="0">
            <a:spAutoFit/>
          </a:bodyPr>
          <a:lstStyle/>
          <a:p>
            <a:r>
              <a:rPr lang="en-US" sz="4400" b="1">
                <a:solidFill>
                  <a:srgbClr val="FF0000"/>
                </a:solidFill>
              </a:rPr>
              <a:t>X</a:t>
            </a:r>
          </a:p>
        </p:txBody>
      </p:sp>
      <p:sp>
        <p:nvSpPr>
          <p:cNvPr id="8" name="TextBox 7">
            <a:extLst>
              <a:ext uri="{FF2B5EF4-FFF2-40B4-BE49-F238E27FC236}">
                <a16:creationId xmlns:a16="http://schemas.microsoft.com/office/drawing/2014/main" id="{C50BE850-C0B6-C4ED-48F9-C3DA9CAFD078}"/>
              </a:ext>
            </a:extLst>
          </p:cNvPr>
          <p:cNvSpPr txBox="1"/>
          <p:nvPr/>
        </p:nvSpPr>
        <p:spPr>
          <a:xfrm>
            <a:off x="6843511" y="4545646"/>
            <a:ext cx="669303" cy="769441"/>
          </a:xfrm>
          <a:prstGeom prst="rect">
            <a:avLst/>
          </a:prstGeom>
          <a:noFill/>
        </p:spPr>
        <p:txBody>
          <a:bodyPr wrap="square" rtlCol="0">
            <a:spAutoFit/>
          </a:bodyPr>
          <a:lstStyle/>
          <a:p>
            <a:r>
              <a:rPr lang="en-US" sz="4400" b="1">
                <a:solidFill>
                  <a:srgbClr val="FF0000"/>
                </a:solidFill>
              </a:rPr>
              <a:t>X</a:t>
            </a:r>
          </a:p>
        </p:txBody>
      </p:sp>
      <p:sp>
        <p:nvSpPr>
          <p:cNvPr id="9" name="TextBox 8">
            <a:extLst>
              <a:ext uri="{FF2B5EF4-FFF2-40B4-BE49-F238E27FC236}">
                <a16:creationId xmlns:a16="http://schemas.microsoft.com/office/drawing/2014/main" id="{AF142AF8-0513-F067-8F8D-73AE926B0DE3}"/>
              </a:ext>
            </a:extLst>
          </p:cNvPr>
          <p:cNvSpPr txBox="1"/>
          <p:nvPr/>
        </p:nvSpPr>
        <p:spPr>
          <a:xfrm>
            <a:off x="9484587" y="5810468"/>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3416542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6A44738-C853-4AF7-754A-FFCFF20079AC}"/>
              </a:ext>
            </a:extLst>
          </p:cNvPr>
          <p:cNvPicPr>
            <a:picLocks noChangeAspect="1"/>
          </p:cNvPicPr>
          <p:nvPr/>
        </p:nvPicPr>
        <p:blipFill>
          <a:blip r:embed="rId2"/>
          <a:stretch>
            <a:fillRect/>
          </a:stretch>
        </p:blipFill>
        <p:spPr>
          <a:xfrm>
            <a:off x="0" y="341644"/>
            <a:ext cx="12192000" cy="5627076"/>
          </a:xfrm>
          <a:prstGeom prst="rect">
            <a:avLst/>
          </a:prstGeom>
        </p:spPr>
      </p:pic>
      <p:sp>
        <p:nvSpPr>
          <p:cNvPr id="4" name="TextBox 3">
            <a:extLst>
              <a:ext uri="{FF2B5EF4-FFF2-40B4-BE49-F238E27FC236}">
                <a16:creationId xmlns:a16="http://schemas.microsoft.com/office/drawing/2014/main" id="{56CE3EC9-9F91-0919-F50A-17468804CD63}"/>
              </a:ext>
            </a:extLst>
          </p:cNvPr>
          <p:cNvSpPr txBox="1"/>
          <p:nvPr/>
        </p:nvSpPr>
        <p:spPr>
          <a:xfrm>
            <a:off x="3979730" y="1412285"/>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EFF0C243-7993-8621-969E-1502A1831F73}"/>
              </a:ext>
            </a:extLst>
          </p:cNvPr>
          <p:cNvSpPr txBox="1"/>
          <p:nvPr/>
        </p:nvSpPr>
        <p:spPr>
          <a:xfrm>
            <a:off x="6661257" y="3371095"/>
            <a:ext cx="669303" cy="769441"/>
          </a:xfrm>
          <a:prstGeom prst="rect">
            <a:avLst/>
          </a:prstGeom>
          <a:noFill/>
        </p:spPr>
        <p:txBody>
          <a:bodyPr wrap="square" rtlCol="0">
            <a:spAutoFit/>
          </a:bodyPr>
          <a:lstStyle/>
          <a:p>
            <a:r>
              <a:rPr lang="en-US" sz="4400" b="1">
                <a:solidFill>
                  <a:srgbClr val="FF0000"/>
                </a:solidFill>
              </a:rPr>
              <a:t>X</a:t>
            </a:r>
          </a:p>
        </p:txBody>
      </p:sp>
      <p:sp>
        <p:nvSpPr>
          <p:cNvPr id="6" name="TextBox 5">
            <a:extLst>
              <a:ext uri="{FF2B5EF4-FFF2-40B4-BE49-F238E27FC236}">
                <a16:creationId xmlns:a16="http://schemas.microsoft.com/office/drawing/2014/main" id="{64064264-48F6-C3A3-9986-E4A49B8CEC1C}"/>
              </a:ext>
            </a:extLst>
          </p:cNvPr>
          <p:cNvSpPr txBox="1"/>
          <p:nvPr/>
        </p:nvSpPr>
        <p:spPr>
          <a:xfrm>
            <a:off x="6661258" y="5073234"/>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3281042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BB921365-7DEA-25BA-022C-7BDEB5E52BC1}"/>
                  </a:ext>
                </a:extLst>
              </p:cNvPr>
              <p:cNvSpPr txBox="1"/>
              <p:nvPr/>
            </p:nvSpPr>
            <p:spPr>
              <a:xfrm>
                <a:off x="171987" y="171476"/>
                <a:ext cx="11847187" cy="1992212"/>
              </a:xfrm>
              <a:prstGeom prst="rect">
                <a:avLst/>
              </a:prstGeom>
              <a:noFill/>
            </p:spPr>
            <p:txBody>
              <a:bodyPr wrap="square">
                <a:spAutoFit/>
              </a:bodyPr>
              <a:lstStyle/>
              <a:p>
                <a:pPr lvl="0" algn="just">
                  <a:spcBef>
                    <a:spcPts val="300"/>
                  </a:spcBef>
                  <a:spcAft>
                    <a:spcPts val="300"/>
                  </a:spcAft>
                  <a:buSzPts val="1150"/>
                  <a:tabLst>
                    <a:tab pos="629920" algn="l"/>
                  </a:tabLst>
                </a:pPr>
                <a:r>
                  <a:rPr lang="en-US" sz="2800" b="1">
                    <a:effectLst/>
                    <a:latin typeface="Palatino Linotype" panose="02040502050505030304" pitchFamily="18" charset="0"/>
                    <a:ea typeface="Calibri" panose="020F0502020204030204" pitchFamily="34" charset="0"/>
                    <a:cs typeface="Times New Roman" panose="02020603050405020304" pitchFamily="18" charset="0"/>
                  </a:rPr>
                  <a:t>Câu 8: </a:t>
                </a:r>
                <a:r>
                  <a:rPr lang="en-US" sz="2800">
                    <a:effectLst/>
                    <a:latin typeface="Palatino Linotype" panose="02040502050505030304" pitchFamily="18" charset="0"/>
                    <a:ea typeface="Calibri" panose="020F0502020204030204" pitchFamily="34" charset="0"/>
                    <a:cs typeface="Times New Roman" panose="02020603050405020304" pitchFamily="18" charset="0"/>
                  </a:rPr>
                  <a:t>Cho hàm số</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𝑦</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𝑓</m:t>
                    </m:r>
                    <m:d>
                      <m:d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2800" i="1">
                            <a:effectLst/>
                            <a:latin typeface="Cambria Math" panose="02040503050406030204" pitchFamily="18" charset="0"/>
                            <a:ea typeface="Calibri" panose="020F0502020204030204" pitchFamily="34" charset="0"/>
                            <a:cs typeface="Times New Roman" panose="02020603050405020304" pitchFamily="18" charset="0"/>
                          </a:rPr>
                          <m:t>𝑥</m:t>
                        </m:r>
                      </m:e>
                    </m:d>
                    <m:r>
                      <a:rPr lang="en-US" sz="2800" i="1">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dPr>
                      <m:e>
                        <m:m>
                          <m:mPr>
                            <m:mcs>
                              <m:mc>
                                <m:mcPr>
                                  <m:count m:val="2"/>
                                  <m:mcJc m:val="center"/>
                                </m:mcPr>
                              </m:mc>
                            </m:mcs>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mPr>
                          <m:mr>
                            <m:e>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𝑥</m:t>
                              </m:r>
                              <m:r>
                                <a:rPr lang="en-US" sz="2800" i="1">
                                  <a:effectLst/>
                                  <a:latin typeface="Cambria Math" panose="02040503050406030204" pitchFamily="18" charset="0"/>
                                  <a:ea typeface="Calibri" panose="020F0502020204030204" pitchFamily="34" charset="0"/>
                                  <a:cs typeface="Times New Roman" panose="02020603050405020304" pitchFamily="18" charset="0"/>
                                </a:rPr>
                                <m:t>+1</m:t>
                              </m:r>
                            </m:e>
                            <m:e>
                              <m:r>
                                <m:rPr>
                                  <m:nor/>
                                </m:rPr>
                                <a:rPr lang="en-US" sz="2800">
                                  <a:effectLst/>
                                  <a:latin typeface="Cambria Math" panose="02040503050406030204" pitchFamily="18" charset="0"/>
                                  <a:ea typeface="Calibri" panose="020F0502020204030204" pitchFamily="34" charset="0"/>
                                  <a:cs typeface="Times New Roman" panose="02020603050405020304" pitchFamily="18" charset="0"/>
                                </a:rPr>
                                <m:t>khi</m:t>
                              </m:r>
                              <m:r>
                                <a:rPr lang="en-US" sz="2800">
                                  <a:effectLst/>
                                  <a:latin typeface="Cambria Math" panose="02040503050406030204" pitchFamily="18" charset="0"/>
                                  <a:ea typeface="Calibri" panose="020F0502020204030204" pitchFamily="34" charset="0"/>
                                  <a:cs typeface="Times New Roman" panose="02020603050405020304" pitchFamily="18" charset="0"/>
                                </a:rPr>
                                <m:t> </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𝑥</m:t>
                              </m:r>
                              <m:r>
                                <a:rPr lang="en-US" sz="2800">
                                  <a:effectLst/>
                                  <a:latin typeface="Cambria Math" panose="02040503050406030204" pitchFamily="18" charset="0"/>
                                  <a:ea typeface="Calibri" panose="020F0502020204030204" pitchFamily="34" charset="0"/>
                                  <a:cs typeface="Times New Roman" panose="02020603050405020304" pitchFamily="18" charset="0"/>
                                </a:rPr>
                                <m:t>&gt;0</m:t>
                              </m:r>
                            </m:e>
                          </m:mr>
                          <m:mr>
                            <m:e>
                              <m:r>
                                <a:rPr lang="en-US" sz="2800" i="1">
                                  <a:effectLst/>
                                  <a:latin typeface="Cambria Math" panose="02040503050406030204" pitchFamily="18" charset="0"/>
                                  <a:ea typeface="Calibri" panose="020F0502020204030204" pitchFamily="34" charset="0"/>
                                  <a:cs typeface="Times New Roman" panose="02020603050405020304" pitchFamily="18" charset="0"/>
                                </a:rPr>
                                <m:t>3</m:t>
                              </m:r>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800" i="1">
                                      <a:effectLst/>
                                      <a:latin typeface="Cambria Math" panose="02040503050406030204" pitchFamily="18" charset="0"/>
                                      <a:ea typeface="Calibri" panose="020F0502020204030204" pitchFamily="34" charset="0"/>
                                      <a:cs typeface="Times New Roman" panose="02020603050405020304" pitchFamily="18" charset="0"/>
                                    </a:rPr>
                                    <m:t>𝑥</m:t>
                                  </m:r>
                                </m:e>
                                <m:sup>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sup>
                              </m:sSup>
                            </m:e>
                            <m:e>
                              <m:r>
                                <m:rPr>
                                  <m:nor/>
                                </m:rPr>
                                <a:rPr lang="en-US" sz="2800">
                                  <a:effectLst/>
                                  <a:latin typeface="Cambria Math" panose="02040503050406030204" pitchFamily="18" charset="0"/>
                                  <a:ea typeface="Calibri" panose="020F0502020204030204" pitchFamily="34" charset="0"/>
                                  <a:cs typeface="Times New Roman" panose="02020603050405020304" pitchFamily="18" charset="0"/>
                                </a:rPr>
                                <m:t>khi</m:t>
                              </m:r>
                              <m:r>
                                <a:rPr lang="en-US" sz="2800">
                                  <a:effectLst/>
                                  <a:latin typeface="Cambria Math" panose="02040503050406030204" pitchFamily="18" charset="0"/>
                                  <a:ea typeface="Calibri" panose="020F0502020204030204" pitchFamily="34" charset="0"/>
                                  <a:cs typeface="Times New Roman" panose="02020603050405020304" pitchFamily="18" charset="0"/>
                                </a:rPr>
                                <m:t> </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𝑥</m:t>
                              </m:r>
                              <m:r>
                                <a:rPr lang="en-US" sz="2800">
                                  <a:effectLst/>
                                  <a:latin typeface="Cambria Math" panose="02040503050406030204" pitchFamily="18" charset="0"/>
                                  <a:ea typeface="Calibri" panose="020F0502020204030204" pitchFamily="34" charset="0"/>
                                  <a:cs typeface="Times New Roman" panose="02020603050405020304" pitchFamily="18" charset="0"/>
                                </a:rPr>
                                <m:t>≤0</m:t>
                              </m:r>
                            </m:e>
                          </m:mr>
                        </m:m>
                      </m:e>
                    </m:d>
                  </m:oMath>
                </a14:m>
                <a:r>
                  <a:rPr lang="en-US" sz="2800">
                    <a:effectLst/>
                    <a:latin typeface="Palatino Linotype" panose="02040502050505030304" pitchFamily="18" charset="0"/>
                    <a:ea typeface="Calibri" panose="020F0502020204030204" pitchFamily="34" charset="0"/>
                    <a:cs typeface="Times New Roman" panose="02020603050405020304" pitchFamily="18" charset="0"/>
                  </a:rPr>
                  <a:t>.  Tính giá trị biểu thức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𝑃</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𝑓</m:t>
                    </m:r>
                    <m:d>
                      <m:d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2800" i="1">
                            <a:effectLst/>
                            <a:latin typeface="Cambria Math" panose="02040503050406030204" pitchFamily="18" charset="0"/>
                            <a:ea typeface="Calibri" panose="020F0502020204030204" pitchFamily="34" charset="0"/>
                            <a:cs typeface="Times New Roman" panose="02020603050405020304" pitchFamily="18" charset="0"/>
                          </a:rPr>
                          <m:t>−1</m:t>
                        </m:r>
                      </m:e>
                    </m:d>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𝑓</m:t>
                    </m:r>
                    <m:d>
                      <m:d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2800" i="1">
                            <a:effectLst/>
                            <a:latin typeface="Cambria Math" panose="02040503050406030204" pitchFamily="18" charset="0"/>
                            <a:ea typeface="Calibri" panose="020F0502020204030204" pitchFamily="34" charset="0"/>
                            <a:cs typeface="Times New Roman" panose="02020603050405020304" pitchFamily="18" charset="0"/>
                          </a:rPr>
                          <m:t>1</m:t>
                        </m:r>
                      </m:e>
                    </m:d>
                    <m:r>
                      <a:rPr lang="en-US" sz="28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2800">
                    <a:effectLst/>
                    <a:latin typeface="Palatino Linotype" panose="02040502050505030304" pitchFamily="18" charset="0"/>
                    <a:ea typeface="Calibri" panose="020F0502020204030204" pitchFamily="34" charset="0"/>
                    <a:cs typeface="Times New Roman" panose="02020603050405020304" pitchFamily="18" charset="0"/>
                  </a:rPr>
                  <a:t> </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a:p>
                <a:pPr marL="629920">
                  <a:spcBef>
                    <a:spcPts val="300"/>
                  </a:spcBef>
                  <a:spcAft>
                    <a:spcPts val="300"/>
                  </a:spcAft>
                  <a:tabLst>
                    <a:tab pos="3599815" algn="l"/>
                    <a:tab pos="5039995" algn="l"/>
                  </a:tabLst>
                </a:pPr>
                <a:r>
                  <a:rPr lang="vi-VN" sz="2800" b="1">
                    <a:effectLst/>
                    <a:latin typeface="Palatino Linotype" panose="02040502050505030304" pitchFamily="18" charset="0"/>
                    <a:ea typeface="Calibri" panose="020F0502020204030204" pitchFamily="34" charset="0"/>
                    <a:cs typeface="Times New Roman" panose="02020603050405020304" pitchFamily="18" charset="0"/>
                  </a:rPr>
                  <a:t>A.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𝑃</m:t>
                    </m:r>
                    <m:r>
                      <a:rPr lang="en-US" sz="2800" i="1">
                        <a:effectLst/>
                        <a:latin typeface="Cambria Math" panose="02040503050406030204" pitchFamily="18" charset="0"/>
                        <a:ea typeface="Calibri" panose="020F0502020204030204" pitchFamily="34" charset="0"/>
                        <a:cs typeface="Times New Roman" panose="02020603050405020304" pitchFamily="18" charset="0"/>
                      </a:rPr>
                      <m:t>=0.</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B.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𝑃</m:t>
                    </m:r>
                    <m:r>
                      <a:rPr lang="en-US" sz="2800" i="1">
                        <a:effectLst/>
                        <a:latin typeface="Cambria Math" panose="02040503050406030204" pitchFamily="18" charset="0"/>
                        <a:ea typeface="Calibri" panose="020F0502020204030204" pitchFamily="34" charset="0"/>
                        <a:cs typeface="Times New Roman" panose="02020603050405020304" pitchFamily="18" charset="0"/>
                      </a:rPr>
                      <m:t>=6.</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a:t>
                </a:r>
                <a:r>
                  <a:rPr lang="en-US" sz="2800" b="1">
                    <a:effectLst/>
                    <a:latin typeface="Palatino Linotype" panose="02040502050505030304" pitchFamily="18" charset="0"/>
                    <a:ea typeface="Calibri" panose="020F0502020204030204" pitchFamily="34" charset="0"/>
                    <a:cs typeface="Times New Roman" panose="02020603050405020304" pitchFamily="18" charset="0"/>
                  </a:rPr>
                  <a:t>		</a:t>
                </a:r>
                <a:r>
                  <a:rPr lang="vi-VN" sz="2800" b="1">
                    <a:effectLst/>
                    <a:latin typeface="Palatino Linotype" panose="02040502050505030304" pitchFamily="18" charset="0"/>
                    <a:ea typeface="Calibri" panose="020F0502020204030204" pitchFamily="34" charset="0"/>
                    <a:cs typeface="Times New Roman" panose="02020603050405020304" pitchFamily="18" charset="0"/>
                  </a:rPr>
                  <a:t>C.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𝑃</m:t>
                    </m:r>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a:t>
                </a:r>
                <a:r>
                  <a:rPr lang="en-US" sz="2800" b="1">
                    <a:effectLst/>
                    <a:latin typeface="Palatino Linotype" panose="02040502050505030304" pitchFamily="18" charset="0"/>
                    <a:ea typeface="Calibri" panose="020F0502020204030204" pitchFamily="34" charset="0"/>
                    <a:cs typeface="Times New Roman" panose="02020603050405020304" pitchFamily="18" charset="0"/>
                  </a:rPr>
                  <a:t>	</a:t>
                </a:r>
                <a:r>
                  <a:rPr lang="vi-VN" sz="2800" b="1">
                    <a:effectLst/>
                    <a:latin typeface="Palatino Linotype" panose="02040502050505030304" pitchFamily="18" charset="0"/>
                    <a:ea typeface="Calibri" panose="020F0502020204030204" pitchFamily="34" charset="0"/>
                    <a:cs typeface="Times New Roman" panose="02020603050405020304" pitchFamily="18" charset="0"/>
                  </a:rPr>
                  <a:t>D.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𝑃</m:t>
                    </m:r>
                    <m:r>
                      <a:rPr lang="en-US" sz="2800" i="1">
                        <a:effectLst/>
                        <a:latin typeface="Cambria Math" panose="02040503050406030204" pitchFamily="18" charset="0"/>
                        <a:ea typeface="Calibri" panose="020F0502020204030204" pitchFamily="34" charset="0"/>
                        <a:cs typeface="Times New Roman" panose="02020603050405020304" pitchFamily="18" charset="0"/>
                      </a:rPr>
                      <m:t>=4</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BB921365-7DEA-25BA-022C-7BDEB5E52BC1}"/>
                  </a:ext>
                </a:extLst>
              </p:cNvPr>
              <p:cNvSpPr txBox="1">
                <a:spLocks noRot="1" noChangeAspect="1" noMove="1" noResize="1" noEditPoints="1" noAdjustHandles="1" noChangeArrowheads="1" noChangeShapeType="1" noTextEdit="1"/>
              </p:cNvSpPr>
              <p:nvPr/>
            </p:nvSpPr>
            <p:spPr>
              <a:xfrm>
                <a:off x="171987" y="171476"/>
                <a:ext cx="11847187" cy="1992212"/>
              </a:xfrm>
              <a:prstGeom prst="rect">
                <a:avLst/>
              </a:prstGeom>
              <a:blipFill>
                <a:blip r:embed="rId2"/>
                <a:stretch>
                  <a:fillRect l="-1029" r="-1029" b="-7645"/>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125BCDF5-8A8C-9BD4-74CC-B8E6CCE1BB71}"/>
              </a:ext>
            </a:extLst>
          </p:cNvPr>
          <p:cNvSpPr txBox="1"/>
          <p:nvPr/>
        </p:nvSpPr>
        <p:spPr>
          <a:xfrm>
            <a:off x="3706353" y="1468846"/>
            <a:ext cx="669303" cy="769441"/>
          </a:xfrm>
          <a:prstGeom prst="rect">
            <a:avLst/>
          </a:prstGeom>
          <a:noFill/>
        </p:spPr>
        <p:txBody>
          <a:bodyPr wrap="square" rtlCol="0">
            <a:spAutoFit/>
          </a:bodyPr>
          <a:lstStyle/>
          <a:p>
            <a:r>
              <a:rPr lang="en-US" sz="4400" b="1">
                <a:solidFill>
                  <a:srgbClr val="FF0000"/>
                </a:solidFill>
              </a:rPr>
              <a:t>X</a:t>
            </a:r>
          </a:p>
        </p:txBody>
      </p:sp>
      <p:cxnSp>
        <p:nvCxnSpPr>
          <p:cNvPr id="5" name="Straight Connector 4">
            <a:extLst>
              <a:ext uri="{FF2B5EF4-FFF2-40B4-BE49-F238E27FC236}">
                <a16:creationId xmlns:a16="http://schemas.microsoft.com/office/drawing/2014/main" id="{535C6ACD-5549-71A3-0BC1-BA52E8ECB647}"/>
              </a:ext>
            </a:extLst>
          </p:cNvPr>
          <p:cNvCxnSpPr/>
          <p:nvPr/>
        </p:nvCxnSpPr>
        <p:spPr>
          <a:xfrm flipV="1">
            <a:off x="66774" y="2374770"/>
            <a:ext cx="11811786" cy="65988"/>
          </a:xfrm>
          <a:prstGeom prst="line">
            <a:avLst/>
          </a:prstGeom>
        </p:spPr>
        <p:style>
          <a:lnRef idx="2">
            <a:schemeClr val="accent4"/>
          </a:lnRef>
          <a:fillRef idx="0">
            <a:schemeClr val="accent4"/>
          </a:fillRef>
          <a:effectRef idx="1">
            <a:schemeClr val="accent4"/>
          </a:effectRef>
          <a:fontRef idx="minor">
            <a:schemeClr val="tx1"/>
          </a:fontRef>
        </p:style>
      </p:cxn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8C8684E7-7782-4C85-9B9A-CC4DF906B3E6}"/>
                  </a:ext>
                </a:extLst>
              </p:cNvPr>
              <p:cNvSpPr txBox="1"/>
              <p:nvPr/>
            </p:nvSpPr>
            <p:spPr>
              <a:xfrm>
                <a:off x="171987" y="2654651"/>
                <a:ext cx="11025384" cy="4031873"/>
              </a:xfrm>
              <a:prstGeom prst="rect">
                <a:avLst/>
              </a:prstGeom>
              <a:noFill/>
            </p:spPr>
            <p:txBody>
              <a:bodyPr wrap="square">
                <a:spAutoFit/>
              </a:bodyPr>
              <a:lstStyle/>
              <a:p>
                <a:pPr marL="285750" indent="-285750">
                  <a:buFont typeface="Arial" panose="020B0604020202020204" pitchFamily="34" charset="0"/>
                  <a:buChar char="•"/>
                </a:pPr>
                <a:r>
                  <a:rPr lang="en-US" sz="3200">
                    <a:effectLst/>
                    <a:latin typeface="Times New Roman" panose="02020603050405020304" pitchFamily="18" charset="0"/>
                    <a:ea typeface="Calibri" panose="020F0502020204030204" pitchFamily="34" charset="0"/>
                    <a:cs typeface="Times New Roman" panose="02020603050405020304" pitchFamily="18" charset="0"/>
                  </a:rPr>
                  <a:t>Với </a:t>
                </a:r>
                <a14:m>
                  <m:oMath xmlns:m="http://schemas.openxmlformats.org/officeDocument/2006/math">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𝒙</m:t>
                    </m:r>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 = −</m:t>
                    </m:r>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𝟏</m:t>
                    </m:r>
                  </m:oMath>
                </a14:m>
                <a:r>
                  <a:rPr lang="en-US" sz="3200" b="1">
                    <a:effectLst/>
                    <a:latin typeface="Times New Roman" panose="02020603050405020304" pitchFamily="18" charset="0"/>
                    <a:ea typeface="Calibri" panose="020F0502020204030204" pitchFamily="34" charset="0"/>
                    <a:cs typeface="Times New Roman" panose="02020603050405020304" pitchFamily="18" charset="0"/>
                  </a:rPr>
                  <a:t> </a:t>
                </a:r>
                <a:r>
                  <a:rPr lang="en-US" sz="3200">
                    <a:effectLst/>
                    <a:latin typeface="Times New Roman" panose="02020603050405020304" pitchFamily="18" charset="0"/>
                    <a:ea typeface="Calibri" panose="020F0502020204030204" pitchFamily="34" charset="0"/>
                    <a:cs typeface="Times New Roman" panose="02020603050405020304" pitchFamily="18" charset="0"/>
                  </a:rPr>
                  <a:t>thì </a:t>
                </a:r>
                <a14:m>
                  <m:oMath xmlns:m="http://schemas.openxmlformats.org/officeDocument/2006/math">
                    <m:r>
                      <a:rPr lang="en-US" sz="3200" b="1" i="0" smtClean="0">
                        <a:effectLst/>
                        <a:latin typeface="Cambria Math" panose="02040503050406030204" pitchFamily="18" charset="0"/>
                        <a:ea typeface="Calibri" panose="020F0502020204030204" pitchFamily="34" charset="0"/>
                        <a:cs typeface="Times New Roman" panose="02020603050405020304" pitchFamily="18" charset="0"/>
                      </a:rPr>
                      <m:t>𝐟</m:t>
                    </m:r>
                    <m:r>
                      <a:rPr lang="en-US" sz="3200" b="1" i="0" smtClean="0">
                        <a:effectLst/>
                        <a:latin typeface="Cambria Math" panose="02040503050406030204" pitchFamily="18" charset="0"/>
                        <a:ea typeface="Calibri" panose="020F0502020204030204" pitchFamily="34" charset="0"/>
                        <a:cs typeface="Times New Roman" panose="02020603050405020304" pitchFamily="18" charset="0"/>
                      </a:rPr>
                      <m:t>(</m:t>
                    </m:r>
                    <m:r>
                      <a:rPr lang="en-US" sz="3200" b="1" i="0" smtClean="0">
                        <a:effectLst/>
                        <a:latin typeface="Cambria Math" panose="02040503050406030204" pitchFamily="18" charset="0"/>
                        <a:ea typeface="Calibri" panose="020F0502020204030204" pitchFamily="34" charset="0"/>
                        <a:cs typeface="Times New Roman" panose="02020603050405020304" pitchFamily="18" charset="0"/>
                      </a:rPr>
                      <m:t>𝐱</m:t>
                    </m:r>
                    <m:r>
                      <a:rPr lang="en-US" sz="3200" b="1" i="0" smtClean="0">
                        <a:effectLst/>
                        <a:latin typeface="Cambria Math" panose="02040503050406030204" pitchFamily="18" charset="0"/>
                        <a:ea typeface="Calibri" panose="020F0502020204030204" pitchFamily="34" charset="0"/>
                        <a:cs typeface="Times New Roman" panose="02020603050405020304" pitchFamily="18" charset="0"/>
                      </a:rPr>
                      <m:t>)=</m:t>
                    </m:r>
                    <m:r>
                      <a:rPr lang="en-US" sz="3200" b="1" i="0" smtClean="0">
                        <a:effectLst/>
                        <a:latin typeface="Cambria Math" panose="02040503050406030204" pitchFamily="18" charset="0"/>
                        <a:ea typeface="Calibri" panose="020F0502020204030204" pitchFamily="34" charset="0"/>
                        <a:cs typeface="Times New Roman" panose="02020603050405020304" pitchFamily="18" charset="0"/>
                      </a:rPr>
                      <m:t>𝟑</m:t>
                    </m:r>
                    <m:sSup>
                      <m:sSupPr>
                        <m:ctrlPr>
                          <a:rPr lang="en-US" sz="3200" b="1" i="1" smtClean="0">
                            <a:effectLst/>
                            <a:latin typeface="Cambria Math" panose="02040503050406030204" pitchFamily="18" charset="0"/>
                            <a:cs typeface="Times New Roman" panose="02020603050405020304" pitchFamily="18" charset="0"/>
                          </a:rPr>
                        </m:ctrlPr>
                      </m:sSupPr>
                      <m:e>
                        <m:r>
                          <a:rPr lang="en-US" sz="3200" b="1" i="0" smtClean="0">
                            <a:effectLst/>
                            <a:latin typeface="Cambria Math" panose="02040503050406030204" pitchFamily="18" charset="0"/>
                            <a:cs typeface="Times New Roman" panose="02020603050405020304" pitchFamily="18" charset="0"/>
                          </a:rPr>
                          <m:t>𝐱</m:t>
                        </m:r>
                      </m:e>
                      <m:sup>
                        <m:r>
                          <a:rPr lang="en-US" sz="3200" b="1" i="0" smtClean="0">
                            <a:effectLst/>
                            <a:latin typeface="Cambria Math" panose="02040503050406030204" pitchFamily="18" charset="0"/>
                            <a:cs typeface="Times New Roman" panose="02020603050405020304" pitchFamily="18" charset="0"/>
                          </a:rPr>
                          <m:t>𝟐</m:t>
                        </m:r>
                      </m:sup>
                    </m:sSup>
                  </m:oMath>
                </a14:m>
                <a:endParaRPr lang="en-US" sz="3200" b="1">
                  <a:effectLst/>
                  <a:latin typeface="Times New Roman" panose="02020603050405020304" pitchFamily="18" charset="0"/>
                  <a:ea typeface="Calibri" panose="020F0502020204030204" pitchFamily="34" charset="0"/>
                  <a:cs typeface="Times New Roman" panose="02020603050405020304" pitchFamily="18" charset="0"/>
                </a:endParaRPr>
              </a:p>
              <a:p>
                <a:r>
                  <a:rPr lang="en-US" sz="3200">
                    <a:effectLst/>
                    <a:latin typeface="Times New Roman" panose="02020603050405020304" pitchFamily="18" charset="0"/>
                    <a:ea typeface="Calibri" panose="020F0502020204030204" pitchFamily="34" charset="0"/>
                    <a:cs typeface="Times New Roman" panose="02020603050405020304" pitchFamily="18" charset="0"/>
                  </a:rPr>
                  <a:t> ⇒ </a:t>
                </a:r>
                <a14:m>
                  <m:oMath xmlns:m="http://schemas.openxmlformats.org/officeDocument/2006/math">
                    <m:r>
                      <m:rPr>
                        <m:sty m:val="p"/>
                      </m:rPr>
                      <a:rPr lang="en-US" sz="3200" i="0" smtClean="0">
                        <a:effectLst/>
                        <a:latin typeface="Cambria Math" panose="02040503050406030204" pitchFamily="18" charset="0"/>
                        <a:ea typeface="Calibri" panose="020F0502020204030204" pitchFamily="34" charset="0"/>
                        <a:cs typeface="Times New Roman" panose="02020603050405020304" pitchFamily="18" charset="0"/>
                      </a:rPr>
                      <m:t>f</m:t>
                    </m:r>
                    <m:d>
                      <m:dPr>
                        <m:ctrlPr>
                          <a:rPr lang="en-US" sz="3200" i="1" smtClean="0">
                            <a:effectLst/>
                            <a:latin typeface="Cambria Math" panose="02040503050406030204" pitchFamily="18" charset="0"/>
                            <a:ea typeface="Calibri" panose="020F0502020204030204" pitchFamily="34" charset="0"/>
                            <a:cs typeface="Times New Roman" panose="02020603050405020304" pitchFamily="18" charset="0"/>
                          </a:rPr>
                        </m:ctrlPr>
                      </m:dPr>
                      <m:e>
                        <m:r>
                          <a:rPr lang="en-US" sz="3200" b="0" i="0" smtClean="0">
                            <a:effectLst/>
                            <a:latin typeface="Cambria Math" panose="02040503050406030204" pitchFamily="18" charset="0"/>
                            <a:ea typeface="Calibri" panose="020F0502020204030204" pitchFamily="34" charset="0"/>
                            <a:cs typeface="Times New Roman" panose="02020603050405020304" pitchFamily="18" charset="0"/>
                          </a:rPr>
                          <m:t>−1</m:t>
                        </m:r>
                      </m:e>
                    </m:d>
                    <m:r>
                      <a:rPr lang="en-US" sz="3200" i="0" smtClean="0">
                        <a:effectLst/>
                        <a:latin typeface="Cambria Math" panose="02040503050406030204" pitchFamily="18" charset="0"/>
                        <a:ea typeface="Calibri" panose="020F0502020204030204" pitchFamily="34" charset="0"/>
                        <a:cs typeface="Times New Roman" panose="02020603050405020304" pitchFamily="18" charset="0"/>
                      </a:rPr>
                      <m:t>=3</m:t>
                    </m:r>
                    <m:sSup>
                      <m:sSupPr>
                        <m:ctrlPr>
                          <a:rPr lang="en-US" sz="3200" b="0" i="1" smtClean="0">
                            <a:effectLst/>
                            <a:latin typeface="Cambria Math" panose="02040503050406030204" pitchFamily="18" charset="0"/>
                            <a:cs typeface="Times New Roman" panose="02020603050405020304" pitchFamily="18" charset="0"/>
                          </a:rPr>
                        </m:ctrlPr>
                      </m:sSupPr>
                      <m:e>
                        <m:d>
                          <m:dPr>
                            <m:ctrlPr>
                              <a:rPr lang="en-US" sz="3200" b="0" i="1" smtClean="0">
                                <a:solidFill>
                                  <a:srgbClr val="FF0000"/>
                                </a:solidFill>
                                <a:effectLst/>
                                <a:latin typeface="Cambria Math" panose="02040503050406030204" pitchFamily="18" charset="0"/>
                                <a:cs typeface="Times New Roman" panose="02020603050405020304" pitchFamily="18" charset="0"/>
                              </a:rPr>
                            </m:ctrlPr>
                          </m:dPr>
                          <m:e>
                            <m:r>
                              <a:rPr lang="en-US" sz="3200" b="0" i="0" smtClean="0">
                                <a:solidFill>
                                  <a:srgbClr val="FF0000"/>
                                </a:solidFill>
                                <a:effectLst/>
                                <a:latin typeface="Cambria Math" panose="02040503050406030204" pitchFamily="18" charset="0"/>
                                <a:cs typeface="Times New Roman" panose="02020603050405020304" pitchFamily="18" charset="0"/>
                              </a:rPr>
                              <m:t>−1</m:t>
                            </m:r>
                          </m:e>
                        </m:d>
                      </m:e>
                      <m:sup>
                        <m:r>
                          <a:rPr lang="en-US" sz="3200" b="0" i="0" smtClean="0">
                            <a:effectLst/>
                            <a:latin typeface="Cambria Math" panose="02040503050406030204" pitchFamily="18" charset="0"/>
                            <a:cs typeface="Times New Roman" panose="02020603050405020304" pitchFamily="18" charset="0"/>
                          </a:rPr>
                          <m:t>2</m:t>
                        </m:r>
                      </m:sup>
                    </m:sSup>
                    <m:r>
                      <a:rPr lang="en-US" sz="3200" b="0" i="0" smtClean="0">
                        <a:effectLst/>
                        <a:latin typeface="Cambria Math" panose="02040503050406030204" pitchFamily="18" charset="0"/>
                        <a:cs typeface="Times New Roman" panose="02020603050405020304" pitchFamily="18" charset="0"/>
                      </a:rPr>
                      <m:t>=3</m:t>
                    </m:r>
                  </m:oMath>
                </a14:m>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3200" i="1">
                    <a:effectLst/>
                    <a:latin typeface="Times New Roman" panose="02020603050405020304" pitchFamily="18" charset="0"/>
                    <a:ea typeface="Calibri" panose="020F0502020204030204" pitchFamily="34" charset="0"/>
                    <a:cs typeface="Times New Roman" panose="02020603050405020304" pitchFamily="18" charset="0"/>
                  </a:rPr>
                  <a:t>Với </a:t>
                </a:r>
                <a14:m>
                  <m:oMath xmlns:m="http://schemas.openxmlformats.org/officeDocument/2006/math">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𝒙</m:t>
                    </m:r>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 = </m:t>
                    </m:r>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𝟏</m:t>
                    </m:r>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 </m:t>
                    </m:r>
                  </m:oMath>
                </a14:m>
                <a:r>
                  <a:rPr lang="en-US" sz="3200" i="1">
                    <a:effectLst/>
                    <a:latin typeface="Times New Roman" panose="02020603050405020304" pitchFamily="18" charset="0"/>
                    <a:ea typeface="Calibri" panose="020F0502020204030204" pitchFamily="34" charset="0"/>
                    <a:cs typeface="Times New Roman" panose="02020603050405020304" pitchFamily="18" charset="0"/>
                  </a:rPr>
                  <a:t>thì </a:t>
                </a:r>
                <a14:m>
                  <m:oMath xmlns:m="http://schemas.openxmlformats.org/officeDocument/2006/math">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𝒇</m:t>
                    </m:r>
                    <m:d>
                      <m:dPr>
                        <m:ctrlP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ctrlPr>
                      </m:dPr>
                      <m:e>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𝒙</m:t>
                        </m:r>
                      </m:e>
                    </m:d>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m:t>
                    </m:r>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𝟐</m:t>
                    </m:r>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𝒙</m:t>
                    </m:r>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m:t>
                    </m:r>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𝟏</m:t>
                    </m:r>
                  </m:oMath>
                </a14:m>
                <a:endParaRPr lang="en-US" sz="3200" b="1" i="1">
                  <a:effectLst/>
                  <a:latin typeface="Times New Roman" panose="02020603050405020304" pitchFamily="18" charset="0"/>
                  <a:ea typeface="Calibri" panose="020F0502020204030204" pitchFamily="34" charset="0"/>
                  <a:cs typeface="Times New Roman" panose="02020603050405020304" pitchFamily="18" charset="0"/>
                </a:endParaRPr>
              </a:p>
              <a:p>
                <a:r>
                  <a:rPr lang="en-US" sz="3200" i="1">
                    <a:effectLst/>
                    <a:latin typeface="Times New Roman" panose="02020603050405020304" pitchFamily="18" charset="0"/>
                    <a:ea typeface="Calibri" panose="020F0502020204030204" pitchFamily="34" charset="0"/>
                    <a:cs typeface="Times New Roman" panose="02020603050405020304" pitchFamily="18" charset="0"/>
                  </a:rPr>
                  <a:t> ⇒ </a:t>
                </a:r>
                <a14:m>
                  <m:oMath xmlns:m="http://schemas.openxmlformats.org/officeDocument/2006/math">
                    <m:r>
                      <a:rPr lang="en-US" sz="3200" i="1" smtClean="0">
                        <a:effectLst/>
                        <a:latin typeface="Cambria Math" panose="02040503050406030204" pitchFamily="18" charset="0"/>
                        <a:ea typeface="Calibri" panose="020F0502020204030204" pitchFamily="34" charset="0"/>
                        <a:cs typeface="Times New Roman" panose="02020603050405020304" pitchFamily="18" charset="0"/>
                      </a:rPr>
                      <m:t>𝑓</m:t>
                    </m:r>
                    <m:d>
                      <m:dPr>
                        <m:ctrlPr>
                          <a:rPr lang="en-US" sz="3200" i="1" smtClean="0">
                            <a:effectLst/>
                            <a:latin typeface="Cambria Math" panose="02040503050406030204" pitchFamily="18" charset="0"/>
                            <a:ea typeface="Calibri" panose="020F0502020204030204" pitchFamily="34" charset="0"/>
                            <a:cs typeface="Times New Roman" panose="02020603050405020304" pitchFamily="18" charset="0"/>
                          </a:rPr>
                        </m:ctrlPr>
                      </m:dPr>
                      <m:e>
                        <m:r>
                          <a:rPr lang="en-US" sz="3200" b="0" i="1" smtClean="0">
                            <a:effectLst/>
                            <a:latin typeface="Cambria Math" panose="02040503050406030204" pitchFamily="18" charset="0"/>
                            <a:ea typeface="Calibri" panose="020F0502020204030204" pitchFamily="34" charset="0"/>
                            <a:cs typeface="Times New Roman" panose="02020603050405020304" pitchFamily="18" charset="0"/>
                          </a:rPr>
                          <m:t>1</m:t>
                        </m:r>
                      </m:e>
                    </m:d>
                    <m:r>
                      <a:rPr lang="en-US" sz="3200" i="1" smtClean="0">
                        <a:effectLst/>
                        <a:latin typeface="Cambria Math" panose="02040503050406030204" pitchFamily="18" charset="0"/>
                        <a:ea typeface="Calibri" panose="020F0502020204030204" pitchFamily="34" charset="0"/>
                        <a:cs typeface="Times New Roman" panose="02020603050405020304" pitchFamily="18" charset="0"/>
                      </a:rPr>
                      <m:t>=2</m:t>
                    </m:r>
                    <m:r>
                      <a:rPr lang="en-US" sz="3200" b="0" i="1" smtClean="0">
                        <a:effectLst/>
                        <a:latin typeface="Cambria Math" panose="02040503050406030204" pitchFamily="18" charset="0"/>
                        <a:ea typeface="Calibri" panose="020F0502020204030204" pitchFamily="34" charset="0"/>
                        <a:cs typeface="Times New Roman" panose="02020603050405020304" pitchFamily="18" charset="0"/>
                      </a:rPr>
                      <m:t>.</m:t>
                    </m:r>
                    <m:r>
                      <a:rPr lang="en-US" sz="3200" b="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1</m:t>
                    </m:r>
                    <m:r>
                      <a:rPr lang="en-US" sz="3200" b="0" i="1" smtClean="0">
                        <a:effectLst/>
                        <a:latin typeface="Cambria Math" panose="02040503050406030204" pitchFamily="18" charset="0"/>
                        <a:ea typeface="Calibri" panose="020F0502020204030204" pitchFamily="34" charset="0"/>
                        <a:cs typeface="Times New Roman" panose="02020603050405020304" pitchFamily="18" charset="0"/>
                      </a:rPr>
                      <m:t>+1</m:t>
                    </m:r>
                    <m:r>
                      <a:rPr lang="en-US" sz="3200" b="0" i="1" smtClean="0">
                        <a:effectLst/>
                        <a:latin typeface="Cambria Math" panose="02040503050406030204" pitchFamily="18" charset="0"/>
                        <a:cs typeface="Times New Roman" panose="02020603050405020304" pitchFamily="18" charset="0"/>
                      </a:rPr>
                      <m:t>=3</m:t>
                    </m:r>
                  </m:oMath>
                </a14:m>
                <a:endParaRPr lang="en-US" sz="3200" i="1">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a:p>
                <a:r>
                  <a:rPr lang="en-US" sz="3200">
                    <a:effectLst/>
                    <a:latin typeface="Times New Roman" panose="02020603050405020304" pitchFamily="18" charset="0"/>
                    <a:ea typeface="Calibri" panose="020F0502020204030204" pitchFamily="34" charset="0"/>
                    <a:cs typeface="Times New Roman" panose="02020603050405020304" pitchFamily="18" charset="0"/>
                  </a:rPr>
                  <a:t>Vậy</a:t>
                </a:r>
              </a:p>
              <a:p>
                <a:pPr/>
                <a14:m>
                  <m:oMathPara xmlns:m="http://schemas.openxmlformats.org/officeDocument/2006/math">
                    <m:oMathParaPr>
                      <m:jc m:val="left"/>
                    </m:oMathParaPr>
                    <m:oMath xmlns:m="http://schemas.openxmlformats.org/officeDocument/2006/math">
                      <m:r>
                        <a:rPr lang="en-US" sz="3200" i="1" smtClean="0">
                          <a:effectLst/>
                          <a:latin typeface="Cambria Math" panose="02040503050406030204" pitchFamily="18" charset="0"/>
                          <a:ea typeface="Calibri" panose="020F0502020204030204" pitchFamily="34" charset="0"/>
                          <a:cs typeface="Times New Roman" panose="02020603050405020304" pitchFamily="18" charset="0"/>
                        </a:rPr>
                        <m:t>𝑃</m:t>
                      </m:r>
                      <m:r>
                        <a:rPr lang="en-US" sz="3200" i="1" smtClean="0">
                          <a:effectLst/>
                          <a:latin typeface="Cambria Math" panose="02040503050406030204" pitchFamily="18" charset="0"/>
                          <a:ea typeface="Calibri" panose="020F0502020204030204" pitchFamily="34" charset="0"/>
                          <a:cs typeface="Times New Roman" panose="02020603050405020304" pitchFamily="18" charset="0"/>
                        </a:rPr>
                        <m:t>=</m:t>
                      </m:r>
                      <m:r>
                        <a:rPr lang="en-US" sz="3200" i="1" smtClean="0">
                          <a:effectLst/>
                          <a:latin typeface="Cambria Math" panose="02040503050406030204" pitchFamily="18" charset="0"/>
                          <a:ea typeface="Calibri" panose="020F0502020204030204" pitchFamily="34" charset="0"/>
                          <a:cs typeface="Times New Roman" panose="02020603050405020304" pitchFamily="18" charset="0"/>
                        </a:rPr>
                        <m:t>𝑓</m:t>
                      </m:r>
                      <m:d>
                        <m:dPr>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3200" i="1">
                              <a:effectLst/>
                              <a:latin typeface="Cambria Math" panose="02040503050406030204" pitchFamily="18" charset="0"/>
                              <a:ea typeface="Calibri" panose="020F0502020204030204" pitchFamily="34" charset="0"/>
                              <a:cs typeface="Times New Roman" panose="02020603050405020304" pitchFamily="18" charset="0"/>
                            </a:rPr>
                            <m:t>−1</m:t>
                          </m:r>
                        </m:e>
                      </m:d>
                      <m:r>
                        <a:rPr lang="en-US" sz="3200" i="1">
                          <a:effectLst/>
                          <a:latin typeface="Cambria Math" panose="02040503050406030204" pitchFamily="18" charset="0"/>
                          <a:ea typeface="Calibri" panose="020F0502020204030204" pitchFamily="34" charset="0"/>
                          <a:cs typeface="Times New Roman" panose="02020603050405020304" pitchFamily="18" charset="0"/>
                        </a:rPr>
                        <m:t>+</m:t>
                      </m:r>
                      <m:r>
                        <a:rPr lang="en-US" sz="3200" i="1">
                          <a:effectLst/>
                          <a:latin typeface="Cambria Math" panose="02040503050406030204" pitchFamily="18" charset="0"/>
                          <a:ea typeface="Calibri" panose="020F0502020204030204" pitchFamily="34" charset="0"/>
                          <a:cs typeface="Times New Roman" panose="02020603050405020304" pitchFamily="18" charset="0"/>
                        </a:rPr>
                        <m:t>𝑓</m:t>
                      </m:r>
                      <m:d>
                        <m:dPr>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3200" i="1">
                              <a:effectLst/>
                              <a:latin typeface="Cambria Math" panose="02040503050406030204" pitchFamily="18" charset="0"/>
                              <a:ea typeface="Calibri" panose="020F0502020204030204" pitchFamily="34" charset="0"/>
                              <a:cs typeface="Times New Roman" panose="02020603050405020304" pitchFamily="18" charset="0"/>
                            </a:rPr>
                            <m:t>1</m:t>
                          </m:r>
                        </m:e>
                      </m:d>
                      <m:r>
                        <a:rPr lang="en-US" sz="3200" b="0" i="0" smtClean="0">
                          <a:effectLst/>
                          <a:latin typeface="Cambria Math" panose="02040503050406030204" pitchFamily="18" charset="0"/>
                          <a:ea typeface="Calibri" panose="020F0502020204030204" pitchFamily="34" charset="0"/>
                          <a:cs typeface="Times New Roman" panose="02020603050405020304" pitchFamily="18" charset="0"/>
                        </a:rPr>
                        <m:t>=3+3=6</m:t>
                      </m:r>
                    </m:oMath>
                  </m:oMathPara>
                </a14:m>
                <a:endParaRPr lang="en-US" sz="3200">
                  <a:latin typeface="Times New Roman" panose="02020603050405020304" pitchFamily="18" charset="0"/>
                  <a:cs typeface="Times New Roman" panose="02020603050405020304" pitchFamily="18" charset="0"/>
                </a:endParaRPr>
              </a:p>
            </p:txBody>
          </p:sp>
        </mc:Choice>
        <mc:Fallback xmlns="">
          <p:sp>
            <p:nvSpPr>
              <p:cNvPr id="7" name="TextBox 6">
                <a:extLst>
                  <a:ext uri="{FF2B5EF4-FFF2-40B4-BE49-F238E27FC236}">
                    <a16:creationId xmlns:a16="http://schemas.microsoft.com/office/drawing/2014/main" id="{8C8684E7-7782-4C85-9B9A-CC4DF906B3E6}"/>
                  </a:ext>
                </a:extLst>
              </p:cNvPr>
              <p:cNvSpPr txBox="1">
                <a:spLocks noRot="1" noChangeAspect="1" noMove="1" noResize="1" noEditPoints="1" noAdjustHandles="1" noChangeArrowheads="1" noChangeShapeType="1" noTextEdit="1"/>
              </p:cNvSpPr>
              <p:nvPr/>
            </p:nvSpPr>
            <p:spPr>
              <a:xfrm>
                <a:off x="171987" y="2654651"/>
                <a:ext cx="11025384" cy="4031873"/>
              </a:xfrm>
              <a:prstGeom prst="rect">
                <a:avLst/>
              </a:prstGeom>
              <a:blipFill>
                <a:blip r:embed="rId3"/>
                <a:stretch>
                  <a:fillRect l="-1382" t="-1813"/>
                </a:stretch>
              </a:blipFill>
            </p:spPr>
            <p:txBody>
              <a:bodyPr/>
              <a:lstStyle/>
              <a:p>
                <a:r>
                  <a:rPr lang="en-US">
                    <a:noFill/>
                  </a:rPr>
                  <a:t> </a:t>
                </a:r>
              </a:p>
            </p:txBody>
          </p:sp>
        </mc:Fallback>
      </mc:AlternateContent>
    </p:spTree>
    <p:extLst>
      <p:ext uri="{BB962C8B-B14F-4D97-AF65-F5344CB8AC3E}">
        <p14:creationId xmlns:p14="http://schemas.microsoft.com/office/powerpoint/2010/main" val="1661795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A5C721BC-AA4F-5E0B-F15D-F4328F4D47C1}"/>
                  </a:ext>
                </a:extLst>
              </p:cNvPr>
              <p:cNvSpPr txBox="1"/>
              <p:nvPr/>
            </p:nvSpPr>
            <p:spPr>
              <a:xfrm>
                <a:off x="0" y="166481"/>
                <a:ext cx="12012891" cy="4256678"/>
              </a:xfrm>
              <a:prstGeom prst="rect">
                <a:avLst/>
              </a:prstGeom>
              <a:noFill/>
            </p:spPr>
            <p:txBody>
              <a:bodyPr wrap="square">
                <a:spAutoFit/>
              </a:bodyPr>
              <a:lstStyle/>
              <a:p>
                <a:pPr lvl="0" algn="just">
                  <a:spcBef>
                    <a:spcPts val="300"/>
                  </a:spcBef>
                  <a:spcAft>
                    <a:spcPts val="300"/>
                  </a:spcAft>
                  <a:buSzPts val="1150"/>
                  <a:tabLst>
                    <a:tab pos="629920" algn="l"/>
                  </a:tabLst>
                </a:pPr>
                <a:r>
                  <a:rPr lang="en-US" sz="2800" b="1">
                    <a:effectLst/>
                    <a:latin typeface="Palatino Linotype" panose="02040502050505030304" pitchFamily="18" charset="0"/>
                    <a:ea typeface="Calibri" panose="020F0502020204030204" pitchFamily="34" charset="0"/>
                    <a:cs typeface="Times New Roman" panose="02020603050405020304" pitchFamily="18" charset="0"/>
                  </a:rPr>
                  <a:t>Câu 9: </a:t>
                </a:r>
                <a:r>
                  <a:rPr lang="vi-VN" sz="2800" b="1">
                    <a:effectLst/>
                    <a:latin typeface="Palatino Linotype" panose="02040502050505030304" pitchFamily="18" charset="0"/>
                    <a:ea typeface="Calibri" panose="020F0502020204030204" pitchFamily="34" charset="0"/>
                    <a:cs typeface="Times New Roman" panose="02020603050405020304" pitchFamily="18" charset="0"/>
                  </a:rPr>
                  <a:t>Cho tam giác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𝑨𝑩𝑪</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có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𝑨𝑩</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𝟓</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a:t>
                </a:r>
                <a14:m>
                  <m:oMath xmlns:m="http://schemas.openxmlformats.org/officeDocument/2006/math">
                    <m:acc>
                      <m:accPr>
                        <m:chr m:val="̂"/>
                        <m:ctrlPr>
                          <a:rPr lang="en-US" sz="2800" b="1" i="1" smtClean="0">
                            <a:effectLst/>
                            <a:latin typeface="Cambria Math" panose="02040503050406030204" pitchFamily="18" charset="0"/>
                            <a:cs typeface="Times New Roman" panose="02020603050405020304" pitchFamily="18" charset="0"/>
                          </a:rPr>
                        </m:ctrlPr>
                      </m:accPr>
                      <m:e>
                        <m:r>
                          <a:rPr lang="en-US" sz="2800" b="1" i="1" smtClean="0">
                            <a:effectLst/>
                            <a:latin typeface="Cambria Math" panose="02040503050406030204" pitchFamily="18" charset="0"/>
                            <a:cs typeface="Times New Roman" panose="02020603050405020304" pitchFamily="18" charset="0"/>
                          </a:rPr>
                          <m:t>𝑪</m:t>
                        </m:r>
                      </m:e>
                    </m:acc>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𝟑𝟎</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Tính bán kính đường tròn ngoại tiếp của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𝜟</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𝑨𝑩𝑪</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sz="2800" b="1">
                  <a:effectLst/>
                  <a:latin typeface="Times New Roman" panose="02020603050405020304" pitchFamily="18" charset="0"/>
                  <a:ea typeface="Calibri" panose="020F0502020204030204" pitchFamily="34" charset="0"/>
                  <a:cs typeface="Times New Roman" panose="02020603050405020304" pitchFamily="18" charset="0"/>
                </a:endParaRPr>
              </a:p>
              <a:p>
                <a:pPr marL="1144270" indent="-514350">
                  <a:spcBef>
                    <a:spcPts val="300"/>
                  </a:spcBef>
                  <a:spcAft>
                    <a:spcPts val="300"/>
                  </a:spcAft>
                  <a:buAutoNum type="alphaUcPeriod"/>
                  <a:tabLst>
                    <a:tab pos="3599815" algn="l"/>
                    <a:tab pos="5039995" algn="l"/>
                  </a:tabLst>
                </a:pP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𝟐𝟎</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B. </a:t>
                </a:r>
                <a14:m>
                  <m:oMath xmlns:m="http://schemas.openxmlformats.org/officeDocument/2006/math">
                    <m:f>
                      <m:f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800" b="1" i="1">
                            <a:effectLst/>
                            <a:latin typeface="Cambria Math" panose="02040503050406030204" pitchFamily="18" charset="0"/>
                            <a:ea typeface="Calibri" panose="020F0502020204030204" pitchFamily="34" charset="0"/>
                            <a:cs typeface="Times New Roman" panose="02020603050405020304" pitchFamily="18" charset="0"/>
                          </a:rPr>
                          <m:t>𝟓</m:t>
                        </m:r>
                        <m:rad>
                          <m:radPr>
                            <m:degHide m:val="on"/>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US" sz="2800" b="1" i="1">
                                <a:effectLst/>
                                <a:latin typeface="Cambria Math" panose="02040503050406030204" pitchFamily="18" charset="0"/>
                                <a:ea typeface="Calibri" panose="020F0502020204030204" pitchFamily="34" charset="0"/>
                                <a:cs typeface="Times New Roman" panose="02020603050405020304" pitchFamily="18" charset="0"/>
                              </a:rPr>
                              <m:t>𝟑</m:t>
                            </m:r>
                          </m:e>
                        </m:rad>
                      </m:num>
                      <m:den>
                        <m:r>
                          <a:rPr lang="en-US" sz="2800" b="1" i="1">
                            <a:effectLst/>
                            <a:latin typeface="Cambria Math" panose="02040503050406030204" pitchFamily="18" charset="0"/>
                            <a:ea typeface="Calibri" panose="020F0502020204030204" pitchFamily="34" charset="0"/>
                            <a:cs typeface="Times New Roman" panose="02020603050405020304" pitchFamily="18" charset="0"/>
                          </a:rPr>
                          <m:t>𝟑</m:t>
                        </m:r>
                      </m:den>
                    </m:f>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a:t>
                </a:r>
                <a:r>
                  <a:rPr lang="en-US" sz="2800" b="1">
                    <a:effectLst/>
                    <a:latin typeface="Palatino Linotype" panose="02040502050505030304" pitchFamily="18" charset="0"/>
                    <a:ea typeface="Calibri" panose="020F0502020204030204" pitchFamily="34" charset="0"/>
                    <a:cs typeface="Times New Roman" panose="02020603050405020304" pitchFamily="18" charset="0"/>
                  </a:rPr>
                  <a:t>		</a:t>
                </a:r>
                <a:r>
                  <a:rPr lang="vi-VN" sz="2800" b="1">
                    <a:effectLst/>
                    <a:latin typeface="Palatino Linotype" panose="02040502050505030304" pitchFamily="18" charset="0"/>
                    <a:ea typeface="Calibri" panose="020F0502020204030204" pitchFamily="34" charset="0"/>
                    <a:cs typeface="Times New Roman" panose="02020603050405020304" pitchFamily="18" charset="0"/>
                  </a:rPr>
                  <a:t>C.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𝟏𝟎</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a:t>
                </a:r>
                <a:r>
                  <a:rPr lang="en-US" sz="2800" b="1">
                    <a:effectLst/>
                    <a:latin typeface="Palatino Linotype" panose="02040502050505030304" pitchFamily="18" charset="0"/>
                    <a:ea typeface="Calibri" panose="020F0502020204030204" pitchFamily="34" charset="0"/>
                    <a:cs typeface="Times New Roman" panose="02020603050405020304" pitchFamily="18" charset="0"/>
                  </a:rPr>
                  <a:t>	</a:t>
                </a:r>
                <a:r>
                  <a:rPr lang="vi-VN" sz="2800" b="1">
                    <a:effectLst/>
                    <a:latin typeface="Palatino Linotype" panose="02040502050505030304" pitchFamily="18" charset="0"/>
                    <a:ea typeface="Calibri" panose="020F0502020204030204" pitchFamily="34" charset="0"/>
                    <a:cs typeface="Times New Roman" panose="02020603050405020304" pitchFamily="18" charset="0"/>
                  </a:rPr>
                  <a:t>D.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𝟓</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sz="2800" b="1">
                  <a:effectLst/>
                  <a:latin typeface="Times New Roman" panose="02020603050405020304" pitchFamily="18" charset="0"/>
                  <a:ea typeface="Calibri" panose="020F0502020204030204" pitchFamily="34" charset="0"/>
                  <a:cs typeface="Times New Roman" panose="02020603050405020304" pitchFamily="18" charset="0"/>
                </a:endParaRPr>
              </a:p>
              <a:p>
                <a:pPr marL="629920">
                  <a:spcBef>
                    <a:spcPts val="300"/>
                  </a:spcBef>
                  <a:spcAft>
                    <a:spcPts val="300"/>
                  </a:spcAft>
                  <a:tabLst>
                    <a:tab pos="3599815" algn="l"/>
                    <a:tab pos="5039995" algn="l"/>
                  </a:tabLst>
                </a:pPr>
                <a:endParaRPr lang="en-US" sz="2800" b="1">
                  <a:latin typeface="Times New Roman" panose="02020603050405020304" pitchFamily="18" charset="0"/>
                  <a:ea typeface="Calibri" panose="020F0502020204030204" pitchFamily="34" charset="0"/>
                  <a:cs typeface="Times New Roman" panose="02020603050405020304" pitchFamily="18" charset="0"/>
                </a:endParaRPr>
              </a:p>
              <a:p>
                <a:pPr marL="629920">
                  <a:spcBef>
                    <a:spcPts val="300"/>
                  </a:spcBef>
                  <a:spcAft>
                    <a:spcPts val="300"/>
                  </a:spcAft>
                  <a:tabLst>
                    <a:tab pos="3599815" algn="l"/>
                    <a:tab pos="5039995" algn="l"/>
                  </a:tabLst>
                </a:pPr>
                <a:endParaRPr lang="en-US" sz="2800" b="1">
                  <a:effectLst/>
                  <a:latin typeface="Times New Roman" panose="02020603050405020304" pitchFamily="18" charset="0"/>
                  <a:ea typeface="Calibri" panose="020F0502020204030204" pitchFamily="34" charset="0"/>
                  <a:cs typeface="Times New Roman" panose="02020603050405020304" pitchFamily="18" charset="0"/>
                </a:endParaRPr>
              </a:p>
              <a:p>
                <a:pPr lvl="0" algn="just">
                  <a:spcBef>
                    <a:spcPts val="300"/>
                  </a:spcBef>
                  <a:spcAft>
                    <a:spcPts val="300"/>
                  </a:spcAft>
                  <a:buSzPts val="1150"/>
                  <a:tabLst>
                    <a:tab pos="629920" algn="l"/>
                  </a:tabLst>
                </a:pPr>
                <a:r>
                  <a:rPr lang="en-US" sz="2800" b="1">
                    <a:effectLst/>
                    <a:latin typeface="Palatino Linotype" panose="02040502050505030304" pitchFamily="18" charset="0"/>
                    <a:ea typeface="Calibri" panose="020F0502020204030204" pitchFamily="34" charset="0"/>
                    <a:cs typeface="Times New Roman" panose="02020603050405020304" pitchFamily="18" charset="0"/>
                  </a:rPr>
                  <a:t>Câu 10: </a:t>
                </a:r>
                <a:r>
                  <a:rPr lang="vi-VN" sz="2800" b="1">
                    <a:effectLst/>
                    <a:latin typeface="Palatino Linotype" panose="02040502050505030304" pitchFamily="18" charset="0"/>
                    <a:ea typeface="Calibri" panose="020F0502020204030204" pitchFamily="34" charset="0"/>
                    <a:cs typeface="Times New Roman" panose="02020603050405020304" pitchFamily="18" charset="0"/>
                  </a:rPr>
                  <a:t>Cho tam giác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𝑨𝑩𝑪</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có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𝑨𝑪</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𝟔</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𝑩𝑪</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𝟕</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a:t>
                </a:r>
                <a14:m>
                  <m:oMath xmlns:m="http://schemas.openxmlformats.org/officeDocument/2006/math">
                    <m:acc>
                      <m:accPr>
                        <m:chr m:val="̂"/>
                        <m:ctrlPr>
                          <a:rPr lang="en-US" sz="28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𝑪</m:t>
                        </m:r>
                      </m:e>
                    </m:acc>
                    <m:r>
                      <a:rPr lang="en-US" sz="2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r>
                      <a:rPr lang="en-US" sz="2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𝟔</m:t>
                    </m:r>
                    <m:sSup>
                      <m:sSupPr>
                        <m:ctrlPr>
                          <a:rPr lang="en-US" sz="2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𝟎</m:t>
                        </m:r>
                      </m:e>
                      <m:sup>
                        <m:r>
                          <a:rPr lang="en-US" sz="2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𝒐</m:t>
                        </m:r>
                      </m:sup>
                    </m:sSup>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Tính độ dài cạnh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𝑨𝑩</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a:t>
                </a:r>
                <a:endParaRPr lang="en-US" sz="2800" b="1">
                  <a:effectLst/>
                  <a:latin typeface="Times New Roman" panose="02020603050405020304" pitchFamily="18" charset="0"/>
                  <a:ea typeface="Calibri" panose="020F0502020204030204" pitchFamily="34" charset="0"/>
                  <a:cs typeface="Times New Roman" panose="02020603050405020304" pitchFamily="18" charset="0"/>
                </a:endParaRPr>
              </a:p>
              <a:p>
                <a:pPr marL="629920">
                  <a:spcBef>
                    <a:spcPts val="300"/>
                  </a:spcBef>
                  <a:spcAft>
                    <a:spcPts val="300"/>
                  </a:spcAft>
                  <a:tabLst>
                    <a:tab pos="3599815" algn="l"/>
                    <a:tab pos="5039995" algn="l"/>
                  </a:tabLst>
                </a:pPr>
                <a:r>
                  <a:rPr lang="vi-VN" sz="2800" b="1">
                    <a:effectLst/>
                    <a:latin typeface="Palatino Linotype" panose="02040502050505030304" pitchFamily="18" charset="0"/>
                    <a:ea typeface="Calibri" panose="020F0502020204030204" pitchFamily="34" charset="0"/>
                    <a:cs typeface="Times New Roman" panose="02020603050405020304" pitchFamily="18" charset="0"/>
                  </a:rPr>
                  <a:t>A. </a:t>
                </a:r>
                <a14:m>
                  <m:oMath xmlns:m="http://schemas.openxmlformats.org/officeDocument/2006/math">
                    <m:rad>
                      <m:radPr>
                        <m:degHide m:val="on"/>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US" sz="2800" b="1" i="1">
                            <a:effectLst/>
                            <a:latin typeface="Cambria Math" panose="02040503050406030204" pitchFamily="18" charset="0"/>
                            <a:ea typeface="Calibri" panose="020F0502020204030204" pitchFamily="34" charset="0"/>
                            <a:cs typeface="Times New Roman" panose="02020603050405020304" pitchFamily="18" charset="0"/>
                          </a:rPr>
                          <m:t>𝟒𝟑</m:t>
                        </m:r>
                      </m:e>
                    </m:rad>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B. </a:t>
                </a:r>
                <a14:m>
                  <m:oMath xmlns:m="http://schemas.openxmlformats.org/officeDocument/2006/math">
                    <m:rad>
                      <m:radPr>
                        <m:degHide m:val="on"/>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US" sz="2800" b="1" i="1">
                            <a:effectLst/>
                            <a:latin typeface="Cambria Math" panose="02040503050406030204" pitchFamily="18" charset="0"/>
                            <a:ea typeface="Calibri" panose="020F0502020204030204" pitchFamily="34" charset="0"/>
                            <a:cs typeface="Times New Roman" panose="02020603050405020304" pitchFamily="18" charset="0"/>
                          </a:rPr>
                          <m:t>𝟏𝟐𝟕</m:t>
                        </m:r>
                      </m:e>
                    </m:rad>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a:t>
                </a:r>
                <a:r>
                  <a:rPr lang="en-US" sz="2800" b="1">
                    <a:effectLst/>
                    <a:latin typeface="Palatino Linotype" panose="02040502050505030304" pitchFamily="18" charset="0"/>
                    <a:ea typeface="Calibri" panose="020F0502020204030204" pitchFamily="34" charset="0"/>
                    <a:cs typeface="Times New Roman" panose="02020603050405020304" pitchFamily="18" charset="0"/>
                  </a:rPr>
                  <a:t>			</a:t>
                </a:r>
                <a:r>
                  <a:rPr lang="vi-VN" sz="2800" b="1">
                    <a:effectLst/>
                    <a:latin typeface="Palatino Linotype" panose="02040502050505030304" pitchFamily="18" charset="0"/>
                    <a:ea typeface="Calibri" panose="020F0502020204030204" pitchFamily="34" charset="0"/>
                    <a:cs typeface="Times New Roman" panose="02020603050405020304" pitchFamily="18" charset="0"/>
                  </a:rPr>
                  <a:t>C.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𝟒𝟑</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a:t>
                </a:r>
                <a:r>
                  <a:rPr lang="en-US" sz="2800" b="1">
                    <a:effectLst/>
                    <a:latin typeface="Palatino Linotype" panose="02040502050505030304" pitchFamily="18" charset="0"/>
                    <a:ea typeface="Calibri" panose="020F0502020204030204" pitchFamily="34" charset="0"/>
                    <a:cs typeface="Times New Roman" panose="02020603050405020304" pitchFamily="18" charset="0"/>
                  </a:rPr>
                  <a:t>	</a:t>
                </a:r>
                <a:r>
                  <a:rPr lang="vi-VN" sz="2800" b="1">
                    <a:effectLst/>
                    <a:latin typeface="Palatino Linotype" panose="02040502050505030304" pitchFamily="18" charset="0"/>
                    <a:ea typeface="Calibri" panose="020F0502020204030204" pitchFamily="34" charset="0"/>
                    <a:cs typeface="Times New Roman" panose="02020603050405020304" pitchFamily="18" charset="0"/>
                  </a:rPr>
                  <a:t>D.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𝟏𝟐𝟕</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sz="2800" b="1">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A5C721BC-AA4F-5E0B-F15D-F4328F4D47C1}"/>
                  </a:ext>
                </a:extLst>
              </p:cNvPr>
              <p:cNvSpPr txBox="1">
                <a:spLocks noRot="1" noChangeAspect="1" noMove="1" noResize="1" noEditPoints="1" noAdjustHandles="1" noChangeArrowheads="1" noChangeShapeType="1" noTextEdit="1"/>
              </p:cNvSpPr>
              <p:nvPr/>
            </p:nvSpPr>
            <p:spPr>
              <a:xfrm>
                <a:off x="0" y="166481"/>
                <a:ext cx="12012891" cy="4256678"/>
              </a:xfrm>
              <a:prstGeom prst="rect">
                <a:avLst/>
              </a:prstGeom>
              <a:blipFill>
                <a:blip r:embed="rId2"/>
                <a:stretch>
                  <a:fillRect l="-1015" t="-1144" r="-964" b="-2861"/>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6ECA516F-C6F4-32B4-3E8E-A9D1BED281AB}"/>
              </a:ext>
            </a:extLst>
          </p:cNvPr>
          <p:cNvSpPr txBox="1"/>
          <p:nvPr/>
        </p:nvSpPr>
        <p:spPr>
          <a:xfrm>
            <a:off x="9089058" y="1129481"/>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08A4F25A-D607-B4AA-5241-D2A5D45C2AA8}"/>
              </a:ext>
            </a:extLst>
          </p:cNvPr>
          <p:cNvSpPr txBox="1"/>
          <p:nvPr/>
        </p:nvSpPr>
        <p:spPr>
          <a:xfrm>
            <a:off x="597079" y="3723423"/>
            <a:ext cx="669303" cy="769441"/>
          </a:xfrm>
          <a:prstGeom prst="rect">
            <a:avLst/>
          </a:prstGeom>
          <a:noFill/>
        </p:spPr>
        <p:txBody>
          <a:bodyPr wrap="square" rtlCol="0">
            <a:spAutoFit/>
          </a:bodyPr>
          <a:lstStyle/>
          <a:p>
            <a:r>
              <a:rPr lang="en-US" sz="4400" b="1">
                <a:solidFill>
                  <a:srgbClr val="FF0000"/>
                </a:solidFill>
              </a:rPr>
              <a:t>X</a:t>
            </a:r>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7A1312CE-8970-F054-F715-1081CB2241E0}"/>
                  </a:ext>
                </a:extLst>
              </p:cNvPr>
              <p:cNvSpPr txBox="1"/>
              <p:nvPr/>
            </p:nvSpPr>
            <p:spPr>
              <a:xfrm>
                <a:off x="113121" y="4549522"/>
                <a:ext cx="7132949" cy="2141997"/>
              </a:xfrm>
              <a:prstGeom prst="rect">
                <a:avLst/>
              </a:prstGeom>
              <a:solidFill>
                <a:schemeClr val="accent2">
                  <a:lumMod val="20000"/>
                  <a:lumOff val="80000"/>
                </a:schemeClr>
              </a:solidFill>
            </p:spPr>
            <p:txBody>
              <a:bodyPr wrap="square" rtlCol="0">
                <a:spAutoFit/>
              </a:bodyPr>
              <a:lstStyle/>
              <a:p>
                <a:r>
                  <a:rPr lang="en-US" sz="3200"/>
                  <a:t>Áp dụng CT: </a:t>
                </a:r>
                <a14:m>
                  <m:oMath xmlns:m="http://schemas.openxmlformats.org/officeDocument/2006/math">
                    <m:sSup>
                      <m:sSupPr>
                        <m:ctrlPr>
                          <a:rPr lang="en-US" sz="3200" b="1" i="1" smtClean="0">
                            <a:solidFill>
                              <a:srgbClr val="FF0000"/>
                            </a:solidFill>
                            <a:latin typeface="Cambria Math" panose="02040503050406030204" pitchFamily="18" charset="0"/>
                          </a:rPr>
                        </m:ctrlPr>
                      </m:sSupPr>
                      <m:e>
                        <m:r>
                          <a:rPr lang="en-US" sz="3200" b="1" i="1" smtClean="0">
                            <a:solidFill>
                              <a:srgbClr val="FF0000"/>
                            </a:solidFill>
                            <a:latin typeface="Cambria Math" panose="02040503050406030204" pitchFamily="18" charset="0"/>
                          </a:rPr>
                          <m:t>𝒄</m:t>
                        </m:r>
                      </m:e>
                      <m:sup>
                        <m:r>
                          <a:rPr lang="en-US" sz="3200" b="1" i="1" smtClean="0">
                            <a:solidFill>
                              <a:srgbClr val="FF0000"/>
                            </a:solidFill>
                            <a:latin typeface="Cambria Math" panose="02040503050406030204" pitchFamily="18" charset="0"/>
                          </a:rPr>
                          <m:t>𝟐</m:t>
                        </m:r>
                      </m:sup>
                    </m:sSup>
                    <m:r>
                      <a:rPr lang="en-US" sz="3200" b="0" i="1" smtClean="0">
                        <a:solidFill>
                          <a:srgbClr val="FF0000"/>
                        </a:solidFill>
                        <a:latin typeface="Cambria Math" panose="02040503050406030204" pitchFamily="18" charset="0"/>
                      </a:rPr>
                      <m:t>=</m:t>
                    </m:r>
                    <m:sSup>
                      <m:sSupPr>
                        <m:ctrlPr>
                          <a:rPr lang="en-US" sz="3200" b="0" i="1" smtClean="0">
                            <a:solidFill>
                              <a:srgbClr val="FF0000"/>
                            </a:solidFill>
                            <a:latin typeface="Cambria Math" panose="02040503050406030204" pitchFamily="18" charset="0"/>
                          </a:rPr>
                        </m:ctrlPr>
                      </m:sSupPr>
                      <m:e>
                        <m:r>
                          <a:rPr lang="en-US" sz="3200" b="0" i="1" smtClean="0">
                            <a:solidFill>
                              <a:srgbClr val="FF0000"/>
                            </a:solidFill>
                            <a:latin typeface="Cambria Math" panose="02040503050406030204" pitchFamily="18" charset="0"/>
                          </a:rPr>
                          <m:t>𝑎</m:t>
                        </m:r>
                      </m:e>
                      <m:sup>
                        <m:r>
                          <a:rPr lang="en-US" sz="3200" b="0" i="1" smtClean="0">
                            <a:solidFill>
                              <a:srgbClr val="FF0000"/>
                            </a:solidFill>
                            <a:latin typeface="Cambria Math" panose="02040503050406030204" pitchFamily="18" charset="0"/>
                          </a:rPr>
                          <m:t>2</m:t>
                        </m:r>
                      </m:sup>
                    </m:sSup>
                    <m:r>
                      <a:rPr lang="en-US" sz="3200" b="0" i="1" smtClean="0">
                        <a:solidFill>
                          <a:srgbClr val="FF0000"/>
                        </a:solidFill>
                        <a:latin typeface="Cambria Math" panose="02040503050406030204" pitchFamily="18" charset="0"/>
                      </a:rPr>
                      <m:t>+</m:t>
                    </m:r>
                    <m:sSup>
                      <m:sSupPr>
                        <m:ctrlPr>
                          <a:rPr lang="en-US" sz="3200" b="0" i="1" smtClean="0">
                            <a:solidFill>
                              <a:srgbClr val="FF0000"/>
                            </a:solidFill>
                            <a:latin typeface="Cambria Math" panose="02040503050406030204" pitchFamily="18" charset="0"/>
                          </a:rPr>
                        </m:ctrlPr>
                      </m:sSupPr>
                      <m:e>
                        <m:r>
                          <a:rPr lang="en-US" sz="3200" b="0" i="1" smtClean="0">
                            <a:solidFill>
                              <a:srgbClr val="FF0000"/>
                            </a:solidFill>
                            <a:latin typeface="Cambria Math" panose="02040503050406030204" pitchFamily="18" charset="0"/>
                          </a:rPr>
                          <m:t>𝑏</m:t>
                        </m:r>
                      </m:e>
                      <m:sup>
                        <m:r>
                          <a:rPr lang="en-US" sz="3200" b="0" i="1" smtClean="0">
                            <a:solidFill>
                              <a:srgbClr val="FF0000"/>
                            </a:solidFill>
                            <a:latin typeface="Cambria Math" panose="02040503050406030204" pitchFamily="18" charset="0"/>
                          </a:rPr>
                          <m:t>2</m:t>
                        </m:r>
                      </m:sup>
                    </m:sSup>
                    <m:r>
                      <a:rPr lang="en-US" sz="3200" b="0" i="1" smtClean="0">
                        <a:solidFill>
                          <a:srgbClr val="FF0000"/>
                        </a:solidFill>
                        <a:latin typeface="Cambria Math" panose="02040503050406030204" pitchFamily="18" charset="0"/>
                      </a:rPr>
                      <m:t>−2</m:t>
                    </m:r>
                    <m:r>
                      <a:rPr lang="en-US" sz="3200" b="0" i="1" smtClean="0">
                        <a:solidFill>
                          <a:srgbClr val="FF0000"/>
                        </a:solidFill>
                        <a:latin typeface="Cambria Math" panose="02040503050406030204" pitchFamily="18" charset="0"/>
                      </a:rPr>
                      <m:t>𝑎</m:t>
                    </m:r>
                    <m:r>
                      <a:rPr lang="en-US" sz="3200" b="0" i="1" smtClean="0">
                        <a:solidFill>
                          <a:srgbClr val="FF0000"/>
                        </a:solidFill>
                        <a:latin typeface="Cambria Math" panose="02040503050406030204" pitchFamily="18" charset="0"/>
                      </a:rPr>
                      <m:t>.</m:t>
                    </m:r>
                    <m:r>
                      <a:rPr lang="en-US" sz="3200" b="0" i="1" smtClean="0">
                        <a:solidFill>
                          <a:srgbClr val="FF0000"/>
                        </a:solidFill>
                        <a:latin typeface="Cambria Math" panose="02040503050406030204" pitchFamily="18" charset="0"/>
                      </a:rPr>
                      <m:t>𝑏</m:t>
                    </m:r>
                    <m:r>
                      <a:rPr lang="en-US" sz="3200" b="0" i="1" smtClean="0">
                        <a:solidFill>
                          <a:srgbClr val="FF0000"/>
                        </a:solidFill>
                        <a:latin typeface="Cambria Math" panose="02040503050406030204" pitchFamily="18" charset="0"/>
                      </a:rPr>
                      <m:t>.</m:t>
                    </m:r>
                    <m:r>
                      <a:rPr lang="en-US" sz="3200" b="0" i="1" smtClean="0">
                        <a:solidFill>
                          <a:srgbClr val="FF0000"/>
                        </a:solidFill>
                        <a:latin typeface="Cambria Math" panose="02040503050406030204" pitchFamily="18" charset="0"/>
                      </a:rPr>
                      <m:t>𝑐𝑜𝑠𝐶</m:t>
                    </m:r>
                  </m:oMath>
                </a14:m>
                <a:endParaRPr lang="en-US" sz="3200" b="0" i="1">
                  <a:solidFill>
                    <a:srgbClr val="FF0000"/>
                  </a:solidFill>
                  <a:latin typeface="Cambria Math" panose="02040503050406030204" pitchFamily="18" charset="0"/>
                </a:endParaRPr>
              </a:p>
              <a:p>
                <a14:m>
                  <m:oMath xmlns:m="http://schemas.openxmlformats.org/officeDocument/2006/math">
                    <m:r>
                      <a:rPr lang="en-US" sz="3200" b="0" i="1" smtClean="0">
                        <a:solidFill>
                          <a:schemeClr val="tx1"/>
                        </a:solidFill>
                        <a:latin typeface="Cambria Math" panose="02040503050406030204" pitchFamily="18" charset="0"/>
                        <a:ea typeface="Cambria Math" panose="02040503050406030204" pitchFamily="18" charset="0"/>
                      </a:rPr>
                      <m:t>⟹</m:t>
                    </m:r>
                  </m:oMath>
                </a14:m>
                <a:r>
                  <a:rPr lang="en-US" sz="3200" b="1">
                    <a:solidFill>
                      <a:schemeClr val="tx1"/>
                    </a:solidFill>
                  </a:rPr>
                  <a:t> </a:t>
                </a:r>
                <a14:m>
                  <m:oMath xmlns:m="http://schemas.openxmlformats.org/officeDocument/2006/math">
                    <m:sSup>
                      <m:sSupPr>
                        <m:ctrlPr>
                          <a:rPr lang="en-US" sz="3200" b="1" i="1">
                            <a:solidFill>
                              <a:schemeClr val="tx1"/>
                            </a:solidFill>
                            <a:latin typeface="Cambria Math" panose="02040503050406030204" pitchFamily="18" charset="0"/>
                          </a:rPr>
                        </m:ctrlPr>
                      </m:sSupPr>
                      <m:e>
                        <m:r>
                          <a:rPr lang="en-US" sz="3200" b="1" i="1">
                            <a:solidFill>
                              <a:schemeClr val="tx1"/>
                            </a:solidFill>
                            <a:latin typeface="Cambria Math" panose="02040503050406030204" pitchFamily="18" charset="0"/>
                          </a:rPr>
                          <m:t>𝒄</m:t>
                        </m:r>
                      </m:e>
                      <m:sup>
                        <m:r>
                          <a:rPr lang="en-US" sz="3200" b="1" i="1">
                            <a:solidFill>
                              <a:schemeClr val="tx1"/>
                            </a:solidFill>
                            <a:latin typeface="Cambria Math" panose="02040503050406030204" pitchFamily="18" charset="0"/>
                          </a:rPr>
                          <m:t>𝟐</m:t>
                        </m:r>
                      </m:sup>
                    </m:sSup>
                    <m:r>
                      <a:rPr lang="en-US" sz="3200" i="1">
                        <a:solidFill>
                          <a:schemeClr val="tx1"/>
                        </a:solidFill>
                        <a:latin typeface="Cambria Math" panose="02040503050406030204" pitchFamily="18" charset="0"/>
                      </a:rPr>
                      <m:t>=</m:t>
                    </m:r>
                    <m:sSup>
                      <m:sSupPr>
                        <m:ctrlPr>
                          <a:rPr lang="en-US" sz="3200" i="1">
                            <a:solidFill>
                              <a:schemeClr val="tx1"/>
                            </a:solidFill>
                            <a:latin typeface="Cambria Math" panose="02040503050406030204" pitchFamily="18" charset="0"/>
                          </a:rPr>
                        </m:ctrlPr>
                      </m:sSupPr>
                      <m:e>
                        <m:r>
                          <a:rPr lang="en-US" sz="3200" b="0" i="1" smtClean="0">
                            <a:solidFill>
                              <a:schemeClr val="tx1"/>
                            </a:solidFill>
                            <a:latin typeface="Cambria Math" panose="02040503050406030204" pitchFamily="18" charset="0"/>
                          </a:rPr>
                          <m:t>7</m:t>
                        </m:r>
                      </m:e>
                      <m:sup>
                        <m:r>
                          <a:rPr lang="en-US" sz="3200" i="1">
                            <a:solidFill>
                              <a:schemeClr val="tx1"/>
                            </a:solidFill>
                            <a:latin typeface="Cambria Math" panose="02040503050406030204" pitchFamily="18" charset="0"/>
                          </a:rPr>
                          <m:t>2</m:t>
                        </m:r>
                      </m:sup>
                    </m:sSup>
                    <m:r>
                      <a:rPr lang="en-US" sz="3200" i="1">
                        <a:solidFill>
                          <a:schemeClr val="tx1"/>
                        </a:solidFill>
                        <a:latin typeface="Cambria Math" panose="02040503050406030204" pitchFamily="18" charset="0"/>
                      </a:rPr>
                      <m:t>+</m:t>
                    </m:r>
                    <m:sSup>
                      <m:sSupPr>
                        <m:ctrlPr>
                          <a:rPr lang="en-US" sz="3200" i="1">
                            <a:solidFill>
                              <a:schemeClr val="tx1"/>
                            </a:solidFill>
                            <a:latin typeface="Cambria Math" panose="02040503050406030204" pitchFamily="18" charset="0"/>
                          </a:rPr>
                        </m:ctrlPr>
                      </m:sSupPr>
                      <m:e>
                        <m:r>
                          <a:rPr lang="en-US" sz="3200" b="0" i="1" smtClean="0">
                            <a:solidFill>
                              <a:schemeClr val="tx1"/>
                            </a:solidFill>
                            <a:latin typeface="Cambria Math" panose="02040503050406030204" pitchFamily="18" charset="0"/>
                          </a:rPr>
                          <m:t>6</m:t>
                        </m:r>
                      </m:e>
                      <m:sup>
                        <m:r>
                          <a:rPr lang="en-US" sz="3200" i="1">
                            <a:solidFill>
                              <a:schemeClr val="tx1"/>
                            </a:solidFill>
                            <a:latin typeface="Cambria Math" panose="02040503050406030204" pitchFamily="18" charset="0"/>
                          </a:rPr>
                          <m:t>2</m:t>
                        </m:r>
                      </m:sup>
                    </m:sSup>
                    <m:r>
                      <a:rPr lang="en-US" sz="3200" i="1">
                        <a:solidFill>
                          <a:schemeClr val="tx1"/>
                        </a:solidFill>
                        <a:latin typeface="Cambria Math" panose="02040503050406030204" pitchFamily="18" charset="0"/>
                      </a:rPr>
                      <m:t>−2</m:t>
                    </m:r>
                    <m:r>
                      <a:rPr lang="en-US" sz="3200" b="0" i="1" smtClean="0">
                        <a:solidFill>
                          <a:schemeClr val="tx1"/>
                        </a:solidFill>
                        <a:latin typeface="Cambria Math" panose="02040503050406030204" pitchFamily="18" charset="0"/>
                      </a:rPr>
                      <m:t>.7</m:t>
                    </m:r>
                    <m:r>
                      <a:rPr lang="en-US" sz="3200" i="1">
                        <a:solidFill>
                          <a:schemeClr val="tx1"/>
                        </a:solidFill>
                        <a:latin typeface="Cambria Math" panose="02040503050406030204" pitchFamily="18" charset="0"/>
                      </a:rPr>
                      <m:t>.</m:t>
                    </m:r>
                    <m:r>
                      <a:rPr lang="en-US" sz="3200" b="0" i="1" smtClean="0">
                        <a:solidFill>
                          <a:schemeClr val="tx1"/>
                        </a:solidFill>
                        <a:latin typeface="Cambria Math" panose="02040503050406030204" pitchFamily="18" charset="0"/>
                      </a:rPr>
                      <m:t>6</m:t>
                    </m:r>
                    <m:r>
                      <a:rPr lang="en-US" sz="3200" i="1">
                        <a:solidFill>
                          <a:schemeClr val="tx1"/>
                        </a:solidFill>
                        <a:latin typeface="Cambria Math" panose="02040503050406030204" pitchFamily="18" charset="0"/>
                      </a:rPr>
                      <m:t>.</m:t>
                    </m:r>
                    <m:r>
                      <a:rPr lang="en-US" sz="3200" i="1">
                        <a:solidFill>
                          <a:schemeClr val="tx1"/>
                        </a:solidFill>
                        <a:latin typeface="Cambria Math" panose="02040503050406030204" pitchFamily="18" charset="0"/>
                      </a:rPr>
                      <m:t>𝑐𝑜𝑠</m:t>
                    </m:r>
                    <m:sSup>
                      <m:sSupPr>
                        <m:ctrlPr>
                          <a:rPr lang="en-US" sz="3200" i="1" smtClean="0">
                            <a:solidFill>
                              <a:schemeClr val="tx1"/>
                            </a:solidFill>
                            <a:latin typeface="Cambria Math" panose="02040503050406030204" pitchFamily="18" charset="0"/>
                          </a:rPr>
                        </m:ctrlPr>
                      </m:sSupPr>
                      <m:e>
                        <m:r>
                          <a:rPr lang="en-US" sz="3200" b="0" i="1" smtClean="0">
                            <a:solidFill>
                              <a:schemeClr val="tx1"/>
                            </a:solidFill>
                            <a:latin typeface="Cambria Math" panose="02040503050406030204" pitchFamily="18" charset="0"/>
                          </a:rPr>
                          <m:t>60</m:t>
                        </m:r>
                      </m:e>
                      <m:sup>
                        <m:r>
                          <a:rPr lang="en-US" sz="3200" b="0" i="1" smtClean="0">
                            <a:solidFill>
                              <a:schemeClr val="tx1"/>
                            </a:solidFill>
                            <a:latin typeface="Cambria Math" panose="02040503050406030204" pitchFamily="18" charset="0"/>
                          </a:rPr>
                          <m:t>0</m:t>
                        </m:r>
                      </m:sup>
                    </m:sSup>
                  </m:oMath>
                </a14:m>
                <a:endParaRPr lang="en-US" sz="3200">
                  <a:solidFill>
                    <a:schemeClr val="tx1"/>
                  </a:solidFill>
                </a:endParaRPr>
              </a:p>
              <a:p>
                <a14:m>
                  <m:oMath xmlns:m="http://schemas.openxmlformats.org/officeDocument/2006/math">
                    <m:r>
                      <a:rPr lang="en-US" sz="3200" b="0" i="1" smtClean="0">
                        <a:solidFill>
                          <a:schemeClr val="tx1"/>
                        </a:solidFill>
                        <a:latin typeface="Cambria Math" panose="02040503050406030204" pitchFamily="18" charset="0"/>
                        <a:ea typeface="Cambria Math" panose="02040503050406030204" pitchFamily="18" charset="0"/>
                      </a:rPr>
                      <m:t>⟹</m:t>
                    </m:r>
                  </m:oMath>
                </a14:m>
                <a:r>
                  <a:rPr lang="en-US" sz="3200" b="1">
                    <a:solidFill>
                      <a:schemeClr val="tx1"/>
                    </a:solidFill>
                  </a:rPr>
                  <a:t> </a:t>
                </a:r>
                <a14:m>
                  <m:oMath xmlns:m="http://schemas.openxmlformats.org/officeDocument/2006/math">
                    <m:sSup>
                      <m:sSupPr>
                        <m:ctrlPr>
                          <a:rPr lang="en-US" sz="3200" b="1" i="1">
                            <a:solidFill>
                              <a:schemeClr val="tx1"/>
                            </a:solidFill>
                            <a:latin typeface="Cambria Math" panose="02040503050406030204" pitchFamily="18" charset="0"/>
                          </a:rPr>
                        </m:ctrlPr>
                      </m:sSupPr>
                      <m:e>
                        <m:r>
                          <a:rPr lang="en-US" sz="3200" b="1" i="1">
                            <a:solidFill>
                              <a:schemeClr val="tx1"/>
                            </a:solidFill>
                            <a:latin typeface="Cambria Math" panose="02040503050406030204" pitchFamily="18" charset="0"/>
                          </a:rPr>
                          <m:t>𝒄</m:t>
                        </m:r>
                      </m:e>
                      <m:sup>
                        <m:r>
                          <a:rPr lang="en-US" sz="3200" b="1" i="1">
                            <a:solidFill>
                              <a:schemeClr val="tx1"/>
                            </a:solidFill>
                            <a:latin typeface="Cambria Math" panose="02040503050406030204" pitchFamily="18" charset="0"/>
                          </a:rPr>
                          <m:t>𝟐</m:t>
                        </m:r>
                      </m:sup>
                    </m:sSup>
                    <m:r>
                      <a:rPr lang="en-US" sz="3200" i="1">
                        <a:solidFill>
                          <a:schemeClr val="tx1"/>
                        </a:solidFill>
                        <a:latin typeface="Cambria Math" panose="02040503050406030204" pitchFamily="18" charset="0"/>
                      </a:rPr>
                      <m:t>=</m:t>
                    </m:r>
                    <m:r>
                      <a:rPr lang="en-US" sz="3200" i="1" smtClean="0">
                        <a:solidFill>
                          <a:schemeClr val="tx1"/>
                        </a:solidFill>
                        <a:latin typeface="Cambria Math" panose="02040503050406030204" pitchFamily="18" charset="0"/>
                      </a:rPr>
                      <m:t>4</m:t>
                    </m:r>
                    <m:r>
                      <a:rPr lang="en-US" sz="3200" b="0" i="1" smtClean="0">
                        <a:solidFill>
                          <a:schemeClr val="tx1"/>
                        </a:solidFill>
                        <a:latin typeface="Cambria Math" panose="02040503050406030204" pitchFamily="18" charset="0"/>
                      </a:rPr>
                      <m:t>3</m:t>
                    </m:r>
                  </m:oMath>
                </a14:m>
                <a:endParaRPr lang="en-US" sz="3200">
                  <a:solidFill>
                    <a:schemeClr val="tx1"/>
                  </a:solidFill>
                </a:endParaRPr>
              </a:p>
              <a:p>
                <a14:m>
                  <m:oMath xmlns:m="http://schemas.openxmlformats.org/officeDocument/2006/math">
                    <m:r>
                      <a:rPr lang="en-US" sz="3200" b="0" i="1" smtClean="0">
                        <a:latin typeface="Cambria Math" panose="02040503050406030204" pitchFamily="18" charset="0"/>
                        <a:ea typeface="Cambria Math" panose="02040503050406030204" pitchFamily="18" charset="0"/>
                      </a:rPr>
                      <m:t>⟹</m:t>
                    </m:r>
                  </m:oMath>
                </a14:m>
                <a:r>
                  <a:rPr lang="en-US" sz="3200" b="1">
                    <a:solidFill>
                      <a:srgbClr val="FF0000"/>
                    </a:solidFill>
                  </a:rPr>
                  <a:t> </a:t>
                </a:r>
                <a14:m>
                  <m:oMath xmlns:m="http://schemas.openxmlformats.org/officeDocument/2006/math">
                    <m:r>
                      <a:rPr lang="en-US" sz="3200" b="1" i="1" smtClean="0">
                        <a:solidFill>
                          <a:srgbClr val="FF0000"/>
                        </a:solidFill>
                        <a:latin typeface="Cambria Math" panose="02040503050406030204" pitchFamily="18" charset="0"/>
                      </a:rPr>
                      <m:t>𝒄</m:t>
                    </m:r>
                    <m:r>
                      <a:rPr lang="en-US" sz="3200" b="1" i="1" smtClean="0">
                        <a:solidFill>
                          <a:srgbClr val="FF0000"/>
                        </a:solidFill>
                        <a:latin typeface="Cambria Math" panose="02040503050406030204" pitchFamily="18" charset="0"/>
                      </a:rPr>
                      <m:t>=</m:t>
                    </m:r>
                    <m:r>
                      <a:rPr lang="en-US" sz="3200" b="1" i="1" smtClean="0">
                        <a:solidFill>
                          <a:srgbClr val="FF0000"/>
                        </a:solidFill>
                        <a:latin typeface="Cambria Math" panose="02040503050406030204" pitchFamily="18" charset="0"/>
                      </a:rPr>
                      <m:t>𝑨𝑩</m:t>
                    </m:r>
                    <m:r>
                      <a:rPr lang="en-US" sz="3200" i="1">
                        <a:solidFill>
                          <a:srgbClr val="FF0000"/>
                        </a:solidFill>
                        <a:latin typeface="Cambria Math" panose="02040503050406030204" pitchFamily="18" charset="0"/>
                      </a:rPr>
                      <m:t>=</m:t>
                    </m:r>
                    <m:rad>
                      <m:radPr>
                        <m:degHide m:val="on"/>
                        <m:ctrlPr>
                          <a:rPr lang="en-US" sz="3200" i="1" smtClean="0">
                            <a:solidFill>
                              <a:srgbClr val="FF0000"/>
                            </a:solidFill>
                            <a:latin typeface="Cambria Math" panose="02040503050406030204" pitchFamily="18" charset="0"/>
                          </a:rPr>
                        </m:ctrlPr>
                      </m:radPr>
                      <m:deg/>
                      <m:e>
                        <m:r>
                          <a:rPr lang="en-US" sz="3200" b="0" i="1" smtClean="0">
                            <a:solidFill>
                              <a:srgbClr val="FF0000"/>
                            </a:solidFill>
                            <a:latin typeface="Cambria Math" panose="02040503050406030204" pitchFamily="18" charset="0"/>
                          </a:rPr>
                          <m:t>43</m:t>
                        </m:r>
                      </m:e>
                    </m:rad>
                  </m:oMath>
                </a14:m>
                <a:endParaRPr lang="en-US" sz="3200"/>
              </a:p>
            </p:txBody>
          </p:sp>
        </mc:Choice>
        <mc:Fallback xmlns="">
          <p:sp>
            <p:nvSpPr>
              <p:cNvPr id="6" name="TextBox 5">
                <a:extLst>
                  <a:ext uri="{FF2B5EF4-FFF2-40B4-BE49-F238E27FC236}">
                    <a16:creationId xmlns:a16="http://schemas.microsoft.com/office/drawing/2014/main" id="{7A1312CE-8970-F054-F715-1081CB2241E0}"/>
                  </a:ext>
                </a:extLst>
              </p:cNvPr>
              <p:cNvSpPr txBox="1">
                <a:spLocks noRot="1" noChangeAspect="1" noMove="1" noResize="1" noEditPoints="1" noAdjustHandles="1" noChangeArrowheads="1" noChangeShapeType="1" noTextEdit="1"/>
              </p:cNvSpPr>
              <p:nvPr/>
            </p:nvSpPr>
            <p:spPr>
              <a:xfrm>
                <a:off x="113121" y="4549522"/>
                <a:ext cx="7132949" cy="2141997"/>
              </a:xfrm>
              <a:prstGeom prst="rect">
                <a:avLst/>
              </a:prstGeom>
              <a:blipFill>
                <a:blip r:embed="rId3"/>
                <a:stretch>
                  <a:fillRect l="-2222" t="-284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E5DEDFEC-D38E-922D-9499-5127669B264A}"/>
                  </a:ext>
                </a:extLst>
              </p:cNvPr>
              <p:cNvSpPr txBox="1"/>
              <p:nvPr/>
            </p:nvSpPr>
            <p:spPr>
              <a:xfrm>
                <a:off x="113121" y="2143327"/>
                <a:ext cx="12091448" cy="799001"/>
              </a:xfrm>
              <a:prstGeom prst="rect">
                <a:avLst/>
              </a:prstGeom>
              <a:solidFill>
                <a:schemeClr val="accent5">
                  <a:lumMod val="20000"/>
                  <a:lumOff val="80000"/>
                </a:schemeClr>
              </a:solidFill>
            </p:spPr>
            <p:txBody>
              <a:bodyPr wrap="square" rtlCol="0">
                <a:spAutoFit/>
              </a:bodyPr>
              <a:lstStyle/>
              <a:p>
                <a:r>
                  <a:rPr lang="en-US" sz="3200"/>
                  <a:t>Áp dụng công thức: </a:t>
                </a:r>
                <a14:m>
                  <m:oMath xmlns:m="http://schemas.openxmlformats.org/officeDocument/2006/math">
                    <m:f>
                      <m:fPr>
                        <m:ctrlPr>
                          <a:rPr lang="en-US" sz="3200" b="1" i="1" smtClean="0">
                            <a:solidFill>
                              <a:srgbClr val="FF0000"/>
                            </a:solidFill>
                            <a:latin typeface="Cambria Math" panose="02040503050406030204" pitchFamily="18" charset="0"/>
                          </a:rPr>
                        </m:ctrlPr>
                      </m:fPr>
                      <m:num>
                        <m:r>
                          <a:rPr lang="en-US" sz="3200" b="1" i="1" smtClean="0">
                            <a:solidFill>
                              <a:srgbClr val="FF0000"/>
                            </a:solidFill>
                            <a:latin typeface="Cambria Math" panose="02040503050406030204" pitchFamily="18" charset="0"/>
                          </a:rPr>
                          <m:t>𝒄</m:t>
                        </m:r>
                      </m:num>
                      <m:den>
                        <m:func>
                          <m:funcPr>
                            <m:ctrlPr>
                              <a:rPr lang="en-US" sz="3200" b="1" i="1" smtClean="0">
                                <a:solidFill>
                                  <a:srgbClr val="FF0000"/>
                                </a:solidFill>
                                <a:latin typeface="Cambria Math" panose="02040503050406030204" pitchFamily="18" charset="0"/>
                              </a:rPr>
                            </m:ctrlPr>
                          </m:funcPr>
                          <m:fName>
                            <m:r>
                              <a:rPr lang="en-US" sz="3200" b="1" i="0" smtClean="0">
                                <a:solidFill>
                                  <a:srgbClr val="FF0000"/>
                                </a:solidFill>
                                <a:latin typeface="Cambria Math" panose="02040503050406030204" pitchFamily="18" charset="0"/>
                              </a:rPr>
                              <m:t>𝐬𝐢𝐧</m:t>
                            </m:r>
                          </m:fName>
                          <m:e>
                            <m:r>
                              <a:rPr lang="en-US" sz="3200" b="1" i="1" smtClean="0">
                                <a:solidFill>
                                  <a:srgbClr val="FF0000"/>
                                </a:solidFill>
                                <a:latin typeface="Cambria Math" panose="02040503050406030204" pitchFamily="18" charset="0"/>
                              </a:rPr>
                              <m:t>𝑪</m:t>
                            </m:r>
                          </m:e>
                        </m:func>
                      </m:den>
                    </m:f>
                    <m:r>
                      <a:rPr lang="en-US" sz="3200" b="1" i="1" smtClean="0">
                        <a:solidFill>
                          <a:srgbClr val="FF0000"/>
                        </a:solidFill>
                        <a:latin typeface="Cambria Math" panose="02040503050406030204" pitchFamily="18" charset="0"/>
                      </a:rPr>
                      <m:t>=</m:t>
                    </m:r>
                    <m:r>
                      <a:rPr lang="en-US" sz="3200" b="1" i="1" smtClean="0">
                        <a:solidFill>
                          <a:srgbClr val="FF0000"/>
                        </a:solidFill>
                        <a:latin typeface="Cambria Math" panose="02040503050406030204" pitchFamily="18" charset="0"/>
                      </a:rPr>
                      <m:t>𝟐</m:t>
                    </m:r>
                    <m:r>
                      <a:rPr lang="en-US" sz="3200" b="1" i="1" smtClean="0">
                        <a:solidFill>
                          <a:srgbClr val="FF0000"/>
                        </a:solidFill>
                        <a:latin typeface="Cambria Math" panose="02040503050406030204" pitchFamily="18" charset="0"/>
                      </a:rPr>
                      <m:t>𝑹</m:t>
                    </m:r>
                    <m:r>
                      <a:rPr lang="en-US" sz="3200" b="0" i="1" smtClean="0">
                        <a:latin typeface="Cambria Math" panose="02040503050406030204" pitchFamily="18" charset="0"/>
                        <a:ea typeface="Cambria Math" panose="02040503050406030204" pitchFamily="18" charset="0"/>
                      </a:rPr>
                      <m:t>⟹</m:t>
                    </m:r>
                    <m:r>
                      <a:rPr lang="en-US" sz="3200" b="0" i="1" smtClean="0">
                        <a:latin typeface="Cambria Math" panose="02040503050406030204" pitchFamily="18" charset="0"/>
                        <a:ea typeface="Cambria Math" panose="02040503050406030204" pitchFamily="18" charset="0"/>
                      </a:rPr>
                      <m:t>𝑅</m:t>
                    </m:r>
                    <m:r>
                      <a:rPr lang="en-US" sz="3200" b="0" i="1" smtClean="0">
                        <a:latin typeface="Cambria Math" panose="02040503050406030204" pitchFamily="18" charset="0"/>
                        <a:ea typeface="Cambria Math" panose="02040503050406030204" pitchFamily="18" charset="0"/>
                      </a:rPr>
                      <m:t>=</m:t>
                    </m:r>
                    <m:f>
                      <m:fPr>
                        <m:ctrlPr>
                          <a:rPr lang="en-US" sz="3200" b="0" i="1" smtClean="0">
                            <a:latin typeface="Cambria Math" panose="02040503050406030204" pitchFamily="18" charset="0"/>
                            <a:ea typeface="Cambria Math" panose="02040503050406030204" pitchFamily="18" charset="0"/>
                          </a:rPr>
                        </m:ctrlPr>
                      </m:fPr>
                      <m:num>
                        <m:r>
                          <a:rPr lang="en-US" sz="3200" b="0" i="1" smtClean="0">
                            <a:latin typeface="Cambria Math" panose="02040503050406030204" pitchFamily="18" charset="0"/>
                            <a:ea typeface="Cambria Math" panose="02040503050406030204" pitchFamily="18" charset="0"/>
                          </a:rPr>
                          <m:t>𝑐</m:t>
                        </m:r>
                      </m:num>
                      <m:den>
                        <m:r>
                          <a:rPr lang="en-US" sz="3200" b="0" i="1" smtClean="0">
                            <a:latin typeface="Cambria Math" panose="02040503050406030204" pitchFamily="18" charset="0"/>
                            <a:ea typeface="Cambria Math" panose="02040503050406030204" pitchFamily="18" charset="0"/>
                          </a:rPr>
                          <m:t>2</m:t>
                        </m:r>
                        <m:func>
                          <m:funcPr>
                            <m:ctrlPr>
                              <a:rPr lang="en-US" sz="3200" b="0" i="1" smtClean="0">
                                <a:latin typeface="Cambria Math" panose="02040503050406030204" pitchFamily="18" charset="0"/>
                                <a:ea typeface="Cambria Math" panose="02040503050406030204" pitchFamily="18" charset="0"/>
                              </a:rPr>
                            </m:ctrlPr>
                          </m:funcPr>
                          <m:fName>
                            <m:r>
                              <m:rPr>
                                <m:sty m:val="p"/>
                              </m:rPr>
                              <a:rPr lang="en-US" sz="3200" b="0" i="0" smtClean="0">
                                <a:latin typeface="Cambria Math" panose="02040503050406030204" pitchFamily="18" charset="0"/>
                                <a:ea typeface="Cambria Math" panose="02040503050406030204" pitchFamily="18" charset="0"/>
                              </a:rPr>
                              <m:t>sin</m:t>
                            </m:r>
                          </m:fName>
                          <m:e>
                            <m:r>
                              <a:rPr lang="en-US" sz="3200" b="0" i="1" smtClean="0">
                                <a:latin typeface="Cambria Math" panose="02040503050406030204" pitchFamily="18" charset="0"/>
                                <a:ea typeface="Cambria Math" panose="02040503050406030204" pitchFamily="18" charset="0"/>
                              </a:rPr>
                              <m:t>𝐶</m:t>
                            </m:r>
                          </m:e>
                        </m:func>
                      </m:den>
                    </m:f>
                    <m:r>
                      <a:rPr lang="en-US" sz="3200" b="0" i="1" smtClean="0">
                        <a:latin typeface="Cambria Math" panose="02040503050406030204" pitchFamily="18" charset="0"/>
                        <a:ea typeface="Cambria Math" panose="02040503050406030204" pitchFamily="18" charset="0"/>
                      </a:rPr>
                      <m:t>=</m:t>
                    </m:r>
                    <m:f>
                      <m:fPr>
                        <m:ctrlPr>
                          <a:rPr lang="en-US" sz="3200" i="1">
                            <a:latin typeface="Cambria Math" panose="02040503050406030204" pitchFamily="18" charset="0"/>
                            <a:ea typeface="Cambria Math" panose="02040503050406030204" pitchFamily="18" charset="0"/>
                          </a:rPr>
                        </m:ctrlPr>
                      </m:fPr>
                      <m:num>
                        <m:r>
                          <a:rPr lang="en-US" sz="3200" b="0" i="1" smtClean="0">
                            <a:latin typeface="Cambria Math" panose="02040503050406030204" pitchFamily="18" charset="0"/>
                            <a:ea typeface="Cambria Math" panose="02040503050406030204" pitchFamily="18" charset="0"/>
                          </a:rPr>
                          <m:t>𝐴𝐵</m:t>
                        </m:r>
                      </m:num>
                      <m:den>
                        <m:r>
                          <a:rPr lang="en-US" sz="3200" i="1">
                            <a:latin typeface="Cambria Math" panose="02040503050406030204" pitchFamily="18" charset="0"/>
                            <a:ea typeface="Cambria Math" panose="02040503050406030204" pitchFamily="18" charset="0"/>
                          </a:rPr>
                          <m:t>2</m:t>
                        </m:r>
                        <m:func>
                          <m:funcPr>
                            <m:ctrlPr>
                              <a:rPr lang="en-US" sz="3200" i="1">
                                <a:latin typeface="Cambria Math" panose="02040503050406030204" pitchFamily="18" charset="0"/>
                                <a:ea typeface="Cambria Math" panose="02040503050406030204" pitchFamily="18" charset="0"/>
                              </a:rPr>
                            </m:ctrlPr>
                          </m:funcPr>
                          <m:fName>
                            <m:r>
                              <m:rPr>
                                <m:sty m:val="p"/>
                              </m:rPr>
                              <a:rPr lang="en-US" sz="3200">
                                <a:latin typeface="Cambria Math" panose="02040503050406030204" pitchFamily="18" charset="0"/>
                                <a:ea typeface="Cambria Math" panose="02040503050406030204" pitchFamily="18" charset="0"/>
                              </a:rPr>
                              <m:t>sin</m:t>
                            </m:r>
                          </m:fName>
                          <m:e>
                            <m:sSup>
                              <m:sSupPr>
                                <m:ctrlPr>
                                  <a:rPr lang="en-US" sz="3200" i="1" smtClean="0">
                                    <a:latin typeface="Cambria Math" panose="02040503050406030204" pitchFamily="18" charset="0"/>
                                    <a:ea typeface="Cambria Math" panose="02040503050406030204" pitchFamily="18" charset="0"/>
                                  </a:rPr>
                                </m:ctrlPr>
                              </m:sSupPr>
                              <m:e>
                                <m:r>
                                  <a:rPr lang="en-US" sz="3200" b="0" i="1" smtClean="0">
                                    <a:latin typeface="Cambria Math" panose="02040503050406030204" pitchFamily="18" charset="0"/>
                                    <a:ea typeface="Cambria Math" panose="02040503050406030204" pitchFamily="18" charset="0"/>
                                  </a:rPr>
                                  <m:t>30</m:t>
                                </m:r>
                              </m:e>
                              <m:sup>
                                <m:r>
                                  <a:rPr lang="en-US" sz="3200" b="0" i="1" smtClean="0">
                                    <a:latin typeface="Cambria Math" panose="02040503050406030204" pitchFamily="18" charset="0"/>
                                    <a:ea typeface="Cambria Math" panose="02040503050406030204" pitchFamily="18" charset="0"/>
                                  </a:rPr>
                                  <m:t>0</m:t>
                                </m:r>
                              </m:sup>
                            </m:sSup>
                          </m:e>
                        </m:func>
                      </m:den>
                    </m:f>
                    <m:r>
                      <a:rPr lang="en-US" sz="3200" b="0" i="1" smtClean="0">
                        <a:latin typeface="Cambria Math" panose="02040503050406030204" pitchFamily="18" charset="0"/>
                        <a:ea typeface="Cambria Math" panose="02040503050406030204" pitchFamily="18" charset="0"/>
                      </a:rPr>
                      <m:t>=</m:t>
                    </m:r>
                    <m:f>
                      <m:fPr>
                        <m:ctrlPr>
                          <a:rPr lang="en-US" sz="3200" i="1">
                            <a:latin typeface="Cambria Math" panose="02040503050406030204" pitchFamily="18" charset="0"/>
                            <a:ea typeface="Cambria Math" panose="02040503050406030204" pitchFamily="18" charset="0"/>
                          </a:rPr>
                        </m:ctrlPr>
                      </m:fPr>
                      <m:num>
                        <m:r>
                          <a:rPr lang="en-US" sz="3200" b="0" i="1" smtClean="0">
                            <a:latin typeface="Cambria Math" panose="02040503050406030204" pitchFamily="18" charset="0"/>
                            <a:ea typeface="Cambria Math" panose="02040503050406030204" pitchFamily="18" charset="0"/>
                          </a:rPr>
                          <m:t>5</m:t>
                        </m:r>
                      </m:num>
                      <m:den>
                        <m:r>
                          <a:rPr lang="en-US" sz="3200" i="1">
                            <a:latin typeface="Cambria Math" panose="02040503050406030204" pitchFamily="18" charset="0"/>
                            <a:ea typeface="Cambria Math" panose="02040503050406030204" pitchFamily="18" charset="0"/>
                          </a:rPr>
                          <m:t>2</m:t>
                        </m:r>
                        <m:func>
                          <m:funcPr>
                            <m:ctrlPr>
                              <a:rPr lang="en-US" sz="3200" i="1">
                                <a:latin typeface="Cambria Math" panose="02040503050406030204" pitchFamily="18" charset="0"/>
                                <a:ea typeface="Cambria Math" panose="02040503050406030204" pitchFamily="18" charset="0"/>
                              </a:rPr>
                            </m:ctrlPr>
                          </m:funcPr>
                          <m:fName>
                            <m:r>
                              <m:rPr>
                                <m:sty m:val="p"/>
                              </m:rPr>
                              <a:rPr lang="en-US" sz="3200">
                                <a:latin typeface="Cambria Math" panose="02040503050406030204" pitchFamily="18" charset="0"/>
                                <a:ea typeface="Cambria Math" panose="02040503050406030204" pitchFamily="18" charset="0"/>
                              </a:rPr>
                              <m:t>sin</m:t>
                            </m:r>
                          </m:fName>
                          <m:e>
                            <m:sSup>
                              <m:sSupPr>
                                <m:ctrlPr>
                                  <a:rPr lang="en-US" sz="3200" i="1">
                                    <a:latin typeface="Cambria Math" panose="02040503050406030204" pitchFamily="18" charset="0"/>
                                    <a:ea typeface="Cambria Math" panose="02040503050406030204" pitchFamily="18" charset="0"/>
                                  </a:rPr>
                                </m:ctrlPr>
                              </m:sSupPr>
                              <m:e>
                                <m:r>
                                  <a:rPr lang="en-US" sz="3200" i="1">
                                    <a:latin typeface="Cambria Math" panose="02040503050406030204" pitchFamily="18" charset="0"/>
                                    <a:ea typeface="Cambria Math" panose="02040503050406030204" pitchFamily="18" charset="0"/>
                                  </a:rPr>
                                  <m:t>30</m:t>
                                </m:r>
                              </m:e>
                              <m:sup>
                                <m:r>
                                  <a:rPr lang="en-US" sz="3200" i="1">
                                    <a:latin typeface="Cambria Math" panose="02040503050406030204" pitchFamily="18" charset="0"/>
                                    <a:ea typeface="Cambria Math" panose="02040503050406030204" pitchFamily="18" charset="0"/>
                                  </a:rPr>
                                  <m:t>0</m:t>
                                </m:r>
                              </m:sup>
                            </m:sSup>
                          </m:e>
                        </m:func>
                      </m:den>
                    </m:f>
                    <m:r>
                      <a:rPr lang="en-US" sz="3200" b="0" i="1" smtClean="0">
                        <a:latin typeface="Cambria Math" panose="02040503050406030204" pitchFamily="18" charset="0"/>
                        <a:ea typeface="Cambria Math" panose="02040503050406030204" pitchFamily="18" charset="0"/>
                      </a:rPr>
                      <m:t>=5</m:t>
                    </m:r>
                  </m:oMath>
                </a14:m>
                <a:endParaRPr lang="en-US" sz="3200"/>
              </a:p>
            </p:txBody>
          </p:sp>
        </mc:Choice>
        <mc:Fallback xmlns="">
          <p:sp>
            <p:nvSpPr>
              <p:cNvPr id="7" name="TextBox 6">
                <a:extLst>
                  <a:ext uri="{FF2B5EF4-FFF2-40B4-BE49-F238E27FC236}">
                    <a16:creationId xmlns:a16="http://schemas.microsoft.com/office/drawing/2014/main" id="{E5DEDFEC-D38E-922D-9499-5127669B264A}"/>
                  </a:ext>
                </a:extLst>
              </p:cNvPr>
              <p:cNvSpPr txBox="1">
                <a:spLocks noRot="1" noChangeAspect="1" noMove="1" noResize="1" noEditPoints="1" noAdjustHandles="1" noChangeArrowheads="1" noChangeShapeType="1" noTextEdit="1"/>
              </p:cNvSpPr>
              <p:nvPr/>
            </p:nvSpPr>
            <p:spPr>
              <a:xfrm>
                <a:off x="113121" y="2143327"/>
                <a:ext cx="12091448" cy="799001"/>
              </a:xfrm>
              <a:prstGeom prst="rect">
                <a:avLst/>
              </a:prstGeom>
              <a:blipFill>
                <a:blip r:embed="rId4"/>
                <a:stretch>
                  <a:fillRect l="-1311" b="-12977"/>
                </a:stretch>
              </a:blipFill>
            </p:spPr>
            <p:txBody>
              <a:bodyPr/>
              <a:lstStyle/>
              <a:p>
                <a:r>
                  <a:rPr lang="en-US">
                    <a:noFill/>
                  </a:rPr>
                  <a:t> </a:t>
                </a:r>
              </a:p>
            </p:txBody>
          </p:sp>
        </mc:Fallback>
      </mc:AlternateContent>
      <p:pic>
        <p:nvPicPr>
          <p:cNvPr id="12290" name="Picture 2" descr="Công thức tính diện tích tam giác: vuông, đều, cân">
            <a:extLst>
              <a:ext uri="{FF2B5EF4-FFF2-40B4-BE49-F238E27FC236}">
                <a16:creationId xmlns:a16="http://schemas.microsoft.com/office/drawing/2014/main" id="{21B57E78-3051-4EA3-AB76-CE6210B665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12300" y="4684179"/>
            <a:ext cx="3863059" cy="171582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7BE7E22-18D3-FE17-CB64-DEB642F7BFE6}"/>
              </a:ext>
            </a:extLst>
          </p:cNvPr>
          <p:cNvSpPr txBox="1"/>
          <p:nvPr/>
        </p:nvSpPr>
        <p:spPr>
          <a:xfrm>
            <a:off x="9423709" y="6481488"/>
            <a:ext cx="669303" cy="369332"/>
          </a:xfrm>
          <a:prstGeom prst="rect">
            <a:avLst/>
          </a:prstGeom>
          <a:noFill/>
        </p:spPr>
        <p:txBody>
          <a:bodyPr wrap="square" rtlCol="0">
            <a:spAutoFit/>
          </a:bodyPr>
          <a:lstStyle/>
          <a:p>
            <a:r>
              <a:rPr lang="en-US"/>
              <a:t>a</a:t>
            </a:r>
          </a:p>
        </p:txBody>
      </p:sp>
    </p:spTree>
    <p:extLst>
      <p:ext uri="{BB962C8B-B14F-4D97-AF65-F5344CB8AC3E}">
        <p14:creationId xmlns:p14="http://schemas.microsoft.com/office/powerpoint/2010/main" val="219443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4C54432-3E8C-18CB-01F7-3489BD7CD79F}"/>
              </a:ext>
            </a:extLst>
          </p:cNvPr>
          <p:cNvPicPr>
            <a:picLocks noChangeAspect="1"/>
          </p:cNvPicPr>
          <p:nvPr/>
        </p:nvPicPr>
        <p:blipFill>
          <a:blip r:embed="rId2"/>
          <a:stretch>
            <a:fillRect/>
          </a:stretch>
        </p:blipFill>
        <p:spPr>
          <a:xfrm>
            <a:off x="0" y="195182"/>
            <a:ext cx="12192000" cy="2546084"/>
          </a:xfrm>
          <a:prstGeom prst="rect">
            <a:avLst/>
          </a:prstGeom>
        </p:spPr>
      </p:pic>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7E502329-D845-749F-18C1-0FC07770F75C}"/>
                  </a:ext>
                </a:extLst>
              </p:cNvPr>
              <p:cNvSpPr txBox="1"/>
              <p:nvPr/>
            </p:nvSpPr>
            <p:spPr>
              <a:xfrm>
                <a:off x="87250" y="2910288"/>
                <a:ext cx="12017499" cy="1623906"/>
              </a:xfrm>
              <a:prstGeom prst="rect">
                <a:avLst/>
              </a:prstGeom>
              <a:noFill/>
            </p:spPr>
            <p:txBody>
              <a:bodyPr wrap="square">
                <a:spAutoFit/>
              </a:bodyPr>
              <a:lstStyle/>
              <a:p>
                <a:pPr lvl="0">
                  <a:spcBef>
                    <a:spcPts val="300"/>
                  </a:spcBef>
                  <a:spcAft>
                    <a:spcPts val="300"/>
                  </a:spcAft>
                  <a:buSzPts val="1150"/>
                  <a:tabLst>
                    <a:tab pos="629920" algn="l"/>
                  </a:tabLst>
                </a:pPr>
                <a:r>
                  <a:rPr lang="en-US" sz="2800" b="1">
                    <a:effectLst/>
                    <a:latin typeface="Palatino Linotype" panose="02040502050505030304" pitchFamily="18" charset="0"/>
                    <a:ea typeface="Calibri" panose="020F0502020204030204" pitchFamily="34" charset="0"/>
                    <a:cs typeface="Times New Roman" panose="02020603050405020304" pitchFamily="18" charset="0"/>
                  </a:rPr>
                  <a:t>Câu 12: </a:t>
                </a:r>
                <a:r>
                  <a:rPr lang="vi-VN" sz="2800" b="1">
                    <a:effectLst/>
                    <a:latin typeface="Palatino Linotype" panose="02040502050505030304" pitchFamily="18" charset="0"/>
                    <a:ea typeface="Calibri" panose="020F0502020204030204" pitchFamily="34" charset="0"/>
                    <a:cs typeface="Times New Roman" panose="02020603050405020304" pitchFamily="18" charset="0"/>
                  </a:rPr>
                  <a:t>Cho hai vectơ </a:t>
                </a:r>
                <a14:m>
                  <m:oMath xmlns:m="http://schemas.openxmlformats.org/officeDocument/2006/math">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800" b="1" i="1">
                            <a:effectLst/>
                            <a:latin typeface="Cambria Math" panose="02040503050406030204" pitchFamily="18" charset="0"/>
                            <a:ea typeface="Calibri" panose="020F0502020204030204" pitchFamily="34" charset="0"/>
                            <a:cs typeface="Times New Roman" panose="02020603050405020304" pitchFamily="18" charset="0"/>
                          </a:rPr>
                          <m:t>𝒂</m:t>
                        </m:r>
                      </m:e>
                    </m:acc>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và </a:t>
                </a:r>
                <a14:m>
                  <m:oMath xmlns:m="http://schemas.openxmlformats.org/officeDocument/2006/math">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800" b="1" i="1">
                            <a:effectLst/>
                            <a:latin typeface="Cambria Math" panose="02040503050406030204" pitchFamily="18" charset="0"/>
                            <a:ea typeface="Calibri" panose="020F0502020204030204" pitchFamily="34" charset="0"/>
                            <a:cs typeface="Times New Roman" panose="02020603050405020304" pitchFamily="18" charset="0"/>
                          </a:rPr>
                          <m:t>𝒃</m:t>
                        </m:r>
                      </m:e>
                    </m:acc>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có độ dài bằng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𝟐</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Góc giữa hai vectơ </a:t>
                </a:r>
                <a14:m>
                  <m:oMath xmlns:m="http://schemas.openxmlformats.org/officeDocument/2006/math">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800" b="1" i="1">
                            <a:effectLst/>
                            <a:latin typeface="Cambria Math" panose="02040503050406030204" pitchFamily="18" charset="0"/>
                            <a:ea typeface="Calibri" panose="020F0502020204030204" pitchFamily="34" charset="0"/>
                            <a:cs typeface="Times New Roman" panose="02020603050405020304" pitchFamily="18" charset="0"/>
                          </a:rPr>
                          <m:t>𝒂</m:t>
                        </m:r>
                      </m:e>
                    </m:acc>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và </a:t>
                </a:r>
                <a14:m>
                  <m:oMath xmlns:m="http://schemas.openxmlformats.org/officeDocument/2006/math">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800" b="1" i="1">
                            <a:effectLst/>
                            <a:latin typeface="Cambria Math" panose="02040503050406030204" pitchFamily="18" charset="0"/>
                            <a:ea typeface="Calibri" panose="020F0502020204030204" pitchFamily="34" charset="0"/>
                            <a:cs typeface="Times New Roman" panose="02020603050405020304" pitchFamily="18" charset="0"/>
                          </a:rPr>
                          <m:t>𝒃</m:t>
                        </m:r>
                      </m:e>
                    </m:acc>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bằng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𝟔</m:t>
                    </m:r>
                    <m:sSup>
                      <m:sSupPr>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800" b="1" i="1">
                            <a:effectLst/>
                            <a:latin typeface="Cambria Math" panose="02040503050406030204" pitchFamily="18" charset="0"/>
                            <a:ea typeface="Calibri" panose="020F0502020204030204" pitchFamily="34" charset="0"/>
                            <a:cs typeface="Times New Roman" panose="02020603050405020304" pitchFamily="18" charset="0"/>
                          </a:rPr>
                          <m:t>𝟎</m:t>
                        </m:r>
                      </m:e>
                      <m:sup>
                        <m:r>
                          <a:rPr lang="en-US" sz="2800" b="1" i="1">
                            <a:effectLst/>
                            <a:latin typeface="Cambria Math" panose="02040503050406030204" pitchFamily="18" charset="0"/>
                            <a:ea typeface="Calibri" panose="020F0502020204030204" pitchFamily="34" charset="0"/>
                            <a:cs typeface="Times New Roman" panose="02020603050405020304" pitchFamily="18" charset="0"/>
                          </a:rPr>
                          <m:t>𝒐</m:t>
                        </m:r>
                      </m:sup>
                    </m:sSup>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2800" b="1">
                    <a:effectLst/>
                    <a:latin typeface="Palatino Linotype" panose="02040502050505030304" pitchFamily="18" charset="0"/>
                    <a:ea typeface="Calibri" panose="020F0502020204030204" pitchFamily="34" charset="0"/>
                    <a:cs typeface="Times New Roman" panose="02020603050405020304" pitchFamily="18" charset="0"/>
                  </a:rPr>
                  <a:t> </a:t>
                </a:r>
                <a:r>
                  <a:rPr lang="vi-VN" sz="2800" b="1">
                    <a:effectLst/>
                    <a:latin typeface="Palatino Linotype" panose="02040502050505030304" pitchFamily="18" charset="0"/>
                    <a:ea typeface="Calibri" panose="020F0502020204030204" pitchFamily="34" charset="0"/>
                    <a:cs typeface="Times New Roman" panose="02020603050405020304" pitchFamily="18" charset="0"/>
                  </a:rPr>
                  <a:t>Tính tích vô hướng của hai vectơ </a:t>
                </a:r>
                <a14:m>
                  <m:oMath xmlns:m="http://schemas.openxmlformats.org/officeDocument/2006/math">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800" b="1" i="1">
                            <a:effectLst/>
                            <a:latin typeface="Cambria Math" panose="02040503050406030204" pitchFamily="18" charset="0"/>
                            <a:ea typeface="Calibri" panose="020F0502020204030204" pitchFamily="34" charset="0"/>
                            <a:cs typeface="Times New Roman" panose="02020603050405020304" pitchFamily="18" charset="0"/>
                          </a:rPr>
                          <m:t>𝒂</m:t>
                        </m:r>
                      </m:e>
                    </m:acc>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và </a:t>
                </a:r>
                <a14:m>
                  <m:oMath xmlns:m="http://schemas.openxmlformats.org/officeDocument/2006/math">
                    <m:acc>
                      <m:accPr>
                        <m:chr m:val="⃗"/>
                        <m:ctrlPr>
                          <a:rPr lang="en-US" sz="2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800" b="1" i="1">
                            <a:effectLst/>
                            <a:latin typeface="Cambria Math" panose="02040503050406030204" pitchFamily="18" charset="0"/>
                            <a:ea typeface="Calibri" panose="020F0502020204030204" pitchFamily="34" charset="0"/>
                            <a:cs typeface="Times New Roman" panose="02020603050405020304" pitchFamily="18" charset="0"/>
                          </a:rPr>
                          <m:t>𝒃</m:t>
                        </m:r>
                      </m:e>
                    </m:acc>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sz="2800" b="1">
                  <a:effectLst/>
                  <a:latin typeface="Times New Roman" panose="02020603050405020304" pitchFamily="18" charset="0"/>
                  <a:ea typeface="Calibri" panose="020F0502020204030204" pitchFamily="34" charset="0"/>
                  <a:cs typeface="Times New Roman" panose="02020603050405020304" pitchFamily="18" charset="0"/>
                </a:endParaRPr>
              </a:p>
              <a:p>
                <a:pPr marL="629920">
                  <a:lnSpc>
                    <a:spcPct val="115000"/>
                  </a:lnSpc>
                  <a:spcBef>
                    <a:spcPts val="300"/>
                  </a:spcBef>
                  <a:tabLst>
                    <a:tab pos="3599815" algn="l"/>
                    <a:tab pos="5039995" algn="l"/>
                  </a:tabLst>
                </a:pPr>
                <a:r>
                  <a:rPr lang="vi-VN" sz="2800" b="1">
                    <a:effectLst/>
                    <a:latin typeface="Palatino Linotype" panose="02040502050505030304" pitchFamily="18" charset="0"/>
                    <a:ea typeface="Calibri" panose="020F0502020204030204" pitchFamily="34" charset="0"/>
                    <a:cs typeface="Times New Roman" panose="02020603050405020304" pitchFamily="18" charset="0"/>
                  </a:rPr>
                  <a:t>A.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𝟏</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2800" b="1">
                    <a:effectLst/>
                    <a:latin typeface="Palatino Linotype" panose="02040502050505030304" pitchFamily="18" charset="0"/>
                    <a:ea typeface="Calibri" panose="020F0502020204030204" pitchFamily="34" charset="0"/>
                    <a:cs typeface="Times New Roman" panose="02020603050405020304" pitchFamily="18" charset="0"/>
                  </a:rPr>
                  <a:t> </a:t>
                </a:r>
                <a:r>
                  <a:rPr lang="vi-VN" sz="2800" b="1">
                    <a:effectLst/>
                    <a:latin typeface="Palatino Linotype" panose="02040502050505030304" pitchFamily="18" charset="0"/>
                    <a:ea typeface="Calibri" panose="020F0502020204030204" pitchFamily="34" charset="0"/>
                    <a:cs typeface="Times New Roman" panose="02020603050405020304" pitchFamily="18" charset="0"/>
                  </a:rPr>
                  <a:t>	B.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𝟐</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a:t>
                </a:r>
                <a:r>
                  <a:rPr lang="en-US" sz="2800" b="1">
                    <a:effectLst/>
                    <a:latin typeface="Palatino Linotype" panose="02040502050505030304" pitchFamily="18" charset="0"/>
                    <a:ea typeface="Calibri" panose="020F0502020204030204" pitchFamily="34" charset="0"/>
                    <a:cs typeface="Times New Roman" panose="02020603050405020304" pitchFamily="18" charset="0"/>
                  </a:rPr>
                  <a:t>		</a:t>
                </a:r>
                <a:r>
                  <a:rPr lang="vi-VN" sz="2800" b="1">
                    <a:effectLst/>
                    <a:latin typeface="Palatino Linotype" panose="02040502050505030304" pitchFamily="18" charset="0"/>
                    <a:ea typeface="Calibri" panose="020F0502020204030204" pitchFamily="34" charset="0"/>
                    <a:cs typeface="Times New Roman" panose="02020603050405020304" pitchFamily="18" charset="0"/>
                  </a:rPr>
                  <a:t>C.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𝟑</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r>
                  <a:rPr lang="vi-VN" sz="2800" b="1">
                    <a:effectLst/>
                    <a:latin typeface="Palatino Linotype" panose="02040502050505030304" pitchFamily="18" charset="0"/>
                    <a:ea typeface="Calibri" panose="020F0502020204030204" pitchFamily="34" charset="0"/>
                    <a:cs typeface="Times New Roman" panose="02020603050405020304" pitchFamily="18" charset="0"/>
                  </a:rPr>
                  <a:t> 	</a:t>
                </a:r>
                <a:r>
                  <a:rPr lang="en-US" sz="2800" b="1">
                    <a:effectLst/>
                    <a:latin typeface="Palatino Linotype" panose="02040502050505030304" pitchFamily="18" charset="0"/>
                    <a:ea typeface="Calibri" panose="020F0502020204030204" pitchFamily="34" charset="0"/>
                    <a:cs typeface="Times New Roman" panose="02020603050405020304" pitchFamily="18" charset="0"/>
                  </a:rPr>
                  <a:t>		</a:t>
                </a:r>
                <a:r>
                  <a:rPr lang="vi-VN" sz="2800" b="1">
                    <a:effectLst/>
                    <a:latin typeface="Palatino Linotype" panose="02040502050505030304" pitchFamily="18" charset="0"/>
                    <a:ea typeface="Calibri" panose="020F0502020204030204" pitchFamily="34" charset="0"/>
                    <a:cs typeface="Times New Roman" panose="02020603050405020304" pitchFamily="18" charset="0"/>
                  </a:rPr>
                  <a:t>D. </a:t>
                </a:r>
                <a14:m>
                  <m:oMath xmlns:m="http://schemas.openxmlformats.org/officeDocument/2006/math">
                    <m:r>
                      <a:rPr lang="en-US" sz="2800" b="1" i="1">
                        <a:effectLst/>
                        <a:latin typeface="Cambria Math" panose="02040503050406030204" pitchFamily="18" charset="0"/>
                        <a:ea typeface="Calibri" panose="020F0502020204030204" pitchFamily="34" charset="0"/>
                        <a:cs typeface="Times New Roman" panose="02020603050405020304" pitchFamily="18" charset="0"/>
                      </a:rPr>
                      <m:t>𝟒</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2800" b="1">
                    <a:effectLst/>
                    <a:latin typeface="Palatino Linotype" panose="02040502050505030304" pitchFamily="18" charset="0"/>
                    <a:ea typeface="Calibri" panose="020F0502020204030204" pitchFamily="34" charset="0"/>
                    <a:cs typeface="Times New Roman" panose="02020603050405020304" pitchFamily="18" charset="0"/>
                  </a:rPr>
                  <a:t> </a:t>
                </a:r>
                <a:endParaRPr lang="en-US" sz="2800" b="1">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5" name="TextBox 4">
                <a:extLst>
                  <a:ext uri="{FF2B5EF4-FFF2-40B4-BE49-F238E27FC236}">
                    <a16:creationId xmlns:a16="http://schemas.microsoft.com/office/drawing/2014/main" id="{7E502329-D845-749F-18C1-0FC07770F75C}"/>
                  </a:ext>
                </a:extLst>
              </p:cNvPr>
              <p:cNvSpPr txBox="1">
                <a:spLocks noRot="1" noChangeAspect="1" noMove="1" noResize="1" noEditPoints="1" noAdjustHandles="1" noChangeArrowheads="1" noChangeShapeType="1" noTextEdit="1"/>
              </p:cNvSpPr>
              <p:nvPr/>
            </p:nvSpPr>
            <p:spPr>
              <a:xfrm>
                <a:off x="87250" y="2910288"/>
                <a:ext cx="12017499" cy="1623906"/>
              </a:xfrm>
              <a:prstGeom prst="rect">
                <a:avLst/>
              </a:prstGeom>
              <a:blipFill>
                <a:blip r:embed="rId3"/>
                <a:stretch>
                  <a:fillRect l="-1014" b="-9363"/>
                </a:stretch>
              </a:blipFill>
            </p:spPr>
            <p:txBody>
              <a:bodyPr/>
              <a:lstStyle/>
              <a:p>
                <a:r>
                  <a:rPr lang="en-US">
                    <a:noFill/>
                  </a:rPr>
                  <a:t> </a:t>
                </a:r>
              </a:p>
            </p:txBody>
          </p:sp>
        </mc:Fallback>
      </mc:AlternateContent>
      <p:sp>
        <p:nvSpPr>
          <p:cNvPr id="6" name="TextBox 5">
            <a:extLst>
              <a:ext uri="{FF2B5EF4-FFF2-40B4-BE49-F238E27FC236}">
                <a16:creationId xmlns:a16="http://schemas.microsoft.com/office/drawing/2014/main" id="{53780E98-91B6-B760-F084-B85B9008E18A}"/>
              </a:ext>
            </a:extLst>
          </p:cNvPr>
          <p:cNvSpPr txBox="1"/>
          <p:nvPr/>
        </p:nvSpPr>
        <p:spPr>
          <a:xfrm>
            <a:off x="1066848" y="1629102"/>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6D458E19-AE19-B65B-9DB7-E5ECB0BED3EF}"/>
              </a:ext>
            </a:extLst>
          </p:cNvPr>
          <p:cNvSpPr txBox="1"/>
          <p:nvPr/>
        </p:nvSpPr>
        <p:spPr>
          <a:xfrm>
            <a:off x="3670264" y="3920834"/>
            <a:ext cx="669303" cy="769441"/>
          </a:xfrm>
          <a:prstGeom prst="rect">
            <a:avLst/>
          </a:prstGeom>
          <a:noFill/>
        </p:spPr>
        <p:txBody>
          <a:bodyPr wrap="square" rtlCol="0">
            <a:spAutoFit/>
          </a:bodyPr>
          <a:lstStyle/>
          <a:p>
            <a:r>
              <a:rPr lang="en-US" sz="4400" b="1">
                <a:solidFill>
                  <a:srgbClr val="FF0000"/>
                </a:solidFill>
              </a:rPr>
              <a:t>X</a:t>
            </a:r>
          </a:p>
        </p:txBody>
      </p: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D59AFA49-698A-8C87-9455-D3B7C258D83E}"/>
                  </a:ext>
                </a:extLst>
              </p:cNvPr>
              <p:cNvSpPr txBox="1"/>
              <p:nvPr/>
            </p:nvSpPr>
            <p:spPr>
              <a:xfrm>
                <a:off x="87250" y="5544740"/>
                <a:ext cx="10737130" cy="697179"/>
              </a:xfrm>
              <a:prstGeom prst="rect">
                <a:avLst/>
              </a:prstGeom>
              <a:solidFill>
                <a:srgbClr val="FFFF00"/>
              </a:solidFill>
            </p:spPr>
            <p:txBody>
              <a:bodyPr wrap="square" rtlCol="0">
                <a:spAutoFit/>
              </a:bodyPr>
              <a:lstStyle/>
              <a:p>
                <a:r>
                  <a:rPr lang="en-US" sz="3200"/>
                  <a:t>Áp dụng công thức: </a:t>
                </a:r>
                <a14:m>
                  <m:oMath xmlns:m="http://schemas.openxmlformats.org/officeDocument/2006/math">
                    <m:acc>
                      <m:accPr>
                        <m:chr m:val="⃗"/>
                        <m:ctrlPr>
                          <a:rPr lang="en-US" sz="3200" i="1" smtClean="0">
                            <a:latin typeface="Cambria Math" panose="02040503050406030204" pitchFamily="18" charset="0"/>
                          </a:rPr>
                        </m:ctrlPr>
                      </m:accPr>
                      <m:e>
                        <m:r>
                          <a:rPr lang="en-US" sz="3200" b="0" i="1" smtClean="0">
                            <a:latin typeface="Cambria Math" panose="02040503050406030204" pitchFamily="18" charset="0"/>
                          </a:rPr>
                          <m:t>𝑎</m:t>
                        </m:r>
                      </m:e>
                    </m:acc>
                    <m:r>
                      <a:rPr lang="en-US" sz="3200" b="0" i="1" smtClean="0">
                        <a:latin typeface="Cambria Math" panose="02040503050406030204" pitchFamily="18" charset="0"/>
                      </a:rPr>
                      <m:t>.</m:t>
                    </m:r>
                    <m:acc>
                      <m:accPr>
                        <m:chr m:val="⃗"/>
                        <m:ctrlPr>
                          <a:rPr lang="en-US" sz="3200" b="0" i="1" smtClean="0">
                            <a:latin typeface="Cambria Math" panose="02040503050406030204" pitchFamily="18" charset="0"/>
                          </a:rPr>
                        </m:ctrlPr>
                      </m:accPr>
                      <m:e>
                        <m:r>
                          <a:rPr lang="en-US" sz="3200" b="0" i="1" smtClean="0">
                            <a:latin typeface="Cambria Math" panose="02040503050406030204" pitchFamily="18" charset="0"/>
                          </a:rPr>
                          <m:t>𝑏</m:t>
                        </m:r>
                      </m:e>
                    </m:acc>
                    <m:r>
                      <a:rPr lang="en-US" sz="3200" b="0" i="1" smtClean="0">
                        <a:latin typeface="Cambria Math" panose="02040503050406030204" pitchFamily="18" charset="0"/>
                      </a:rPr>
                      <m:t>=</m:t>
                    </m:r>
                    <m:d>
                      <m:dPr>
                        <m:begChr m:val="|"/>
                        <m:endChr m:val="|"/>
                        <m:ctrlPr>
                          <a:rPr lang="en-US" sz="3200" b="0" i="1" smtClean="0">
                            <a:latin typeface="Cambria Math" panose="02040503050406030204" pitchFamily="18" charset="0"/>
                          </a:rPr>
                        </m:ctrlPr>
                      </m:dPr>
                      <m:e>
                        <m:r>
                          <a:rPr lang="en-US" sz="3200" b="0" i="1" smtClean="0">
                            <a:latin typeface="Cambria Math" panose="02040503050406030204" pitchFamily="18" charset="0"/>
                          </a:rPr>
                          <m:t>𝑎</m:t>
                        </m:r>
                      </m:e>
                    </m:d>
                    <m:r>
                      <a:rPr lang="en-US" sz="3200" b="0" i="1" smtClean="0">
                        <a:latin typeface="Cambria Math" panose="02040503050406030204" pitchFamily="18" charset="0"/>
                      </a:rPr>
                      <m:t>.</m:t>
                    </m:r>
                    <m:d>
                      <m:dPr>
                        <m:begChr m:val="|"/>
                        <m:endChr m:val="|"/>
                        <m:ctrlPr>
                          <a:rPr lang="en-US" sz="3200" b="0" i="1" smtClean="0">
                            <a:latin typeface="Cambria Math" panose="02040503050406030204" pitchFamily="18" charset="0"/>
                          </a:rPr>
                        </m:ctrlPr>
                      </m:dPr>
                      <m:e>
                        <m:acc>
                          <m:accPr>
                            <m:chr m:val="⃗"/>
                            <m:ctrlPr>
                              <a:rPr lang="en-US" sz="3200" i="1">
                                <a:latin typeface="Cambria Math" panose="02040503050406030204" pitchFamily="18" charset="0"/>
                              </a:rPr>
                            </m:ctrlPr>
                          </m:accPr>
                          <m:e>
                            <m:r>
                              <a:rPr lang="en-US" sz="3200" i="1">
                                <a:latin typeface="Cambria Math" panose="02040503050406030204" pitchFamily="18" charset="0"/>
                              </a:rPr>
                              <m:t>𝑏</m:t>
                            </m:r>
                          </m:e>
                        </m:acc>
                      </m:e>
                    </m:d>
                    <m:r>
                      <a:rPr lang="en-US" sz="3200" b="0" i="1" smtClean="0">
                        <a:latin typeface="Cambria Math" panose="02040503050406030204" pitchFamily="18" charset="0"/>
                      </a:rPr>
                      <m:t>.</m:t>
                    </m:r>
                    <m:r>
                      <a:rPr lang="en-US" sz="3200" b="0" i="1" smtClean="0">
                        <a:latin typeface="Cambria Math" panose="02040503050406030204" pitchFamily="18" charset="0"/>
                      </a:rPr>
                      <m:t>𝑐𝑜𝑠</m:t>
                    </m:r>
                    <m:d>
                      <m:dPr>
                        <m:ctrlPr>
                          <a:rPr lang="en-US" sz="3200" b="0" i="1" smtClean="0">
                            <a:latin typeface="Cambria Math" panose="02040503050406030204" pitchFamily="18" charset="0"/>
                          </a:rPr>
                        </m:ctrlPr>
                      </m:dPr>
                      <m:e>
                        <m:acc>
                          <m:accPr>
                            <m:chr m:val="⃗"/>
                            <m:ctrlPr>
                              <a:rPr lang="en-US" sz="3200" b="0" i="1" smtClean="0">
                                <a:latin typeface="Cambria Math" panose="02040503050406030204" pitchFamily="18" charset="0"/>
                              </a:rPr>
                            </m:ctrlPr>
                          </m:accPr>
                          <m:e>
                            <m:r>
                              <a:rPr lang="en-US" sz="3200" b="0" i="1" smtClean="0">
                                <a:latin typeface="Cambria Math" panose="02040503050406030204" pitchFamily="18" charset="0"/>
                              </a:rPr>
                              <m:t>𝑎</m:t>
                            </m:r>
                          </m:e>
                        </m:acc>
                        <m:r>
                          <a:rPr lang="en-US" sz="3200" b="0" i="1" smtClean="0">
                            <a:latin typeface="Cambria Math" panose="02040503050406030204" pitchFamily="18" charset="0"/>
                          </a:rPr>
                          <m:t>;</m:t>
                        </m:r>
                        <m:acc>
                          <m:accPr>
                            <m:chr m:val="⃗"/>
                            <m:ctrlPr>
                              <a:rPr lang="en-US" sz="3200" b="0" i="1" smtClean="0">
                                <a:latin typeface="Cambria Math" panose="02040503050406030204" pitchFamily="18" charset="0"/>
                              </a:rPr>
                            </m:ctrlPr>
                          </m:accPr>
                          <m:e>
                            <m:r>
                              <a:rPr lang="en-US" sz="3200" b="0" i="1" smtClean="0">
                                <a:latin typeface="Cambria Math" panose="02040503050406030204" pitchFamily="18" charset="0"/>
                              </a:rPr>
                              <m:t>𝑏</m:t>
                            </m:r>
                          </m:e>
                        </m:acc>
                      </m:e>
                    </m:d>
                  </m:oMath>
                </a14:m>
                <a:endParaRPr lang="en-US" sz="3200"/>
              </a:p>
            </p:txBody>
          </p:sp>
        </mc:Choice>
        <mc:Fallback xmlns="">
          <p:sp>
            <p:nvSpPr>
              <p:cNvPr id="8" name="TextBox 7">
                <a:extLst>
                  <a:ext uri="{FF2B5EF4-FFF2-40B4-BE49-F238E27FC236}">
                    <a16:creationId xmlns:a16="http://schemas.microsoft.com/office/drawing/2014/main" id="{D59AFA49-698A-8C87-9455-D3B7C258D83E}"/>
                  </a:ext>
                </a:extLst>
              </p:cNvPr>
              <p:cNvSpPr txBox="1">
                <a:spLocks noRot="1" noChangeAspect="1" noMove="1" noResize="1" noEditPoints="1" noAdjustHandles="1" noChangeArrowheads="1" noChangeShapeType="1" noTextEdit="1"/>
              </p:cNvSpPr>
              <p:nvPr/>
            </p:nvSpPr>
            <p:spPr>
              <a:xfrm>
                <a:off x="87250" y="5544740"/>
                <a:ext cx="10737130" cy="697179"/>
              </a:xfrm>
              <a:prstGeom prst="rect">
                <a:avLst/>
              </a:prstGeom>
              <a:blipFill>
                <a:blip r:embed="rId4"/>
                <a:stretch>
                  <a:fillRect l="-1419" b="-26316"/>
                </a:stretch>
              </a:blipFill>
            </p:spPr>
            <p:txBody>
              <a:bodyPr/>
              <a:lstStyle/>
              <a:p>
                <a:r>
                  <a:rPr lang="en-US">
                    <a:noFill/>
                  </a:rPr>
                  <a:t> </a:t>
                </a:r>
              </a:p>
            </p:txBody>
          </p:sp>
        </mc:Fallback>
      </mc:AlternateContent>
    </p:spTree>
    <p:extLst>
      <p:ext uri="{BB962C8B-B14F-4D97-AF65-F5344CB8AC3E}">
        <p14:creationId xmlns:p14="http://schemas.microsoft.com/office/powerpoint/2010/main" val="4014036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0EC29AA-6077-ED4C-2052-4D9667B8866E}"/>
              </a:ext>
            </a:extLst>
          </p:cNvPr>
          <p:cNvSpPr txBox="1"/>
          <p:nvPr/>
        </p:nvSpPr>
        <p:spPr>
          <a:xfrm>
            <a:off x="256881" y="132223"/>
            <a:ext cx="11668026" cy="646331"/>
          </a:xfrm>
          <a:prstGeom prst="rect">
            <a:avLst/>
          </a:prstGeom>
          <a:noFill/>
        </p:spPr>
        <p:txBody>
          <a:bodyPr wrap="square">
            <a:spAutoFit/>
          </a:bodyPr>
          <a:lstStyle/>
          <a:p>
            <a:pPr algn="just">
              <a:spcBef>
                <a:spcPts val="300"/>
              </a:spcBef>
              <a:spcAft>
                <a:spcPts val="300"/>
              </a:spcAft>
              <a:tabLst>
                <a:tab pos="190500" algn="l"/>
                <a:tab pos="1778000" algn="l"/>
                <a:tab pos="3365500" algn="l"/>
                <a:tab pos="4953000" algn="l"/>
              </a:tabLst>
            </a:pPr>
            <a:r>
              <a:rPr lang="vi-VN" sz="1800" b="1" kern="100">
                <a:effectLst/>
                <a:latin typeface="Palatino Linotype" panose="02040502050505030304" pitchFamily="18" charset="0"/>
                <a:ea typeface="Arial" panose="020B0604020202020204" pitchFamily="34" charset="0"/>
                <a:cs typeface="Times New Roman" panose="02020603050405020304" pitchFamily="18" charset="0"/>
              </a:rPr>
              <a:t>PHẦN II. Trắc nghiệm đúng sai.</a:t>
            </a:r>
            <a:r>
              <a:rPr lang="vi-VN" sz="1800" i="1" kern="100">
                <a:effectLst/>
                <a:latin typeface="Palatino Linotype" panose="02040502050505030304" pitchFamily="18" charset="0"/>
                <a:ea typeface="Arial" panose="020B0604020202020204" pitchFamily="34" charset="0"/>
                <a:cs typeface="Times New Roman" panose="02020603050405020304" pitchFamily="18" charset="0"/>
              </a:rPr>
              <a:t> Thí sinh trả lời từ câu 1 đến câu 4. Trong mỗi ý a), b), c), d) ở mỗi câu, thí sinh chọn đúng hoặc sai.</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CDF35248-91D2-B8BA-DCD9-9C364513F77E}"/>
              </a:ext>
            </a:extLst>
          </p:cNvPr>
          <p:cNvPicPr>
            <a:picLocks noChangeAspect="1"/>
          </p:cNvPicPr>
          <p:nvPr/>
        </p:nvPicPr>
        <p:blipFill>
          <a:blip r:embed="rId2"/>
          <a:stretch>
            <a:fillRect/>
          </a:stretch>
        </p:blipFill>
        <p:spPr>
          <a:xfrm>
            <a:off x="87999" y="975714"/>
            <a:ext cx="12096106" cy="2700739"/>
          </a:xfrm>
          <a:prstGeom prst="rect">
            <a:avLst/>
          </a:prstGeom>
        </p:spPr>
      </p:pic>
      <p:sp>
        <p:nvSpPr>
          <p:cNvPr id="5" name="TextBox 4">
            <a:extLst>
              <a:ext uri="{FF2B5EF4-FFF2-40B4-BE49-F238E27FC236}">
                <a16:creationId xmlns:a16="http://schemas.microsoft.com/office/drawing/2014/main" id="{800CA9CD-CE24-F7F9-8D01-EB6E86A14F01}"/>
              </a:ext>
            </a:extLst>
          </p:cNvPr>
          <p:cNvSpPr txBox="1"/>
          <p:nvPr/>
        </p:nvSpPr>
        <p:spPr>
          <a:xfrm>
            <a:off x="1553899" y="1458062"/>
            <a:ext cx="669303" cy="769441"/>
          </a:xfrm>
          <a:prstGeom prst="rect">
            <a:avLst/>
          </a:prstGeom>
          <a:noFill/>
        </p:spPr>
        <p:txBody>
          <a:bodyPr wrap="square" rtlCol="0">
            <a:spAutoFit/>
          </a:bodyPr>
          <a:lstStyle/>
          <a:p>
            <a:r>
              <a:rPr lang="en-US" sz="4400" b="1">
                <a:solidFill>
                  <a:srgbClr val="FF0000"/>
                </a:solidFill>
              </a:rPr>
              <a:t>Đ</a:t>
            </a:r>
          </a:p>
        </p:txBody>
      </p:sp>
      <p:sp>
        <p:nvSpPr>
          <p:cNvPr id="6" name="TextBox 5">
            <a:extLst>
              <a:ext uri="{FF2B5EF4-FFF2-40B4-BE49-F238E27FC236}">
                <a16:creationId xmlns:a16="http://schemas.microsoft.com/office/drawing/2014/main" id="{3E8CB704-7393-2B5D-FAA3-2D1B03945D16}"/>
              </a:ext>
            </a:extLst>
          </p:cNvPr>
          <p:cNvSpPr txBox="1"/>
          <p:nvPr/>
        </p:nvSpPr>
        <p:spPr>
          <a:xfrm>
            <a:off x="1553899" y="1941362"/>
            <a:ext cx="669303" cy="769441"/>
          </a:xfrm>
          <a:prstGeom prst="rect">
            <a:avLst/>
          </a:prstGeom>
          <a:noFill/>
        </p:spPr>
        <p:txBody>
          <a:bodyPr wrap="square" rtlCol="0">
            <a:spAutoFit/>
          </a:bodyPr>
          <a:lstStyle/>
          <a:p>
            <a:r>
              <a:rPr lang="en-US" sz="4400" b="1">
                <a:solidFill>
                  <a:srgbClr val="FF0000"/>
                </a:solidFill>
              </a:rPr>
              <a:t>Đ</a:t>
            </a:r>
          </a:p>
        </p:txBody>
      </p:sp>
      <p:sp>
        <p:nvSpPr>
          <p:cNvPr id="7" name="TextBox 6">
            <a:extLst>
              <a:ext uri="{FF2B5EF4-FFF2-40B4-BE49-F238E27FC236}">
                <a16:creationId xmlns:a16="http://schemas.microsoft.com/office/drawing/2014/main" id="{BBB8D866-27C2-2FB3-51E1-8DBAB4845968}"/>
              </a:ext>
            </a:extLst>
          </p:cNvPr>
          <p:cNvSpPr txBox="1"/>
          <p:nvPr/>
        </p:nvSpPr>
        <p:spPr>
          <a:xfrm>
            <a:off x="1553899" y="3059412"/>
            <a:ext cx="669303" cy="769441"/>
          </a:xfrm>
          <a:prstGeom prst="rect">
            <a:avLst/>
          </a:prstGeom>
          <a:noFill/>
        </p:spPr>
        <p:txBody>
          <a:bodyPr wrap="square" rtlCol="0">
            <a:spAutoFit/>
          </a:bodyPr>
          <a:lstStyle/>
          <a:p>
            <a:r>
              <a:rPr lang="en-US" sz="4400" b="1">
                <a:solidFill>
                  <a:srgbClr val="FF0000"/>
                </a:solidFill>
              </a:rPr>
              <a:t>Đ</a:t>
            </a:r>
          </a:p>
        </p:txBody>
      </p:sp>
    </p:spTree>
    <p:extLst>
      <p:ext uri="{BB962C8B-B14F-4D97-AF65-F5344CB8AC3E}">
        <p14:creationId xmlns:p14="http://schemas.microsoft.com/office/powerpoint/2010/main" val="693910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9665E18-9EC0-88E5-B744-4847C535E001}"/>
              </a:ext>
            </a:extLst>
          </p:cNvPr>
          <p:cNvPicPr>
            <a:picLocks noChangeAspect="1"/>
          </p:cNvPicPr>
          <p:nvPr/>
        </p:nvPicPr>
        <p:blipFill>
          <a:blip r:embed="rId2"/>
          <a:stretch>
            <a:fillRect/>
          </a:stretch>
        </p:blipFill>
        <p:spPr>
          <a:xfrm>
            <a:off x="0" y="9728"/>
            <a:ext cx="11955543" cy="3599234"/>
          </a:xfrm>
          <a:prstGeom prst="rect">
            <a:avLst/>
          </a:prstGeom>
        </p:spPr>
      </p:pic>
      <p:pic>
        <p:nvPicPr>
          <p:cNvPr id="1026" name="Picture 2" descr="Bài 2 trang 101 Toán lớp 10 Tập 1 | Chân trời sáng tạo Giải ...">
            <a:extLst>
              <a:ext uri="{FF2B5EF4-FFF2-40B4-BE49-F238E27FC236}">
                <a16:creationId xmlns:a16="http://schemas.microsoft.com/office/drawing/2014/main" id="{BA431366-00F7-6B8B-4F93-7E27442F44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3440" y="951372"/>
            <a:ext cx="4578704" cy="282296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279A7C8-E6D1-BA51-DFB4-5AF4BEE9E8CF}"/>
              </a:ext>
            </a:extLst>
          </p:cNvPr>
          <p:cNvSpPr txBox="1"/>
          <p:nvPr/>
        </p:nvSpPr>
        <p:spPr>
          <a:xfrm>
            <a:off x="1132368" y="2329824"/>
            <a:ext cx="669303" cy="769441"/>
          </a:xfrm>
          <a:prstGeom prst="rect">
            <a:avLst/>
          </a:prstGeom>
          <a:noFill/>
        </p:spPr>
        <p:txBody>
          <a:bodyPr wrap="square" rtlCol="0">
            <a:spAutoFit/>
          </a:bodyPr>
          <a:lstStyle/>
          <a:p>
            <a:r>
              <a:rPr lang="en-US" sz="4400" b="1">
                <a:solidFill>
                  <a:srgbClr val="FF0000"/>
                </a:solidFill>
              </a:rPr>
              <a:t>Đ</a:t>
            </a:r>
          </a:p>
        </p:txBody>
      </p:sp>
      <p:sp>
        <p:nvSpPr>
          <p:cNvPr id="5" name="TextBox 4">
            <a:extLst>
              <a:ext uri="{FF2B5EF4-FFF2-40B4-BE49-F238E27FC236}">
                <a16:creationId xmlns:a16="http://schemas.microsoft.com/office/drawing/2014/main" id="{4BDC339E-8860-D778-6A7A-BB3F4EE92A58}"/>
              </a:ext>
            </a:extLst>
          </p:cNvPr>
          <p:cNvSpPr txBox="1"/>
          <p:nvPr/>
        </p:nvSpPr>
        <p:spPr>
          <a:xfrm>
            <a:off x="1132368" y="1560383"/>
            <a:ext cx="669303" cy="769441"/>
          </a:xfrm>
          <a:prstGeom prst="rect">
            <a:avLst/>
          </a:prstGeom>
          <a:noFill/>
        </p:spPr>
        <p:txBody>
          <a:bodyPr wrap="square" rtlCol="0">
            <a:spAutoFit/>
          </a:bodyPr>
          <a:lstStyle/>
          <a:p>
            <a:r>
              <a:rPr lang="en-US" sz="4400" b="1">
                <a:solidFill>
                  <a:srgbClr val="FF0000"/>
                </a:solidFill>
              </a:rPr>
              <a:t>Đ</a:t>
            </a:r>
          </a:p>
        </p:txBody>
      </p:sp>
    </p:spTree>
    <p:extLst>
      <p:ext uri="{BB962C8B-B14F-4D97-AF65-F5344CB8AC3E}">
        <p14:creationId xmlns:p14="http://schemas.microsoft.com/office/powerpoint/2010/main" val="3567689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9EC0C85-7316-048E-7995-AA340FE5A0B1}"/>
              </a:ext>
            </a:extLst>
          </p:cNvPr>
          <p:cNvPicPr>
            <a:picLocks noChangeAspect="1"/>
          </p:cNvPicPr>
          <p:nvPr/>
        </p:nvPicPr>
        <p:blipFill>
          <a:blip r:embed="rId2"/>
          <a:stretch>
            <a:fillRect/>
          </a:stretch>
        </p:blipFill>
        <p:spPr>
          <a:xfrm>
            <a:off x="117535" y="0"/>
            <a:ext cx="12192000" cy="3765583"/>
          </a:xfrm>
          <a:prstGeom prst="rect">
            <a:avLst/>
          </a:prstGeom>
        </p:spPr>
      </p:pic>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5091F30F-C021-B2A6-0C23-98F74DAF79C7}"/>
                  </a:ext>
                </a:extLst>
              </p:cNvPr>
              <p:cNvSpPr/>
              <p:nvPr/>
            </p:nvSpPr>
            <p:spPr>
              <a:xfrm>
                <a:off x="0" y="4003665"/>
                <a:ext cx="11998049" cy="2523319"/>
              </a:xfrm>
              <a:prstGeom prst="rect">
                <a:avLst/>
              </a:prstGeom>
              <a:solidFill>
                <a:schemeClr val="bg1"/>
              </a:solidFill>
            </p:spPr>
            <p:style>
              <a:lnRef idx="3">
                <a:schemeClr val="lt1"/>
              </a:lnRef>
              <a:fillRef idx="1">
                <a:schemeClr val="accent5"/>
              </a:fillRef>
              <a:effectRef idx="1">
                <a:schemeClr val="accent5"/>
              </a:effectRef>
              <a:fontRef idx="minor">
                <a:schemeClr val="lt1"/>
              </a:fontRef>
            </p:style>
            <p:txBody>
              <a:bodyPr wrap="square">
                <a:spAutoFit/>
              </a:bodyPr>
              <a:lstStyle/>
              <a:p>
                <a:pPr>
                  <a:lnSpc>
                    <a:spcPct val="150000"/>
                  </a:lnSpc>
                </a:pPr>
                <a:r>
                  <a:rPr lang="en-US" sz="3200" b="1" i="1">
                    <a:solidFill>
                      <a:srgbClr val="FF0000"/>
                    </a:solidFill>
                    <a:latin typeface="Cambria Math" panose="02040503050406030204" pitchFamily="18" charset="0"/>
                  </a:rPr>
                  <a:t>Giải: </a:t>
                </a:r>
              </a:p>
              <a:p>
                <a:pPr>
                  <a:lnSpc>
                    <a:spcPct val="150000"/>
                  </a:lnSpc>
                </a:pPr>
                <a:r>
                  <a:rPr lang="en-US" sz="3200" b="1" i="1">
                    <a:solidFill>
                      <a:srgbClr val="FF0000"/>
                    </a:solidFill>
                    <a:latin typeface="Cambria Math" panose="02040503050406030204" pitchFamily="18" charset="0"/>
                  </a:rPr>
                  <a:t>Cách 1: </a:t>
                </a:r>
                <a:r>
                  <a:rPr lang="en-US" sz="3200" b="1" i="1">
                    <a:solidFill>
                      <a:schemeClr val="tx1"/>
                    </a:solidFill>
                    <a:latin typeface="Cambria Math" panose="02040503050406030204" pitchFamily="18" charset="0"/>
                  </a:rPr>
                  <a:t>Áp dụng công thức</a:t>
                </a:r>
                <a:r>
                  <a:rPr lang="en-US" sz="3200" b="1" i="1">
                    <a:solidFill>
                      <a:srgbClr val="FF0000"/>
                    </a:solidFill>
                    <a:latin typeface="Cambria Math" panose="02040503050406030204" pitchFamily="18" charset="0"/>
                  </a:rPr>
                  <a:t>:</a:t>
                </a:r>
                <a14:m>
                  <m:oMath xmlns:m="http://schemas.openxmlformats.org/officeDocument/2006/math">
                    <m:r>
                      <a:rPr lang="en-US" sz="3200" b="1" i="1" smtClean="0">
                        <a:solidFill>
                          <a:srgbClr val="FF0000"/>
                        </a:solidFill>
                        <a:latin typeface="Cambria Math" panose="02040503050406030204" pitchFamily="18" charset="0"/>
                      </a:rPr>
                      <m:t>     </m:t>
                    </m:r>
                    <m:acc>
                      <m:accPr>
                        <m:chr m:val="̅"/>
                        <m:ctrlPr>
                          <a:rPr lang="en-US" sz="3200" b="1" i="1" smtClean="0">
                            <a:solidFill>
                              <a:srgbClr val="FF0000"/>
                            </a:solidFill>
                            <a:latin typeface="Cambria Math" panose="02040503050406030204" pitchFamily="18" charset="0"/>
                          </a:rPr>
                        </m:ctrlPr>
                      </m:accPr>
                      <m:e>
                        <m:r>
                          <a:rPr lang="en-US" sz="3200" b="1" i="1">
                            <a:solidFill>
                              <a:srgbClr val="FF0000"/>
                            </a:solidFill>
                            <a:latin typeface="Cambria Math" panose="02040503050406030204" pitchFamily="18" charset="0"/>
                          </a:rPr>
                          <m:t>𝒙</m:t>
                        </m:r>
                      </m:e>
                    </m:acc>
                    <m:r>
                      <m:rPr>
                        <m:nor/>
                      </m:rPr>
                      <a:rPr lang="en-US" sz="3200" b="1" i="1">
                        <a:solidFill>
                          <a:srgbClr val="FF0000"/>
                        </a:solidFill>
                        <a:latin typeface="Cambria Math" panose="02040503050406030204" pitchFamily="18" charset="0"/>
                      </a:rPr>
                      <m:t> </m:t>
                    </m:r>
                    <m:r>
                      <a:rPr lang="en-US" sz="3200" b="1" i="0">
                        <a:solidFill>
                          <a:srgbClr val="FF0000"/>
                        </a:solidFill>
                        <a:latin typeface="Cambria Math" panose="02040503050406030204" pitchFamily="18" charset="0"/>
                      </a:rPr>
                      <m:t>=</m:t>
                    </m:r>
                    <m:r>
                      <m:rPr>
                        <m:nor/>
                      </m:rPr>
                      <a:rPr lang="en-US" sz="3200" b="1" i="1">
                        <a:solidFill>
                          <a:srgbClr val="FF0000"/>
                        </a:solidFill>
                        <a:latin typeface="Cambria Math" panose="02040503050406030204" pitchFamily="18" charset="0"/>
                      </a:rPr>
                      <m:t> </m:t>
                    </m:r>
                    <m:f>
                      <m:fPr>
                        <m:ctrlPr>
                          <a:rPr lang="en-US" sz="3200" b="1" i="1">
                            <a:solidFill>
                              <a:srgbClr val="FF0000"/>
                            </a:solidFill>
                            <a:latin typeface="Cambria Math" panose="02040503050406030204" pitchFamily="18" charset="0"/>
                          </a:rPr>
                        </m:ctrlPr>
                      </m:fPr>
                      <m:num>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𝒏</m:t>
                            </m:r>
                          </m:e>
                          <m:sub>
                            <m:r>
                              <a:rPr lang="en-US" sz="3200" b="1" i="0">
                                <a:solidFill>
                                  <a:srgbClr val="FF0000"/>
                                </a:solidFill>
                                <a:latin typeface="Cambria Math" panose="02040503050406030204" pitchFamily="18" charset="0"/>
                              </a:rPr>
                              <m:t>𝟏</m:t>
                            </m:r>
                          </m:sub>
                        </m:sSub>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𝒙</m:t>
                            </m:r>
                          </m:e>
                          <m:sub>
                            <m:r>
                              <a:rPr lang="en-US" sz="3200" b="1" i="0">
                                <a:solidFill>
                                  <a:srgbClr val="FF0000"/>
                                </a:solidFill>
                                <a:latin typeface="Cambria Math" panose="02040503050406030204" pitchFamily="18" charset="0"/>
                              </a:rPr>
                              <m:t>𝟏</m:t>
                            </m:r>
                          </m:sub>
                        </m:sSub>
                        <m:r>
                          <a:rPr lang="en-US" sz="3200" b="1" i="0">
                            <a:solidFill>
                              <a:srgbClr val="FF0000"/>
                            </a:solidFill>
                            <a:latin typeface="Cambria Math" panose="02040503050406030204" pitchFamily="18" charset="0"/>
                          </a:rPr>
                          <m:t>+</m:t>
                        </m:r>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𝒏</m:t>
                            </m:r>
                          </m:e>
                          <m:sub>
                            <m:r>
                              <a:rPr lang="en-US" sz="3200" b="1" i="0">
                                <a:solidFill>
                                  <a:srgbClr val="FF0000"/>
                                </a:solidFill>
                                <a:latin typeface="Cambria Math" panose="02040503050406030204" pitchFamily="18" charset="0"/>
                              </a:rPr>
                              <m:t>𝟐</m:t>
                            </m:r>
                          </m:sub>
                        </m:sSub>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𝒙</m:t>
                            </m:r>
                          </m:e>
                          <m:sub>
                            <m:r>
                              <a:rPr lang="en-US" sz="3200" b="1" i="0">
                                <a:solidFill>
                                  <a:srgbClr val="FF0000"/>
                                </a:solidFill>
                                <a:latin typeface="Cambria Math" panose="02040503050406030204" pitchFamily="18" charset="0"/>
                              </a:rPr>
                              <m:t>𝟐</m:t>
                            </m:r>
                          </m:sub>
                        </m:sSub>
                        <m:r>
                          <a:rPr lang="en-US" sz="3200" b="1" i="0">
                            <a:solidFill>
                              <a:srgbClr val="FF0000"/>
                            </a:solidFill>
                            <a:latin typeface="Cambria Math" panose="02040503050406030204" pitchFamily="18" charset="0"/>
                          </a:rPr>
                          <m:t>+...+</m:t>
                        </m:r>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𝒏</m:t>
                            </m:r>
                          </m:e>
                          <m:sub>
                            <m:r>
                              <a:rPr lang="en-US" sz="3200" b="1" i="1">
                                <a:solidFill>
                                  <a:srgbClr val="FF0000"/>
                                </a:solidFill>
                                <a:latin typeface="Cambria Math" panose="02040503050406030204" pitchFamily="18" charset="0"/>
                              </a:rPr>
                              <m:t>𝒌</m:t>
                            </m:r>
                          </m:sub>
                        </m:sSub>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𝒙</m:t>
                            </m:r>
                          </m:e>
                          <m:sub>
                            <m:r>
                              <a:rPr lang="en-US" sz="3200" b="1" i="1">
                                <a:solidFill>
                                  <a:srgbClr val="FF0000"/>
                                </a:solidFill>
                                <a:latin typeface="Cambria Math" panose="02040503050406030204" pitchFamily="18" charset="0"/>
                              </a:rPr>
                              <m:t>𝒏</m:t>
                            </m:r>
                          </m:sub>
                        </m:sSub>
                      </m:num>
                      <m:den>
                        <m:r>
                          <a:rPr lang="en-US" sz="3200" b="1" i="1">
                            <a:solidFill>
                              <a:srgbClr val="FF0000"/>
                            </a:solidFill>
                            <a:latin typeface="Cambria Math" panose="02040503050406030204" pitchFamily="18" charset="0"/>
                          </a:rPr>
                          <m:t>𝒏</m:t>
                        </m:r>
                      </m:den>
                    </m:f>
                  </m:oMath>
                </a14:m>
                <a:endParaRPr lang="en-US" sz="3200" b="1">
                  <a:solidFill>
                    <a:schemeClr val="tx1"/>
                  </a:solidFill>
                </a:endParaRPr>
              </a:p>
              <a:p>
                <a:pPr>
                  <a:lnSpc>
                    <a:spcPct val="150000"/>
                  </a:lnSpc>
                </a:pPr>
                <a:r>
                  <a:rPr lang="en-US" sz="3200" b="1">
                    <a:solidFill>
                      <a:srgbClr val="FF0000"/>
                    </a:solidFill>
                  </a:rPr>
                  <a:t>Cách 2</a:t>
                </a:r>
                <a:r>
                  <a:rPr lang="en-US" sz="3200" b="1">
                    <a:solidFill>
                      <a:schemeClr val="tx1"/>
                    </a:solidFill>
                  </a:rPr>
                  <a:t>: Bấm máy tính</a:t>
                </a:r>
              </a:p>
            </p:txBody>
          </p:sp>
        </mc:Choice>
        <mc:Fallback xmlns="">
          <p:sp>
            <p:nvSpPr>
              <p:cNvPr id="4" name="Rectangle 3">
                <a:extLst>
                  <a:ext uri="{FF2B5EF4-FFF2-40B4-BE49-F238E27FC236}">
                    <a16:creationId xmlns:a16="http://schemas.microsoft.com/office/drawing/2014/main" id="{5091F30F-C021-B2A6-0C23-98F74DAF79C7}"/>
                  </a:ext>
                </a:extLst>
              </p:cNvPr>
              <p:cNvSpPr>
                <a:spLocks noRot="1" noChangeAspect="1" noMove="1" noResize="1" noEditPoints="1" noAdjustHandles="1" noChangeArrowheads="1" noChangeShapeType="1" noTextEdit="1"/>
              </p:cNvSpPr>
              <p:nvPr/>
            </p:nvSpPr>
            <p:spPr>
              <a:xfrm>
                <a:off x="0" y="4003665"/>
                <a:ext cx="11998049" cy="2523319"/>
              </a:xfrm>
              <a:prstGeom prst="rect">
                <a:avLst/>
              </a:prstGeom>
              <a:blipFill>
                <a:blip r:embed="rId3"/>
                <a:stretch>
                  <a:fillRect l="-1166" b="-6459"/>
                </a:stretch>
              </a:blipFill>
            </p:spPr>
            <p:txBody>
              <a:bodyPr/>
              <a:lstStyle/>
              <a:p>
                <a:r>
                  <a:rPr lang="en-US">
                    <a:noFill/>
                  </a:rPr>
                  <a:t> </a:t>
                </a:r>
              </a:p>
            </p:txBody>
          </p:sp>
        </mc:Fallback>
      </mc:AlternateContent>
      <p:sp>
        <p:nvSpPr>
          <p:cNvPr id="5" name="TextBox 4">
            <a:extLst>
              <a:ext uri="{FF2B5EF4-FFF2-40B4-BE49-F238E27FC236}">
                <a16:creationId xmlns:a16="http://schemas.microsoft.com/office/drawing/2014/main" id="{F1B3664D-56C6-ABFF-2EF2-661608DFCF8F}"/>
              </a:ext>
            </a:extLst>
          </p:cNvPr>
          <p:cNvSpPr txBox="1"/>
          <p:nvPr/>
        </p:nvSpPr>
        <p:spPr>
          <a:xfrm>
            <a:off x="1166742" y="2806800"/>
            <a:ext cx="669303" cy="769441"/>
          </a:xfrm>
          <a:prstGeom prst="rect">
            <a:avLst/>
          </a:prstGeom>
          <a:noFill/>
        </p:spPr>
        <p:txBody>
          <a:bodyPr wrap="square" rtlCol="0">
            <a:spAutoFit/>
          </a:bodyPr>
          <a:lstStyle/>
          <a:p>
            <a:r>
              <a:rPr lang="en-US" sz="4400" b="1">
                <a:solidFill>
                  <a:srgbClr val="FF0000"/>
                </a:solidFill>
              </a:rPr>
              <a:t>Đ</a:t>
            </a:r>
          </a:p>
        </p:txBody>
      </p:sp>
      <p:sp>
        <p:nvSpPr>
          <p:cNvPr id="6" name="TextBox 5">
            <a:extLst>
              <a:ext uri="{FF2B5EF4-FFF2-40B4-BE49-F238E27FC236}">
                <a16:creationId xmlns:a16="http://schemas.microsoft.com/office/drawing/2014/main" id="{5036E1E1-FE36-BF4A-82DA-112053ACE3D8}"/>
              </a:ext>
            </a:extLst>
          </p:cNvPr>
          <p:cNvSpPr txBox="1"/>
          <p:nvPr/>
        </p:nvSpPr>
        <p:spPr>
          <a:xfrm>
            <a:off x="1036996" y="3234224"/>
            <a:ext cx="669303" cy="769441"/>
          </a:xfrm>
          <a:prstGeom prst="rect">
            <a:avLst/>
          </a:prstGeom>
          <a:noFill/>
        </p:spPr>
        <p:txBody>
          <a:bodyPr wrap="square" rtlCol="0">
            <a:spAutoFit/>
          </a:bodyPr>
          <a:lstStyle/>
          <a:p>
            <a:r>
              <a:rPr lang="en-US" sz="4400" b="1">
                <a:solidFill>
                  <a:srgbClr val="FF0000"/>
                </a:solidFill>
              </a:rPr>
              <a:t>Đ</a:t>
            </a:r>
          </a:p>
        </p:txBody>
      </p:sp>
      <p:sp>
        <p:nvSpPr>
          <p:cNvPr id="7" name="TextBox 6">
            <a:extLst>
              <a:ext uri="{FF2B5EF4-FFF2-40B4-BE49-F238E27FC236}">
                <a16:creationId xmlns:a16="http://schemas.microsoft.com/office/drawing/2014/main" id="{8B660B36-3D64-60C1-DCFA-D5F315913327}"/>
              </a:ext>
            </a:extLst>
          </p:cNvPr>
          <p:cNvSpPr txBox="1"/>
          <p:nvPr/>
        </p:nvSpPr>
        <p:spPr>
          <a:xfrm>
            <a:off x="1189395" y="2336993"/>
            <a:ext cx="669303" cy="769441"/>
          </a:xfrm>
          <a:prstGeom prst="rect">
            <a:avLst/>
          </a:prstGeom>
          <a:noFill/>
        </p:spPr>
        <p:txBody>
          <a:bodyPr wrap="square" rtlCol="0">
            <a:spAutoFit/>
          </a:bodyPr>
          <a:lstStyle/>
          <a:p>
            <a:r>
              <a:rPr lang="en-US" sz="4400" b="1">
                <a:solidFill>
                  <a:srgbClr val="FF0000"/>
                </a:solidFill>
              </a:rPr>
              <a:t>Đ</a:t>
            </a:r>
          </a:p>
        </p:txBody>
      </p:sp>
      <p:sp>
        <p:nvSpPr>
          <p:cNvPr id="8" name="TextBox 7">
            <a:extLst>
              <a:ext uri="{FF2B5EF4-FFF2-40B4-BE49-F238E27FC236}">
                <a16:creationId xmlns:a16="http://schemas.microsoft.com/office/drawing/2014/main" id="{127B2AAA-4E78-0C52-9D10-7A0204AD3239}"/>
              </a:ext>
            </a:extLst>
          </p:cNvPr>
          <p:cNvSpPr txBox="1"/>
          <p:nvPr/>
        </p:nvSpPr>
        <p:spPr>
          <a:xfrm>
            <a:off x="1189396" y="1929861"/>
            <a:ext cx="669303" cy="769441"/>
          </a:xfrm>
          <a:prstGeom prst="rect">
            <a:avLst/>
          </a:prstGeom>
          <a:noFill/>
        </p:spPr>
        <p:txBody>
          <a:bodyPr wrap="square" rtlCol="0">
            <a:spAutoFit/>
          </a:bodyPr>
          <a:lstStyle/>
          <a:p>
            <a:r>
              <a:rPr lang="en-US" sz="4400" b="1">
                <a:solidFill>
                  <a:srgbClr val="FF0000"/>
                </a:solidFill>
              </a:rPr>
              <a:t>Đ</a:t>
            </a:r>
          </a:p>
        </p:txBody>
      </p:sp>
    </p:spTree>
    <p:extLst>
      <p:ext uri="{BB962C8B-B14F-4D97-AF65-F5344CB8AC3E}">
        <p14:creationId xmlns:p14="http://schemas.microsoft.com/office/powerpoint/2010/main" val="2518865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F7BE26-8D67-61E6-9A1D-D76D9E168EA4}"/>
              </a:ext>
            </a:extLst>
          </p:cNvPr>
          <p:cNvPicPr>
            <a:picLocks noChangeAspect="1"/>
          </p:cNvPicPr>
          <p:nvPr/>
        </p:nvPicPr>
        <p:blipFill>
          <a:blip r:embed="rId2"/>
          <a:stretch>
            <a:fillRect/>
          </a:stretch>
        </p:blipFill>
        <p:spPr>
          <a:xfrm>
            <a:off x="0" y="253159"/>
            <a:ext cx="12192000" cy="6351682"/>
          </a:xfrm>
          <a:prstGeom prst="rect">
            <a:avLst/>
          </a:prstGeom>
        </p:spPr>
      </p:pic>
      <p:sp>
        <p:nvSpPr>
          <p:cNvPr id="4" name="TextBox 3">
            <a:extLst>
              <a:ext uri="{FF2B5EF4-FFF2-40B4-BE49-F238E27FC236}">
                <a16:creationId xmlns:a16="http://schemas.microsoft.com/office/drawing/2014/main" id="{3E85B125-6956-059F-4975-313EF0797749}"/>
              </a:ext>
            </a:extLst>
          </p:cNvPr>
          <p:cNvSpPr txBox="1"/>
          <p:nvPr/>
        </p:nvSpPr>
        <p:spPr>
          <a:xfrm>
            <a:off x="1096699" y="4524360"/>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6542FAF4-90E1-D7D4-1B8A-E0A94AC0F2B7}"/>
              </a:ext>
            </a:extLst>
          </p:cNvPr>
          <p:cNvSpPr txBox="1"/>
          <p:nvPr/>
        </p:nvSpPr>
        <p:spPr>
          <a:xfrm>
            <a:off x="1015635" y="5507540"/>
            <a:ext cx="669303" cy="769441"/>
          </a:xfrm>
          <a:prstGeom prst="rect">
            <a:avLst/>
          </a:prstGeom>
          <a:noFill/>
        </p:spPr>
        <p:txBody>
          <a:bodyPr wrap="square" rtlCol="0">
            <a:spAutoFit/>
          </a:bodyPr>
          <a:lstStyle/>
          <a:p>
            <a:r>
              <a:rPr lang="en-US" sz="4400" b="1">
                <a:solidFill>
                  <a:srgbClr val="FF0000"/>
                </a:solidFill>
              </a:rPr>
              <a:t>X</a:t>
            </a:r>
          </a:p>
        </p:txBody>
      </p:sp>
      <p:sp>
        <p:nvSpPr>
          <p:cNvPr id="6" name="TextBox 5">
            <a:extLst>
              <a:ext uri="{FF2B5EF4-FFF2-40B4-BE49-F238E27FC236}">
                <a16:creationId xmlns:a16="http://schemas.microsoft.com/office/drawing/2014/main" id="{2264137C-6FC2-0C0A-82D6-B62DA590EF47}"/>
              </a:ext>
            </a:extLst>
          </p:cNvPr>
          <p:cNvSpPr txBox="1"/>
          <p:nvPr/>
        </p:nvSpPr>
        <p:spPr>
          <a:xfrm>
            <a:off x="1015635" y="5080063"/>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424729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712176A-420A-4FB0-2A88-3D4DF7276201}"/>
              </a:ext>
            </a:extLst>
          </p:cNvPr>
          <p:cNvSpPr txBox="1"/>
          <p:nvPr/>
        </p:nvSpPr>
        <p:spPr>
          <a:xfrm>
            <a:off x="153186" y="124980"/>
            <a:ext cx="12038814" cy="3108543"/>
          </a:xfrm>
          <a:prstGeom prst="rect">
            <a:avLst/>
          </a:prstGeom>
          <a:noFill/>
        </p:spPr>
        <p:txBody>
          <a:bodyPr wrap="square">
            <a:spAutoFit/>
          </a:bodyPr>
          <a:lstStyle/>
          <a:p>
            <a:pPr algn="just"/>
            <a:r>
              <a:rPr lang="en-US" sz="2800" b="0" i="0">
                <a:solidFill>
                  <a:srgbClr val="000000"/>
                </a:solidFill>
                <a:effectLst/>
                <a:latin typeface="Roboto" panose="02000000000000000000" pitchFamily="2" charset="0"/>
              </a:rPr>
              <a:t>Giả sử chiều dài từng mặt của ba mặt hàng rào song song nhau là x (m).</a:t>
            </a:r>
          </a:p>
          <a:p>
            <a:pPr algn="just"/>
            <a:r>
              <a:rPr lang="en-US" sz="2800" b="0" i="0">
                <a:solidFill>
                  <a:srgbClr val="000000"/>
                </a:solidFill>
                <a:effectLst/>
                <a:latin typeface="Roboto" panose="02000000000000000000" pitchFamily="2" charset="0"/>
              </a:rPr>
              <a:t>Chi phí để làm ba mặt hàng rào song song là: </a:t>
            </a:r>
            <a:r>
              <a:rPr lang="en-US" sz="2800" b="0" i="0">
                <a:solidFill>
                  <a:srgbClr val="FF0000"/>
                </a:solidFill>
                <a:effectLst/>
                <a:latin typeface="Roboto" panose="02000000000000000000" pitchFamily="2" charset="0"/>
              </a:rPr>
              <a:t>3 ∙ x ∙ 50 =150 x </a:t>
            </a:r>
            <a:r>
              <a:rPr lang="en-US" sz="2800" b="0" i="0">
                <a:solidFill>
                  <a:srgbClr val="000000"/>
                </a:solidFill>
                <a:effectLst/>
                <a:latin typeface="Roboto" panose="02000000000000000000" pitchFamily="2" charset="0"/>
              </a:rPr>
              <a:t>( đơn vị triệu đồng).</a:t>
            </a:r>
          </a:p>
          <a:p>
            <a:pPr algn="just"/>
            <a:r>
              <a:rPr lang="en-US" sz="2800" b="0" i="0" spc="-10">
                <a:solidFill>
                  <a:srgbClr val="000000"/>
                </a:solidFill>
                <a:effectLst/>
                <a:latin typeface="Roboto" panose="02000000000000000000" pitchFamily="2" charset="0"/>
              </a:rPr>
              <a:t>Chi phí để làm mặt hàng rào song song với bờ sông là: 15 000 000 – 150 000x (đồng).</a:t>
            </a:r>
            <a:endParaRPr lang="en-US" sz="2800" b="0" i="0">
              <a:solidFill>
                <a:srgbClr val="000000"/>
              </a:solidFill>
              <a:effectLst/>
              <a:latin typeface="Roboto" panose="02000000000000000000" pitchFamily="2" charset="0"/>
            </a:endParaRPr>
          </a:p>
          <a:p>
            <a:pPr algn="just"/>
            <a:r>
              <a:rPr lang="en-US" sz="2800" b="0" i="0">
                <a:solidFill>
                  <a:srgbClr val="000000"/>
                </a:solidFill>
                <a:effectLst/>
                <a:latin typeface="Roboto" panose="02000000000000000000" pitchFamily="2" charset="0"/>
              </a:rPr>
              <a:t>Chiều dài của mặt hàng rào song song với bờ sông là</a:t>
            </a:r>
          </a:p>
          <a:p>
            <a:pPr algn="just"/>
            <a:endParaRPr lang="en-US" sz="2800" b="0" i="0">
              <a:solidFill>
                <a:srgbClr val="000000"/>
              </a:solidFill>
              <a:effectLst/>
              <a:latin typeface="Roboto" panose="02000000000000000000" pitchFamily="2" charset="0"/>
            </a:endParaRPr>
          </a:p>
        </p:txBody>
      </p:sp>
    </p:spTree>
    <p:extLst>
      <p:ext uri="{BB962C8B-B14F-4D97-AF65-F5344CB8AC3E}">
        <p14:creationId xmlns:p14="http://schemas.microsoft.com/office/powerpoint/2010/main" val="321911961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495CF0-FCD1-7E1B-74FB-145BECFE3B58}"/>
              </a:ext>
            </a:extLst>
          </p:cNvPr>
          <p:cNvPicPr>
            <a:picLocks noChangeAspect="1"/>
          </p:cNvPicPr>
          <p:nvPr/>
        </p:nvPicPr>
        <p:blipFill>
          <a:blip r:embed="rId2"/>
          <a:stretch>
            <a:fillRect/>
          </a:stretch>
        </p:blipFill>
        <p:spPr>
          <a:xfrm>
            <a:off x="195433" y="0"/>
            <a:ext cx="11117835" cy="6858000"/>
          </a:xfrm>
          <a:prstGeom prst="rect">
            <a:avLst/>
          </a:prstGeom>
        </p:spPr>
      </p:pic>
    </p:spTree>
    <p:extLst>
      <p:ext uri="{BB962C8B-B14F-4D97-AF65-F5344CB8AC3E}">
        <p14:creationId xmlns:p14="http://schemas.microsoft.com/office/powerpoint/2010/main" val="403947076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D678E2-80C3-F415-659C-51B478B8A2D2}"/>
              </a:ext>
            </a:extLst>
          </p:cNvPr>
          <p:cNvSpPr txBox="1"/>
          <p:nvPr/>
        </p:nvSpPr>
        <p:spPr>
          <a:xfrm>
            <a:off x="195986" y="258941"/>
            <a:ext cx="11800028" cy="369332"/>
          </a:xfrm>
          <a:prstGeom prst="rect">
            <a:avLst/>
          </a:prstGeom>
          <a:solidFill>
            <a:srgbClr val="FFFF00"/>
          </a:solidFill>
        </p:spPr>
        <p:txBody>
          <a:bodyPr wrap="square">
            <a:spAutoFit/>
          </a:bodyPr>
          <a:lstStyle/>
          <a:p>
            <a:r>
              <a:rPr lang="vi-VN" sz="1800" b="1" kern="100">
                <a:effectLst/>
                <a:latin typeface="Palatino Linotype" panose="02040502050505030304" pitchFamily="18" charset="0"/>
                <a:ea typeface="Arial" panose="020B0604020202020204" pitchFamily="34" charset="0"/>
                <a:cs typeface="Times New Roman" panose="02020603050405020304" pitchFamily="18" charset="0"/>
              </a:rPr>
              <a:t>PHẦN III. Trắc nghiệm trả lời ngắn.</a:t>
            </a:r>
            <a:r>
              <a:rPr lang="vi-VN" sz="1800" i="1" kern="100">
                <a:effectLst/>
                <a:latin typeface="Palatino Linotype" panose="02040502050505030304" pitchFamily="18" charset="0"/>
                <a:ea typeface="Arial" panose="020B0604020202020204" pitchFamily="34" charset="0"/>
                <a:cs typeface="Times New Roman" panose="02020603050405020304" pitchFamily="18" charset="0"/>
              </a:rPr>
              <a:t> Thí sinh trả lời từ câu 1 đến câu 4.</a:t>
            </a:r>
            <a:endParaRPr lang="en-US"/>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DC2E4591-1BCD-D024-5AD2-1D3BAEC7BC80}"/>
                  </a:ext>
                </a:extLst>
              </p:cNvPr>
              <p:cNvSpPr txBox="1"/>
              <p:nvPr/>
            </p:nvSpPr>
            <p:spPr>
              <a:xfrm>
                <a:off x="195986" y="628273"/>
                <a:ext cx="11996014" cy="954107"/>
              </a:xfrm>
              <a:prstGeom prst="rect">
                <a:avLst/>
              </a:prstGeom>
              <a:noFill/>
            </p:spPr>
            <p:txBody>
              <a:bodyPr wrap="square">
                <a:spAutoFit/>
              </a:bodyPr>
              <a:lstStyle/>
              <a:p>
                <a:r>
                  <a:rPr lang="en-US" sz="2800">
                    <a:latin typeface="Palatino Linotype" panose="02040502050505030304" pitchFamily="18" charset="0"/>
                    <a:ea typeface="Times New Roman" panose="02020603050405020304" pitchFamily="18" charset="0"/>
                    <a:cs typeface="Times New Roman" panose="02020603050405020304" pitchFamily="18" charset="0"/>
                  </a:rPr>
                  <a:t>Câu 17: </a:t>
                </a:r>
                <a:r>
                  <a:rPr lang="vi-VN" sz="2800">
                    <a:effectLst/>
                    <a:latin typeface="Palatino Linotype" panose="02040502050505030304" pitchFamily="18" charset="0"/>
                    <a:ea typeface="Times New Roman" panose="02020603050405020304" pitchFamily="18" charset="0"/>
                    <a:cs typeface="Times New Roman" panose="02020603050405020304" pitchFamily="18" charset="0"/>
                  </a:rPr>
                  <a:t>Parabol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𝑃</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𝑦</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𝑎</m:t>
                    </m:r>
                    <m:sSup>
                      <m:sSupPr>
                        <m:ctrlPr>
                          <a:rPr lang="en-US" sz="2800" i="1">
                            <a:effectLst/>
                            <a:latin typeface="Cambria Math" panose="02040503050406030204" pitchFamily="18" charset="0"/>
                          </a:rPr>
                        </m:ctrlPr>
                      </m:sSupPr>
                      <m:e>
                        <m:r>
                          <a:rPr lang="en-US" sz="2800" i="1">
                            <a:effectLst/>
                            <a:latin typeface="Cambria Math" panose="02040503050406030204" pitchFamily="18" charset="0"/>
                            <a:ea typeface="Calibri" panose="020F0502020204030204" pitchFamily="34" charset="0"/>
                            <a:cs typeface="Times New Roman" panose="02020603050405020304" pitchFamily="18" charset="0"/>
                          </a:rPr>
                          <m:t>𝑥</m:t>
                        </m:r>
                      </m:e>
                      <m:sup>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𝑏𝑥</m:t>
                    </m:r>
                    <m:r>
                      <a:rPr lang="en-US" sz="2800" i="1">
                        <a:effectLst/>
                        <a:latin typeface="Cambria Math" panose="02040503050406030204" pitchFamily="18" charset="0"/>
                        <a:ea typeface="Calibri" panose="020F0502020204030204" pitchFamily="34" charset="0"/>
                        <a:cs typeface="Times New Roman" panose="02020603050405020304" pitchFamily="18" charset="0"/>
                      </a:rPr>
                      <m:t>+6</m:t>
                    </m:r>
                  </m:oMath>
                </a14:m>
                <a:r>
                  <a:rPr lang="vi-VN" sz="2800">
                    <a:effectLst/>
                    <a:latin typeface="Palatino Linotype" panose="02040502050505030304" pitchFamily="18" charset="0"/>
                    <a:ea typeface="Times New Roman" panose="02020603050405020304" pitchFamily="18" charset="0"/>
                    <a:cs typeface="Times New Roman" panose="02020603050405020304" pitchFamily="18" charset="0"/>
                  </a:rPr>
                  <a:t> có đỉnh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𝐼</m:t>
                    </m:r>
                    <m:r>
                      <a:rPr lang="en-US" sz="2800" i="1">
                        <a:effectLst/>
                        <a:latin typeface="Cambria Math" panose="02040503050406030204" pitchFamily="18" charset="0"/>
                        <a:ea typeface="Calibri" panose="020F0502020204030204" pitchFamily="34" charset="0"/>
                        <a:cs typeface="Times New Roman" panose="02020603050405020304" pitchFamily="18" charset="0"/>
                      </a:rPr>
                      <m:t>(2;2).</m:t>
                    </m:r>
                  </m:oMath>
                </a14:m>
                <a:r>
                  <a:rPr lang="vi-VN" sz="2800">
                    <a:effectLst/>
                    <a:latin typeface="Palatino Linotype" panose="02040502050505030304" pitchFamily="18" charset="0"/>
                    <a:ea typeface="Times New Roman" panose="02020603050405020304" pitchFamily="18" charset="0"/>
                    <a:cs typeface="Times New Roman" panose="02020603050405020304" pitchFamily="18" charset="0"/>
                  </a:rPr>
                  <a:t> Khi đó tích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𝑎</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𝑏</m:t>
                    </m:r>
                  </m:oMath>
                </a14:m>
                <a:r>
                  <a:rPr lang="vi-VN" sz="2800">
                    <a:effectLst/>
                    <a:latin typeface="Palatino Linotype" panose="02040502050505030304" pitchFamily="18" charset="0"/>
                    <a:ea typeface="Times New Roman" panose="02020603050405020304" pitchFamily="18" charset="0"/>
                    <a:cs typeface="Times New Roman" panose="02020603050405020304" pitchFamily="18" charset="0"/>
                  </a:rPr>
                  <a:t> bằng bao nhiêu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sz="2800"/>
              </a:p>
            </p:txBody>
          </p:sp>
        </mc:Choice>
        <mc:Fallback xmlns="">
          <p:sp>
            <p:nvSpPr>
              <p:cNvPr id="5" name="TextBox 4">
                <a:extLst>
                  <a:ext uri="{FF2B5EF4-FFF2-40B4-BE49-F238E27FC236}">
                    <a16:creationId xmlns:a16="http://schemas.microsoft.com/office/drawing/2014/main" id="{DC2E4591-1BCD-D024-5AD2-1D3BAEC7BC80}"/>
                  </a:ext>
                </a:extLst>
              </p:cNvPr>
              <p:cNvSpPr txBox="1">
                <a:spLocks noRot="1" noChangeAspect="1" noMove="1" noResize="1" noEditPoints="1" noAdjustHandles="1" noChangeArrowheads="1" noChangeShapeType="1" noTextEdit="1"/>
              </p:cNvSpPr>
              <p:nvPr/>
            </p:nvSpPr>
            <p:spPr>
              <a:xfrm>
                <a:off x="195986" y="628273"/>
                <a:ext cx="11996014" cy="954107"/>
              </a:xfrm>
              <a:prstGeom prst="rect">
                <a:avLst/>
              </a:prstGeom>
              <a:blipFill>
                <a:blip r:embed="rId2"/>
                <a:stretch>
                  <a:fillRect l="-1016" t="-6369" r="-356" b="-1592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D59C666F-AC3A-FD65-8E24-D2861A6DCE61}"/>
                  </a:ext>
                </a:extLst>
              </p:cNvPr>
              <p:cNvSpPr txBox="1"/>
              <p:nvPr/>
            </p:nvSpPr>
            <p:spPr>
              <a:xfrm>
                <a:off x="195986" y="2624380"/>
                <a:ext cx="11597731" cy="3494803"/>
              </a:xfrm>
              <a:prstGeom prst="rect">
                <a:avLst/>
              </a:prstGeom>
              <a:noFill/>
            </p:spPr>
            <p:txBody>
              <a:bodyPr wrap="square">
                <a:spAutoFit/>
              </a:bodyPr>
              <a:lstStyle/>
              <a:p>
                <a:pPr marL="629920">
                  <a:lnSpc>
                    <a:spcPct val="200000"/>
                  </a:lnSpc>
                  <a:spcBef>
                    <a:spcPts val="300"/>
                  </a:spcBef>
                  <a:spcAft>
                    <a:spcPts val="300"/>
                  </a:spcAft>
                  <a:tabLst>
                    <a:tab pos="629920" algn="l"/>
                  </a:tabLst>
                </a:pPr>
                <a:r>
                  <a:rPr lang="en-US" sz="3200">
                    <a:effectLst/>
                    <a:latin typeface="Palatino Linotype" panose="02040502050505030304" pitchFamily="18" charset="0"/>
                    <a:ea typeface="Calibri" panose="020F0502020204030204" pitchFamily="34" charset="0"/>
                    <a:cs typeface="Times New Roman" panose="02020603050405020304" pitchFamily="18" charset="0"/>
                  </a:rPr>
                  <a:t>*</a:t>
                </a:r>
                <a:r>
                  <a:rPr lang="vi-VN" sz="3200">
                    <a:effectLst/>
                    <a:latin typeface="Palatino Linotype" panose="02040502050505030304" pitchFamily="18" charset="0"/>
                    <a:ea typeface="Calibri" panose="020F0502020204030204" pitchFamily="34" charset="0"/>
                    <a:cs typeface="Times New Roman" panose="02020603050405020304" pitchFamily="18" charset="0"/>
                  </a:rPr>
                  <a:t>Hoành độ đỉnh: </a:t>
                </a:r>
                <a14:m>
                  <m:oMath xmlns:m="http://schemas.openxmlformats.org/officeDocument/2006/math">
                    <m:r>
                      <a:rPr lang="en-US" sz="3200" i="1">
                        <a:effectLst/>
                        <a:latin typeface="Cambria Math" panose="02040503050406030204" pitchFamily="18" charset="0"/>
                        <a:ea typeface="Calibri" panose="020F0502020204030204" pitchFamily="34" charset="0"/>
                        <a:cs typeface="Times New Roman" panose="02020603050405020304" pitchFamily="18" charset="0"/>
                      </a:rPr>
                      <m:t>𝑥</m:t>
                    </m:r>
                    <m:r>
                      <a:rPr lang="en-US" sz="3200" i="1">
                        <a:effectLst/>
                        <a:latin typeface="Cambria Math" panose="02040503050406030204" pitchFamily="18" charset="0"/>
                        <a:ea typeface="Calibri" panose="020F0502020204030204" pitchFamily="34" charset="0"/>
                        <a:cs typeface="Times New Roman" panose="02020603050405020304" pitchFamily="18" charset="0"/>
                      </a:rPr>
                      <m:t>=2⇔</m:t>
                    </m:r>
                    <m:f>
                      <m:fPr>
                        <m:ctrlPr>
                          <a:rPr lang="en-US" sz="320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32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r>
                          <a:rPr lang="en-US" sz="32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𝑏</m:t>
                        </m:r>
                      </m:num>
                      <m:den>
                        <m:r>
                          <a:rPr lang="en-US" sz="32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2</m:t>
                        </m:r>
                        <m:r>
                          <a:rPr lang="en-US" sz="32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𝑎</m:t>
                        </m:r>
                      </m:den>
                    </m:f>
                    <m:r>
                      <a:rPr lang="en-US" sz="3200" i="1">
                        <a:effectLst/>
                        <a:latin typeface="Cambria Math" panose="02040503050406030204" pitchFamily="18" charset="0"/>
                        <a:ea typeface="Calibri" panose="020F0502020204030204" pitchFamily="34" charset="0"/>
                        <a:cs typeface="Times New Roman" panose="02020603050405020304" pitchFamily="18" charset="0"/>
                      </a:rPr>
                      <m:t>=2</m:t>
                    </m:r>
                    <m:r>
                      <a:rPr lang="en-US" sz="3200" i="1">
                        <a:effectLst/>
                        <a:latin typeface="Cambria Math" panose="02040503050406030204" pitchFamily="18" charset="0"/>
                        <a:ea typeface="Calibri" panose="020F0502020204030204" pitchFamily="34" charset="0"/>
                        <a:cs typeface="Cambria Math" panose="02040503050406030204" pitchFamily="18" charset="0"/>
                      </a:rPr>
                      <m:t>⇔</m:t>
                    </m:r>
                    <m:r>
                      <a:rPr lang="en-US" sz="3200" i="1">
                        <a:effectLst/>
                        <a:latin typeface="Cambria Math" panose="02040503050406030204" pitchFamily="18" charset="0"/>
                        <a:ea typeface="Calibri" panose="020F0502020204030204" pitchFamily="34" charset="0"/>
                        <a:cs typeface="Times New Roman" panose="02020603050405020304" pitchFamily="18" charset="0"/>
                      </a:rPr>
                      <m:t>4</m:t>
                    </m:r>
                    <m:r>
                      <a:rPr lang="en-US" sz="3200" i="1">
                        <a:effectLst/>
                        <a:latin typeface="Cambria Math" panose="02040503050406030204" pitchFamily="18" charset="0"/>
                        <a:ea typeface="Calibri" panose="020F0502020204030204" pitchFamily="34" charset="0"/>
                        <a:cs typeface="Times New Roman" panose="02020603050405020304" pitchFamily="18" charset="0"/>
                      </a:rPr>
                      <m:t>𝑎</m:t>
                    </m:r>
                    <m:r>
                      <a:rPr lang="en-US" sz="3200" i="1">
                        <a:effectLst/>
                        <a:latin typeface="Cambria Math" panose="02040503050406030204" pitchFamily="18" charset="0"/>
                        <a:ea typeface="Calibri" panose="020F0502020204030204" pitchFamily="34" charset="0"/>
                        <a:cs typeface="Times New Roman" panose="02020603050405020304" pitchFamily="18" charset="0"/>
                      </a:rPr>
                      <m:t>+</m:t>
                    </m:r>
                    <m:r>
                      <a:rPr lang="en-US" sz="3200" i="1">
                        <a:effectLst/>
                        <a:latin typeface="Cambria Math" panose="02040503050406030204" pitchFamily="18" charset="0"/>
                        <a:ea typeface="Calibri" panose="020F0502020204030204" pitchFamily="34" charset="0"/>
                        <a:cs typeface="Times New Roman" panose="02020603050405020304" pitchFamily="18" charset="0"/>
                      </a:rPr>
                      <m:t>𝑏</m:t>
                    </m:r>
                    <m:r>
                      <a:rPr lang="en-US" sz="3200" i="1">
                        <a:effectLst/>
                        <a:latin typeface="Cambria Math" panose="02040503050406030204" pitchFamily="18" charset="0"/>
                        <a:ea typeface="Calibri" panose="020F0502020204030204" pitchFamily="34" charset="0"/>
                        <a:cs typeface="Times New Roman" panose="02020603050405020304" pitchFamily="18" charset="0"/>
                      </a:rPr>
                      <m:t>=0</m:t>
                    </m:r>
                  </m:oMath>
                </a14:m>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a:p>
                <a:pPr marL="629920">
                  <a:lnSpc>
                    <a:spcPct val="200000"/>
                  </a:lnSpc>
                  <a:spcBef>
                    <a:spcPts val="300"/>
                  </a:spcBef>
                  <a:spcAft>
                    <a:spcPts val="300"/>
                  </a:spcAft>
                  <a:tabLst>
                    <a:tab pos="629920" algn="l"/>
                  </a:tabLst>
                </a:pPr>
                <a:r>
                  <a:rPr lang="en-US" sz="3200">
                    <a:effectLst/>
                    <a:latin typeface="Palatino Linotype" panose="02040502050505030304" pitchFamily="18" charset="0"/>
                    <a:ea typeface="Calibri" panose="020F0502020204030204" pitchFamily="34" charset="0"/>
                    <a:cs typeface="Times New Roman" panose="02020603050405020304" pitchFamily="18" charset="0"/>
                  </a:rPr>
                  <a:t>* </a:t>
                </a:r>
                <a:r>
                  <a:rPr lang="vi-VN" sz="3200">
                    <a:effectLst/>
                    <a:latin typeface="Palatino Linotype" panose="02040502050505030304" pitchFamily="18" charset="0"/>
                    <a:ea typeface="Calibri" panose="020F0502020204030204" pitchFamily="34" charset="0"/>
                    <a:cs typeface="Times New Roman" panose="02020603050405020304" pitchFamily="18" charset="0"/>
                  </a:rPr>
                  <a:t>Đỉnh </a:t>
                </a:r>
                <a14:m>
                  <m:oMath xmlns:m="http://schemas.openxmlformats.org/officeDocument/2006/math">
                    <m:r>
                      <a:rPr lang="en-US" sz="3200" i="1">
                        <a:effectLst/>
                        <a:latin typeface="Cambria Math" panose="02040503050406030204" pitchFamily="18" charset="0"/>
                        <a:ea typeface="Calibri" panose="020F0502020204030204" pitchFamily="34" charset="0"/>
                        <a:cs typeface="Times New Roman" panose="02020603050405020304" pitchFamily="18" charset="0"/>
                      </a:rPr>
                      <m:t>𝐼</m:t>
                    </m:r>
                    <m:r>
                      <a:rPr lang="en-US" sz="3200" i="1">
                        <a:effectLst/>
                        <a:latin typeface="Cambria Math" panose="02040503050406030204" pitchFamily="18" charset="0"/>
                        <a:ea typeface="Calibri" panose="020F0502020204030204" pitchFamily="34" charset="0"/>
                        <a:cs typeface="Times New Roman" panose="02020603050405020304" pitchFamily="18" charset="0"/>
                      </a:rPr>
                      <m:t>(2;2)∈(</m:t>
                    </m:r>
                    <m:r>
                      <a:rPr lang="en-US" sz="3200" i="1">
                        <a:effectLst/>
                        <a:latin typeface="Cambria Math" panose="02040503050406030204" pitchFamily="18" charset="0"/>
                        <a:ea typeface="Calibri" panose="020F0502020204030204" pitchFamily="34" charset="0"/>
                        <a:cs typeface="Times New Roman" panose="02020603050405020304" pitchFamily="18" charset="0"/>
                      </a:rPr>
                      <m:t>𝑃</m:t>
                    </m:r>
                    <m:r>
                      <a:rPr lang="en-US" sz="3200" i="1">
                        <a:effectLst/>
                        <a:latin typeface="Cambria Math" panose="02040503050406030204" pitchFamily="18" charset="0"/>
                        <a:ea typeface="Calibri" panose="020F0502020204030204" pitchFamily="34" charset="0"/>
                        <a:cs typeface="Times New Roman" panose="02020603050405020304" pitchFamily="18" charset="0"/>
                      </a:rPr>
                      <m:t>)⇔4</m:t>
                    </m:r>
                    <m:r>
                      <a:rPr lang="en-US" sz="3200" i="1">
                        <a:effectLst/>
                        <a:latin typeface="Cambria Math" panose="02040503050406030204" pitchFamily="18" charset="0"/>
                        <a:ea typeface="Calibri" panose="020F0502020204030204" pitchFamily="34" charset="0"/>
                        <a:cs typeface="Times New Roman" panose="02020603050405020304" pitchFamily="18" charset="0"/>
                      </a:rPr>
                      <m:t>𝑎</m:t>
                    </m:r>
                    <m:r>
                      <a:rPr lang="en-US" sz="3200" i="1">
                        <a:effectLst/>
                        <a:latin typeface="Cambria Math" panose="02040503050406030204" pitchFamily="18" charset="0"/>
                        <a:ea typeface="Calibri" panose="020F0502020204030204" pitchFamily="34" charset="0"/>
                        <a:cs typeface="Times New Roman" panose="02020603050405020304" pitchFamily="18" charset="0"/>
                      </a:rPr>
                      <m:t>+2</m:t>
                    </m:r>
                    <m:r>
                      <a:rPr lang="en-US" sz="3200" i="1">
                        <a:effectLst/>
                        <a:latin typeface="Cambria Math" panose="02040503050406030204" pitchFamily="18" charset="0"/>
                        <a:ea typeface="Calibri" panose="020F0502020204030204" pitchFamily="34" charset="0"/>
                        <a:cs typeface="Times New Roman" panose="02020603050405020304" pitchFamily="18" charset="0"/>
                      </a:rPr>
                      <m:t>𝑏</m:t>
                    </m:r>
                    <m:r>
                      <a:rPr lang="en-US" sz="3200" i="1">
                        <a:effectLst/>
                        <a:latin typeface="Cambria Math" panose="02040503050406030204" pitchFamily="18" charset="0"/>
                        <a:ea typeface="Calibri" panose="020F0502020204030204" pitchFamily="34" charset="0"/>
                        <a:cs typeface="Times New Roman" panose="02020603050405020304" pitchFamily="18" charset="0"/>
                      </a:rPr>
                      <m:t>=−4</m:t>
                    </m:r>
                  </m:oMath>
                </a14:m>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a:p>
                <a:pPr marL="629920">
                  <a:lnSpc>
                    <a:spcPct val="200000"/>
                  </a:lnSpc>
                  <a:spcBef>
                    <a:spcPts val="300"/>
                  </a:spcBef>
                  <a:spcAft>
                    <a:spcPts val="300"/>
                  </a:spcAft>
                  <a:tabLst>
                    <a:tab pos="629920" algn="l"/>
                  </a:tabLst>
                </a:pPr>
                <a:r>
                  <a:rPr lang="vi-VN" sz="3200">
                    <a:effectLst/>
                    <a:latin typeface="Palatino Linotype" panose="02040502050505030304" pitchFamily="18" charset="0"/>
                    <a:ea typeface="Calibri" panose="020F0502020204030204" pitchFamily="34" charset="0"/>
                    <a:cs typeface="Times New Roman" panose="02020603050405020304" pitchFamily="18" charset="0"/>
                  </a:rPr>
                  <a:t>Suy ra: </a:t>
                </a:r>
                <a14:m>
                  <m:oMath xmlns:m="http://schemas.openxmlformats.org/officeDocument/2006/math">
                    <m:r>
                      <a:rPr lang="en-US" sz="3200" i="1">
                        <a:effectLst/>
                        <a:latin typeface="Cambria Math" panose="02040503050406030204" pitchFamily="18" charset="0"/>
                        <a:ea typeface="Calibri" panose="020F0502020204030204" pitchFamily="34" charset="0"/>
                        <a:cs typeface="Times New Roman" panose="02020603050405020304" pitchFamily="18" charset="0"/>
                      </a:rPr>
                      <m:t>𝑎</m:t>
                    </m:r>
                    <m:r>
                      <a:rPr lang="en-US" sz="3200" i="1">
                        <a:effectLst/>
                        <a:latin typeface="Cambria Math" panose="02040503050406030204" pitchFamily="18" charset="0"/>
                        <a:ea typeface="Calibri" panose="020F0502020204030204" pitchFamily="34" charset="0"/>
                        <a:cs typeface="Times New Roman" panose="02020603050405020304" pitchFamily="18" charset="0"/>
                      </a:rPr>
                      <m:t>=1,</m:t>
                    </m:r>
                    <m:r>
                      <a:rPr lang="en-US" sz="3200" i="1">
                        <a:effectLst/>
                        <a:latin typeface="Cambria Math" panose="02040503050406030204" pitchFamily="18" charset="0"/>
                        <a:ea typeface="Calibri" panose="020F0502020204030204" pitchFamily="34" charset="0"/>
                        <a:cs typeface="Times New Roman" panose="02020603050405020304" pitchFamily="18" charset="0"/>
                      </a:rPr>
                      <m:t>𝐵</m:t>
                    </m:r>
                    <m:r>
                      <a:rPr lang="en-US" sz="3200" i="1">
                        <a:effectLst/>
                        <a:latin typeface="Cambria Math" panose="02040503050406030204" pitchFamily="18" charset="0"/>
                        <a:ea typeface="Calibri" panose="020F0502020204030204" pitchFamily="34" charset="0"/>
                        <a:cs typeface="Times New Roman" panose="02020603050405020304" pitchFamily="18" charset="0"/>
                      </a:rPr>
                      <m:t>=−4⇒</m:t>
                    </m:r>
                    <m:r>
                      <a:rPr lang="en-US" sz="3200" i="1">
                        <a:effectLst/>
                        <a:latin typeface="Cambria Math" panose="02040503050406030204" pitchFamily="18" charset="0"/>
                        <a:ea typeface="Calibri" panose="020F0502020204030204" pitchFamily="34" charset="0"/>
                        <a:cs typeface="Times New Roman" panose="02020603050405020304" pitchFamily="18" charset="0"/>
                      </a:rPr>
                      <m:t>𝑎</m:t>
                    </m:r>
                    <m:r>
                      <a:rPr lang="en-US" sz="3200" i="1">
                        <a:effectLst/>
                        <a:latin typeface="Cambria Math" panose="02040503050406030204" pitchFamily="18" charset="0"/>
                        <a:ea typeface="Calibri" panose="020F0502020204030204" pitchFamily="34" charset="0"/>
                        <a:cs typeface="Times New Roman" panose="02020603050405020304" pitchFamily="18" charset="0"/>
                      </a:rPr>
                      <m:t>.</m:t>
                    </m:r>
                    <m:r>
                      <a:rPr lang="en-US" sz="3200" i="1">
                        <a:effectLst/>
                        <a:latin typeface="Cambria Math" panose="02040503050406030204" pitchFamily="18" charset="0"/>
                        <a:ea typeface="Calibri" panose="020F0502020204030204" pitchFamily="34" charset="0"/>
                        <a:cs typeface="Times New Roman" panose="02020603050405020304" pitchFamily="18" charset="0"/>
                      </a:rPr>
                      <m:t>𝑏</m:t>
                    </m:r>
                    <m:r>
                      <a:rPr lang="en-US" sz="3200" i="1">
                        <a:effectLst/>
                        <a:latin typeface="Cambria Math" panose="02040503050406030204" pitchFamily="18" charset="0"/>
                        <a:ea typeface="Calibri" panose="020F0502020204030204" pitchFamily="34" charset="0"/>
                        <a:cs typeface="Times New Roman" panose="02020603050405020304" pitchFamily="18" charset="0"/>
                      </a:rPr>
                      <m:t>=−4</m:t>
                    </m:r>
                  </m:oMath>
                </a14:m>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7" name="TextBox 6">
                <a:extLst>
                  <a:ext uri="{FF2B5EF4-FFF2-40B4-BE49-F238E27FC236}">
                    <a16:creationId xmlns:a16="http://schemas.microsoft.com/office/drawing/2014/main" id="{D59C666F-AC3A-FD65-8E24-D2861A6DCE61}"/>
                  </a:ext>
                </a:extLst>
              </p:cNvPr>
              <p:cNvSpPr txBox="1">
                <a:spLocks noRot="1" noChangeAspect="1" noMove="1" noResize="1" noEditPoints="1" noAdjustHandles="1" noChangeArrowheads="1" noChangeShapeType="1" noTextEdit="1"/>
              </p:cNvSpPr>
              <p:nvPr/>
            </p:nvSpPr>
            <p:spPr>
              <a:xfrm>
                <a:off x="195986" y="2624380"/>
                <a:ext cx="11597731" cy="3494803"/>
              </a:xfrm>
              <a:prstGeom prst="rect">
                <a:avLst/>
              </a:prstGeom>
              <a:blipFill>
                <a:blip r:embed="rId3"/>
                <a:stretch>
                  <a:fillRect b="-4887"/>
                </a:stretch>
              </a:blipFill>
            </p:spPr>
            <p:txBody>
              <a:bodyPr/>
              <a:lstStyle/>
              <a:p>
                <a:r>
                  <a:rPr lang="en-US">
                    <a:noFill/>
                  </a:rPr>
                  <a:t> </a:t>
                </a:r>
              </a:p>
            </p:txBody>
          </p:sp>
        </mc:Fallback>
      </mc:AlternateContent>
      <p:cxnSp>
        <p:nvCxnSpPr>
          <p:cNvPr id="9" name="Straight Connector 8">
            <a:extLst>
              <a:ext uri="{FF2B5EF4-FFF2-40B4-BE49-F238E27FC236}">
                <a16:creationId xmlns:a16="http://schemas.microsoft.com/office/drawing/2014/main" id="{A9658696-FDE2-20F3-5FFA-F83D1A4AC5FC}"/>
              </a:ext>
            </a:extLst>
          </p:cNvPr>
          <p:cNvCxnSpPr/>
          <p:nvPr/>
        </p:nvCxnSpPr>
        <p:spPr>
          <a:xfrm>
            <a:off x="0" y="1904265"/>
            <a:ext cx="12069452"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860363C0-1A6E-FBD5-CFD6-1F84888AEC06}"/>
              </a:ext>
            </a:extLst>
          </p:cNvPr>
          <p:cNvSpPr txBox="1"/>
          <p:nvPr/>
        </p:nvSpPr>
        <p:spPr>
          <a:xfrm>
            <a:off x="8766928" y="5580668"/>
            <a:ext cx="3101418" cy="830997"/>
          </a:xfrm>
          <a:prstGeom prst="rect">
            <a:avLst/>
          </a:prstGeom>
          <a:solidFill>
            <a:srgbClr val="FFFF00"/>
          </a:solidFill>
        </p:spPr>
        <p:txBody>
          <a:bodyPr wrap="square" rtlCol="0">
            <a:spAutoFit/>
          </a:bodyPr>
          <a:lstStyle/>
          <a:p>
            <a:r>
              <a:rPr lang="en-US" sz="4800"/>
              <a:t>Đáp án: -4</a:t>
            </a:r>
          </a:p>
        </p:txBody>
      </p:sp>
    </p:spTree>
    <p:extLst>
      <p:ext uri="{BB962C8B-B14F-4D97-AF65-F5344CB8AC3E}">
        <p14:creationId xmlns:p14="http://schemas.microsoft.com/office/powerpoint/2010/main" val="272258555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33764E34-9C9A-63EB-86DE-C328F002328A}"/>
                  </a:ext>
                </a:extLst>
              </p:cNvPr>
              <p:cNvSpPr txBox="1"/>
              <p:nvPr/>
            </p:nvSpPr>
            <p:spPr>
              <a:xfrm>
                <a:off x="162613" y="144552"/>
                <a:ext cx="11630319" cy="994631"/>
              </a:xfrm>
              <a:prstGeom prst="rect">
                <a:avLst/>
              </a:prstGeom>
              <a:noFill/>
            </p:spPr>
            <p:txBody>
              <a:bodyPr wrap="square">
                <a:spAutoFit/>
              </a:bodyPr>
              <a:lstStyle/>
              <a:p>
                <a:pPr lvl="0" algn="just">
                  <a:spcBef>
                    <a:spcPts val="300"/>
                  </a:spcBef>
                  <a:spcAft>
                    <a:spcPts val="300"/>
                  </a:spcAft>
                  <a:buSzPts val="1150"/>
                  <a:tabLst>
                    <a:tab pos="629920" algn="l"/>
                  </a:tabLst>
                </a:pPr>
                <a:r>
                  <a:rPr lang="en-US" sz="28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Câu 18: </a:t>
                </a:r>
                <a:r>
                  <a:rPr lang="vi-VN" sz="28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Hàm số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𝑦</m:t>
                    </m:r>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rad>
                      <m:radPr>
                        <m:degHide m:val="on"/>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US" sz="2800" i="1">
                            <a:effectLst/>
                            <a:latin typeface="Cambria Math" panose="02040503050406030204" pitchFamily="18" charset="0"/>
                            <a:ea typeface="Calibri" panose="020F0502020204030204" pitchFamily="34" charset="0"/>
                            <a:cs typeface="Times New Roman" panose="02020603050405020304" pitchFamily="18" charset="0"/>
                          </a:rPr>
                          <m:t>𝑥</m:t>
                        </m:r>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e>
                    </m:rad>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𝑥</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ad>
                      <m:radPr>
                        <m:degHide m:val="on"/>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US" sz="2800" i="1">
                            <a:effectLst/>
                            <a:latin typeface="Cambria Math" panose="02040503050406030204" pitchFamily="18" charset="0"/>
                            <a:ea typeface="Calibri" panose="020F0502020204030204" pitchFamily="34" charset="0"/>
                            <a:cs typeface="Times New Roman" panose="02020603050405020304" pitchFamily="18" charset="0"/>
                          </a:rPr>
                          <m:t>3−</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𝑥</m:t>
                        </m:r>
                      </m:e>
                    </m:rad>
                  </m:oMath>
                </a14:m>
                <a:r>
                  <a:rPr lang="vi-VN" sz="2800">
                    <a:effectLst/>
                    <a:latin typeface="Palatino Linotype" panose="02040502050505030304" pitchFamily="18" charset="0"/>
                    <a:ea typeface="Calibri" panose="020F0502020204030204" pitchFamily="34" charset="0"/>
                    <a:cs typeface="Times New Roman" panose="02020603050405020304" pitchFamily="18" charset="0"/>
                  </a:rPr>
                  <a:t> có tập xác định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𝐷</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𝑎</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𝑏</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vi-VN" sz="2800">
                    <a:effectLst/>
                    <a:latin typeface="Palatino Linotype" panose="02040502050505030304" pitchFamily="18" charset="0"/>
                    <a:ea typeface="Calibri" panose="020F0502020204030204" pitchFamily="34" charset="0"/>
                    <a:cs typeface="Times New Roman" panose="02020603050405020304" pitchFamily="18" charset="0"/>
                  </a:rPr>
                  <a:t> Tính giá trị biểu thức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𝑃</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𝑎</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𝑏</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2800">
                    <a:effectLst/>
                    <a:latin typeface="Palatino Linotype" panose="02040502050505030304" pitchFamily="18" charset="0"/>
                    <a:ea typeface="Calibri" panose="020F0502020204030204" pitchFamily="34" charset="0"/>
                    <a:cs typeface="Times New Roman" panose="02020603050405020304" pitchFamily="18" charset="0"/>
                  </a:rPr>
                  <a:t> </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33764E34-9C9A-63EB-86DE-C328F002328A}"/>
                  </a:ext>
                </a:extLst>
              </p:cNvPr>
              <p:cNvSpPr txBox="1">
                <a:spLocks noRot="1" noChangeAspect="1" noMove="1" noResize="1" noEditPoints="1" noAdjustHandles="1" noChangeArrowheads="1" noChangeShapeType="1" noTextEdit="1"/>
              </p:cNvSpPr>
              <p:nvPr/>
            </p:nvSpPr>
            <p:spPr>
              <a:xfrm>
                <a:off x="162613" y="144552"/>
                <a:ext cx="11630319" cy="994631"/>
              </a:xfrm>
              <a:prstGeom prst="rect">
                <a:avLst/>
              </a:prstGeom>
              <a:blipFill>
                <a:blip r:embed="rId2"/>
                <a:stretch>
                  <a:fillRect l="-1101" t="-2454" r="-1048" b="-1595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C9FB012-8AB6-7163-367C-94DBA8306BDB}"/>
              </a:ext>
            </a:extLst>
          </p:cNvPr>
          <p:cNvCxnSpPr/>
          <p:nvPr/>
        </p:nvCxnSpPr>
        <p:spPr>
          <a:xfrm>
            <a:off x="0" y="1904265"/>
            <a:ext cx="12069452"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FAD6A3E6-B33E-7E75-5758-F420E69C44EF}"/>
                  </a:ext>
                </a:extLst>
              </p:cNvPr>
              <p:cNvSpPr txBox="1"/>
              <p:nvPr/>
            </p:nvSpPr>
            <p:spPr>
              <a:xfrm>
                <a:off x="0" y="1711097"/>
                <a:ext cx="11840065" cy="4581832"/>
              </a:xfrm>
              <a:prstGeom prst="rect">
                <a:avLst/>
              </a:prstGeom>
              <a:noFill/>
            </p:spPr>
            <p:txBody>
              <a:bodyPr wrap="square">
                <a:spAutoFit/>
              </a:bodyPr>
              <a:lstStyle/>
              <a:p>
                <a:pPr marL="629920">
                  <a:lnSpc>
                    <a:spcPct val="150000"/>
                  </a:lnSpc>
                  <a:spcBef>
                    <a:spcPts val="300"/>
                  </a:spcBef>
                  <a:spcAft>
                    <a:spcPts val="300"/>
                  </a:spcAft>
                  <a:tabLst>
                    <a:tab pos="629920" algn="l"/>
                  </a:tabLst>
                </a:pPr>
                <a:r>
                  <a:rPr lang="en-US" sz="3600">
                    <a:effectLst/>
                    <a:latin typeface="Palatino Linotype" panose="02040502050505030304" pitchFamily="18" charset="0"/>
                    <a:ea typeface="Calibri" panose="020F0502020204030204" pitchFamily="34" charset="0"/>
                    <a:cs typeface="Times New Roman" panose="02020603050405020304" pitchFamily="18" charset="0"/>
                  </a:rPr>
                  <a:t>*</a:t>
                </a:r>
                <a:r>
                  <a:rPr lang="vi-VN" sz="3600">
                    <a:solidFill>
                      <a:srgbClr val="FF0000"/>
                    </a:solidFill>
                    <a:effectLst/>
                    <a:latin typeface="Palatino Linotype" panose="02040502050505030304" pitchFamily="18" charset="0"/>
                    <a:ea typeface="Calibri" panose="020F0502020204030204" pitchFamily="34" charset="0"/>
                    <a:cs typeface="Times New Roman" panose="02020603050405020304" pitchFamily="18" charset="0"/>
                  </a:rPr>
                  <a:t>Điều kiện</a:t>
                </a:r>
                <a:r>
                  <a:rPr lang="vi-VN" sz="3600">
                    <a:effectLst/>
                    <a:latin typeface="Palatino Linotype" panose="02040502050505030304" pitchFamily="18" charset="0"/>
                    <a:ea typeface="Calibri" panose="020F0502020204030204" pitchFamily="34" charset="0"/>
                    <a:cs typeface="Times New Roman" panose="02020603050405020304" pitchFamily="18" charset="0"/>
                  </a:rPr>
                  <a:t>: </a:t>
                </a:r>
                <a14:m>
                  <m:oMath xmlns:m="http://schemas.openxmlformats.org/officeDocument/2006/math">
                    <m:d>
                      <m:dPr>
                        <m:begChr m:val="{"/>
                        <m:endChr m:val=""/>
                        <m:ctrlPr>
                          <a:rPr lang="en-US" sz="3600" i="1">
                            <a:effectLst/>
                            <a:latin typeface="Cambria Math" panose="02040503050406030204" pitchFamily="18" charset="0"/>
                            <a:ea typeface="Calibri" panose="020F0502020204030204" pitchFamily="34" charset="0"/>
                            <a:cs typeface="Times New Roman" panose="02020603050405020304" pitchFamily="18" charset="0"/>
                          </a:rPr>
                        </m:ctrlPr>
                      </m:dPr>
                      <m:e>
                        <m:eqArr>
                          <m:eqArrPr>
                            <m:ctrlPr>
                              <a:rPr lang="en-US" sz="3600" i="1">
                                <a:effectLst/>
                                <a:latin typeface="Cambria Math" panose="02040503050406030204" pitchFamily="18" charset="0"/>
                                <a:ea typeface="Calibri" panose="020F0502020204030204" pitchFamily="34" charset="0"/>
                                <a:cs typeface="Times New Roman" panose="02020603050405020304" pitchFamily="18" charset="0"/>
                              </a:rPr>
                            </m:ctrlPr>
                          </m:eqArrPr>
                          <m:e>
                            <m:r>
                              <a:rPr lang="en-US" sz="3600" i="1">
                                <a:effectLst/>
                                <a:latin typeface="Cambria Math" panose="02040503050406030204" pitchFamily="18" charset="0"/>
                                <a:ea typeface="Calibri" panose="020F0502020204030204" pitchFamily="34" charset="0"/>
                                <a:cs typeface="Times New Roman" panose="02020603050405020304" pitchFamily="18" charset="0"/>
                              </a:rPr>
                              <m:t>&amp;</m:t>
                            </m:r>
                            <m:r>
                              <a:rPr lang="en-US" sz="3600" i="1">
                                <a:effectLst/>
                                <a:latin typeface="Cambria Math" panose="02040503050406030204" pitchFamily="18" charset="0"/>
                                <a:ea typeface="Calibri" panose="020F0502020204030204" pitchFamily="34" charset="0"/>
                                <a:cs typeface="Times New Roman" panose="02020603050405020304" pitchFamily="18" charset="0"/>
                              </a:rPr>
                              <m:t>𝑥</m:t>
                            </m:r>
                            <m:r>
                              <a:rPr lang="en-US" sz="3600" i="1">
                                <a:effectLst/>
                                <a:latin typeface="Cambria Math" panose="02040503050406030204" pitchFamily="18" charset="0"/>
                                <a:ea typeface="Calibri" panose="020F0502020204030204" pitchFamily="34" charset="0"/>
                                <a:cs typeface="Times New Roman" panose="02020603050405020304" pitchFamily="18" charset="0"/>
                              </a:rPr>
                              <m:t>+2≥0</m:t>
                            </m:r>
                          </m:e>
                          <m:e>
                            <m:r>
                              <a:rPr lang="en-US" sz="3600" i="1">
                                <a:effectLst/>
                                <a:latin typeface="Cambria Math" panose="02040503050406030204" pitchFamily="18" charset="0"/>
                                <a:ea typeface="Calibri" panose="020F0502020204030204" pitchFamily="34" charset="0"/>
                                <a:cs typeface="Times New Roman" panose="02020603050405020304" pitchFamily="18" charset="0"/>
                              </a:rPr>
                              <m:t>&amp;3−</m:t>
                            </m:r>
                            <m:r>
                              <a:rPr lang="en-US" sz="3600" i="1">
                                <a:effectLst/>
                                <a:latin typeface="Cambria Math" panose="02040503050406030204" pitchFamily="18" charset="0"/>
                                <a:ea typeface="Calibri" panose="020F0502020204030204" pitchFamily="34" charset="0"/>
                                <a:cs typeface="Times New Roman" panose="02020603050405020304" pitchFamily="18" charset="0"/>
                              </a:rPr>
                              <m:t>𝑥</m:t>
                            </m:r>
                            <m:r>
                              <a:rPr lang="en-US" sz="3600" i="1">
                                <a:effectLst/>
                                <a:latin typeface="Cambria Math" panose="02040503050406030204" pitchFamily="18" charset="0"/>
                                <a:ea typeface="Calibri" panose="020F0502020204030204" pitchFamily="34" charset="0"/>
                                <a:cs typeface="Times New Roman" panose="02020603050405020304" pitchFamily="18" charset="0"/>
                              </a:rPr>
                              <m:t>≥0</m:t>
                            </m:r>
                          </m:e>
                        </m:eqArr>
                      </m:e>
                    </m:d>
                    <m:r>
                      <a:rPr lang="en-US" sz="3600" i="1">
                        <a:effectLst/>
                        <a:latin typeface="Cambria Math" panose="02040503050406030204" pitchFamily="18" charset="0"/>
                        <a:ea typeface="Calibri" panose="020F0502020204030204" pitchFamily="34" charset="0"/>
                        <a:cs typeface="Cambria Math" panose="02040503050406030204" pitchFamily="18" charset="0"/>
                      </a:rPr>
                      <m:t>⇔</m:t>
                    </m:r>
                    <m:r>
                      <a:rPr lang="en-US" sz="3600" i="1">
                        <a:effectLst/>
                        <a:latin typeface="Cambria Math" panose="02040503050406030204" pitchFamily="18" charset="0"/>
                        <a:ea typeface="Calibri" panose="020F0502020204030204" pitchFamily="34" charset="0"/>
                        <a:cs typeface="Palatino Linotype" panose="02040502050505030304" pitchFamily="18" charset="0"/>
                      </a:rPr>
                      <m:t>−</m:t>
                    </m:r>
                    <m:r>
                      <a:rPr lang="en-US" sz="3600" i="1">
                        <a:effectLst/>
                        <a:latin typeface="Cambria Math" panose="02040503050406030204" pitchFamily="18" charset="0"/>
                        <a:ea typeface="Calibri" panose="020F0502020204030204" pitchFamily="34" charset="0"/>
                        <a:cs typeface="Times New Roman" panose="02020603050405020304" pitchFamily="18" charset="0"/>
                      </a:rPr>
                      <m:t>2≤</m:t>
                    </m:r>
                    <m:r>
                      <a:rPr lang="en-US" sz="3600" i="1">
                        <a:effectLst/>
                        <a:latin typeface="Cambria Math" panose="02040503050406030204" pitchFamily="18" charset="0"/>
                        <a:ea typeface="Calibri" panose="020F0502020204030204" pitchFamily="34" charset="0"/>
                        <a:cs typeface="Times New Roman" panose="02020603050405020304" pitchFamily="18" charset="0"/>
                      </a:rPr>
                      <m:t>𝑥</m:t>
                    </m:r>
                    <m:r>
                      <a:rPr lang="en-US" sz="3600" i="1">
                        <a:effectLst/>
                        <a:latin typeface="Cambria Math" panose="02040503050406030204" pitchFamily="18" charset="0"/>
                        <a:ea typeface="Calibri" panose="020F0502020204030204" pitchFamily="34" charset="0"/>
                        <a:cs typeface="Times New Roman" panose="02020603050405020304" pitchFamily="18" charset="0"/>
                      </a:rPr>
                      <m:t>≤3.</m:t>
                    </m:r>
                  </m:oMath>
                </a14:m>
                <a:endParaRPr lang="en-US" sz="3600">
                  <a:effectLst/>
                  <a:latin typeface="Times New Roman" panose="02020603050405020304" pitchFamily="18" charset="0"/>
                  <a:ea typeface="Calibri" panose="020F0502020204030204" pitchFamily="34" charset="0"/>
                  <a:cs typeface="Times New Roman" panose="02020603050405020304" pitchFamily="18" charset="0"/>
                </a:endParaRPr>
              </a:p>
              <a:p>
                <a:pPr marL="629920">
                  <a:lnSpc>
                    <a:spcPct val="150000"/>
                  </a:lnSpc>
                  <a:spcBef>
                    <a:spcPts val="300"/>
                  </a:spcBef>
                  <a:spcAft>
                    <a:spcPts val="300"/>
                  </a:spcAft>
                  <a:tabLst>
                    <a:tab pos="629920" algn="l"/>
                  </a:tabLst>
                </a:pPr>
                <a:r>
                  <a:rPr lang="vi-VN" sz="3600">
                    <a:effectLst/>
                    <a:latin typeface="Palatino Linotype" panose="02040502050505030304" pitchFamily="18" charset="0"/>
                    <a:ea typeface="Calibri" panose="020F0502020204030204" pitchFamily="34" charset="0"/>
                    <a:cs typeface="Times New Roman" panose="02020603050405020304" pitchFamily="18" charset="0"/>
                  </a:rPr>
                  <a:t>Vậy TXĐ:  </a:t>
                </a:r>
                <a14:m>
                  <m:oMath xmlns:m="http://schemas.openxmlformats.org/officeDocument/2006/math">
                    <m:r>
                      <a:rPr lang="en-US" sz="3600" b="1" i="1">
                        <a:effectLst/>
                        <a:latin typeface="Cambria Math" panose="02040503050406030204" pitchFamily="18" charset="0"/>
                        <a:ea typeface="Calibri" panose="020F0502020204030204" pitchFamily="34" charset="0"/>
                        <a:cs typeface="Times New Roman" panose="02020603050405020304" pitchFamily="18" charset="0"/>
                      </a:rPr>
                      <m:t>𝑫</m:t>
                    </m:r>
                    <m:r>
                      <a:rPr lang="en-US" sz="3600" b="1" i="1">
                        <a:effectLst/>
                        <a:latin typeface="Cambria Math" panose="02040503050406030204" pitchFamily="18" charset="0"/>
                        <a:ea typeface="Calibri" panose="020F0502020204030204" pitchFamily="34" charset="0"/>
                        <a:cs typeface="Times New Roman" panose="02020603050405020304" pitchFamily="18" charset="0"/>
                      </a:rPr>
                      <m:t>=[−</m:t>
                    </m:r>
                    <m:r>
                      <a:rPr lang="en-US" sz="3600" b="1" i="1">
                        <a:effectLst/>
                        <a:latin typeface="Cambria Math" panose="02040503050406030204" pitchFamily="18" charset="0"/>
                        <a:ea typeface="Calibri" panose="020F0502020204030204" pitchFamily="34" charset="0"/>
                        <a:cs typeface="Times New Roman" panose="02020603050405020304" pitchFamily="18" charset="0"/>
                      </a:rPr>
                      <m:t>𝟐</m:t>
                    </m:r>
                    <m:r>
                      <a:rPr lang="en-US" sz="3600" b="1" i="1">
                        <a:effectLst/>
                        <a:latin typeface="Cambria Math" panose="02040503050406030204" pitchFamily="18" charset="0"/>
                        <a:ea typeface="Calibri" panose="020F0502020204030204" pitchFamily="34" charset="0"/>
                        <a:cs typeface="Times New Roman" panose="02020603050405020304" pitchFamily="18" charset="0"/>
                      </a:rPr>
                      <m:t>;</m:t>
                    </m:r>
                    <m:r>
                      <a:rPr lang="en-US" sz="3600" b="1" i="1">
                        <a:effectLst/>
                        <a:latin typeface="Cambria Math" panose="02040503050406030204" pitchFamily="18" charset="0"/>
                        <a:ea typeface="Calibri" panose="020F0502020204030204" pitchFamily="34" charset="0"/>
                        <a:cs typeface="Times New Roman" panose="02020603050405020304" pitchFamily="18" charset="0"/>
                      </a:rPr>
                      <m:t>𝟑</m:t>
                    </m:r>
                    <m:r>
                      <a:rPr lang="en-US" sz="3600" b="1"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sz="3600" b="1">
                  <a:effectLst/>
                  <a:latin typeface="Times New Roman" panose="02020603050405020304" pitchFamily="18" charset="0"/>
                  <a:ea typeface="Calibri" panose="020F0502020204030204" pitchFamily="34" charset="0"/>
                  <a:cs typeface="Times New Roman" panose="02020603050405020304" pitchFamily="18" charset="0"/>
                </a:endParaRPr>
              </a:p>
              <a:p>
                <a:pPr marL="629920">
                  <a:lnSpc>
                    <a:spcPct val="150000"/>
                  </a:lnSpc>
                  <a:spcBef>
                    <a:spcPts val="300"/>
                  </a:spcBef>
                  <a:spcAft>
                    <a:spcPts val="300"/>
                  </a:spcAft>
                  <a:tabLst>
                    <a:tab pos="629920" algn="l"/>
                  </a:tabLst>
                </a:pPr>
                <a:r>
                  <a:rPr lang="en-US" sz="3600">
                    <a:latin typeface="Times New Roman" panose="02020603050405020304" pitchFamily="18" charset="0"/>
                    <a:ea typeface="Calibri" panose="020F0502020204030204" pitchFamily="34" charset="0"/>
                    <a:cs typeface="Times New Roman" panose="02020603050405020304" pitchFamily="18" charset="0"/>
                  </a:rPr>
                  <a:t>Suy ra : </a:t>
                </a:r>
                <a:r>
                  <a:rPr lang="en-US" sz="360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 = - 2 và b= 3</a:t>
                </a:r>
                <a:endParaRPr lang="en-US" sz="360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629920">
                  <a:lnSpc>
                    <a:spcPct val="150000"/>
                  </a:lnSpc>
                  <a:spcBef>
                    <a:spcPts val="300"/>
                  </a:spcBef>
                  <a:spcAft>
                    <a:spcPts val="300"/>
                  </a:spcAft>
                  <a:tabLst>
                    <a:tab pos="629920" algn="l"/>
                  </a:tabLst>
                </a:pPr>
                <a:r>
                  <a:rPr lang="en-US" sz="3600">
                    <a:effectLst/>
                    <a:latin typeface="Palatino Linotype" panose="02040502050505030304" pitchFamily="18" charset="0"/>
                    <a:ea typeface="Calibri" panose="020F0502020204030204" pitchFamily="34" charset="0"/>
                    <a:cs typeface="Times New Roman" panose="02020603050405020304" pitchFamily="18" charset="0"/>
                  </a:rPr>
                  <a:t>* </a:t>
                </a:r>
                <a:r>
                  <a:rPr lang="vi-VN" sz="3600">
                    <a:effectLst/>
                    <a:latin typeface="Palatino Linotype" panose="02040502050505030304" pitchFamily="18" charset="0"/>
                    <a:ea typeface="Calibri" panose="020F0502020204030204" pitchFamily="34" charset="0"/>
                    <a:cs typeface="Times New Roman" panose="02020603050405020304" pitchFamily="18" charset="0"/>
                  </a:rPr>
                  <a:t> Suy ra: </a:t>
                </a:r>
                <a14:m>
                  <m:oMath xmlns:m="http://schemas.openxmlformats.org/officeDocument/2006/math">
                    <m:r>
                      <a:rPr lang="en-US" sz="3600" i="1">
                        <a:effectLst/>
                        <a:latin typeface="Cambria Math" panose="02040503050406030204" pitchFamily="18" charset="0"/>
                        <a:ea typeface="Calibri" panose="020F0502020204030204" pitchFamily="34" charset="0"/>
                        <a:cs typeface="Times New Roman" panose="02020603050405020304" pitchFamily="18" charset="0"/>
                      </a:rPr>
                      <m:t>𝑃</m:t>
                    </m:r>
                    <m:r>
                      <a:rPr lang="en-US" sz="3600" i="1">
                        <a:effectLst/>
                        <a:latin typeface="Cambria Math" panose="02040503050406030204" pitchFamily="18" charset="0"/>
                        <a:ea typeface="Calibri" panose="020F0502020204030204" pitchFamily="34" charset="0"/>
                        <a:cs typeface="Times New Roman" panose="02020603050405020304" pitchFamily="18" charset="0"/>
                      </a:rPr>
                      <m:t>=(−2)−3=−5.</m:t>
                    </m:r>
                  </m:oMath>
                </a14:m>
                <a:endParaRPr lang="en-US" sz="36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FAD6A3E6-B33E-7E75-5758-F420E69C44EF}"/>
                  </a:ext>
                </a:extLst>
              </p:cNvPr>
              <p:cNvSpPr txBox="1">
                <a:spLocks noRot="1" noChangeAspect="1" noMove="1" noResize="1" noEditPoints="1" noAdjustHandles="1" noChangeArrowheads="1" noChangeShapeType="1" noTextEdit="1"/>
              </p:cNvSpPr>
              <p:nvPr/>
            </p:nvSpPr>
            <p:spPr>
              <a:xfrm>
                <a:off x="0" y="1711097"/>
                <a:ext cx="11840065" cy="4581832"/>
              </a:xfrm>
              <a:prstGeom prst="rect">
                <a:avLst/>
              </a:prstGeom>
              <a:blipFill>
                <a:blip r:embed="rId3"/>
                <a:stretch>
                  <a:fillRect b="-4261"/>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E973D496-D12A-A29C-F2C5-E17353B3D92B}"/>
              </a:ext>
            </a:extLst>
          </p:cNvPr>
          <p:cNvSpPr txBox="1"/>
          <p:nvPr/>
        </p:nvSpPr>
        <p:spPr>
          <a:xfrm>
            <a:off x="8766928" y="5580668"/>
            <a:ext cx="3101418" cy="830997"/>
          </a:xfrm>
          <a:prstGeom prst="rect">
            <a:avLst/>
          </a:prstGeom>
          <a:solidFill>
            <a:srgbClr val="FFFF00"/>
          </a:solidFill>
        </p:spPr>
        <p:txBody>
          <a:bodyPr wrap="square" rtlCol="0">
            <a:spAutoFit/>
          </a:bodyPr>
          <a:lstStyle/>
          <a:p>
            <a:r>
              <a:rPr lang="en-US" sz="4800"/>
              <a:t>Đáp án: -5</a:t>
            </a:r>
          </a:p>
        </p:txBody>
      </p:sp>
    </p:spTree>
    <p:extLst>
      <p:ext uri="{BB962C8B-B14F-4D97-AF65-F5344CB8AC3E}">
        <p14:creationId xmlns:p14="http://schemas.microsoft.com/office/powerpoint/2010/main" val="55285156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502A1-AE93-C391-FEE6-C5EC74F2EE7A}"/>
            </a:ext>
          </a:extLst>
        </p:cNvPr>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D6DC1D70-816A-A7E3-B41D-099533F9BAFD}"/>
              </a:ext>
            </a:extLst>
          </p:cNvPr>
          <p:cNvCxnSpPr>
            <a:cxnSpLocks/>
          </p:cNvCxnSpPr>
          <p:nvPr/>
        </p:nvCxnSpPr>
        <p:spPr>
          <a:xfrm flipV="1">
            <a:off x="0" y="1838227"/>
            <a:ext cx="5825765" cy="66038"/>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2E677EAD-10BF-8753-FE83-4A12A2B694F5}"/>
              </a:ext>
            </a:extLst>
          </p:cNvPr>
          <p:cNvSpPr txBox="1"/>
          <p:nvPr/>
        </p:nvSpPr>
        <p:spPr>
          <a:xfrm>
            <a:off x="329939" y="5761681"/>
            <a:ext cx="3912123" cy="830997"/>
          </a:xfrm>
          <a:prstGeom prst="rect">
            <a:avLst/>
          </a:prstGeom>
          <a:solidFill>
            <a:srgbClr val="FFFF00"/>
          </a:solidFill>
        </p:spPr>
        <p:txBody>
          <a:bodyPr wrap="square" rtlCol="0">
            <a:spAutoFit/>
          </a:bodyPr>
          <a:lstStyle/>
          <a:p>
            <a:r>
              <a:rPr lang="en-US" sz="4800"/>
              <a:t>Đáp án: 1,25</a:t>
            </a: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230079D0-0D0A-6350-C628-B5FF3C73C177}"/>
                  </a:ext>
                </a:extLst>
              </p:cNvPr>
              <p:cNvSpPr txBox="1"/>
              <p:nvPr/>
            </p:nvSpPr>
            <p:spPr>
              <a:xfrm>
                <a:off x="77772" y="133347"/>
                <a:ext cx="12069452" cy="1086131"/>
              </a:xfrm>
              <a:prstGeom prst="rect">
                <a:avLst/>
              </a:prstGeom>
              <a:noFill/>
            </p:spPr>
            <p:txBody>
              <a:bodyPr wrap="square">
                <a:spAutoFit/>
              </a:bodyPr>
              <a:lstStyle/>
              <a:p>
                <a:pPr lvl="0">
                  <a:spcBef>
                    <a:spcPts val="300"/>
                  </a:spcBef>
                  <a:spcAft>
                    <a:spcPts val="300"/>
                  </a:spcAft>
                  <a:buSzPts val="1150"/>
                  <a:tabLst>
                    <a:tab pos="629920" algn="l"/>
                  </a:tabLst>
                </a:pPr>
                <a:r>
                  <a:rPr lang="en-US" sz="2800">
                    <a:effectLst/>
                    <a:latin typeface="Palatino Linotype" panose="02040502050505030304" pitchFamily="18" charset="0"/>
                    <a:ea typeface="Calibri" panose="020F0502020204030204" pitchFamily="34" charset="0"/>
                    <a:cs typeface="Times New Roman" panose="02020603050405020304" pitchFamily="18" charset="0"/>
                  </a:rPr>
                  <a:t>Câu 19: </a:t>
                </a:r>
                <a:r>
                  <a:rPr lang="vi-VN" sz="2800">
                    <a:effectLst/>
                    <a:latin typeface="Palatino Linotype" panose="02040502050505030304" pitchFamily="18" charset="0"/>
                    <a:ea typeface="Calibri" panose="020F0502020204030204" pitchFamily="34" charset="0"/>
                    <a:cs typeface="Times New Roman" panose="02020603050405020304" pitchFamily="18" charset="0"/>
                  </a:rPr>
                  <a:t>Cho hình bình hành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𝐴𝐵𝐶𝐷</m:t>
                    </m:r>
                  </m:oMath>
                </a14:m>
                <a:r>
                  <a:rPr lang="vi-VN" sz="2800">
                    <a:effectLst/>
                    <a:latin typeface="Palatino Linotype" panose="02040502050505030304" pitchFamily="18" charset="0"/>
                    <a:ea typeface="Calibri" panose="020F0502020204030204" pitchFamily="34" charset="0"/>
                    <a:cs typeface="Times New Roman" panose="02020603050405020304" pitchFamily="18" charset="0"/>
                  </a:rPr>
                  <a:t>. Gọi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𝐼</m:t>
                    </m:r>
                  </m:oMath>
                </a14:m>
                <a:r>
                  <a:rPr lang="vi-VN" sz="2800">
                    <a:effectLst/>
                    <a:latin typeface="Palatino Linotype" panose="02040502050505030304" pitchFamily="18" charset="0"/>
                    <a:ea typeface="Calibri" panose="020F0502020204030204" pitchFamily="34" charset="0"/>
                    <a:cs typeface="Times New Roman" panose="02020603050405020304" pitchFamily="18" charset="0"/>
                  </a:rPr>
                  <a:t> là trung điểm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𝐶𝐷</m:t>
                    </m:r>
                  </m:oMath>
                </a14:m>
                <a:r>
                  <a:rPr lang="vi-VN" sz="2800">
                    <a:effectLst/>
                    <a:latin typeface="Palatino Linotype" panose="02040502050505030304" pitchFamily="18" charset="0"/>
                    <a:ea typeface="Calibri" panose="020F0502020204030204" pitchFamily="34" charset="0"/>
                    <a:cs typeface="Times New Roman" panose="02020603050405020304" pitchFamily="18" charset="0"/>
                  </a:rPr>
                  <a:t>. Khi đó: </a:t>
                </a:r>
                <a:endParaRPr lang="en-US" sz="2800">
                  <a:effectLst/>
                  <a:latin typeface="Palatino Linotype" panose="02040502050505030304" pitchFamily="18" charset="0"/>
                  <a:ea typeface="Calibri" panose="020F0502020204030204" pitchFamily="34" charset="0"/>
                  <a:cs typeface="Times New Roman" panose="02020603050405020304" pitchFamily="18" charset="0"/>
                </a:endParaRPr>
              </a:p>
              <a:p>
                <a:pPr lvl="0">
                  <a:spcBef>
                    <a:spcPts val="300"/>
                  </a:spcBef>
                  <a:spcAft>
                    <a:spcPts val="300"/>
                  </a:spcAft>
                  <a:buSzPts val="1150"/>
                  <a:tabLst>
                    <a:tab pos="629920" algn="l"/>
                  </a:tabLst>
                </a:pPr>
                <a14:m>
                  <m:oMath xmlns:m="http://schemas.openxmlformats.org/officeDocument/2006/math">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800" i="1">
                            <a:effectLst/>
                            <a:latin typeface="Cambria Math" panose="02040503050406030204" pitchFamily="18" charset="0"/>
                            <a:ea typeface="Calibri" panose="020F0502020204030204" pitchFamily="34" charset="0"/>
                            <a:cs typeface="Times New Roman" panose="02020603050405020304" pitchFamily="18" charset="0"/>
                          </a:rPr>
                          <m:t>𝐴𝐼</m:t>
                        </m:r>
                      </m:e>
                    </m:acc>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𝑚</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800" i="1">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𝑛</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800" i="1">
                            <a:effectLst/>
                            <a:latin typeface="Cambria Math" panose="02040503050406030204" pitchFamily="18" charset="0"/>
                            <a:ea typeface="Calibri" panose="020F0502020204030204" pitchFamily="34" charset="0"/>
                            <a:cs typeface="Times New Roman" panose="02020603050405020304" pitchFamily="18" charset="0"/>
                          </a:rPr>
                          <m:t>𝐴𝐷</m:t>
                        </m:r>
                      </m:e>
                    </m:acc>
                    <m:r>
                      <a:rPr lang="en-US" sz="28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2800">
                    <a:effectLst/>
                    <a:latin typeface="Palatino Linotype" panose="02040502050505030304" pitchFamily="18" charset="0"/>
                    <a:ea typeface="Calibri" panose="020F0502020204030204" pitchFamily="34" charset="0"/>
                    <a:cs typeface="Times New Roman" panose="02020603050405020304" pitchFamily="18" charset="0"/>
                  </a:rPr>
                  <a:t> </a:t>
                </a:r>
                <a:r>
                  <a:rPr lang="vi-VN" sz="2800">
                    <a:effectLst/>
                    <a:latin typeface="Palatino Linotype" panose="02040502050505030304" pitchFamily="18" charset="0"/>
                    <a:ea typeface="Calibri" panose="020F0502020204030204" pitchFamily="34" charset="0"/>
                    <a:cs typeface="Times New Roman" panose="02020603050405020304" pitchFamily="18" charset="0"/>
                  </a:rPr>
                  <a:t>Tính giá trị biểu thức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𝑃</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800" i="1">
                            <a:effectLst/>
                            <a:latin typeface="Cambria Math" panose="02040503050406030204" pitchFamily="18" charset="0"/>
                            <a:ea typeface="Calibri" panose="020F0502020204030204" pitchFamily="34" charset="0"/>
                            <a:cs typeface="Times New Roman" panose="02020603050405020304" pitchFamily="18" charset="0"/>
                          </a:rPr>
                          <m:t>𝑚</m:t>
                        </m:r>
                      </m:e>
                      <m:sup>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US" sz="28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800" i="1">
                            <a:effectLst/>
                            <a:latin typeface="Cambria Math" panose="02040503050406030204" pitchFamily="18" charset="0"/>
                            <a:ea typeface="Calibri" panose="020F0502020204030204" pitchFamily="34" charset="0"/>
                            <a:cs typeface="Times New Roman" panose="02020603050405020304" pitchFamily="18" charset="0"/>
                          </a:rPr>
                          <m:t>𝑛</m:t>
                        </m:r>
                      </m:e>
                      <m:sup>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US" sz="2800"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4" name="TextBox 3">
                <a:extLst>
                  <a:ext uri="{FF2B5EF4-FFF2-40B4-BE49-F238E27FC236}">
                    <a16:creationId xmlns:a16="http://schemas.microsoft.com/office/drawing/2014/main" id="{230079D0-0D0A-6350-C628-B5FF3C73C177}"/>
                  </a:ext>
                </a:extLst>
              </p:cNvPr>
              <p:cNvSpPr txBox="1">
                <a:spLocks noRot="1" noChangeAspect="1" noMove="1" noResize="1" noEditPoints="1" noAdjustHandles="1" noChangeArrowheads="1" noChangeShapeType="1" noTextEdit="1"/>
              </p:cNvSpPr>
              <p:nvPr/>
            </p:nvSpPr>
            <p:spPr>
              <a:xfrm>
                <a:off x="77772" y="133347"/>
                <a:ext cx="12069452" cy="1086131"/>
              </a:xfrm>
              <a:prstGeom prst="rect">
                <a:avLst/>
              </a:prstGeom>
              <a:blipFill>
                <a:blip r:embed="rId2"/>
                <a:stretch>
                  <a:fillRect l="-1061" t="-6180" b="-14607"/>
                </a:stretch>
              </a:blipFill>
            </p:spPr>
            <p:txBody>
              <a:bodyPr/>
              <a:lstStyle/>
              <a:p>
                <a:r>
                  <a:rPr lang="en-US">
                    <a:noFill/>
                  </a:rPr>
                  <a:t> </a:t>
                </a:r>
              </a:p>
            </p:txBody>
          </p:sp>
        </mc:Fallback>
      </mc:AlternateContent>
      <p:pic>
        <p:nvPicPr>
          <p:cNvPr id="6" name="Picture 5">
            <a:extLst>
              <a:ext uri="{FF2B5EF4-FFF2-40B4-BE49-F238E27FC236}">
                <a16:creationId xmlns:a16="http://schemas.microsoft.com/office/drawing/2014/main" id="{05B7A592-78B1-1893-0903-4499C91CAEE5}"/>
              </a:ext>
            </a:extLst>
          </p:cNvPr>
          <p:cNvPicPr>
            <a:picLocks noChangeAspect="1"/>
          </p:cNvPicPr>
          <p:nvPr/>
        </p:nvPicPr>
        <p:blipFill>
          <a:blip r:embed="rId3"/>
          <a:stretch>
            <a:fillRect/>
          </a:stretch>
        </p:blipFill>
        <p:spPr>
          <a:xfrm>
            <a:off x="7748610" y="1219478"/>
            <a:ext cx="4157262" cy="1654130"/>
          </a:xfrm>
          <a:prstGeom prst="rect">
            <a:avLst/>
          </a:prstGeom>
        </p:spPr>
      </p:pic>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4F94914D-6ED3-11B2-902E-038098BCA042}"/>
                  </a:ext>
                </a:extLst>
              </p:cNvPr>
              <p:cNvSpPr txBox="1"/>
              <p:nvPr/>
            </p:nvSpPr>
            <p:spPr>
              <a:xfrm>
                <a:off x="-245098" y="2255441"/>
                <a:ext cx="8757501" cy="3233193"/>
              </a:xfrm>
              <a:prstGeom prst="rect">
                <a:avLst/>
              </a:prstGeom>
              <a:noFill/>
            </p:spPr>
            <p:txBody>
              <a:bodyPr wrap="square">
                <a:spAutoFit/>
              </a:bodyPr>
              <a:lstStyle/>
              <a:p>
                <a:pPr marL="629920">
                  <a:spcBef>
                    <a:spcPts val="300"/>
                  </a:spcBef>
                  <a:spcAft>
                    <a:spcPts val="300"/>
                  </a:spcAft>
                  <a:tabLst>
                    <a:tab pos="629920" algn="l"/>
                  </a:tabLst>
                </a:pPr>
                <a:r>
                  <a:rPr lang="vi-VN" sz="3600">
                    <a:effectLst/>
                    <a:latin typeface="Palatino Linotype" panose="02040502050505030304" pitchFamily="18" charset="0"/>
                    <a:ea typeface="Calibri" panose="020F0502020204030204" pitchFamily="34" charset="0"/>
                    <a:cs typeface="Times New Roman" panose="02020603050405020304" pitchFamily="18" charset="0"/>
                  </a:rPr>
                  <a:t>Ta có</a:t>
                </a:r>
                <a:r>
                  <a:rPr lang="vi-VN" sz="3600">
                    <a:solidFill>
                      <a:srgbClr val="FF0000"/>
                    </a:solidFill>
                    <a:effectLst/>
                    <a:latin typeface="Palatino Linotype" panose="02040502050505030304" pitchFamily="18" charset="0"/>
                    <a:ea typeface="Calibri" panose="020F0502020204030204" pitchFamily="34" charset="0"/>
                    <a:cs typeface="Times New Roman" panose="02020603050405020304" pitchFamily="18" charset="0"/>
                  </a:rPr>
                  <a:t>: </a:t>
                </a:r>
                <a14:m>
                  <m:oMath xmlns:m="http://schemas.openxmlformats.org/officeDocument/2006/math">
                    <m:acc>
                      <m:accPr>
                        <m:chr m:val="⃗"/>
                        <m:ctrlPr>
                          <a:rPr lang="en-US" sz="36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36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𝐴𝐼</m:t>
                        </m:r>
                      </m:e>
                    </m:acc>
                    <m:r>
                      <a:rPr lang="en-US" sz="36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6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3600" i="1">
                            <a:effectLst/>
                            <a:latin typeface="Cambria Math" panose="02040503050406030204" pitchFamily="18" charset="0"/>
                            <a:ea typeface="Calibri" panose="020F0502020204030204" pitchFamily="34" charset="0"/>
                            <a:cs typeface="Times New Roman" panose="02020603050405020304" pitchFamily="18" charset="0"/>
                          </a:rPr>
                          <m:t>𝐴𝐷</m:t>
                        </m:r>
                      </m:e>
                    </m:acc>
                    <m:r>
                      <a:rPr lang="en-US" sz="36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6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3600" i="1">
                            <a:effectLst/>
                            <a:latin typeface="Cambria Math" panose="02040503050406030204" pitchFamily="18" charset="0"/>
                            <a:ea typeface="Calibri" panose="020F0502020204030204" pitchFamily="34" charset="0"/>
                            <a:cs typeface="Times New Roman" panose="02020603050405020304" pitchFamily="18" charset="0"/>
                          </a:rPr>
                          <m:t>𝐷𝐼</m:t>
                        </m:r>
                      </m:e>
                    </m:acc>
                    <m:r>
                      <a:rPr lang="en-US" sz="36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6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3600" i="1">
                            <a:effectLst/>
                            <a:latin typeface="Cambria Math" panose="02040503050406030204" pitchFamily="18" charset="0"/>
                            <a:ea typeface="Calibri" panose="020F0502020204030204" pitchFamily="34" charset="0"/>
                            <a:cs typeface="Times New Roman" panose="02020603050405020304" pitchFamily="18" charset="0"/>
                          </a:rPr>
                          <m:t>𝐴𝐷</m:t>
                        </m:r>
                      </m:e>
                    </m:acc>
                    <m:r>
                      <a:rPr lang="en-US" sz="36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36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36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3600" i="1">
                            <a:effectLst/>
                            <a:latin typeface="Cambria Math" panose="02040503050406030204" pitchFamily="18" charset="0"/>
                            <a:ea typeface="Calibri" panose="020F0502020204030204" pitchFamily="34" charset="0"/>
                            <a:cs typeface="Times New Roman" panose="02020603050405020304" pitchFamily="18" charset="0"/>
                          </a:rPr>
                          <m:t>2</m:t>
                        </m:r>
                      </m:den>
                    </m:f>
                    <m:r>
                      <a:rPr lang="en-US" sz="36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6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3600" i="1">
                            <a:effectLst/>
                            <a:latin typeface="Cambria Math" panose="02040503050406030204" pitchFamily="18" charset="0"/>
                            <a:ea typeface="Calibri" panose="020F0502020204030204" pitchFamily="34" charset="0"/>
                            <a:cs typeface="Times New Roman" panose="02020603050405020304" pitchFamily="18" charset="0"/>
                          </a:rPr>
                          <m:t>𝐷𝐶</m:t>
                        </m:r>
                      </m:e>
                    </m:acc>
                  </m:oMath>
                </a14:m>
                <a:endParaRPr lang="en-US" sz="3600">
                  <a:effectLst/>
                  <a:latin typeface="Times New Roman" panose="02020603050405020304" pitchFamily="18" charset="0"/>
                  <a:ea typeface="Calibri" panose="020F0502020204030204" pitchFamily="34" charset="0"/>
                  <a:cs typeface="Times New Roman" panose="02020603050405020304" pitchFamily="18" charset="0"/>
                </a:endParaRPr>
              </a:p>
              <a:p>
                <a:pPr marL="629920">
                  <a:spcBef>
                    <a:spcPts val="300"/>
                  </a:spcBef>
                  <a:spcAft>
                    <a:spcPts val="300"/>
                  </a:spcAft>
                  <a:tabLst>
                    <a:tab pos="629920" algn="l"/>
                  </a:tabLst>
                </a:pPr>
                <a:r>
                  <a:rPr lang="en-US" sz="3600">
                    <a:effectLst/>
                    <a:latin typeface="Palatino Linotype" panose="02040502050505030304" pitchFamily="18" charset="0"/>
                    <a:ea typeface="Calibri" panose="020F0502020204030204" pitchFamily="34" charset="0"/>
                    <a:cs typeface="Times New Roman" panose="02020603050405020304" pitchFamily="18" charset="0"/>
                  </a:rPr>
                  <a:t>Mà: </a:t>
                </a:r>
                <a14:m>
                  <m:oMath xmlns:m="http://schemas.openxmlformats.org/officeDocument/2006/math">
                    <m:acc>
                      <m:accPr>
                        <m:chr m:val="⃗"/>
                        <m:ctrlPr>
                          <a:rPr lang="en-US" sz="36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3600" i="1">
                            <a:effectLst/>
                            <a:latin typeface="Cambria Math" panose="02040503050406030204" pitchFamily="18" charset="0"/>
                            <a:ea typeface="Calibri" panose="020F0502020204030204" pitchFamily="34" charset="0"/>
                            <a:cs typeface="Times New Roman" panose="02020603050405020304" pitchFamily="18" charset="0"/>
                          </a:rPr>
                          <m:t>𝐷𝐶</m:t>
                        </m:r>
                      </m:e>
                    </m:acc>
                    <m:r>
                      <a:rPr lang="en-US" sz="36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6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3600" i="1">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US" sz="3600" i="1">
                        <a:effectLst/>
                        <a:latin typeface="Cambria Math" panose="02040503050406030204" pitchFamily="18" charset="0"/>
                        <a:ea typeface="Calibri" panose="020F0502020204030204" pitchFamily="34" charset="0"/>
                        <a:cs typeface="Cambria Math" panose="02040503050406030204" pitchFamily="18" charset="0"/>
                      </a:rPr>
                      <m:t>⇒</m:t>
                    </m:r>
                    <m:acc>
                      <m:accPr>
                        <m:chr m:val="⃗"/>
                        <m:ctrlPr>
                          <a:rPr lang="en-US" sz="3600" i="1">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ctrlPr>
                      </m:accPr>
                      <m:e>
                        <m:r>
                          <a:rPr lang="en-US" sz="3600" i="1">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t>𝐴𝐼</m:t>
                        </m:r>
                      </m:e>
                    </m:acc>
                    <m:r>
                      <a:rPr lang="en-US" sz="3600" i="1">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600" i="1">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ctrlPr>
                      </m:accPr>
                      <m:e>
                        <m:r>
                          <a:rPr lang="en-US" sz="3600" i="1">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t>𝐴𝐷</m:t>
                        </m:r>
                      </m:e>
                    </m:acc>
                    <m:r>
                      <a:rPr lang="en-US" sz="3600" i="1">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t>+</m:t>
                    </m:r>
                    <m:f>
                      <m:fPr>
                        <m:ctrlPr>
                          <a:rPr lang="en-US" sz="3600" i="1">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ctrlPr>
                      </m:fPr>
                      <m:num>
                        <m:r>
                          <a:rPr lang="en-US" sz="3600" i="1">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t>1</m:t>
                        </m:r>
                      </m:num>
                      <m:den>
                        <m:r>
                          <a:rPr lang="en-US" sz="3600" i="1">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t>2</m:t>
                        </m:r>
                      </m:den>
                    </m:f>
                    <m:r>
                      <a:rPr lang="en-US" sz="3600" i="1">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600" i="1">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ctrlPr>
                      </m:accPr>
                      <m:e>
                        <m:r>
                          <a:rPr lang="en-US" sz="3600" i="1">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t>𝐴𝐵</m:t>
                        </m:r>
                      </m:e>
                    </m:acc>
                    <m:r>
                      <a:rPr lang="en-US" sz="3600" i="1">
                        <a:effectLst/>
                        <a:highlight>
                          <a:srgbClr val="FFFF00"/>
                        </a:highlight>
                        <a:latin typeface="Cambria Math" panose="02040503050406030204" pitchFamily="18" charset="0"/>
                        <a:ea typeface="Calibri" panose="020F0502020204030204" pitchFamily="34" charset="0"/>
                        <a:cs typeface="Times New Roman" panose="02020603050405020304" pitchFamily="18" charset="0"/>
                      </a:rPr>
                      <m:t>.</m:t>
                    </m:r>
                  </m:oMath>
                </a14:m>
                <a:endParaRPr lang="en-US" sz="360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a:p>
                <a:pPr marL="629920">
                  <a:spcBef>
                    <a:spcPts val="300"/>
                  </a:spcBef>
                  <a:spcAft>
                    <a:spcPts val="300"/>
                  </a:spcAft>
                  <a:tabLst>
                    <a:tab pos="629920" algn="l"/>
                  </a:tabLst>
                </a:pPr>
                <a:r>
                  <a:rPr lang="en-US" sz="3600">
                    <a:latin typeface="Times New Roman" panose="02020603050405020304" pitchFamily="18" charset="0"/>
                    <a:ea typeface="Calibri" panose="020F0502020204030204" pitchFamily="34" charset="0"/>
                    <a:cs typeface="Times New Roman" panose="02020603050405020304" pitchFamily="18" charset="0"/>
                  </a:rPr>
                  <a:t>Vậy </a:t>
                </a:r>
                <a:r>
                  <a:rPr lang="en-US" sz="360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 = 1 và n = 1/2</a:t>
                </a:r>
                <a:endParaRPr lang="en-US" sz="360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629920">
                  <a:spcBef>
                    <a:spcPts val="300"/>
                  </a:spcBef>
                  <a:spcAft>
                    <a:spcPts val="300"/>
                  </a:spcAft>
                  <a:tabLst>
                    <a:tab pos="629920" algn="l"/>
                  </a:tabLst>
                </a:pPr>
                <a:r>
                  <a:rPr lang="en-US" sz="3600">
                    <a:effectLst/>
                    <a:latin typeface="Palatino Linotype" panose="02040502050505030304" pitchFamily="18" charset="0"/>
                    <a:ea typeface="Calibri" panose="020F0502020204030204" pitchFamily="34" charset="0"/>
                    <a:cs typeface="Times New Roman" panose="02020603050405020304" pitchFamily="18" charset="0"/>
                  </a:rPr>
                  <a:t> Suy ra: </a:t>
                </a:r>
                <a14:m>
                  <m:oMath xmlns:m="http://schemas.openxmlformats.org/officeDocument/2006/math">
                    <m:r>
                      <a:rPr lang="en-US" sz="3600" i="1">
                        <a:effectLst/>
                        <a:latin typeface="Cambria Math" panose="02040503050406030204" pitchFamily="18" charset="0"/>
                        <a:ea typeface="Calibri" panose="020F0502020204030204" pitchFamily="34" charset="0"/>
                        <a:cs typeface="Times New Roman" panose="02020603050405020304" pitchFamily="18" charset="0"/>
                      </a:rPr>
                      <m:t>𝑃</m:t>
                    </m:r>
                    <m:r>
                      <a:rPr lang="en-US" sz="36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en-US" sz="3600" i="1">
                            <a:latin typeface="Cambria Math" panose="02040503050406030204" pitchFamily="18" charset="0"/>
                            <a:ea typeface="Calibri" panose="020F0502020204030204" pitchFamily="34" charset="0"/>
                            <a:cs typeface="Times New Roman" panose="02020603050405020304" pitchFamily="18" charset="0"/>
                          </a:rPr>
                        </m:ctrlPr>
                      </m:sSupPr>
                      <m:e>
                        <m:r>
                          <a:rPr lang="en-US" sz="3600" i="1">
                            <a:latin typeface="Cambria Math" panose="02040503050406030204" pitchFamily="18" charset="0"/>
                            <a:ea typeface="Calibri" panose="020F0502020204030204" pitchFamily="34" charset="0"/>
                            <a:cs typeface="Times New Roman" panose="02020603050405020304" pitchFamily="18" charset="0"/>
                          </a:rPr>
                          <m:t>𝑚</m:t>
                        </m:r>
                      </m:e>
                      <m:sup>
                        <m:r>
                          <a:rPr lang="en-US" sz="3600" i="1">
                            <a:latin typeface="Cambria Math" panose="02040503050406030204" pitchFamily="18" charset="0"/>
                            <a:ea typeface="Calibri" panose="020F0502020204030204" pitchFamily="34" charset="0"/>
                            <a:cs typeface="Times New Roman" panose="02020603050405020304" pitchFamily="18" charset="0"/>
                          </a:rPr>
                          <m:t>2</m:t>
                        </m:r>
                      </m:sup>
                    </m:sSup>
                    <m:r>
                      <a:rPr lang="en-US" sz="3600" i="1">
                        <a:latin typeface="Cambria Math" panose="02040503050406030204" pitchFamily="18" charset="0"/>
                        <a:ea typeface="Calibri" panose="020F0502020204030204" pitchFamily="34" charset="0"/>
                        <a:cs typeface="Times New Roman" panose="02020603050405020304" pitchFamily="18" charset="0"/>
                      </a:rPr>
                      <m:t>+</m:t>
                    </m:r>
                    <m:sSup>
                      <m:sSupPr>
                        <m:ctrlPr>
                          <a:rPr lang="en-US" sz="3600" i="1">
                            <a:latin typeface="Cambria Math" panose="02040503050406030204" pitchFamily="18" charset="0"/>
                            <a:ea typeface="Calibri" panose="020F0502020204030204" pitchFamily="34" charset="0"/>
                            <a:cs typeface="Times New Roman" panose="02020603050405020304" pitchFamily="18" charset="0"/>
                          </a:rPr>
                        </m:ctrlPr>
                      </m:sSupPr>
                      <m:e>
                        <m:r>
                          <a:rPr lang="en-US" sz="3600" i="1">
                            <a:latin typeface="Cambria Math" panose="02040503050406030204" pitchFamily="18" charset="0"/>
                            <a:ea typeface="Calibri" panose="020F0502020204030204" pitchFamily="34" charset="0"/>
                            <a:cs typeface="Times New Roman" panose="02020603050405020304" pitchFamily="18" charset="0"/>
                          </a:rPr>
                          <m:t>𝑛</m:t>
                        </m:r>
                      </m:e>
                      <m:sup>
                        <m:r>
                          <a:rPr lang="en-US" sz="3600" i="1">
                            <a:latin typeface="Cambria Math" panose="02040503050406030204" pitchFamily="18" charset="0"/>
                            <a:ea typeface="Calibri" panose="020F0502020204030204" pitchFamily="34" charset="0"/>
                            <a:cs typeface="Times New Roman" panose="02020603050405020304" pitchFamily="18" charset="0"/>
                          </a:rPr>
                          <m:t>2</m:t>
                        </m:r>
                      </m:sup>
                    </m:sSup>
                    <m:r>
                      <a:rPr lang="en-US" sz="3600" b="0" i="1" smtClean="0">
                        <a:latin typeface="Cambria Math" panose="02040503050406030204" pitchFamily="18" charset="0"/>
                        <a:ea typeface="Calibri" panose="020F0502020204030204" pitchFamily="34" charset="0"/>
                        <a:cs typeface="Times New Roman" panose="02020603050405020304" pitchFamily="18" charset="0"/>
                      </a:rPr>
                      <m:t>=</m:t>
                    </m:r>
                    <m:f>
                      <m:fPr>
                        <m:ctrlPr>
                          <a:rPr lang="en-US" sz="36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3600" i="1">
                            <a:effectLst/>
                            <a:latin typeface="Cambria Math" panose="02040503050406030204" pitchFamily="18" charset="0"/>
                            <a:ea typeface="Calibri" panose="020F0502020204030204" pitchFamily="34" charset="0"/>
                            <a:cs typeface="Times New Roman" panose="02020603050405020304" pitchFamily="18" charset="0"/>
                          </a:rPr>
                          <m:t>5</m:t>
                        </m:r>
                      </m:num>
                      <m:den>
                        <m:r>
                          <a:rPr lang="en-US" sz="3600" i="1">
                            <a:effectLst/>
                            <a:latin typeface="Cambria Math" panose="02040503050406030204" pitchFamily="18" charset="0"/>
                            <a:ea typeface="Calibri" panose="020F0502020204030204" pitchFamily="34" charset="0"/>
                            <a:cs typeface="Times New Roman" panose="02020603050405020304" pitchFamily="18" charset="0"/>
                          </a:rPr>
                          <m:t>4</m:t>
                        </m:r>
                      </m:den>
                    </m:f>
                    <m:r>
                      <a:rPr lang="en-US" sz="3600" i="1">
                        <a:effectLst/>
                        <a:latin typeface="Cambria Math" panose="02040503050406030204" pitchFamily="18" charset="0"/>
                        <a:ea typeface="Calibri" panose="020F0502020204030204" pitchFamily="34" charset="0"/>
                        <a:cs typeface="Times New Roman" panose="02020603050405020304" pitchFamily="18" charset="0"/>
                      </a:rPr>
                      <m:t>=1,25.</m:t>
                    </m:r>
                  </m:oMath>
                </a14:m>
                <a:endParaRPr lang="en-US" sz="36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2" name="TextBox 11">
                <a:extLst>
                  <a:ext uri="{FF2B5EF4-FFF2-40B4-BE49-F238E27FC236}">
                    <a16:creationId xmlns:a16="http://schemas.microsoft.com/office/drawing/2014/main" id="{4F94914D-6ED3-11B2-902E-038098BCA042}"/>
                  </a:ext>
                </a:extLst>
              </p:cNvPr>
              <p:cNvSpPr txBox="1">
                <a:spLocks noRot="1" noChangeAspect="1" noMove="1" noResize="1" noEditPoints="1" noAdjustHandles="1" noChangeArrowheads="1" noChangeShapeType="1" noTextEdit="1"/>
              </p:cNvSpPr>
              <p:nvPr/>
            </p:nvSpPr>
            <p:spPr>
              <a:xfrm>
                <a:off x="-245098" y="2255441"/>
                <a:ext cx="8757501" cy="3233193"/>
              </a:xfrm>
              <a:prstGeom prst="rect">
                <a:avLst/>
              </a:prstGeom>
              <a:blipFill>
                <a:blip r:embed="rId4"/>
                <a:stretch>
                  <a:fillRect b="-3019"/>
                </a:stretch>
              </a:blipFill>
            </p:spPr>
            <p:txBody>
              <a:bodyPr/>
              <a:lstStyle/>
              <a:p>
                <a:r>
                  <a:rPr lang="en-US">
                    <a:noFill/>
                  </a:rPr>
                  <a:t> </a:t>
                </a:r>
              </a:p>
            </p:txBody>
          </p:sp>
        </mc:Fallback>
      </mc:AlternateContent>
    </p:spTree>
    <p:extLst>
      <p:ext uri="{BB962C8B-B14F-4D97-AF65-F5344CB8AC3E}">
        <p14:creationId xmlns:p14="http://schemas.microsoft.com/office/powerpoint/2010/main" val="149098549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1C2485-5A2B-9F88-E1F3-8D665A429997}"/>
              </a:ext>
            </a:extLst>
          </p:cNvPr>
          <p:cNvSpPr txBox="1"/>
          <p:nvPr/>
        </p:nvSpPr>
        <p:spPr>
          <a:xfrm>
            <a:off x="9204783" y="6114871"/>
            <a:ext cx="2797993" cy="646331"/>
          </a:xfrm>
          <a:prstGeom prst="rect">
            <a:avLst/>
          </a:prstGeom>
          <a:solidFill>
            <a:schemeClr val="accent3">
              <a:lumMod val="60000"/>
              <a:lumOff val="40000"/>
            </a:schemeClr>
          </a:solidFill>
        </p:spPr>
        <p:txBody>
          <a:bodyPr wrap="square" rtlCol="0">
            <a:spAutoFit/>
          </a:bodyPr>
          <a:lstStyle/>
          <a:p>
            <a:r>
              <a:rPr lang="en-US" sz="3600"/>
              <a:t>Đáp án: 1,3</a:t>
            </a:r>
          </a:p>
        </p:txBody>
      </p:sp>
      <p:cxnSp>
        <p:nvCxnSpPr>
          <p:cNvPr id="3" name="Straight Connector 2">
            <a:extLst>
              <a:ext uri="{FF2B5EF4-FFF2-40B4-BE49-F238E27FC236}">
                <a16:creationId xmlns:a16="http://schemas.microsoft.com/office/drawing/2014/main" id="{4A35BAAE-BA42-FB06-1DE5-4ADFA24452D0}"/>
              </a:ext>
            </a:extLst>
          </p:cNvPr>
          <p:cNvCxnSpPr/>
          <p:nvPr/>
        </p:nvCxnSpPr>
        <p:spPr>
          <a:xfrm>
            <a:off x="122548" y="2397896"/>
            <a:ext cx="12069452"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60AAF36F-B0AE-4164-2BEF-D5B0684CC4D7}"/>
                  </a:ext>
                </a:extLst>
              </p:cNvPr>
              <p:cNvSpPr txBox="1"/>
              <p:nvPr/>
            </p:nvSpPr>
            <p:spPr>
              <a:xfrm>
                <a:off x="417136" y="214162"/>
                <a:ext cx="11652316" cy="369332"/>
              </a:xfrm>
              <a:prstGeom prst="rect">
                <a:avLst/>
              </a:prstGeom>
              <a:noFill/>
            </p:spPr>
            <p:txBody>
              <a:bodyPr wrap="square">
                <a:spAutoFit/>
              </a:bodyPr>
              <a:lstStyle/>
              <a:p>
                <a:pPr lvl="0" algn="just">
                  <a:spcBef>
                    <a:spcPts val="300"/>
                  </a:spcBef>
                  <a:spcAft>
                    <a:spcPts val="300"/>
                  </a:spcAft>
                  <a:buSzPts val="1150"/>
                  <a:tabLst>
                    <a:tab pos="629920" algn="l"/>
                  </a:tabLst>
                </a:pPr>
                <a:r>
                  <a:rPr lang="en-US" sz="1800">
                    <a:effectLst/>
                    <a:latin typeface="Palatino Linotype" panose="02040502050505030304" pitchFamily="18" charset="0"/>
                    <a:ea typeface="Times New Roman" panose="02020603050405020304" pitchFamily="18" charset="0"/>
                    <a:cs typeface="Times New Roman" panose="02020603050405020304" pitchFamily="18" charset="0"/>
                  </a:rPr>
                  <a:t>Câu 20: </a:t>
                </a:r>
                <a:r>
                  <a:rPr lang="vi-VN" sz="1800">
                    <a:effectLst/>
                    <a:latin typeface="Palatino Linotype" panose="02040502050505030304" pitchFamily="18" charset="0"/>
                    <a:ea typeface="Times New Roman" panose="02020603050405020304" pitchFamily="18" charset="0"/>
                    <a:cs typeface="Times New Roman" panose="02020603050405020304" pitchFamily="18" charset="0"/>
                  </a:rPr>
                  <a:t>Cho</a:t>
                </a:r>
                <a:r>
                  <a:rPr lang="vi-VN" sz="18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 bảng mẫu số liệu thống kê về điểm thi giữa HK của </a:t>
                </a:r>
                <a:r>
                  <a:rPr lang="vi-VN" sz="1800">
                    <a:effectLst/>
                    <a:latin typeface="Palatino Linotype" panose="02040502050505030304" pitchFamily="18" charset="0"/>
                    <a:ea typeface="Calibri" panose="020F0502020204030204" pitchFamily="34" charset="0"/>
                    <a:cs typeface="Times New Roman" panose="02020603050405020304" pitchFamily="18" charset="0"/>
                  </a:rPr>
                  <a:t>nhóm bạn lớp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10</m:t>
                    </m:r>
                    <m:r>
                      <a:rPr lang="en-US" sz="1800" i="1">
                        <a:effectLst/>
                        <a:latin typeface="Cambria Math" panose="02040503050406030204" pitchFamily="18" charset="0"/>
                        <a:ea typeface="Calibri" panose="020F0502020204030204" pitchFamily="34" charset="0"/>
                        <a:cs typeface="Times New Roman" panose="02020603050405020304" pitchFamily="18" charset="0"/>
                      </a:rPr>
                      <m:t>𝐴</m:t>
                    </m:r>
                  </m:oMath>
                </a14:m>
                <a:r>
                  <a:rPr lang="vi-VN" sz="1800">
                    <a:effectLst/>
                    <a:latin typeface="Palatino Linotype" panose="02040502050505030304" pitchFamily="18" charset="0"/>
                    <a:ea typeface="Calibri" panose="020F0502020204030204" pitchFamily="34" charset="0"/>
                    <a:cs typeface="Times New Roman" panose="02020603050405020304" pitchFamily="18" charset="0"/>
                  </a:rPr>
                  <a:t> như sau:</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5" name="TextBox 4">
                <a:extLst>
                  <a:ext uri="{FF2B5EF4-FFF2-40B4-BE49-F238E27FC236}">
                    <a16:creationId xmlns:a16="http://schemas.microsoft.com/office/drawing/2014/main" id="{60AAF36F-B0AE-4164-2BEF-D5B0684CC4D7}"/>
                  </a:ext>
                </a:extLst>
              </p:cNvPr>
              <p:cNvSpPr txBox="1">
                <a:spLocks noRot="1" noChangeAspect="1" noMove="1" noResize="1" noEditPoints="1" noAdjustHandles="1" noChangeArrowheads="1" noChangeShapeType="1" noTextEdit="1"/>
              </p:cNvSpPr>
              <p:nvPr/>
            </p:nvSpPr>
            <p:spPr>
              <a:xfrm>
                <a:off x="417136" y="214162"/>
                <a:ext cx="11652316" cy="369332"/>
              </a:xfrm>
              <a:prstGeom prst="rect">
                <a:avLst/>
              </a:prstGeom>
              <a:blipFill>
                <a:blip r:embed="rId2"/>
                <a:stretch>
                  <a:fillRect l="-418" t="-8197" b="-24590"/>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52EFF0AD-DDF5-55BA-FA1C-8B58C64BE2D9}"/>
              </a:ext>
            </a:extLst>
          </p:cNvPr>
          <p:cNvSpPr txBox="1"/>
          <p:nvPr/>
        </p:nvSpPr>
        <p:spPr>
          <a:xfrm>
            <a:off x="0" y="1892394"/>
            <a:ext cx="12248561" cy="369332"/>
          </a:xfrm>
          <a:prstGeom prst="rect">
            <a:avLst/>
          </a:prstGeom>
          <a:noFill/>
        </p:spPr>
        <p:txBody>
          <a:bodyPr wrap="square">
            <a:spAutoFit/>
          </a:bodyPr>
          <a:lstStyle/>
          <a:p>
            <a:pPr marL="629920" algn="just">
              <a:spcBef>
                <a:spcPts val="300"/>
              </a:spcBef>
              <a:spcAft>
                <a:spcPts val="300"/>
              </a:spcAft>
              <a:tabLst>
                <a:tab pos="629920" algn="l"/>
              </a:tabLst>
            </a:pPr>
            <a:r>
              <a:rPr lang="en-US" sz="18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Tìm độ lệch chuẩn của mẫu số liệu trên. </a:t>
            </a:r>
            <a:r>
              <a:rPr lang="en-US" sz="1800" i="1">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(làm tròn đến hàng phần mười).</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F6161756-E9E9-F58E-1D53-AED3C51C3604}"/>
              </a:ext>
            </a:extLst>
          </p:cNvPr>
          <p:cNvGraphicFramePr>
            <a:graphicFrameLocks noGrp="1"/>
          </p:cNvGraphicFramePr>
          <p:nvPr>
            <p:extLst>
              <p:ext uri="{D42A27DB-BD31-4B8C-83A1-F6EECF244321}">
                <p14:modId xmlns:p14="http://schemas.microsoft.com/office/powerpoint/2010/main" val="2658765984"/>
              </p:ext>
            </p:extLst>
          </p:nvPr>
        </p:nvGraphicFramePr>
        <p:xfrm>
          <a:off x="1692635" y="928341"/>
          <a:ext cx="8127999" cy="741680"/>
        </p:xfrm>
        <a:graphic>
          <a:graphicData uri="http://schemas.openxmlformats.org/drawingml/2006/table">
            <a:tbl>
              <a:tblPr firstRow="1" bandRow="1">
                <a:tableStyleId>{5940675A-B579-460E-94D1-54222C63F5DA}</a:tableStyleId>
              </a:tblPr>
              <a:tblGrid>
                <a:gridCol w="903111">
                  <a:extLst>
                    <a:ext uri="{9D8B030D-6E8A-4147-A177-3AD203B41FA5}">
                      <a16:colId xmlns:a16="http://schemas.microsoft.com/office/drawing/2014/main" val="730274351"/>
                    </a:ext>
                  </a:extLst>
                </a:gridCol>
                <a:gridCol w="903111">
                  <a:extLst>
                    <a:ext uri="{9D8B030D-6E8A-4147-A177-3AD203B41FA5}">
                      <a16:colId xmlns:a16="http://schemas.microsoft.com/office/drawing/2014/main" val="876164205"/>
                    </a:ext>
                  </a:extLst>
                </a:gridCol>
                <a:gridCol w="903111">
                  <a:extLst>
                    <a:ext uri="{9D8B030D-6E8A-4147-A177-3AD203B41FA5}">
                      <a16:colId xmlns:a16="http://schemas.microsoft.com/office/drawing/2014/main" val="1543606907"/>
                    </a:ext>
                  </a:extLst>
                </a:gridCol>
                <a:gridCol w="903111">
                  <a:extLst>
                    <a:ext uri="{9D8B030D-6E8A-4147-A177-3AD203B41FA5}">
                      <a16:colId xmlns:a16="http://schemas.microsoft.com/office/drawing/2014/main" val="77505069"/>
                    </a:ext>
                  </a:extLst>
                </a:gridCol>
                <a:gridCol w="903111">
                  <a:extLst>
                    <a:ext uri="{9D8B030D-6E8A-4147-A177-3AD203B41FA5}">
                      <a16:colId xmlns:a16="http://schemas.microsoft.com/office/drawing/2014/main" val="546353896"/>
                    </a:ext>
                  </a:extLst>
                </a:gridCol>
                <a:gridCol w="903111">
                  <a:extLst>
                    <a:ext uri="{9D8B030D-6E8A-4147-A177-3AD203B41FA5}">
                      <a16:colId xmlns:a16="http://schemas.microsoft.com/office/drawing/2014/main" val="247977146"/>
                    </a:ext>
                  </a:extLst>
                </a:gridCol>
                <a:gridCol w="903111">
                  <a:extLst>
                    <a:ext uri="{9D8B030D-6E8A-4147-A177-3AD203B41FA5}">
                      <a16:colId xmlns:a16="http://schemas.microsoft.com/office/drawing/2014/main" val="3330335179"/>
                    </a:ext>
                  </a:extLst>
                </a:gridCol>
                <a:gridCol w="903111">
                  <a:extLst>
                    <a:ext uri="{9D8B030D-6E8A-4147-A177-3AD203B41FA5}">
                      <a16:colId xmlns:a16="http://schemas.microsoft.com/office/drawing/2014/main" val="1504005312"/>
                    </a:ext>
                  </a:extLst>
                </a:gridCol>
                <a:gridCol w="903111">
                  <a:extLst>
                    <a:ext uri="{9D8B030D-6E8A-4147-A177-3AD203B41FA5}">
                      <a16:colId xmlns:a16="http://schemas.microsoft.com/office/drawing/2014/main" val="935898509"/>
                    </a:ext>
                  </a:extLst>
                </a:gridCol>
              </a:tblGrid>
              <a:tr h="370840">
                <a:tc>
                  <a:txBody>
                    <a:bodyPr/>
                    <a:lstStyle/>
                    <a:p>
                      <a:r>
                        <a:rPr lang="en-US"/>
                        <a:t>10</a:t>
                      </a:r>
                    </a:p>
                  </a:txBody>
                  <a:tcPr/>
                </a:tc>
                <a:tc>
                  <a:txBody>
                    <a:bodyPr/>
                    <a:lstStyle/>
                    <a:p>
                      <a:r>
                        <a:rPr lang="en-US"/>
                        <a:t>8</a:t>
                      </a:r>
                    </a:p>
                  </a:txBody>
                  <a:tcPr/>
                </a:tc>
                <a:tc>
                  <a:txBody>
                    <a:bodyPr/>
                    <a:lstStyle/>
                    <a:p>
                      <a:r>
                        <a:rPr lang="en-US"/>
                        <a:t>7</a:t>
                      </a:r>
                    </a:p>
                  </a:txBody>
                  <a:tcPr/>
                </a:tc>
                <a:tc>
                  <a:txBody>
                    <a:bodyPr/>
                    <a:lstStyle/>
                    <a:p>
                      <a:r>
                        <a:rPr lang="en-US"/>
                        <a:t>8</a:t>
                      </a:r>
                    </a:p>
                  </a:txBody>
                  <a:tcPr/>
                </a:tc>
                <a:tc>
                  <a:txBody>
                    <a:bodyPr/>
                    <a:lstStyle/>
                    <a:p>
                      <a:r>
                        <a:rPr lang="en-US"/>
                        <a:t>8</a:t>
                      </a:r>
                    </a:p>
                  </a:txBody>
                  <a:tcPr/>
                </a:tc>
                <a:tc>
                  <a:txBody>
                    <a:bodyPr/>
                    <a:lstStyle/>
                    <a:p>
                      <a:r>
                        <a:rPr lang="en-US"/>
                        <a:t>6</a:t>
                      </a:r>
                    </a:p>
                  </a:txBody>
                  <a:tcPr/>
                </a:tc>
                <a:tc>
                  <a:txBody>
                    <a:bodyPr/>
                    <a:lstStyle/>
                    <a:p>
                      <a:r>
                        <a:rPr lang="en-US"/>
                        <a:t>7</a:t>
                      </a:r>
                    </a:p>
                  </a:txBody>
                  <a:tcPr/>
                </a:tc>
                <a:tc>
                  <a:txBody>
                    <a:bodyPr/>
                    <a:lstStyle/>
                    <a:p>
                      <a:r>
                        <a:rPr lang="en-US"/>
                        <a:t>9</a:t>
                      </a:r>
                    </a:p>
                  </a:txBody>
                  <a:tcPr/>
                </a:tc>
                <a:tc>
                  <a:txBody>
                    <a:bodyPr/>
                    <a:lstStyle/>
                    <a:p>
                      <a:r>
                        <a:rPr lang="en-US"/>
                        <a:t>9</a:t>
                      </a:r>
                    </a:p>
                  </a:txBody>
                  <a:tcPr/>
                </a:tc>
                <a:extLst>
                  <a:ext uri="{0D108BD9-81ED-4DB2-BD59-A6C34878D82A}">
                    <a16:rowId xmlns:a16="http://schemas.microsoft.com/office/drawing/2014/main" val="4231334640"/>
                  </a:ext>
                </a:extLst>
              </a:tr>
              <a:tr h="370840">
                <a:tc>
                  <a:txBody>
                    <a:bodyPr/>
                    <a:lstStyle/>
                    <a:p>
                      <a:r>
                        <a:rPr lang="en-US"/>
                        <a:t>8</a:t>
                      </a:r>
                    </a:p>
                  </a:txBody>
                  <a:tcPr/>
                </a:tc>
                <a:tc>
                  <a:txBody>
                    <a:bodyPr/>
                    <a:lstStyle/>
                    <a:p>
                      <a:r>
                        <a:rPr lang="en-US"/>
                        <a:t>8</a:t>
                      </a:r>
                    </a:p>
                  </a:txBody>
                  <a:tcPr/>
                </a:tc>
                <a:tc>
                  <a:txBody>
                    <a:bodyPr/>
                    <a:lstStyle/>
                    <a:p>
                      <a:r>
                        <a:rPr lang="en-US"/>
                        <a:t>10</a:t>
                      </a:r>
                    </a:p>
                  </a:txBody>
                  <a:tcPr/>
                </a:tc>
                <a:tc>
                  <a:txBody>
                    <a:bodyPr/>
                    <a:lstStyle/>
                    <a:p>
                      <a:r>
                        <a:rPr lang="en-US"/>
                        <a:t>7</a:t>
                      </a:r>
                    </a:p>
                  </a:txBody>
                  <a:tcPr/>
                </a:tc>
                <a:tc>
                  <a:txBody>
                    <a:bodyPr/>
                    <a:lstStyle/>
                    <a:p>
                      <a:r>
                        <a:rPr lang="en-US"/>
                        <a:t>6</a:t>
                      </a:r>
                    </a:p>
                  </a:txBody>
                  <a:tcPr/>
                </a:tc>
                <a:tc>
                  <a:txBody>
                    <a:bodyPr/>
                    <a:lstStyle/>
                    <a:p>
                      <a:r>
                        <a:rPr lang="en-US"/>
                        <a:t>6</a:t>
                      </a:r>
                    </a:p>
                  </a:txBody>
                  <a:tcPr/>
                </a:tc>
                <a:tc>
                  <a:txBody>
                    <a:bodyPr/>
                    <a:lstStyle/>
                    <a:p>
                      <a:r>
                        <a:rPr lang="en-US"/>
                        <a:t>9</a:t>
                      </a:r>
                    </a:p>
                  </a:txBody>
                  <a:tcPr/>
                </a:tc>
                <a:tc>
                  <a:txBody>
                    <a:bodyPr/>
                    <a:lstStyle/>
                    <a:p>
                      <a:r>
                        <a:rPr lang="en-US"/>
                        <a:t>8</a:t>
                      </a:r>
                    </a:p>
                  </a:txBody>
                  <a:tcPr/>
                </a:tc>
                <a:tc>
                  <a:txBody>
                    <a:bodyPr/>
                    <a:lstStyle/>
                    <a:p>
                      <a:r>
                        <a:rPr lang="en-US"/>
                        <a:t>10</a:t>
                      </a:r>
                    </a:p>
                  </a:txBody>
                  <a:tcPr/>
                </a:tc>
                <a:extLst>
                  <a:ext uri="{0D108BD9-81ED-4DB2-BD59-A6C34878D82A}">
                    <a16:rowId xmlns:a16="http://schemas.microsoft.com/office/drawing/2014/main" val="2212175734"/>
                  </a:ext>
                </a:extLst>
              </a:tr>
            </a:tbl>
          </a:graphicData>
        </a:graphic>
      </p:graphicFrame>
      <mc:AlternateContent xmlns:mc="http://schemas.openxmlformats.org/markup-compatibility/2006" xmlns:a14="http://schemas.microsoft.com/office/drawing/2010/main">
        <mc:Choice Requires="a14">
          <p:sp>
            <p:nvSpPr>
              <p:cNvPr id="9" name="Google Shape;436;p25">
                <a:extLst>
                  <a:ext uri="{FF2B5EF4-FFF2-40B4-BE49-F238E27FC236}">
                    <a16:creationId xmlns:a16="http://schemas.microsoft.com/office/drawing/2014/main" id="{28B2E182-4758-4FEF-AACA-FCC17C4F9582}"/>
                  </a:ext>
                </a:extLst>
              </p:cNvPr>
              <p:cNvSpPr/>
              <p:nvPr/>
            </p:nvSpPr>
            <p:spPr>
              <a:xfrm>
                <a:off x="0" y="2514855"/>
                <a:ext cx="16733327" cy="64629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a:solidFill>
                      <a:schemeClr val="tx1"/>
                    </a:solidFill>
                    <a:latin typeface="Arial"/>
                    <a:ea typeface="Arial"/>
                    <a:cs typeface="Arial"/>
                    <a:sym typeface="Arial"/>
                  </a:rPr>
                  <a:t>+) </a:t>
                </a:r>
                <a:r>
                  <a:rPr lang="en-US" sz="2400" b="1">
                    <a:solidFill>
                      <a:schemeClr val="tx1"/>
                    </a:solidFill>
                    <a:latin typeface="Arial"/>
                    <a:ea typeface="Arial"/>
                    <a:cs typeface="Arial"/>
                    <a:sym typeface="Arial"/>
                  </a:rPr>
                  <a:t>Số trung bình </a:t>
                </a:r>
                <a:r>
                  <a:rPr lang="en-US" sz="2400">
                    <a:solidFill>
                      <a:schemeClr val="tx1"/>
                    </a:solidFill>
                    <a:latin typeface="Arial"/>
                    <a:ea typeface="Arial"/>
                    <a:cs typeface="Arial"/>
                    <a:sym typeface="Arial"/>
                  </a:rPr>
                  <a:t>: </a:t>
                </a:r>
                <a14:m>
                  <m:oMath xmlns:m="http://schemas.openxmlformats.org/officeDocument/2006/math">
                    <m:acc>
                      <m:accPr>
                        <m:chr m:val="̅"/>
                        <m:ctrlPr>
                          <a:rPr lang="en-US" sz="2400" i="1" smtClean="0">
                            <a:solidFill>
                              <a:schemeClr val="tx1"/>
                            </a:solidFill>
                            <a:latin typeface="Cambria Math" panose="02040503050406030204" pitchFamily="18" charset="0"/>
                            <a:cs typeface="Arial"/>
                            <a:sym typeface="Arial"/>
                          </a:rPr>
                        </m:ctrlPr>
                      </m:accPr>
                      <m:e>
                        <m:r>
                          <a:rPr lang="en-US" sz="2400" b="0" i="1" smtClean="0">
                            <a:solidFill>
                              <a:schemeClr val="tx1"/>
                            </a:solidFill>
                            <a:latin typeface="Cambria Math" panose="02040503050406030204" pitchFamily="18" charset="0"/>
                            <a:cs typeface="Arial"/>
                            <a:sym typeface="Arial"/>
                          </a:rPr>
                          <m:t>𝑥</m:t>
                        </m:r>
                      </m:e>
                    </m:acc>
                  </m:oMath>
                </a14:m>
                <a:endParaRPr sz="2400">
                  <a:solidFill>
                    <a:schemeClr val="tx1"/>
                  </a:solidFill>
                  <a:latin typeface="Arial"/>
                  <a:ea typeface="Arial"/>
                  <a:cs typeface="Arial"/>
                  <a:sym typeface="Arial"/>
                </a:endParaRPr>
              </a:p>
            </p:txBody>
          </p:sp>
        </mc:Choice>
        <mc:Fallback xmlns="">
          <p:sp>
            <p:nvSpPr>
              <p:cNvPr id="9" name="Google Shape;436;p25">
                <a:extLst>
                  <a:ext uri="{FF2B5EF4-FFF2-40B4-BE49-F238E27FC236}">
                    <a16:creationId xmlns:a16="http://schemas.microsoft.com/office/drawing/2014/main" id="{28B2E182-4758-4FEF-AACA-FCC17C4F9582}"/>
                  </a:ext>
                </a:extLst>
              </p:cNvPr>
              <p:cNvSpPr>
                <a:spLocks noRot="1" noChangeAspect="1" noMove="1" noResize="1" noEditPoints="1" noAdjustHandles="1" noChangeArrowheads="1" noChangeShapeType="1" noTextEdit="1"/>
              </p:cNvSpPr>
              <p:nvPr/>
            </p:nvSpPr>
            <p:spPr>
              <a:xfrm>
                <a:off x="0" y="2514855"/>
                <a:ext cx="16733327" cy="646290"/>
              </a:xfrm>
              <a:prstGeom prst="rect">
                <a:avLst/>
              </a:prstGeom>
              <a:blipFill>
                <a:blip r:embed="rId3"/>
                <a:stretch>
                  <a:fillRect l="-583" b="-11321"/>
                </a:stretch>
              </a:blipFill>
              <a:ln>
                <a:noFill/>
              </a:ln>
            </p:spPr>
            <p:txBody>
              <a:bodyPr/>
              <a:lstStyle/>
              <a:p>
                <a:r>
                  <a:rPr lang="en-US">
                    <a:noFill/>
                  </a:rPr>
                  <a:t> </a:t>
                </a:r>
              </a:p>
            </p:txBody>
          </p:sp>
        </mc:Fallback>
      </mc:AlternateContent>
      <p:sp>
        <p:nvSpPr>
          <p:cNvPr id="11" name="Google Shape;449;p26">
            <a:extLst>
              <a:ext uri="{FF2B5EF4-FFF2-40B4-BE49-F238E27FC236}">
                <a16:creationId xmlns:a16="http://schemas.microsoft.com/office/drawing/2014/main" id="{E289FE1F-81AE-A61D-8512-15C7F8C9ABC2}"/>
              </a:ext>
            </a:extLst>
          </p:cNvPr>
          <p:cNvSpPr/>
          <p:nvPr/>
        </p:nvSpPr>
        <p:spPr>
          <a:xfrm>
            <a:off x="-14277" y="3125073"/>
            <a:ext cx="9968996" cy="64629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a:solidFill>
                  <a:schemeClr val="tx1"/>
                </a:solidFill>
                <a:latin typeface="Arial"/>
                <a:ea typeface="Arial"/>
                <a:cs typeface="Arial"/>
                <a:sym typeface="Arial"/>
              </a:rPr>
              <a:t>+) Phương sai </a:t>
            </a:r>
            <a:r>
              <a:rPr lang="en-US" sz="2400">
                <a:solidFill>
                  <a:schemeClr val="tx1"/>
                </a:solidFill>
                <a:latin typeface="Arial"/>
                <a:ea typeface="Arial"/>
                <a:cs typeface="Arial"/>
                <a:sym typeface="Arial"/>
              </a:rPr>
              <a:t>mẫu số liệu</a:t>
            </a:r>
            <a:endParaRPr sz="2400">
              <a:solidFill>
                <a:schemeClr val="tx1"/>
              </a:solidFill>
              <a:latin typeface="Arial"/>
              <a:ea typeface="Arial"/>
              <a:cs typeface="Arial"/>
              <a:sym typeface="Arial"/>
            </a:endParaRPr>
          </a:p>
        </p:txBody>
      </p:sp>
      <mc:AlternateContent xmlns:mc="http://schemas.openxmlformats.org/markup-compatibility/2006" xmlns:a14="http://schemas.microsoft.com/office/drawing/2010/main">
        <mc:Choice Requires="a14">
          <p:sp>
            <p:nvSpPr>
              <p:cNvPr id="12" name="Google Shape;450;p26">
                <a:extLst>
                  <a:ext uri="{FF2B5EF4-FFF2-40B4-BE49-F238E27FC236}">
                    <a16:creationId xmlns:a16="http://schemas.microsoft.com/office/drawing/2014/main" id="{C11431EA-2038-DCED-47FB-19909A33AF9A}"/>
                  </a:ext>
                </a:extLst>
              </p:cNvPr>
              <p:cNvSpPr/>
              <p:nvPr/>
            </p:nvSpPr>
            <p:spPr>
              <a:xfrm>
                <a:off x="0" y="4640668"/>
                <a:ext cx="10406615" cy="718554"/>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a:solidFill>
                      <a:schemeClr val="tx1"/>
                    </a:solidFill>
                    <a:latin typeface="Arial"/>
                    <a:ea typeface="Arial"/>
                    <a:cs typeface="Arial"/>
                    <a:sym typeface="Arial"/>
                  </a:rPr>
                  <a:t>Độ lệch chuẩn </a:t>
                </a:r>
                <a:r>
                  <a:rPr lang="en-US" sz="2400">
                    <a:solidFill>
                      <a:schemeClr val="tx1"/>
                    </a:solidFill>
                    <a:latin typeface="Arial"/>
                    <a:ea typeface="Arial"/>
                    <a:cs typeface="Arial"/>
                    <a:sym typeface="Arial"/>
                  </a:rPr>
                  <a:t>mẫu số liệu là:   </a:t>
                </a:r>
                <a14:m>
                  <m:oMath xmlns:m="http://schemas.openxmlformats.org/officeDocument/2006/math">
                    <m:r>
                      <a:rPr lang="en-US" sz="2400" b="0" i="1" smtClean="0">
                        <a:solidFill>
                          <a:schemeClr val="tx1"/>
                        </a:solidFill>
                        <a:latin typeface="Cambria Math" panose="02040503050406030204" pitchFamily="18" charset="0"/>
                        <a:ea typeface="Arial"/>
                        <a:cs typeface="Arial"/>
                        <a:sym typeface="Arial"/>
                      </a:rPr>
                      <m:t>𝑆</m:t>
                    </m:r>
                    <m:r>
                      <a:rPr lang="en-US" sz="2400" b="0" i="1" smtClean="0">
                        <a:solidFill>
                          <a:schemeClr val="tx1"/>
                        </a:solidFill>
                        <a:latin typeface="Cambria Math" panose="02040503050406030204" pitchFamily="18" charset="0"/>
                        <a:ea typeface="Arial"/>
                        <a:cs typeface="Arial"/>
                        <a:sym typeface="Arial"/>
                      </a:rPr>
                      <m:t>=</m:t>
                    </m:r>
                    <m:rad>
                      <m:radPr>
                        <m:degHide m:val="on"/>
                        <m:ctrlPr>
                          <a:rPr lang="en-US" sz="2400" b="0" i="1" smtClean="0">
                            <a:solidFill>
                              <a:schemeClr val="tx1"/>
                            </a:solidFill>
                            <a:latin typeface="Cambria Math" panose="02040503050406030204" pitchFamily="18" charset="0"/>
                            <a:cs typeface="Arial"/>
                            <a:sym typeface="Arial"/>
                          </a:rPr>
                        </m:ctrlPr>
                      </m:radPr>
                      <m:deg/>
                      <m:e>
                        <m:sSup>
                          <m:sSupPr>
                            <m:ctrlPr>
                              <a:rPr lang="en-US" sz="2400" b="0" i="1" smtClean="0">
                                <a:solidFill>
                                  <a:schemeClr val="tx1"/>
                                </a:solidFill>
                                <a:latin typeface="Cambria Math" panose="02040503050406030204" pitchFamily="18" charset="0"/>
                                <a:cs typeface="Arial"/>
                                <a:sym typeface="Arial"/>
                              </a:rPr>
                            </m:ctrlPr>
                          </m:sSupPr>
                          <m:e>
                            <m:r>
                              <a:rPr lang="en-US" sz="2400" b="0" i="1" smtClean="0">
                                <a:solidFill>
                                  <a:schemeClr val="tx1"/>
                                </a:solidFill>
                                <a:latin typeface="Cambria Math" panose="02040503050406030204" pitchFamily="18" charset="0"/>
                                <a:cs typeface="Arial"/>
                                <a:sym typeface="Arial"/>
                              </a:rPr>
                              <m:t>𝑆</m:t>
                            </m:r>
                          </m:e>
                          <m:sup>
                            <m:r>
                              <a:rPr lang="en-US" sz="2400" b="0" i="1" smtClean="0">
                                <a:solidFill>
                                  <a:schemeClr val="tx1"/>
                                </a:solidFill>
                                <a:latin typeface="Cambria Math" panose="02040503050406030204" pitchFamily="18" charset="0"/>
                                <a:cs typeface="Arial"/>
                                <a:sym typeface="Arial"/>
                              </a:rPr>
                              <m:t>2</m:t>
                            </m:r>
                          </m:sup>
                        </m:sSup>
                      </m:e>
                    </m:rad>
                  </m:oMath>
                </a14:m>
                <a:endParaRPr sz="2400">
                  <a:solidFill>
                    <a:schemeClr val="tx1"/>
                  </a:solidFill>
                  <a:latin typeface="Arial"/>
                  <a:ea typeface="Arial"/>
                  <a:cs typeface="Arial"/>
                  <a:sym typeface="Arial"/>
                </a:endParaRPr>
              </a:p>
            </p:txBody>
          </p:sp>
        </mc:Choice>
        <mc:Fallback xmlns="">
          <p:sp>
            <p:nvSpPr>
              <p:cNvPr id="12" name="Google Shape;450;p26">
                <a:extLst>
                  <a:ext uri="{FF2B5EF4-FFF2-40B4-BE49-F238E27FC236}">
                    <a16:creationId xmlns:a16="http://schemas.microsoft.com/office/drawing/2014/main" id="{C11431EA-2038-DCED-47FB-19909A33AF9A}"/>
                  </a:ext>
                </a:extLst>
              </p:cNvPr>
              <p:cNvSpPr>
                <a:spLocks noRot="1" noChangeAspect="1" noMove="1" noResize="1" noEditPoints="1" noAdjustHandles="1" noChangeArrowheads="1" noChangeShapeType="1" noTextEdit="1"/>
              </p:cNvSpPr>
              <p:nvPr/>
            </p:nvSpPr>
            <p:spPr>
              <a:xfrm>
                <a:off x="0" y="4640668"/>
                <a:ext cx="10406615" cy="718554"/>
              </a:xfrm>
              <a:prstGeom prst="rect">
                <a:avLst/>
              </a:prstGeom>
              <a:blipFill>
                <a:blip r:embed="rId4"/>
                <a:stretch>
                  <a:fillRect l="-937" b="-6780"/>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21CF40E5-79DA-660C-2719-A41DA1152A4F}"/>
                  </a:ext>
                </a:extLst>
              </p:cNvPr>
              <p:cNvSpPr txBox="1"/>
              <p:nvPr/>
            </p:nvSpPr>
            <p:spPr>
              <a:xfrm>
                <a:off x="3538548" y="3741159"/>
                <a:ext cx="7148945" cy="1017523"/>
              </a:xfrm>
              <a:prstGeom prst="rect">
                <a:avLst/>
              </a:prstGeom>
              <a:solidFill>
                <a:srgbClr val="FFFF00"/>
              </a:solidFill>
            </p:spPr>
            <p:txBody>
              <a:bodyPr wrap="square">
                <a:spAutoFit/>
              </a:bodyPr>
              <a:lstStyle/>
              <a:p>
                <a:pPr/>
                <a14:m>
                  <m:oMathPara xmlns:m="http://schemas.openxmlformats.org/officeDocument/2006/math">
                    <m:oMathParaPr>
                      <m:jc m:val="centerGroup"/>
                    </m:oMathParaPr>
                    <m:oMath xmlns:m="http://schemas.openxmlformats.org/officeDocument/2006/math">
                      <m:sSup>
                        <m:sSupPr>
                          <m:ctrlPr>
                            <a:rPr lang="en-US" sz="3200" i="1" smtClean="0">
                              <a:solidFill>
                                <a:schemeClr val="tx1"/>
                              </a:solidFill>
                              <a:latin typeface="Cambria Math" panose="02040503050406030204" pitchFamily="18" charset="0"/>
                            </a:rPr>
                          </m:ctrlPr>
                        </m:sSupPr>
                        <m:e>
                          <m:r>
                            <a:rPr lang="en-US" sz="3200" i="1">
                              <a:solidFill>
                                <a:schemeClr val="tx1"/>
                              </a:solidFill>
                              <a:latin typeface="Cambria Math" panose="02040503050406030204" pitchFamily="18" charset="0"/>
                            </a:rPr>
                            <m:t>𝑆</m:t>
                          </m:r>
                        </m:e>
                        <m:sup>
                          <m:r>
                            <a:rPr lang="en-US" sz="3200" i="0">
                              <a:solidFill>
                                <a:schemeClr val="tx1"/>
                              </a:solidFill>
                              <a:latin typeface="Cambria Math" panose="02040503050406030204" pitchFamily="18" charset="0"/>
                            </a:rPr>
                            <m:t>2</m:t>
                          </m:r>
                        </m:sup>
                      </m:sSup>
                      <m:r>
                        <a:rPr lang="en-US" sz="3200" i="0">
                          <a:solidFill>
                            <a:schemeClr val="tx1"/>
                          </a:solidFill>
                          <a:latin typeface="Cambria Math" panose="02040503050406030204" pitchFamily="18" charset="0"/>
                        </a:rPr>
                        <m:t>= </m:t>
                      </m:r>
                      <m:f>
                        <m:fPr>
                          <m:ctrlPr>
                            <a:rPr lang="en-US" sz="3200" i="1">
                              <a:solidFill>
                                <a:schemeClr val="tx1"/>
                              </a:solidFill>
                              <a:latin typeface="Cambria Math" panose="02040503050406030204" pitchFamily="18" charset="0"/>
                            </a:rPr>
                          </m:ctrlPr>
                        </m:fPr>
                        <m:num>
                          <m:r>
                            <a:rPr lang="en-US" sz="3200" i="0">
                              <a:solidFill>
                                <a:schemeClr val="tx1"/>
                              </a:solidFill>
                              <a:latin typeface="Cambria Math" panose="02040503050406030204" pitchFamily="18" charset="0"/>
                            </a:rPr>
                            <m:t>1</m:t>
                          </m:r>
                        </m:num>
                        <m:den>
                          <m:r>
                            <a:rPr lang="en-US" sz="3200" i="1">
                              <a:solidFill>
                                <a:schemeClr val="tx1"/>
                              </a:solidFill>
                              <a:latin typeface="Cambria Math" panose="02040503050406030204" pitchFamily="18" charset="0"/>
                            </a:rPr>
                            <m:t>𝑛</m:t>
                          </m:r>
                        </m:den>
                      </m:f>
                      <m:d>
                        <m:dPr>
                          <m:ctrlPr>
                            <a:rPr lang="en-US" sz="3200" i="1">
                              <a:solidFill>
                                <a:schemeClr val="tx1"/>
                              </a:solidFill>
                              <a:latin typeface="Cambria Math" panose="02040503050406030204" pitchFamily="18" charset="0"/>
                            </a:rPr>
                          </m:ctrlPr>
                        </m:dPr>
                        <m:e>
                          <m:sSup>
                            <m:sSupPr>
                              <m:ctrlPr>
                                <a:rPr lang="en-US" sz="3200" i="1">
                                  <a:solidFill>
                                    <a:schemeClr val="tx1"/>
                                  </a:solidFill>
                                  <a:latin typeface="Cambria Math" panose="02040503050406030204" pitchFamily="18" charset="0"/>
                                </a:rPr>
                              </m:ctrlPr>
                            </m:sSupPr>
                            <m:e>
                              <m:sSub>
                                <m:sSubPr>
                                  <m:ctrlPr>
                                    <a:rPr lang="en-US" sz="3200" i="1">
                                      <a:solidFill>
                                        <a:schemeClr val="tx1"/>
                                      </a:solidFill>
                                      <a:latin typeface="Cambria Math" panose="02040503050406030204" pitchFamily="18" charset="0"/>
                                    </a:rPr>
                                  </m:ctrlPr>
                                </m:sSubPr>
                                <m:e>
                                  <m:r>
                                    <a:rPr lang="en-US" sz="3200" i="1">
                                      <a:solidFill>
                                        <a:schemeClr val="tx1"/>
                                      </a:solidFill>
                                      <a:latin typeface="Cambria Math" panose="02040503050406030204" pitchFamily="18" charset="0"/>
                                    </a:rPr>
                                    <m:t>𝑥</m:t>
                                  </m:r>
                                </m:e>
                                <m:sub>
                                  <m:r>
                                    <a:rPr lang="en-US" sz="3200" i="0">
                                      <a:solidFill>
                                        <a:schemeClr val="tx1"/>
                                      </a:solidFill>
                                      <a:latin typeface="Cambria Math" panose="02040503050406030204" pitchFamily="18" charset="0"/>
                                    </a:rPr>
                                    <m:t>1</m:t>
                                  </m:r>
                                </m:sub>
                              </m:sSub>
                            </m:e>
                            <m:sup>
                              <m:r>
                                <a:rPr lang="en-US" sz="3200" i="0">
                                  <a:solidFill>
                                    <a:schemeClr val="tx1"/>
                                  </a:solidFill>
                                  <a:latin typeface="Cambria Math" panose="02040503050406030204" pitchFamily="18" charset="0"/>
                                </a:rPr>
                                <m:t>2</m:t>
                              </m:r>
                            </m:sup>
                          </m:sSup>
                          <m:r>
                            <a:rPr lang="en-US" sz="3200" i="0">
                              <a:solidFill>
                                <a:schemeClr val="tx1"/>
                              </a:solidFill>
                              <a:latin typeface="Cambria Math" panose="02040503050406030204" pitchFamily="18" charset="0"/>
                            </a:rPr>
                            <m:t>+</m:t>
                          </m:r>
                          <m:sSup>
                            <m:sSupPr>
                              <m:ctrlPr>
                                <a:rPr lang="en-US" sz="3200" i="1">
                                  <a:solidFill>
                                    <a:schemeClr val="tx1"/>
                                  </a:solidFill>
                                  <a:latin typeface="Cambria Math" panose="02040503050406030204" pitchFamily="18" charset="0"/>
                                </a:rPr>
                              </m:ctrlPr>
                            </m:sSupPr>
                            <m:e>
                              <m:sSub>
                                <m:sSubPr>
                                  <m:ctrlPr>
                                    <a:rPr lang="en-US" sz="3200" i="1">
                                      <a:solidFill>
                                        <a:schemeClr val="tx1"/>
                                      </a:solidFill>
                                      <a:latin typeface="Cambria Math" panose="02040503050406030204" pitchFamily="18" charset="0"/>
                                    </a:rPr>
                                  </m:ctrlPr>
                                </m:sSubPr>
                                <m:e>
                                  <m:r>
                                    <a:rPr lang="en-US" sz="3200" i="1">
                                      <a:solidFill>
                                        <a:schemeClr val="tx1"/>
                                      </a:solidFill>
                                      <a:latin typeface="Cambria Math" panose="02040503050406030204" pitchFamily="18" charset="0"/>
                                    </a:rPr>
                                    <m:t>𝑥</m:t>
                                  </m:r>
                                </m:e>
                                <m:sub>
                                  <m:r>
                                    <a:rPr lang="en-US" sz="3200" i="0">
                                      <a:solidFill>
                                        <a:schemeClr val="tx1"/>
                                      </a:solidFill>
                                      <a:latin typeface="Cambria Math" panose="02040503050406030204" pitchFamily="18" charset="0"/>
                                    </a:rPr>
                                    <m:t>2</m:t>
                                  </m:r>
                                </m:sub>
                              </m:sSub>
                            </m:e>
                            <m:sup>
                              <m:r>
                                <a:rPr lang="en-US" sz="3200" i="0">
                                  <a:solidFill>
                                    <a:schemeClr val="tx1"/>
                                  </a:solidFill>
                                  <a:latin typeface="Cambria Math" panose="02040503050406030204" pitchFamily="18" charset="0"/>
                                </a:rPr>
                                <m:t>2</m:t>
                              </m:r>
                            </m:sup>
                          </m:sSup>
                          <m:r>
                            <a:rPr lang="en-US" sz="3200" i="0">
                              <a:solidFill>
                                <a:schemeClr val="tx1"/>
                              </a:solidFill>
                              <a:latin typeface="Cambria Math" panose="02040503050406030204" pitchFamily="18" charset="0"/>
                            </a:rPr>
                            <m:t>+…+</m:t>
                          </m:r>
                          <m:sSup>
                            <m:sSupPr>
                              <m:ctrlPr>
                                <a:rPr lang="en-US" sz="3200" i="1">
                                  <a:solidFill>
                                    <a:schemeClr val="tx1"/>
                                  </a:solidFill>
                                  <a:latin typeface="Cambria Math" panose="02040503050406030204" pitchFamily="18" charset="0"/>
                                </a:rPr>
                              </m:ctrlPr>
                            </m:sSupPr>
                            <m:e>
                              <m:sSub>
                                <m:sSubPr>
                                  <m:ctrlPr>
                                    <a:rPr lang="en-US" sz="3200" i="1">
                                      <a:solidFill>
                                        <a:schemeClr val="tx1"/>
                                      </a:solidFill>
                                      <a:latin typeface="Cambria Math" panose="02040503050406030204" pitchFamily="18" charset="0"/>
                                    </a:rPr>
                                  </m:ctrlPr>
                                </m:sSubPr>
                                <m:e>
                                  <m:r>
                                    <a:rPr lang="en-US" sz="3200" i="1">
                                      <a:solidFill>
                                        <a:schemeClr val="tx1"/>
                                      </a:solidFill>
                                      <a:latin typeface="Cambria Math" panose="02040503050406030204" pitchFamily="18" charset="0"/>
                                    </a:rPr>
                                    <m:t>𝑥</m:t>
                                  </m:r>
                                </m:e>
                                <m:sub>
                                  <m:r>
                                    <a:rPr lang="en-US" sz="3200" i="1">
                                      <a:solidFill>
                                        <a:schemeClr val="tx1"/>
                                      </a:solidFill>
                                      <a:latin typeface="Cambria Math" panose="02040503050406030204" pitchFamily="18" charset="0"/>
                                    </a:rPr>
                                    <m:t>𝑛</m:t>
                                  </m:r>
                                </m:sub>
                              </m:sSub>
                            </m:e>
                            <m:sup>
                              <m:r>
                                <a:rPr lang="en-US" sz="3200" i="0">
                                  <a:solidFill>
                                    <a:schemeClr val="tx1"/>
                                  </a:solidFill>
                                  <a:latin typeface="Cambria Math" panose="02040503050406030204" pitchFamily="18" charset="0"/>
                                </a:rPr>
                                <m:t>2</m:t>
                              </m:r>
                            </m:sup>
                          </m:sSup>
                        </m:e>
                      </m:d>
                      <m:r>
                        <a:rPr lang="en-US" sz="3200" i="0">
                          <a:solidFill>
                            <a:schemeClr val="tx1"/>
                          </a:solidFill>
                          <a:latin typeface="Cambria Math" panose="02040503050406030204" pitchFamily="18" charset="0"/>
                        </a:rPr>
                        <m:t>−</m:t>
                      </m:r>
                      <m:sSup>
                        <m:sSupPr>
                          <m:ctrlPr>
                            <a:rPr lang="en-US" sz="3200" i="1">
                              <a:solidFill>
                                <a:schemeClr val="tx1"/>
                              </a:solidFill>
                              <a:latin typeface="Cambria Math" panose="02040503050406030204" pitchFamily="18" charset="0"/>
                            </a:rPr>
                          </m:ctrlPr>
                        </m:sSupPr>
                        <m:e>
                          <m:acc>
                            <m:accPr>
                              <m:chr m:val="̅"/>
                              <m:ctrlPr>
                                <a:rPr lang="en-US" sz="3200" i="1">
                                  <a:solidFill>
                                    <a:schemeClr val="tx1"/>
                                  </a:solidFill>
                                  <a:latin typeface="Cambria Math" panose="02040503050406030204" pitchFamily="18" charset="0"/>
                                </a:rPr>
                              </m:ctrlPr>
                            </m:accPr>
                            <m:e>
                              <m:r>
                                <a:rPr lang="en-US" sz="3200" i="1">
                                  <a:solidFill>
                                    <a:schemeClr val="tx1"/>
                                  </a:solidFill>
                                  <a:latin typeface="Cambria Math" panose="02040503050406030204" pitchFamily="18" charset="0"/>
                                </a:rPr>
                                <m:t>𝑥</m:t>
                              </m:r>
                            </m:e>
                          </m:acc>
                        </m:e>
                        <m:sup>
                          <m:r>
                            <a:rPr lang="en-US" sz="3200" i="0">
                              <a:solidFill>
                                <a:schemeClr val="tx1"/>
                              </a:solidFill>
                              <a:latin typeface="Cambria Math" panose="02040503050406030204" pitchFamily="18" charset="0"/>
                            </a:rPr>
                            <m:t>2</m:t>
                          </m:r>
                        </m:sup>
                      </m:sSup>
                    </m:oMath>
                  </m:oMathPara>
                </a14:m>
                <a:endParaRPr lang="en-US" sz="3200">
                  <a:solidFill>
                    <a:schemeClr val="tx1"/>
                  </a:solidFill>
                </a:endParaRPr>
              </a:p>
            </p:txBody>
          </p:sp>
        </mc:Choice>
        <mc:Fallback xmlns="">
          <p:sp>
            <p:nvSpPr>
              <p:cNvPr id="15" name="TextBox 14">
                <a:extLst>
                  <a:ext uri="{FF2B5EF4-FFF2-40B4-BE49-F238E27FC236}">
                    <a16:creationId xmlns:a16="http://schemas.microsoft.com/office/drawing/2014/main" id="{21CF40E5-79DA-660C-2719-A41DA1152A4F}"/>
                  </a:ext>
                </a:extLst>
              </p:cNvPr>
              <p:cNvSpPr txBox="1">
                <a:spLocks noRot="1" noChangeAspect="1" noMove="1" noResize="1" noEditPoints="1" noAdjustHandles="1" noChangeArrowheads="1" noChangeShapeType="1" noTextEdit="1"/>
              </p:cNvSpPr>
              <p:nvPr/>
            </p:nvSpPr>
            <p:spPr>
              <a:xfrm>
                <a:off x="3538548" y="3741159"/>
                <a:ext cx="7148945" cy="1017523"/>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id="{1E603DD2-7E23-F1C1-349D-2172ABC494C1}"/>
                  </a:ext>
                </a:extLst>
              </p:cNvPr>
              <p:cNvSpPr txBox="1"/>
              <p:nvPr/>
            </p:nvSpPr>
            <p:spPr>
              <a:xfrm>
                <a:off x="0" y="5512921"/>
                <a:ext cx="11877675" cy="646331"/>
              </a:xfrm>
              <a:prstGeom prst="rect">
                <a:avLst/>
              </a:prstGeom>
              <a:noFill/>
            </p:spPr>
            <p:txBody>
              <a:bodyPr wrap="square" rtlCol="0">
                <a:spAutoFit/>
              </a:bodyPr>
              <a:lstStyle/>
              <a:p>
                <a:r>
                  <a:rPr lang="en-US" sz="3600" b="1">
                    <a:solidFill>
                      <a:srgbClr val="FF0000"/>
                    </a:solidFill>
                  </a:rPr>
                  <a:t>Chú ý</a:t>
                </a:r>
                <a:r>
                  <a:rPr lang="en-US" sz="3600"/>
                  <a:t>: </a:t>
                </a:r>
                <a:r>
                  <a:rPr lang="en-US" sz="3600" b="1"/>
                  <a:t>Bấm máy tính </a:t>
                </a:r>
                <a:r>
                  <a:rPr lang="en-US" sz="3600">
                    <a:solidFill>
                      <a:srgbClr val="FF0000"/>
                    </a:solidFill>
                  </a:rPr>
                  <a:t>độ lệch chuẩn </a:t>
                </a:r>
                <a:r>
                  <a:rPr lang="en-US" sz="3600"/>
                  <a:t>ký hiệu: </a:t>
                </a:r>
                <a14:m>
                  <m:oMath xmlns:m="http://schemas.openxmlformats.org/officeDocument/2006/math">
                    <m:sSub>
                      <m:sSubPr>
                        <m:ctrlPr>
                          <a:rPr lang="en-US" sz="3600" i="1" smtClean="0">
                            <a:solidFill>
                              <a:srgbClr val="FF0000"/>
                            </a:solidFill>
                            <a:latin typeface="Cambria Math" panose="02040503050406030204" pitchFamily="18" charset="0"/>
                          </a:rPr>
                        </m:ctrlPr>
                      </m:sSubPr>
                      <m:e>
                        <m:r>
                          <a:rPr lang="en-US" sz="3600" i="1" smtClean="0">
                            <a:solidFill>
                              <a:srgbClr val="FF0000"/>
                            </a:solidFill>
                            <a:latin typeface="Cambria Math" panose="02040503050406030204" pitchFamily="18" charset="0"/>
                            <a:ea typeface="Cambria Math" panose="02040503050406030204" pitchFamily="18" charset="0"/>
                          </a:rPr>
                          <m:t>𝛿</m:t>
                        </m:r>
                      </m:e>
                      <m:sub>
                        <m:r>
                          <a:rPr lang="en-US" sz="3600" b="0" i="1" smtClean="0">
                            <a:solidFill>
                              <a:srgbClr val="FF0000"/>
                            </a:solidFill>
                            <a:latin typeface="Cambria Math" panose="02040503050406030204" pitchFamily="18" charset="0"/>
                          </a:rPr>
                          <m:t>𝑥</m:t>
                        </m:r>
                      </m:sub>
                    </m:sSub>
                  </m:oMath>
                </a14:m>
                <a:endParaRPr lang="en-US" sz="3600"/>
              </a:p>
            </p:txBody>
          </p:sp>
        </mc:Choice>
        <mc:Fallback xmlns="">
          <p:sp>
            <p:nvSpPr>
              <p:cNvPr id="16" name="TextBox 15">
                <a:extLst>
                  <a:ext uri="{FF2B5EF4-FFF2-40B4-BE49-F238E27FC236}">
                    <a16:creationId xmlns:a16="http://schemas.microsoft.com/office/drawing/2014/main" id="{1E603DD2-7E23-F1C1-349D-2172ABC494C1}"/>
                  </a:ext>
                </a:extLst>
              </p:cNvPr>
              <p:cNvSpPr txBox="1">
                <a:spLocks noRot="1" noChangeAspect="1" noMove="1" noResize="1" noEditPoints="1" noAdjustHandles="1" noChangeArrowheads="1" noChangeShapeType="1" noTextEdit="1"/>
              </p:cNvSpPr>
              <p:nvPr/>
            </p:nvSpPr>
            <p:spPr>
              <a:xfrm>
                <a:off x="0" y="5512921"/>
                <a:ext cx="11877675" cy="646331"/>
              </a:xfrm>
              <a:prstGeom prst="rect">
                <a:avLst/>
              </a:prstGeom>
              <a:blipFill>
                <a:blip r:embed="rId6"/>
                <a:stretch>
                  <a:fillRect l="-1540" t="-13208" b="-35849"/>
                </a:stretch>
              </a:blipFill>
            </p:spPr>
            <p:txBody>
              <a:bodyPr/>
              <a:lstStyle/>
              <a:p>
                <a:r>
                  <a:rPr lang="en-US">
                    <a:noFill/>
                  </a:rPr>
                  <a:t> </a:t>
                </a:r>
              </a:p>
            </p:txBody>
          </p:sp>
        </mc:Fallback>
      </mc:AlternateContent>
    </p:spTree>
    <p:extLst>
      <p:ext uri="{BB962C8B-B14F-4D97-AF65-F5344CB8AC3E}">
        <p14:creationId xmlns:p14="http://schemas.microsoft.com/office/powerpoint/2010/main" val="3524500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4EE845D0-58DB-D4EF-79B3-B1D7CA82D4C1}"/>
                  </a:ext>
                </a:extLst>
              </p:cNvPr>
              <p:cNvSpPr txBox="1"/>
              <p:nvPr/>
            </p:nvSpPr>
            <p:spPr>
              <a:xfrm>
                <a:off x="200320" y="0"/>
                <a:ext cx="11903696" cy="1569660"/>
              </a:xfrm>
              <a:prstGeom prst="rect">
                <a:avLst/>
              </a:prstGeom>
              <a:noFill/>
            </p:spPr>
            <p:txBody>
              <a:bodyPr wrap="square">
                <a:spAutoFit/>
              </a:bodyPr>
              <a:lstStyle/>
              <a:p>
                <a:pPr lvl="0" algn="just">
                  <a:spcBef>
                    <a:spcPts val="300"/>
                  </a:spcBef>
                  <a:spcAft>
                    <a:spcPts val="300"/>
                  </a:spcAft>
                  <a:buSzPts val="1150"/>
                  <a:tabLst>
                    <a:tab pos="629920" algn="l"/>
                  </a:tabLst>
                </a:pPr>
                <a:r>
                  <a:rPr lang="en-US" sz="24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Câu 21: </a:t>
                </a:r>
                <a:r>
                  <a:rPr lang="vi-VN" sz="24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Đài khí tượng thống kê số ngày có mưa, có sương mù ở Tp.Sa Pa trong tháng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10</m:t>
                    </m:r>
                  </m:oMath>
                </a14:m>
                <a:r>
                  <a:rPr lang="en-US" sz="2400">
                    <a:effectLst/>
                    <a:latin typeface="Palatino Linotype" panose="02040502050505030304" pitchFamily="18" charset="0"/>
                    <a:ea typeface="Calibri" panose="020F0502020204030204" pitchFamily="34" charset="0"/>
                    <a:cs typeface="Times New Roman" panose="02020603050405020304" pitchFamily="18" charset="0"/>
                  </a:rPr>
                  <a:t> năm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2024</m:t>
                    </m:r>
                  </m:oMath>
                </a14:m>
                <a:r>
                  <a:rPr lang="vi-VN" sz="24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 vào một thời điểm nhất định và được kết quả như sau: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14</m:t>
                    </m:r>
                  </m:oMath>
                </a14:m>
                <a:r>
                  <a:rPr lang="vi-VN" sz="24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 ngày có mưa,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15</m:t>
                    </m:r>
                  </m:oMath>
                </a14:m>
                <a:r>
                  <a:rPr lang="vi-VN" sz="24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 ngày có sương mù, trong đó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10</m:t>
                    </m:r>
                  </m:oMath>
                </a14:m>
                <a:r>
                  <a:rPr lang="vi-VN" sz="24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 ngày có cả mưa và sương mù. Hỏi trong tháng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10</m:t>
                    </m:r>
                  </m:oMath>
                </a14:m>
                <a:r>
                  <a:rPr lang="vi-VN" sz="24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 đó có bao nhiêu ngày đẹp trời (không có mưa và không có sương mù)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4EE845D0-58DB-D4EF-79B3-B1D7CA82D4C1}"/>
                  </a:ext>
                </a:extLst>
              </p:cNvPr>
              <p:cNvSpPr txBox="1">
                <a:spLocks noRot="1" noChangeAspect="1" noMove="1" noResize="1" noEditPoints="1" noAdjustHandles="1" noChangeArrowheads="1" noChangeShapeType="1" noTextEdit="1"/>
              </p:cNvSpPr>
              <p:nvPr/>
            </p:nvSpPr>
            <p:spPr>
              <a:xfrm>
                <a:off x="200320" y="0"/>
                <a:ext cx="11903696" cy="1569660"/>
              </a:xfrm>
              <a:prstGeom prst="rect">
                <a:avLst/>
              </a:prstGeom>
              <a:blipFill>
                <a:blip r:embed="rId2"/>
                <a:stretch>
                  <a:fillRect l="-819" t="-3113" r="-768" b="-8171"/>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33C070C8-C926-1674-EA5D-BA57E954C1C8}"/>
              </a:ext>
            </a:extLst>
          </p:cNvPr>
          <p:cNvSpPr txBox="1"/>
          <p:nvPr/>
        </p:nvSpPr>
        <p:spPr>
          <a:xfrm>
            <a:off x="8078772" y="5893656"/>
            <a:ext cx="3912123" cy="830997"/>
          </a:xfrm>
          <a:prstGeom prst="rect">
            <a:avLst/>
          </a:prstGeom>
          <a:solidFill>
            <a:srgbClr val="FFFF00"/>
          </a:solidFill>
        </p:spPr>
        <p:txBody>
          <a:bodyPr wrap="square" rtlCol="0">
            <a:spAutoFit/>
          </a:bodyPr>
          <a:lstStyle/>
          <a:p>
            <a:r>
              <a:rPr lang="en-US" sz="4800"/>
              <a:t>Đáp án: 12</a:t>
            </a:r>
          </a:p>
        </p:txBody>
      </p:sp>
      <p:cxnSp>
        <p:nvCxnSpPr>
          <p:cNvPr id="5" name="Straight Connector 4">
            <a:extLst>
              <a:ext uri="{FF2B5EF4-FFF2-40B4-BE49-F238E27FC236}">
                <a16:creationId xmlns:a16="http://schemas.microsoft.com/office/drawing/2014/main" id="{5A0EA6ED-2A07-D10A-E676-C17F594C3052}"/>
              </a:ext>
            </a:extLst>
          </p:cNvPr>
          <p:cNvCxnSpPr/>
          <p:nvPr/>
        </p:nvCxnSpPr>
        <p:spPr>
          <a:xfrm>
            <a:off x="0" y="1904265"/>
            <a:ext cx="12069452"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02DD501A-0945-0E52-4780-1E0FABF81CA0}"/>
                  </a:ext>
                </a:extLst>
              </p:cNvPr>
              <p:cNvSpPr txBox="1"/>
              <p:nvPr/>
            </p:nvSpPr>
            <p:spPr>
              <a:xfrm>
                <a:off x="34564" y="1964367"/>
                <a:ext cx="12069452" cy="3431709"/>
              </a:xfrm>
              <a:prstGeom prst="rect">
                <a:avLst/>
              </a:prstGeom>
              <a:noFill/>
            </p:spPr>
            <p:txBody>
              <a:bodyPr wrap="square">
                <a:spAutoFit/>
              </a:bodyPr>
              <a:lstStyle/>
              <a:p>
                <a:pPr marL="629920" algn="just">
                  <a:spcBef>
                    <a:spcPts val="300"/>
                  </a:spcBef>
                  <a:spcAft>
                    <a:spcPts val="300"/>
                  </a:spcAft>
                  <a:tabLst>
                    <a:tab pos="629920" algn="l"/>
                  </a:tabLst>
                </a:pPr>
                <a:r>
                  <a:rPr lang="en-US" sz="3200">
                    <a:effectLst/>
                    <a:latin typeface="Palatino Linotype" panose="02040502050505030304" pitchFamily="18" charset="0"/>
                    <a:ea typeface="Calibri" panose="020F0502020204030204" pitchFamily="34" charset="0"/>
                    <a:cs typeface="Times New Roman" panose="02020603050405020304" pitchFamily="18" charset="0"/>
                  </a:rPr>
                  <a:t>*- </a:t>
                </a:r>
                <a:r>
                  <a:rPr lang="vi-VN" sz="3200">
                    <a:effectLst/>
                    <a:latin typeface="Palatino Linotype" panose="02040502050505030304" pitchFamily="18" charset="0"/>
                    <a:ea typeface="Calibri" panose="020F0502020204030204" pitchFamily="34" charset="0"/>
                    <a:cs typeface="Times New Roman" panose="02020603050405020304" pitchFamily="18" charset="0"/>
                  </a:rPr>
                  <a:t>Ta có:  </a:t>
                </a:r>
                <a14:m>
                  <m:oMath xmlns:m="http://schemas.openxmlformats.org/officeDocument/2006/math">
                    <m:r>
                      <a:rPr lang="en-US" sz="3200" i="1">
                        <a:effectLst/>
                        <a:latin typeface="Cambria Math" panose="02040503050406030204" pitchFamily="18" charset="0"/>
                        <a:ea typeface="Calibri" panose="020F0502020204030204" pitchFamily="34" charset="0"/>
                        <a:cs typeface="Times New Roman" panose="02020603050405020304" pitchFamily="18" charset="0"/>
                      </a:rPr>
                      <m:t>10</m:t>
                    </m:r>
                  </m:oMath>
                </a14:m>
                <a:r>
                  <a:rPr lang="vi-VN" sz="32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 ngày có cả mưa và sương mù.</a:t>
                </a:r>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a:p>
                <a:pPr marL="629920" algn="just">
                  <a:spcBef>
                    <a:spcPts val="300"/>
                  </a:spcBef>
                  <a:spcAft>
                    <a:spcPts val="300"/>
                  </a:spcAft>
                  <a:tabLst>
                    <a:tab pos="629920" algn="l"/>
                  </a:tabLst>
                </a:pPr>
                <a:r>
                  <a:rPr lang="en-US" sz="3200">
                    <a:effectLst/>
                    <a:latin typeface="Palatino Linotype" panose="02040502050505030304" pitchFamily="18" charset="0"/>
                    <a:ea typeface="Calibri" panose="020F0502020204030204" pitchFamily="34" charset="0"/>
                    <a:cs typeface="Times New Roman" panose="02020603050405020304" pitchFamily="18" charset="0"/>
                  </a:rPr>
                  <a:t>             </a:t>
                </a:r>
                <a14:m>
                  <m:oMath xmlns:m="http://schemas.openxmlformats.org/officeDocument/2006/math">
                    <m:r>
                      <a:rPr lang="en-US" sz="3200" i="1">
                        <a:effectLst/>
                        <a:latin typeface="Cambria Math" panose="02040503050406030204" pitchFamily="18" charset="0"/>
                        <a:ea typeface="Calibri" panose="020F0502020204030204" pitchFamily="34" charset="0"/>
                        <a:cs typeface="Times New Roman" panose="02020603050405020304" pitchFamily="18" charset="0"/>
                      </a:rPr>
                      <m:t>4</m:t>
                    </m:r>
                  </m:oMath>
                </a14:m>
                <a:r>
                  <a:rPr lang="vi-VN" sz="32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 ngày chỉ có mưa.</a:t>
                </a:r>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a:p>
                <a:pPr marL="629920" algn="just">
                  <a:spcBef>
                    <a:spcPts val="300"/>
                  </a:spcBef>
                  <a:spcAft>
                    <a:spcPts val="300"/>
                  </a:spcAft>
                  <a:tabLst>
                    <a:tab pos="629920" algn="l"/>
                  </a:tabLst>
                </a:pPr>
                <a:r>
                  <a:rPr lang="vi-VN" sz="3200">
                    <a:effectLst/>
                    <a:latin typeface="Palatino Linotype" panose="02040502050505030304" pitchFamily="18" charset="0"/>
                    <a:ea typeface="Calibri" panose="020F0502020204030204" pitchFamily="34" charset="0"/>
                    <a:cs typeface="Times New Roman" panose="02020603050405020304" pitchFamily="18" charset="0"/>
                  </a:rPr>
                  <a:t>	</a:t>
                </a:r>
                <a:r>
                  <a:rPr lang="en-US" sz="3200">
                    <a:effectLst/>
                    <a:latin typeface="Palatino Linotype" panose="02040502050505030304" pitchFamily="18" charset="0"/>
                    <a:ea typeface="Calibri" panose="020F0502020204030204" pitchFamily="34" charset="0"/>
                    <a:cs typeface="Times New Roman" panose="02020603050405020304" pitchFamily="18" charset="0"/>
                  </a:rPr>
                  <a:t>          </a:t>
                </a:r>
                <a14:m>
                  <m:oMath xmlns:m="http://schemas.openxmlformats.org/officeDocument/2006/math">
                    <m:r>
                      <a:rPr lang="en-US" sz="3200" i="1">
                        <a:effectLst/>
                        <a:latin typeface="Cambria Math" panose="02040503050406030204" pitchFamily="18" charset="0"/>
                        <a:ea typeface="Calibri" panose="020F0502020204030204" pitchFamily="34" charset="0"/>
                        <a:cs typeface="Times New Roman" panose="02020603050405020304" pitchFamily="18" charset="0"/>
                      </a:rPr>
                      <m:t>5</m:t>
                    </m:r>
                  </m:oMath>
                </a14:m>
                <a:r>
                  <a:rPr lang="vi-VN" sz="32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 ngày chỉ có sương mù.</a:t>
                </a:r>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a:p>
                <a:pPr marL="629920" algn="just">
                  <a:spcBef>
                    <a:spcPts val="300"/>
                  </a:spcBef>
                  <a:spcAft>
                    <a:spcPts val="300"/>
                  </a:spcAft>
                  <a:tabLst>
                    <a:tab pos="629920" algn="l"/>
                  </a:tabLst>
                </a:pPr>
                <a:r>
                  <a:rPr lang="en-US" sz="32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 Mà trong tháng </a:t>
                </a:r>
                <a14:m>
                  <m:oMath xmlns:m="http://schemas.openxmlformats.org/officeDocument/2006/math">
                    <m:r>
                      <a:rPr lang="en-US" sz="3200" i="1">
                        <a:effectLst/>
                        <a:latin typeface="Cambria Math" panose="02040503050406030204" pitchFamily="18" charset="0"/>
                        <a:ea typeface="Calibri" panose="020F0502020204030204" pitchFamily="34" charset="0"/>
                        <a:cs typeface="Times New Roman" panose="02020603050405020304" pitchFamily="18" charset="0"/>
                      </a:rPr>
                      <m:t>10</m:t>
                    </m:r>
                  </m:oMath>
                </a14:m>
                <a:r>
                  <a:rPr lang="en-US" sz="3200">
                    <a:effectLst/>
                    <a:latin typeface="Palatino Linotype" panose="02040502050505030304" pitchFamily="18" charset="0"/>
                    <a:ea typeface="Calibri" panose="020F0502020204030204" pitchFamily="34" charset="0"/>
                    <a:cs typeface="Times New Roman" panose="02020603050405020304" pitchFamily="18" charset="0"/>
                  </a:rPr>
                  <a:t> có </a:t>
                </a:r>
                <a14:m>
                  <m:oMath xmlns:m="http://schemas.openxmlformats.org/officeDocument/2006/math">
                    <m:r>
                      <a:rPr lang="en-US" sz="3200" i="1">
                        <a:effectLst/>
                        <a:latin typeface="Cambria Math" panose="02040503050406030204" pitchFamily="18" charset="0"/>
                        <a:ea typeface="Calibri" panose="020F0502020204030204" pitchFamily="34" charset="0"/>
                        <a:cs typeface="Times New Roman" panose="02020603050405020304" pitchFamily="18" charset="0"/>
                      </a:rPr>
                      <m:t>31</m:t>
                    </m:r>
                  </m:oMath>
                </a14:m>
                <a:r>
                  <a:rPr lang="en-US" sz="3200">
                    <a:effectLst/>
                    <a:latin typeface="Palatino Linotype" panose="02040502050505030304" pitchFamily="18" charset="0"/>
                    <a:ea typeface="Calibri" panose="020F0502020204030204" pitchFamily="34" charset="0"/>
                    <a:cs typeface="Times New Roman" panose="02020603050405020304" pitchFamily="18" charset="0"/>
                  </a:rPr>
                  <a:t> ngày.</a:t>
                </a:r>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a:p>
                <a:pPr marL="629920" algn="just">
                  <a:spcBef>
                    <a:spcPts val="300"/>
                  </a:spcBef>
                  <a:spcAft>
                    <a:spcPts val="300"/>
                  </a:spcAft>
                  <a:tabLst>
                    <a:tab pos="629920" algn="l"/>
                  </a:tabLst>
                </a:pPr>
                <a:r>
                  <a:rPr lang="en-US" sz="3200">
                    <a:effectLst/>
                    <a:latin typeface="Palatino Linotype" panose="02040502050505030304" pitchFamily="18" charset="0"/>
                    <a:ea typeface="Calibri" panose="020F0502020204030204" pitchFamily="34" charset="0"/>
                    <a:cs typeface="Times New Roman" panose="02020603050405020304" pitchFamily="18" charset="0"/>
                  </a:rPr>
                  <a:t>Nên </a:t>
                </a:r>
                <a:r>
                  <a:rPr lang="vi-VN" sz="32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trong tháng </a:t>
                </a:r>
                <a14:m>
                  <m:oMath xmlns:m="http://schemas.openxmlformats.org/officeDocument/2006/math">
                    <m:r>
                      <a:rPr lang="en-US" sz="3200" i="1">
                        <a:effectLst/>
                        <a:latin typeface="Cambria Math" panose="02040503050406030204" pitchFamily="18" charset="0"/>
                        <a:ea typeface="Calibri" panose="020F0502020204030204" pitchFamily="34" charset="0"/>
                        <a:cs typeface="Times New Roman" panose="02020603050405020304" pitchFamily="18" charset="0"/>
                      </a:rPr>
                      <m:t>10</m:t>
                    </m:r>
                  </m:oMath>
                </a14:m>
                <a:r>
                  <a:rPr lang="vi-VN" sz="32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 đó có</a:t>
                </a:r>
                <a:r>
                  <a:rPr lang="en-US" sz="32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 </a:t>
                </a:r>
                <a:r>
                  <a:rPr lang="en-US" sz="3200">
                    <a:solidFill>
                      <a:srgbClr val="FF0000"/>
                    </a:solidFill>
                    <a:effectLst/>
                    <a:latin typeface="Palatino Linotype" panose="02040502050505030304" pitchFamily="18" charset="0"/>
                    <a:ea typeface="Times New Roman" panose="02020603050405020304" pitchFamily="18" charset="0"/>
                    <a:cs typeface="Times New Roman" panose="02020603050405020304" pitchFamily="18" charset="0"/>
                  </a:rPr>
                  <a:t>31- 10 - 4 -5</a:t>
                </a:r>
                <a:r>
                  <a:rPr lang="en-US" sz="32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 = 12</a:t>
                </a:r>
                <a:r>
                  <a:rPr lang="vi-VN" sz="32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  </a:t>
                </a:r>
                <a:r>
                  <a:rPr lang="en-US" sz="3200">
                    <a:solidFill>
                      <a:srgbClr val="000000"/>
                    </a:solidFill>
                    <a:latin typeface="Palatino Linotype" panose="02040502050505030304" pitchFamily="18" charset="0"/>
                    <a:ea typeface="Times New Roman" panose="02020603050405020304" pitchFamily="18" charset="0"/>
                    <a:cs typeface="Times New Roman" panose="02020603050405020304" pitchFamily="18" charset="0"/>
                  </a:rPr>
                  <a:t>( tức có </a:t>
                </a:r>
                <a:r>
                  <a:rPr lang="vi-VN" sz="32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ngày </a:t>
                </a:r>
                <a14:m>
                  <m:oMath xmlns:m="http://schemas.openxmlformats.org/officeDocument/2006/math">
                    <m:r>
                      <a:rPr lang="en-US" sz="3200" i="1">
                        <a:effectLst/>
                        <a:latin typeface="Cambria Math" panose="02040503050406030204" pitchFamily="18" charset="0"/>
                        <a:ea typeface="Calibri" panose="020F0502020204030204" pitchFamily="34" charset="0"/>
                        <a:cs typeface="Times New Roman" panose="02020603050405020304" pitchFamily="18" charset="0"/>
                      </a:rPr>
                      <m:t>12</m:t>
                    </m:r>
                  </m:oMath>
                </a14:m>
                <a:r>
                  <a:rPr lang="en-US" sz="32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 </a:t>
                </a:r>
                <a:r>
                  <a:rPr lang="vi-VN" sz="32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đẹp trời (không có mưa và không có sương mù).</a:t>
                </a:r>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7" name="TextBox 6">
                <a:extLst>
                  <a:ext uri="{FF2B5EF4-FFF2-40B4-BE49-F238E27FC236}">
                    <a16:creationId xmlns:a16="http://schemas.microsoft.com/office/drawing/2014/main" id="{02DD501A-0945-0E52-4780-1E0FABF81CA0}"/>
                  </a:ext>
                </a:extLst>
              </p:cNvPr>
              <p:cNvSpPr txBox="1">
                <a:spLocks noRot="1" noChangeAspect="1" noMove="1" noResize="1" noEditPoints="1" noAdjustHandles="1" noChangeArrowheads="1" noChangeShapeType="1" noTextEdit="1"/>
              </p:cNvSpPr>
              <p:nvPr/>
            </p:nvSpPr>
            <p:spPr>
              <a:xfrm>
                <a:off x="34564" y="1964367"/>
                <a:ext cx="12069452" cy="3431709"/>
              </a:xfrm>
              <a:prstGeom prst="rect">
                <a:avLst/>
              </a:prstGeom>
              <a:blipFill>
                <a:blip r:embed="rId3"/>
                <a:stretch>
                  <a:fillRect t="-2131" b="-2842"/>
                </a:stretch>
              </a:blipFill>
            </p:spPr>
            <p:txBody>
              <a:bodyPr/>
              <a:lstStyle/>
              <a:p>
                <a:r>
                  <a:rPr lang="en-US">
                    <a:noFill/>
                  </a:rPr>
                  <a:t> </a:t>
                </a:r>
              </a:p>
            </p:txBody>
          </p:sp>
        </mc:Fallback>
      </mc:AlternateContent>
    </p:spTree>
    <p:extLst>
      <p:ext uri="{BB962C8B-B14F-4D97-AF65-F5344CB8AC3E}">
        <p14:creationId xmlns:p14="http://schemas.microsoft.com/office/powerpoint/2010/main" val="203112078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611E5F-FAB3-F965-D628-A3D91FEE3F26}"/>
              </a:ext>
            </a:extLst>
          </p:cNvPr>
          <p:cNvSpPr txBox="1"/>
          <p:nvPr/>
        </p:nvSpPr>
        <p:spPr>
          <a:xfrm>
            <a:off x="9495936" y="6153176"/>
            <a:ext cx="2642646" cy="584775"/>
          </a:xfrm>
          <a:prstGeom prst="rect">
            <a:avLst/>
          </a:prstGeom>
          <a:solidFill>
            <a:srgbClr val="FFFF00"/>
          </a:solidFill>
        </p:spPr>
        <p:txBody>
          <a:bodyPr wrap="square" rtlCol="0">
            <a:spAutoFit/>
          </a:bodyPr>
          <a:lstStyle/>
          <a:p>
            <a:r>
              <a:rPr lang="en-US" sz="3200"/>
              <a:t>Đáp án: 61,4</a:t>
            </a:r>
          </a:p>
        </p:txBody>
      </p:sp>
      <p:cxnSp>
        <p:nvCxnSpPr>
          <p:cNvPr id="3" name="Straight Connector 2">
            <a:extLst>
              <a:ext uri="{FF2B5EF4-FFF2-40B4-BE49-F238E27FC236}">
                <a16:creationId xmlns:a16="http://schemas.microsoft.com/office/drawing/2014/main" id="{99979BF4-33FE-EFD8-60FF-A4E9E03276ED}"/>
              </a:ext>
            </a:extLst>
          </p:cNvPr>
          <p:cNvCxnSpPr>
            <a:cxnSpLocks/>
          </p:cNvCxnSpPr>
          <p:nvPr/>
        </p:nvCxnSpPr>
        <p:spPr>
          <a:xfrm>
            <a:off x="0" y="1904265"/>
            <a:ext cx="6014301"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4F8F6F93-6BD2-6A4C-9F4B-A409A26D66A1}"/>
                  </a:ext>
                </a:extLst>
              </p:cNvPr>
              <p:cNvSpPr txBox="1"/>
              <p:nvPr/>
            </p:nvSpPr>
            <p:spPr>
              <a:xfrm>
                <a:off x="119013" y="120049"/>
                <a:ext cx="11831425" cy="1224951"/>
              </a:xfrm>
              <a:prstGeom prst="rect">
                <a:avLst/>
              </a:prstGeom>
              <a:noFill/>
            </p:spPr>
            <p:txBody>
              <a:bodyPr wrap="square">
                <a:spAutoFit/>
              </a:bodyPr>
              <a:lstStyle/>
              <a:p>
                <a:pPr lvl="0" algn="just">
                  <a:spcBef>
                    <a:spcPts val="300"/>
                  </a:spcBef>
                  <a:spcAft>
                    <a:spcPts val="300"/>
                  </a:spcAft>
                  <a:buSzPts val="1150"/>
                  <a:tabLst>
                    <a:tab pos="629920" algn="l"/>
                  </a:tabLst>
                </a:pPr>
                <a:r>
                  <a:rPr lang="en-US" sz="2400">
                    <a:effectLst/>
                    <a:latin typeface="Palatino Linotype" panose="02040502050505030304" pitchFamily="18" charset="0"/>
                    <a:ea typeface="Calibri" panose="020F0502020204030204" pitchFamily="34" charset="0"/>
                    <a:cs typeface="Times New Roman" panose="02020603050405020304" pitchFamily="18" charset="0"/>
                  </a:rPr>
                  <a:t>Câu 22: </a:t>
                </a:r>
                <a:r>
                  <a:rPr lang="vi-VN" sz="2400">
                    <a:effectLst/>
                    <a:latin typeface="Palatino Linotype" panose="02040502050505030304" pitchFamily="18" charset="0"/>
                    <a:ea typeface="Calibri" panose="020F0502020204030204" pitchFamily="34" charset="0"/>
                    <a:cs typeface="Times New Roman" panose="02020603050405020304" pitchFamily="18" charset="0"/>
                  </a:rPr>
                  <a:t>Cho</a:t>
                </a:r>
                <a:r>
                  <a:rPr lang="vi-VN" sz="2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 hình tháp có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𝐶𝐷</m:t>
                    </m:r>
                    <m:r>
                      <a:rPr lang="en-US" sz="2400" i="1">
                        <a:effectLst/>
                        <a:latin typeface="Cambria Math" panose="02040503050406030204" pitchFamily="18" charset="0"/>
                        <a:ea typeface="Calibri" panose="020F0502020204030204" pitchFamily="34" charset="0"/>
                        <a:cs typeface="Times New Roman" panose="02020603050405020304" pitchFamily="18" charset="0"/>
                      </a:rPr>
                      <m:t>=</m:t>
                    </m:r>
                    <m:r>
                      <a:rPr lang="en-US" sz="2400" i="1">
                        <a:effectLst/>
                        <a:latin typeface="Cambria Math" panose="02040503050406030204" pitchFamily="18" charset="0"/>
                        <a:ea typeface="Calibri" panose="020F0502020204030204" pitchFamily="34" charset="0"/>
                        <a:cs typeface="Times New Roman" panose="02020603050405020304" pitchFamily="18" charset="0"/>
                      </a:rPr>
                      <m:t>h</m:t>
                    </m:r>
                  </m:oMath>
                </a14:m>
                <a:r>
                  <a:rPr lang="vi-VN" sz="2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 là chiều cao và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𝐶</m:t>
                    </m:r>
                  </m:oMath>
                </a14:m>
                <a:r>
                  <a:rPr lang="vi-VN" sz="2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 là chân tháp. Chọn hai điểm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𝐴</m:t>
                    </m:r>
                    <m:r>
                      <a:rPr lang="en-US" sz="2400" i="1">
                        <a:effectLst/>
                        <a:latin typeface="Cambria Math" panose="02040503050406030204" pitchFamily="18" charset="0"/>
                        <a:ea typeface="Calibri" panose="020F0502020204030204" pitchFamily="34" charset="0"/>
                        <a:cs typeface="Times New Roman" panose="02020603050405020304" pitchFamily="18" charset="0"/>
                      </a:rPr>
                      <m:t>, </m:t>
                    </m:r>
                    <m:r>
                      <a:rPr lang="en-US" sz="2400" i="1">
                        <a:effectLst/>
                        <a:latin typeface="Cambria Math" panose="02040503050406030204" pitchFamily="18" charset="0"/>
                        <a:ea typeface="Calibri" panose="020F0502020204030204" pitchFamily="34" charset="0"/>
                        <a:cs typeface="Times New Roman" panose="02020603050405020304" pitchFamily="18" charset="0"/>
                      </a:rPr>
                      <m:t>𝐵</m:t>
                    </m:r>
                  </m:oMath>
                </a14:m>
                <a:r>
                  <a:rPr lang="vi-VN" sz="2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 trên mặt đất sao cho ba điểm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𝐴</m:t>
                    </m:r>
                    <m:r>
                      <a:rPr lang="en-US" sz="2400" i="1">
                        <a:effectLst/>
                        <a:latin typeface="Cambria Math" panose="02040503050406030204" pitchFamily="18" charset="0"/>
                        <a:ea typeface="Calibri" panose="020F0502020204030204" pitchFamily="34" charset="0"/>
                        <a:cs typeface="Times New Roman" panose="02020603050405020304" pitchFamily="18" charset="0"/>
                      </a:rPr>
                      <m:t>, </m:t>
                    </m:r>
                    <m:r>
                      <a:rPr lang="en-US" sz="2400" i="1">
                        <a:effectLst/>
                        <a:latin typeface="Cambria Math" panose="02040503050406030204" pitchFamily="18" charset="0"/>
                        <a:ea typeface="Calibri" panose="020F0502020204030204" pitchFamily="34" charset="0"/>
                        <a:cs typeface="Times New Roman" panose="02020603050405020304" pitchFamily="18" charset="0"/>
                      </a:rPr>
                      <m:t>𝐵</m:t>
                    </m:r>
                    <m:r>
                      <a:rPr lang="en-US" sz="2400" i="1">
                        <a:effectLst/>
                        <a:latin typeface="Cambria Math" panose="02040503050406030204" pitchFamily="18" charset="0"/>
                        <a:ea typeface="Calibri" panose="020F0502020204030204" pitchFamily="34" charset="0"/>
                        <a:cs typeface="Times New Roman" panose="02020603050405020304" pitchFamily="18" charset="0"/>
                      </a:rPr>
                      <m:t>, </m:t>
                    </m:r>
                    <m:r>
                      <a:rPr lang="en-US" sz="2400" i="1">
                        <a:effectLst/>
                        <a:latin typeface="Cambria Math" panose="02040503050406030204" pitchFamily="18" charset="0"/>
                        <a:ea typeface="Calibri" panose="020F0502020204030204" pitchFamily="34" charset="0"/>
                        <a:cs typeface="Times New Roman" panose="02020603050405020304" pitchFamily="18" charset="0"/>
                      </a:rPr>
                      <m:t>𝐶</m:t>
                    </m:r>
                  </m:oMath>
                </a14:m>
                <a:r>
                  <a:rPr lang="vi-VN" sz="2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 thẳng hàng. Ta đo được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𝐴𝐵</m:t>
                    </m:r>
                    <m:r>
                      <a:rPr lang="en-US" sz="2400" i="1">
                        <a:effectLst/>
                        <a:latin typeface="Cambria Math" panose="02040503050406030204" pitchFamily="18" charset="0"/>
                        <a:ea typeface="Calibri" panose="020F0502020204030204" pitchFamily="34" charset="0"/>
                        <a:cs typeface="Times New Roman" panose="02020603050405020304" pitchFamily="18" charset="0"/>
                      </a:rPr>
                      <m:t>=24</m:t>
                    </m:r>
                    <m:r>
                      <a:rPr lang="en-US" sz="2400" i="1">
                        <a:effectLst/>
                        <a:latin typeface="Cambria Math" panose="02040503050406030204" pitchFamily="18" charset="0"/>
                        <a:ea typeface="Calibri" panose="020F0502020204030204" pitchFamily="34" charset="0"/>
                        <a:cs typeface="Times New Roman" panose="02020603050405020304" pitchFamily="18" charset="0"/>
                      </a:rPr>
                      <m:t>𝑚</m:t>
                    </m:r>
                    <m:r>
                      <a:rPr lang="en-US" sz="24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2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 </a:t>
                </a:r>
                <a14:m>
                  <m:oMath xmlns:m="http://schemas.openxmlformats.org/officeDocument/2006/math">
                    <m:acc>
                      <m:accPr>
                        <m:chr m:val="̂"/>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effectLst/>
                            <a:latin typeface="Cambria Math" panose="02040503050406030204" pitchFamily="18" charset="0"/>
                            <a:ea typeface="Calibri" panose="020F0502020204030204" pitchFamily="34" charset="0"/>
                            <a:cs typeface="Times New Roman" panose="02020603050405020304" pitchFamily="18" charset="0"/>
                          </a:rPr>
                          <m:t>𝐶𝐴𝐷</m:t>
                        </m:r>
                      </m:e>
                    </m:acc>
                    <m:r>
                      <a:rPr lang="en-US" sz="2400" i="1">
                        <a:effectLst/>
                        <a:latin typeface="Cambria Math" panose="02040503050406030204" pitchFamily="18" charset="0"/>
                        <a:ea typeface="Calibri" panose="020F0502020204030204" pitchFamily="34" charset="0"/>
                        <a:cs typeface="Times New Roman" panose="02020603050405020304" pitchFamily="18" charset="0"/>
                      </a:rPr>
                      <m:t>=63°,</m:t>
                    </m:r>
                  </m:oMath>
                </a14:m>
                <a:r>
                  <a:rPr lang="en-US" sz="2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 </a:t>
                </a:r>
                <a14:m>
                  <m:oMath xmlns:m="http://schemas.openxmlformats.org/officeDocument/2006/math">
                    <m:acc>
                      <m:accPr>
                        <m:chr m:val="̂"/>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effectLst/>
                            <a:latin typeface="Cambria Math" panose="02040503050406030204" pitchFamily="18" charset="0"/>
                            <a:ea typeface="Calibri" panose="020F0502020204030204" pitchFamily="34" charset="0"/>
                            <a:cs typeface="Times New Roman" panose="02020603050405020304" pitchFamily="18" charset="0"/>
                          </a:rPr>
                          <m:t>𝐶𝐵𝐷</m:t>
                        </m:r>
                      </m:e>
                    </m:acc>
                    <m:r>
                      <a:rPr lang="en-US" sz="2400" i="1">
                        <a:effectLst/>
                        <a:latin typeface="Cambria Math" panose="02040503050406030204" pitchFamily="18" charset="0"/>
                        <a:ea typeface="Calibri" panose="020F0502020204030204" pitchFamily="34" charset="0"/>
                        <a:cs typeface="Times New Roman" panose="02020603050405020304" pitchFamily="18" charset="0"/>
                      </a:rPr>
                      <m:t>=48°.</m:t>
                    </m:r>
                  </m:oMath>
                </a14:m>
                <a:r>
                  <a:rPr lang="vi-VN" sz="2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 Tính chiều cao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h</m:t>
                    </m:r>
                  </m:oMath>
                </a14:m>
                <a:r>
                  <a:rPr lang="vi-VN" sz="2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 của tháp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2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 </a:t>
                </a:r>
                <a:r>
                  <a:rPr lang="vi-VN" sz="2400" i="1">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(làm tròn đến hàng phần mười).</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5" name="TextBox 4">
                <a:extLst>
                  <a:ext uri="{FF2B5EF4-FFF2-40B4-BE49-F238E27FC236}">
                    <a16:creationId xmlns:a16="http://schemas.microsoft.com/office/drawing/2014/main" id="{4F8F6F93-6BD2-6A4C-9F4B-A409A26D66A1}"/>
                  </a:ext>
                </a:extLst>
              </p:cNvPr>
              <p:cNvSpPr txBox="1">
                <a:spLocks noRot="1" noChangeAspect="1" noMove="1" noResize="1" noEditPoints="1" noAdjustHandles="1" noChangeArrowheads="1" noChangeShapeType="1" noTextEdit="1"/>
              </p:cNvSpPr>
              <p:nvPr/>
            </p:nvSpPr>
            <p:spPr>
              <a:xfrm>
                <a:off x="119013" y="120049"/>
                <a:ext cx="11831425" cy="1224951"/>
              </a:xfrm>
              <a:prstGeom prst="rect">
                <a:avLst/>
              </a:prstGeom>
              <a:blipFill>
                <a:blip r:embed="rId2"/>
                <a:stretch>
                  <a:fillRect l="-825" t="-3980" r="-6186" b="-10448"/>
                </a:stretch>
              </a:blipFill>
            </p:spPr>
            <p:txBody>
              <a:bodyPr/>
              <a:lstStyle/>
              <a:p>
                <a:r>
                  <a:rPr lang="en-US">
                    <a:noFill/>
                  </a:rPr>
                  <a:t> </a:t>
                </a:r>
              </a:p>
            </p:txBody>
          </p:sp>
        </mc:Fallback>
      </mc:AlternateContent>
      <p:pic>
        <p:nvPicPr>
          <p:cNvPr id="7" name="Picture 6" descr="Diagram&#10;&#10;Description automatically generated">
            <a:extLst>
              <a:ext uri="{FF2B5EF4-FFF2-40B4-BE49-F238E27FC236}">
                <a16:creationId xmlns:a16="http://schemas.microsoft.com/office/drawing/2014/main" id="{5E958BBE-F3A3-9512-2A9F-2442874289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127" y="1672874"/>
            <a:ext cx="4582455" cy="2908553"/>
          </a:xfrm>
          <a:prstGeom prst="rect">
            <a:avLst/>
          </a:prstGeom>
          <a:noFill/>
          <a:ln>
            <a:noFill/>
          </a:ln>
        </p:spPr>
      </p:pic>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0D6AD5A-2737-52E7-8D50-8B8429E585A4}"/>
                  </a:ext>
                </a:extLst>
              </p:cNvPr>
              <p:cNvSpPr txBox="1"/>
              <p:nvPr/>
            </p:nvSpPr>
            <p:spPr>
              <a:xfrm>
                <a:off x="-75415" y="2821045"/>
                <a:ext cx="9690756" cy="3916906"/>
              </a:xfrm>
              <a:prstGeom prst="rect">
                <a:avLst/>
              </a:prstGeom>
              <a:noFill/>
            </p:spPr>
            <p:txBody>
              <a:bodyPr wrap="square">
                <a:spAutoFit/>
              </a:bodyPr>
              <a:lstStyle/>
              <a:p>
                <a:pPr marL="810260" marR="88900" indent="-180340">
                  <a:lnSpc>
                    <a:spcPct val="115000"/>
                  </a:lnSpc>
                  <a:spcBef>
                    <a:spcPts val="200"/>
                  </a:spcBef>
                </a:pPr>
                <a:r>
                  <a:rPr lang="en-US" sz="24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 có: </a:t>
                </a:r>
                <a14:m>
                  <m:oMath xmlns:m="http://schemas.openxmlformats.org/officeDocument/2006/math">
                    <m:acc>
                      <m:accPr>
                        <m:chr m:val="̂"/>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effectLst/>
                            <a:latin typeface="Cambria Math" panose="02040503050406030204" pitchFamily="18" charset="0"/>
                            <a:ea typeface="Calibri" panose="020F0502020204030204" pitchFamily="34" charset="0"/>
                            <a:cs typeface="Times New Roman" panose="02020603050405020304" pitchFamily="18" charset="0"/>
                          </a:rPr>
                          <m:t>𝐵𝐴𝐷</m:t>
                        </m:r>
                      </m:e>
                    </m:acc>
                    <m:r>
                      <a:rPr lang="en-US" sz="2400" i="1">
                        <a:effectLst/>
                        <a:latin typeface="Cambria Math" panose="02040503050406030204" pitchFamily="18" charset="0"/>
                        <a:ea typeface="Calibri" panose="020F0502020204030204" pitchFamily="34" charset="0"/>
                        <a:cs typeface="Times New Roman" panose="02020603050405020304" pitchFamily="18" charset="0"/>
                      </a:rPr>
                      <m:t>=180°−63°=117°</m:t>
                    </m:r>
                  </m:oMath>
                </a14:m>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p>
                <a:pPr marL="810260" marR="88900" indent="-180340">
                  <a:lnSpc>
                    <a:spcPct val="115000"/>
                  </a:lnSpc>
                  <a:spcBef>
                    <a:spcPts val="200"/>
                  </a:spcBef>
                </a:pPr>
                <a:r>
                  <a:rPr lang="fr-FR" sz="24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 có: </a:t>
                </a:r>
                <a14:m>
                  <m:oMath xmlns:m="http://schemas.openxmlformats.org/officeDocument/2006/math">
                    <m:acc>
                      <m:accPr>
                        <m:chr m:val="̂"/>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effectLst/>
                            <a:latin typeface="Cambria Math" panose="02040503050406030204" pitchFamily="18" charset="0"/>
                            <a:ea typeface="Calibri" panose="020F0502020204030204" pitchFamily="34" charset="0"/>
                            <a:cs typeface="Times New Roman" panose="02020603050405020304" pitchFamily="18" charset="0"/>
                          </a:rPr>
                          <m:t>𝐴𝐷𝐵</m:t>
                        </m:r>
                      </m:e>
                    </m:acc>
                    <m:r>
                      <a:rPr lang="en-US" sz="2400" i="1">
                        <a:effectLst/>
                        <a:latin typeface="Cambria Math" panose="02040503050406030204" pitchFamily="18" charset="0"/>
                        <a:ea typeface="Calibri" panose="020F0502020204030204" pitchFamily="34" charset="0"/>
                        <a:cs typeface="Times New Roman" panose="02020603050405020304" pitchFamily="18" charset="0"/>
                      </a:rPr>
                      <m:t>=180°−117°−48°=15°</m:t>
                    </m:r>
                  </m:oMath>
                </a14:m>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p>
                <a:pPr marL="810260" marR="88900" indent="-180340">
                  <a:lnSpc>
                    <a:spcPct val="115000"/>
                  </a:lnSpc>
                  <a:spcBef>
                    <a:spcPts val="200"/>
                  </a:spcBef>
                </a:pPr>
                <a:r>
                  <a:rPr lang="fr-FR" sz="24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Định lý sin trong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𝛥</m:t>
                    </m:r>
                    <m:r>
                      <a:rPr lang="en-US" sz="2400" i="1">
                        <a:effectLst/>
                        <a:latin typeface="Cambria Math" panose="02040503050406030204" pitchFamily="18" charset="0"/>
                        <a:ea typeface="Calibri" panose="020F0502020204030204" pitchFamily="34" charset="0"/>
                        <a:cs typeface="Times New Roman" panose="02020603050405020304" pitchFamily="18" charset="0"/>
                      </a:rPr>
                      <m:t>𝐵𝐴𝐷</m:t>
                    </m:r>
                  </m:oMath>
                </a14:m>
                <a:r>
                  <a:rPr lang="en-US" sz="24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p>
                <a:pPr marL="810260" marR="88900" indent="-180340">
                  <a:lnSpc>
                    <a:spcPct val="115000"/>
                  </a:lnSpc>
                  <a:spcBef>
                    <a:spcPts val="200"/>
                  </a:spcBef>
                </a:pPr>
                <a14:m>
                  <m:oMathPara xmlns:m="http://schemas.openxmlformats.org/officeDocument/2006/math">
                    <m:oMathParaPr>
                      <m:jc m:val="centerGroup"/>
                    </m:oMathParaPr>
                    <m:oMath xmlns:m="http://schemas.openxmlformats.org/officeDocument/2006/math">
                      <m:f>
                        <m:f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𝐴𝐵</m:t>
                          </m:r>
                        </m:num>
                        <m:den>
                          <m:func>
                            <m:func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US" sz="2400" i="1">
                                  <a:effectLst/>
                                  <a:latin typeface="Cambria Math" panose="02040503050406030204" pitchFamily="18" charset="0"/>
                                  <a:ea typeface="Calibri" panose="020F0502020204030204" pitchFamily="34" charset="0"/>
                                  <a:cs typeface="Times New Roman" panose="02020603050405020304" pitchFamily="18" charset="0"/>
                                </a:rPr>
                                <m:t>𝑠𝑖𝑛</m:t>
                              </m:r>
                            </m:fName>
                            <m:e>
                              <m:r>
                                <a:rPr lang="en-US" sz="2400" i="1">
                                  <a:effectLst/>
                                  <a:latin typeface="Cambria Math" panose="02040503050406030204" pitchFamily="18" charset="0"/>
                                  <a:ea typeface="Calibri" panose="020F0502020204030204" pitchFamily="34" charset="0"/>
                                  <a:cs typeface="Times New Roman" panose="02020603050405020304" pitchFamily="18" charset="0"/>
                                </a:rPr>
                                <m:t>𝐷</m:t>
                              </m:r>
                            </m:e>
                          </m:func>
                        </m:den>
                      </m:f>
                      <m:r>
                        <a:rPr lang="en-US" sz="24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𝐴𝐷</m:t>
                          </m:r>
                        </m:num>
                        <m:den>
                          <m:func>
                            <m:func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US" sz="2400" i="1">
                                  <a:effectLst/>
                                  <a:latin typeface="Cambria Math" panose="02040503050406030204" pitchFamily="18" charset="0"/>
                                  <a:ea typeface="Calibri" panose="020F0502020204030204" pitchFamily="34" charset="0"/>
                                  <a:cs typeface="Times New Roman" panose="02020603050405020304" pitchFamily="18" charset="0"/>
                                </a:rPr>
                                <m:t>𝑠𝑖𝑛</m:t>
                              </m:r>
                            </m:fName>
                            <m:e>
                              <m:r>
                                <a:rPr lang="en-US" sz="2400" i="1">
                                  <a:effectLst/>
                                  <a:latin typeface="Cambria Math" panose="02040503050406030204" pitchFamily="18" charset="0"/>
                                  <a:ea typeface="Calibri" panose="020F0502020204030204" pitchFamily="34" charset="0"/>
                                  <a:cs typeface="Times New Roman" panose="02020603050405020304" pitchFamily="18" charset="0"/>
                                </a:rPr>
                                <m:t>𝐵</m:t>
                              </m:r>
                            </m:e>
                          </m:func>
                        </m:den>
                      </m:f>
                      <m:r>
                        <a:rPr lang="en-US" sz="2400" i="1">
                          <a:effectLst/>
                          <a:latin typeface="Cambria Math" panose="02040503050406030204" pitchFamily="18" charset="0"/>
                          <a:ea typeface="Calibri" panose="020F0502020204030204" pitchFamily="34" charset="0"/>
                          <a:cs typeface="Cambria Math" panose="02040503050406030204" pitchFamily="18" charset="0"/>
                        </a:rPr>
                        <m:t>⇒</m:t>
                      </m:r>
                      <m:r>
                        <a:rPr lang="en-US" sz="240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𝐴𝐷</m:t>
                      </m:r>
                      <m:r>
                        <a:rPr lang="en-US" sz="24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𝐴𝐵</m:t>
                          </m:r>
                        </m:num>
                        <m:den>
                          <m:func>
                            <m:func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US" sz="2400" i="1">
                                  <a:effectLst/>
                                  <a:latin typeface="Cambria Math" panose="02040503050406030204" pitchFamily="18" charset="0"/>
                                  <a:ea typeface="Calibri" panose="020F0502020204030204" pitchFamily="34" charset="0"/>
                                  <a:cs typeface="Times New Roman" panose="02020603050405020304" pitchFamily="18" charset="0"/>
                                </a:rPr>
                                <m:t>𝑠𝑖𝑛</m:t>
                              </m:r>
                            </m:fName>
                            <m:e>
                              <m:r>
                                <a:rPr lang="en-US" sz="2400" i="1">
                                  <a:effectLst/>
                                  <a:latin typeface="Cambria Math" panose="02040503050406030204" pitchFamily="18" charset="0"/>
                                  <a:ea typeface="Calibri" panose="020F0502020204030204" pitchFamily="34" charset="0"/>
                                  <a:cs typeface="Times New Roman" panose="02020603050405020304" pitchFamily="18" charset="0"/>
                                </a:rPr>
                                <m:t>𝐷</m:t>
                              </m:r>
                            </m:e>
                          </m:func>
                        </m:den>
                      </m:f>
                      <m:func>
                        <m:func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US" sz="2400" i="1">
                              <a:effectLst/>
                              <a:latin typeface="Cambria Math" panose="02040503050406030204" pitchFamily="18" charset="0"/>
                              <a:ea typeface="Calibri" panose="020F0502020204030204" pitchFamily="34" charset="0"/>
                              <a:cs typeface="Times New Roman" panose="02020603050405020304" pitchFamily="18" charset="0"/>
                            </a:rPr>
                            <m:t>𝑠𝑖𝑛</m:t>
                          </m:r>
                        </m:fName>
                        <m:e>
                          <m:r>
                            <a:rPr lang="en-US" sz="2400" i="1">
                              <a:effectLst/>
                              <a:latin typeface="Cambria Math" panose="02040503050406030204" pitchFamily="18" charset="0"/>
                              <a:ea typeface="Calibri" panose="020F0502020204030204" pitchFamily="34" charset="0"/>
                              <a:cs typeface="Times New Roman" panose="02020603050405020304" pitchFamily="18" charset="0"/>
                            </a:rPr>
                            <m:t>𝐵</m:t>
                          </m:r>
                        </m:e>
                      </m:func>
                      <m:r>
                        <a:rPr lang="en-US" sz="24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24</m:t>
                          </m:r>
                        </m:num>
                        <m:den>
                          <m:func>
                            <m:func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US" sz="2400" i="1">
                                  <a:effectLst/>
                                  <a:latin typeface="Cambria Math" panose="02040503050406030204" pitchFamily="18" charset="0"/>
                                  <a:ea typeface="Calibri" panose="020F0502020204030204" pitchFamily="34" charset="0"/>
                                  <a:cs typeface="Times New Roman" panose="02020603050405020304" pitchFamily="18" charset="0"/>
                                </a:rPr>
                                <m:t>𝑠𝑖𝑛</m:t>
                              </m:r>
                            </m:fName>
                            <m:e>
                              <m:r>
                                <a:rPr lang="en-US" sz="2400" i="1">
                                  <a:effectLst/>
                                  <a:latin typeface="Cambria Math" panose="02040503050406030204" pitchFamily="18" charset="0"/>
                                  <a:ea typeface="Calibri" panose="020F0502020204030204" pitchFamily="34" charset="0"/>
                                  <a:cs typeface="Times New Roman" panose="02020603050405020304" pitchFamily="18" charset="0"/>
                                </a:rPr>
                                <m:t>1</m:t>
                              </m:r>
                            </m:e>
                          </m:func>
                          <m:r>
                            <a:rPr lang="en-US" sz="2400" i="1">
                              <a:effectLst/>
                              <a:latin typeface="Cambria Math" panose="02040503050406030204" pitchFamily="18" charset="0"/>
                              <a:ea typeface="Calibri" panose="020F0502020204030204" pitchFamily="34" charset="0"/>
                              <a:cs typeface="Times New Roman" panose="02020603050405020304" pitchFamily="18" charset="0"/>
                            </a:rPr>
                            <m:t>5°</m:t>
                          </m:r>
                        </m:den>
                      </m:f>
                      <m:func>
                        <m:func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US" sz="2400" i="1">
                              <a:effectLst/>
                              <a:latin typeface="Cambria Math" panose="02040503050406030204" pitchFamily="18" charset="0"/>
                              <a:ea typeface="Calibri" panose="020F0502020204030204" pitchFamily="34" charset="0"/>
                              <a:cs typeface="Times New Roman" panose="02020603050405020304" pitchFamily="18" charset="0"/>
                            </a:rPr>
                            <m:t>𝑠𝑖𝑛</m:t>
                          </m:r>
                        </m:fName>
                        <m:e>
                          <m:r>
                            <a:rPr lang="en-US" sz="2400" i="1">
                              <a:effectLst/>
                              <a:latin typeface="Cambria Math" panose="02040503050406030204" pitchFamily="18" charset="0"/>
                              <a:ea typeface="Calibri" panose="020F0502020204030204" pitchFamily="34" charset="0"/>
                              <a:cs typeface="Times New Roman" panose="02020603050405020304" pitchFamily="18" charset="0"/>
                            </a:rPr>
                            <m:t>4</m:t>
                          </m:r>
                        </m:e>
                      </m:func>
                      <m:r>
                        <a:rPr lang="en-US" sz="2400" i="1">
                          <a:effectLst/>
                          <a:latin typeface="Cambria Math" panose="02040503050406030204" pitchFamily="18" charset="0"/>
                          <a:ea typeface="Calibri" panose="020F0502020204030204" pitchFamily="34" charset="0"/>
                          <a:cs typeface="Times New Roman" panose="02020603050405020304" pitchFamily="18" charset="0"/>
                        </a:rPr>
                        <m:t>8°=68,9</m:t>
                      </m:r>
                      <m:r>
                        <a:rPr lang="en-US" sz="2400" i="1">
                          <a:effectLst/>
                          <a:latin typeface="Cambria Math" panose="02040503050406030204" pitchFamily="18" charset="0"/>
                          <a:ea typeface="Calibri" panose="020F0502020204030204" pitchFamily="34" charset="0"/>
                          <a:cs typeface="Times New Roman" panose="02020603050405020304" pitchFamily="18" charset="0"/>
                        </a:rPr>
                        <m:t>𝑚</m:t>
                      </m:r>
                    </m:oMath>
                  </m:oMathPara>
                </a14:m>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p>
                <a:pPr marL="810260" marR="88900" indent="-180340">
                  <a:lnSpc>
                    <a:spcPct val="115000"/>
                  </a:lnSpc>
                  <a:spcBef>
                    <a:spcPts val="200"/>
                  </a:spcBef>
                </a:pPr>
                <a:r>
                  <a:rPr lang="en-US" sz="24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Định lý sin trong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𝛥</m:t>
                    </m:r>
                    <m:r>
                      <a:rPr lang="en-US" sz="2400" i="1">
                        <a:effectLst/>
                        <a:latin typeface="Cambria Math" panose="02040503050406030204" pitchFamily="18" charset="0"/>
                        <a:ea typeface="Calibri" panose="020F0502020204030204" pitchFamily="34" charset="0"/>
                        <a:cs typeface="Times New Roman" panose="02020603050405020304" pitchFamily="18" charset="0"/>
                      </a:rPr>
                      <m:t>𝐴𝐶𝐷</m:t>
                    </m:r>
                  </m:oMath>
                </a14:m>
                <a:r>
                  <a:rPr lang="en-US" sz="24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p>
                <a:pPr marL="810260" marR="88900" indent="-180340">
                  <a:lnSpc>
                    <a:spcPct val="115000"/>
                  </a:lnSpc>
                  <a:spcBef>
                    <a:spcPts val="200"/>
                  </a:spcBef>
                </a:pPr>
                <a14:m>
                  <m:oMathPara xmlns:m="http://schemas.openxmlformats.org/officeDocument/2006/math">
                    <m:oMathParaPr>
                      <m:jc m:val="centerGroup"/>
                    </m:oMathParaPr>
                    <m:oMath xmlns:m="http://schemas.openxmlformats.org/officeDocument/2006/math">
                      <m:f>
                        <m:f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𝐶𝐷</m:t>
                          </m:r>
                        </m:num>
                        <m:den>
                          <m:func>
                            <m:func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US" sz="2400" i="1">
                                  <a:effectLst/>
                                  <a:latin typeface="Cambria Math" panose="02040503050406030204" pitchFamily="18" charset="0"/>
                                  <a:ea typeface="Calibri" panose="020F0502020204030204" pitchFamily="34" charset="0"/>
                                  <a:cs typeface="Times New Roman" panose="02020603050405020304" pitchFamily="18" charset="0"/>
                                </a:rPr>
                                <m:t>𝑠𝑖𝑛</m:t>
                              </m:r>
                            </m:fName>
                            <m:e>
                              <m:r>
                                <a:rPr lang="en-US" sz="2400" i="1">
                                  <a:effectLst/>
                                  <a:latin typeface="Cambria Math" panose="02040503050406030204" pitchFamily="18" charset="0"/>
                                  <a:ea typeface="Calibri" panose="020F0502020204030204" pitchFamily="34" charset="0"/>
                                  <a:cs typeface="Times New Roman" panose="02020603050405020304" pitchFamily="18" charset="0"/>
                                </a:rPr>
                                <m:t>𝐴</m:t>
                              </m:r>
                            </m:e>
                          </m:func>
                        </m:den>
                      </m:f>
                      <m:r>
                        <a:rPr lang="en-US" sz="24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𝐴𝐷</m:t>
                          </m:r>
                        </m:num>
                        <m:den>
                          <m:func>
                            <m:func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US" sz="2400" i="1">
                                  <a:effectLst/>
                                  <a:latin typeface="Cambria Math" panose="02040503050406030204" pitchFamily="18" charset="0"/>
                                  <a:ea typeface="Calibri" panose="020F0502020204030204" pitchFamily="34" charset="0"/>
                                  <a:cs typeface="Times New Roman" panose="02020603050405020304" pitchFamily="18" charset="0"/>
                                </a:rPr>
                                <m:t>𝑠𝑖𝑛</m:t>
                              </m:r>
                            </m:fName>
                            <m:e>
                              <m:r>
                                <a:rPr lang="en-US" sz="2400" i="1">
                                  <a:effectLst/>
                                  <a:latin typeface="Cambria Math" panose="02040503050406030204" pitchFamily="18" charset="0"/>
                                  <a:ea typeface="Calibri" panose="020F0502020204030204" pitchFamily="34" charset="0"/>
                                  <a:cs typeface="Times New Roman" panose="02020603050405020304" pitchFamily="18" charset="0"/>
                                </a:rPr>
                                <m:t>𝐶</m:t>
                              </m:r>
                            </m:e>
                          </m:func>
                        </m:den>
                      </m:f>
                      <m:r>
                        <a:rPr lang="en-US" sz="2400" i="1">
                          <a:effectLst/>
                          <a:latin typeface="Cambria Math" panose="02040503050406030204" pitchFamily="18" charset="0"/>
                          <a:ea typeface="Calibri" panose="020F0502020204030204" pitchFamily="34" charset="0"/>
                          <a:cs typeface="Cambria Math" panose="02040503050406030204" pitchFamily="18" charset="0"/>
                        </a:rPr>
                        <m:t>⇒</m:t>
                      </m:r>
                      <m:r>
                        <a:rPr lang="en-US" sz="240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𝐶𝐷</m:t>
                      </m:r>
                      <m:r>
                        <a:rPr lang="en-US" sz="24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𝐴𝐷</m:t>
                          </m:r>
                        </m:num>
                        <m:den>
                          <m:func>
                            <m:func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US" sz="2400" i="1">
                                  <a:effectLst/>
                                  <a:latin typeface="Cambria Math" panose="02040503050406030204" pitchFamily="18" charset="0"/>
                                  <a:ea typeface="Calibri" panose="020F0502020204030204" pitchFamily="34" charset="0"/>
                                  <a:cs typeface="Times New Roman" panose="02020603050405020304" pitchFamily="18" charset="0"/>
                                </a:rPr>
                                <m:t>𝑠𝑖𝑛</m:t>
                              </m:r>
                            </m:fName>
                            <m:e>
                              <m:r>
                                <a:rPr lang="en-US" sz="2400" i="1">
                                  <a:effectLst/>
                                  <a:latin typeface="Cambria Math" panose="02040503050406030204" pitchFamily="18" charset="0"/>
                                  <a:ea typeface="Calibri" panose="020F0502020204030204" pitchFamily="34" charset="0"/>
                                  <a:cs typeface="Times New Roman" panose="02020603050405020304" pitchFamily="18" charset="0"/>
                                </a:rPr>
                                <m:t>𝐶</m:t>
                              </m:r>
                            </m:e>
                          </m:func>
                        </m:den>
                      </m:f>
                      <m:func>
                        <m:func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US" sz="2400" i="1">
                              <a:effectLst/>
                              <a:latin typeface="Cambria Math" panose="02040503050406030204" pitchFamily="18" charset="0"/>
                              <a:ea typeface="Calibri" panose="020F0502020204030204" pitchFamily="34" charset="0"/>
                              <a:cs typeface="Times New Roman" panose="02020603050405020304" pitchFamily="18" charset="0"/>
                            </a:rPr>
                            <m:t>𝑠𝑖𝑛</m:t>
                          </m:r>
                        </m:fName>
                        <m:e>
                          <m:r>
                            <a:rPr lang="en-US" sz="2400" i="1">
                              <a:effectLst/>
                              <a:latin typeface="Cambria Math" panose="02040503050406030204" pitchFamily="18" charset="0"/>
                              <a:ea typeface="Calibri" panose="020F0502020204030204" pitchFamily="34" charset="0"/>
                              <a:cs typeface="Times New Roman" panose="02020603050405020304" pitchFamily="18" charset="0"/>
                            </a:rPr>
                            <m:t>𝐴</m:t>
                          </m:r>
                        </m:e>
                      </m:func>
                      <m:r>
                        <a:rPr lang="en-US" sz="24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68,9</m:t>
                          </m:r>
                        </m:num>
                        <m:den>
                          <m:func>
                            <m:func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US" sz="2400" i="1">
                                  <a:effectLst/>
                                  <a:latin typeface="Cambria Math" panose="02040503050406030204" pitchFamily="18" charset="0"/>
                                  <a:ea typeface="Calibri" panose="020F0502020204030204" pitchFamily="34" charset="0"/>
                                  <a:cs typeface="Times New Roman" panose="02020603050405020304" pitchFamily="18" charset="0"/>
                                </a:rPr>
                                <m:t>𝑠𝑖𝑛</m:t>
                              </m:r>
                            </m:fName>
                            <m:e>
                              <m:r>
                                <a:rPr lang="en-US" sz="2400" i="1">
                                  <a:effectLst/>
                                  <a:latin typeface="Cambria Math" panose="02040503050406030204" pitchFamily="18" charset="0"/>
                                  <a:ea typeface="Calibri" panose="020F0502020204030204" pitchFamily="34" charset="0"/>
                                  <a:cs typeface="Times New Roman" panose="02020603050405020304" pitchFamily="18" charset="0"/>
                                </a:rPr>
                                <m:t>9</m:t>
                              </m:r>
                            </m:e>
                          </m:func>
                          <m:r>
                            <a:rPr lang="en-US" sz="2400" i="1">
                              <a:effectLst/>
                              <a:latin typeface="Cambria Math" panose="02040503050406030204" pitchFamily="18" charset="0"/>
                              <a:ea typeface="Calibri" panose="020F0502020204030204" pitchFamily="34" charset="0"/>
                              <a:cs typeface="Times New Roman" panose="02020603050405020304" pitchFamily="18" charset="0"/>
                            </a:rPr>
                            <m:t>0°</m:t>
                          </m:r>
                        </m:den>
                      </m:f>
                      <m:func>
                        <m:func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uncPr>
                        <m:fName>
                          <m:r>
                            <a:rPr lang="en-US" sz="2400" i="1">
                              <a:effectLst/>
                              <a:latin typeface="Cambria Math" panose="02040503050406030204" pitchFamily="18" charset="0"/>
                              <a:ea typeface="Calibri" panose="020F0502020204030204" pitchFamily="34" charset="0"/>
                              <a:cs typeface="Times New Roman" panose="02020603050405020304" pitchFamily="18" charset="0"/>
                            </a:rPr>
                            <m:t>𝑠𝑖𝑛</m:t>
                          </m:r>
                        </m:fName>
                        <m:e>
                          <m:r>
                            <a:rPr lang="en-US" sz="2400" i="1">
                              <a:effectLst/>
                              <a:latin typeface="Cambria Math" panose="02040503050406030204" pitchFamily="18" charset="0"/>
                              <a:ea typeface="Calibri" panose="020F0502020204030204" pitchFamily="34" charset="0"/>
                              <a:cs typeface="Times New Roman" panose="02020603050405020304" pitchFamily="18" charset="0"/>
                            </a:rPr>
                            <m:t>6</m:t>
                          </m:r>
                        </m:e>
                      </m:func>
                      <m:r>
                        <a:rPr lang="en-US" sz="2400" i="1">
                          <a:effectLst/>
                          <a:latin typeface="Cambria Math" panose="02040503050406030204" pitchFamily="18" charset="0"/>
                          <a:ea typeface="Calibri" panose="020F0502020204030204" pitchFamily="34" charset="0"/>
                          <a:cs typeface="Times New Roman" panose="02020603050405020304" pitchFamily="18" charset="0"/>
                        </a:rPr>
                        <m:t>3°=61,4</m:t>
                      </m:r>
                      <m:r>
                        <a:rPr lang="en-US" sz="2400" i="1">
                          <a:effectLst/>
                          <a:latin typeface="Cambria Math" panose="02040503050406030204" pitchFamily="18" charset="0"/>
                          <a:ea typeface="Calibri" panose="020F0502020204030204" pitchFamily="34" charset="0"/>
                          <a:cs typeface="Times New Roman" panose="02020603050405020304" pitchFamily="18" charset="0"/>
                        </a:rPr>
                        <m:t>𝑚</m:t>
                      </m:r>
                    </m:oMath>
                  </m:oMathPara>
                </a14:m>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p>
                <a:pPr marL="810260" marR="88900" indent="-180340">
                  <a:lnSpc>
                    <a:spcPct val="115000"/>
                  </a:lnSpc>
                  <a:spcBef>
                    <a:spcPts val="200"/>
                  </a:spcBef>
                </a:pPr>
                <a:r>
                  <a:rPr lang="en-US" sz="2400">
                    <a:effectLst/>
                    <a:latin typeface="Palatino Linotype" panose="02040502050505030304" pitchFamily="18" charset="0"/>
                    <a:ea typeface="Calibri" panose="020F0502020204030204" pitchFamily="34" charset="0"/>
                    <a:cs typeface="Times New Roman" panose="02020603050405020304" pitchFamily="18" charset="0"/>
                  </a:rPr>
                  <a:t>Vậy </a:t>
                </a:r>
                <a:r>
                  <a:rPr lang="vi-VN" sz="2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chiều cao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h</m:t>
                    </m:r>
                  </m:oMath>
                </a14:m>
                <a:r>
                  <a:rPr lang="vi-VN" sz="2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 của tháp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61,4</m:t>
                    </m:r>
                    <m:r>
                      <a:rPr lang="en-US" sz="2400" i="1">
                        <a:effectLst/>
                        <a:latin typeface="Cambria Math" panose="02040503050406030204" pitchFamily="18" charset="0"/>
                        <a:ea typeface="Calibri" panose="020F0502020204030204" pitchFamily="34" charset="0"/>
                        <a:cs typeface="Times New Roman" panose="02020603050405020304" pitchFamily="18" charset="0"/>
                      </a:rPr>
                      <m:t>𝑚</m:t>
                    </m:r>
                    <m:r>
                      <a:rPr lang="en-US" sz="2400"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9" name="TextBox 8">
                <a:extLst>
                  <a:ext uri="{FF2B5EF4-FFF2-40B4-BE49-F238E27FC236}">
                    <a16:creationId xmlns:a16="http://schemas.microsoft.com/office/drawing/2014/main" id="{F0D6AD5A-2737-52E7-8D50-8B8429E585A4}"/>
                  </a:ext>
                </a:extLst>
              </p:cNvPr>
              <p:cNvSpPr txBox="1">
                <a:spLocks noRot="1" noChangeAspect="1" noMove="1" noResize="1" noEditPoints="1" noAdjustHandles="1" noChangeArrowheads="1" noChangeShapeType="1" noTextEdit="1"/>
              </p:cNvSpPr>
              <p:nvPr/>
            </p:nvSpPr>
            <p:spPr>
              <a:xfrm>
                <a:off x="-75415" y="2821045"/>
                <a:ext cx="9690756" cy="3916906"/>
              </a:xfrm>
              <a:prstGeom prst="rect">
                <a:avLst/>
              </a:prstGeom>
              <a:blipFill>
                <a:blip r:embed="rId4"/>
                <a:stretch>
                  <a:fillRect t="-467" b="-264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5103E1C6-DA35-964F-F46B-C2100C3B075E}"/>
                  </a:ext>
                </a:extLst>
              </p:cNvPr>
              <p:cNvSpPr txBox="1"/>
              <p:nvPr/>
            </p:nvSpPr>
            <p:spPr>
              <a:xfrm>
                <a:off x="10199803" y="3729077"/>
                <a:ext cx="348791" cy="33855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US" sz="1600" i="1" smtClean="0">
                              <a:solidFill>
                                <a:srgbClr val="FF0000"/>
                              </a:solidFill>
                              <a:latin typeface="Cambria Math" panose="02040503050406030204" pitchFamily="18" charset="0"/>
                            </a:rPr>
                          </m:ctrlPr>
                        </m:sSupPr>
                        <m:e>
                          <m:r>
                            <a:rPr lang="en-US" sz="1600" b="0" i="1" smtClean="0">
                              <a:solidFill>
                                <a:srgbClr val="FF0000"/>
                              </a:solidFill>
                              <a:latin typeface="Cambria Math" panose="02040503050406030204" pitchFamily="18" charset="0"/>
                            </a:rPr>
                            <m:t>117</m:t>
                          </m:r>
                        </m:e>
                        <m:sup>
                          <m:r>
                            <a:rPr lang="en-US" sz="1600" b="0" i="1" smtClean="0">
                              <a:solidFill>
                                <a:srgbClr val="FF0000"/>
                              </a:solidFill>
                              <a:latin typeface="Cambria Math" panose="02040503050406030204" pitchFamily="18" charset="0"/>
                            </a:rPr>
                            <m:t>0</m:t>
                          </m:r>
                        </m:sup>
                      </m:sSup>
                    </m:oMath>
                  </m:oMathPara>
                </a14:m>
                <a:endParaRPr lang="en-US" sz="1600"/>
              </a:p>
            </p:txBody>
          </p:sp>
        </mc:Choice>
        <mc:Fallback xmlns="">
          <p:sp>
            <p:nvSpPr>
              <p:cNvPr id="10" name="TextBox 9">
                <a:extLst>
                  <a:ext uri="{FF2B5EF4-FFF2-40B4-BE49-F238E27FC236}">
                    <a16:creationId xmlns:a16="http://schemas.microsoft.com/office/drawing/2014/main" id="{5103E1C6-DA35-964F-F46B-C2100C3B075E}"/>
                  </a:ext>
                </a:extLst>
              </p:cNvPr>
              <p:cNvSpPr txBox="1">
                <a:spLocks noRot="1" noChangeAspect="1" noMove="1" noResize="1" noEditPoints="1" noAdjustHandles="1" noChangeArrowheads="1" noChangeShapeType="1" noTextEdit="1"/>
              </p:cNvSpPr>
              <p:nvPr/>
            </p:nvSpPr>
            <p:spPr>
              <a:xfrm>
                <a:off x="10199803" y="3729077"/>
                <a:ext cx="348791" cy="338554"/>
              </a:xfrm>
              <a:prstGeom prst="rect">
                <a:avLst/>
              </a:prstGeom>
              <a:blipFill>
                <a:blip r:embed="rId5"/>
                <a:stretch>
                  <a:fillRect r="-6140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D985E9FD-0B83-5454-9E25-0FF6083A0F79}"/>
                  </a:ext>
                </a:extLst>
              </p:cNvPr>
              <p:cNvSpPr txBox="1"/>
              <p:nvPr/>
            </p:nvSpPr>
            <p:spPr>
              <a:xfrm>
                <a:off x="8608244" y="2318554"/>
                <a:ext cx="348791" cy="33855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US" sz="1600" i="1" smtClean="0">
                              <a:solidFill>
                                <a:srgbClr val="FF0000"/>
                              </a:solidFill>
                              <a:latin typeface="Cambria Math" panose="02040503050406030204" pitchFamily="18" charset="0"/>
                            </a:rPr>
                          </m:ctrlPr>
                        </m:sSupPr>
                        <m:e>
                          <m:r>
                            <a:rPr lang="en-US" sz="1600" b="0" i="1" smtClean="0">
                              <a:solidFill>
                                <a:srgbClr val="FF0000"/>
                              </a:solidFill>
                              <a:latin typeface="Cambria Math" panose="02040503050406030204" pitchFamily="18" charset="0"/>
                            </a:rPr>
                            <m:t>15</m:t>
                          </m:r>
                        </m:e>
                        <m:sup>
                          <m:r>
                            <a:rPr lang="en-US" sz="1600" b="0" i="1" smtClean="0">
                              <a:solidFill>
                                <a:srgbClr val="FF0000"/>
                              </a:solidFill>
                              <a:latin typeface="Cambria Math" panose="02040503050406030204" pitchFamily="18" charset="0"/>
                            </a:rPr>
                            <m:t>0</m:t>
                          </m:r>
                        </m:sup>
                      </m:sSup>
                    </m:oMath>
                  </m:oMathPara>
                </a14:m>
                <a:endParaRPr lang="en-US" sz="1600"/>
              </a:p>
            </p:txBody>
          </p:sp>
        </mc:Choice>
        <mc:Fallback xmlns="">
          <p:sp>
            <p:nvSpPr>
              <p:cNvPr id="11" name="TextBox 10">
                <a:extLst>
                  <a:ext uri="{FF2B5EF4-FFF2-40B4-BE49-F238E27FC236}">
                    <a16:creationId xmlns:a16="http://schemas.microsoft.com/office/drawing/2014/main" id="{D985E9FD-0B83-5454-9E25-0FF6083A0F79}"/>
                  </a:ext>
                </a:extLst>
              </p:cNvPr>
              <p:cNvSpPr txBox="1">
                <a:spLocks noRot="1" noChangeAspect="1" noMove="1" noResize="1" noEditPoints="1" noAdjustHandles="1" noChangeArrowheads="1" noChangeShapeType="1" noTextEdit="1"/>
              </p:cNvSpPr>
              <p:nvPr/>
            </p:nvSpPr>
            <p:spPr>
              <a:xfrm>
                <a:off x="8608244" y="2318554"/>
                <a:ext cx="348791" cy="338554"/>
              </a:xfrm>
              <a:prstGeom prst="rect">
                <a:avLst/>
              </a:prstGeom>
              <a:blipFill>
                <a:blip r:embed="rId6"/>
                <a:stretch>
                  <a:fillRect r="-28070"/>
                </a:stretch>
              </a:blipFill>
            </p:spPr>
            <p:txBody>
              <a:bodyPr/>
              <a:lstStyle/>
              <a:p>
                <a:r>
                  <a:rPr lang="en-US">
                    <a:noFill/>
                  </a:rPr>
                  <a:t> </a:t>
                </a:r>
              </a:p>
            </p:txBody>
          </p:sp>
        </mc:Fallback>
      </mc:AlternateContent>
    </p:spTree>
    <p:extLst>
      <p:ext uri="{BB962C8B-B14F-4D97-AF65-F5344CB8AC3E}">
        <p14:creationId xmlns:p14="http://schemas.microsoft.com/office/powerpoint/2010/main" val="125251725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82B7E-4EEB-567C-F5CA-BEC8237C07A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1ED087C-D69E-CFBB-1E51-6719F903BA0C}"/>
              </a:ext>
            </a:extLst>
          </p:cNvPr>
          <p:cNvSpPr txBox="1"/>
          <p:nvPr/>
        </p:nvSpPr>
        <p:spPr>
          <a:xfrm>
            <a:off x="623740" y="2384981"/>
            <a:ext cx="10944520" cy="1200329"/>
          </a:xfrm>
          <a:prstGeom prst="rect">
            <a:avLst/>
          </a:prstGeom>
          <a:noFill/>
        </p:spPr>
        <p:txBody>
          <a:bodyPr wrap="square" rtlCol="0">
            <a:spAutoFit/>
          </a:bodyPr>
          <a:lstStyle/>
          <a:p>
            <a:pPr algn="ctr"/>
            <a:r>
              <a:rPr lang="en-US" sz="7200" b="1">
                <a:solidFill>
                  <a:srgbClr val="FF0000"/>
                </a:solidFill>
                <a:latin typeface="Times New Roman" panose="02020603050405020304" pitchFamily="18" charset="0"/>
                <a:cs typeface="Times New Roman" panose="02020603050405020304" pitchFamily="18" charset="0"/>
              </a:rPr>
              <a:t>ĐỀ SỐ 4</a:t>
            </a:r>
          </a:p>
        </p:txBody>
      </p:sp>
    </p:spTree>
    <p:extLst>
      <p:ext uri="{BB962C8B-B14F-4D97-AF65-F5344CB8AC3E}">
        <p14:creationId xmlns:p14="http://schemas.microsoft.com/office/powerpoint/2010/main" val="254340748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00C5171-C4AA-16F2-0E95-B2B91D23C395}"/>
              </a:ext>
            </a:extLst>
          </p:cNvPr>
          <p:cNvSpPr txBox="1"/>
          <p:nvPr/>
        </p:nvSpPr>
        <p:spPr>
          <a:xfrm>
            <a:off x="96625" y="118952"/>
            <a:ext cx="11847135" cy="672364"/>
          </a:xfrm>
          <a:prstGeom prst="rect">
            <a:avLst/>
          </a:prstGeom>
          <a:solidFill>
            <a:srgbClr val="FFFF00"/>
          </a:solidFill>
        </p:spPr>
        <p:txBody>
          <a:bodyPr wrap="square">
            <a:spAutoFit/>
          </a:bodyPr>
          <a:lstStyle/>
          <a:p>
            <a:pPr marL="629920" indent="-629920" algn="just">
              <a:lnSpc>
                <a:spcPct val="107000"/>
              </a:lnSpc>
              <a:spcBef>
                <a:spcPts val="300"/>
              </a:spcBef>
              <a:spcAft>
                <a:spcPts val="300"/>
              </a:spcAft>
            </a:pPr>
            <a:r>
              <a:rPr lang="en-SG" sz="1800" b="1">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PHẦN I. Câu trắc nghiệm nhiều phương án lựa chọn. </a:t>
            </a:r>
            <a:r>
              <a:rPr lang="en-SG" sz="18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Thí sinh trả lời từ câu 1 đến câu 12. Mỗi câu hỏi thí sinh chỉ chọn 1 phương án.</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564A1FA3-8E07-80F7-CC1B-B1244E7A0ACC}"/>
              </a:ext>
            </a:extLst>
          </p:cNvPr>
          <p:cNvPicPr>
            <a:picLocks noChangeAspect="1"/>
          </p:cNvPicPr>
          <p:nvPr/>
        </p:nvPicPr>
        <p:blipFill>
          <a:blip r:embed="rId2"/>
          <a:stretch>
            <a:fillRect/>
          </a:stretch>
        </p:blipFill>
        <p:spPr>
          <a:xfrm>
            <a:off x="0" y="889708"/>
            <a:ext cx="12192000" cy="5663045"/>
          </a:xfrm>
          <a:prstGeom prst="rect">
            <a:avLst/>
          </a:prstGeom>
        </p:spPr>
      </p:pic>
      <p:sp>
        <p:nvSpPr>
          <p:cNvPr id="2" name="TextBox 1">
            <a:extLst>
              <a:ext uri="{FF2B5EF4-FFF2-40B4-BE49-F238E27FC236}">
                <a16:creationId xmlns:a16="http://schemas.microsoft.com/office/drawing/2014/main" id="{03985760-DEEC-19CB-96F6-1FE5AEFC4C3C}"/>
              </a:ext>
            </a:extLst>
          </p:cNvPr>
          <p:cNvSpPr txBox="1"/>
          <p:nvPr/>
        </p:nvSpPr>
        <p:spPr>
          <a:xfrm>
            <a:off x="8598865" y="1165867"/>
            <a:ext cx="669303" cy="769441"/>
          </a:xfrm>
          <a:prstGeom prst="rect">
            <a:avLst/>
          </a:prstGeom>
          <a:noFill/>
        </p:spPr>
        <p:txBody>
          <a:bodyPr wrap="square" rtlCol="0">
            <a:spAutoFit/>
          </a:bodyPr>
          <a:lstStyle/>
          <a:p>
            <a:r>
              <a:rPr lang="en-US" sz="4400" b="1">
                <a:solidFill>
                  <a:srgbClr val="FF0000"/>
                </a:solidFill>
              </a:rPr>
              <a:t>X</a:t>
            </a:r>
          </a:p>
        </p:txBody>
      </p:sp>
      <p:sp>
        <p:nvSpPr>
          <p:cNvPr id="4" name="TextBox 3">
            <a:extLst>
              <a:ext uri="{FF2B5EF4-FFF2-40B4-BE49-F238E27FC236}">
                <a16:creationId xmlns:a16="http://schemas.microsoft.com/office/drawing/2014/main" id="{DF83886B-3346-7561-2BE9-B0CC6C37CDF9}"/>
              </a:ext>
            </a:extLst>
          </p:cNvPr>
          <p:cNvSpPr txBox="1"/>
          <p:nvPr/>
        </p:nvSpPr>
        <p:spPr>
          <a:xfrm>
            <a:off x="1077822" y="2158366"/>
            <a:ext cx="669303" cy="769441"/>
          </a:xfrm>
          <a:prstGeom prst="rect">
            <a:avLst/>
          </a:prstGeom>
          <a:noFill/>
        </p:spPr>
        <p:txBody>
          <a:bodyPr wrap="square" rtlCol="0">
            <a:spAutoFit/>
          </a:bodyPr>
          <a:lstStyle/>
          <a:p>
            <a:r>
              <a:rPr lang="en-US" sz="4400" b="1">
                <a:solidFill>
                  <a:srgbClr val="FF0000"/>
                </a:solidFill>
              </a:rPr>
              <a:t>X</a:t>
            </a:r>
          </a:p>
        </p:txBody>
      </p:sp>
      <p:sp>
        <p:nvSpPr>
          <p:cNvPr id="6" name="TextBox 5">
            <a:extLst>
              <a:ext uri="{FF2B5EF4-FFF2-40B4-BE49-F238E27FC236}">
                <a16:creationId xmlns:a16="http://schemas.microsoft.com/office/drawing/2014/main" id="{FE53FF01-778A-BB8D-DAF4-775C7BCFDD9F}"/>
              </a:ext>
            </a:extLst>
          </p:cNvPr>
          <p:cNvSpPr txBox="1"/>
          <p:nvPr/>
        </p:nvSpPr>
        <p:spPr>
          <a:xfrm>
            <a:off x="6367854" y="3555312"/>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CE229A8C-BEC3-91BA-ED24-D0EBA90A02E9}"/>
              </a:ext>
            </a:extLst>
          </p:cNvPr>
          <p:cNvSpPr txBox="1"/>
          <p:nvPr/>
        </p:nvSpPr>
        <p:spPr>
          <a:xfrm>
            <a:off x="3513104" y="5969607"/>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1095291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7"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39EDEEA-72AA-4BF1-7F11-9CF28F3D78CD}"/>
              </a:ext>
            </a:extLst>
          </p:cNvPr>
          <p:cNvPicPr>
            <a:picLocks noChangeAspect="1"/>
          </p:cNvPicPr>
          <p:nvPr/>
        </p:nvPicPr>
        <p:blipFill>
          <a:blip r:embed="rId2"/>
          <a:stretch>
            <a:fillRect/>
          </a:stretch>
        </p:blipFill>
        <p:spPr>
          <a:xfrm>
            <a:off x="0" y="214732"/>
            <a:ext cx="11793596" cy="6254162"/>
          </a:xfrm>
          <a:prstGeom prst="rect">
            <a:avLst/>
          </a:prstGeom>
        </p:spPr>
      </p:pic>
      <p:sp>
        <p:nvSpPr>
          <p:cNvPr id="2" name="TextBox 1">
            <a:extLst>
              <a:ext uri="{FF2B5EF4-FFF2-40B4-BE49-F238E27FC236}">
                <a16:creationId xmlns:a16="http://schemas.microsoft.com/office/drawing/2014/main" id="{CF67B90D-7CD1-203B-BF6A-0B373517D8FC}"/>
              </a:ext>
            </a:extLst>
          </p:cNvPr>
          <p:cNvSpPr txBox="1"/>
          <p:nvPr/>
        </p:nvSpPr>
        <p:spPr>
          <a:xfrm>
            <a:off x="6752781" y="561549"/>
            <a:ext cx="669303" cy="769441"/>
          </a:xfrm>
          <a:prstGeom prst="rect">
            <a:avLst/>
          </a:prstGeom>
          <a:noFill/>
        </p:spPr>
        <p:txBody>
          <a:bodyPr wrap="square" rtlCol="0">
            <a:spAutoFit/>
          </a:bodyPr>
          <a:lstStyle/>
          <a:p>
            <a:r>
              <a:rPr lang="en-US" sz="4400" b="1">
                <a:solidFill>
                  <a:srgbClr val="FF0000"/>
                </a:solidFill>
              </a:rPr>
              <a:t>X</a:t>
            </a:r>
          </a:p>
        </p:txBody>
      </p:sp>
      <p:sp>
        <p:nvSpPr>
          <p:cNvPr id="4" name="TextBox 3">
            <a:extLst>
              <a:ext uri="{FF2B5EF4-FFF2-40B4-BE49-F238E27FC236}">
                <a16:creationId xmlns:a16="http://schemas.microsoft.com/office/drawing/2014/main" id="{C5222AE6-4510-6CA0-3C24-457A3C8AEE49}"/>
              </a:ext>
            </a:extLst>
          </p:cNvPr>
          <p:cNvSpPr txBox="1"/>
          <p:nvPr/>
        </p:nvSpPr>
        <p:spPr>
          <a:xfrm>
            <a:off x="6752782" y="1677807"/>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69008583-5A36-E254-1206-E719EF694A56}"/>
              </a:ext>
            </a:extLst>
          </p:cNvPr>
          <p:cNvSpPr txBox="1"/>
          <p:nvPr/>
        </p:nvSpPr>
        <p:spPr>
          <a:xfrm>
            <a:off x="3858752" y="2659559"/>
            <a:ext cx="669303" cy="769441"/>
          </a:xfrm>
          <a:prstGeom prst="rect">
            <a:avLst/>
          </a:prstGeom>
          <a:noFill/>
        </p:spPr>
        <p:txBody>
          <a:bodyPr wrap="square" rtlCol="0">
            <a:spAutoFit/>
          </a:bodyPr>
          <a:lstStyle/>
          <a:p>
            <a:r>
              <a:rPr lang="en-US" sz="4400" b="1">
                <a:solidFill>
                  <a:srgbClr val="FF0000"/>
                </a:solidFill>
              </a:rPr>
              <a:t>X</a:t>
            </a:r>
          </a:p>
        </p:txBody>
      </p:sp>
      <p:sp>
        <p:nvSpPr>
          <p:cNvPr id="6" name="TextBox 5">
            <a:extLst>
              <a:ext uri="{FF2B5EF4-FFF2-40B4-BE49-F238E27FC236}">
                <a16:creationId xmlns:a16="http://schemas.microsoft.com/office/drawing/2014/main" id="{E6249E1C-C2CD-8EAE-7F10-28A2C5DB9516}"/>
              </a:ext>
            </a:extLst>
          </p:cNvPr>
          <p:cNvSpPr txBox="1"/>
          <p:nvPr/>
        </p:nvSpPr>
        <p:spPr>
          <a:xfrm>
            <a:off x="9357722" y="5822972"/>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1966733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0E493F7-E43F-00D7-3A94-F419A983FD0B}"/>
              </a:ext>
            </a:extLst>
          </p:cNvPr>
          <p:cNvPicPr>
            <a:picLocks noChangeAspect="1"/>
          </p:cNvPicPr>
          <p:nvPr/>
        </p:nvPicPr>
        <p:blipFill>
          <a:blip r:embed="rId2"/>
          <a:stretch>
            <a:fillRect/>
          </a:stretch>
        </p:blipFill>
        <p:spPr>
          <a:xfrm>
            <a:off x="-1" y="224714"/>
            <a:ext cx="12311493" cy="2742221"/>
          </a:xfrm>
          <a:prstGeom prst="rect">
            <a:avLst/>
          </a:prstGeom>
        </p:spPr>
      </p:pic>
      <p:sp>
        <p:nvSpPr>
          <p:cNvPr id="2" name="TextBox 1">
            <a:extLst>
              <a:ext uri="{FF2B5EF4-FFF2-40B4-BE49-F238E27FC236}">
                <a16:creationId xmlns:a16="http://schemas.microsoft.com/office/drawing/2014/main" id="{E0D99977-8EAC-C501-FB25-8D5C37D4EA09}"/>
              </a:ext>
            </a:extLst>
          </p:cNvPr>
          <p:cNvSpPr txBox="1"/>
          <p:nvPr/>
        </p:nvSpPr>
        <p:spPr>
          <a:xfrm>
            <a:off x="4375655" y="826383"/>
            <a:ext cx="669303" cy="769441"/>
          </a:xfrm>
          <a:prstGeom prst="rect">
            <a:avLst/>
          </a:prstGeom>
          <a:noFill/>
        </p:spPr>
        <p:txBody>
          <a:bodyPr wrap="square" rtlCol="0">
            <a:spAutoFit/>
          </a:bodyPr>
          <a:lstStyle/>
          <a:p>
            <a:r>
              <a:rPr lang="en-US" sz="4400" b="1">
                <a:solidFill>
                  <a:srgbClr val="FF0000"/>
                </a:solidFill>
              </a:rPr>
              <a:t>X</a:t>
            </a:r>
          </a:p>
        </p:txBody>
      </p:sp>
      <p:sp>
        <p:nvSpPr>
          <p:cNvPr id="4" name="TextBox 3">
            <a:extLst>
              <a:ext uri="{FF2B5EF4-FFF2-40B4-BE49-F238E27FC236}">
                <a16:creationId xmlns:a16="http://schemas.microsoft.com/office/drawing/2014/main" id="{5ABD905A-D340-E17C-9F4B-F2127E8A9730}"/>
              </a:ext>
            </a:extLst>
          </p:cNvPr>
          <p:cNvSpPr txBox="1"/>
          <p:nvPr/>
        </p:nvSpPr>
        <p:spPr>
          <a:xfrm>
            <a:off x="4375656" y="2054879"/>
            <a:ext cx="669303" cy="769441"/>
          </a:xfrm>
          <a:prstGeom prst="rect">
            <a:avLst/>
          </a:prstGeom>
          <a:noFill/>
        </p:spPr>
        <p:txBody>
          <a:bodyPr wrap="square" rtlCol="0">
            <a:spAutoFit/>
          </a:bodyPr>
          <a:lstStyle/>
          <a:p>
            <a:r>
              <a:rPr lang="en-US" sz="4400" b="1">
                <a:solidFill>
                  <a:srgbClr val="FF0000"/>
                </a:solidFill>
              </a:rPr>
              <a:t>X</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B745FB05-FFB6-EE9C-9E9A-AF971CE8FAE3}"/>
                  </a:ext>
                </a:extLst>
              </p:cNvPr>
              <p:cNvSpPr txBox="1"/>
              <p:nvPr/>
            </p:nvSpPr>
            <p:spPr>
              <a:xfrm>
                <a:off x="127313" y="2744389"/>
                <a:ext cx="12064687" cy="1816203"/>
              </a:xfrm>
              <a:prstGeom prst="rect">
                <a:avLst/>
              </a:prstGeom>
              <a:noFill/>
            </p:spPr>
            <p:txBody>
              <a:bodyPr wrap="square">
                <a:spAutoFit/>
              </a:bodyPr>
              <a:lstStyle/>
              <a:p>
                <a:pPr marL="226695" algn="just">
                  <a:lnSpc>
                    <a:spcPct val="150000"/>
                  </a:lnSpc>
                  <a:tabLst>
                    <a:tab pos="1710690" algn="l"/>
                    <a:tab pos="3599815" algn="l"/>
                    <a:tab pos="5039995" algn="l"/>
                  </a:tabLst>
                </a:pPr>
                <a:r>
                  <a:rPr lang="en-US" sz="3200" b="1" kern="100">
                    <a:solidFill>
                      <a:srgbClr val="00B050"/>
                    </a:solidFill>
                    <a:ea typeface="DengXian" panose="02010600030101010101" pitchFamily="2" charset="-122"/>
                    <a:cs typeface="Times New Roman" panose="02020603050405020304" pitchFamily="18" charset="0"/>
                  </a:rPr>
                  <a:t>Giải:</a:t>
                </a:r>
              </a:p>
              <a:p>
                <a:pPr marL="226695" algn="just">
                  <a:lnSpc>
                    <a:spcPct val="150000"/>
                  </a:lnSpc>
                  <a:tabLst>
                    <a:tab pos="1710690" algn="l"/>
                    <a:tab pos="3599815" algn="l"/>
                    <a:tab pos="5039995" algn="l"/>
                  </a:tabLst>
                </a:pPr>
                <a:r>
                  <a:rPr lang="en-US" sz="3200" kern="100">
                    <a:ea typeface="DengXian" panose="02010600030101010101" pitchFamily="2" charset="-122"/>
                    <a:cs typeface="Times New Roman" panose="02020603050405020304" pitchFamily="18" charset="0"/>
                  </a:rPr>
                  <a:t>Áp dụng công thức:  </a:t>
                </a:r>
                <a14:m>
                  <m:oMath xmlns:m="http://schemas.openxmlformats.org/officeDocument/2006/math">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𝑷</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f>
                      <m:fPr>
                        <m:ctrlP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𝒂</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𝒃</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𝒄</m:t>
                        </m:r>
                      </m:num>
                      <m:den>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𝟐</m:t>
                        </m:r>
                      </m:den>
                    </m:f>
                    <m:r>
                      <a:rPr lang="en-US" sz="32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m:t>
                    </m:r>
                    <m:f>
                      <m:fPr>
                        <m:ctrlPr>
                          <a:rPr lang="en-US" sz="32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32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𝟔</m:t>
                        </m:r>
                        <m:r>
                          <a:rPr lang="en-US" sz="32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32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𝟖</m:t>
                        </m:r>
                        <m:r>
                          <a:rPr lang="en-US" sz="32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32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𝟏𝟎</m:t>
                        </m:r>
                      </m:num>
                      <m:den>
                        <m:r>
                          <a:rPr lang="en-US" sz="32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𝟐</m:t>
                        </m:r>
                      </m:den>
                    </m:f>
                    <m:r>
                      <a:rPr lang="en-US" sz="32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32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𝟏𝟐</m:t>
                    </m:r>
                  </m:oMath>
                </a14:m>
                <a:endParaRPr lang="en-US" sz="3200" b="1" kern="100">
                  <a:effectLst/>
                  <a:latin typeface="Calibri" panose="020F0502020204030204" pitchFamily="34" charset="0"/>
                  <a:ea typeface="DengXian" panose="02010600030101010101" pitchFamily="2" charset="-122"/>
                  <a:cs typeface="Times New Roman" panose="02020603050405020304" pitchFamily="18" charset="0"/>
                </a:endParaRPr>
              </a:p>
            </p:txBody>
          </p:sp>
        </mc:Choice>
        <mc:Fallback xmlns="">
          <p:sp>
            <p:nvSpPr>
              <p:cNvPr id="5" name="TextBox 4">
                <a:extLst>
                  <a:ext uri="{FF2B5EF4-FFF2-40B4-BE49-F238E27FC236}">
                    <a16:creationId xmlns:a16="http://schemas.microsoft.com/office/drawing/2014/main" id="{B745FB05-FFB6-EE9C-9E9A-AF971CE8FAE3}"/>
                  </a:ext>
                </a:extLst>
              </p:cNvPr>
              <p:cNvSpPr txBox="1">
                <a:spLocks noRot="1" noChangeAspect="1" noMove="1" noResize="1" noEditPoints="1" noAdjustHandles="1" noChangeArrowheads="1" noChangeShapeType="1" noTextEdit="1"/>
              </p:cNvSpPr>
              <p:nvPr/>
            </p:nvSpPr>
            <p:spPr>
              <a:xfrm>
                <a:off x="127313" y="2744389"/>
                <a:ext cx="12064687" cy="1816203"/>
              </a:xfrm>
              <a:prstGeom prst="rect">
                <a:avLst/>
              </a:prstGeom>
              <a:blipFill>
                <a:blip r:embed="rId3"/>
                <a:stretch>
                  <a:fillRect b="-536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01739A2D-4D91-2525-04CB-285593AC07C0}"/>
                  </a:ext>
                </a:extLst>
              </p:cNvPr>
              <p:cNvSpPr txBox="1"/>
              <p:nvPr/>
            </p:nvSpPr>
            <p:spPr>
              <a:xfrm>
                <a:off x="385824" y="4868554"/>
                <a:ext cx="11786647" cy="1771062"/>
              </a:xfrm>
              <a:prstGeom prst="rect">
                <a:avLst/>
              </a:prstGeom>
              <a:noFill/>
            </p:spPr>
            <p:txBody>
              <a:bodyPr wrap="square">
                <a:spAutoFit/>
              </a:bodyPr>
              <a:lstStyle/>
              <a:p>
                <a:pPr>
                  <a:lnSpc>
                    <a:spcPct val="150000"/>
                  </a:lnSpc>
                </a:pPr>
                <a:r>
                  <a:rPr lang="en-US" sz="3200" b="1" kern="100">
                    <a:solidFill>
                      <a:srgbClr val="FF0000"/>
                    </a:solidFill>
                    <a:effectLst/>
                    <a:ea typeface="DengXian" panose="02010600030101010101" pitchFamily="2" charset="-122"/>
                    <a:cs typeface="Times New Roman" panose="02020603050405020304" pitchFamily="18" charset="0"/>
                  </a:rPr>
                  <a:t>Diện tích: </a:t>
                </a:r>
                <a14:m>
                  <m:oMath xmlns:m="http://schemas.openxmlformats.org/officeDocument/2006/math">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𝒔</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ad>
                      <m:radPr>
                        <m:degHide m:val="on"/>
                        <m:ctrlP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ctrlPr>
                      </m:radPr>
                      <m:deg/>
                      <m:e>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𝒑</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𝒑</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𝒂</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𝒑</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𝒃</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𝒑</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𝒄</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e>
                    </m:rad>
                  </m:oMath>
                </a14:m>
                <a:endParaRPr lang="en-US" sz="3200" b="1" i="1" kern="10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endParaRPr>
              </a:p>
              <a:p>
                <a:pPr>
                  <a:lnSpc>
                    <a:spcPct val="150000"/>
                  </a:lnSpc>
                </a:pPr>
                <a14:m>
                  <m:oMath xmlns:m="http://schemas.openxmlformats.org/officeDocument/2006/math">
                    <m:r>
                      <a:rPr lang="en-US" sz="32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m:t>
                    </m:r>
                  </m:oMath>
                </a14:m>
                <a:r>
                  <a:rPr lang="en-US" sz="3200" b="1" kern="100">
                    <a:ea typeface="DengXian" panose="02010600030101010101" pitchFamily="2" charset="-122"/>
                    <a:cs typeface="Times New Roman" panose="02020603050405020304" pitchFamily="18" charset="0"/>
                  </a:rPr>
                  <a:t> </a:t>
                </a:r>
                <a14:m>
                  <m:oMath xmlns:m="http://schemas.openxmlformats.org/officeDocument/2006/math">
                    <m:rad>
                      <m:radPr>
                        <m:degHide m:val="on"/>
                        <m:ctrlPr>
                          <a:rPr lang="en-US" sz="3200" b="1" i="1" kern="100">
                            <a:latin typeface="Cambria Math" panose="02040503050406030204" pitchFamily="18" charset="0"/>
                            <a:ea typeface="DengXian" panose="02010600030101010101" pitchFamily="2" charset="-122"/>
                            <a:cs typeface="Times New Roman" panose="02020603050405020304" pitchFamily="18" charset="0"/>
                          </a:rPr>
                        </m:ctrlPr>
                      </m:radPr>
                      <m:deg/>
                      <m:e>
                        <m:r>
                          <a:rPr lang="en-US" sz="3200" b="1" i="1" kern="100" smtClean="0">
                            <a:latin typeface="Cambria Math" panose="02040503050406030204" pitchFamily="18" charset="0"/>
                            <a:ea typeface="DengXian" panose="02010600030101010101" pitchFamily="2" charset="-122"/>
                            <a:cs typeface="Times New Roman" panose="02020603050405020304" pitchFamily="18" charset="0"/>
                          </a:rPr>
                          <m:t>𝟏𝟐</m:t>
                        </m:r>
                        <m:d>
                          <m:dPr>
                            <m:ctrlPr>
                              <a:rPr lang="en-US" sz="3200" b="1" i="1" kern="100" smtClean="0">
                                <a:latin typeface="Cambria Math" panose="02040503050406030204" pitchFamily="18" charset="0"/>
                                <a:ea typeface="DengXian" panose="02010600030101010101" pitchFamily="2" charset="-122"/>
                                <a:cs typeface="Times New Roman" panose="02020603050405020304" pitchFamily="18" charset="0"/>
                              </a:rPr>
                            </m:ctrlPr>
                          </m:dPr>
                          <m:e>
                            <m:r>
                              <a:rPr lang="en-US" sz="3200" b="1" i="1" kern="100" smtClean="0">
                                <a:latin typeface="Cambria Math" panose="02040503050406030204" pitchFamily="18" charset="0"/>
                                <a:ea typeface="DengXian" panose="02010600030101010101" pitchFamily="2" charset="-122"/>
                                <a:cs typeface="Times New Roman" panose="02020603050405020304" pitchFamily="18" charset="0"/>
                              </a:rPr>
                              <m:t>𝟏𝟐</m:t>
                            </m:r>
                            <m:r>
                              <a:rPr lang="en-US" sz="3200" b="1" i="1" kern="100">
                                <a:latin typeface="Cambria Math" panose="02040503050406030204" pitchFamily="18" charset="0"/>
                                <a:ea typeface="DengXian" panose="02010600030101010101" pitchFamily="2" charset="-122"/>
                                <a:cs typeface="Times New Roman" panose="02020603050405020304" pitchFamily="18" charset="0"/>
                              </a:rPr>
                              <m:t>−</m:t>
                            </m:r>
                            <m:r>
                              <a:rPr lang="en-US" sz="3200" b="1" i="1" kern="100" smtClean="0">
                                <a:latin typeface="Cambria Math" panose="02040503050406030204" pitchFamily="18" charset="0"/>
                                <a:ea typeface="DengXian" panose="02010600030101010101" pitchFamily="2" charset="-122"/>
                                <a:cs typeface="Times New Roman" panose="02020603050405020304" pitchFamily="18" charset="0"/>
                              </a:rPr>
                              <m:t>𝟔</m:t>
                            </m:r>
                          </m:e>
                        </m:d>
                        <m:d>
                          <m:dPr>
                            <m:ctrlPr>
                              <a:rPr lang="en-US" sz="3200" b="1" i="1" kern="100" smtClean="0">
                                <a:latin typeface="Cambria Math" panose="02040503050406030204" pitchFamily="18" charset="0"/>
                                <a:ea typeface="DengXian" panose="02010600030101010101" pitchFamily="2" charset="-122"/>
                                <a:cs typeface="Times New Roman" panose="02020603050405020304" pitchFamily="18" charset="0"/>
                              </a:rPr>
                            </m:ctrlPr>
                          </m:dPr>
                          <m:e>
                            <m:r>
                              <a:rPr lang="en-US" sz="3200" b="1" i="1" kern="100" smtClean="0">
                                <a:latin typeface="Cambria Math" panose="02040503050406030204" pitchFamily="18" charset="0"/>
                                <a:ea typeface="DengXian" panose="02010600030101010101" pitchFamily="2" charset="-122"/>
                                <a:cs typeface="Times New Roman" panose="02020603050405020304" pitchFamily="18" charset="0"/>
                              </a:rPr>
                              <m:t>𝟏𝟐</m:t>
                            </m:r>
                            <m:r>
                              <a:rPr lang="en-US" sz="3200" b="1" i="1" kern="100">
                                <a:latin typeface="Cambria Math" panose="02040503050406030204" pitchFamily="18" charset="0"/>
                                <a:ea typeface="DengXian" panose="02010600030101010101" pitchFamily="2" charset="-122"/>
                                <a:cs typeface="Times New Roman" panose="02020603050405020304" pitchFamily="18" charset="0"/>
                              </a:rPr>
                              <m:t>−</m:t>
                            </m:r>
                            <m:r>
                              <a:rPr lang="en-US" sz="3200" b="1" i="1" kern="100" smtClean="0">
                                <a:latin typeface="Cambria Math" panose="02040503050406030204" pitchFamily="18" charset="0"/>
                                <a:ea typeface="DengXian" panose="02010600030101010101" pitchFamily="2" charset="-122"/>
                                <a:cs typeface="Times New Roman" panose="02020603050405020304" pitchFamily="18" charset="0"/>
                              </a:rPr>
                              <m:t>𝟖</m:t>
                            </m:r>
                          </m:e>
                        </m:d>
                        <m:d>
                          <m:dPr>
                            <m:ctrlPr>
                              <a:rPr lang="en-US" sz="3200" b="1" i="1" kern="100" smtClean="0">
                                <a:latin typeface="Cambria Math" panose="02040503050406030204" pitchFamily="18" charset="0"/>
                                <a:ea typeface="DengXian" panose="02010600030101010101" pitchFamily="2" charset="-122"/>
                                <a:cs typeface="Times New Roman" panose="02020603050405020304" pitchFamily="18" charset="0"/>
                              </a:rPr>
                            </m:ctrlPr>
                          </m:dPr>
                          <m:e>
                            <m:r>
                              <a:rPr lang="en-US" sz="3200" b="1" i="1" kern="100" smtClean="0">
                                <a:latin typeface="Cambria Math" panose="02040503050406030204" pitchFamily="18" charset="0"/>
                                <a:ea typeface="DengXian" panose="02010600030101010101" pitchFamily="2" charset="-122"/>
                                <a:cs typeface="Times New Roman" panose="02020603050405020304" pitchFamily="18" charset="0"/>
                              </a:rPr>
                              <m:t>𝟏𝟐</m:t>
                            </m:r>
                            <m:r>
                              <a:rPr lang="en-US" sz="3200" b="1" i="1" kern="100">
                                <a:latin typeface="Cambria Math" panose="02040503050406030204" pitchFamily="18" charset="0"/>
                                <a:ea typeface="DengXian" panose="02010600030101010101" pitchFamily="2" charset="-122"/>
                                <a:cs typeface="Times New Roman" panose="02020603050405020304" pitchFamily="18" charset="0"/>
                              </a:rPr>
                              <m:t>−</m:t>
                            </m:r>
                            <m:r>
                              <a:rPr lang="en-US" sz="3200" b="1" i="1" kern="100" smtClean="0">
                                <a:latin typeface="Cambria Math" panose="02040503050406030204" pitchFamily="18" charset="0"/>
                                <a:ea typeface="DengXian" panose="02010600030101010101" pitchFamily="2" charset="-122"/>
                                <a:cs typeface="Times New Roman" panose="02020603050405020304" pitchFamily="18" charset="0"/>
                              </a:rPr>
                              <m:t>𝟏𝟎</m:t>
                            </m:r>
                          </m:e>
                        </m:d>
                      </m:e>
                    </m:rad>
                    <m:r>
                      <a:rPr lang="en-US" sz="3200" b="1" i="1" kern="100" smtClean="0">
                        <a:latin typeface="Cambria Math" panose="02040503050406030204" pitchFamily="18" charset="0"/>
                        <a:ea typeface="DengXian" panose="02010600030101010101" pitchFamily="2" charset="-122"/>
                        <a:cs typeface="Times New Roman" panose="02020603050405020304" pitchFamily="18" charset="0"/>
                      </a:rPr>
                      <m:t>=</m:t>
                    </m:r>
                    <m:r>
                      <a:rPr lang="en-US" sz="3200" b="1" i="1" kern="100" smtClean="0">
                        <a:latin typeface="Cambria Math" panose="02040503050406030204" pitchFamily="18" charset="0"/>
                        <a:ea typeface="DengXian" panose="02010600030101010101" pitchFamily="2" charset="-122"/>
                        <a:cs typeface="Times New Roman" panose="02020603050405020304" pitchFamily="18" charset="0"/>
                      </a:rPr>
                      <m:t>𝟐𝟒</m:t>
                    </m:r>
                  </m:oMath>
                </a14:m>
                <a:endParaRPr lang="en-US" sz="3200">
                  <a:solidFill>
                    <a:schemeClr val="tx1"/>
                  </a:solidFill>
                </a:endParaRPr>
              </a:p>
            </p:txBody>
          </p:sp>
        </mc:Choice>
        <mc:Fallback xmlns="">
          <p:sp>
            <p:nvSpPr>
              <p:cNvPr id="6" name="TextBox 5">
                <a:extLst>
                  <a:ext uri="{FF2B5EF4-FFF2-40B4-BE49-F238E27FC236}">
                    <a16:creationId xmlns:a16="http://schemas.microsoft.com/office/drawing/2014/main" id="{01739A2D-4D91-2525-04CB-285593AC07C0}"/>
                  </a:ext>
                </a:extLst>
              </p:cNvPr>
              <p:cNvSpPr txBox="1">
                <a:spLocks noRot="1" noChangeAspect="1" noMove="1" noResize="1" noEditPoints="1" noAdjustHandles="1" noChangeArrowheads="1" noChangeShapeType="1" noTextEdit="1"/>
              </p:cNvSpPr>
              <p:nvPr/>
            </p:nvSpPr>
            <p:spPr>
              <a:xfrm>
                <a:off x="385824" y="4868554"/>
                <a:ext cx="11786647" cy="1771062"/>
              </a:xfrm>
              <a:prstGeom prst="rect">
                <a:avLst/>
              </a:prstGeom>
              <a:blipFill>
                <a:blip r:embed="rId4"/>
                <a:stretch>
                  <a:fillRect l="-1293"/>
                </a:stretch>
              </a:blipFill>
            </p:spPr>
            <p:txBody>
              <a:bodyPr/>
              <a:lstStyle/>
              <a:p>
                <a:r>
                  <a:rPr lang="en-US">
                    <a:noFill/>
                  </a:rPr>
                  <a:t> </a:t>
                </a:r>
              </a:p>
            </p:txBody>
          </p:sp>
        </mc:Fallback>
      </mc:AlternateContent>
    </p:spTree>
    <p:extLst>
      <p:ext uri="{BB962C8B-B14F-4D97-AF65-F5344CB8AC3E}">
        <p14:creationId xmlns:p14="http://schemas.microsoft.com/office/powerpoint/2010/main" val="3375301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D3B4138-AB02-1BF2-19E8-8C31B5420FD4}"/>
              </a:ext>
            </a:extLst>
          </p:cNvPr>
          <p:cNvPicPr>
            <a:picLocks noChangeAspect="1"/>
          </p:cNvPicPr>
          <p:nvPr/>
        </p:nvPicPr>
        <p:blipFill>
          <a:blip r:embed="rId2"/>
          <a:stretch>
            <a:fillRect/>
          </a:stretch>
        </p:blipFill>
        <p:spPr>
          <a:xfrm>
            <a:off x="0" y="307688"/>
            <a:ext cx="12192000" cy="5762372"/>
          </a:xfrm>
          <a:prstGeom prst="rect">
            <a:avLst/>
          </a:prstGeom>
        </p:spPr>
      </p:pic>
      <p:sp>
        <p:nvSpPr>
          <p:cNvPr id="2" name="TextBox 1">
            <a:extLst>
              <a:ext uri="{FF2B5EF4-FFF2-40B4-BE49-F238E27FC236}">
                <a16:creationId xmlns:a16="http://schemas.microsoft.com/office/drawing/2014/main" id="{97D56EBE-0C76-8CCE-2290-B36987BAE07D}"/>
              </a:ext>
            </a:extLst>
          </p:cNvPr>
          <p:cNvSpPr txBox="1"/>
          <p:nvPr/>
        </p:nvSpPr>
        <p:spPr>
          <a:xfrm>
            <a:off x="3696926" y="3985803"/>
            <a:ext cx="669303" cy="769441"/>
          </a:xfrm>
          <a:prstGeom prst="rect">
            <a:avLst/>
          </a:prstGeom>
          <a:noFill/>
        </p:spPr>
        <p:txBody>
          <a:bodyPr wrap="square" rtlCol="0">
            <a:spAutoFit/>
          </a:bodyPr>
          <a:lstStyle/>
          <a:p>
            <a:r>
              <a:rPr lang="en-US" sz="4400" b="1">
                <a:solidFill>
                  <a:srgbClr val="FF0000"/>
                </a:solidFill>
              </a:rPr>
              <a:t>X</a:t>
            </a:r>
          </a:p>
        </p:txBody>
      </p:sp>
      <p:sp>
        <p:nvSpPr>
          <p:cNvPr id="4" name="TextBox 3">
            <a:extLst>
              <a:ext uri="{FF2B5EF4-FFF2-40B4-BE49-F238E27FC236}">
                <a16:creationId xmlns:a16="http://schemas.microsoft.com/office/drawing/2014/main" id="{CC677990-F402-6529-688B-E9424C036BAF}"/>
              </a:ext>
            </a:extLst>
          </p:cNvPr>
          <p:cNvSpPr txBox="1"/>
          <p:nvPr/>
        </p:nvSpPr>
        <p:spPr>
          <a:xfrm>
            <a:off x="6074051" y="5490792"/>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2460419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0B2EDA8-EC9B-346A-36D7-6386C01422A3}"/>
              </a:ext>
            </a:extLst>
          </p:cNvPr>
          <p:cNvSpPr txBox="1"/>
          <p:nvPr/>
        </p:nvSpPr>
        <p:spPr>
          <a:xfrm>
            <a:off x="124880" y="167575"/>
            <a:ext cx="12067120" cy="646331"/>
          </a:xfrm>
          <a:prstGeom prst="rect">
            <a:avLst/>
          </a:prstGeom>
          <a:noFill/>
        </p:spPr>
        <p:txBody>
          <a:bodyPr wrap="square">
            <a:spAutoFit/>
          </a:bodyPr>
          <a:lstStyle/>
          <a:p>
            <a:r>
              <a:rPr lang="en-SG" sz="1800" b="1">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PHẦN II. Câu trắc nghiệm đúng sai. </a:t>
            </a:r>
            <a:r>
              <a:rPr lang="en-SG" sz="18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Thí sinh trả lời từ câu 13 đến câu 16 </a:t>
            </a:r>
            <a:r>
              <a:rPr lang="en-SG" sz="1800">
                <a:effectLst/>
                <a:latin typeface="Palatino Linotype" panose="02040502050505030304" pitchFamily="18" charset="0"/>
                <a:ea typeface="Calibri" panose="020F0502020204030204" pitchFamily="34" charset="0"/>
                <a:cs typeface="Times New Roman" panose="02020603050405020304" pitchFamily="18" charset="0"/>
              </a:rPr>
              <a:t>Trong mỗi ý a), b), c), d) ở mỗi câu, thí sinh chọn đúng hoặc sai </a:t>
            </a:r>
            <a:endParaRPr lang="en-US"/>
          </a:p>
        </p:txBody>
      </p:sp>
      <p:pic>
        <p:nvPicPr>
          <p:cNvPr id="7" name="Picture 6">
            <a:extLst>
              <a:ext uri="{FF2B5EF4-FFF2-40B4-BE49-F238E27FC236}">
                <a16:creationId xmlns:a16="http://schemas.microsoft.com/office/drawing/2014/main" id="{70234D69-3C18-ACFA-2522-81A5BE58294B}"/>
              </a:ext>
            </a:extLst>
          </p:cNvPr>
          <p:cNvPicPr>
            <a:picLocks noChangeAspect="1"/>
          </p:cNvPicPr>
          <p:nvPr/>
        </p:nvPicPr>
        <p:blipFill>
          <a:blip r:embed="rId2"/>
          <a:stretch>
            <a:fillRect/>
          </a:stretch>
        </p:blipFill>
        <p:spPr>
          <a:xfrm>
            <a:off x="124880" y="813906"/>
            <a:ext cx="11785262" cy="2898842"/>
          </a:xfrm>
          <a:prstGeom prst="rect">
            <a:avLst/>
          </a:prstGeom>
        </p:spPr>
      </p:pic>
      <p:sp>
        <p:nvSpPr>
          <p:cNvPr id="2" name="TextBox 1">
            <a:extLst>
              <a:ext uri="{FF2B5EF4-FFF2-40B4-BE49-F238E27FC236}">
                <a16:creationId xmlns:a16="http://schemas.microsoft.com/office/drawing/2014/main" id="{50C4F823-B77E-E4F9-DB54-227BD7D3600D}"/>
              </a:ext>
            </a:extLst>
          </p:cNvPr>
          <p:cNvSpPr txBox="1"/>
          <p:nvPr/>
        </p:nvSpPr>
        <p:spPr>
          <a:xfrm>
            <a:off x="1293091" y="1878606"/>
            <a:ext cx="669303" cy="769441"/>
          </a:xfrm>
          <a:prstGeom prst="rect">
            <a:avLst/>
          </a:prstGeom>
          <a:noFill/>
        </p:spPr>
        <p:txBody>
          <a:bodyPr wrap="square" rtlCol="0">
            <a:spAutoFit/>
          </a:bodyPr>
          <a:lstStyle/>
          <a:p>
            <a:r>
              <a:rPr lang="en-US" sz="4400" b="1">
                <a:solidFill>
                  <a:srgbClr val="FF0000"/>
                </a:solidFill>
              </a:rPr>
              <a:t>X</a:t>
            </a:r>
          </a:p>
        </p:txBody>
      </p:sp>
      <p:sp>
        <p:nvSpPr>
          <p:cNvPr id="4" name="TextBox 3">
            <a:extLst>
              <a:ext uri="{FF2B5EF4-FFF2-40B4-BE49-F238E27FC236}">
                <a16:creationId xmlns:a16="http://schemas.microsoft.com/office/drawing/2014/main" id="{06C9E88B-1258-75D1-A1D0-F20BD1F95082}"/>
              </a:ext>
            </a:extLst>
          </p:cNvPr>
          <p:cNvSpPr txBox="1"/>
          <p:nvPr/>
        </p:nvSpPr>
        <p:spPr>
          <a:xfrm>
            <a:off x="1219248" y="2720254"/>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4218410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3D68EFA-56B8-F20B-80A0-20AC618E6533}"/>
              </a:ext>
            </a:extLst>
          </p:cNvPr>
          <p:cNvPicPr>
            <a:picLocks noChangeAspect="1"/>
          </p:cNvPicPr>
          <p:nvPr/>
        </p:nvPicPr>
        <p:blipFill>
          <a:blip r:embed="rId2"/>
          <a:stretch>
            <a:fillRect/>
          </a:stretch>
        </p:blipFill>
        <p:spPr>
          <a:xfrm>
            <a:off x="0" y="0"/>
            <a:ext cx="12248481" cy="2842818"/>
          </a:xfrm>
          <a:prstGeom prst="rect">
            <a:avLst/>
          </a:prstGeom>
        </p:spPr>
      </p:pic>
      <p:sp>
        <p:nvSpPr>
          <p:cNvPr id="2" name="TextBox 1">
            <a:extLst>
              <a:ext uri="{FF2B5EF4-FFF2-40B4-BE49-F238E27FC236}">
                <a16:creationId xmlns:a16="http://schemas.microsoft.com/office/drawing/2014/main" id="{D6DCF90A-01BC-6B97-EC31-3DBBCEFE45BF}"/>
              </a:ext>
            </a:extLst>
          </p:cNvPr>
          <p:cNvSpPr txBox="1"/>
          <p:nvPr/>
        </p:nvSpPr>
        <p:spPr>
          <a:xfrm>
            <a:off x="1183872" y="651968"/>
            <a:ext cx="669303" cy="769441"/>
          </a:xfrm>
          <a:prstGeom prst="rect">
            <a:avLst/>
          </a:prstGeom>
          <a:noFill/>
        </p:spPr>
        <p:txBody>
          <a:bodyPr wrap="square" rtlCol="0">
            <a:spAutoFit/>
          </a:bodyPr>
          <a:lstStyle/>
          <a:p>
            <a:r>
              <a:rPr lang="en-US" sz="4400" b="1">
                <a:solidFill>
                  <a:srgbClr val="FF0000"/>
                </a:solidFill>
              </a:rPr>
              <a:t>X</a:t>
            </a:r>
          </a:p>
        </p:txBody>
      </p:sp>
      <p:sp>
        <p:nvSpPr>
          <p:cNvPr id="4" name="TextBox 3">
            <a:extLst>
              <a:ext uri="{FF2B5EF4-FFF2-40B4-BE49-F238E27FC236}">
                <a16:creationId xmlns:a16="http://schemas.microsoft.com/office/drawing/2014/main" id="{5ECA12D4-53EF-D233-7AD8-70644D1F968B}"/>
              </a:ext>
            </a:extLst>
          </p:cNvPr>
          <p:cNvSpPr txBox="1"/>
          <p:nvPr/>
        </p:nvSpPr>
        <p:spPr>
          <a:xfrm>
            <a:off x="6228833" y="1303936"/>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8589F702-5A3B-F776-1D10-99D097C47A7F}"/>
              </a:ext>
            </a:extLst>
          </p:cNvPr>
          <p:cNvSpPr txBox="1"/>
          <p:nvPr/>
        </p:nvSpPr>
        <p:spPr>
          <a:xfrm>
            <a:off x="1183873" y="2073377"/>
            <a:ext cx="669303" cy="769441"/>
          </a:xfrm>
          <a:prstGeom prst="rect">
            <a:avLst/>
          </a:prstGeom>
          <a:noFill/>
        </p:spPr>
        <p:txBody>
          <a:bodyPr wrap="square" rtlCol="0">
            <a:spAutoFit/>
          </a:bodyPr>
          <a:lstStyle/>
          <a:p>
            <a:r>
              <a:rPr lang="en-US" sz="4400" b="1">
                <a:solidFill>
                  <a:srgbClr val="FF0000"/>
                </a:solidFill>
              </a:rPr>
              <a:t>X</a:t>
            </a:r>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91E8D593-3B95-41BD-4C76-5ED067395376}"/>
                  </a:ext>
                </a:extLst>
              </p:cNvPr>
              <p:cNvSpPr txBox="1"/>
              <p:nvPr/>
            </p:nvSpPr>
            <p:spPr>
              <a:xfrm>
                <a:off x="135118" y="3070781"/>
                <a:ext cx="11755224" cy="825291"/>
              </a:xfrm>
              <a:prstGeom prst="rect">
                <a:avLst/>
              </a:prstGeom>
              <a:noFill/>
            </p:spPr>
            <p:txBody>
              <a:bodyPr wrap="square" rtlCol="0">
                <a:spAutoFit/>
              </a:bodyPr>
              <a:lstStyle/>
              <a:p>
                <a:r>
                  <a:rPr lang="en-US" sz="2800"/>
                  <a:t>b)Áp dụng công thức: </a:t>
                </a:r>
                <a14:m>
                  <m:oMath xmlns:m="http://schemas.openxmlformats.org/officeDocument/2006/math">
                    <m:f>
                      <m:fPr>
                        <m:ctrlPr>
                          <a:rPr lang="en-US" sz="2800" i="1" smtClean="0">
                            <a:solidFill>
                              <a:srgbClr val="FF0000"/>
                            </a:solidFill>
                            <a:latin typeface="Cambria Math" panose="02040503050406030204" pitchFamily="18" charset="0"/>
                          </a:rPr>
                        </m:ctrlPr>
                      </m:fPr>
                      <m:num>
                        <m:r>
                          <a:rPr lang="en-US" sz="2800" b="0" i="1" smtClean="0">
                            <a:solidFill>
                              <a:srgbClr val="FF0000"/>
                            </a:solidFill>
                            <a:latin typeface="Cambria Math" panose="02040503050406030204" pitchFamily="18" charset="0"/>
                          </a:rPr>
                          <m:t>𝑏</m:t>
                        </m:r>
                      </m:num>
                      <m:den>
                        <m:r>
                          <a:rPr lang="en-US" sz="2800" b="0" i="1" smtClean="0">
                            <a:solidFill>
                              <a:srgbClr val="FF0000"/>
                            </a:solidFill>
                            <a:latin typeface="Cambria Math" panose="02040503050406030204" pitchFamily="18" charset="0"/>
                          </a:rPr>
                          <m:t>𝑠𝑖𝑛𝐵</m:t>
                        </m:r>
                      </m:den>
                    </m:f>
                    <m:r>
                      <a:rPr lang="en-US" sz="2800" b="0" i="1" smtClean="0">
                        <a:solidFill>
                          <a:srgbClr val="FF0000"/>
                        </a:solidFill>
                        <a:latin typeface="Cambria Math" panose="02040503050406030204" pitchFamily="18" charset="0"/>
                      </a:rPr>
                      <m:t>=2</m:t>
                    </m:r>
                    <m:r>
                      <a:rPr lang="en-US" sz="2800" b="0" i="1" smtClean="0">
                        <a:solidFill>
                          <a:srgbClr val="FF0000"/>
                        </a:solidFill>
                        <a:latin typeface="Cambria Math" panose="02040503050406030204" pitchFamily="18" charset="0"/>
                      </a:rPr>
                      <m:t>𝑅</m:t>
                    </m:r>
                    <m:r>
                      <a:rPr lang="en-US" sz="2800" b="0" i="1" smtClean="0">
                        <a:latin typeface="Cambria Math" panose="02040503050406030204" pitchFamily="18" charset="0"/>
                      </a:rPr>
                      <m:t>⇒</m:t>
                    </m:r>
                    <m:r>
                      <a:rPr lang="en-US" sz="2800" b="0" i="1" smtClean="0">
                        <a:solidFill>
                          <a:srgbClr val="FF0000"/>
                        </a:solidFill>
                        <a:latin typeface="Cambria Math" panose="02040503050406030204" pitchFamily="18" charset="0"/>
                      </a:rPr>
                      <m:t>𝑅</m:t>
                    </m:r>
                    <m:r>
                      <a:rPr lang="en-US" sz="2800" b="0" i="1" smtClean="0">
                        <a:latin typeface="Cambria Math" panose="02040503050406030204" pitchFamily="18" charset="0"/>
                      </a:rPr>
                      <m:t>=</m:t>
                    </m:r>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𝑏</m:t>
                        </m:r>
                      </m:num>
                      <m:den>
                        <m:r>
                          <a:rPr lang="en-US" sz="2800" b="0" i="1" smtClean="0">
                            <a:latin typeface="Cambria Math" panose="02040503050406030204" pitchFamily="18" charset="0"/>
                          </a:rPr>
                          <m:t>2</m:t>
                        </m:r>
                        <m:r>
                          <a:rPr lang="en-US" sz="2800" b="0" i="1" smtClean="0">
                            <a:latin typeface="Cambria Math" panose="02040503050406030204" pitchFamily="18" charset="0"/>
                          </a:rPr>
                          <m:t>𝑠𝑖𝑛𝐵</m:t>
                        </m:r>
                      </m:den>
                    </m:f>
                    <m:r>
                      <a:rPr lang="en-US" sz="2800" b="0" i="1" smtClean="0">
                        <a:latin typeface="Cambria Math" panose="02040503050406030204" pitchFamily="18" charset="0"/>
                      </a:rPr>
                      <m:t>=</m:t>
                    </m:r>
                    <m:f>
                      <m:fPr>
                        <m:ctrlPr>
                          <a:rPr lang="en-US" sz="2800" i="1">
                            <a:latin typeface="Cambria Math" panose="02040503050406030204" pitchFamily="18" charset="0"/>
                          </a:rPr>
                        </m:ctrlPr>
                      </m:fPr>
                      <m:num>
                        <m:r>
                          <a:rPr lang="en-US" sz="2800" b="0" i="1" smtClean="0">
                            <a:latin typeface="Cambria Math" panose="02040503050406030204" pitchFamily="18" charset="0"/>
                          </a:rPr>
                          <m:t>14</m:t>
                        </m:r>
                      </m:num>
                      <m:den>
                        <m:r>
                          <a:rPr lang="en-US" sz="2800" i="1">
                            <a:latin typeface="Cambria Math" panose="02040503050406030204" pitchFamily="18" charset="0"/>
                          </a:rPr>
                          <m:t>2</m:t>
                        </m:r>
                        <m:r>
                          <a:rPr lang="en-US" sz="2800" i="1">
                            <a:latin typeface="Cambria Math" panose="02040503050406030204" pitchFamily="18" charset="0"/>
                          </a:rPr>
                          <m:t>𝑠𝑖𝑛</m:t>
                        </m:r>
                        <m:sSup>
                          <m:sSupPr>
                            <m:ctrlPr>
                              <a:rPr lang="en-US" sz="2800" i="1" smtClean="0">
                                <a:latin typeface="Cambria Math" panose="02040503050406030204" pitchFamily="18" charset="0"/>
                              </a:rPr>
                            </m:ctrlPr>
                          </m:sSupPr>
                          <m:e>
                            <m:r>
                              <a:rPr lang="en-US" sz="2800" b="0" i="1" smtClean="0">
                                <a:latin typeface="Cambria Math" panose="02040503050406030204" pitchFamily="18" charset="0"/>
                              </a:rPr>
                              <m:t>60</m:t>
                            </m:r>
                          </m:e>
                          <m:sup>
                            <m:r>
                              <a:rPr lang="en-US" sz="2800" b="0" i="1" smtClean="0">
                                <a:latin typeface="Cambria Math" panose="02040503050406030204" pitchFamily="18" charset="0"/>
                              </a:rPr>
                              <m:t>0</m:t>
                            </m:r>
                          </m:sup>
                        </m:sSup>
                      </m:den>
                    </m:f>
                    <m:r>
                      <a:rPr lang="en-US" sz="2800" i="1">
                        <a:latin typeface="Cambria Math" panose="02040503050406030204" pitchFamily="18" charset="0"/>
                      </a:rPr>
                      <m:t>=</m:t>
                    </m:r>
                    <m:f>
                      <m:fPr>
                        <m:ctrlPr>
                          <a:rPr lang="en-US" sz="2800" i="1">
                            <a:latin typeface="Cambria Math" panose="02040503050406030204" pitchFamily="18" charset="0"/>
                          </a:rPr>
                        </m:ctrlPr>
                      </m:fPr>
                      <m:num>
                        <m:r>
                          <a:rPr lang="en-US" sz="2800" i="1">
                            <a:latin typeface="Cambria Math" panose="02040503050406030204" pitchFamily="18" charset="0"/>
                          </a:rPr>
                          <m:t>14</m:t>
                        </m:r>
                      </m:num>
                      <m:den>
                        <m:rad>
                          <m:radPr>
                            <m:degHide m:val="on"/>
                            <m:ctrlPr>
                              <a:rPr lang="en-US" sz="2800" i="1" smtClean="0">
                                <a:latin typeface="Cambria Math" panose="02040503050406030204" pitchFamily="18" charset="0"/>
                              </a:rPr>
                            </m:ctrlPr>
                          </m:radPr>
                          <m:deg/>
                          <m:e>
                            <m:r>
                              <a:rPr lang="en-US" sz="2800" b="0" i="1" smtClean="0">
                                <a:latin typeface="Cambria Math" panose="02040503050406030204" pitchFamily="18" charset="0"/>
                              </a:rPr>
                              <m:t>3</m:t>
                            </m:r>
                          </m:e>
                        </m:rad>
                      </m:den>
                    </m:f>
                    <m:r>
                      <a:rPr lang="en-US" sz="2800" b="0" i="1" smtClean="0">
                        <a:latin typeface="Cambria Math" panose="02040503050406030204" pitchFamily="18" charset="0"/>
                      </a:rPr>
                      <m:t>=</m:t>
                    </m:r>
                    <m:f>
                      <m:fPr>
                        <m:ctrlPr>
                          <a:rPr lang="en-US" sz="2800" i="1">
                            <a:latin typeface="Cambria Math" panose="02040503050406030204" pitchFamily="18" charset="0"/>
                          </a:rPr>
                        </m:ctrlPr>
                      </m:fPr>
                      <m:num>
                        <m:r>
                          <a:rPr lang="en-US" sz="2800" i="1">
                            <a:latin typeface="Cambria Math" panose="02040503050406030204" pitchFamily="18" charset="0"/>
                          </a:rPr>
                          <m:t>14</m:t>
                        </m:r>
                        <m:rad>
                          <m:radPr>
                            <m:degHide m:val="on"/>
                            <m:ctrlPr>
                              <a:rPr lang="en-US" sz="2800" i="1" smtClean="0">
                                <a:latin typeface="Cambria Math" panose="02040503050406030204" pitchFamily="18" charset="0"/>
                              </a:rPr>
                            </m:ctrlPr>
                          </m:radPr>
                          <m:deg/>
                          <m:e>
                            <m:r>
                              <a:rPr lang="en-US" sz="2800" b="0" i="1" smtClean="0">
                                <a:latin typeface="Cambria Math" panose="02040503050406030204" pitchFamily="18" charset="0"/>
                              </a:rPr>
                              <m:t>3</m:t>
                            </m:r>
                          </m:e>
                        </m:rad>
                      </m:num>
                      <m:den>
                        <m:r>
                          <a:rPr lang="en-US" sz="2800" b="0" i="1" smtClean="0">
                            <a:latin typeface="Cambria Math" panose="02040503050406030204" pitchFamily="18" charset="0"/>
                          </a:rPr>
                          <m:t>3</m:t>
                        </m:r>
                      </m:den>
                    </m:f>
                  </m:oMath>
                </a14:m>
                <a:endParaRPr lang="en-US" sz="2800"/>
              </a:p>
            </p:txBody>
          </p:sp>
        </mc:Choice>
        <mc:Fallback xmlns="">
          <p:sp>
            <p:nvSpPr>
              <p:cNvPr id="6" name="TextBox 5">
                <a:extLst>
                  <a:ext uri="{FF2B5EF4-FFF2-40B4-BE49-F238E27FC236}">
                    <a16:creationId xmlns:a16="http://schemas.microsoft.com/office/drawing/2014/main" id="{91E8D593-3B95-41BD-4C76-5ED067395376}"/>
                  </a:ext>
                </a:extLst>
              </p:cNvPr>
              <p:cNvSpPr txBox="1">
                <a:spLocks noRot="1" noChangeAspect="1" noMove="1" noResize="1" noEditPoints="1" noAdjustHandles="1" noChangeArrowheads="1" noChangeShapeType="1" noTextEdit="1"/>
              </p:cNvSpPr>
              <p:nvPr/>
            </p:nvSpPr>
            <p:spPr>
              <a:xfrm>
                <a:off x="135118" y="3070781"/>
                <a:ext cx="11755224" cy="825291"/>
              </a:xfrm>
              <a:prstGeom prst="rect">
                <a:avLst/>
              </a:prstGeom>
              <a:blipFill>
                <a:blip r:embed="rId3"/>
                <a:stretch>
                  <a:fillRect l="-1037" b="-4444"/>
                </a:stretch>
              </a:blipFill>
            </p:spPr>
            <p:txBody>
              <a:bodyPr/>
              <a:lstStyle/>
              <a:p>
                <a:r>
                  <a:rPr lang="en-US">
                    <a:noFill/>
                  </a:rPr>
                  <a:t> </a:t>
                </a:r>
              </a:p>
            </p:txBody>
          </p:sp>
        </mc:Fallback>
      </mc:AlternateContent>
      <p:cxnSp>
        <p:nvCxnSpPr>
          <p:cNvPr id="8" name="Straight Connector 7">
            <a:extLst>
              <a:ext uri="{FF2B5EF4-FFF2-40B4-BE49-F238E27FC236}">
                <a16:creationId xmlns:a16="http://schemas.microsoft.com/office/drawing/2014/main" id="{0B9FF991-4A7B-7EB6-0C5E-9D5DC547515D}"/>
              </a:ext>
            </a:extLst>
          </p:cNvPr>
          <p:cNvCxnSpPr/>
          <p:nvPr/>
        </p:nvCxnSpPr>
        <p:spPr>
          <a:xfrm>
            <a:off x="135118" y="2842818"/>
            <a:ext cx="11921764"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pic>
        <p:nvPicPr>
          <p:cNvPr id="9" name="Picture 2" descr="Công thức tính diện tích tam giác: vuông, đều, cân">
            <a:extLst>
              <a:ext uri="{FF2B5EF4-FFF2-40B4-BE49-F238E27FC236}">
                <a16:creationId xmlns:a16="http://schemas.microsoft.com/office/drawing/2014/main" id="{E8E7F41E-C39F-63F5-11CA-D815B83925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51858" y="931324"/>
            <a:ext cx="3040142" cy="1683532"/>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76314E15-D874-2C99-9DAC-D92D3F713A77}"/>
                  </a:ext>
                </a:extLst>
              </p:cNvPr>
              <p:cNvSpPr txBox="1"/>
              <p:nvPr/>
            </p:nvSpPr>
            <p:spPr>
              <a:xfrm>
                <a:off x="135118" y="4259172"/>
                <a:ext cx="11755224" cy="1012200"/>
              </a:xfrm>
              <a:prstGeom prst="rect">
                <a:avLst/>
              </a:prstGeom>
              <a:noFill/>
            </p:spPr>
            <p:txBody>
              <a:bodyPr wrap="square" rtlCol="0">
                <a:spAutoFit/>
              </a:bodyPr>
              <a:lstStyle/>
              <a:p>
                <a:r>
                  <a:rPr lang="en-US" sz="2800"/>
                  <a:t>c)Áp dụng công thức: </a:t>
                </a:r>
                <a14:m>
                  <m:oMath xmlns:m="http://schemas.openxmlformats.org/officeDocument/2006/math">
                    <m:f>
                      <m:fPr>
                        <m:ctrlPr>
                          <a:rPr lang="en-US" sz="2800" i="1" smtClean="0">
                            <a:solidFill>
                              <a:srgbClr val="FF0000"/>
                            </a:solidFill>
                            <a:latin typeface="Cambria Math" panose="02040503050406030204" pitchFamily="18" charset="0"/>
                          </a:rPr>
                        </m:ctrlPr>
                      </m:fPr>
                      <m:num>
                        <m:r>
                          <a:rPr lang="en-US" sz="2800" b="0" i="1" smtClean="0">
                            <a:solidFill>
                              <a:srgbClr val="FF0000"/>
                            </a:solidFill>
                            <a:latin typeface="Cambria Math" panose="02040503050406030204" pitchFamily="18" charset="0"/>
                          </a:rPr>
                          <m:t>𝑐</m:t>
                        </m:r>
                      </m:num>
                      <m:den>
                        <m:r>
                          <a:rPr lang="en-US" sz="2800" b="0" i="1" smtClean="0">
                            <a:solidFill>
                              <a:srgbClr val="FF0000"/>
                            </a:solidFill>
                            <a:latin typeface="Cambria Math" panose="02040503050406030204" pitchFamily="18" charset="0"/>
                          </a:rPr>
                          <m:t>𝑠𝑖𝑛𝐶</m:t>
                        </m:r>
                      </m:den>
                    </m:f>
                    <m:r>
                      <a:rPr lang="en-US" sz="2800" b="0" i="1" smtClean="0">
                        <a:solidFill>
                          <a:srgbClr val="FF0000"/>
                        </a:solidFill>
                        <a:latin typeface="Cambria Math" panose="02040503050406030204" pitchFamily="18" charset="0"/>
                      </a:rPr>
                      <m:t>=2</m:t>
                    </m:r>
                    <m:r>
                      <a:rPr lang="en-US" sz="2800" b="0" i="1" smtClean="0">
                        <a:solidFill>
                          <a:srgbClr val="FF0000"/>
                        </a:solidFill>
                        <a:latin typeface="Cambria Math" panose="02040503050406030204" pitchFamily="18" charset="0"/>
                      </a:rPr>
                      <m:t>𝑅</m:t>
                    </m:r>
                    <m:r>
                      <a:rPr lang="en-US" sz="2800" b="0" i="1" smtClean="0">
                        <a:latin typeface="Cambria Math" panose="02040503050406030204" pitchFamily="18" charset="0"/>
                      </a:rPr>
                      <m:t>⇒</m:t>
                    </m:r>
                    <m:r>
                      <a:rPr lang="en-US" sz="2800" b="0" i="1" smtClean="0">
                        <a:latin typeface="Cambria Math" panose="02040503050406030204" pitchFamily="18" charset="0"/>
                      </a:rPr>
                      <m:t>𝑠𝑖𝑛𝐶</m:t>
                    </m:r>
                    <m:r>
                      <a:rPr lang="en-US" sz="2800" b="0" i="1" smtClean="0">
                        <a:latin typeface="Cambria Math" panose="02040503050406030204" pitchFamily="18" charset="0"/>
                      </a:rPr>
                      <m:t>=</m:t>
                    </m:r>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𝑐</m:t>
                        </m:r>
                      </m:num>
                      <m:den>
                        <m:r>
                          <a:rPr lang="en-US" sz="2800" b="0" i="1" smtClean="0">
                            <a:latin typeface="Cambria Math" panose="02040503050406030204" pitchFamily="18" charset="0"/>
                          </a:rPr>
                          <m:t>2</m:t>
                        </m:r>
                        <m:r>
                          <a:rPr lang="en-US" sz="2800" b="0" i="1" smtClean="0">
                            <a:latin typeface="Cambria Math" panose="02040503050406030204" pitchFamily="18" charset="0"/>
                          </a:rPr>
                          <m:t>𝑅</m:t>
                        </m:r>
                      </m:den>
                    </m:f>
                    <m:r>
                      <a:rPr lang="en-US" sz="2800" b="0" i="1" smtClean="0">
                        <a:latin typeface="Cambria Math" panose="02040503050406030204" pitchFamily="18" charset="0"/>
                      </a:rPr>
                      <m:t>=</m:t>
                    </m:r>
                    <m:f>
                      <m:fPr>
                        <m:ctrlPr>
                          <a:rPr lang="en-US" sz="2800" i="1">
                            <a:latin typeface="Cambria Math" panose="02040503050406030204" pitchFamily="18" charset="0"/>
                          </a:rPr>
                        </m:ctrlPr>
                      </m:fPr>
                      <m:num>
                        <m:r>
                          <a:rPr lang="en-US" sz="2800" b="0" i="1" smtClean="0">
                            <a:latin typeface="Cambria Math" panose="02040503050406030204" pitchFamily="18" charset="0"/>
                          </a:rPr>
                          <m:t>9</m:t>
                        </m:r>
                      </m:num>
                      <m:den>
                        <m:r>
                          <a:rPr lang="en-US" sz="2800" i="1">
                            <a:latin typeface="Cambria Math" panose="02040503050406030204" pitchFamily="18" charset="0"/>
                          </a:rPr>
                          <m:t>2</m:t>
                        </m:r>
                        <m:r>
                          <a:rPr lang="en-US" sz="2800" b="0" i="1" smtClean="0">
                            <a:latin typeface="Cambria Math" panose="02040503050406030204" pitchFamily="18" charset="0"/>
                          </a:rPr>
                          <m:t>.</m:t>
                        </m:r>
                        <m:f>
                          <m:fPr>
                            <m:ctrlPr>
                              <a:rPr lang="en-US" sz="2800" i="1">
                                <a:latin typeface="Cambria Math" panose="02040503050406030204" pitchFamily="18" charset="0"/>
                              </a:rPr>
                            </m:ctrlPr>
                          </m:fPr>
                          <m:num>
                            <m:r>
                              <a:rPr lang="en-US" sz="2800" i="1">
                                <a:latin typeface="Cambria Math" panose="02040503050406030204" pitchFamily="18" charset="0"/>
                              </a:rPr>
                              <m:t>14</m:t>
                            </m:r>
                            <m:rad>
                              <m:radPr>
                                <m:degHide m:val="on"/>
                                <m:ctrlPr>
                                  <a:rPr lang="en-US" sz="2800" i="1">
                                    <a:latin typeface="Cambria Math" panose="02040503050406030204" pitchFamily="18" charset="0"/>
                                  </a:rPr>
                                </m:ctrlPr>
                              </m:radPr>
                              <m:deg/>
                              <m:e>
                                <m:r>
                                  <a:rPr lang="en-US" sz="2800" i="1">
                                    <a:latin typeface="Cambria Math" panose="02040503050406030204" pitchFamily="18" charset="0"/>
                                  </a:rPr>
                                  <m:t>3</m:t>
                                </m:r>
                              </m:e>
                            </m:rad>
                          </m:num>
                          <m:den>
                            <m:r>
                              <a:rPr lang="en-US" sz="2800" i="1">
                                <a:latin typeface="Cambria Math" panose="02040503050406030204" pitchFamily="18" charset="0"/>
                              </a:rPr>
                              <m:t>3</m:t>
                            </m:r>
                          </m:den>
                        </m:f>
                      </m:den>
                    </m:f>
                    <m:r>
                      <a:rPr lang="en-US" sz="2800" i="1">
                        <a:latin typeface="Cambria Math" panose="02040503050406030204" pitchFamily="18" charset="0"/>
                      </a:rPr>
                      <m:t>=</m:t>
                    </m:r>
                    <m:f>
                      <m:fPr>
                        <m:ctrlPr>
                          <a:rPr lang="en-US" sz="2800" i="1">
                            <a:latin typeface="Cambria Math" panose="02040503050406030204" pitchFamily="18" charset="0"/>
                          </a:rPr>
                        </m:ctrlPr>
                      </m:fPr>
                      <m:num>
                        <m:r>
                          <a:rPr lang="en-US" sz="2800" b="0" i="1" smtClean="0">
                            <a:latin typeface="Cambria Math" panose="02040503050406030204" pitchFamily="18" charset="0"/>
                          </a:rPr>
                          <m:t>27</m:t>
                        </m:r>
                      </m:num>
                      <m:den>
                        <m:r>
                          <a:rPr lang="en-US" sz="2800" b="0" i="1" smtClean="0">
                            <a:latin typeface="Cambria Math" panose="02040503050406030204" pitchFamily="18" charset="0"/>
                          </a:rPr>
                          <m:t>28</m:t>
                        </m:r>
                        <m:rad>
                          <m:radPr>
                            <m:degHide m:val="on"/>
                            <m:ctrlPr>
                              <a:rPr lang="en-US" sz="2800" i="1" smtClean="0">
                                <a:latin typeface="Cambria Math" panose="02040503050406030204" pitchFamily="18" charset="0"/>
                              </a:rPr>
                            </m:ctrlPr>
                          </m:radPr>
                          <m:deg/>
                          <m:e>
                            <m:r>
                              <a:rPr lang="en-US" sz="2800" b="0" i="1" smtClean="0">
                                <a:latin typeface="Cambria Math" panose="02040503050406030204" pitchFamily="18" charset="0"/>
                              </a:rPr>
                              <m:t>3</m:t>
                            </m:r>
                          </m:e>
                        </m:rad>
                      </m:den>
                    </m:f>
                    <m:r>
                      <a:rPr lang="en-US" sz="2800" b="0" i="1" smtClean="0">
                        <a:latin typeface="Cambria Math" panose="02040503050406030204" pitchFamily="18" charset="0"/>
                      </a:rPr>
                      <m:t>=</m:t>
                    </m:r>
                    <m:f>
                      <m:fPr>
                        <m:ctrlPr>
                          <a:rPr lang="en-US" sz="2800" i="1">
                            <a:latin typeface="Cambria Math" panose="02040503050406030204" pitchFamily="18" charset="0"/>
                          </a:rPr>
                        </m:ctrlPr>
                      </m:fPr>
                      <m:num>
                        <m:r>
                          <a:rPr lang="en-US" sz="2800" b="0" i="1" smtClean="0">
                            <a:latin typeface="Cambria Math" panose="02040503050406030204" pitchFamily="18" charset="0"/>
                          </a:rPr>
                          <m:t>9</m:t>
                        </m:r>
                        <m:rad>
                          <m:radPr>
                            <m:degHide m:val="on"/>
                            <m:ctrlPr>
                              <a:rPr lang="en-US" sz="2800" i="1" smtClean="0">
                                <a:latin typeface="Cambria Math" panose="02040503050406030204" pitchFamily="18" charset="0"/>
                              </a:rPr>
                            </m:ctrlPr>
                          </m:radPr>
                          <m:deg/>
                          <m:e>
                            <m:r>
                              <a:rPr lang="en-US" sz="2800" b="0" i="1" smtClean="0">
                                <a:latin typeface="Cambria Math" panose="02040503050406030204" pitchFamily="18" charset="0"/>
                              </a:rPr>
                              <m:t>3</m:t>
                            </m:r>
                          </m:e>
                        </m:rad>
                      </m:num>
                      <m:den>
                        <m:r>
                          <a:rPr lang="en-US" sz="2800" b="0" i="1" smtClean="0">
                            <a:latin typeface="Cambria Math" panose="02040503050406030204" pitchFamily="18" charset="0"/>
                          </a:rPr>
                          <m:t>28</m:t>
                        </m:r>
                      </m:den>
                    </m:f>
                  </m:oMath>
                </a14:m>
                <a:endParaRPr lang="en-US" sz="2800"/>
              </a:p>
            </p:txBody>
          </p:sp>
        </mc:Choice>
        <mc:Fallback xmlns="">
          <p:sp>
            <p:nvSpPr>
              <p:cNvPr id="10" name="TextBox 9">
                <a:extLst>
                  <a:ext uri="{FF2B5EF4-FFF2-40B4-BE49-F238E27FC236}">
                    <a16:creationId xmlns:a16="http://schemas.microsoft.com/office/drawing/2014/main" id="{76314E15-D874-2C99-9DAC-D92D3F713A77}"/>
                  </a:ext>
                </a:extLst>
              </p:cNvPr>
              <p:cNvSpPr txBox="1">
                <a:spLocks noRot="1" noChangeAspect="1" noMove="1" noResize="1" noEditPoints="1" noAdjustHandles="1" noChangeArrowheads="1" noChangeShapeType="1" noTextEdit="1"/>
              </p:cNvSpPr>
              <p:nvPr/>
            </p:nvSpPr>
            <p:spPr>
              <a:xfrm>
                <a:off x="135118" y="4259172"/>
                <a:ext cx="11755224" cy="1012200"/>
              </a:xfrm>
              <a:prstGeom prst="rect">
                <a:avLst/>
              </a:prstGeom>
              <a:blipFill>
                <a:blip r:embed="rId5"/>
                <a:stretch>
                  <a:fillRect l="-1037"/>
                </a:stretch>
              </a:blipFill>
            </p:spPr>
            <p:txBody>
              <a:bodyPr/>
              <a:lstStyle/>
              <a:p>
                <a:r>
                  <a:rPr lang="en-US">
                    <a:noFill/>
                  </a:rPr>
                  <a:t> </a:t>
                </a:r>
              </a:p>
            </p:txBody>
          </p:sp>
        </mc:Fallback>
      </mc:AlternateContent>
      <p:sp>
        <p:nvSpPr>
          <p:cNvPr id="11" name="TextBox 10">
            <a:extLst>
              <a:ext uri="{FF2B5EF4-FFF2-40B4-BE49-F238E27FC236}">
                <a16:creationId xmlns:a16="http://schemas.microsoft.com/office/drawing/2014/main" id="{337E9DD0-F9C0-C2F4-8598-6FD0979090C2}"/>
              </a:ext>
            </a:extLst>
          </p:cNvPr>
          <p:cNvSpPr txBox="1"/>
          <p:nvPr/>
        </p:nvSpPr>
        <p:spPr>
          <a:xfrm>
            <a:off x="218388" y="5420576"/>
            <a:ext cx="11755224" cy="954107"/>
          </a:xfrm>
          <a:prstGeom prst="rect">
            <a:avLst/>
          </a:prstGeom>
          <a:noFill/>
        </p:spPr>
        <p:txBody>
          <a:bodyPr wrap="square" rtlCol="0">
            <a:spAutoFit/>
          </a:bodyPr>
          <a:lstStyle/>
          <a:p>
            <a:r>
              <a:rPr lang="en-US" sz="2800"/>
              <a:t>d)Tìm BC</a:t>
            </a:r>
          </a:p>
          <a:p>
            <a:r>
              <a:rPr lang="en-US" sz="2800" kern="100">
                <a:ea typeface="DengXian" panose="02010600030101010101" pitchFamily="2" charset="-122"/>
                <a:cs typeface="Times New Roman" panose="02020603050405020304" pitchFamily="18" charset="0"/>
              </a:rPr>
              <a:t>Sử dụng công thức tính diện tích </a:t>
            </a:r>
            <a:endParaRPr lang="en-US" sz="2800"/>
          </a:p>
        </p:txBody>
      </p:sp>
    </p:spTree>
    <p:extLst>
      <p:ext uri="{BB962C8B-B14F-4D97-AF65-F5344CB8AC3E}">
        <p14:creationId xmlns:p14="http://schemas.microsoft.com/office/powerpoint/2010/main" val="2995932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8CE8A81-7C55-1FBC-1B62-B889BB4D73E2}"/>
              </a:ext>
            </a:extLst>
          </p:cNvPr>
          <p:cNvPicPr>
            <a:picLocks noChangeAspect="1"/>
          </p:cNvPicPr>
          <p:nvPr/>
        </p:nvPicPr>
        <p:blipFill>
          <a:blip r:embed="rId2"/>
          <a:stretch>
            <a:fillRect/>
          </a:stretch>
        </p:blipFill>
        <p:spPr>
          <a:xfrm>
            <a:off x="184489" y="169501"/>
            <a:ext cx="11712439" cy="3315849"/>
          </a:xfrm>
          <a:prstGeom prst="rect">
            <a:avLst/>
          </a:prstGeom>
        </p:spPr>
      </p:pic>
      <p:sp>
        <p:nvSpPr>
          <p:cNvPr id="2" name="TextBox 1">
            <a:extLst>
              <a:ext uri="{FF2B5EF4-FFF2-40B4-BE49-F238E27FC236}">
                <a16:creationId xmlns:a16="http://schemas.microsoft.com/office/drawing/2014/main" id="{F8D53579-5AF1-5A6B-61CE-1D32F5C9CE02}"/>
              </a:ext>
            </a:extLst>
          </p:cNvPr>
          <p:cNvSpPr txBox="1"/>
          <p:nvPr/>
        </p:nvSpPr>
        <p:spPr>
          <a:xfrm>
            <a:off x="1522476" y="2097714"/>
            <a:ext cx="669303" cy="769441"/>
          </a:xfrm>
          <a:prstGeom prst="rect">
            <a:avLst/>
          </a:prstGeom>
          <a:noFill/>
        </p:spPr>
        <p:txBody>
          <a:bodyPr wrap="square" rtlCol="0">
            <a:spAutoFit/>
          </a:bodyPr>
          <a:lstStyle/>
          <a:p>
            <a:r>
              <a:rPr lang="en-US" sz="4400" b="1">
                <a:solidFill>
                  <a:srgbClr val="FF0000"/>
                </a:solidFill>
              </a:rPr>
              <a:t>X</a:t>
            </a:r>
          </a:p>
        </p:txBody>
      </p:sp>
      <p:sp>
        <p:nvSpPr>
          <p:cNvPr id="4" name="TextBox 3">
            <a:extLst>
              <a:ext uri="{FF2B5EF4-FFF2-40B4-BE49-F238E27FC236}">
                <a16:creationId xmlns:a16="http://schemas.microsoft.com/office/drawing/2014/main" id="{C9197277-69AA-A7BC-CE9D-24DAC6B5DBA3}"/>
              </a:ext>
            </a:extLst>
          </p:cNvPr>
          <p:cNvSpPr txBox="1"/>
          <p:nvPr/>
        </p:nvSpPr>
        <p:spPr>
          <a:xfrm>
            <a:off x="1445491" y="2482435"/>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0C93D587-C2C5-0768-EA2F-56524863A5F4}"/>
              </a:ext>
            </a:extLst>
          </p:cNvPr>
          <p:cNvSpPr txBox="1"/>
          <p:nvPr/>
        </p:nvSpPr>
        <p:spPr>
          <a:xfrm>
            <a:off x="1522476" y="2867156"/>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2711619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67FB2B5-D17E-8660-21A4-34F89A93642A}"/>
              </a:ext>
            </a:extLst>
          </p:cNvPr>
          <p:cNvPicPr>
            <a:picLocks noChangeAspect="1"/>
          </p:cNvPicPr>
          <p:nvPr/>
        </p:nvPicPr>
        <p:blipFill>
          <a:blip r:embed="rId2"/>
          <a:stretch>
            <a:fillRect/>
          </a:stretch>
        </p:blipFill>
        <p:spPr>
          <a:xfrm>
            <a:off x="0" y="105971"/>
            <a:ext cx="12132412" cy="2948514"/>
          </a:xfrm>
          <a:prstGeom prst="rect">
            <a:avLst/>
          </a:prstGeom>
        </p:spPr>
      </p:pic>
      <p:sp>
        <p:nvSpPr>
          <p:cNvPr id="2" name="TextBox 1">
            <a:extLst>
              <a:ext uri="{FF2B5EF4-FFF2-40B4-BE49-F238E27FC236}">
                <a16:creationId xmlns:a16="http://schemas.microsoft.com/office/drawing/2014/main" id="{3576B547-0BB4-63AB-10AA-22B5A4A41A5E}"/>
              </a:ext>
            </a:extLst>
          </p:cNvPr>
          <p:cNvSpPr txBox="1"/>
          <p:nvPr/>
        </p:nvSpPr>
        <p:spPr>
          <a:xfrm>
            <a:off x="1113982" y="2090807"/>
            <a:ext cx="669303" cy="769441"/>
          </a:xfrm>
          <a:prstGeom prst="rect">
            <a:avLst/>
          </a:prstGeom>
          <a:noFill/>
        </p:spPr>
        <p:txBody>
          <a:bodyPr wrap="square" rtlCol="0">
            <a:spAutoFit/>
          </a:bodyPr>
          <a:lstStyle/>
          <a:p>
            <a:r>
              <a:rPr lang="en-US" sz="4400" b="1">
                <a:solidFill>
                  <a:srgbClr val="FF0000"/>
                </a:solidFill>
              </a:rPr>
              <a:t>X</a:t>
            </a:r>
          </a:p>
        </p:txBody>
      </p:sp>
      <p:sp>
        <p:nvSpPr>
          <p:cNvPr id="4" name="TextBox 3">
            <a:extLst>
              <a:ext uri="{FF2B5EF4-FFF2-40B4-BE49-F238E27FC236}">
                <a16:creationId xmlns:a16="http://schemas.microsoft.com/office/drawing/2014/main" id="{DAB8E8C4-3D7E-4AB0-9279-08E1AFC7DDC5}"/>
              </a:ext>
            </a:extLst>
          </p:cNvPr>
          <p:cNvSpPr txBox="1"/>
          <p:nvPr/>
        </p:nvSpPr>
        <p:spPr>
          <a:xfrm>
            <a:off x="6096000" y="1706087"/>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975712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85088A9-31CC-FFD2-FD82-CE9AC3B99880}"/>
              </a:ext>
            </a:extLst>
          </p:cNvPr>
          <p:cNvSpPr txBox="1"/>
          <p:nvPr/>
        </p:nvSpPr>
        <p:spPr>
          <a:xfrm>
            <a:off x="238000" y="89258"/>
            <a:ext cx="11953999" cy="369332"/>
          </a:xfrm>
          <a:prstGeom prst="rect">
            <a:avLst/>
          </a:prstGeom>
          <a:solidFill>
            <a:srgbClr val="92D050"/>
          </a:solidFill>
        </p:spPr>
        <p:txBody>
          <a:bodyPr wrap="square">
            <a:spAutoFit/>
          </a:bodyPr>
          <a:lstStyle/>
          <a:p>
            <a:r>
              <a:rPr lang="en-SG" sz="1800" b="1">
                <a:solidFill>
                  <a:srgbClr val="000000"/>
                </a:solidFill>
                <a:effectLst/>
                <a:latin typeface="Chu Van An"/>
                <a:ea typeface="Calibri" panose="020F0502020204030204" pitchFamily="34" charset="0"/>
              </a:rPr>
              <a:t>PHẦN III. Câu trắc nghiệm trả lời ngắn. </a:t>
            </a:r>
            <a:r>
              <a:rPr lang="en-SG" sz="1800">
                <a:solidFill>
                  <a:srgbClr val="000000"/>
                </a:solidFill>
                <a:effectLst/>
                <a:latin typeface="Chu Van An"/>
                <a:ea typeface="Calibri" panose="020F0502020204030204" pitchFamily="34" charset="0"/>
              </a:rPr>
              <a:t>Thí sinh trả lời từ câu 17 đến câu 22.</a:t>
            </a:r>
            <a:endParaRPr lang="en-US"/>
          </a:p>
        </p:txBody>
      </p:sp>
      <p:pic>
        <p:nvPicPr>
          <p:cNvPr id="5" name="Picture 4">
            <a:extLst>
              <a:ext uri="{FF2B5EF4-FFF2-40B4-BE49-F238E27FC236}">
                <a16:creationId xmlns:a16="http://schemas.microsoft.com/office/drawing/2014/main" id="{2040C877-5DEB-3D88-B27D-1E0B2DD36365}"/>
              </a:ext>
            </a:extLst>
          </p:cNvPr>
          <p:cNvPicPr>
            <a:picLocks noChangeAspect="1"/>
          </p:cNvPicPr>
          <p:nvPr/>
        </p:nvPicPr>
        <p:blipFill>
          <a:blip r:embed="rId2"/>
          <a:stretch>
            <a:fillRect/>
          </a:stretch>
        </p:blipFill>
        <p:spPr>
          <a:xfrm>
            <a:off x="238000" y="540154"/>
            <a:ext cx="11670375" cy="831446"/>
          </a:xfrm>
          <a:prstGeom prst="rect">
            <a:avLst/>
          </a:prstGeom>
        </p:spPr>
      </p:pic>
      <p:cxnSp>
        <p:nvCxnSpPr>
          <p:cNvPr id="7" name="Straight Connector 6">
            <a:extLst>
              <a:ext uri="{FF2B5EF4-FFF2-40B4-BE49-F238E27FC236}">
                <a16:creationId xmlns:a16="http://schemas.microsoft.com/office/drawing/2014/main" id="{F4260C01-0412-2339-6052-2CE3A644FACC}"/>
              </a:ext>
            </a:extLst>
          </p:cNvPr>
          <p:cNvCxnSpPr/>
          <p:nvPr/>
        </p:nvCxnSpPr>
        <p:spPr>
          <a:xfrm>
            <a:off x="428017" y="1566153"/>
            <a:ext cx="11303540"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pic>
        <p:nvPicPr>
          <p:cNvPr id="9" name="Picture 8">
            <a:extLst>
              <a:ext uri="{FF2B5EF4-FFF2-40B4-BE49-F238E27FC236}">
                <a16:creationId xmlns:a16="http://schemas.microsoft.com/office/drawing/2014/main" id="{598BF368-07C9-2D83-82C0-D38C1DEDB01B}"/>
              </a:ext>
            </a:extLst>
          </p:cNvPr>
          <p:cNvPicPr>
            <a:picLocks noChangeAspect="1"/>
          </p:cNvPicPr>
          <p:nvPr/>
        </p:nvPicPr>
        <p:blipFill>
          <a:blip r:embed="rId3"/>
          <a:stretch>
            <a:fillRect/>
          </a:stretch>
        </p:blipFill>
        <p:spPr>
          <a:xfrm>
            <a:off x="150829" y="1760707"/>
            <a:ext cx="11138239" cy="4781493"/>
          </a:xfrm>
          <a:prstGeom prst="rect">
            <a:avLst/>
          </a:prstGeom>
        </p:spPr>
      </p:pic>
      <p:sp>
        <p:nvSpPr>
          <p:cNvPr id="10" name="TextBox 9">
            <a:extLst>
              <a:ext uri="{FF2B5EF4-FFF2-40B4-BE49-F238E27FC236}">
                <a16:creationId xmlns:a16="http://schemas.microsoft.com/office/drawing/2014/main" id="{04075EEE-DC13-A3A4-4F8B-BEA49EB12413}"/>
              </a:ext>
            </a:extLst>
          </p:cNvPr>
          <p:cNvSpPr txBox="1"/>
          <p:nvPr/>
        </p:nvSpPr>
        <p:spPr>
          <a:xfrm>
            <a:off x="8670926" y="6025458"/>
            <a:ext cx="3237449" cy="584775"/>
          </a:xfrm>
          <a:prstGeom prst="rect">
            <a:avLst/>
          </a:prstGeom>
          <a:solidFill>
            <a:srgbClr val="92D050"/>
          </a:solidFill>
        </p:spPr>
        <p:txBody>
          <a:bodyPr wrap="square">
            <a:spAutoFit/>
          </a:bodyPr>
          <a:lstStyle/>
          <a:p>
            <a:r>
              <a:rPr lang="en-SG" sz="3200" b="1">
                <a:solidFill>
                  <a:srgbClr val="000000"/>
                </a:solidFill>
                <a:latin typeface="Chu Van An"/>
              </a:rPr>
              <a:t>Đáp án: -0,25</a:t>
            </a:r>
            <a:endParaRPr lang="en-US" sz="3200"/>
          </a:p>
        </p:txBody>
      </p:sp>
    </p:spTree>
    <p:extLst>
      <p:ext uri="{BB962C8B-B14F-4D97-AF65-F5344CB8AC3E}">
        <p14:creationId xmlns:p14="http://schemas.microsoft.com/office/powerpoint/2010/main" val="53094238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792C789-5BAB-7310-11A5-D9B7699B5176}"/>
              </a:ext>
            </a:extLst>
          </p:cNvPr>
          <p:cNvPicPr>
            <a:picLocks noChangeAspect="1"/>
          </p:cNvPicPr>
          <p:nvPr/>
        </p:nvPicPr>
        <p:blipFill>
          <a:blip r:embed="rId2"/>
          <a:stretch>
            <a:fillRect/>
          </a:stretch>
        </p:blipFill>
        <p:spPr>
          <a:xfrm>
            <a:off x="258718" y="217629"/>
            <a:ext cx="11647335" cy="781612"/>
          </a:xfrm>
          <a:prstGeom prst="rect">
            <a:avLst/>
          </a:prstGeom>
        </p:spPr>
      </p:pic>
      <p:cxnSp>
        <p:nvCxnSpPr>
          <p:cNvPr id="4" name="Straight Connector 3">
            <a:extLst>
              <a:ext uri="{FF2B5EF4-FFF2-40B4-BE49-F238E27FC236}">
                <a16:creationId xmlns:a16="http://schemas.microsoft.com/office/drawing/2014/main" id="{4B5DC19C-FBC8-A96D-F7B3-2A092F3AD6E9}"/>
              </a:ext>
            </a:extLst>
          </p:cNvPr>
          <p:cNvCxnSpPr/>
          <p:nvPr/>
        </p:nvCxnSpPr>
        <p:spPr>
          <a:xfrm>
            <a:off x="343175" y="1273922"/>
            <a:ext cx="11303540"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
        <p:nvSpPr>
          <p:cNvPr id="5" name="TextBox 4">
            <a:extLst>
              <a:ext uri="{FF2B5EF4-FFF2-40B4-BE49-F238E27FC236}">
                <a16:creationId xmlns:a16="http://schemas.microsoft.com/office/drawing/2014/main" id="{FFBC0CC9-AC4C-EB21-3641-7209E40A25A0}"/>
              </a:ext>
            </a:extLst>
          </p:cNvPr>
          <p:cNvSpPr txBox="1"/>
          <p:nvPr/>
        </p:nvSpPr>
        <p:spPr>
          <a:xfrm>
            <a:off x="8736914" y="6166860"/>
            <a:ext cx="3237449" cy="584775"/>
          </a:xfrm>
          <a:prstGeom prst="rect">
            <a:avLst/>
          </a:prstGeom>
          <a:solidFill>
            <a:srgbClr val="92D050"/>
          </a:solidFill>
        </p:spPr>
        <p:txBody>
          <a:bodyPr wrap="square">
            <a:spAutoFit/>
          </a:bodyPr>
          <a:lstStyle/>
          <a:p>
            <a:r>
              <a:rPr lang="en-SG" sz="3200" b="1">
                <a:solidFill>
                  <a:srgbClr val="000000"/>
                </a:solidFill>
                <a:latin typeface="Chu Van An"/>
              </a:rPr>
              <a:t>Đáp án: 2</a:t>
            </a:r>
            <a:endParaRPr lang="en-US" sz="3200"/>
          </a:p>
        </p:txBody>
      </p:sp>
      <p:pic>
        <p:nvPicPr>
          <p:cNvPr id="7" name="Picture 6">
            <a:extLst>
              <a:ext uri="{FF2B5EF4-FFF2-40B4-BE49-F238E27FC236}">
                <a16:creationId xmlns:a16="http://schemas.microsoft.com/office/drawing/2014/main" id="{F60E8505-1CDF-54E9-2602-BF5D5FF3FE2D}"/>
              </a:ext>
            </a:extLst>
          </p:cNvPr>
          <p:cNvPicPr>
            <a:picLocks noChangeAspect="1"/>
          </p:cNvPicPr>
          <p:nvPr/>
        </p:nvPicPr>
        <p:blipFill>
          <a:blip r:embed="rId3"/>
          <a:stretch>
            <a:fillRect/>
          </a:stretch>
        </p:blipFill>
        <p:spPr>
          <a:xfrm>
            <a:off x="258718" y="1548603"/>
            <a:ext cx="12244454" cy="4618255"/>
          </a:xfrm>
          <a:prstGeom prst="rect">
            <a:avLst/>
          </a:prstGeom>
        </p:spPr>
      </p:pic>
    </p:spTree>
    <p:extLst>
      <p:ext uri="{BB962C8B-B14F-4D97-AF65-F5344CB8AC3E}">
        <p14:creationId xmlns:p14="http://schemas.microsoft.com/office/powerpoint/2010/main" val="353412217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149D3-29DE-6545-4DFF-3997A0343D00}"/>
            </a:ext>
          </a:extLst>
        </p:cNvPr>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E151FE3-9AE9-301A-82F2-288DCFE1B418}"/>
              </a:ext>
            </a:extLst>
          </p:cNvPr>
          <p:cNvCxnSpPr/>
          <p:nvPr/>
        </p:nvCxnSpPr>
        <p:spPr>
          <a:xfrm>
            <a:off x="343175" y="2112908"/>
            <a:ext cx="11303540"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
        <p:nvSpPr>
          <p:cNvPr id="5" name="TextBox 4">
            <a:extLst>
              <a:ext uri="{FF2B5EF4-FFF2-40B4-BE49-F238E27FC236}">
                <a16:creationId xmlns:a16="http://schemas.microsoft.com/office/drawing/2014/main" id="{8BC8E58D-3A95-6868-B977-9C822F2FFF66}"/>
              </a:ext>
            </a:extLst>
          </p:cNvPr>
          <p:cNvSpPr txBox="1"/>
          <p:nvPr/>
        </p:nvSpPr>
        <p:spPr>
          <a:xfrm>
            <a:off x="8736914" y="6166860"/>
            <a:ext cx="3237449" cy="584775"/>
          </a:xfrm>
          <a:prstGeom prst="rect">
            <a:avLst/>
          </a:prstGeom>
          <a:solidFill>
            <a:srgbClr val="92D050"/>
          </a:solidFill>
        </p:spPr>
        <p:txBody>
          <a:bodyPr wrap="square">
            <a:spAutoFit/>
          </a:bodyPr>
          <a:lstStyle/>
          <a:p>
            <a:r>
              <a:rPr lang="en-SG" sz="3200" b="1">
                <a:solidFill>
                  <a:srgbClr val="000000"/>
                </a:solidFill>
                <a:latin typeface="Chu Van An"/>
              </a:rPr>
              <a:t>Đáp án: 28,6</a:t>
            </a:r>
            <a:endParaRPr lang="en-US" sz="3200"/>
          </a:p>
        </p:txBody>
      </p:sp>
      <p:pic>
        <p:nvPicPr>
          <p:cNvPr id="6" name="Picture 5">
            <a:extLst>
              <a:ext uri="{FF2B5EF4-FFF2-40B4-BE49-F238E27FC236}">
                <a16:creationId xmlns:a16="http://schemas.microsoft.com/office/drawing/2014/main" id="{796067A5-7E7C-6357-0DB6-81C7736126F5}"/>
              </a:ext>
            </a:extLst>
          </p:cNvPr>
          <p:cNvPicPr>
            <a:picLocks noChangeAspect="1"/>
          </p:cNvPicPr>
          <p:nvPr/>
        </p:nvPicPr>
        <p:blipFill>
          <a:blip r:embed="rId2"/>
          <a:stretch>
            <a:fillRect/>
          </a:stretch>
        </p:blipFill>
        <p:spPr>
          <a:xfrm>
            <a:off x="148170" y="106365"/>
            <a:ext cx="12053837" cy="1901541"/>
          </a:xfrm>
          <a:prstGeom prst="rect">
            <a:avLst/>
          </a:prstGeom>
        </p:spPr>
      </p:pic>
      <p:pic>
        <p:nvPicPr>
          <p:cNvPr id="8" name="Picture 7">
            <a:extLst>
              <a:ext uri="{FF2B5EF4-FFF2-40B4-BE49-F238E27FC236}">
                <a16:creationId xmlns:a16="http://schemas.microsoft.com/office/drawing/2014/main" id="{ECAC712A-C320-034D-4724-48CACE4E7B8F}"/>
              </a:ext>
            </a:extLst>
          </p:cNvPr>
          <p:cNvPicPr>
            <a:picLocks noChangeAspect="1"/>
          </p:cNvPicPr>
          <p:nvPr/>
        </p:nvPicPr>
        <p:blipFill>
          <a:blip r:embed="rId3"/>
          <a:stretch>
            <a:fillRect/>
          </a:stretch>
        </p:blipFill>
        <p:spPr>
          <a:xfrm>
            <a:off x="234334" y="2359192"/>
            <a:ext cx="11760077" cy="2985805"/>
          </a:xfrm>
          <a:prstGeom prst="rect">
            <a:avLst/>
          </a:prstGeom>
        </p:spPr>
      </p:pic>
    </p:spTree>
    <p:extLst>
      <p:ext uri="{BB962C8B-B14F-4D97-AF65-F5344CB8AC3E}">
        <p14:creationId xmlns:p14="http://schemas.microsoft.com/office/powerpoint/2010/main" val="361232047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D4741F-A4F4-4196-4992-750CCCF992B6}"/>
            </a:ext>
          </a:extLst>
        </p:cNvPr>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E127D13-11FD-E38B-7A17-EF5E81D31C3F}"/>
              </a:ext>
            </a:extLst>
          </p:cNvPr>
          <p:cNvCxnSpPr/>
          <p:nvPr/>
        </p:nvCxnSpPr>
        <p:spPr>
          <a:xfrm>
            <a:off x="444230" y="2358004"/>
            <a:ext cx="11303540"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
        <p:nvSpPr>
          <p:cNvPr id="5" name="TextBox 4">
            <a:extLst>
              <a:ext uri="{FF2B5EF4-FFF2-40B4-BE49-F238E27FC236}">
                <a16:creationId xmlns:a16="http://schemas.microsoft.com/office/drawing/2014/main" id="{D418823D-E287-F6DF-ABD0-C1B86342914F}"/>
              </a:ext>
            </a:extLst>
          </p:cNvPr>
          <p:cNvSpPr txBox="1"/>
          <p:nvPr/>
        </p:nvSpPr>
        <p:spPr>
          <a:xfrm>
            <a:off x="8736914" y="6166860"/>
            <a:ext cx="3237449" cy="584775"/>
          </a:xfrm>
          <a:prstGeom prst="rect">
            <a:avLst/>
          </a:prstGeom>
          <a:solidFill>
            <a:srgbClr val="92D050"/>
          </a:solidFill>
        </p:spPr>
        <p:txBody>
          <a:bodyPr wrap="square">
            <a:spAutoFit/>
          </a:bodyPr>
          <a:lstStyle/>
          <a:p>
            <a:r>
              <a:rPr lang="en-SG" sz="3200" b="1">
                <a:solidFill>
                  <a:srgbClr val="000000"/>
                </a:solidFill>
                <a:latin typeface="Chu Van An"/>
              </a:rPr>
              <a:t>Đáp án: 2</a:t>
            </a:r>
            <a:endParaRPr lang="en-US" sz="3200"/>
          </a:p>
        </p:txBody>
      </p:sp>
      <p:pic>
        <p:nvPicPr>
          <p:cNvPr id="6" name="Picture 5">
            <a:extLst>
              <a:ext uri="{FF2B5EF4-FFF2-40B4-BE49-F238E27FC236}">
                <a16:creationId xmlns:a16="http://schemas.microsoft.com/office/drawing/2014/main" id="{578D6E89-2116-71F0-30A1-4C474F2C84B8}"/>
              </a:ext>
            </a:extLst>
          </p:cNvPr>
          <p:cNvPicPr>
            <a:picLocks noChangeAspect="1"/>
          </p:cNvPicPr>
          <p:nvPr/>
        </p:nvPicPr>
        <p:blipFill>
          <a:blip r:embed="rId2"/>
          <a:stretch>
            <a:fillRect/>
          </a:stretch>
        </p:blipFill>
        <p:spPr>
          <a:xfrm>
            <a:off x="214457" y="106364"/>
            <a:ext cx="11842425" cy="1910969"/>
          </a:xfrm>
          <a:prstGeom prst="rect">
            <a:avLst/>
          </a:prstGeom>
        </p:spPr>
      </p:pic>
      <p:pic>
        <p:nvPicPr>
          <p:cNvPr id="8" name="Picture 7">
            <a:extLst>
              <a:ext uri="{FF2B5EF4-FFF2-40B4-BE49-F238E27FC236}">
                <a16:creationId xmlns:a16="http://schemas.microsoft.com/office/drawing/2014/main" id="{F7C2593A-7B1B-03D8-5F68-4662979B0783}"/>
              </a:ext>
            </a:extLst>
          </p:cNvPr>
          <p:cNvPicPr>
            <a:picLocks noChangeAspect="1"/>
          </p:cNvPicPr>
          <p:nvPr/>
        </p:nvPicPr>
        <p:blipFill>
          <a:blip r:embed="rId3"/>
          <a:stretch>
            <a:fillRect/>
          </a:stretch>
        </p:blipFill>
        <p:spPr>
          <a:xfrm>
            <a:off x="444230" y="2974075"/>
            <a:ext cx="11530133" cy="1145437"/>
          </a:xfrm>
          <a:prstGeom prst="rect">
            <a:avLst/>
          </a:prstGeom>
        </p:spPr>
      </p:pic>
    </p:spTree>
    <p:extLst>
      <p:ext uri="{BB962C8B-B14F-4D97-AF65-F5344CB8AC3E}">
        <p14:creationId xmlns:p14="http://schemas.microsoft.com/office/powerpoint/2010/main" val="75541700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9983FA-B870-B50D-517D-3B5253045019}"/>
            </a:ext>
          </a:extLst>
        </p:cNvPr>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33313721-FD80-54BC-0AC0-4F7EA179D3E1}"/>
              </a:ext>
            </a:extLst>
          </p:cNvPr>
          <p:cNvCxnSpPr/>
          <p:nvPr/>
        </p:nvCxnSpPr>
        <p:spPr>
          <a:xfrm>
            <a:off x="305468" y="1698127"/>
            <a:ext cx="11303540"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
        <p:nvSpPr>
          <p:cNvPr id="5" name="TextBox 4">
            <a:extLst>
              <a:ext uri="{FF2B5EF4-FFF2-40B4-BE49-F238E27FC236}">
                <a16:creationId xmlns:a16="http://schemas.microsoft.com/office/drawing/2014/main" id="{0664BB6F-E517-F542-4F8C-86D49A48B8A3}"/>
              </a:ext>
            </a:extLst>
          </p:cNvPr>
          <p:cNvSpPr txBox="1"/>
          <p:nvPr/>
        </p:nvSpPr>
        <p:spPr>
          <a:xfrm>
            <a:off x="8736914" y="6166860"/>
            <a:ext cx="3237449" cy="584775"/>
          </a:xfrm>
          <a:prstGeom prst="rect">
            <a:avLst/>
          </a:prstGeom>
          <a:solidFill>
            <a:srgbClr val="92D050"/>
          </a:solidFill>
        </p:spPr>
        <p:txBody>
          <a:bodyPr wrap="square">
            <a:spAutoFit/>
          </a:bodyPr>
          <a:lstStyle/>
          <a:p>
            <a:r>
              <a:rPr lang="en-SG" sz="3200" b="1">
                <a:solidFill>
                  <a:srgbClr val="000000"/>
                </a:solidFill>
                <a:latin typeface="Chu Van An"/>
              </a:rPr>
              <a:t>Đáp án: 11</a:t>
            </a:r>
            <a:endParaRPr lang="en-US" sz="3200"/>
          </a:p>
        </p:txBody>
      </p:sp>
      <p:pic>
        <p:nvPicPr>
          <p:cNvPr id="6" name="Picture 5">
            <a:extLst>
              <a:ext uri="{FF2B5EF4-FFF2-40B4-BE49-F238E27FC236}">
                <a16:creationId xmlns:a16="http://schemas.microsoft.com/office/drawing/2014/main" id="{64E29B87-FFEF-84ED-F3F4-0C4C5AB3B6BD}"/>
              </a:ext>
            </a:extLst>
          </p:cNvPr>
          <p:cNvPicPr>
            <a:picLocks noChangeAspect="1"/>
          </p:cNvPicPr>
          <p:nvPr/>
        </p:nvPicPr>
        <p:blipFill>
          <a:blip r:embed="rId2"/>
          <a:stretch>
            <a:fillRect/>
          </a:stretch>
        </p:blipFill>
        <p:spPr>
          <a:xfrm>
            <a:off x="148470" y="131097"/>
            <a:ext cx="11631964" cy="1499740"/>
          </a:xfrm>
          <a:prstGeom prst="rect">
            <a:avLst/>
          </a:prstGeom>
        </p:spPr>
      </p:pic>
      <p:pic>
        <p:nvPicPr>
          <p:cNvPr id="8" name="Picture 7">
            <a:extLst>
              <a:ext uri="{FF2B5EF4-FFF2-40B4-BE49-F238E27FC236}">
                <a16:creationId xmlns:a16="http://schemas.microsoft.com/office/drawing/2014/main" id="{62396E05-1116-19C4-5A7D-0CBC4E56B8BE}"/>
              </a:ext>
            </a:extLst>
          </p:cNvPr>
          <p:cNvPicPr>
            <a:picLocks noChangeAspect="1"/>
          </p:cNvPicPr>
          <p:nvPr/>
        </p:nvPicPr>
        <p:blipFill>
          <a:blip r:embed="rId3"/>
          <a:stretch>
            <a:fillRect/>
          </a:stretch>
        </p:blipFill>
        <p:spPr>
          <a:xfrm>
            <a:off x="332275" y="2141118"/>
            <a:ext cx="11276733" cy="3958451"/>
          </a:xfrm>
          <a:prstGeom prst="rect">
            <a:avLst/>
          </a:prstGeom>
        </p:spPr>
      </p:pic>
    </p:spTree>
    <p:extLst>
      <p:ext uri="{BB962C8B-B14F-4D97-AF65-F5344CB8AC3E}">
        <p14:creationId xmlns:p14="http://schemas.microsoft.com/office/powerpoint/2010/main" val="138293920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ED734-BE07-3156-E51C-A3DD904CB416}"/>
            </a:ext>
          </a:extLst>
        </p:cNvPr>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1B16A5E-2DD0-C94F-E064-F74464649D33}"/>
              </a:ext>
            </a:extLst>
          </p:cNvPr>
          <p:cNvCxnSpPr/>
          <p:nvPr/>
        </p:nvCxnSpPr>
        <p:spPr>
          <a:xfrm>
            <a:off x="343175" y="1273922"/>
            <a:ext cx="11303540"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
        <p:nvSpPr>
          <p:cNvPr id="5" name="TextBox 4">
            <a:extLst>
              <a:ext uri="{FF2B5EF4-FFF2-40B4-BE49-F238E27FC236}">
                <a16:creationId xmlns:a16="http://schemas.microsoft.com/office/drawing/2014/main" id="{0A3E2672-3CC8-0B15-D70B-FF254A7CB7F1}"/>
              </a:ext>
            </a:extLst>
          </p:cNvPr>
          <p:cNvSpPr txBox="1"/>
          <p:nvPr/>
        </p:nvSpPr>
        <p:spPr>
          <a:xfrm>
            <a:off x="8736914" y="6166860"/>
            <a:ext cx="3237449" cy="584775"/>
          </a:xfrm>
          <a:prstGeom prst="rect">
            <a:avLst/>
          </a:prstGeom>
          <a:solidFill>
            <a:srgbClr val="92D050"/>
          </a:solidFill>
        </p:spPr>
        <p:txBody>
          <a:bodyPr wrap="square">
            <a:spAutoFit/>
          </a:bodyPr>
          <a:lstStyle/>
          <a:p>
            <a:r>
              <a:rPr lang="en-SG" sz="3200" b="1">
                <a:solidFill>
                  <a:srgbClr val="000000"/>
                </a:solidFill>
                <a:latin typeface="Chu Van An"/>
              </a:rPr>
              <a:t>Đáp án: 5</a:t>
            </a:r>
            <a:endParaRPr lang="en-US" sz="3200"/>
          </a:p>
        </p:txBody>
      </p:sp>
      <p:pic>
        <p:nvPicPr>
          <p:cNvPr id="6" name="Picture 5">
            <a:extLst>
              <a:ext uri="{FF2B5EF4-FFF2-40B4-BE49-F238E27FC236}">
                <a16:creationId xmlns:a16="http://schemas.microsoft.com/office/drawing/2014/main" id="{A311B4D2-B918-D77B-400E-36E240E3FEAE}"/>
              </a:ext>
            </a:extLst>
          </p:cNvPr>
          <p:cNvPicPr>
            <a:picLocks noChangeAspect="1"/>
          </p:cNvPicPr>
          <p:nvPr/>
        </p:nvPicPr>
        <p:blipFill>
          <a:blip r:embed="rId2"/>
          <a:stretch>
            <a:fillRect/>
          </a:stretch>
        </p:blipFill>
        <p:spPr>
          <a:xfrm>
            <a:off x="0" y="70767"/>
            <a:ext cx="11743998" cy="1051019"/>
          </a:xfrm>
          <a:prstGeom prst="rect">
            <a:avLst/>
          </a:prstGeom>
        </p:spPr>
      </p:pic>
      <p:pic>
        <p:nvPicPr>
          <p:cNvPr id="8" name="Picture 7">
            <a:extLst>
              <a:ext uri="{FF2B5EF4-FFF2-40B4-BE49-F238E27FC236}">
                <a16:creationId xmlns:a16="http://schemas.microsoft.com/office/drawing/2014/main" id="{DC76268F-CB5E-96ED-5A21-89B65DC52237}"/>
              </a:ext>
            </a:extLst>
          </p:cNvPr>
          <p:cNvPicPr>
            <a:picLocks noChangeAspect="1"/>
          </p:cNvPicPr>
          <p:nvPr/>
        </p:nvPicPr>
        <p:blipFill>
          <a:blip r:embed="rId3"/>
          <a:stretch>
            <a:fillRect/>
          </a:stretch>
        </p:blipFill>
        <p:spPr>
          <a:xfrm>
            <a:off x="140371" y="4306133"/>
            <a:ext cx="11833992" cy="1708590"/>
          </a:xfrm>
          <a:prstGeom prst="rect">
            <a:avLst/>
          </a:prstGeom>
        </p:spPr>
      </p:pic>
      <p:pic>
        <p:nvPicPr>
          <p:cNvPr id="2" name="Picture 2" descr="Bài 2 trang 101 Toán lớp 10 Tập 1 | Chân trời sáng tạo Giải ...">
            <a:extLst>
              <a:ext uri="{FF2B5EF4-FFF2-40B4-BE49-F238E27FC236}">
                <a16:creationId xmlns:a16="http://schemas.microsoft.com/office/drawing/2014/main" id="{4C90C271-18FD-CBA2-82B1-67728659F4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6942" y="1483173"/>
            <a:ext cx="4578704" cy="2822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9942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A0F30-58B0-D4D0-A9D9-2902A7FA1A1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1834299-9A8A-9D13-B74A-972A6363A25A}"/>
              </a:ext>
            </a:extLst>
          </p:cNvPr>
          <p:cNvSpPr txBox="1"/>
          <p:nvPr/>
        </p:nvSpPr>
        <p:spPr>
          <a:xfrm>
            <a:off x="623740" y="2384981"/>
            <a:ext cx="10944520" cy="1200329"/>
          </a:xfrm>
          <a:prstGeom prst="rect">
            <a:avLst/>
          </a:prstGeom>
          <a:noFill/>
        </p:spPr>
        <p:txBody>
          <a:bodyPr wrap="square" rtlCol="0">
            <a:spAutoFit/>
          </a:bodyPr>
          <a:lstStyle/>
          <a:p>
            <a:pPr algn="ctr"/>
            <a:r>
              <a:rPr lang="en-US" sz="7200" b="1">
                <a:solidFill>
                  <a:srgbClr val="FF0000"/>
                </a:solidFill>
                <a:latin typeface="Times New Roman" panose="02020603050405020304" pitchFamily="18" charset="0"/>
                <a:cs typeface="Times New Roman" panose="02020603050405020304" pitchFamily="18" charset="0"/>
              </a:rPr>
              <a:t>ĐỀ SỐ 5</a:t>
            </a:r>
          </a:p>
        </p:txBody>
      </p:sp>
    </p:spTree>
    <p:extLst>
      <p:ext uri="{BB962C8B-B14F-4D97-AF65-F5344CB8AC3E}">
        <p14:creationId xmlns:p14="http://schemas.microsoft.com/office/powerpoint/2010/main" val="140401738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641A6FE-BDBE-C765-107B-072CC5341737}"/>
              </a:ext>
            </a:extLst>
          </p:cNvPr>
          <p:cNvSpPr txBox="1"/>
          <p:nvPr/>
        </p:nvSpPr>
        <p:spPr>
          <a:xfrm>
            <a:off x="103695" y="0"/>
            <a:ext cx="11990894" cy="880369"/>
          </a:xfrm>
          <a:prstGeom prst="rect">
            <a:avLst/>
          </a:prstGeom>
          <a:solidFill>
            <a:srgbClr val="FFFF00"/>
          </a:solidFill>
        </p:spPr>
        <p:txBody>
          <a:bodyPr wrap="square">
            <a:spAutoFit/>
          </a:bodyPr>
          <a:lstStyle/>
          <a:p>
            <a:pPr marL="453390" indent="-226695" algn="just">
              <a:lnSpc>
                <a:spcPct val="150000"/>
              </a:lnSpc>
            </a:pPr>
            <a:r>
              <a:rPr lang="en-US" sz="1800" b="1" kern="100">
                <a:effectLst/>
                <a:latin typeface="Chu Van An"/>
                <a:ea typeface="DengXian" panose="02010600030101010101" pitchFamily="2" charset="-122"/>
                <a:cs typeface="Times New Roman" panose="02020603050405020304" pitchFamily="18" charset="0"/>
              </a:rPr>
              <a:t>PHẦN I. Câu trắc nghiệm nhiều phương án lựa chọn. </a:t>
            </a:r>
            <a:r>
              <a:rPr lang="en-US" sz="1800" kern="100">
                <a:effectLst/>
                <a:latin typeface="Chu Van An"/>
                <a:ea typeface="DengXian" panose="02010600030101010101" pitchFamily="2" charset="-122"/>
                <a:cs typeface="Times New Roman" panose="02020603050405020304" pitchFamily="18" charset="0"/>
              </a:rPr>
              <a:t>Thí sinh trả lời từ câu 1 đến câu 12. Mỗi câu hỏi thí sinh chỉ chọn 1 phương án.</a:t>
            </a:r>
            <a:endParaRPr lang="en-US" sz="1600" kern="100">
              <a:effectLst/>
              <a:latin typeface="Calibri" panose="020F0502020204030204" pitchFamily="34" charset="0"/>
              <a:ea typeface="DengXian" panose="02010600030101010101" pitchFamily="2" charset="-122"/>
              <a:cs typeface="Times New Roman" panose="02020603050405020304" pitchFamily="18" charset="0"/>
            </a:endParaRPr>
          </a:p>
        </p:txBody>
      </p:sp>
      <p:pic>
        <p:nvPicPr>
          <p:cNvPr id="5" name="Picture 4">
            <a:extLst>
              <a:ext uri="{FF2B5EF4-FFF2-40B4-BE49-F238E27FC236}">
                <a16:creationId xmlns:a16="http://schemas.microsoft.com/office/drawing/2014/main" id="{91C7C683-4F69-3008-D301-9BB77DB649CF}"/>
              </a:ext>
            </a:extLst>
          </p:cNvPr>
          <p:cNvPicPr>
            <a:picLocks noChangeAspect="1"/>
          </p:cNvPicPr>
          <p:nvPr/>
        </p:nvPicPr>
        <p:blipFill>
          <a:blip r:embed="rId2"/>
          <a:stretch>
            <a:fillRect/>
          </a:stretch>
        </p:blipFill>
        <p:spPr>
          <a:xfrm>
            <a:off x="0" y="931561"/>
            <a:ext cx="12192000" cy="4994878"/>
          </a:xfrm>
          <a:prstGeom prst="rect">
            <a:avLst/>
          </a:prstGeom>
        </p:spPr>
      </p:pic>
      <p:sp>
        <p:nvSpPr>
          <p:cNvPr id="6" name="TextBox 5">
            <a:extLst>
              <a:ext uri="{FF2B5EF4-FFF2-40B4-BE49-F238E27FC236}">
                <a16:creationId xmlns:a16="http://schemas.microsoft.com/office/drawing/2014/main" id="{208753DF-3D05-ED4B-F288-96E5DAEE84DA}"/>
              </a:ext>
            </a:extLst>
          </p:cNvPr>
          <p:cNvSpPr txBox="1"/>
          <p:nvPr/>
        </p:nvSpPr>
        <p:spPr>
          <a:xfrm>
            <a:off x="6779492" y="1280310"/>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F79C865F-2037-5A7E-BAB9-2013B2F68CCE}"/>
              </a:ext>
            </a:extLst>
          </p:cNvPr>
          <p:cNvSpPr txBox="1"/>
          <p:nvPr/>
        </p:nvSpPr>
        <p:spPr>
          <a:xfrm>
            <a:off x="3117177" y="2846731"/>
            <a:ext cx="669303" cy="769441"/>
          </a:xfrm>
          <a:prstGeom prst="rect">
            <a:avLst/>
          </a:prstGeom>
          <a:noFill/>
        </p:spPr>
        <p:txBody>
          <a:bodyPr wrap="square" rtlCol="0">
            <a:spAutoFit/>
          </a:bodyPr>
          <a:lstStyle/>
          <a:p>
            <a:r>
              <a:rPr lang="en-US" sz="4400" b="1">
                <a:solidFill>
                  <a:srgbClr val="FF0000"/>
                </a:solidFill>
              </a:rPr>
              <a:t>X</a:t>
            </a:r>
          </a:p>
        </p:txBody>
      </p:sp>
      <p:sp>
        <p:nvSpPr>
          <p:cNvPr id="8" name="TextBox 7">
            <a:extLst>
              <a:ext uri="{FF2B5EF4-FFF2-40B4-BE49-F238E27FC236}">
                <a16:creationId xmlns:a16="http://schemas.microsoft.com/office/drawing/2014/main" id="{F8FFCC75-ECF7-3A85-9455-FD9813BC234C}"/>
              </a:ext>
            </a:extLst>
          </p:cNvPr>
          <p:cNvSpPr txBox="1"/>
          <p:nvPr/>
        </p:nvSpPr>
        <p:spPr>
          <a:xfrm>
            <a:off x="0" y="3885250"/>
            <a:ext cx="669303" cy="769441"/>
          </a:xfrm>
          <a:prstGeom prst="rect">
            <a:avLst/>
          </a:prstGeom>
          <a:noFill/>
        </p:spPr>
        <p:txBody>
          <a:bodyPr wrap="square" rtlCol="0">
            <a:spAutoFit/>
          </a:bodyPr>
          <a:lstStyle/>
          <a:p>
            <a:r>
              <a:rPr lang="en-US" sz="4400" b="1">
                <a:solidFill>
                  <a:srgbClr val="FF0000"/>
                </a:solidFill>
              </a:rPr>
              <a:t>X</a:t>
            </a:r>
          </a:p>
        </p:txBody>
      </p:sp>
      <p:sp>
        <p:nvSpPr>
          <p:cNvPr id="9" name="TextBox 8">
            <a:extLst>
              <a:ext uri="{FF2B5EF4-FFF2-40B4-BE49-F238E27FC236}">
                <a16:creationId xmlns:a16="http://schemas.microsoft.com/office/drawing/2014/main" id="{E60C98E5-89B9-B533-E67E-75F9BA946EB8}"/>
              </a:ext>
            </a:extLst>
          </p:cNvPr>
          <p:cNvSpPr txBox="1"/>
          <p:nvPr/>
        </p:nvSpPr>
        <p:spPr>
          <a:xfrm>
            <a:off x="3117177" y="5389154"/>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2782569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675B52DC-8E18-906F-F891-FFA947BBF4A6}"/>
                  </a:ext>
                </a:extLst>
              </p:cNvPr>
              <p:cNvSpPr txBox="1"/>
              <p:nvPr/>
            </p:nvSpPr>
            <p:spPr>
              <a:xfrm>
                <a:off x="1621" y="0"/>
                <a:ext cx="12064687" cy="4191917"/>
              </a:xfrm>
              <a:prstGeom prst="rect">
                <a:avLst/>
              </a:prstGeom>
              <a:noFill/>
            </p:spPr>
            <p:txBody>
              <a:bodyPr wrap="square">
                <a:spAutoFit/>
              </a:bodyPr>
              <a:lstStyle/>
              <a:p>
                <a:pPr marL="453390" indent="-226695" algn="just">
                  <a:lnSpc>
                    <a:spcPct val="150000"/>
                  </a:lnSpc>
                </a:pPr>
                <a:r>
                  <a:rPr lang="pt-BR" sz="2800" b="1" kern="100">
                    <a:effectLst/>
                    <a:latin typeface="Chu Van An"/>
                    <a:ea typeface="DengXian" panose="02010600030101010101" pitchFamily="2" charset="-122"/>
                    <a:cs typeface="Times New Roman" panose="02020603050405020304" pitchFamily="18" charset="0"/>
                  </a:rPr>
                  <a:t>Câu 5: </a:t>
                </a:r>
                <a:r>
                  <a:rPr lang="vi-VN" sz="2800" kern="100">
                    <a:effectLst/>
                    <a:latin typeface="Chu Van An"/>
                    <a:ea typeface="Arial" panose="020B0604020202020204" pitchFamily="34" charset="0"/>
                    <a:cs typeface="Times New Roman" panose="02020603050405020304" pitchFamily="18" charset="0"/>
                  </a:rPr>
                  <a:t>Cho </a:t>
                </a:r>
                <a14:m>
                  <m:oMath xmlns:m="http://schemas.openxmlformats.org/officeDocument/2006/math">
                    <m:r>
                      <a:rPr lang="vi-VN" sz="2800" i="1" kern="100">
                        <a:effectLst/>
                        <a:latin typeface="Cambria Math" panose="02040503050406030204" pitchFamily="18" charset="0"/>
                        <a:ea typeface="DengXian" panose="02010600030101010101" pitchFamily="2" charset="-122"/>
                        <a:cs typeface="Chu Van An"/>
                      </a:rPr>
                      <m:t>𝛥</m:t>
                    </m:r>
                    <m:r>
                      <a:rPr lang="vi-VN" sz="2800" i="1" kern="100">
                        <a:effectLst/>
                        <a:latin typeface="Cambria Math" panose="02040503050406030204" pitchFamily="18" charset="0"/>
                        <a:ea typeface="DengXian" panose="02010600030101010101" pitchFamily="2" charset="-122"/>
                        <a:cs typeface="Chu Van An"/>
                      </a:rPr>
                      <m:t>𝐴𝐵𝐶</m:t>
                    </m:r>
                  </m:oMath>
                </a14:m>
                <a:r>
                  <a:rPr lang="vi-VN" sz="2800" kern="100">
                    <a:effectLst/>
                    <a:latin typeface="Chu Van An"/>
                    <a:ea typeface="Arial" panose="020B0604020202020204" pitchFamily="34" charset="0"/>
                    <a:cs typeface="Times New Roman" panose="02020603050405020304" pitchFamily="18" charset="0"/>
                  </a:rPr>
                  <a:t> có </a:t>
                </a:r>
                <a14:m>
                  <m:oMath xmlns:m="http://schemas.openxmlformats.org/officeDocument/2006/math">
                    <m:r>
                      <a:rPr lang="vi-VN" sz="2800" i="1" kern="100">
                        <a:effectLst/>
                        <a:latin typeface="Cambria Math" panose="02040503050406030204" pitchFamily="18" charset="0"/>
                        <a:ea typeface="DengXian" panose="02010600030101010101" pitchFamily="2" charset="-122"/>
                        <a:cs typeface="Chu Van An"/>
                      </a:rPr>
                      <m:t>𝐵</m:t>
                    </m:r>
                    <m:r>
                      <a:rPr lang="vi-VN" sz="2800" i="1" kern="100">
                        <a:effectLst/>
                        <a:latin typeface="Cambria Math" panose="02040503050406030204" pitchFamily="18" charset="0"/>
                        <a:ea typeface="DengXian" panose="02010600030101010101" pitchFamily="2" charset="-122"/>
                        <a:cs typeface="Chu Van An"/>
                      </a:rPr>
                      <m:t>=6</m:t>
                    </m:r>
                    <m:sSup>
                      <m:sSupPr>
                        <m:ctrlPr>
                          <a:rPr lang="en-US" sz="2800" i="1" kern="100">
                            <a:effectLst/>
                            <a:latin typeface="Cambria Math" panose="02040503050406030204" pitchFamily="18" charset="0"/>
                            <a:ea typeface="DengXian" panose="02010600030101010101" pitchFamily="2" charset="-122"/>
                            <a:cs typeface="Chu Van An"/>
                          </a:rPr>
                        </m:ctrlPr>
                      </m:sSupPr>
                      <m:e>
                        <m:r>
                          <a:rPr lang="vi-VN" sz="2800" i="1" kern="100">
                            <a:effectLst/>
                            <a:latin typeface="Cambria Math" panose="02040503050406030204" pitchFamily="18" charset="0"/>
                            <a:ea typeface="DengXian" panose="02010600030101010101" pitchFamily="2" charset="-122"/>
                            <a:cs typeface="Chu Van An"/>
                          </a:rPr>
                          <m:t>0</m:t>
                        </m:r>
                      </m:e>
                      <m:sup>
                        <m:r>
                          <a:rPr lang="vi-VN" sz="2800" i="1" kern="100">
                            <a:effectLst/>
                            <a:latin typeface="Cambria Math" panose="02040503050406030204" pitchFamily="18" charset="0"/>
                            <a:ea typeface="DengXian" panose="02010600030101010101" pitchFamily="2" charset="-122"/>
                            <a:cs typeface="Chu Van An"/>
                          </a:rPr>
                          <m:t>0</m:t>
                        </m:r>
                      </m:sup>
                    </m:sSup>
                    <m:r>
                      <a:rPr lang="vi-VN" sz="2800" i="1" kern="100">
                        <a:effectLst/>
                        <a:latin typeface="Cambria Math" panose="02040503050406030204" pitchFamily="18" charset="0"/>
                        <a:ea typeface="DengXian" panose="02010600030101010101" pitchFamily="2" charset="-122"/>
                        <a:cs typeface="Chu Van An"/>
                      </a:rPr>
                      <m:t>,</m:t>
                    </m:r>
                    <m:r>
                      <a:rPr lang="vi-VN" sz="2800" i="1" kern="100">
                        <a:effectLst/>
                        <a:latin typeface="Cambria Math" panose="02040503050406030204" pitchFamily="18" charset="0"/>
                        <a:ea typeface="DengXian" panose="02010600030101010101" pitchFamily="2" charset="-122"/>
                        <a:cs typeface="Chu Van An"/>
                      </a:rPr>
                      <m:t>𝑎</m:t>
                    </m:r>
                    <m:r>
                      <a:rPr lang="vi-VN" sz="2800" i="1" kern="100">
                        <a:effectLst/>
                        <a:latin typeface="Cambria Math" panose="02040503050406030204" pitchFamily="18" charset="0"/>
                        <a:ea typeface="DengXian" panose="02010600030101010101" pitchFamily="2" charset="-122"/>
                        <a:cs typeface="Chu Van An"/>
                      </a:rPr>
                      <m:t>=8,</m:t>
                    </m:r>
                    <m:r>
                      <a:rPr lang="vi-VN" sz="2800" i="1" kern="100">
                        <a:effectLst/>
                        <a:latin typeface="Cambria Math" panose="02040503050406030204" pitchFamily="18" charset="0"/>
                        <a:ea typeface="DengXian" panose="02010600030101010101" pitchFamily="2" charset="-122"/>
                        <a:cs typeface="Chu Van An"/>
                      </a:rPr>
                      <m:t>𝑐</m:t>
                    </m:r>
                    <m:r>
                      <a:rPr lang="vi-VN" sz="2800" i="1" kern="100">
                        <a:effectLst/>
                        <a:latin typeface="Cambria Math" panose="02040503050406030204" pitchFamily="18" charset="0"/>
                        <a:ea typeface="DengXian" panose="02010600030101010101" pitchFamily="2" charset="-122"/>
                        <a:cs typeface="Chu Van An"/>
                      </a:rPr>
                      <m:t>=5.</m:t>
                    </m:r>
                  </m:oMath>
                </a14:m>
                <a:r>
                  <a:rPr lang="vi-VN" sz="2800" kern="100">
                    <a:effectLst/>
                    <a:latin typeface="Chu Van An"/>
                    <a:ea typeface="Arial" panose="020B0604020202020204" pitchFamily="34" charset="0"/>
                    <a:cs typeface="Times New Roman" panose="02020603050405020304" pitchFamily="18" charset="0"/>
                  </a:rPr>
                  <a:t> Độ dài cạnh </a:t>
                </a:r>
                <a14:m>
                  <m:oMath xmlns:m="http://schemas.openxmlformats.org/officeDocument/2006/math">
                    <m:r>
                      <a:rPr lang="vi-VN" sz="2800" i="1" kern="100">
                        <a:effectLst/>
                        <a:latin typeface="Cambria Math" panose="02040503050406030204" pitchFamily="18" charset="0"/>
                        <a:ea typeface="DengXian" panose="02010600030101010101" pitchFamily="2" charset="-122"/>
                        <a:cs typeface="Chu Van An"/>
                      </a:rPr>
                      <m:t>𝑏</m:t>
                    </m:r>
                  </m:oMath>
                </a14:m>
                <a:r>
                  <a:rPr lang="vi-VN" sz="2800" kern="100">
                    <a:effectLst/>
                    <a:latin typeface="Chu Van An"/>
                    <a:ea typeface="Arial" panose="020B0604020202020204" pitchFamily="34" charset="0"/>
                    <a:cs typeface="Times New Roman" panose="02020603050405020304" pitchFamily="18" charset="0"/>
                  </a:rPr>
                  <a:t> bằng:</a:t>
                </a:r>
                <a:endParaRPr lang="en-US" sz="2800" kern="100">
                  <a:effectLst/>
                  <a:latin typeface="Calibri" panose="020F0502020204030204" pitchFamily="34" charset="0"/>
                  <a:ea typeface="DengXian" panose="02010600030101010101" pitchFamily="2" charset="-122"/>
                  <a:cs typeface="Times New Roman" panose="02020603050405020304" pitchFamily="18" charset="0"/>
                </a:endParaRPr>
              </a:p>
              <a:p>
                <a:pPr marL="741045" indent="-514350" algn="just">
                  <a:lnSpc>
                    <a:spcPct val="150000"/>
                  </a:lnSpc>
                  <a:buAutoNum type="alphaUcPeriod"/>
                  <a:tabLst>
                    <a:tab pos="1710690" algn="l"/>
                    <a:tab pos="3599815" algn="l"/>
                    <a:tab pos="5039995" algn="l"/>
                  </a:tabLst>
                </a:pPr>
                <a14:m>
                  <m:oMath xmlns:m="http://schemas.openxmlformats.org/officeDocument/2006/math">
                    <m:r>
                      <a:rPr lang="vi-VN" sz="2800" i="1" kern="100">
                        <a:solidFill>
                          <a:srgbClr val="000000"/>
                        </a:solidFill>
                        <a:effectLst/>
                        <a:latin typeface="Cambria Math" panose="02040503050406030204" pitchFamily="18" charset="0"/>
                        <a:ea typeface="Arial" panose="020B0604020202020204" pitchFamily="34" charset="0"/>
                        <a:cs typeface="Chu Van An"/>
                      </a:rPr>
                      <m:t>7</m:t>
                    </m:r>
                  </m:oMath>
                </a14:m>
                <a:r>
                  <a:rPr lang="pt-BR" sz="2800" kern="100">
                    <a:effectLst/>
                    <a:latin typeface="Chu Van An"/>
                    <a:ea typeface="Calibri" panose="020F0502020204030204" pitchFamily="34" charset="0"/>
                    <a:cs typeface="Times New Roman" panose="02020603050405020304" pitchFamily="18" charset="0"/>
                  </a:rPr>
                  <a:t>.</a:t>
                </a:r>
                <a:r>
                  <a:rPr lang="pt-BR" sz="2800" b="1" kern="100">
                    <a:effectLst/>
                    <a:latin typeface="Chu Van An"/>
                    <a:ea typeface="Calibri" panose="020F0502020204030204" pitchFamily="34" charset="0"/>
                    <a:cs typeface="Times New Roman" panose="02020603050405020304" pitchFamily="18" charset="0"/>
                  </a:rPr>
                  <a:t>		B. </a:t>
                </a:r>
                <a14:m>
                  <m:oMath xmlns:m="http://schemas.openxmlformats.org/officeDocument/2006/math">
                    <m:r>
                      <a:rPr lang="vi-VN" sz="2800" i="1" kern="100">
                        <a:effectLst/>
                        <a:latin typeface="Cambria Math" panose="02040503050406030204" pitchFamily="18" charset="0"/>
                        <a:ea typeface="Arial" panose="020B0604020202020204" pitchFamily="34" charset="0"/>
                        <a:cs typeface="Chu Van An"/>
                      </a:rPr>
                      <m:t>129</m:t>
                    </m:r>
                  </m:oMath>
                </a14:m>
                <a:r>
                  <a:rPr lang="pt-BR" sz="2800" kern="100">
                    <a:effectLst/>
                    <a:latin typeface="Chu Van An"/>
                    <a:ea typeface="Calibri" panose="020F0502020204030204" pitchFamily="34" charset="0"/>
                    <a:cs typeface="Times New Roman" panose="02020603050405020304" pitchFamily="18" charset="0"/>
                  </a:rPr>
                  <a:t>.	</a:t>
                </a:r>
                <a:r>
                  <a:rPr lang="pt-BR" sz="2800" b="1" kern="100">
                    <a:effectLst/>
                    <a:latin typeface="Chu Van An"/>
                    <a:ea typeface="Calibri" panose="020F0502020204030204" pitchFamily="34" charset="0"/>
                    <a:cs typeface="Times New Roman" panose="02020603050405020304" pitchFamily="18" charset="0"/>
                  </a:rPr>
                  <a:t>		C. </a:t>
                </a:r>
                <a14:m>
                  <m:oMath xmlns:m="http://schemas.openxmlformats.org/officeDocument/2006/math">
                    <m:r>
                      <a:rPr lang="vi-VN" sz="2800" i="1" kern="100">
                        <a:effectLst/>
                        <a:latin typeface="Cambria Math" panose="02040503050406030204" pitchFamily="18" charset="0"/>
                        <a:ea typeface="Arial" panose="020B0604020202020204" pitchFamily="34" charset="0"/>
                        <a:cs typeface="Chu Van An"/>
                      </a:rPr>
                      <m:t>49</m:t>
                    </m:r>
                  </m:oMath>
                </a14:m>
                <a:r>
                  <a:rPr lang="pt-BR" sz="2800" kern="100">
                    <a:effectLst/>
                    <a:latin typeface="Chu Van An"/>
                    <a:ea typeface="Calibri" panose="020F0502020204030204" pitchFamily="34" charset="0"/>
                    <a:cs typeface="Times New Roman" panose="02020603050405020304" pitchFamily="18" charset="0"/>
                  </a:rPr>
                  <a:t>.</a:t>
                </a:r>
                <a:r>
                  <a:rPr lang="pt-BR" sz="2800" b="1" kern="100">
                    <a:effectLst/>
                    <a:latin typeface="Chu Van An"/>
                    <a:ea typeface="Calibri" panose="020F0502020204030204" pitchFamily="34" charset="0"/>
                    <a:cs typeface="Times New Roman" panose="02020603050405020304" pitchFamily="18" charset="0"/>
                  </a:rPr>
                  <a:t>			D. </a:t>
                </a:r>
                <a14:m>
                  <m:oMath xmlns:m="http://schemas.openxmlformats.org/officeDocument/2006/math">
                    <m:rad>
                      <m:radPr>
                        <m:degHide m:val="on"/>
                        <m:ctrlPr>
                          <a:rPr lang="en-US" sz="2800" i="1" kern="100">
                            <a:effectLst/>
                            <a:latin typeface="Cambria Math" panose="02040503050406030204" pitchFamily="18" charset="0"/>
                            <a:ea typeface="Arial" panose="020B0604020202020204" pitchFamily="34" charset="0"/>
                            <a:cs typeface="Chu Van An"/>
                          </a:rPr>
                        </m:ctrlPr>
                      </m:radPr>
                      <m:deg/>
                      <m:e>
                        <m:r>
                          <a:rPr lang="vi-VN" sz="2800" i="1" kern="100">
                            <a:effectLst/>
                            <a:latin typeface="Cambria Math" panose="02040503050406030204" pitchFamily="18" charset="0"/>
                            <a:ea typeface="Arial" panose="020B0604020202020204" pitchFamily="34" charset="0"/>
                            <a:cs typeface="Chu Van An"/>
                          </a:rPr>
                          <m:t>129</m:t>
                        </m:r>
                      </m:e>
                    </m:rad>
                  </m:oMath>
                </a14:m>
                <a:r>
                  <a:rPr lang="pt-BR" sz="2800" kern="100">
                    <a:effectLst/>
                    <a:latin typeface="Chu Van An"/>
                    <a:ea typeface="Calibri" panose="020F0502020204030204" pitchFamily="34" charset="0"/>
                    <a:cs typeface="Times New Roman" panose="02020603050405020304" pitchFamily="18" charset="0"/>
                  </a:rPr>
                  <a:t>.</a:t>
                </a:r>
              </a:p>
              <a:p>
                <a:pPr marL="226695" algn="just">
                  <a:lnSpc>
                    <a:spcPct val="150000"/>
                  </a:lnSpc>
                  <a:tabLst>
                    <a:tab pos="1710690" algn="l"/>
                    <a:tab pos="3599815" algn="l"/>
                    <a:tab pos="5039995" algn="l"/>
                  </a:tabLst>
                </a:pPr>
                <a:r>
                  <a:rPr lang="en-US" sz="2800" kern="100">
                    <a:ea typeface="DengXian" panose="02010600030101010101" pitchFamily="2" charset="-122"/>
                    <a:cs typeface="Times New Roman" panose="02020603050405020304" pitchFamily="18" charset="0"/>
                  </a:rPr>
                  <a:t>Áp dụng công thức:  </a:t>
                </a:r>
                <a14:m>
                  <m:oMath xmlns:m="http://schemas.openxmlformats.org/officeDocument/2006/math">
                    <m:sSup>
                      <m:sSupPr>
                        <m:ctrlP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𝒃</m:t>
                        </m:r>
                      </m:e>
                      <m:sup>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𝟐</m:t>
                        </m:r>
                      </m:sup>
                    </m:sSup>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𝒂</m:t>
                        </m:r>
                      </m:e>
                      <m:sup>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𝟐</m:t>
                        </m:r>
                      </m:sup>
                    </m:sSup>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𝒄</m:t>
                        </m:r>
                      </m:e>
                      <m:sup>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𝟐</m:t>
                        </m:r>
                      </m:sup>
                    </m:sSup>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𝟐</m:t>
                    </m:r>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𝒂</m:t>
                    </m:r>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𝒄</m:t>
                    </m:r>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 </m:t>
                    </m:r>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𝒄𝒐𝒔𝑩</m:t>
                    </m:r>
                  </m:oMath>
                </a14:m>
                <a:endParaRPr lang="en-US" sz="2800" b="1" kern="100">
                  <a:effectLst/>
                  <a:latin typeface="Calibri" panose="020F0502020204030204" pitchFamily="34" charset="0"/>
                  <a:ea typeface="DengXian" panose="02010600030101010101" pitchFamily="2" charset="-122"/>
                  <a:cs typeface="Times New Roman" panose="02020603050405020304" pitchFamily="18" charset="0"/>
                </a:endParaRPr>
              </a:p>
              <a:p>
                <a:pPr marL="226695" algn="just">
                  <a:lnSpc>
                    <a:spcPct val="150000"/>
                  </a:lnSpc>
                  <a:tabLst>
                    <a:tab pos="1710690" algn="l"/>
                    <a:tab pos="3599815" algn="l"/>
                    <a:tab pos="5039995" algn="l"/>
                  </a:tabLst>
                </a:pPr>
                <a14:m>
                  <m:oMathPara xmlns:m="http://schemas.openxmlformats.org/officeDocument/2006/math">
                    <m:oMathParaPr>
                      <m:jc m:val="centerGroup"/>
                    </m:oMathParaPr>
                    <m:oMath xmlns:m="http://schemas.openxmlformats.org/officeDocument/2006/math">
                      <m:sSup>
                        <m:sSupPr>
                          <m:ctrlP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𝒃</m:t>
                          </m:r>
                        </m:e>
                        <m:sup>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𝟐</m:t>
                          </m:r>
                        </m:sup>
                      </m:sSup>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𝟖</m:t>
                          </m:r>
                        </m:e>
                        <m:sup>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𝟐</m:t>
                          </m:r>
                        </m:sup>
                      </m:sSup>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𝟓</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𝟐</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𝟖</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𝟓</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 </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𝒄𝒐𝒔</m:t>
                      </m:r>
                      <m:sSup>
                        <m:sSupPr>
                          <m:ctrlP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𝟔𝟎</m:t>
                          </m:r>
                        </m:e>
                        <m:sup>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𝟎</m:t>
                          </m:r>
                        </m:sup>
                      </m:sSup>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𝟒𝟗</m:t>
                      </m:r>
                      <m:r>
                        <a:rPr lang="en-US" sz="2800" b="1" i="1" kern="100" smtClean="0">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t>⟹</m:t>
                      </m:r>
                      <m:r>
                        <a:rPr lang="en-US" sz="2800" b="1" i="1" kern="100" smtClean="0">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t>𝒃</m:t>
                      </m:r>
                      <m:r>
                        <a:rPr lang="en-US" sz="2800" b="1" i="1" kern="100" smtClean="0">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t>=</m:t>
                      </m:r>
                      <m:rad>
                        <m:radPr>
                          <m:degHide m:val="on"/>
                          <m:ctrlPr>
                            <a:rPr lang="en-US" sz="2800" b="1" i="1" kern="100" smtClean="0">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ctrlPr>
                        </m:radPr>
                        <m:deg/>
                        <m:e>
                          <m:r>
                            <a:rPr lang="en-US" sz="2800" b="1" i="1" kern="100" smtClean="0">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t>𝟒𝟗</m:t>
                          </m:r>
                        </m:e>
                      </m:rad>
                      <m:r>
                        <a:rPr lang="en-US" sz="2800" b="1" i="1" kern="100" smtClean="0">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t>=</m:t>
                      </m:r>
                      <m:r>
                        <a:rPr lang="en-US" sz="2800" b="1" i="1" kern="100" smtClean="0">
                          <a:solidFill>
                            <a:schemeClr val="tx1"/>
                          </a:solidFill>
                          <a:effectLst/>
                          <a:latin typeface="Cambria Math" panose="02040503050406030204" pitchFamily="18" charset="0"/>
                          <a:ea typeface="Cambria Math" panose="02040503050406030204" pitchFamily="18" charset="0"/>
                          <a:cs typeface="Times New Roman" panose="02020603050405020304" pitchFamily="18" charset="0"/>
                        </a:rPr>
                        <m:t>𝟕</m:t>
                      </m:r>
                    </m:oMath>
                  </m:oMathPara>
                </a14:m>
                <a:endParaRPr lang="en-US" sz="2800" kern="100">
                  <a:solidFill>
                    <a:schemeClr val="tx1"/>
                  </a:solidFill>
                  <a:effectLst/>
                  <a:latin typeface="Calibri" panose="020F0502020204030204" pitchFamily="34" charset="0"/>
                  <a:ea typeface="DengXian" panose="02010600030101010101" pitchFamily="2" charset="-122"/>
                  <a:cs typeface="Times New Roman" panose="02020603050405020304" pitchFamily="18" charset="0"/>
                </a:endParaRPr>
              </a:p>
              <a:p>
                <a:pPr marL="453390" indent="-226695" algn="just">
                  <a:lnSpc>
                    <a:spcPct val="150000"/>
                  </a:lnSpc>
                  <a:spcBef>
                    <a:spcPts val="600"/>
                  </a:spcBef>
                  <a:tabLst>
                    <a:tab pos="629920" algn="l"/>
                  </a:tabLst>
                </a:pPr>
                <a:r>
                  <a:rPr lang="pt-BR" sz="2800" b="1" kern="100">
                    <a:effectLst/>
                    <a:latin typeface="Chu Van An"/>
                    <a:ea typeface="DengXian" panose="02010600030101010101" pitchFamily="2" charset="-122"/>
                    <a:cs typeface="Times New Roman" panose="02020603050405020304" pitchFamily="18" charset="0"/>
                  </a:rPr>
                  <a:t>Câu 6: 	</a:t>
                </a:r>
                <a:r>
                  <a:rPr lang="pt-BR" sz="2800" kern="100">
                    <a:effectLst/>
                    <a:latin typeface="Chu Van An"/>
                    <a:ea typeface="DengXian" panose="02010600030101010101" pitchFamily="2" charset="-122"/>
                    <a:cs typeface="Times New Roman" panose="02020603050405020304" pitchFamily="18" charset="0"/>
                  </a:rPr>
                  <a:t>Cho </a:t>
                </a:r>
                <a14:m>
                  <m:oMath xmlns:m="http://schemas.openxmlformats.org/officeDocument/2006/math">
                    <m:r>
                      <a:rPr lang="en-US" sz="2800" i="1" kern="100">
                        <a:effectLst/>
                        <a:latin typeface="Cambria Math" panose="02040503050406030204" pitchFamily="18" charset="0"/>
                        <a:ea typeface="DengXian" panose="02010600030101010101" pitchFamily="2" charset="-122"/>
                        <a:cs typeface="Chu Van An"/>
                      </a:rPr>
                      <m:t>𝛥</m:t>
                    </m:r>
                    <m:r>
                      <a:rPr lang="en-US" sz="2800" i="1" kern="100">
                        <a:effectLst/>
                        <a:latin typeface="Cambria Math" panose="02040503050406030204" pitchFamily="18" charset="0"/>
                        <a:ea typeface="DengXian" panose="02010600030101010101" pitchFamily="2" charset="-122"/>
                        <a:cs typeface="Chu Van An"/>
                      </a:rPr>
                      <m:t>𝐴𝐵𝐶</m:t>
                    </m:r>
                  </m:oMath>
                </a14:m>
                <a:r>
                  <a:rPr lang="pt-BR" sz="2800" kern="100">
                    <a:effectLst/>
                    <a:latin typeface="Chu Van An"/>
                    <a:ea typeface="DengXian" panose="02010600030101010101" pitchFamily="2" charset="-122"/>
                    <a:cs typeface="Times New Roman" panose="02020603050405020304" pitchFamily="18" charset="0"/>
                  </a:rPr>
                  <a:t>có </a:t>
                </a:r>
                <a14:m>
                  <m:oMath xmlns:m="http://schemas.openxmlformats.org/officeDocument/2006/math">
                    <m:r>
                      <a:rPr lang="en-US" sz="2800" i="1" kern="100">
                        <a:effectLst/>
                        <a:latin typeface="Cambria Math" panose="02040503050406030204" pitchFamily="18" charset="0"/>
                        <a:ea typeface="DengXian" panose="02010600030101010101" pitchFamily="2" charset="-122"/>
                        <a:cs typeface="Chu Van An"/>
                      </a:rPr>
                      <m:t>𝑎</m:t>
                    </m:r>
                    <m:r>
                      <a:rPr lang="en-US" sz="2800" i="1" kern="100">
                        <a:effectLst/>
                        <a:latin typeface="Cambria Math" panose="02040503050406030204" pitchFamily="18" charset="0"/>
                        <a:ea typeface="DengXian" panose="02010600030101010101" pitchFamily="2" charset="-122"/>
                        <a:cs typeface="Chu Van An"/>
                      </a:rPr>
                      <m:t>=4,</m:t>
                    </m:r>
                    <m:r>
                      <a:rPr lang="en-US" sz="2800" i="1" kern="100">
                        <a:effectLst/>
                        <a:latin typeface="Cambria Math" panose="02040503050406030204" pitchFamily="18" charset="0"/>
                        <a:ea typeface="DengXian" panose="02010600030101010101" pitchFamily="2" charset="-122"/>
                        <a:cs typeface="Chu Van An"/>
                      </a:rPr>
                      <m:t>𝑐</m:t>
                    </m:r>
                    <m:r>
                      <a:rPr lang="en-US" sz="2800" i="1" kern="100">
                        <a:effectLst/>
                        <a:latin typeface="Cambria Math" panose="02040503050406030204" pitchFamily="18" charset="0"/>
                        <a:ea typeface="DengXian" panose="02010600030101010101" pitchFamily="2" charset="-122"/>
                        <a:cs typeface="Chu Van An"/>
                      </a:rPr>
                      <m:t>=5,</m:t>
                    </m:r>
                    <m:acc>
                      <m:accPr>
                        <m:chr m:val="̂"/>
                        <m:ctrlPr>
                          <a:rPr lang="en-US" sz="2800" i="1" kern="100">
                            <a:effectLst/>
                            <a:latin typeface="Cambria Math" panose="02040503050406030204" pitchFamily="18" charset="0"/>
                            <a:ea typeface="DengXian" panose="02010600030101010101" pitchFamily="2" charset="-122"/>
                            <a:cs typeface="Chu Van An"/>
                          </a:rPr>
                        </m:ctrlPr>
                      </m:accPr>
                      <m:e>
                        <m:r>
                          <a:rPr lang="en-US" sz="2800" i="1" kern="100">
                            <a:effectLst/>
                            <a:latin typeface="Cambria Math" panose="02040503050406030204" pitchFamily="18" charset="0"/>
                            <a:ea typeface="DengXian" panose="02010600030101010101" pitchFamily="2" charset="-122"/>
                            <a:cs typeface="Chu Van An"/>
                          </a:rPr>
                          <m:t>𝐵</m:t>
                        </m:r>
                      </m:e>
                    </m:acc>
                    <m:r>
                      <a:rPr lang="en-US" sz="2800" i="1" kern="100">
                        <a:effectLst/>
                        <a:latin typeface="Cambria Math" panose="02040503050406030204" pitchFamily="18" charset="0"/>
                        <a:ea typeface="DengXian" panose="02010600030101010101" pitchFamily="2" charset="-122"/>
                        <a:cs typeface="Chu Van An"/>
                      </a:rPr>
                      <m:t>=15</m:t>
                    </m:r>
                    <m:sSup>
                      <m:sSupPr>
                        <m:ctrlPr>
                          <a:rPr lang="en-US" sz="2800" i="1" kern="100">
                            <a:effectLst/>
                            <a:latin typeface="Cambria Math" panose="02040503050406030204" pitchFamily="18" charset="0"/>
                            <a:ea typeface="DengXian" panose="02010600030101010101" pitchFamily="2" charset="-122"/>
                            <a:cs typeface="Chu Van An"/>
                          </a:rPr>
                        </m:ctrlPr>
                      </m:sSupPr>
                      <m:e>
                        <m:r>
                          <a:rPr lang="en-US" sz="2800" i="1" kern="100">
                            <a:effectLst/>
                            <a:latin typeface="Cambria Math" panose="02040503050406030204" pitchFamily="18" charset="0"/>
                            <a:ea typeface="DengXian" panose="02010600030101010101" pitchFamily="2" charset="-122"/>
                            <a:cs typeface="Chu Van An"/>
                          </a:rPr>
                          <m:t>0</m:t>
                        </m:r>
                      </m:e>
                      <m:sup>
                        <m:r>
                          <a:rPr lang="en-US" sz="2800" i="1" kern="100">
                            <a:effectLst/>
                            <a:latin typeface="Cambria Math" panose="02040503050406030204" pitchFamily="18" charset="0"/>
                            <a:ea typeface="DengXian" panose="02010600030101010101" pitchFamily="2" charset="-122"/>
                            <a:cs typeface="Chu Van An"/>
                          </a:rPr>
                          <m:t>0</m:t>
                        </m:r>
                      </m:sup>
                    </m:sSup>
                    <m:r>
                      <a:rPr lang="en-US" sz="2800" i="1" kern="100">
                        <a:effectLst/>
                        <a:latin typeface="Cambria Math" panose="02040503050406030204" pitchFamily="18" charset="0"/>
                        <a:ea typeface="DengXian" panose="02010600030101010101" pitchFamily="2" charset="-122"/>
                        <a:cs typeface="Chu Van An"/>
                      </a:rPr>
                      <m:t>.</m:t>
                    </m:r>
                  </m:oMath>
                </a14:m>
                <a:r>
                  <a:rPr lang="en-US" sz="2800" kern="100">
                    <a:effectLst/>
                    <a:latin typeface="Chu Van An"/>
                    <a:ea typeface="DengXian" panose="02010600030101010101" pitchFamily="2" charset="-122"/>
                    <a:cs typeface="Times New Roman" panose="02020603050405020304" pitchFamily="18" charset="0"/>
                  </a:rPr>
                  <a:t> </a:t>
                </a:r>
                <a:r>
                  <a:rPr lang="pt-BR" sz="2800" kern="100">
                    <a:effectLst/>
                    <a:latin typeface="Chu Van An"/>
                    <a:ea typeface="DengXian" panose="02010600030101010101" pitchFamily="2" charset="-122"/>
                    <a:cs typeface="Times New Roman" panose="02020603050405020304" pitchFamily="18" charset="0"/>
                  </a:rPr>
                  <a:t>Diện tích của tam giác là:</a:t>
                </a:r>
                <a:endParaRPr lang="en-US" sz="2800" kern="100">
                  <a:effectLst/>
                  <a:latin typeface="Calibri" panose="020F0502020204030204" pitchFamily="34" charset="0"/>
                  <a:ea typeface="DengXian" panose="02010600030101010101" pitchFamily="2" charset="-122"/>
                  <a:cs typeface="Times New Roman" panose="02020603050405020304" pitchFamily="18" charset="0"/>
                </a:endParaRPr>
              </a:p>
              <a:p>
                <a:pPr marL="453390" indent="-226695" algn="just">
                  <a:lnSpc>
                    <a:spcPct val="150000"/>
                  </a:lnSpc>
                  <a:tabLst>
                    <a:tab pos="629920" algn="l"/>
                    <a:tab pos="1710690" algn="l"/>
                    <a:tab pos="3599815" algn="l"/>
                    <a:tab pos="5039995" algn="l"/>
                  </a:tabLst>
                </a:pPr>
                <a:r>
                  <a:rPr lang="pt-BR" sz="2800" b="1" kern="100">
                    <a:effectLst/>
                    <a:latin typeface="Chu Van An"/>
                    <a:ea typeface="DengXian" panose="02010600030101010101" pitchFamily="2" charset="-122"/>
                    <a:cs typeface="Times New Roman" panose="02020603050405020304" pitchFamily="18" charset="0"/>
                  </a:rPr>
                  <a:t>A. </a:t>
                </a:r>
                <a14:m>
                  <m:oMath xmlns:m="http://schemas.openxmlformats.org/officeDocument/2006/math">
                    <m:r>
                      <a:rPr lang="en-US" sz="2800" b="1" i="1" kern="100">
                        <a:effectLst/>
                        <a:latin typeface="Cambria Math" panose="02040503050406030204" pitchFamily="18" charset="0"/>
                        <a:ea typeface="DengXian" panose="02010600030101010101" pitchFamily="2" charset="-122"/>
                        <a:cs typeface="Chu Van An"/>
                      </a:rPr>
                      <m:t>𝟓</m:t>
                    </m:r>
                    <m:rad>
                      <m:radPr>
                        <m:degHide m:val="on"/>
                        <m:ctrlPr>
                          <a:rPr lang="en-US" sz="2800" b="1" i="1" kern="100">
                            <a:effectLst/>
                            <a:latin typeface="Cambria Math" panose="02040503050406030204" pitchFamily="18" charset="0"/>
                            <a:ea typeface="DengXian" panose="02010600030101010101" pitchFamily="2" charset="-122"/>
                            <a:cs typeface="Chu Van An"/>
                          </a:rPr>
                        </m:ctrlPr>
                      </m:radPr>
                      <m:deg/>
                      <m:e>
                        <m:r>
                          <a:rPr lang="en-US" sz="2800" b="1" i="1" kern="100">
                            <a:effectLst/>
                            <a:latin typeface="Cambria Math" panose="02040503050406030204" pitchFamily="18" charset="0"/>
                            <a:ea typeface="DengXian" panose="02010600030101010101" pitchFamily="2" charset="-122"/>
                            <a:cs typeface="Chu Van An"/>
                          </a:rPr>
                          <m:t>𝟑</m:t>
                        </m:r>
                      </m:e>
                    </m:rad>
                  </m:oMath>
                </a14:m>
                <a:r>
                  <a:rPr lang="pt-BR" sz="2800" kern="100">
                    <a:effectLst/>
                    <a:latin typeface="Chu Van An"/>
                    <a:ea typeface="DengXian" panose="02010600030101010101" pitchFamily="2" charset="-122"/>
                    <a:cs typeface="Times New Roman" panose="02020603050405020304" pitchFamily="18" charset="0"/>
                  </a:rPr>
                  <a:t>.</a:t>
                </a:r>
                <a:r>
                  <a:rPr lang="pt-BR" sz="2800" b="1" kern="100">
                    <a:effectLst/>
                    <a:latin typeface="Chu Van An"/>
                    <a:ea typeface="DengXian" panose="02010600030101010101" pitchFamily="2" charset="-122"/>
                    <a:cs typeface="Times New Roman" panose="02020603050405020304" pitchFamily="18" charset="0"/>
                  </a:rPr>
                  <a:t>		B. </a:t>
                </a:r>
                <a14:m>
                  <m:oMath xmlns:m="http://schemas.openxmlformats.org/officeDocument/2006/math">
                    <m:r>
                      <a:rPr lang="nl-NL" sz="2800" i="1" kern="100">
                        <a:effectLst/>
                        <a:latin typeface="Cambria Math" panose="02040503050406030204" pitchFamily="18" charset="0"/>
                        <a:ea typeface="DengXian" panose="02010600030101010101" pitchFamily="2" charset="-122"/>
                        <a:cs typeface="Chu Van An"/>
                      </a:rPr>
                      <m:t>10</m:t>
                    </m:r>
                  </m:oMath>
                </a14:m>
                <a:r>
                  <a:rPr lang="pt-BR" sz="2800" kern="100">
                    <a:effectLst/>
                    <a:latin typeface="Chu Van An"/>
                    <a:ea typeface="DengXian" panose="02010600030101010101" pitchFamily="2" charset="-122"/>
                    <a:cs typeface="Times New Roman" panose="02020603050405020304" pitchFamily="18" charset="0"/>
                  </a:rPr>
                  <a:t>.	</a:t>
                </a:r>
                <a:r>
                  <a:rPr lang="pt-BR" sz="2800" b="1" kern="100">
                    <a:effectLst/>
                    <a:latin typeface="Chu Van An"/>
                    <a:ea typeface="DengXian" panose="02010600030101010101" pitchFamily="2" charset="-122"/>
                    <a:cs typeface="Times New Roman" panose="02020603050405020304" pitchFamily="18" charset="0"/>
                  </a:rPr>
                  <a:t>		C. </a:t>
                </a:r>
                <a14:m>
                  <m:oMath xmlns:m="http://schemas.openxmlformats.org/officeDocument/2006/math">
                    <m:r>
                      <a:rPr lang="nl-NL" sz="2800" i="1" kern="100">
                        <a:effectLst/>
                        <a:latin typeface="Cambria Math" panose="02040503050406030204" pitchFamily="18" charset="0"/>
                        <a:ea typeface="DengXian" panose="02010600030101010101" pitchFamily="2" charset="-122"/>
                        <a:cs typeface="Chu Van An"/>
                      </a:rPr>
                      <m:t>5</m:t>
                    </m:r>
                  </m:oMath>
                </a14:m>
                <a:r>
                  <a:rPr lang="pt-BR" sz="2800" kern="100">
                    <a:effectLst/>
                    <a:latin typeface="Chu Van An"/>
                    <a:ea typeface="DengXian" panose="02010600030101010101" pitchFamily="2" charset="-122"/>
                    <a:cs typeface="Times New Roman" panose="02020603050405020304" pitchFamily="18" charset="0"/>
                  </a:rPr>
                  <a:t>.</a:t>
                </a:r>
                <a:r>
                  <a:rPr lang="pt-BR" sz="2800" b="1" kern="100">
                    <a:effectLst/>
                    <a:latin typeface="Chu Van An"/>
                    <a:ea typeface="DengXian" panose="02010600030101010101" pitchFamily="2" charset="-122"/>
                    <a:cs typeface="Times New Roman" panose="02020603050405020304" pitchFamily="18" charset="0"/>
                  </a:rPr>
                  <a:t>			D. </a:t>
                </a:r>
                <a14:m>
                  <m:oMath xmlns:m="http://schemas.openxmlformats.org/officeDocument/2006/math">
                    <m:r>
                      <a:rPr lang="nl-NL" sz="2800" i="1" kern="100">
                        <a:effectLst/>
                        <a:latin typeface="Cambria Math" panose="02040503050406030204" pitchFamily="18" charset="0"/>
                        <a:ea typeface="DengXian" panose="02010600030101010101" pitchFamily="2" charset="-122"/>
                        <a:cs typeface="Chu Van An"/>
                      </a:rPr>
                      <m:t>10</m:t>
                    </m:r>
                    <m:rad>
                      <m:radPr>
                        <m:degHide m:val="on"/>
                        <m:ctrlPr>
                          <a:rPr lang="en-US" sz="2800" i="1" kern="100">
                            <a:effectLst/>
                            <a:latin typeface="Cambria Math" panose="02040503050406030204" pitchFamily="18" charset="0"/>
                            <a:ea typeface="DengXian" panose="02010600030101010101" pitchFamily="2" charset="-122"/>
                            <a:cs typeface="Chu Van An"/>
                          </a:rPr>
                        </m:ctrlPr>
                      </m:radPr>
                      <m:deg/>
                      <m:e>
                        <m:r>
                          <a:rPr lang="nl-NL" sz="2800" i="1" kern="100">
                            <a:effectLst/>
                            <a:latin typeface="Cambria Math" panose="02040503050406030204" pitchFamily="18" charset="0"/>
                            <a:ea typeface="DengXian" panose="02010600030101010101" pitchFamily="2" charset="-122"/>
                            <a:cs typeface="Chu Van An"/>
                          </a:rPr>
                          <m:t>3</m:t>
                        </m:r>
                      </m:e>
                    </m:rad>
                  </m:oMath>
                </a14:m>
                <a:r>
                  <a:rPr lang="pt-BR" sz="2800" kern="100">
                    <a:effectLst/>
                    <a:latin typeface="Chu Van An"/>
                    <a:ea typeface="DengXian" panose="02010600030101010101" pitchFamily="2" charset="-122"/>
                    <a:cs typeface="Times New Roman" panose="02020603050405020304" pitchFamily="18" charset="0"/>
                  </a:rPr>
                  <a:t>.</a:t>
                </a:r>
                <a:endParaRPr lang="en-US" sz="2800" kern="100">
                  <a:effectLst/>
                  <a:latin typeface="Calibri" panose="020F0502020204030204" pitchFamily="34" charset="0"/>
                  <a:ea typeface="DengXian" panose="02010600030101010101" pitchFamily="2" charset="-122"/>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675B52DC-8E18-906F-F891-FFA947BBF4A6}"/>
                  </a:ext>
                </a:extLst>
              </p:cNvPr>
              <p:cNvSpPr txBox="1">
                <a:spLocks noRot="1" noChangeAspect="1" noMove="1" noResize="1" noEditPoints="1" noAdjustHandles="1" noChangeArrowheads="1" noChangeShapeType="1" noTextEdit="1"/>
              </p:cNvSpPr>
              <p:nvPr/>
            </p:nvSpPr>
            <p:spPr>
              <a:xfrm>
                <a:off x="1621" y="0"/>
                <a:ext cx="12064687" cy="4191917"/>
              </a:xfrm>
              <a:prstGeom prst="rect">
                <a:avLst/>
              </a:prstGeom>
              <a:blipFill>
                <a:blip r:embed="rId2"/>
                <a:stretch>
                  <a:fillRect b="-3198"/>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81B977B2-A7EB-5019-D94A-4F770EB0002B}"/>
              </a:ext>
            </a:extLst>
          </p:cNvPr>
          <p:cNvCxnSpPr/>
          <p:nvPr/>
        </p:nvCxnSpPr>
        <p:spPr>
          <a:xfrm>
            <a:off x="160256" y="1348033"/>
            <a:ext cx="11887200" cy="0"/>
          </a:xfrm>
          <a:prstGeom prst="line">
            <a:avLst/>
          </a:prstGeom>
          <a:ln w="38100">
            <a:solidFill>
              <a:srgbClr val="00B050"/>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B831BCDE-C395-6D49-BC9D-6072D8558DEF}"/>
              </a:ext>
            </a:extLst>
          </p:cNvPr>
          <p:cNvCxnSpPr/>
          <p:nvPr/>
        </p:nvCxnSpPr>
        <p:spPr>
          <a:xfrm>
            <a:off x="179108" y="4319047"/>
            <a:ext cx="11887200" cy="0"/>
          </a:xfrm>
          <a:prstGeom prst="line">
            <a:avLst/>
          </a:prstGeom>
          <a:ln w="38100">
            <a:solidFill>
              <a:srgbClr val="00B05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A3CDBE29-D176-7917-1943-A5DEB7214985}"/>
                  </a:ext>
                </a:extLst>
              </p:cNvPr>
              <p:cNvSpPr txBox="1"/>
              <p:nvPr/>
            </p:nvSpPr>
            <p:spPr>
              <a:xfrm>
                <a:off x="-60465" y="4609287"/>
                <a:ext cx="12064687" cy="1067215"/>
              </a:xfrm>
              <a:prstGeom prst="rect">
                <a:avLst/>
              </a:prstGeom>
              <a:noFill/>
            </p:spPr>
            <p:txBody>
              <a:bodyPr wrap="square">
                <a:spAutoFit/>
              </a:bodyPr>
              <a:lstStyle/>
              <a:p>
                <a:pPr marL="226695" algn="just">
                  <a:lnSpc>
                    <a:spcPct val="150000"/>
                  </a:lnSpc>
                  <a:tabLst>
                    <a:tab pos="1710690" algn="l"/>
                    <a:tab pos="3599815" algn="l"/>
                    <a:tab pos="5039995" algn="l"/>
                  </a:tabLst>
                </a:pPr>
                <a:r>
                  <a:rPr lang="en-US" sz="3200" kern="100">
                    <a:ea typeface="DengXian" panose="02010600030101010101" pitchFamily="2" charset="-122"/>
                    <a:cs typeface="Times New Roman" panose="02020603050405020304" pitchFamily="18" charset="0"/>
                  </a:rPr>
                  <a:t>Áp dụng công thức:  </a:t>
                </a:r>
                <a14:m>
                  <m:oMath xmlns:m="http://schemas.openxmlformats.org/officeDocument/2006/math">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𝒔</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f>
                      <m:fPr>
                        <m:ctrlP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𝟏</m:t>
                        </m:r>
                      </m:num>
                      <m:den>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𝟐</m:t>
                        </m:r>
                      </m:den>
                    </m:f>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𝒂</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𝒄</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 </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𝒔𝒊𝒏</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 </m:t>
                    </m:r>
                    <m:r>
                      <a:rPr lang="en-US" sz="32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𝑩</m:t>
                    </m:r>
                  </m:oMath>
                </a14:m>
                <a:endParaRPr lang="en-US" sz="3200" b="1" kern="100">
                  <a:effectLst/>
                  <a:latin typeface="Calibri" panose="020F0502020204030204" pitchFamily="34" charset="0"/>
                  <a:ea typeface="DengXian" panose="02010600030101010101" pitchFamily="2" charset="-122"/>
                  <a:cs typeface="Times New Roman" panose="02020603050405020304" pitchFamily="18" charset="0"/>
                </a:endParaRPr>
              </a:p>
            </p:txBody>
          </p:sp>
        </mc:Choice>
        <mc:Fallback xmlns="">
          <p:sp>
            <p:nvSpPr>
              <p:cNvPr id="8" name="TextBox 7">
                <a:extLst>
                  <a:ext uri="{FF2B5EF4-FFF2-40B4-BE49-F238E27FC236}">
                    <a16:creationId xmlns:a16="http://schemas.microsoft.com/office/drawing/2014/main" id="{A3CDBE29-D176-7917-1943-A5DEB7214985}"/>
                  </a:ext>
                </a:extLst>
              </p:cNvPr>
              <p:cNvSpPr txBox="1">
                <a:spLocks noRot="1" noChangeAspect="1" noMove="1" noResize="1" noEditPoints="1" noAdjustHandles="1" noChangeArrowheads="1" noChangeShapeType="1" noTextEdit="1"/>
              </p:cNvSpPr>
              <p:nvPr/>
            </p:nvSpPr>
            <p:spPr>
              <a:xfrm>
                <a:off x="-60465" y="4609287"/>
                <a:ext cx="12064687" cy="1067215"/>
              </a:xfrm>
              <a:prstGeom prst="rect">
                <a:avLst/>
              </a:prstGeom>
              <a:blipFill>
                <a:blip r:embed="rId3"/>
                <a:stretch>
                  <a:fillRect b="-971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571CA711-E02C-39EC-530C-250A7B7EFA83}"/>
                  </a:ext>
                </a:extLst>
              </p:cNvPr>
              <p:cNvSpPr txBox="1"/>
              <p:nvPr/>
            </p:nvSpPr>
            <p:spPr>
              <a:xfrm>
                <a:off x="2175235" y="5788404"/>
                <a:ext cx="6122708" cy="898964"/>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𝒔</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m:t>
                      </m:r>
                      <m:f>
                        <m:fPr>
                          <m:ctrlP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𝟏</m:t>
                          </m:r>
                        </m:num>
                        <m:den>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𝟐</m:t>
                          </m:r>
                        </m:den>
                      </m:f>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𝒂</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𝒄</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 </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𝒔𝒊𝒏</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 </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𝑩</m:t>
                      </m:r>
                      <m:r>
                        <a:rPr lang="en-US" sz="2800" b="1" i="1" kern="100" smtClean="0">
                          <a:solidFill>
                            <a:schemeClr val="tx1"/>
                          </a:solidFill>
                          <a:effectLst/>
                          <a:latin typeface="Cambria Math" panose="02040503050406030204" pitchFamily="18" charset="0"/>
                          <a:ea typeface="DengXian" panose="02010600030101010101" pitchFamily="2" charset="-122"/>
                          <a:cs typeface="Times New Roman" panose="02020603050405020304" pitchFamily="18" charset="0"/>
                        </a:rPr>
                        <m:t>=</m:t>
                      </m:r>
                      <m:f>
                        <m:fPr>
                          <m:ctrlPr>
                            <a:rPr lang="en-US" sz="2800" b="1" i="1" kern="100">
                              <a:latin typeface="Cambria Math" panose="02040503050406030204" pitchFamily="18" charset="0"/>
                              <a:ea typeface="DengXian" panose="02010600030101010101" pitchFamily="2" charset="-122"/>
                              <a:cs typeface="Times New Roman" panose="02020603050405020304" pitchFamily="18" charset="0"/>
                            </a:rPr>
                          </m:ctrlPr>
                        </m:fPr>
                        <m:num>
                          <m:r>
                            <a:rPr lang="en-US" sz="2800" b="1" i="1" kern="100">
                              <a:latin typeface="Cambria Math" panose="02040503050406030204" pitchFamily="18" charset="0"/>
                              <a:ea typeface="DengXian" panose="02010600030101010101" pitchFamily="2" charset="-122"/>
                              <a:cs typeface="Times New Roman" panose="02020603050405020304" pitchFamily="18" charset="0"/>
                            </a:rPr>
                            <m:t>𝟏</m:t>
                          </m:r>
                        </m:num>
                        <m:den>
                          <m:r>
                            <a:rPr lang="en-US" sz="2800" b="1" i="1" kern="100">
                              <a:latin typeface="Cambria Math" panose="02040503050406030204" pitchFamily="18" charset="0"/>
                              <a:ea typeface="DengXian" panose="02010600030101010101" pitchFamily="2" charset="-122"/>
                              <a:cs typeface="Times New Roman" panose="02020603050405020304" pitchFamily="18" charset="0"/>
                            </a:rPr>
                            <m:t>𝟐</m:t>
                          </m:r>
                        </m:den>
                      </m:f>
                      <m:r>
                        <a:rPr lang="en-US" sz="2800" b="1" i="1" kern="100" smtClean="0">
                          <a:latin typeface="Cambria Math" panose="02040503050406030204" pitchFamily="18" charset="0"/>
                          <a:ea typeface="DengXian" panose="02010600030101010101" pitchFamily="2" charset="-122"/>
                          <a:cs typeface="Times New Roman" panose="02020603050405020304" pitchFamily="18" charset="0"/>
                        </a:rPr>
                        <m:t>𝟒</m:t>
                      </m:r>
                      <m:r>
                        <a:rPr lang="en-US" sz="2800" b="1" i="1" kern="100" smtClean="0">
                          <a:latin typeface="Cambria Math" panose="02040503050406030204" pitchFamily="18" charset="0"/>
                          <a:ea typeface="DengXian" panose="02010600030101010101" pitchFamily="2" charset="-122"/>
                          <a:cs typeface="Times New Roman" panose="02020603050405020304" pitchFamily="18" charset="0"/>
                        </a:rPr>
                        <m:t>.</m:t>
                      </m:r>
                      <m:r>
                        <a:rPr lang="en-US" sz="2800" b="1" i="1" kern="100" smtClean="0">
                          <a:latin typeface="Cambria Math" panose="02040503050406030204" pitchFamily="18" charset="0"/>
                          <a:ea typeface="DengXian" panose="02010600030101010101" pitchFamily="2" charset="-122"/>
                          <a:cs typeface="Times New Roman" panose="02020603050405020304" pitchFamily="18" charset="0"/>
                        </a:rPr>
                        <m:t>𝟓</m:t>
                      </m:r>
                      <m:r>
                        <a:rPr lang="en-US" sz="2800" b="1" i="1" kern="100" smtClean="0">
                          <a:latin typeface="Cambria Math" panose="02040503050406030204" pitchFamily="18" charset="0"/>
                          <a:ea typeface="DengXian" panose="02010600030101010101" pitchFamily="2" charset="-122"/>
                          <a:cs typeface="Times New Roman" panose="02020603050405020304" pitchFamily="18" charset="0"/>
                        </a:rPr>
                        <m:t>.</m:t>
                      </m:r>
                      <m:r>
                        <a:rPr lang="en-US" sz="2800" b="1" i="1" kern="100">
                          <a:latin typeface="Cambria Math" panose="02040503050406030204" pitchFamily="18" charset="0"/>
                          <a:ea typeface="DengXian" panose="02010600030101010101" pitchFamily="2" charset="-122"/>
                          <a:cs typeface="Times New Roman" panose="02020603050405020304" pitchFamily="18" charset="0"/>
                        </a:rPr>
                        <m:t>𝒔𝒊𝒏</m:t>
                      </m:r>
                      <m:sSup>
                        <m:sSupPr>
                          <m:ctrlPr>
                            <a:rPr lang="en-US" sz="2800" b="1" i="1" kern="100" smtClean="0">
                              <a:latin typeface="Cambria Math" panose="02040503050406030204" pitchFamily="18" charset="0"/>
                              <a:ea typeface="DengXian" panose="02010600030101010101" pitchFamily="2" charset="-122"/>
                              <a:cs typeface="Times New Roman" panose="02020603050405020304" pitchFamily="18" charset="0"/>
                            </a:rPr>
                          </m:ctrlPr>
                        </m:sSupPr>
                        <m:e>
                          <m:r>
                            <a:rPr lang="en-US" sz="2800" b="1" i="1" kern="100" smtClean="0">
                              <a:latin typeface="Cambria Math" panose="02040503050406030204" pitchFamily="18" charset="0"/>
                              <a:ea typeface="DengXian" panose="02010600030101010101" pitchFamily="2" charset="-122"/>
                              <a:cs typeface="Times New Roman" panose="02020603050405020304" pitchFamily="18" charset="0"/>
                            </a:rPr>
                            <m:t>𝟏𝟓𝟎</m:t>
                          </m:r>
                        </m:e>
                        <m:sup>
                          <m:r>
                            <a:rPr lang="en-US" sz="2800" b="1" i="1" kern="100" smtClean="0">
                              <a:latin typeface="Cambria Math" panose="02040503050406030204" pitchFamily="18" charset="0"/>
                              <a:ea typeface="DengXian" panose="02010600030101010101" pitchFamily="2" charset="-122"/>
                              <a:cs typeface="Times New Roman" panose="02020603050405020304" pitchFamily="18" charset="0"/>
                            </a:rPr>
                            <m:t>𝟎</m:t>
                          </m:r>
                        </m:sup>
                      </m:sSup>
                      <m:r>
                        <a:rPr lang="en-US" sz="2800" b="1" i="1" kern="100" smtClean="0">
                          <a:latin typeface="Cambria Math" panose="02040503050406030204" pitchFamily="18" charset="0"/>
                          <a:ea typeface="DengXian" panose="02010600030101010101" pitchFamily="2" charset="-122"/>
                          <a:cs typeface="Times New Roman" panose="02020603050405020304" pitchFamily="18" charset="0"/>
                        </a:rPr>
                        <m:t>=</m:t>
                      </m:r>
                      <m:r>
                        <a:rPr lang="en-US" sz="2800" b="1" i="1" kern="100" smtClean="0">
                          <a:latin typeface="Cambria Math" panose="02040503050406030204" pitchFamily="18" charset="0"/>
                          <a:ea typeface="DengXian" panose="02010600030101010101" pitchFamily="2" charset="-122"/>
                          <a:cs typeface="Times New Roman" panose="02020603050405020304" pitchFamily="18" charset="0"/>
                        </a:rPr>
                        <m:t>𝟓</m:t>
                      </m:r>
                    </m:oMath>
                  </m:oMathPara>
                </a14:m>
                <a:endParaRPr lang="en-US" sz="2800">
                  <a:solidFill>
                    <a:schemeClr val="tx1"/>
                  </a:solidFill>
                </a:endParaRPr>
              </a:p>
            </p:txBody>
          </p:sp>
        </mc:Choice>
        <mc:Fallback xmlns="">
          <p:sp>
            <p:nvSpPr>
              <p:cNvPr id="10" name="TextBox 9">
                <a:extLst>
                  <a:ext uri="{FF2B5EF4-FFF2-40B4-BE49-F238E27FC236}">
                    <a16:creationId xmlns:a16="http://schemas.microsoft.com/office/drawing/2014/main" id="{571CA711-E02C-39EC-530C-250A7B7EFA83}"/>
                  </a:ext>
                </a:extLst>
              </p:cNvPr>
              <p:cNvSpPr txBox="1">
                <a:spLocks noRot="1" noChangeAspect="1" noMove="1" noResize="1" noEditPoints="1" noAdjustHandles="1" noChangeArrowheads="1" noChangeShapeType="1" noTextEdit="1"/>
              </p:cNvSpPr>
              <p:nvPr/>
            </p:nvSpPr>
            <p:spPr>
              <a:xfrm>
                <a:off x="2175235" y="5788404"/>
                <a:ext cx="6122708" cy="898964"/>
              </a:xfrm>
              <a:prstGeom prst="rect">
                <a:avLst/>
              </a:prstGeom>
              <a:blipFill>
                <a:blip r:embed="rId4"/>
                <a:stretch>
                  <a:fillRect/>
                </a:stretch>
              </a:blipFill>
            </p:spPr>
            <p:txBody>
              <a:bodyPr/>
              <a:lstStyle/>
              <a:p>
                <a:r>
                  <a:rPr lang="en-US">
                    <a:noFill/>
                  </a:rPr>
                  <a:t> </a:t>
                </a:r>
              </a:p>
            </p:txBody>
          </p:sp>
        </mc:Fallback>
      </mc:AlternateContent>
      <p:sp>
        <p:nvSpPr>
          <p:cNvPr id="11" name="TextBox 10">
            <a:extLst>
              <a:ext uri="{FF2B5EF4-FFF2-40B4-BE49-F238E27FC236}">
                <a16:creationId xmlns:a16="http://schemas.microsoft.com/office/drawing/2014/main" id="{862D6D9C-9897-4F8F-B0CA-7F79CEADBF1E}"/>
              </a:ext>
            </a:extLst>
          </p:cNvPr>
          <p:cNvSpPr txBox="1"/>
          <p:nvPr/>
        </p:nvSpPr>
        <p:spPr>
          <a:xfrm>
            <a:off x="160256" y="695848"/>
            <a:ext cx="669303" cy="769441"/>
          </a:xfrm>
          <a:prstGeom prst="rect">
            <a:avLst/>
          </a:prstGeom>
          <a:noFill/>
        </p:spPr>
        <p:txBody>
          <a:bodyPr wrap="square" rtlCol="0">
            <a:spAutoFit/>
          </a:bodyPr>
          <a:lstStyle/>
          <a:p>
            <a:r>
              <a:rPr lang="en-US" sz="4400" b="1">
                <a:solidFill>
                  <a:srgbClr val="FF0000"/>
                </a:solidFill>
              </a:rPr>
              <a:t>X</a:t>
            </a:r>
          </a:p>
        </p:txBody>
      </p:sp>
      <p:sp>
        <p:nvSpPr>
          <p:cNvPr id="12" name="TextBox 11">
            <a:extLst>
              <a:ext uri="{FF2B5EF4-FFF2-40B4-BE49-F238E27FC236}">
                <a16:creationId xmlns:a16="http://schemas.microsoft.com/office/drawing/2014/main" id="{976F22DA-3302-E4DC-EDFD-7225D4F4A8AF}"/>
              </a:ext>
            </a:extLst>
          </p:cNvPr>
          <p:cNvSpPr txBox="1"/>
          <p:nvPr/>
        </p:nvSpPr>
        <p:spPr>
          <a:xfrm>
            <a:off x="6306532" y="3493655"/>
            <a:ext cx="669303" cy="769441"/>
          </a:xfrm>
          <a:prstGeom prst="rect">
            <a:avLst/>
          </a:prstGeom>
          <a:noFill/>
        </p:spPr>
        <p:txBody>
          <a:bodyPr wrap="square" rtlCol="0">
            <a:spAutoFit/>
          </a:bodyPr>
          <a:lstStyle/>
          <a:p>
            <a:r>
              <a:rPr lang="en-US" sz="4400" b="1">
                <a:solidFill>
                  <a:srgbClr val="FF0000"/>
                </a:solidFill>
              </a:rPr>
              <a:t>X</a:t>
            </a:r>
          </a:p>
        </p:txBody>
      </p:sp>
      <p:sp>
        <p:nvSpPr>
          <p:cNvPr id="13" name="TextBox 12">
            <a:extLst>
              <a:ext uri="{FF2B5EF4-FFF2-40B4-BE49-F238E27FC236}">
                <a16:creationId xmlns:a16="http://schemas.microsoft.com/office/drawing/2014/main" id="{41B80F0E-518A-8E63-94A4-EE4B1BE2BB87}"/>
              </a:ext>
            </a:extLst>
          </p:cNvPr>
          <p:cNvSpPr txBox="1"/>
          <p:nvPr/>
        </p:nvSpPr>
        <p:spPr>
          <a:xfrm>
            <a:off x="11378153" y="4674565"/>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4011042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57EE5D-4052-60CC-BA6F-2BD32140767A}"/>
              </a:ext>
            </a:extLst>
          </p:cNvPr>
          <p:cNvPicPr>
            <a:picLocks noChangeAspect="1"/>
          </p:cNvPicPr>
          <p:nvPr/>
        </p:nvPicPr>
        <p:blipFill>
          <a:blip r:embed="rId2"/>
          <a:stretch>
            <a:fillRect/>
          </a:stretch>
        </p:blipFill>
        <p:spPr>
          <a:xfrm>
            <a:off x="0" y="170551"/>
            <a:ext cx="12192000" cy="5734137"/>
          </a:xfrm>
          <a:prstGeom prst="rect">
            <a:avLst/>
          </a:prstGeom>
        </p:spPr>
      </p:pic>
      <p:sp>
        <p:nvSpPr>
          <p:cNvPr id="4" name="TextBox 3">
            <a:extLst>
              <a:ext uri="{FF2B5EF4-FFF2-40B4-BE49-F238E27FC236}">
                <a16:creationId xmlns:a16="http://schemas.microsoft.com/office/drawing/2014/main" id="{69D27ACB-6299-92E0-C0F0-E03387E64820}"/>
              </a:ext>
            </a:extLst>
          </p:cNvPr>
          <p:cNvSpPr txBox="1"/>
          <p:nvPr/>
        </p:nvSpPr>
        <p:spPr>
          <a:xfrm>
            <a:off x="9354800" y="4188182"/>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5EE59093-AEE5-2504-67C4-318D7129B6A8}"/>
              </a:ext>
            </a:extLst>
          </p:cNvPr>
          <p:cNvSpPr txBox="1"/>
          <p:nvPr/>
        </p:nvSpPr>
        <p:spPr>
          <a:xfrm>
            <a:off x="6404076" y="5235527"/>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3746445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AE5DBF-8DA5-B98B-C878-CC7621BB0DA1}"/>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7615B46D-03F3-81A1-6F0B-7BBB8B82541E}"/>
                  </a:ext>
                </a:extLst>
              </p:cNvPr>
              <p:cNvSpPr txBox="1"/>
              <p:nvPr/>
            </p:nvSpPr>
            <p:spPr>
              <a:xfrm>
                <a:off x="-94268" y="0"/>
                <a:ext cx="12094590" cy="6666248"/>
              </a:xfrm>
              <a:prstGeom prst="rect">
                <a:avLst/>
              </a:prstGeom>
              <a:noFill/>
            </p:spPr>
            <p:txBody>
              <a:bodyPr wrap="square">
                <a:spAutoFit/>
              </a:bodyPr>
              <a:lstStyle/>
              <a:p>
                <a:pPr marL="453390" indent="-226695" algn="l">
                  <a:lnSpc>
                    <a:spcPct val="150000"/>
                  </a:lnSpc>
                </a:pPr>
                <a:r>
                  <a:rPr lang="pt-BR" sz="2800" b="1" kern="100">
                    <a:effectLst/>
                    <a:latin typeface="Chu Van An"/>
                    <a:ea typeface="DengXian" panose="02010600030101010101" pitchFamily="2" charset="-122"/>
                    <a:cs typeface="Times New Roman" panose="02020603050405020304" pitchFamily="18" charset="0"/>
                  </a:rPr>
                  <a:t>Câu 9.</a:t>
                </a:r>
                <a:r>
                  <a:rPr lang="pt-BR" sz="2800" kern="100">
                    <a:effectLst/>
                    <a:latin typeface="Chu Van An"/>
                    <a:ea typeface="DengXian" panose="02010600030101010101" pitchFamily="2" charset="-122"/>
                    <a:cs typeface="Times New Roman" panose="02020603050405020304" pitchFamily="18" charset="0"/>
                  </a:rPr>
                  <a:t> Hãy tìm khoảng biến thiên của mẫu số liệu thống kê sau:</a:t>
                </a:r>
                <a14:m>
                  <m:oMath xmlns:m="http://schemas.openxmlformats.org/officeDocument/2006/math">
                    <m:r>
                      <a:rPr lang="en-US" sz="2800" i="1" kern="100">
                        <a:effectLst/>
                        <a:latin typeface="Cambria Math" panose="02040503050406030204" pitchFamily="18" charset="0"/>
                        <a:ea typeface="DengXian" panose="02010600030101010101" pitchFamily="2" charset="-122"/>
                        <a:cs typeface="Chu Van An"/>
                      </a:rPr>
                      <m:t>22;</m:t>
                    </m:r>
                    <m:r>
                      <a:rPr lang="en-US" sz="2800" b="0" i="1" kern="100" smtClean="0">
                        <a:effectLst/>
                        <a:latin typeface="Cambria Math" panose="02040503050406030204" pitchFamily="18" charset="0"/>
                        <a:ea typeface="DengXian" panose="02010600030101010101" pitchFamily="2" charset="-122"/>
                        <a:cs typeface="Chu Van An"/>
                      </a:rPr>
                      <m:t> </m:t>
                    </m:r>
                    <m:r>
                      <a:rPr lang="en-US" sz="2800" i="1" kern="100">
                        <a:effectLst/>
                        <a:latin typeface="Cambria Math" panose="02040503050406030204" pitchFamily="18" charset="0"/>
                        <a:ea typeface="DengXian" panose="02010600030101010101" pitchFamily="2" charset="-122"/>
                        <a:cs typeface="Chu Van An"/>
                      </a:rPr>
                      <m:t>24;</m:t>
                    </m:r>
                    <m:r>
                      <a:rPr lang="en-US" sz="2800" b="0" i="1" kern="100" smtClean="0">
                        <a:effectLst/>
                        <a:latin typeface="Cambria Math" panose="02040503050406030204" pitchFamily="18" charset="0"/>
                        <a:ea typeface="DengXian" panose="02010600030101010101" pitchFamily="2" charset="-122"/>
                        <a:cs typeface="Chu Van An"/>
                      </a:rPr>
                      <m:t> </m:t>
                    </m:r>
                    <m:r>
                      <a:rPr lang="en-US" sz="2800" i="1" kern="100">
                        <a:effectLst/>
                        <a:latin typeface="Cambria Math" panose="02040503050406030204" pitchFamily="18" charset="0"/>
                        <a:ea typeface="DengXian" panose="02010600030101010101" pitchFamily="2" charset="-122"/>
                        <a:cs typeface="Chu Van An"/>
                      </a:rPr>
                      <m:t>33;</m:t>
                    </m:r>
                    <m:r>
                      <a:rPr lang="en-US" sz="2800" b="0" i="1" kern="100" smtClean="0">
                        <a:effectLst/>
                        <a:latin typeface="Cambria Math" panose="02040503050406030204" pitchFamily="18" charset="0"/>
                        <a:ea typeface="DengXian" panose="02010600030101010101" pitchFamily="2" charset="-122"/>
                        <a:cs typeface="Chu Van An"/>
                      </a:rPr>
                      <m:t> </m:t>
                    </m:r>
                    <m:r>
                      <a:rPr lang="en-US" sz="2800" i="1" kern="100">
                        <a:effectLst/>
                        <a:latin typeface="Cambria Math" panose="02040503050406030204" pitchFamily="18" charset="0"/>
                        <a:ea typeface="DengXian" panose="02010600030101010101" pitchFamily="2" charset="-122"/>
                        <a:cs typeface="Chu Van An"/>
                      </a:rPr>
                      <m:t>17;</m:t>
                    </m:r>
                    <m:r>
                      <a:rPr lang="en-US" sz="2800" b="0" i="1" kern="100" smtClean="0">
                        <a:effectLst/>
                        <a:latin typeface="Cambria Math" panose="02040503050406030204" pitchFamily="18" charset="0"/>
                        <a:ea typeface="DengXian" panose="02010600030101010101" pitchFamily="2" charset="-122"/>
                        <a:cs typeface="Chu Van An"/>
                      </a:rPr>
                      <m:t> </m:t>
                    </m:r>
                    <m:r>
                      <a:rPr lang="en-US" sz="2800" i="1" kern="100">
                        <a:effectLst/>
                        <a:latin typeface="Cambria Math" panose="02040503050406030204" pitchFamily="18" charset="0"/>
                        <a:ea typeface="DengXian" panose="02010600030101010101" pitchFamily="2" charset="-122"/>
                        <a:cs typeface="Chu Van An"/>
                      </a:rPr>
                      <m:t>11;</m:t>
                    </m:r>
                    <m:r>
                      <a:rPr lang="en-US" sz="2800" b="0" i="1" kern="100" smtClean="0">
                        <a:effectLst/>
                        <a:latin typeface="Cambria Math" panose="02040503050406030204" pitchFamily="18" charset="0"/>
                        <a:ea typeface="DengXian" panose="02010600030101010101" pitchFamily="2" charset="-122"/>
                        <a:cs typeface="Chu Van An"/>
                      </a:rPr>
                      <m:t> </m:t>
                    </m:r>
                    <m:r>
                      <a:rPr lang="en-US" sz="2800" i="1" kern="100">
                        <a:effectLst/>
                        <a:latin typeface="Cambria Math" panose="02040503050406030204" pitchFamily="18" charset="0"/>
                        <a:ea typeface="DengXian" panose="02010600030101010101" pitchFamily="2" charset="-122"/>
                        <a:cs typeface="Chu Van An"/>
                      </a:rPr>
                      <m:t>4;</m:t>
                    </m:r>
                    <m:r>
                      <a:rPr lang="en-US" sz="2800" b="0" i="1" kern="100" smtClean="0">
                        <a:effectLst/>
                        <a:latin typeface="Cambria Math" panose="02040503050406030204" pitchFamily="18" charset="0"/>
                        <a:ea typeface="DengXian" panose="02010600030101010101" pitchFamily="2" charset="-122"/>
                        <a:cs typeface="Chu Van An"/>
                      </a:rPr>
                      <m:t> </m:t>
                    </m:r>
                    <m:r>
                      <a:rPr lang="en-US" sz="2800" i="1" kern="100">
                        <a:effectLst/>
                        <a:latin typeface="Cambria Math" panose="02040503050406030204" pitchFamily="18" charset="0"/>
                        <a:ea typeface="DengXian" panose="02010600030101010101" pitchFamily="2" charset="-122"/>
                        <a:cs typeface="Chu Van An"/>
                      </a:rPr>
                      <m:t>18;</m:t>
                    </m:r>
                    <m:r>
                      <a:rPr lang="en-US" sz="2800" b="0" i="1" kern="100" smtClean="0">
                        <a:effectLst/>
                        <a:latin typeface="Cambria Math" panose="02040503050406030204" pitchFamily="18" charset="0"/>
                        <a:ea typeface="DengXian" panose="02010600030101010101" pitchFamily="2" charset="-122"/>
                        <a:cs typeface="Chu Van An"/>
                      </a:rPr>
                      <m:t> </m:t>
                    </m:r>
                    <m:r>
                      <a:rPr lang="en-US" sz="2800" i="1" kern="100">
                        <a:effectLst/>
                        <a:latin typeface="Cambria Math" panose="02040503050406030204" pitchFamily="18" charset="0"/>
                        <a:ea typeface="DengXian" panose="02010600030101010101" pitchFamily="2" charset="-122"/>
                        <a:cs typeface="Chu Van An"/>
                      </a:rPr>
                      <m:t>87;</m:t>
                    </m:r>
                    <m:r>
                      <a:rPr lang="en-US" sz="2800" b="0" i="1" kern="100" smtClean="0">
                        <a:effectLst/>
                        <a:latin typeface="Cambria Math" panose="02040503050406030204" pitchFamily="18" charset="0"/>
                        <a:ea typeface="DengXian" panose="02010600030101010101" pitchFamily="2" charset="-122"/>
                        <a:cs typeface="Chu Van An"/>
                      </a:rPr>
                      <m:t> </m:t>
                    </m:r>
                    <m:r>
                      <a:rPr lang="en-US" sz="2800" i="1" kern="100">
                        <a:effectLst/>
                        <a:latin typeface="Cambria Math" panose="02040503050406030204" pitchFamily="18" charset="0"/>
                        <a:ea typeface="DengXian" panose="02010600030101010101" pitchFamily="2" charset="-122"/>
                        <a:cs typeface="Chu Van An"/>
                      </a:rPr>
                      <m:t>72;</m:t>
                    </m:r>
                    <m:r>
                      <a:rPr lang="en-US" sz="2800" b="0" i="1" kern="100" smtClean="0">
                        <a:effectLst/>
                        <a:latin typeface="Cambria Math" panose="02040503050406030204" pitchFamily="18" charset="0"/>
                        <a:ea typeface="DengXian" panose="02010600030101010101" pitchFamily="2" charset="-122"/>
                        <a:cs typeface="Chu Van An"/>
                      </a:rPr>
                      <m:t> </m:t>
                    </m:r>
                    <m:r>
                      <a:rPr lang="en-US" sz="2800" i="1" kern="100">
                        <a:effectLst/>
                        <a:latin typeface="Cambria Math" panose="02040503050406030204" pitchFamily="18" charset="0"/>
                        <a:ea typeface="DengXian" panose="02010600030101010101" pitchFamily="2" charset="-122"/>
                        <a:cs typeface="Chu Van An"/>
                      </a:rPr>
                      <m:t>30.</m:t>
                    </m:r>
                    <m:r>
                      <a:rPr lang="en-US" sz="2800" b="0" i="1" kern="100" smtClean="0">
                        <a:effectLst/>
                        <a:latin typeface="Cambria Math" panose="02040503050406030204" pitchFamily="18" charset="0"/>
                        <a:ea typeface="DengXian" panose="02010600030101010101" pitchFamily="2" charset="-122"/>
                        <a:cs typeface="Chu Van An"/>
                      </a:rPr>
                      <m:t> </m:t>
                    </m:r>
                  </m:oMath>
                </a14:m>
                <a:endParaRPr lang="en-US" sz="2800" kern="100">
                  <a:effectLst/>
                  <a:latin typeface="Calibri" panose="020F0502020204030204" pitchFamily="34" charset="0"/>
                  <a:ea typeface="DengXian" panose="02010600030101010101" pitchFamily="2" charset="-122"/>
                  <a:cs typeface="Times New Roman" panose="02020603050405020304" pitchFamily="18" charset="0"/>
                </a:endParaRPr>
              </a:p>
              <a:p>
                <a:pPr marL="453390" indent="-226695" algn="just">
                  <a:lnSpc>
                    <a:spcPct val="150000"/>
                  </a:lnSpc>
                  <a:tabLst>
                    <a:tab pos="90170" algn="l"/>
                  </a:tabLst>
                </a:pPr>
                <a:r>
                  <a:rPr lang="pt-BR" sz="2800" b="1" kern="100">
                    <a:effectLst/>
                    <a:latin typeface="Chu Van An"/>
                    <a:ea typeface="DengXian" panose="02010600030101010101" pitchFamily="2" charset="-122"/>
                    <a:cs typeface="Times New Roman" panose="02020603050405020304" pitchFamily="18" charset="0"/>
                  </a:rPr>
                  <a:t>A.</a:t>
                </a:r>
                <a:r>
                  <a:rPr lang="pt-BR" sz="2800" kern="100">
                    <a:effectLst/>
                    <a:latin typeface="Chu Van An"/>
                    <a:ea typeface="DengXian" panose="02010600030101010101" pitchFamily="2" charset="-122"/>
                    <a:cs typeface="Times New Roman" panose="02020603050405020304" pitchFamily="18" charset="0"/>
                  </a:rPr>
                  <a:t> </a:t>
                </a:r>
                <a14:m>
                  <m:oMath xmlns:m="http://schemas.openxmlformats.org/officeDocument/2006/math">
                    <m:r>
                      <a:rPr lang="en-US" sz="2800" i="1" kern="100">
                        <a:effectLst/>
                        <a:latin typeface="Cambria Math" panose="02040503050406030204" pitchFamily="18" charset="0"/>
                        <a:ea typeface="DengXian" panose="02010600030101010101" pitchFamily="2" charset="-122"/>
                        <a:cs typeface="Chu Van An"/>
                      </a:rPr>
                      <m:t>33.</m:t>
                    </m:r>
                  </m:oMath>
                </a14:m>
                <a:r>
                  <a:rPr lang="pt-BR" sz="2800" kern="100">
                    <a:effectLst/>
                    <a:latin typeface="Chu Van An"/>
                    <a:ea typeface="DengXian" panose="02010600030101010101" pitchFamily="2" charset="-122"/>
                    <a:cs typeface="Times New Roman" panose="02020603050405020304" pitchFamily="18" charset="0"/>
                  </a:rPr>
                  <a:t>			</a:t>
                </a:r>
                <a:r>
                  <a:rPr lang="pt-BR" sz="2800" b="1" kern="100">
                    <a:effectLst/>
                    <a:latin typeface="Chu Van An"/>
                    <a:ea typeface="DengXian" panose="02010600030101010101" pitchFamily="2" charset="-122"/>
                    <a:cs typeface="Times New Roman" panose="02020603050405020304" pitchFamily="18" charset="0"/>
                  </a:rPr>
                  <a:t>B.</a:t>
                </a:r>
                <a:r>
                  <a:rPr lang="pt-BR" sz="2800" kern="100">
                    <a:effectLst/>
                    <a:latin typeface="Chu Van An"/>
                    <a:ea typeface="DengXian" panose="02010600030101010101" pitchFamily="2" charset="-122"/>
                    <a:cs typeface="Times New Roman" panose="02020603050405020304" pitchFamily="18" charset="0"/>
                  </a:rPr>
                  <a:t> </a:t>
                </a:r>
                <a14:m>
                  <m:oMath xmlns:m="http://schemas.openxmlformats.org/officeDocument/2006/math">
                    <m:r>
                      <a:rPr lang="en-US" sz="2800" i="1" kern="100">
                        <a:effectLst/>
                        <a:latin typeface="Cambria Math" panose="02040503050406030204" pitchFamily="18" charset="0"/>
                        <a:ea typeface="DengXian" panose="02010600030101010101" pitchFamily="2" charset="-122"/>
                        <a:cs typeface="Chu Van An"/>
                      </a:rPr>
                      <m:t>83.</m:t>
                    </m:r>
                  </m:oMath>
                </a14:m>
                <a:r>
                  <a:rPr lang="pt-BR" sz="2800" kern="100">
                    <a:effectLst/>
                    <a:latin typeface="Chu Van An"/>
                    <a:ea typeface="DengXian" panose="02010600030101010101" pitchFamily="2" charset="-122"/>
                    <a:cs typeface="Times New Roman" panose="02020603050405020304" pitchFamily="18" charset="0"/>
                  </a:rPr>
                  <a:t>			</a:t>
                </a:r>
                <a:r>
                  <a:rPr lang="pt-BR" sz="2800" b="1" kern="100">
                    <a:effectLst/>
                    <a:latin typeface="Chu Van An"/>
                    <a:ea typeface="DengXian" panose="02010600030101010101" pitchFamily="2" charset="-122"/>
                    <a:cs typeface="Times New Roman" panose="02020603050405020304" pitchFamily="18" charset="0"/>
                  </a:rPr>
                  <a:t>C.</a:t>
                </a:r>
                <a:r>
                  <a:rPr lang="pt-BR" sz="2800" kern="100">
                    <a:effectLst/>
                    <a:latin typeface="Chu Van An"/>
                    <a:ea typeface="DengXian" panose="02010600030101010101" pitchFamily="2" charset="-122"/>
                    <a:cs typeface="Times New Roman" panose="02020603050405020304" pitchFamily="18" charset="0"/>
                  </a:rPr>
                  <a:t> </a:t>
                </a:r>
                <a14:m>
                  <m:oMath xmlns:m="http://schemas.openxmlformats.org/officeDocument/2006/math">
                    <m:r>
                      <a:rPr lang="en-US" sz="2800" i="1" kern="100">
                        <a:effectLst/>
                        <a:latin typeface="Cambria Math" panose="02040503050406030204" pitchFamily="18" charset="0"/>
                        <a:ea typeface="DengXian" panose="02010600030101010101" pitchFamily="2" charset="-122"/>
                        <a:cs typeface="Chu Van An"/>
                      </a:rPr>
                      <m:t>89.</m:t>
                    </m:r>
                  </m:oMath>
                </a14:m>
                <a:r>
                  <a:rPr lang="pt-BR" sz="2800" kern="100">
                    <a:effectLst/>
                    <a:latin typeface="Chu Van An"/>
                    <a:ea typeface="DengXian" panose="02010600030101010101" pitchFamily="2" charset="-122"/>
                    <a:cs typeface="Times New Roman" panose="02020603050405020304" pitchFamily="18" charset="0"/>
                  </a:rPr>
                  <a:t>			</a:t>
                </a:r>
                <a:r>
                  <a:rPr lang="pt-BR" sz="2800" b="1" kern="100">
                    <a:effectLst/>
                    <a:latin typeface="Chu Van An"/>
                    <a:ea typeface="DengXian" panose="02010600030101010101" pitchFamily="2" charset="-122"/>
                    <a:cs typeface="Times New Roman" panose="02020603050405020304" pitchFamily="18" charset="0"/>
                  </a:rPr>
                  <a:t>D.</a:t>
                </a:r>
                <a:r>
                  <a:rPr lang="pt-BR" sz="2800" kern="100">
                    <a:effectLst/>
                    <a:latin typeface="Chu Van An"/>
                    <a:ea typeface="DengXian" panose="02010600030101010101" pitchFamily="2" charset="-122"/>
                    <a:cs typeface="Times New Roman" panose="02020603050405020304" pitchFamily="18" charset="0"/>
                  </a:rPr>
                  <a:t> </a:t>
                </a:r>
                <a14:m>
                  <m:oMath xmlns:m="http://schemas.openxmlformats.org/officeDocument/2006/math">
                    <m:r>
                      <a:rPr lang="en-US" sz="2800" i="1" kern="100">
                        <a:effectLst/>
                        <a:latin typeface="Cambria Math" panose="02040503050406030204" pitchFamily="18" charset="0"/>
                        <a:ea typeface="DengXian" panose="02010600030101010101" pitchFamily="2" charset="-122"/>
                        <a:cs typeface="Chu Van An"/>
                      </a:rPr>
                      <m:t>82.</m:t>
                    </m:r>
                  </m:oMath>
                </a14:m>
                <a:r>
                  <a:rPr lang="en-US" sz="2800" kern="100">
                    <a:effectLst/>
                    <a:latin typeface="Chu Van An"/>
                    <a:ea typeface="DengXian" panose="02010600030101010101" pitchFamily="2" charset="-122"/>
                    <a:cs typeface="Times New Roman" panose="02020603050405020304" pitchFamily="18" charset="0"/>
                  </a:rPr>
                  <a:t> </a:t>
                </a:r>
                <a:endParaRPr lang="en-US" sz="2800" kern="100">
                  <a:effectLst/>
                  <a:latin typeface="Calibri" panose="020F0502020204030204" pitchFamily="34" charset="0"/>
                  <a:ea typeface="DengXian" panose="02010600030101010101" pitchFamily="2" charset="-122"/>
                  <a:cs typeface="Times New Roman" panose="02020603050405020304" pitchFamily="18" charset="0"/>
                </a:endParaRPr>
              </a:p>
              <a:p>
                <a:pPr marL="453390" indent="-226695" algn="just">
                  <a:lnSpc>
                    <a:spcPct val="150000"/>
                  </a:lnSpc>
                  <a:tabLst>
                    <a:tab pos="629920" algn="l"/>
                  </a:tabLst>
                </a:pPr>
                <a:r>
                  <a:rPr lang="vi-VN" sz="2800" b="1" kern="100">
                    <a:effectLst/>
                    <a:latin typeface="Chu Van An"/>
                    <a:ea typeface="Calibri" panose="020F0502020204030204" pitchFamily="34" charset="0"/>
                    <a:cs typeface="Times New Roman" panose="02020603050405020304" pitchFamily="18" charset="0"/>
                  </a:rPr>
                  <a:t>Câu </a:t>
                </a:r>
                <a:r>
                  <a:rPr lang="pt-BR" sz="2800" b="1" kern="100">
                    <a:effectLst/>
                    <a:latin typeface="Chu Van An"/>
                    <a:ea typeface="Calibri" panose="020F0502020204030204" pitchFamily="34" charset="0"/>
                    <a:cs typeface="Times New Roman" panose="02020603050405020304" pitchFamily="18" charset="0"/>
                  </a:rPr>
                  <a:t>10.</a:t>
                </a:r>
                <a:r>
                  <a:rPr lang="vi-VN" sz="2800" b="1" kern="100">
                    <a:effectLst/>
                    <a:latin typeface="Chu Van An"/>
                    <a:ea typeface="Calibri" panose="020F0502020204030204" pitchFamily="34" charset="0"/>
                    <a:cs typeface="Times New Roman" panose="02020603050405020304" pitchFamily="18" charset="0"/>
                  </a:rPr>
                  <a:t>	</a:t>
                </a:r>
                <a:r>
                  <a:rPr lang="vi-VN" sz="2800" kern="100">
                    <a:solidFill>
                      <a:srgbClr val="FF0000"/>
                    </a:solidFill>
                    <a:effectLst/>
                    <a:latin typeface="Chu Van An"/>
                    <a:ea typeface="DengXian" panose="02010600030101010101" pitchFamily="2" charset="-122"/>
                    <a:cs typeface="Times New Roman" panose="02020603050405020304" pitchFamily="18" charset="0"/>
                  </a:rPr>
                  <a:t>Viết số quy tròn </a:t>
                </a:r>
                <a:r>
                  <a:rPr lang="vi-VN" sz="2800" kern="100">
                    <a:effectLst/>
                    <a:latin typeface="Chu Van An"/>
                    <a:ea typeface="DengXian" panose="02010600030101010101" pitchFamily="2" charset="-122"/>
                    <a:cs typeface="Times New Roman" panose="02020603050405020304" pitchFamily="18" charset="0"/>
                  </a:rPr>
                  <a:t>của số 3546790 </a:t>
                </a:r>
                <a:r>
                  <a:rPr lang="vi-VN" sz="2800" kern="100">
                    <a:solidFill>
                      <a:srgbClr val="FF0000"/>
                    </a:solidFill>
                    <a:effectLst/>
                    <a:latin typeface="Chu Van An"/>
                    <a:ea typeface="DengXian" panose="02010600030101010101" pitchFamily="2" charset="-122"/>
                    <a:cs typeface="Times New Roman" panose="02020603050405020304" pitchFamily="18" charset="0"/>
                  </a:rPr>
                  <a:t>đến hà</a:t>
                </a:r>
                <a:r>
                  <a:rPr lang="pt-BR" sz="2800" kern="100">
                    <a:solidFill>
                      <a:srgbClr val="FF0000"/>
                    </a:solidFill>
                    <a:effectLst/>
                    <a:latin typeface="Chu Van An"/>
                    <a:ea typeface="DengXian" panose="02010600030101010101" pitchFamily="2" charset="-122"/>
                    <a:cs typeface="Times New Roman" panose="02020603050405020304" pitchFamily="18" charset="0"/>
                  </a:rPr>
                  <a:t>ng</a:t>
                </a:r>
                <a:r>
                  <a:rPr lang="vi-VN" sz="2800" kern="100">
                    <a:solidFill>
                      <a:srgbClr val="FF0000"/>
                    </a:solidFill>
                    <a:effectLst/>
                    <a:latin typeface="Chu Van An"/>
                    <a:ea typeface="DengXian" panose="02010600030101010101" pitchFamily="2" charset="-122"/>
                    <a:cs typeface="Times New Roman" panose="02020603050405020304" pitchFamily="18" charset="0"/>
                  </a:rPr>
                  <a:t> trăm</a:t>
                </a:r>
                <a:r>
                  <a:rPr lang="vi-VN" sz="2800" kern="100">
                    <a:effectLst/>
                    <a:latin typeface="Chu Van An"/>
                    <a:ea typeface="DengXian" panose="02010600030101010101" pitchFamily="2" charset="-122"/>
                    <a:cs typeface="Times New Roman" panose="02020603050405020304" pitchFamily="18" charset="0"/>
                  </a:rPr>
                  <a:t>.</a:t>
                </a:r>
                <a:endParaRPr lang="en-US" sz="2800" kern="100">
                  <a:effectLst/>
                  <a:latin typeface="Calibri" panose="020F0502020204030204" pitchFamily="34" charset="0"/>
                  <a:ea typeface="DengXian" panose="02010600030101010101" pitchFamily="2" charset="-122"/>
                  <a:cs typeface="Times New Roman" panose="02020603050405020304" pitchFamily="18" charset="0"/>
                </a:endParaRPr>
              </a:p>
              <a:p>
                <a:pPr marL="453390" indent="-226695" algn="just">
                  <a:lnSpc>
                    <a:spcPct val="150000"/>
                  </a:lnSpc>
                  <a:tabLst>
                    <a:tab pos="3599815" algn="l"/>
                    <a:tab pos="5039995" algn="l"/>
                  </a:tabLst>
                </a:pPr>
                <a:r>
                  <a:rPr lang="vi-VN" sz="2800" b="1" kern="100">
                    <a:effectLst/>
                    <a:latin typeface="Chu Van An"/>
                    <a:ea typeface="DengXian" panose="02010600030101010101" pitchFamily="2" charset="-122"/>
                    <a:cs typeface="Times New Roman" panose="02020603050405020304" pitchFamily="18" charset="0"/>
                  </a:rPr>
                  <a:t>A. </a:t>
                </a:r>
                <a:r>
                  <a:rPr lang="vi-VN" sz="2800" kern="100">
                    <a:effectLst/>
                    <a:latin typeface="Chu Van An"/>
                    <a:ea typeface="DengXian" panose="02010600030101010101" pitchFamily="2" charset="-122"/>
                    <a:cs typeface="Times New Roman" panose="02020603050405020304" pitchFamily="18" charset="0"/>
                  </a:rPr>
                  <a:t>3546800.	</a:t>
                </a:r>
                <a:r>
                  <a:rPr lang="vi-VN" sz="2800" b="1" kern="100">
                    <a:effectLst/>
                    <a:latin typeface="Chu Van An"/>
                    <a:ea typeface="DengXian" panose="02010600030101010101" pitchFamily="2" charset="-122"/>
                    <a:cs typeface="Times New Roman" panose="02020603050405020304" pitchFamily="18" charset="0"/>
                  </a:rPr>
                  <a:t>B. </a:t>
                </a:r>
                <a:r>
                  <a:rPr lang="vi-VN" sz="2800" kern="100">
                    <a:effectLst/>
                    <a:latin typeface="Chu Van An"/>
                    <a:ea typeface="DengXian" panose="02010600030101010101" pitchFamily="2" charset="-122"/>
                    <a:cs typeface="Times New Roman" panose="02020603050405020304" pitchFamily="18" charset="0"/>
                  </a:rPr>
                  <a:t>3546700.	</a:t>
                </a:r>
                <a:r>
                  <a:rPr lang="en-US" sz="2800" kern="100">
                    <a:effectLst/>
                    <a:latin typeface="Chu Van An"/>
                    <a:ea typeface="DengXian" panose="02010600030101010101" pitchFamily="2" charset="-122"/>
                    <a:cs typeface="Times New Roman" panose="02020603050405020304" pitchFamily="18" charset="0"/>
                  </a:rPr>
                  <a:t>	</a:t>
                </a:r>
                <a:r>
                  <a:rPr lang="vi-VN" sz="2800" b="1" kern="100">
                    <a:effectLst/>
                    <a:latin typeface="Chu Van An"/>
                    <a:ea typeface="DengXian" panose="02010600030101010101" pitchFamily="2" charset="-122"/>
                    <a:cs typeface="Times New Roman" panose="02020603050405020304" pitchFamily="18" charset="0"/>
                  </a:rPr>
                  <a:t>C. </a:t>
                </a:r>
                <a:r>
                  <a:rPr lang="vi-VN" sz="2800" kern="100">
                    <a:effectLst/>
                    <a:latin typeface="Chu Van An"/>
                    <a:ea typeface="DengXian" panose="02010600030101010101" pitchFamily="2" charset="-122"/>
                    <a:cs typeface="Times New Roman" panose="02020603050405020304" pitchFamily="18" charset="0"/>
                  </a:rPr>
                  <a:t>3547000.	</a:t>
                </a:r>
                <a:r>
                  <a:rPr lang="en-US" sz="2800" kern="100">
                    <a:effectLst/>
                    <a:latin typeface="Chu Van An"/>
                    <a:ea typeface="DengXian" panose="02010600030101010101" pitchFamily="2" charset="-122"/>
                    <a:cs typeface="Times New Roman" panose="02020603050405020304" pitchFamily="18" charset="0"/>
                  </a:rPr>
                  <a:t>	</a:t>
                </a:r>
                <a:r>
                  <a:rPr lang="vi-VN" sz="2800" b="1" kern="100">
                    <a:effectLst/>
                    <a:latin typeface="Chu Van An"/>
                    <a:ea typeface="DengXian" panose="02010600030101010101" pitchFamily="2" charset="-122"/>
                    <a:cs typeface="Times New Roman" panose="02020603050405020304" pitchFamily="18" charset="0"/>
                  </a:rPr>
                  <a:t>D. </a:t>
                </a:r>
                <a:r>
                  <a:rPr lang="vi-VN" sz="2800" kern="100">
                    <a:effectLst/>
                    <a:latin typeface="Chu Van An"/>
                    <a:ea typeface="DengXian" panose="02010600030101010101" pitchFamily="2" charset="-122"/>
                    <a:cs typeface="Times New Roman" panose="02020603050405020304" pitchFamily="18" charset="0"/>
                  </a:rPr>
                  <a:t>3546890.</a:t>
                </a:r>
                <a:endParaRPr lang="en-US" sz="2800" kern="100">
                  <a:effectLst/>
                  <a:latin typeface="Calibri" panose="020F0502020204030204" pitchFamily="34" charset="0"/>
                  <a:ea typeface="DengXian" panose="02010600030101010101" pitchFamily="2" charset="-122"/>
                  <a:cs typeface="Times New Roman" panose="02020603050405020304" pitchFamily="18" charset="0"/>
                </a:endParaRPr>
              </a:p>
              <a:p>
                <a:pPr marL="457200" algn="just">
                  <a:lnSpc>
                    <a:spcPct val="120000"/>
                  </a:lnSpc>
                  <a:spcBef>
                    <a:spcPts val="600"/>
                  </a:spcBef>
                  <a:spcAft>
                    <a:spcPts val="600"/>
                  </a:spcAft>
                  <a:tabLst>
                    <a:tab pos="629920" algn="l"/>
                  </a:tabLst>
                </a:pPr>
                <a:r>
                  <a:rPr lang="vi-VN" sz="2800" b="1">
                    <a:effectLst/>
                    <a:latin typeface="Chu Van An"/>
                    <a:ea typeface="Calibri" panose="020F0502020204030204" pitchFamily="34" charset="0"/>
                  </a:rPr>
                  <a:t>Câu 11:</a:t>
                </a:r>
                <a:r>
                  <a:rPr lang="vi-VN" sz="2800">
                    <a:effectLst/>
                    <a:latin typeface="Chu Van An"/>
                    <a:ea typeface="Calibri" panose="020F0502020204030204" pitchFamily="34" charset="0"/>
                  </a:rPr>
                  <a:t>  </a:t>
                </a:r>
                <a:r>
                  <a:rPr lang="nl-NL" sz="2800">
                    <a:effectLst/>
                    <a:latin typeface="Chu Van An"/>
                    <a:ea typeface="Calibri" panose="020F0502020204030204" pitchFamily="34" charset="0"/>
                  </a:rPr>
                  <a:t>Trục đối xứng của parabol </a:t>
                </a:r>
                <a14:m>
                  <m:oMath xmlns:m="http://schemas.openxmlformats.org/officeDocument/2006/math">
                    <m:r>
                      <a:rPr lang="en-US" sz="2800" i="1">
                        <a:effectLst/>
                        <a:latin typeface="Cambria Math" panose="02040503050406030204" pitchFamily="18" charset="0"/>
                        <a:ea typeface="Calibri" panose="020F0502020204030204" pitchFamily="34" charset="0"/>
                        <a:cs typeface="Chu Van An"/>
                      </a:rPr>
                      <m:t>𝑦</m:t>
                    </m:r>
                    <m:r>
                      <a:rPr lang="en-US" sz="2800" i="1">
                        <a:effectLst/>
                        <a:latin typeface="Cambria Math" panose="02040503050406030204" pitchFamily="18" charset="0"/>
                        <a:ea typeface="Calibri" panose="020F0502020204030204" pitchFamily="34" charset="0"/>
                        <a:cs typeface="Chu Van An"/>
                      </a:rPr>
                      <m:t>=−</m:t>
                    </m:r>
                    <m:sSup>
                      <m:sSupPr>
                        <m:ctrlPr>
                          <a:rPr lang="en-US" sz="2800" i="1">
                            <a:effectLst/>
                            <a:latin typeface="Cambria Math" panose="02040503050406030204" pitchFamily="18" charset="0"/>
                            <a:ea typeface="Calibri" panose="020F0502020204030204" pitchFamily="34" charset="0"/>
                            <a:cs typeface="Chu Van An"/>
                          </a:rPr>
                        </m:ctrlPr>
                      </m:sSupPr>
                      <m:e>
                        <m:r>
                          <a:rPr lang="en-US" sz="2800" i="1">
                            <a:effectLst/>
                            <a:latin typeface="Cambria Math" panose="02040503050406030204" pitchFamily="18" charset="0"/>
                            <a:ea typeface="Calibri" panose="020F0502020204030204" pitchFamily="34" charset="0"/>
                            <a:cs typeface="Chu Van An"/>
                          </a:rPr>
                          <m:t>𝑥</m:t>
                        </m:r>
                      </m:e>
                      <m:sup>
                        <m:r>
                          <a:rPr lang="en-US" sz="2800" i="1">
                            <a:effectLst/>
                            <a:latin typeface="Cambria Math" panose="02040503050406030204" pitchFamily="18" charset="0"/>
                            <a:ea typeface="Calibri" panose="020F0502020204030204" pitchFamily="34" charset="0"/>
                            <a:cs typeface="Chu Van An"/>
                          </a:rPr>
                          <m:t>2</m:t>
                        </m:r>
                      </m:sup>
                    </m:sSup>
                    <m:r>
                      <a:rPr lang="en-US" sz="2800" i="1">
                        <a:effectLst/>
                        <a:latin typeface="Cambria Math" panose="02040503050406030204" pitchFamily="18" charset="0"/>
                        <a:ea typeface="Calibri" panose="020F0502020204030204" pitchFamily="34" charset="0"/>
                        <a:cs typeface="Chu Van An"/>
                      </a:rPr>
                      <m:t>+5</m:t>
                    </m:r>
                    <m:r>
                      <a:rPr lang="en-US" sz="2800" i="1">
                        <a:effectLst/>
                        <a:latin typeface="Cambria Math" panose="02040503050406030204" pitchFamily="18" charset="0"/>
                        <a:ea typeface="Calibri" panose="020F0502020204030204" pitchFamily="34" charset="0"/>
                        <a:cs typeface="Chu Van An"/>
                      </a:rPr>
                      <m:t>𝑥</m:t>
                    </m:r>
                    <m:r>
                      <a:rPr lang="en-US" sz="2800" i="1">
                        <a:effectLst/>
                        <a:latin typeface="Cambria Math" panose="02040503050406030204" pitchFamily="18" charset="0"/>
                        <a:ea typeface="Calibri" panose="020F0502020204030204" pitchFamily="34" charset="0"/>
                        <a:cs typeface="Chu Van An"/>
                      </a:rPr>
                      <m:t>+3</m:t>
                    </m:r>
                  </m:oMath>
                </a14:m>
                <a:r>
                  <a:rPr lang="nl-NL" sz="2800">
                    <a:effectLst/>
                    <a:latin typeface="Chu Van An"/>
                    <a:ea typeface="Calibri" panose="020F0502020204030204" pitchFamily="34" charset="0"/>
                  </a:rPr>
                  <a:t> là đường thẳng có phương trình</a:t>
                </a:r>
                <a:endParaRPr lang="en-US" sz="2800">
                  <a:effectLst/>
                  <a:latin typeface="Times New Roman" panose="02020603050405020304" pitchFamily="18" charset="0"/>
                  <a:ea typeface="Calibri" panose="020F0502020204030204" pitchFamily="34" charset="0"/>
                </a:endParaRPr>
              </a:p>
              <a:p>
                <a:pPr marL="453390" indent="-226695" algn="just">
                  <a:lnSpc>
                    <a:spcPct val="120000"/>
                  </a:lnSpc>
                  <a:spcBef>
                    <a:spcPts val="600"/>
                  </a:spcBef>
                  <a:spcAft>
                    <a:spcPts val="600"/>
                  </a:spcAft>
                  <a:tabLst>
                    <a:tab pos="3599815" algn="l"/>
                    <a:tab pos="5039995" algn="l"/>
                  </a:tabLst>
                </a:pPr>
                <a:r>
                  <a:rPr lang="fr-FR" sz="2800" b="1" kern="100">
                    <a:effectLst/>
                    <a:latin typeface="Chu Van An"/>
                    <a:ea typeface="Arial" panose="020B0604020202020204" pitchFamily="34" charset="0"/>
                    <a:cs typeface="Times New Roman" panose="02020603050405020304" pitchFamily="18" charset="0"/>
                  </a:rPr>
                  <a:t>A. </a:t>
                </a:r>
                <a14:m>
                  <m:oMath xmlns:m="http://schemas.openxmlformats.org/officeDocument/2006/math">
                    <m:r>
                      <a:rPr lang="en-US" sz="2800" i="1" kern="100">
                        <a:effectLst/>
                        <a:latin typeface="Cambria Math" panose="02040503050406030204" pitchFamily="18" charset="0"/>
                        <a:ea typeface="Arial" panose="020B0604020202020204" pitchFamily="34" charset="0"/>
                        <a:cs typeface="Chu Van An"/>
                      </a:rPr>
                      <m:t>𝑥</m:t>
                    </m:r>
                    <m:r>
                      <a:rPr lang="en-US" sz="2800" i="1" kern="100">
                        <a:effectLst/>
                        <a:latin typeface="Cambria Math" panose="02040503050406030204" pitchFamily="18" charset="0"/>
                        <a:ea typeface="Arial" panose="020B0604020202020204" pitchFamily="34" charset="0"/>
                        <a:cs typeface="Chu Van An"/>
                      </a:rPr>
                      <m:t>=</m:t>
                    </m:r>
                    <m:f>
                      <m:fPr>
                        <m:ctrlPr>
                          <a:rPr lang="en-US" sz="2800" i="1" kern="100">
                            <a:effectLst/>
                            <a:latin typeface="Cambria Math" panose="02040503050406030204" pitchFamily="18" charset="0"/>
                            <a:ea typeface="Arial" panose="020B0604020202020204" pitchFamily="34" charset="0"/>
                            <a:cs typeface="Chu Van An"/>
                          </a:rPr>
                        </m:ctrlPr>
                      </m:fPr>
                      <m:num>
                        <m:r>
                          <a:rPr lang="en-US" sz="2800" i="1" kern="100">
                            <a:effectLst/>
                            <a:latin typeface="Cambria Math" panose="02040503050406030204" pitchFamily="18" charset="0"/>
                            <a:ea typeface="Arial" panose="020B0604020202020204" pitchFamily="34" charset="0"/>
                            <a:cs typeface="Chu Van An"/>
                          </a:rPr>
                          <m:t>5</m:t>
                        </m:r>
                      </m:num>
                      <m:den>
                        <m:r>
                          <a:rPr lang="en-US" sz="2800" i="1" kern="100">
                            <a:effectLst/>
                            <a:latin typeface="Cambria Math" panose="02040503050406030204" pitchFamily="18" charset="0"/>
                            <a:ea typeface="Arial" panose="020B0604020202020204" pitchFamily="34" charset="0"/>
                            <a:cs typeface="Chu Van An"/>
                          </a:rPr>
                          <m:t>4</m:t>
                        </m:r>
                      </m:den>
                    </m:f>
                  </m:oMath>
                </a14:m>
                <a:r>
                  <a:rPr lang="fr-FR" sz="2800" kern="100">
                    <a:effectLst/>
                    <a:latin typeface="Chu Van An"/>
                    <a:ea typeface="Arial" panose="020B0604020202020204" pitchFamily="34" charset="0"/>
                    <a:cs typeface="Times New Roman" panose="02020603050405020304" pitchFamily="18" charset="0"/>
                  </a:rPr>
                  <a:t>.	</a:t>
                </a:r>
                <a:r>
                  <a:rPr lang="fr-FR" sz="2800" b="1" kern="100">
                    <a:effectLst/>
                    <a:latin typeface="Chu Van An"/>
                    <a:ea typeface="Arial" panose="020B0604020202020204" pitchFamily="34" charset="0"/>
                    <a:cs typeface="Times New Roman" panose="02020603050405020304" pitchFamily="18" charset="0"/>
                  </a:rPr>
                  <a:t>B. </a:t>
                </a:r>
                <a14:m>
                  <m:oMath xmlns:m="http://schemas.openxmlformats.org/officeDocument/2006/math">
                    <m:r>
                      <a:rPr lang="en-US" sz="2800" i="1" kern="100">
                        <a:effectLst/>
                        <a:latin typeface="Cambria Math" panose="02040503050406030204" pitchFamily="18" charset="0"/>
                        <a:ea typeface="Arial" panose="020B0604020202020204" pitchFamily="34" charset="0"/>
                        <a:cs typeface="Chu Van An"/>
                      </a:rPr>
                      <m:t>𝑥</m:t>
                    </m:r>
                    <m:r>
                      <a:rPr lang="en-US" sz="2800" i="1" kern="100">
                        <a:effectLst/>
                        <a:latin typeface="Cambria Math" panose="02040503050406030204" pitchFamily="18" charset="0"/>
                        <a:ea typeface="Arial" panose="020B0604020202020204" pitchFamily="34" charset="0"/>
                        <a:cs typeface="Chu Van An"/>
                      </a:rPr>
                      <m:t>=−</m:t>
                    </m:r>
                    <m:f>
                      <m:fPr>
                        <m:ctrlPr>
                          <a:rPr lang="en-US" sz="2800" i="1" kern="100">
                            <a:effectLst/>
                            <a:latin typeface="Cambria Math" panose="02040503050406030204" pitchFamily="18" charset="0"/>
                            <a:ea typeface="Arial" panose="020B0604020202020204" pitchFamily="34" charset="0"/>
                            <a:cs typeface="Chu Van An"/>
                          </a:rPr>
                        </m:ctrlPr>
                      </m:fPr>
                      <m:num>
                        <m:r>
                          <a:rPr lang="en-US" sz="2800" i="1" kern="100">
                            <a:effectLst/>
                            <a:latin typeface="Cambria Math" panose="02040503050406030204" pitchFamily="18" charset="0"/>
                            <a:ea typeface="Arial" panose="020B0604020202020204" pitchFamily="34" charset="0"/>
                            <a:cs typeface="Chu Van An"/>
                          </a:rPr>
                          <m:t>5</m:t>
                        </m:r>
                      </m:num>
                      <m:den>
                        <m:r>
                          <a:rPr lang="en-US" sz="2800" i="1" kern="100">
                            <a:effectLst/>
                            <a:latin typeface="Cambria Math" panose="02040503050406030204" pitchFamily="18" charset="0"/>
                            <a:ea typeface="Arial" panose="020B0604020202020204" pitchFamily="34" charset="0"/>
                            <a:cs typeface="Chu Van An"/>
                          </a:rPr>
                          <m:t>2</m:t>
                        </m:r>
                      </m:den>
                    </m:f>
                  </m:oMath>
                </a14:m>
                <a:r>
                  <a:rPr lang="fr-FR" sz="2800" kern="100">
                    <a:effectLst/>
                    <a:latin typeface="Chu Van An"/>
                    <a:ea typeface="Arial" panose="020B0604020202020204" pitchFamily="34" charset="0"/>
                    <a:cs typeface="Times New Roman" panose="02020603050405020304" pitchFamily="18" charset="0"/>
                  </a:rPr>
                  <a:t>.		</a:t>
                </a:r>
                <a:r>
                  <a:rPr lang="fr-FR" sz="2800" b="1" kern="100">
                    <a:effectLst/>
                    <a:latin typeface="Chu Van An"/>
                    <a:ea typeface="Arial" panose="020B0604020202020204" pitchFamily="34" charset="0"/>
                    <a:cs typeface="Times New Roman" panose="02020603050405020304" pitchFamily="18" charset="0"/>
                  </a:rPr>
                  <a:t>C. </a:t>
                </a:r>
                <a14:m>
                  <m:oMath xmlns:m="http://schemas.openxmlformats.org/officeDocument/2006/math">
                    <m:r>
                      <a:rPr lang="en-US" sz="2800" i="1" kern="100">
                        <a:effectLst/>
                        <a:latin typeface="Cambria Math" panose="02040503050406030204" pitchFamily="18" charset="0"/>
                        <a:ea typeface="Arial" panose="020B0604020202020204" pitchFamily="34" charset="0"/>
                        <a:cs typeface="Chu Van An"/>
                      </a:rPr>
                      <m:t>𝑥</m:t>
                    </m:r>
                    <m:r>
                      <a:rPr lang="en-US" sz="2800" i="1" kern="100">
                        <a:effectLst/>
                        <a:latin typeface="Cambria Math" panose="02040503050406030204" pitchFamily="18" charset="0"/>
                        <a:ea typeface="Arial" panose="020B0604020202020204" pitchFamily="34" charset="0"/>
                        <a:cs typeface="Chu Van An"/>
                      </a:rPr>
                      <m:t>=−</m:t>
                    </m:r>
                    <m:f>
                      <m:fPr>
                        <m:ctrlPr>
                          <a:rPr lang="en-US" sz="2800" i="1" kern="100">
                            <a:effectLst/>
                            <a:latin typeface="Cambria Math" panose="02040503050406030204" pitchFamily="18" charset="0"/>
                            <a:ea typeface="Arial" panose="020B0604020202020204" pitchFamily="34" charset="0"/>
                            <a:cs typeface="Chu Van An"/>
                          </a:rPr>
                        </m:ctrlPr>
                      </m:fPr>
                      <m:num>
                        <m:r>
                          <a:rPr lang="en-US" sz="2800" i="1" kern="100">
                            <a:effectLst/>
                            <a:latin typeface="Cambria Math" panose="02040503050406030204" pitchFamily="18" charset="0"/>
                            <a:ea typeface="Arial" panose="020B0604020202020204" pitchFamily="34" charset="0"/>
                            <a:cs typeface="Chu Van An"/>
                          </a:rPr>
                          <m:t>5</m:t>
                        </m:r>
                      </m:num>
                      <m:den>
                        <m:r>
                          <a:rPr lang="en-US" sz="2800" i="1" kern="100">
                            <a:effectLst/>
                            <a:latin typeface="Cambria Math" panose="02040503050406030204" pitchFamily="18" charset="0"/>
                            <a:ea typeface="Arial" panose="020B0604020202020204" pitchFamily="34" charset="0"/>
                            <a:cs typeface="Chu Van An"/>
                          </a:rPr>
                          <m:t>4</m:t>
                        </m:r>
                      </m:den>
                    </m:f>
                  </m:oMath>
                </a14:m>
                <a:r>
                  <a:rPr lang="fr-FR" sz="2800" kern="100">
                    <a:effectLst/>
                    <a:latin typeface="Chu Van An"/>
                    <a:ea typeface="Arial" panose="020B0604020202020204" pitchFamily="34" charset="0"/>
                    <a:cs typeface="Times New Roman" panose="02020603050405020304" pitchFamily="18" charset="0"/>
                  </a:rPr>
                  <a:t>.		</a:t>
                </a:r>
                <a:r>
                  <a:rPr lang="fr-FR" sz="2800" b="1" kern="100">
                    <a:effectLst/>
                    <a:latin typeface="Chu Van An"/>
                    <a:ea typeface="Arial" panose="020B0604020202020204" pitchFamily="34" charset="0"/>
                    <a:cs typeface="Times New Roman" panose="02020603050405020304" pitchFamily="18" charset="0"/>
                  </a:rPr>
                  <a:t>D. </a:t>
                </a:r>
                <a14:m>
                  <m:oMath xmlns:m="http://schemas.openxmlformats.org/officeDocument/2006/math">
                    <m:r>
                      <a:rPr lang="en-US" sz="2800" i="1" kern="100">
                        <a:effectLst/>
                        <a:latin typeface="Cambria Math" panose="02040503050406030204" pitchFamily="18" charset="0"/>
                        <a:ea typeface="Arial" panose="020B0604020202020204" pitchFamily="34" charset="0"/>
                        <a:cs typeface="Chu Van An"/>
                      </a:rPr>
                      <m:t>𝑥</m:t>
                    </m:r>
                    <m:r>
                      <a:rPr lang="en-US" sz="2800" i="1" kern="100">
                        <a:effectLst/>
                        <a:latin typeface="Cambria Math" panose="02040503050406030204" pitchFamily="18" charset="0"/>
                        <a:ea typeface="Arial" panose="020B0604020202020204" pitchFamily="34" charset="0"/>
                        <a:cs typeface="Chu Van An"/>
                      </a:rPr>
                      <m:t>=</m:t>
                    </m:r>
                    <m:f>
                      <m:fPr>
                        <m:ctrlPr>
                          <a:rPr lang="en-US" sz="2800" i="1" kern="100">
                            <a:effectLst/>
                            <a:latin typeface="Cambria Math" panose="02040503050406030204" pitchFamily="18" charset="0"/>
                            <a:ea typeface="Arial" panose="020B0604020202020204" pitchFamily="34" charset="0"/>
                            <a:cs typeface="Chu Van An"/>
                          </a:rPr>
                        </m:ctrlPr>
                      </m:fPr>
                      <m:num>
                        <m:r>
                          <a:rPr lang="en-US" sz="2800" i="1" kern="100">
                            <a:effectLst/>
                            <a:latin typeface="Cambria Math" panose="02040503050406030204" pitchFamily="18" charset="0"/>
                            <a:ea typeface="Arial" panose="020B0604020202020204" pitchFamily="34" charset="0"/>
                            <a:cs typeface="Chu Van An"/>
                          </a:rPr>
                          <m:t>5</m:t>
                        </m:r>
                      </m:num>
                      <m:den>
                        <m:r>
                          <a:rPr lang="en-US" sz="2800" i="1" kern="100">
                            <a:effectLst/>
                            <a:latin typeface="Cambria Math" panose="02040503050406030204" pitchFamily="18" charset="0"/>
                            <a:ea typeface="Arial" panose="020B0604020202020204" pitchFamily="34" charset="0"/>
                            <a:cs typeface="Chu Van An"/>
                          </a:rPr>
                          <m:t>2</m:t>
                        </m:r>
                      </m:den>
                    </m:f>
                  </m:oMath>
                </a14:m>
                <a:endParaRPr lang="en-US" sz="2800" kern="100">
                  <a:effectLst/>
                  <a:latin typeface="Calibri" panose="020F0502020204030204" pitchFamily="34" charset="0"/>
                  <a:ea typeface="DengXian" panose="02010600030101010101" pitchFamily="2" charset="-122"/>
                  <a:cs typeface="Times New Roman" panose="02020603050405020304" pitchFamily="18" charset="0"/>
                </a:endParaRPr>
              </a:p>
              <a:p>
                <a:pPr marL="453390" indent="-226695" algn="just">
                  <a:lnSpc>
                    <a:spcPct val="112000"/>
                  </a:lnSpc>
                  <a:spcBef>
                    <a:spcPts val="300"/>
                  </a:spcBef>
                  <a:spcAft>
                    <a:spcPts val="300"/>
                  </a:spcAft>
                  <a:tabLst>
                    <a:tab pos="3599815" algn="l"/>
                    <a:tab pos="5039995" algn="l"/>
                  </a:tabLst>
                </a:pPr>
                <a:r>
                  <a:rPr lang="fr-FR" sz="2800" b="1" kern="100">
                    <a:effectLst/>
                    <a:latin typeface="Chu Van An"/>
                    <a:ea typeface="DengXian" panose="02010600030101010101" pitchFamily="2" charset="-122"/>
                    <a:cs typeface="Times New Roman" panose="02020603050405020304" pitchFamily="18" charset="0"/>
                  </a:rPr>
                  <a:t>Câu 12:</a:t>
                </a:r>
                <a:r>
                  <a:rPr lang="fr-FR" sz="2800" kern="100">
                    <a:effectLst/>
                    <a:latin typeface="Chu Van An"/>
                    <a:ea typeface="DengXian" panose="02010600030101010101" pitchFamily="2" charset="-122"/>
                    <a:cs typeface="Times New Roman" panose="02020603050405020304" pitchFamily="18" charset="0"/>
                  </a:rPr>
                  <a:t> Hàm số nào trong các hàm số sau là hàm số bậc hai?</a:t>
                </a:r>
                <a:endParaRPr lang="en-US" sz="2800" kern="100">
                  <a:effectLst/>
                  <a:latin typeface="Calibri" panose="020F0502020204030204" pitchFamily="34" charset="0"/>
                  <a:ea typeface="DengXian" panose="02010600030101010101" pitchFamily="2" charset="-122"/>
                  <a:cs typeface="Times New Roman" panose="02020603050405020304" pitchFamily="18" charset="0"/>
                </a:endParaRPr>
              </a:p>
              <a:p>
                <a:pPr marL="457200" algn="just">
                  <a:lnSpc>
                    <a:spcPct val="115000"/>
                  </a:lnSpc>
                  <a:spcAft>
                    <a:spcPts val="800"/>
                  </a:spcAft>
                  <a:tabLst>
                    <a:tab pos="3599815" algn="l"/>
                    <a:tab pos="5039995" algn="l"/>
                  </a:tabLst>
                </a:pPr>
                <a:r>
                  <a:rPr lang="vi-VN" sz="2800" b="1">
                    <a:effectLst/>
                    <a:latin typeface="Chu Van An"/>
                    <a:ea typeface="Calibri" panose="020F0502020204030204" pitchFamily="34" charset="0"/>
                  </a:rPr>
                  <a:t>A.</a:t>
                </a:r>
                <a14:m>
                  <m:oMath xmlns:m="http://schemas.openxmlformats.org/officeDocument/2006/math">
                    <m:r>
                      <a:rPr lang="vi-VN" sz="2800" i="1">
                        <a:effectLst/>
                        <a:latin typeface="Cambria Math" panose="02040503050406030204" pitchFamily="18" charset="0"/>
                        <a:ea typeface="Calibri" panose="020F0502020204030204" pitchFamily="34" charset="0"/>
                        <a:cs typeface="Chu Van An"/>
                      </a:rPr>
                      <m:t>𝑦</m:t>
                    </m:r>
                    <m:r>
                      <a:rPr lang="vi-VN" sz="2800" i="1">
                        <a:effectLst/>
                        <a:latin typeface="Cambria Math" panose="02040503050406030204" pitchFamily="18" charset="0"/>
                        <a:ea typeface="Calibri" panose="020F0502020204030204" pitchFamily="34" charset="0"/>
                        <a:cs typeface="Chu Van An"/>
                      </a:rPr>
                      <m:t>=</m:t>
                    </m:r>
                    <m:sSup>
                      <m:sSupPr>
                        <m:ctrlPr>
                          <a:rPr lang="en-US" sz="2800" i="1">
                            <a:effectLst/>
                            <a:latin typeface="Cambria Math" panose="02040503050406030204" pitchFamily="18" charset="0"/>
                            <a:ea typeface="Calibri" panose="020F0502020204030204" pitchFamily="34" charset="0"/>
                            <a:cs typeface="Chu Van An"/>
                          </a:rPr>
                        </m:ctrlPr>
                      </m:sSupPr>
                      <m:e>
                        <m:r>
                          <a:rPr lang="vi-VN" sz="2800" i="1">
                            <a:effectLst/>
                            <a:latin typeface="Cambria Math" panose="02040503050406030204" pitchFamily="18" charset="0"/>
                            <a:ea typeface="Calibri" panose="020F0502020204030204" pitchFamily="34" charset="0"/>
                            <a:cs typeface="Chu Van An"/>
                          </a:rPr>
                          <m:t>𝑥</m:t>
                        </m:r>
                      </m:e>
                      <m:sup>
                        <m:r>
                          <a:rPr lang="vi-VN" sz="2800" i="1">
                            <a:effectLst/>
                            <a:latin typeface="Cambria Math" panose="02040503050406030204" pitchFamily="18" charset="0"/>
                            <a:ea typeface="Calibri" panose="020F0502020204030204" pitchFamily="34" charset="0"/>
                            <a:cs typeface="Chu Van An"/>
                          </a:rPr>
                          <m:t>3</m:t>
                        </m:r>
                      </m:sup>
                    </m:sSup>
                    <m:r>
                      <a:rPr lang="vi-VN" sz="2800" i="1">
                        <a:effectLst/>
                        <a:latin typeface="Cambria Math" panose="02040503050406030204" pitchFamily="18" charset="0"/>
                        <a:ea typeface="Calibri" panose="020F0502020204030204" pitchFamily="34" charset="0"/>
                        <a:cs typeface="Chu Van An"/>
                      </a:rPr>
                      <m:t>+</m:t>
                    </m:r>
                    <m:r>
                      <a:rPr lang="vi-VN" sz="2800" i="1">
                        <a:effectLst/>
                        <a:latin typeface="Cambria Math" panose="02040503050406030204" pitchFamily="18" charset="0"/>
                        <a:ea typeface="Calibri" panose="020F0502020204030204" pitchFamily="34" charset="0"/>
                        <a:cs typeface="Chu Van An"/>
                      </a:rPr>
                      <m:t>𝑥</m:t>
                    </m:r>
                    <m:r>
                      <a:rPr lang="vi-VN" sz="2800" i="1">
                        <a:effectLst/>
                        <a:latin typeface="Cambria Math" panose="02040503050406030204" pitchFamily="18" charset="0"/>
                        <a:ea typeface="Calibri" panose="020F0502020204030204" pitchFamily="34" charset="0"/>
                        <a:cs typeface="Chu Van An"/>
                      </a:rPr>
                      <m:t>+1</m:t>
                    </m:r>
                  </m:oMath>
                </a14:m>
                <a:r>
                  <a:rPr lang="en-US" sz="2800">
                    <a:effectLst/>
                    <a:latin typeface="Chu Van An"/>
                    <a:ea typeface="Calibri" panose="020F0502020204030204" pitchFamily="34" charset="0"/>
                  </a:rPr>
                  <a:t>	</a:t>
                </a:r>
                <a:r>
                  <a:rPr lang="vi-VN" sz="2800" b="1">
                    <a:effectLst/>
                    <a:latin typeface="Chu Van An"/>
                    <a:ea typeface="Calibri" panose="020F0502020204030204" pitchFamily="34" charset="0"/>
                  </a:rPr>
                  <a:t>B</a:t>
                </a:r>
                <a:r>
                  <a:rPr lang="en-US" sz="2800" b="1">
                    <a:effectLst/>
                    <a:latin typeface="Chu Van An"/>
                    <a:ea typeface="Calibri" panose="020F0502020204030204" pitchFamily="34" charset="0"/>
                  </a:rPr>
                  <a:t>. </a:t>
                </a:r>
                <a14:m>
                  <m:oMath xmlns:m="http://schemas.openxmlformats.org/officeDocument/2006/math">
                    <m:r>
                      <a:rPr lang="vi-VN" sz="2800" i="1">
                        <a:effectLst/>
                        <a:latin typeface="Cambria Math" panose="02040503050406030204" pitchFamily="18" charset="0"/>
                        <a:ea typeface="Calibri" panose="020F0502020204030204" pitchFamily="34" charset="0"/>
                        <a:cs typeface="Chu Van An"/>
                      </a:rPr>
                      <m:t>𝑦</m:t>
                    </m:r>
                    <m:r>
                      <a:rPr lang="vi-VN" sz="2800" i="1">
                        <a:effectLst/>
                        <a:latin typeface="Cambria Math" panose="02040503050406030204" pitchFamily="18" charset="0"/>
                        <a:ea typeface="Calibri" panose="020F0502020204030204" pitchFamily="34" charset="0"/>
                        <a:cs typeface="Chu Van An"/>
                      </a:rPr>
                      <m:t>=</m:t>
                    </m:r>
                    <m:sSup>
                      <m:sSupPr>
                        <m:ctrlPr>
                          <a:rPr lang="en-US" sz="2800" i="1">
                            <a:effectLst/>
                            <a:latin typeface="Cambria Math" panose="02040503050406030204" pitchFamily="18" charset="0"/>
                            <a:ea typeface="Calibri" panose="020F0502020204030204" pitchFamily="34" charset="0"/>
                            <a:cs typeface="Chu Van An"/>
                          </a:rPr>
                        </m:ctrlPr>
                      </m:sSupPr>
                      <m:e>
                        <m:r>
                          <a:rPr lang="vi-VN" sz="2800" i="1">
                            <a:effectLst/>
                            <a:latin typeface="Cambria Math" panose="02040503050406030204" pitchFamily="18" charset="0"/>
                            <a:ea typeface="Calibri" panose="020F0502020204030204" pitchFamily="34" charset="0"/>
                            <a:cs typeface="Chu Van An"/>
                          </a:rPr>
                          <m:t>𝑥</m:t>
                        </m:r>
                      </m:e>
                      <m:sup>
                        <m:r>
                          <a:rPr lang="vi-VN" sz="2800" i="1">
                            <a:effectLst/>
                            <a:latin typeface="Cambria Math" panose="02040503050406030204" pitchFamily="18" charset="0"/>
                            <a:ea typeface="Calibri" panose="020F0502020204030204" pitchFamily="34" charset="0"/>
                            <a:cs typeface="Chu Van An"/>
                          </a:rPr>
                          <m:t>2</m:t>
                        </m:r>
                      </m:sup>
                    </m:sSup>
                    <m:r>
                      <a:rPr lang="vi-VN" sz="2800" i="1">
                        <a:effectLst/>
                        <a:latin typeface="Cambria Math" panose="02040503050406030204" pitchFamily="18" charset="0"/>
                        <a:ea typeface="Calibri" panose="020F0502020204030204" pitchFamily="34" charset="0"/>
                        <a:cs typeface="Chu Van An"/>
                      </a:rPr>
                      <m:t>−8</m:t>
                    </m:r>
                    <m:r>
                      <a:rPr lang="vi-VN" sz="2800" i="1">
                        <a:effectLst/>
                        <a:latin typeface="Cambria Math" panose="02040503050406030204" pitchFamily="18" charset="0"/>
                        <a:ea typeface="Calibri" panose="020F0502020204030204" pitchFamily="34" charset="0"/>
                        <a:cs typeface="Chu Van An"/>
                      </a:rPr>
                      <m:t>𝑥</m:t>
                    </m:r>
                    <m:r>
                      <a:rPr lang="vi-VN" sz="2800" i="1">
                        <a:effectLst/>
                        <a:latin typeface="Cambria Math" panose="02040503050406030204" pitchFamily="18" charset="0"/>
                        <a:ea typeface="Calibri" panose="020F0502020204030204" pitchFamily="34" charset="0"/>
                        <a:cs typeface="Chu Van An"/>
                      </a:rPr>
                      <m:t>+19</m:t>
                    </m:r>
                  </m:oMath>
                </a14:m>
                <a:r>
                  <a:rPr lang="en-US" sz="2800">
                    <a:effectLst/>
                    <a:latin typeface="Chu Van An"/>
                    <a:ea typeface="Calibri" panose="020F0502020204030204" pitchFamily="34" charset="0"/>
                  </a:rPr>
                  <a:t>        </a:t>
                </a:r>
                <a:r>
                  <a:rPr lang="vi-VN" sz="2800" b="1">
                    <a:effectLst/>
                    <a:latin typeface="Chu Van An"/>
                    <a:ea typeface="Calibri" panose="020F0502020204030204" pitchFamily="34" charset="0"/>
                  </a:rPr>
                  <a:t>C.</a:t>
                </a:r>
                <a:r>
                  <a:rPr lang="vi-VN" sz="2800">
                    <a:effectLst/>
                    <a:latin typeface="Chu Van An"/>
                    <a:ea typeface="Calibri" panose="020F0502020204030204" pitchFamily="34" charset="0"/>
                  </a:rPr>
                  <a:t> </a:t>
                </a:r>
                <a14:m>
                  <m:oMath xmlns:m="http://schemas.openxmlformats.org/officeDocument/2006/math">
                    <m:r>
                      <a:rPr lang="vi-VN" sz="2800" i="1">
                        <a:effectLst/>
                        <a:latin typeface="Cambria Math" panose="02040503050406030204" pitchFamily="18" charset="0"/>
                        <a:ea typeface="Calibri" panose="020F0502020204030204" pitchFamily="34" charset="0"/>
                        <a:cs typeface="Chu Van An"/>
                      </a:rPr>
                      <m:t>𝑦</m:t>
                    </m:r>
                    <m:r>
                      <a:rPr lang="vi-VN" sz="2800" i="1">
                        <a:effectLst/>
                        <a:latin typeface="Cambria Math" panose="02040503050406030204" pitchFamily="18" charset="0"/>
                        <a:ea typeface="Calibri" panose="020F0502020204030204" pitchFamily="34" charset="0"/>
                        <a:cs typeface="Chu Van An"/>
                      </a:rPr>
                      <m:t>=</m:t>
                    </m:r>
                    <m:f>
                      <m:fPr>
                        <m:ctrlPr>
                          <a:rPr lang="en-US" sz="2800" i="1">
                            <a:effectLst/>
                            <a:latin typeface="Cambria Math" panose="02040503050406030204" pitchFamily="18" charset="0"/>
                            <a:ea typeface="Calibri" panose="020F0502020204030204" pitchFamily="34" charset="0"/>
                            <a:cs typeface="Chu Van An"/>
                          </a:rPr>
                        </m:ctrlPr>
                      </m:fPr>
                      <m:num>
                        <m:r>
                          <a:rPr lang="vi-VN" sz="2800" i="1">
                            <a:effectLst/>
                            <a:latin typeface="Cambria Math" panose="02040503050406030204" pitchFamily="18" charset="0"/>
                            <a:ea typeface="Calibri" panose="020F0502020204030204" pitchFamily="34" charset="0"/>
                            <a:cs typeface="Chu Van An"/>
                          </a:rPr>
                          <m:t>𝑥</m:t>
                        </m:r>
                        <m:r>
                          <a:rPr lang="vi-VN" sz="2800" i="1">
                            <a:effectLst/>
                            <a:latin typeface="Cambria Math" panose="02040503050406030204" pitchFamily="18" charset="0"/>
                            <a:ea typeface="Calibri" panose="020F0502020204030204" pitchFamily="34" charset="0"/>
                            <a:cs typeface="Chu Van An"/>
                          </a:rPr>
                          <m:t>+1</m:t>
                        </m:r>
                      </m:num>
                      <m:den>
                        <m:r>
                          <a:rPr lang="vi-VN" sz="2800" i="1">
                            <a:effectLst/>
                            <a:latin typeface="Cambria Math" panose="02040503050406030204" pitchFamily="18" charset="0"/>
                            <a:ea typeface="Calibri" panose="020F0502020204030204" pitchFamily="34" charset="0"/>
                            <a:cs typeface="Chu Van An"/>
                          </a:rPr>
                          <m:t>𝑥</m:t>
                        </m:r>
                        <m:r>
                          <a:rPr lang="vi-VN" sz="2800" i="1">
                            <a:effectLst/>
                            <a:latin typeface="Cambria Math" panose="02040503050406030204" pitchFamily="18" charset="0"/>
                            <a:ea typeface="Calibri" panose="020F0502020204030204" pitchFamily="34" charset="0"/>
                            <a:cs typeface="Chu Van An"/>
                          </a:rPr>
                          <m:t>+2</m:t>
                        </m:r>
                      </m:den>
                    </m:f>
                  </m:oMath>
                </a14:m>
                <a:r>
                  <a:rPr lang="en-US" sz="2800">
                    <a:effectLst/>
                    <a:latin typeface="Chu Van An"/>
                    <a:ea typeface="Calibri" panose="020F0502020204030204" pitchFamily="34" charset="0"/>
                  </a:rPr>
                  <a:t>	</a:t>
                </a:r>
                <a:r>
                  <a:rPr lang="vi-VN" sz="2800" b="1">
                    <a:effectLst/>
                    <a:latin typeface="Chu Van An"/>
                    <a:ea typeface="Calibri" panose="020F0502020204030204" pitchFamily="34" charset="0"/>
                  </a:rPr>
                  <a:t>D. </a:t>
                </a:r>
                <a14:m>
                  <m:oMath xmlns:m="http://schemas.openxmlformats.org/officeDocument/2006/math">
                    <m:r>
                      <a:rPr lang="en-US" sz="2800" i="1">
                        <a:effectLst/>
                        <a:latin typeface="Cambria Math" panose="02040503050406030204" pitchFamily="18" charset="0"/>
                        <a:ea typeface="Calibri" panose="020F0502020204030204" pitchFamily="34" charset="0"/>
                        <a:cs typeface="Chu Van An"/>
                      </a:rPr>
                      <m:t>𝑦</m:t>
                    </m:r>
                    <m:r>
                      <a:rPr lang="en-US" sz="2800" i="1">
                        <a:effectLst/>
                        <a:latin typeface="Cambria Math" panose="02040503050406030204" pitchFamily="18" charset="0"/>
                        <a:ea typeface="Calibri" panose="020F0502020204030204" pitchFamily="34" charset="0"/>
                        <a:cs typeface="Chu Van An"/>
                      </a:rPr>
                      <m:t>=</m:t>
                    </m:r>
                    <m:rad>
                      <m:radPr>
                        <m:degHide m:val="on"/>
                        <m:ctrlPr>
                          <a:rPr lang="en-US" sz="2800" i="1">
                            <a:effectLst/>
                            <a:latin typeface="Cambria Math" panose="02040503050406030204" pitchFamily="18" charset="0"/>
                            <a:ea typeface="Calibri" panose="020F0502020204030204" pitchFamily="34" charset="0"/>
                            <a:cs typeface="Chu Van An"/>
                          </a:rPr>
                        </m:ctrlPr>
                      </m:radPr>
                      <m:deg/>
                      <m:e>
                        <m:r>
                          <a:rPr lang="en-US" sz="2800" i="1">
                            <a:effectLst/>
                            <a:latin typeface="Cambria Math" panose="02040503050406030204" pitchFamily="18" charset="0"/>
                            <a:ea typeface="Calibri" panose="020F0502020204030204" pitchFamily="34" charset="0"/>
                            <a:cs typeface="Chu Van An"/>
                          </a:rPr>
                          <m:t>5</m:t>
                        </m:r>
                        <m:r>
                          <a:rPr lang="en-US" sz="2800" i="1">
                            <a:effectLst/>
                            <a:latin typeface="Cambria Math" panose="02040503050406030204" pitchFamily="18" charset="0"/>
                            <a:ea typeface="Calibri" panose="020F0502020204030204" pitchFamily="34" charset="0"/>
                          </a:rPr>
                          <m:t>−</m:t>
                        </m:r>
                        <m:r>
                          <a:rPr lang="en-US" sz="2800" i="1">
                            <a:effectLst/>
                            <a:latin typeface="Cambria Math" panose="02040503050406030204" pitchFamily="18" charset="0"/>
                            <a:ea typeface="Calibri" panose="020F0502020204030204" pitchFamily="34" charset="0"/>
                            <a:cs typeface="Chu Van An"/>
                          </a:rPr>
                          <m:t>2</m:t>
                        </m:r>
                        <m:r>
                          <a:rPr lang="en-US" sz="2800" i="1">
                            <a:effectLst/>
                            <a:latin typeface="Cambria Math" panose="02040503050406030204" pitchFamily="18" charset="0"/>
                            <a:ea typeface="Calibri" panose="020F0502020204030204" pitchFamily="34" charset="0"/>
                            <a:cs typeface="Chu Van An"/>
                          </a:rPr>
                          <m:t>𝑥</m:t>
                        </m:r>
                      </m:e>
                    </m:rad>
                  </m:oMath>
                </a14:m>
                <a:endParaRPr lang="en-US" sz="2800">
                  <a:effectLst/>
                  <a:latin typeface="Times New Roman" panose="02020603050405020304" pitchFamily="18" charset="0"/>
                  <a:ea typeface="Calibri" panose="020F0502020204030204" pitchFamily="34" charset="0"/>
                </a:endParaRPr>
              </a:p>
            </p:txBody>
          </p:sp>
        </mc:Choice>
        <mc:Fallback xmlns="">
          <p:sp>
            <p:nvSpPr>
              <p:cNvPr id="3" name="TextBox 2">
                <a:extLst>
                  <a:ext uri="{FF2B5EF4-FFF2-40B4-BE49-F238E27FC236}">
                    <a16:creationId xmlns:a16="http://schemas.microsoft.com/office/drawing/2014/main" id="{7615B46D-03F3-81A1-6F0B-7BBB8B82541E}"/>
                  </a:ext>
                </a:extLst>
              </p:cNvPr>
              <p:cNvSpPr txBox="1">
                <a:spLocks noRot="1" noChangeAspect="1" noMove="1" noResize="1" noEditPoints="1" noAdjustHandles="1" noChangeArrowheads="1" noChangeShapeType="1" noTextEdit="1"/>
              </p:cNvSpPr>
              <p:nvPr/>
            </p:nvSpPr>
            <p:spPr>
              <a:xfrm>
                <a:off x="-94268" y="0"/>
                <a:ext cx="12094590" cy="6666248"/>
              </a:xfrm>
              <a:prstGeom prst="rect">
                <a:avLst/>
              </a:prstGeom>
              <a:blipFill>
                <a:blip r:embed="rId2"/>
                <a:stretch>
                  <a:fillRect r="-1008" b="-274"/>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4E101FED-5196-2703-2435-872C34CD6531}"/>
              </a:ext>
            </a:extLst>
          </p:cNvPr>
          <p:cNvSpPr txBox="1"/>
          <p:nvPr/>
        </p:nvSpPr>
        <p:spPr>
          <a:xfrm>
            <a:off x="3464351" y="1280916"/>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496AA5BE-B6FC-5591-8BE0-36D85C8D6395}"/>
              </a:ext>
            </a:extLst>
          </p:cNvPr>
          <p:cNvSpPr txBox="1"/>
          <p:nvPr/>
        </p:nvSpPr>
        <p:spPr>
          <a:xfrm>
            <a:off x="76986" y="2540143"/>
            <a:ext cx="669303" cy="769441"/>
          </a:xfrm>
          <a:prstGeom prst="rect">
            <a:avLst/>
          </a:prstGeom>
          <a:noFill/>
        </p:spPr>
        <p:txBody>
          <a:bodyPr wrap="square" rtlCol="0">
            <a:spAutoFit/>
          </a:bodyPr>
          <a:lstStyle/>
          <a:p>
            <a:r>
              <a:rPr lang="en-US" sz="4400" b="1">
                <a:solidFill>
                  <a:srgbClr val="FF0000"/>
                </a:solidFill>
              </a:rPr>
              <a:t>X</a:t>
            </a:r>
          </a:p>
        </p:txBody>
      </p:sp>
      <p:sp>
        <p:nvSpPr>
          <p:cNvPr id="6" name="TextBox 5">
            <a:extLst>
              <a:ext uri="{FF2B5EF4-FFF2-40B4-BE49-F238E27FC236}">
                <a16:creationId xmlns:a16="http://schemas.microsoft.com/office/drawing/2014/main" id="{E97CDBD8-1EE4-EE48-3C58-858744A52652}"/>
              </a:ext>
            </a:extLst>
          </p:cNvPr>
          <p:cNvSpPr txBox="1"/>
          <p:nvPr/>
        </p:nvSpPr>
        <p:spPr>
          <a:xfrm>
            <a:off x="9005740" y="4442244"/>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793C364D-02EF-F3CB-DECB-D333C16D3831}"/>
              </a:ext>
            </a:extLst>
          </p:cNvPr>
          <p:cNvSpPr txBox="1"/>
          <p:nvPr/>
        </p:nvSpPr>
        <p:spPr>
          <a:xfrm>
            <a:off x="3464351" y="5896807"/>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4174728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98B4D-69AB-F014-7602-1CAA8A7D7A8F}"/>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D75B490-6149-E8C3-2557-8C836B762BD0}"/>
              </a:ext>
            </a:extLst>
          </p:cNvPr>
          <p:cNvPicPr>
            <a:picLocks noChangeAspect="1"/>
          </p:cNvPicPr>
          <p:nvPr/>
        </p:nvPicPr>
        <p:blipFill>
          <a:blip r:embed="rId2"/>
          <a:stretch>
            <a:fillRect/>
          </a:stretch>
        </p:blipFill>
        <p:spPr>
          <a:xfrm>
            <a:off x="50438" y="1955260"/>
            <a:ext cx="12051222" cy="4299625"/>
          </a:xfrm>
          <a:prstGeom prst="rect">
            <a:avLst/>
          </a:prstGeom>
        </p:spPr>
      </p:pic>
      <p:sp>
        <p:nvSpPr>
          <p:cNvPr id="4" name="TextBox 3">
            <a:extLst>
              <a:ext uri="{FF2B5EF4-FFF2-40B4-BE49-F238E27FC236}">
                <a16:creationId xmlns:a16="http://schemas.microsoft.com/office/drawing/2014/main" id="{B762961D-D155-72D8-CB4F-5659DB7D7E2E}"/>
              </a:ext>
            </a:extLst>
          </p:cNvPr>
          <p:cNvSpPr txBox="1"/>
          <p:nvPr/>
        </p:nvSpPr>
        <p:spPr>
          <a:xfrm>
            <a:off x="90340" y="2814032"/>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0808AFD8-EE4A-2E88-9668-C793493D4B0A}"/>
              </a:ext>
            </a:extLst>
          </p:cNvPr>
          <p:cNvSpPr txBox="1"/>
          <p:nvPr/>
        </p:nvSpPr>
        <p:spPr>
          <a:xfrm>
            <a:off x="237876" y="4442244"/>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A9313713-D904-10EB-AE38-6AE7BBCA7763}"/>
              </a:ext>
            </a:extLst>
          </p:cNvPr>
          <p:cNvSpPr txBox="1"/>
          <p:nvPr/>
        </p:nvSpPr>
        <p:spPr>
          <a:xfrm>
            <a:off x="90340" y="28867"/>
            <a:ext cx="12011319" cy="709233"/>
          </a:xfrm>
          <a:prstGeom prst="rect">
            <a:avLst/>
          </a:prstGeom>
          <a:solidFill>
            <a:srgbClr val="FFFF00"/>
          </a:solidFill>
        </p:spPr>
        <p:txBody>
          <a:bodyPr wrap="square">
            <a:spAutoFit/>
          </a:bodyPr>
          <a:lstStyle/>
          <a:p>
            <a:pPr marL="457200">
              <a:lnSpc>
                <a:spcPct val="115000"/>
              </a:lnSpc>
              <a:spcBef>
                <a:spcPts val="600"/>
              </a:spcBef>
              <a:spcAft>
                <a:spcPts val="800"/>
              </a:spcAft>
              <a:tabLst>
                <a:tab pos="629920" algn="l"/>
              </a:tabLst>
            </a:pPr>
            <a:r>
              <a:rPr lang="en-US" sz="1800" b="1">
                <a:effectLst/>
                <a:latin typeface="Chu Van An"/>
                <a:ea typeface="Calibri" panose="020F0502020204030204" pitchFamily="34" charset="0"/>
              </a:rPr>
              <a:t>PHẦN II. Câu trắc nghiệm đúng sai. </a:t>
            </a:r>
            <a:r>
              <a:rPr lang="en-US" sz="1800">
                <a:effectLst/>
                <a:latin typeface="Chu Van An"/>
                <a:ea typeface="Calibri" panose="020F0502020204030204" pitchFamily="34" charset="0"/>
              </a:rPr>
              <a:t>Thí sinh trả lời từ câu 13 đến câu 16. Trong mỗi ý a), b), c), d) ở mỗi câu, thí sinh chọn đúng hoặc sai. </a:t>
            </a:r>
            <a:endParaRPr lang="en-US" sz="180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694753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B7C69E-7039-6558-F025-E12C7592DA9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44EE118-6CBB-0D4F-A27D-006A8EF1AF0E}"/>
              </a:ext>
            </a:extLst>
          </p:cNvPr>
          <p:cNvPicPr>
            <a:picLocks noChangeAspect="1"/>
          </p:cNvPicPr>
          <p:nvPr/>
        </p:nvPicPr>
        <p:blipFill>
          <a:blip r:embed="rId2"/>
          <a:stretch>
            <a:fillRect/>
          </a:stretch>
        </p:blipFill>
        <p:spPr>
          <a:xfrm>
            <a:off x="291830" y="99548"/>
            <a:ext cx="11624553" cy="6658904"/>
          </a:xfrm>
          <a:prstGeom prst="rect">
            <a:avLst/>
          </a:prstGeom>
        </p:spPr>
      </p:pic>
      <p:sp>
        <p:nvSpPr>
          <p:cNvPr id="4" name="TextBox 3">
            <a:extLst>
              <a:ext uri="{FF2B5EF4-FFF2-40B4-BE49-F238E27FC236}">
                <a16:creationId xmlns:a16="http://schemas.microsoft.com/office/drawing/2014/main" id="{39ADC9CF-6F63-CC71-B2AC-5464BCF205B0}"/>
              </a:ext>
            </a:extLst>
          </p:cNvPr>
          <p:cNvSpPr txBox="1"/>
          <p:nvPr/>
        </p:nvSpPr>
        <p:spPr>
          <a:xfrm>
            <a:off x="415163" y="4916210"/>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A125E701-96FA-6651-8DF3-4F2A51CC9D8C}"/>
              </a:ext>
            </a:extLst>
          </p:cNvPr>
          <p:cNvSpPr txBox="1"/>
          <p:nvPr/>
        </p:nvSpPr>
        <p:spPr>
          <a:xfrm>
            <a:off x="424991" y="5528516"/>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91883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F9D441-09A0-32EC-CB30-93500477CD4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CA83D99-4A79-D415-B04B-7A58C1CDA2DF}"/>
              </a:ext>
            </a:extLst>
          </p:cNvPr>
          <p:cNvPicPr>
            <a:picLocks noChangeAspect="1"/>
          </p:cNvPicPr>
          <p:nvPr/>
        </p:nvPicPr>
        <p:blipFill>
          <a:blip r:embed="rId2"/>
          <a:stretch>
            <a:fillRect/>
          </a:stretch>
        </p:blipFill>
        <p:spPr>
          <a:xfrm>
            <a:off x="145915" y="13284"/>
            <a:ext cx="11460174" cy="2676899"/>
          </a:xfrm>
          <a:prstGeom prst="rect">
            <a:avLst/>
          </a:prstGeom>
        </p:spPr>
      </p:pic>
      <p:cxnSp>
        <p:nvCxnSpPr>
          <p:cNvPr id="5" name="Straight Connector 4">
            <a:extLst>
              <a:ext uri="{FF2B5EF4-FFF2-40B4-BE49-F238E27FC236}">
                <a16:creationId xmlns:a16="http://schemas.microsoft.com/office/drawing/2014/main" id="{E286B252-609B-E6AA-174B-A7AC08A7F55A}"/>
              </a:ext>
            </a:extLst>
          </p:cNvPr>
          <p:cNvCxnSpPr/>
          <p:nvPr/>
        </p:nvCxnSpPr>
        <p:spPr>
          <a:xfrm>
            <a:off x="145915" y="2764253"/>
            <a:ext cx="11955294" cy="0"/>
          </a:xfrm>
          <a:prstGeom prst="line">
            <a:avLst/>
          </a:prstGeom>
          <a:ln w="38100">
            <a:solidFill>
              <a:srgbClr val="00B050"/>
            </a:solidFill>
          </a:ln>
        </p:spPr>
        <p:style>
          <a:lnRef idx="2">
            <a:schemeClr val="accent1"/>
          </a:lnRef>
          <a:fillRef idx="0">
            <a:schemeClr val="accent1"/>
          </a:fillRef>
          <a:effectRef idx="1">
            <a:schemeClr val="accent1"/>
          </a:effectRef>
          <a:fontRef idx="minor">
            <a:schemeClr val="tx1"/>
          </a:fontRef>
        </p:style>
      </p:cxnSp>
      <p:pic>
        <p:nvPicPr>
          <p:cNvPr id="1028" name="Picture 4" descr="Tam giác vuông là gì ? Định nghĩa, tính chất về tam giác ...">
            <a:extLst>
              <a:ext uri="{FF2B5EF4-FFF2-40B4-BE49-F238E27FC236}">
                <a16:creationId xmlns:a16="http://schemas.microsoft.com/office/drawing/2014/main" id="{08E7C5CB-983A-E692-3534-2F710F7A11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08532" y="3465730"/>
            <a:ext cx="3282694" cy="268054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DEF4810-4143-6B06-97B9-3F5015CD5C27}"/>
              </a:ext>
            </a:extLst>
          </p:cNvPr>
          <p:cNvSpPr txBox="1"/>
          <p:nvPr/>
        </p:nvSpPr>
        <p:spPr>
          <a:xfrm>
            <a:off x="10265790" y="4194928"/>
            <a:ext cx="431528" cy="369332"/>
          </a:xfrm>
          <a:prstGeom prst="rect">
            <a:avLst/>
          </a:prstGeom>
          <a:noFill/>
        </p:spPr>
        <p:txBody>
          <a:bodyPr wrap="none" rtlCol="0">
            <a:spAutoFit/>
          </a:bodyPr>
          <a:lstStyle/>
          <a:p>
            <a:r>
              <a:rPr lang="en-US"/>
              <a:t>2a</a:t>
            </a:r>
          </a:p>
        </p:txBody>
      </p:sp>
      <p:sp>
        <p:nvSpPr>
          <p:cNvPr id="10" name="TextBox 9">
            <a:extLst>
              <a:ext uri="{FF2B5EF4-FFF2-40B4-BE49-F238E27FC236}">
                <a16:creationId xmlns:a16="http://schemas.microsoft.com/office/drawing/2014/main" id="{BEA8F182-2488-E224-0E84-78C8FCD84EAA}"/>
              </a:ext>
            </a:extLst>
          </p:cNvPr>
          <p:cNvSpPr txBox="1"/>
          <p:nvPr/>
        </p:nvSpPr>
        <p:spPr>
          <a:xfrm>
            <a:off x="8671776" y="4780181"/>
            <a:ext cx="308098" cy="369332"/>
          </a:xfrm>
          <a:prstGeom prst="rect">
            <a:avLst/>
          </a:prstGeom>
          <a:noFill/>
        </p:spPr>
        <p:txBody>
          <a:bodyPr wrap="none" rtlCol="0">
            <a:spAutoFit/>
          </a:bodyPr>
          <a:lstStyle/>
          <a:p>
            <a:r>
              <a:rPr lang="en-US"/>
              <a:t>a</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BCCACAB2-BC67-BFDD-B4C9-3843F5135642}"/>
                  </a:ext>
                </a:extLst>
              </p:cNvPr>
              <p:cNvSpPr txBox="1"/>
              <p:nvPr/>
            </p:nvSpPr>
            <p:spPr>
              <a:xfrm>
                <a:off x="9916998" y="6070864"/>
                <a:ext cx="1027522" cy="408253"/>
              </a:xfrm>
              <a:prstGeom prst="rect">
                <a:avLst/>
              </a:prstGeom>
              <a:noFill/>
            </p:spPr>
            <p:txBody>
              <a:bodyPr wrap="square" rtlCol="0">
                <a:spAutoFit/>
              </a:bodyPr>
              <a:lstStyle/>
              <a:p>
                <a:r>
                  <a:rPr lang="en-US">
                    <a:solidFill>
                      <a:srgbClr val="FF0000"/>
                    </a:solidFill>
                  </a:rPr>
                  <a:t>a</a:t>
                </a:r>
                <a14:m>
                  <m:oMath xmlns:m="http://schemas.openxmlformats.org/officeDocument/2006/math">
                    <m:rad>
                      <m:radPr>
                        <m:degHide m:val="on"/>
                        <m:ctrlPr>
                          <a:rPr lang="en-US" i="1" smtClean="0">
                            <a:solidFill>
                              <a:srgbClr val="FF0000"/>
                            </a:solidFill>
                            <a:latin typeface="Cambria Math" panose="02040503050406030204" pitchFamily="18" charset="0"/>
                          </a:rPr>
                        </m:ctrlPr>
                      </m:radPr>
                      <m:deg/>
                      <m:e>
                        <m:r>
                          <a:rPr lang="en-US" b="0" i="1" smtClean="0">
                            <a:solidFill>
                              <a:srgbClr val="FF0000"/>
                            </a:solidFill>
                            <a:latin typeface="Cambria Math" panose="02040503050406030204" pitchFamily="18" charset="0"/>
                          </a:rPr>
                          <m:t>3</m:t>
                        </m:r>
                      </m:e>
                    </m:rad>
                  </m:oMath>
                </a14:m>
                <a:endParaRPr lang="en-US">
                  <a:solidFill>
                    <a:srgbClr val="FF0000"/>
                  </a:solidFill>
                </a:endParaRPr>
              </a:p>
            </p:txBody>
          </p:sp>
        </mc:Choice>
        <mc:Fallback xmlns="">
          <p:sp>
            <p:nvSpPr>
              <p:cNvPr id="11" name="TextBox 10">
                <a:extLst>
                  <a:ext uri="{FF2B5EF4-FFF2-40B4-BE49-F238E27FC236}">
                    <a16:creationId xmlns:a16="http://schemas.microsoft.com/office/drawing/2014/main" id="{BCCACAB2-BC67-BFDD-B4C9-3843F5135642}"/>
                  </a:ext>
                </a:extLst>
              </p:cNvPr>
              <p:cNvSpPr txBox="1">
                <a:spLocks noRot="1" noChangeAspect="1" noMove="1" noResize="1" noEditPoints="1" noAdjustHandles="1" noChangeArrowheads="1" noChangeShapeType="1" noTextEdit="1"/>
              </p:cNvSpPr>
              <p:nvPr/>
            </p:nvSpPr>
            <p:spPr>
              <a:xfrm>
                <a:off x="9916998" y="6070864"/>
                <a:ext cx="1027522" cy="408253"/>
              </a:xfrm>
              <a:prstGeom prst="rect">
                <a:avLst/>
              </a:prstGeom>
              <a:blipFill>
                <a:blip r:embed="rId4"/>
                <a:stretch>
                  <a:fillRect l="-5357" t="-1493" b="-2089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CC938CAB-1796-88D2-EEE1-3C1DF33DB0D6}"/>
                  </a:ext>
                </a:extLst>
              </p:cNvPr>
              <p:cNvSpPr txBox="1"/>
              <p:nvPr/>
            </p:nvSpPr>
            <p:spPr>
              <a:xfrm>
                <a:off x="145915" y="2803766"/>
                <a:ext cx="11005994" cy="791820"/>
              </a:xfrm>
              <a:prstGeom prst="rect">
                <a:avLst/>
              </a:prstGeom>
              <a:noFill/>
            </p:spPr>
            <p:txBody>
              <a:bodyPr wrap="square" rtlCol="0">
                <a:spAutoFit/>
              </a:bodyPr>
              <a:lstStyle/>
              <a:p>
                <a:r>
                  <a:rPr lang="en-US" sz="2800" b="0"/>
                  <a:t>a)    </a:t>
                </a:r>
                <a14:m>
                  <m:oMath xmlns:m="http://schemas.openxmlformats.org/officeDocument/2006/math">
                    <m:r>
                      <a:rPr lang="en-US" sz="2800" b="1" i="1" smtClean="0">
                        <a:solidFill>
                          <a:srgbClr val="FF0000"/>
                        </a:solidFill>
                        <a:latin typeface="Cambria Math" panose="02040503050406030204" pitchFamily="18" charset="0"/>
                      </a:rPr>
                      <m:t>𝒔𝒊𝒏𝑪</m:t>
                    </m:r>
                    <m:r>
                      <a:rPr lang="en-US" sz="2800" b="1" i="1" smtClean="0">
                        <a:solidFill>
                          <a:srgbClr val="FF0000"/>
                        </a:solidFill>
                        <a:latin typeface="Cambria Math" panose="02040503050406030204" pitchFamily="18" charset="0"/>
                      </a:rPr>
                      <m:t>=</m:t>
                    </m:r>
                    <m:f>
                      <m:fPr>
                        <m:ctrlPr>
                          <a:rPr lang="en-US" sz="2800" b="1" i="1" smtClean="0">
                            <a:solidFill>
                              <a:srgbClr val="FF0000"/>
                            </a:solidFill>
                            <a:latin typeface="Cambria Math" panose="02040503050406030204" pitchFamily="18" charset="0"/>
                          </a:rPr>
                        </m:ctrlPr>
                      </m:fPr>
                      <m:num>
                        <m:r>
                          <a:rPr lang="en-US" sz="2800" b="1" i="1" smtClean="0">
                            <a:solidFill>
                              <a:srgbClr val="FF0000"/>
                            </a:solidFill>
                            <a:latin typeface="Cambria Math" panose="02040503050406030204" pitchFamily="18" charset="0"/>
                          </a:rPr>
                          <m:t>đố</m:t>
                        </m:r>
                        <m:r>
                          <a:rPr lang="en-US" sz="2800" b="1" i="1" smtClean="0">
                            <a:solidFill>
                              <a:srgbClr val="FF0000"/>
                            </a:solidFill>
                            <a:latin typeface="Cambria Math" panose="02040503050406030204" pitchFamily="18" charset="0"/>
                          </a:rPr>
                          <m:t>𝒊</m:t>
                        </m:r>
                      </m:num>
                      <m:den>
                        <m:r>
                          <a:rPr lang="en-US" sz="2800" b="1" i="1" smtClean="0">
                            <a:solidFill>
                              <a:srgbClr val="FF0000"/>
                            </a:solidFill>
                            <a:latin typeface="Cambria Math" panose="02040503050406030204" pitchFamily="18" charset="0"/>
                          </a:rPr>
                          <m:t>𝒉𝒖𝒚</m:t>
                        </m:r>
                        <m:r>
                          <a:rPr lang="en-US" sz="2800" b="1" i="1" smtClean="0">
                            <a:solidFill>
                              <a:srgbClr val="FF0000"/>
                            </a:solidFill>
                            <a:latin typeface="Cambria Math" panose="02040503050406030204" pitchFamily="18" charset="0"/>
                          </a:rPr>
                          <m:t>ề</m:t>
                        </m:r>
                        <m:r>
                          <a:rPr lang="en-US" sz="2800" b="1" i="1" smtClean="0">
                            <a:solidFill>
                              <a:srgbClr val="FF0000"/>
                            </a:solidFill>
                            <a:latin typeface="Cambria Math" panose="02040503050406030204" pitchFamily="18" charset="0"/>
                          </a:rPr>
                          <m:t>𝒏</m:t>
                        </m:r>
                      </m:den>
                    </m:f>
                    <m:r>
                      <a:rPr lang="en-US" sz="2800" b="1" i="1" smtClean="0">
                        <a:solidFill>
                          <a:srgbClr val="FF0000"/>
                        </a:solidFill>
                        <a:latin typeface="Cambria Math" panose="02040503050406030204" pitchFamily="18" charset="0"/>
                      </a:rPr>
                      <m:t>=</m:t>
                    </m:r>
                    <m:f>
                      <m:fPr>
                        <m:ctrlPr>
                          <a:rPr lang="en-US" sz="2800" b="1" i="1" smtClean="0">
                            <a:solidFill>
                              <a:srgbClr val="FF0000"/>
                            </a:solidFill>
                            <a:latin typeface="Cambria Math" panose="02040503050406030204" pitchFamily="18" charset="0"/>
                          </a:rPr>
                        </m:ctrlPr>
                      </m:fPr>
                      <m:num>
                        <m:r>
                          <a:rPr lang="en-US" sz="2800" b="1" i="1" smtClean="0">
                            <a:solidFill>
                              <a:srgbClr val="FF0000"/>
                            </a:solidFill>
                            <a:latin typeface="Cambria Math" panose="02040503050406030204" pitchFamily="18" charset="0"/>
                          </a:rPr>
                          <m:t>𝑨𝑩</m:t>
                        </m:r>
                      </m:num>
                      <m:den>
                        <m:r>
                          <a:rPr lang="en-US" sz="2800" b="1" i="1" smtClean="0">
                            <a:solidFill>
                              <a:srgbClr val="FF0000"/>
                            </a:solidFill>
                            <a:latin typeface="Cambria Math" panose="02040503050406030204" pitchFamily="18" charset="0"/>
                          </a:rPr>
                          <m:t>𝑩𝑪</m:t>
                        </m:r>
                      </m:den>
                    </m:f>
                    <m:r>
                      <a:rPr lang="en-US" sz="2800" b="1" i="1" smtClean="0">
                        <a:solidFill>
                          <a:srgbClr val="FF0000"/>
                        </a:solidFill>
                        <a:latin typeface="Cambria Math" panose="02040503050406030204" pitchFamily="18" charset="0"/>
                      </a:rPr>
                      <m:t>=</m:t>
                    </m:r>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𝑎</m:t>
                        </m:r>
                      </m:num>
                      <m:den>
                        <m:r>
                          <a:rPr lang="en-US" sz="2800" b="0" i="1" smtClean="0">
                            <a:latin typeface="Cambria Math" panose="02040503050406030204" pitchFamily="18" charset="0"/>
                          </a:rPr>
                          <m:t>2</m:t>
                        </m:r>
                        <m:r>
                          <a:rPr lang="en-US" sz="2800" b="0" i="1" smtClean="0">
                            <a:latin typeface="Cambria Math" panose="02040503050406030204" pitchFamily="18" charset="0"/>
                          </a:rPr>
                          <m:t>𝑎</m:t>
                        </m:r>
                      </m:den>
                    </m:f>
                    <m:r>
                      <a:rPr lang="en-US" sz="2800" b="0" i="1" smtClean="0">
                        <a:latin typeface="Cambria Math" panose="02040503050406030204" pitchFamily="18" charset="0"/>
                      </a:rPr>
                      <m:t>=</m:t>
                    </m:r>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1</m:t>
                        </m:r>
                      </m:num>
                      <m:den>
                        <m:r>
                          <a:rPr lang="en-US" sz="2800" b="0" i="1" smtClean="0">
                            <a:latin typeface="Cambria Math" panose="02040503050406030204" pitchFamily="18" charset="0"/>
                          </a:rPr>
                          <m:t>2</m:t>
                        </m:r>
                      </m:den>
                    </m:f>
                    <m:r>
                      <a:rPr lang="en-US" sz="2800" i="1">
                        <a:latin typeface="Cambria Math" panose="02040503050406030204" pitchFamily="18" charset="0"/>
                        <a:ea typeface="Cambria Math" panose="02040503050406030204" pitchFamily="18" charset="0"/>
                      </a:rPr>
                      <m:t>⟹</m:t>
                    </m:r>
                    <m:acc>
                      <m:accPr>
                        <m:chr m:val="̂"/>
                        <m:ctrlPr>
                          <a:rPr lang="en-US" sz="2800" b="0" i="1" smtClean="0">
                            <a:solidFill>
                              <a:srgbClr val="FF0000"/>
                            </a:solidFill>
                            <a:latin typeface="Cambria Math" panose="02040503050406030204" pitchFamily="18" charset="0"/>
                            <a:ea typeface="Cambria Math" panose="02040503050406030204" pitchFamily="18" charset="0"/>
                          </a:rPr>
                        </m:ctrlPr>
                      </m:accPr>
                      <m:e>
                        <m:r>
                          <a:rPr lang="en-US" sz="2800" b="0" i="1" smtClean="0">
                            <a:solidFill>
                              <a:srgbClr val="FF0000"/>
                            </a:solidFill>
                            <a:latin typeface="Cambria Math" panose="02040503050406030204" pitchFamily="18" charset="0"/>
                            <a:ea typeface="Cambria Math" panose="02040503050406030204" pitchFamily="18" charset="0"/>
                          </a:rPr>
                          <m:t>𝐶</m:t>
                        </m:r>
                      </m:e>
                    </m:acc>
                    <m:r>
                      <a:rPr lang="en-US" sz="2800" b="0" i="1" smtClean="0">
                        <a:solidFill>
                          <a:srgbClr val="FF0000"/>
                        </a:solidFill>
                        <a:latin typeface="Cambria Math" panose="02040503050406030204" pitchFamily="18" charset="0"/>
                      </a:rPr>
                      <m:t>=</m:t>
                    </m:r>
                    <m:sSup>
                      <m:sSupPr>
                        <m:ctrlPr>
                          <a:rPr lang="en-US" sz="2800" b="0" i="1" smtClean="0">
                            <a:solidFill>
                              <a:srgbClr val="FF0000"/>
                            </a:solidFill>
                            <a:latin typeface="Cambria Math" panose="02040503050406030204" pitchFamily="18" charset="0"/>
                          </a:rPr>
                        </m:ctrlPr>
                      </m:sSupPr>
                      <m:e>
                        <m:r>
                          <a:rPr lang="en-US" sz="2800" b="0" i="1" smtClean="0">
                            <a:solidFill>
                              <a:srgbClr val="FF0000"/>
                            </a:solidFill>
                            <a:latin typeface="Cambria Math" panose="02040503050406030204" pitchFamily="18" charset="0"/>
                          </a:rPr>
                          <m:t>30</m:t>
                        </m:r>
                      </m:e>
                      <m:sup>
                        <m:r>
                          <a:rPr lang="en-US" sz="2800" b="0" i="1" smtClean="0">
                            <a:solidFill>
                              <a:srgbClr val="FF0000"/>
                            </a:solidFill>
                            <a:latin typeface="Cambria Math" panose="02040503050406030204" pitchFamily="18" charset="0"/>
                          </a:rPr>
                          <m:t>0</m:t>
                        </m:r>
                      </m:sup>
                    </m:sSup>
                  </m:oMath>
                </a14:m>
                <a:r>
                  <a:rPr lang="en-US" sz="2800">
                    <a:ea typeface="Cambria Math" panose="02040503050406030204" pitchFamily="18" charset="0"/>
                  </a:rPr>
                  <a:t> </a:t>
                </a:r>
                <a14:m>
                  <m:oMath xmlns:m="http://schemas.openxmlformats.org/officeDocument/2006/math">
                    <m:r>
                      <a:rPr lang="en-US" sz="2800" i="1">
                        <a:latin typeface="Cambria Math" panose="02040503050406030204" pitchFamily="18" charset="0"/>
                        <a:ea typeface="Cambria Math" panose="02040503050406030204" pitchFamily="18" charset="0"/>
                      </a:rPr>
                      <m:t>⟹</m:t>
                    </m:r>
                    <m:acc>
                      <m:accPr>
                        <m:chr m:val="̂"/>
                        <m:ctrlPr>
                          <a:rPr lang="en-US" sz="2800" i="1">
                            <a:latin typeface="Cambria Math" panose="02040503050406030204" pitchFamily="18" charset="0"/>
                            <a:ea typeface="Cambria Math" panose="02040503050406030204" pitchFamily="18" charset="0"/>
                          </a:rPr>
                        </m:ctrlPr>
                      </m:accPr>
                      <m:e>
                        <m:r>
                          <a:rPr lang="en-US" sz="2800" b="0" i="1" smtClean="0">
                            <a:latin typeface="Cambria Math" panose="02040503050406030204" pitchFamily="18" charset="0"/>
                            <a:ea typeface="Cambria Math" panose="02040503050406030204" pitchFamily="18" charset="0"/>
                          </a:rPr>
                          <m:t>𝐵</m:t>
                        </m:r>
                      </m:e>
                    </m:acc>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b="0" i="1" smtClean="0">
                            <a:latin typeface="Cambria Math" panose="02040503050406030204" pitchFamily="18" charset="0"/>
                          </a:rPr>
                          <m:t>6</m:t>
                        </m:r>
                        <m:r>
                          <a:rPr lang="en-US" sz="2800" i="1">
                            <a:latin typeface="Cambria Math" panose="02040503050406030204" pitchFamily="18" charset="0"/>
                          </a:rPr>
                          <m:t>0</m:t>
                        </m:r>
                      </m:e>
                      <m:sup>
                        <m:r>
                          <a:rPr lang="en-US" sz="2800" i="1">
                            <a:latin typeface="Cambria Math" panose="02040503050406030204" pitchFamily="18" charset="0"/>
                          </a:rPr>
                          <m:t>0</m:t>
                        </m:r>
                      </m:sup>
                    </m:sSup>
                  </m:oMath>
                </a14:m>
                <a:endParaRPr lang="en-US" sz="2800"/>
              </a:p>
            </p:txBody>
          </p:sp>
        </mc:Choice>
        <mc:Fallback xmlns="">
          <p:sp>
            <p:nvSpPr>
              <p:cNvPr id="12" name="TextBox 11">
                <a:extLst>
                  <a:ext uri="{FF2B5EF4-FFF2-40B4-BE49-F238E27FC236}">
                    <a16:creationId xmlns:a16="http://schemas.microsoft.com/office/drawing/2014/main" id="{CC938CAB-1796-88D2-EEE1-3C1DF33DB0D6}"/>
                  </a:ext>
                </a:extLst>
              </p:cNvPr>
              <p:cNvSpPr txBox="1">
                <a:spLocks noRot="1" noChangeAspect="1" noMove="1" noResize="1" noEditPoints="1" noAdjustHandles="1" noChangeArrowheads="1" noChangeShapeType="1" noTextEdit="1"/>
              </p:cNvSpPr>
              <p:nvPr/>
            </p:nvSpPr>
            <p:spPr>
              <a:xfrm>
                <a:off x="145915" y="2803766"/>
                <a:ext cx="11005994" cy="791820"/>
              </a:xfrm>
              <a:prstGeom prst="rect">
                <a:avLst/>
              </a:prstGeom>
              <a:blipFill>
                <a:blip r:embed="rId5"/>
                <a:stretch>
                  <a:fillRect l="-1163" b="-3077"/>
                </a:stretch>
              </a:blipFill>
            </p:spPr>
            <p:txBody>
              <a:bodyPr/>
              <a:lstStyle/>
              <a:p>
                <a:r>
                  <a:rPr lang="en-US">
                    <a:noFill/>
                  </a:rPr>
                  <a:t> </a:t>
                </a:r>
              </a:p>
            </p:txBody>
          </p:sp>
        </mc:Fallback>
      </mc:AlternateContent>
      <p:pic>
        <p:nvPicPr>
          <p:cNvPr id="15" name="Picture 14">
            <a:extLst>
              <a:ext uri="{FF2B5EF4-FFF2-40B4-BE49-F238E27FC236}">
                <a16:creationId xmlns:a16="http://schemas.microsoft.com/office/drawing/2014/main" id="{4DCD7E56-8EDF-8094-FF46-936916ECFF85}"/>
              </a:ext>
            </a:extLst>
          </p:cNvPr>
          <p:cNvPicPr>
            <a:picLocks noChangeAspect="1"/>
          </p:cNvPicPr>
          <p:nvPr/>
        </p:nvPicPr>
        <p:blipFill>
          <a:blip r:embed="rId6"/>
          <a:stretch>
            <a:fillRect/>
          </a:stretch>
        </p:blipFill>
        <p:spPr>
          <a:xfrm>
            <a:off x="0" y="3635098"/>
            <a:ext cx="7383759" cy="3107853"/>
          </a:xfrm>
          <a:prstGeom prst="rect">
            <a:avLst/>
          </a:prstGeom>
        </p:spPr>
      </p:pic>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id="{27D984F4-37C2-8F76-6587-4078EE3405B2}"/>
                  </a:ext>
                </a:extLst>
              </p:cNvPr>
              <p:cNvSpPr txBox="1"/>
              <p:nvPr/>
            </p:nvSpPr>
            <p:spPr>
              <a:xfrm>
                <a:off x="10473179" y="5484309"/>
                <a:ext cx="471341"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US" i="1" smtClean="0">
                              <a:solidFill>
                                <a:srgbClr val="FF0000"/>
                              </a:solidFill>
                              <a:latin typeface="Cambria Math" panose="02040503050406030204" pitchFamily="18" charset="0"/>
                            </a:rPr>
                          </m:ctrlPr>
                        </m:sSupPr>
                        <m:e>
                          <m:r>
                            <a:rPr lang="en-US" b="0" i="1" smtClean="0">
                              <a:solidFill>
                                <a:srgbClr val="FF0000"/>
                              </a:solidFill>
                              <a:latin typeface="Cambria Math" panose="02040503050406030204" pitchFamily="18" charset="0"/>
                            </a:rPr>
                            <m:t>30</m:t>
                          </m:r>
                        </m:e>
                        <m:sup>
                          <m:r>
                            <a:rPr lang="en-US" b="0" i="1" smtClean="0">
                              <a:solidFill>
                                <a:srgbClr val="FF0000"/>
                              </a:solidFill>
                              <a:latin typeface="Cambria Math" panose="02040503050406030204" pitchFamily="18" charset="0"/>
                            </a:rPr>
                            <m:t>0</m:t>
                          </m:r>
                        </m:sup>
                      </m:sSup>
                    </m:oMath>
                  </m:oMathPara>
                </a14:m>
                <a:endParaRPr lang="en-US">
                  <a:solidFill>
                    <a:srgbClr val="FF0000"/>
                  </a:solidFill>
                </a:endParaRPr>
              </a:p>
            </p:txBody>
          </p:sp>
        </mc:Choice>
        <mc:Fallback xmlns="">
          <p:sp>
            <p:nvSpPr>
              <p:cNvPr id="16" name="TextBox 15">
                <a:extLst>
                  <a:ext uri="{FF2B5EF4-FFF2-40B4-BE49-F238E27FC236}">
                    <a16:creationId xmlns:a16="http://schemas.microsoft.com/office/drawing/2014/main" id="{27D984F4-37C2-8F76-6587-4078EE3405B2}"/>
                  </a:ext>
                </a:extLst>
              </p:cNvPr>
              <p:cNvSpPr txBox="1">
                <a:spLocks noRot="1" noChangeAspect="1" noMove="1" noResize="1" noEditPoints="1" noAdjustHandles="1" noChangeArrowheads="1" noChangeShapeType="1" noTextEdit="1"/>
              </p:cNvSpPr>
              <p:nvPr/>
            </p:nvSpPr>
            <p:spPr>
              <a:xfrm>
                <a:off x="10473179" y="5484309"/>
                <a:ext cx="471341" cy="369332"/>
              </a:xfrm>
              <a:prstGeom prst="rect">
                <a:avLst/>
              </a:prstGeom>
              <a:blipFill>
                <a:blip r:embed="rId7"/>
                <a:stretch>
                  <a:fillRect r="-7792"/>
                </a:stretch>
              </a:blipFill>
            </p:spPr>
            <p:txBody>
              <a:bodyPr/>
              <a:lstStyle/>
              <a:p>
                <a:r>
                  <a:rPr lang="en-US">
                    <a:noFill/>
                  </a:rPr>
                  <a:t> </a:t>
                </a:r>
              </a:p>
            </p:txBody>
          </p:sp>
        </mc:Fallback>
      </mc:AlternateContent>
      <p:sp>
        <p:nvSpPr>
          <p:cNvPr id="17" name="TextBox 16">
            <a:extLst>
              <a:ext uri="{FF2B5EF4-FFF2-40B4-BE49-F238E27FC236}">
                <a16:creationId xmlns:a16="http://schemas.microsoft.com/office/drawing/2014/main" id="{39287557-CFD7-C972-CF95-CB449D269FDC}"/>
              </a:ext>
            </a:extLst>
          </p:cNvPr>
          <p:cNvSpPr txBox="1"/>
          <p:nvPr/>
        </p:nvSpPr>
        <p:spPr>
          <a:xfrm>
            <a:off x="80511" y="915043"/>
            <a:ext cx="669303" cy="769441"/>
          </a:xfrm>
          <a:prstGeom prst="rect">
            <a:avLst/>
          </a:prstGeom>
          <a:noFill/>
        </p:spPr>
        <p:txBody>
          <a:bodyPr wrap="square" rtlCol="0">
            <a:spAutoFit/>
          </a:bodyPr>
          <a:lstStyle/>
          <a:p>
            <a:r>
              <a:rPr lang="en-US" sz="4400" b="1">
                <a:solidFill>
                  <a:srgbClr val="FF0000"/>
                </a:solidFill>
              </a:rPr>
              <a:t>X</a:t>
            </a:r>
          </a:p>
        </p:txBody>
      </p:sp>
      <p:sp>
        <p:nvSpPr>
          <p:cNvPr id="18" name="TextBox 17">
            <a:extLst>
              <a:ext uri="{FF2B5EF4-FFF2-40B4-BE49-F238E27FC236}">
                <a16:creationId xmlns:a16="http://schemas.microsoft.com/office/drawing/2014/main" id="{3774B7BA-ABC8-21DA-F6CD-5F2A73C12197}"/>
              </a:ext>
            </a:extLst>
          </p:cNvPr>
          <p:cNvSpPr txBox="1"/>
          <p:nvPr/>
        </p:nvSpPr>
        <p:spPr>
          <a:xfrm>
            <a:off x="80511" y="2014569"/>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2585166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6" grpId="0"/>
      <p:bldP spid="17" grpId="0"/>
      <p:bldP spid="18"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4E57B7-9587-D065-4DC7-DF8C9BAA573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B5FEEC7-A4DF-32DA-8426-B47C61C39527}"/>
              </a:ext>
            </a:extLst>
          </p:cNvPr>
          <p:cNvPicPr>
            <a:picLocks noChangeAspect="1"/>
          </p:cNvPicPr>
          <p:nvPr/>
        </p:nvPicPr>
        <p:blipFill>
          <a:blip r:embed="rId2"/>
          <a:stretch>
            <a:fillRect/>
          </a:stretch>
        </p:blipFill>
        <p:spPr>
          <a:xfrm>
            <a:off x="0" y="89578"/>
            <a:ext cx="12107965" cy="5961026"/>
          </a:xfrm>
          <a:prstGeom prst="rect">
            <a:avLst/>
          </a:prstGeom>
        </p:spPr>
      </p:pic>
      <p:sp>
        <p:nvSpPr>
          <p:cNvPr id="4" name="TextBox 3">
            <a:extLst>
              <a:ext uri="{FF2B5EF4-FFF2-40B4-BE49-F238E27FC236}">
                <a16:creationId xmlns:a16="http://schemas.microsoft.com/office/drawing/2014/main" id="{DDE266C5-B372-A2A6-FE09-3F451228DC26}"/>
              </a:ext>
            </a:extLst>
          </p:cNvPr>
          <p:cNvSpPr txBox="1"/>
          <p:nvPr/>
        </p:nvSpPr>
        <p:spPr>
          <a:xfrm>
            <a:off x="31872" y="2351887"/>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BF972CF4-DE25-8523-693F-11EF90CB9761}"/>
              </a:ext>
            </a:extLst>
          </p:cNvPr>
          <p:cNvSpPr txBox="1"/>
          <p:nvPr/>
        </p:nvSpPr>
        <p:spPr>
          <a:xfrm>
            <a:off x="0" y="3044279"/>
            <a:ext cx="669303" cy="769441"/>
          </a:xfrm>
          <a:prstGeom prst="rect">
            <a:avLst/>
          </a:prstGeom>
          <a:noFill/>
        </p:spPr>
        <p:txBody>
          <a:bodyPr wrap="square" rtlCol="0">
            <a:spAutoFit/>
          </a:bodyPr>
          <a:lstStyle/>
          <a:p>
            <a:r>
              <a:rPr lang="en-US" sz="4400" b="1">
                <a:solidFill>
                  <a:srgbClr val="FF0000"/>
                </a:solidFill>
              </a:rPr>
              <a:t>X</a:t>
            </a:r>
          </a:p>
        </p:txBody>
      </p:sp>
      <p:sp>
        <p:nvSpPr>
          <p:cNvPr id="6" name="TextBox 5">
            <a:extLst>
              <a:ext uri="{FF2B5EF4-FFF2-40B4-BE49-F238E27FC236}">
                <a16:creationId xmlns:a16="http://schemas.microsoft.com/office/drawing/2014/main" id="{DD7056CC-D198-D146-F4AE-20F39286E325}"/>
              </a:ext>
            </a:extLst>
          </p:cNvPr>
          <p:cNvSpPr txBox="1"/>
          <p:nvPr/>
        </p:nvSpPr>
        <p:spPr>
          <a:xfrm>
            <a:off x="80510" y="5298975"/>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2837842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E202E-50C5-55F7-C550-6F8A33F140F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B89DE48-C1A5-6EDB-8E9F-EA3C1D0C7868}"/>
              </a:ext>
            </a:extLst>
          </p:cNvPr>
          <p:cNvSpPr txBox="1"/>
          <p:nvPr/>
        </p:nvSpPr>
        <p:spPr>
          <a:xfrm>
            <a:off x="0" y="98685"/>
            <a:ext cx="12060024" cy="369332"/>
          </a:xfrm>
          <a:prstGeom prst="rect">
            <a:avLst/>
          </a:prstGeom>
          <a:solidFill>
            <a:srgbClr val="FFFF00"/>
          </a:solidFill>
        </p:spPr>
        <p:txBody>
          <a:bodyPr wrap="square">
            <a:spAutoFit/>
          </a:bodyPr>
          <a:lstStyle/>
          <a:p>
            <a:pPr marL="457200" algn="just"/>
            <a:r>
              <a:rPr lang="en-SG" sz="1800" b="1">
                <a:effectLst/>
                <a:latin typeface="Chu Van An"/>
                <a:ea typeface="Calibri" panose="020F0502020204030204" pitchFamily="34" charset="0"/>
              </a:rPr>
              <a:t>PHẦN III. Câu trắc nghiệm trả lời ngắn. </a:t>
            </a:r>
            <a:r>
              <a:rPr lang="en-SG" sz="1800">
                <a:effectLst/>
                <a:latin typeface="Chu Van An"/>
                <a:ea typeface="Calibri" panose="020F0502020204030204" pitchFamily="34" charset="0"/>
              </a:rPr>
              <a:t>Thí sinh trả lời từ câu 17 đến câu 22.</a:t>
            </a:r>
            <a:endParaRPr lang="en-US" sz="1800">
              <a:effectLst/>
              <a:latin typeface="Times New Roman" panose="02020603050405020304"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794EC51D-3363-C657-ADB3-EF070720CC91}"/>
              </a:ext>
            </a:extLst>
          </p:cNvPr>
          <p:cNvPicPr>
            <a:picLocks noChangeAspect="1"/>
          </p:cNvPicPr>
          <p:nvPr/>
        </p:nvPicPr>
        <p:blipFill>
          <a:blip r:embed="rId2"/>
          <a:stretch>
            <a:fillRect/>
          </a:stretch>
        </p:blipFill>
        <p:spPr>
          <a:xfrm>
            <a:off x="0" y="1035860"/>
            <a:ext cx="11697644" cy="4309137"/>
          </a:xfrm>
          <a:prstGeom prst="rect">
            <a:avLst/>
          </a:prstGeom>
        </p:spPr>
      </p:pic>
      <p:sp>
        <p:nvSpPr>
          <p:cNvPr id="6" name="TextBox 5">
            <a:extLst>
              <a:ext uri="{FF2B5EF4-FFF2-40B4-BE49-F238E27FC236}">
                <a16:creationId xmlns:a16="http://schemas.microsoft.com/office/drawing/2014/main" id="{8F3EB9F6-C3A0-CD5E-7B67-7737993096AC}"/>
              </a:ext>
            </a:extLst>
          </p:cNvPr>
          <p:cNvSpPr txBox="1"/>
          <p:nvPr/>
        </p:nvSpPr>
        <p:spPr>
          <a:xfrm>
            <a:off x="1159497" y="5344998"/>
            <a:ext cx="2978870" cy="369332"/>
          </a:xfrm>
          <a:prstGeom prst="rect">
            <a:avLst/>
          </a:prstGeom>
          <a:solidFill>
            <a:srgbClr val="FFFF00"/>
          </a:solidFill>
        </p:spPr>
        <p:txBody>
          <a:bodyPr wrap="square" rtlCol="0">
            <a:spAutoFit/>
          </a:bodyPr>
          <a:lstStyle/>
          <a:p>
            <a:r>
              <a:rPr lang="en-US">
                <a:solidFill>
                  <a:srgbClr val="FF0000"/>
                </a:solidFill>
              </a:rPr>
              <a:t>Hướng dẫn: Bấm máy tính</a:t>
            </a:r>
          </a:p>
        </p:txBody>
      </p:sp>
      <p:sp>
        <p:nvSpPr>
          <p:cNvPr id="9" name="TextBox 8">
            <a:extLst>
              <a:ext uri="{FF2B5EF4-FFF2-40B4-BE49-F238E27FC236}">
                <a16:creationId xmlns:a16="http://schemas.microsoft.com/office/drawing/2014/main" id="{54488EF4-ECC6-1C51-924F-B342AA06C7EF}"/>
              </a:ext>
            </a:extLst>
          </p:cNvPr>
          <p:cNvSpPr txBox="1"/>
          <p:nvPr/>
        </p:nvSpPr>
        <p:spPr>
          <a:xfrm>
            <a:off x="9139286" y="6150114"/>
            <a:ext cx="3052714" cy="707886"/>
          </a:xfrm>
          <a:prstGeom prst="rect">
            <a:avLst/>
          </a:prstGeom>
          <a:solidFill>
            <a:schemeClr val="accent3">
              <a:lumMod val="20000"/>
              <a:lumOff val="80000"/>
            </a:schemeClr>
          </a:solidFill>
        </p:spPr>
        <p:txBody>
          <a:bodyPr wrap="square" rtlCol="0">
            <a:spAutoFit/>
          </a:bodyPr>
          <a:lstStyle/>
          <a:p>
            <a:r>
              <a:rPr lang="en-US" sz="4000">
                <a:solidFill>
                  <a:srgbClr val="FF0000"/>
                </a:solidFill>
                <a:latin typeface="Times New Roman" panose="02020603050405020304" pitchFamily="18" charset="0"/>
                <a:cs typeface="Times New Roman" panose="02020603050405020304" pitchFamily="18" charset="0"/>
              </a:rPr>
              <a:t>Đáp án: -1,25</a:t>
            </a:r>
          </a:p>
        </p:txBody>
      </p:sp>
    </p:spTree>
    <p:extLst>
      <p:ext uri="{BB962C8B-B14F-4D97-AF65-F5344CB8AC3E}">
        <p14:creationId xmlns:p14="http://schemas.microsoft.com/office/powerpoint/2010/main" val="137841805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A697D-0415-E81E-37CD-024924F33279}"/>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2543545F-B4CB-C54A-2938-222EE892126C}"/>
              </a:ext>
            </a:extLst>
          </p:cNvPr>
          <p:cNvPicPr>
            <a:picLocks noChangeAspect="1"/>
          </p:cNvPicPr>
          <p:nvPr/>
        </p:nvPicPr>
        <p:blipFill>
          <a:blip r:embed="rId2"/>
          <a:stretch>
            <a:fillRect/>
          </a:stretch>
        </p:blipFill>
        <p:spPr>
          <a:xfrm>
            <a:off x="65988" y="149963"/>
            <a:ext cx="12060024" cy="2333736"/>
          </a:xfrm>
          <a:prstGeom prst="rect">
            <a:avLst/>
          </a:prstGeom>
          <a:ln w="38100">
            <a:solidFill>
              <a:srgbClr val="00B050"/>
            </a:solidFill>
          </a:ln>
        </p:spPr>
      </p:pic>
      <p:pic>
        <p:nvPicPr>
          <p:cNvPr id="4" name="Picture 3">
            <a:extLst>
              <a:ext uri="{FF2B5EF4-FFF2-40B4-BE49-F238E27FC236}">
                <a16:creationId xmlns:a16="http://schemas.microsoft.com/office/drawing/2014/main" id="{F36A3011-B867-FEEB-44BE-F14949BAD154}"/>
              </a:ext>
            </a:extLst>
          </p:cNvPr>
          <p:cNvPicPr>
            <a:picLocks noChangeAspect="1"/>
          </p:cNvPicPr>
          <p:nvPr/>
        </p:nvPicPr>
        <p:blipFill>
          <a:blip r:embed="rId3"/>
          <a:stretch>
            <a:fillRect/>
          </a:stretch>
        </p:blipFill>
        <p:spPr>
          <a:xfrm>
            <a:off x="65988" y="2927925"/>
            <a:ext cx="12192000" cy="3284261"/>
          </a:xfrm>
          <a:prstGeom prst="rect">
            <a:avLst/>
          </a:prstGeom>
        </p:spPr>
      </p:pic>
      <p:sp>
        <p:nvSpPr>
          <p:cNvPr id="7" name="TextBox 6">
            <a:extLst>
              <a:ext uri="{FF2B5EF4-FFF2-40B4-BE49-F238E27FC236}">
                <a16:creationId xmlns:a16="http://schemas.microsoft.com/office/drawing/2014/main" id="{CDADB7CE-5D7D-53B6-B41D-75B85317FC41}"/>
              </a:ext>
            </a:extLst>
          </p:cNvPr>
          <p:cNvSpPr txBox="1"/>
          <p:nvPr/>
        </p:nvSpPr>
        <p:spPr>
          <a:xfrm>
            <a:off x="9139286" y="6150114"/>
            <a:ext cx="3052714" cy="707886"/>
          </a:xfrm>
          <a:prstGeom prst="rect">
            <a:avLst/>
          </a:prstGeom>
          <a:solidFill>
            <a:schemeClr val="accent3">
              <a:lumMod val="20000"/>
              <a:lumOff val="80000"/>
            </a:schemeClr>
          </a:solidFill>
        </p:spPr>
        <p:txBody>
          <a:bodyPr wrap="square" rtlCol="0">
            <a:spAutoFit/>
          </a:bodyPr>
          <a:lstStyle/>
          <a:p>
            <a:r>
              <a:rPr lang="en-US" sz="4000">
                <a:solidFill>
                  <a:srgbClr val="FF0000"/>
                </a:solidFill>
                <a:latin typeface="Times New Roman" panose="02020603050405020304" pitchFamily="18" charset="0"/>
                <a:cs typeface="Times New Roman" panose="02020603050405020304" pitchFamily="18" charset="0"/>
              </a:rPr>
              <a:t>Đáp án: 500</a:t>
            </a:r>
          </a:p>
        </p:txBody>
      </p:sp>
      <p:cxnSp>
        <p:nvCxnSpPr>
          <p:cNvPr id="10" name="Straight Connector 9">
            <a:extLst>
              <a:ext uri="{FF2B5EF4-FFF2-40B4-BE49-F238E27FC236}">
                <a16:creationId xmlns:a16="http://schemas.microsoft.com/office/drawing/2014/main" id="{2B24A81D-94B1-E075-B159-A14ACE075E2D}"/>
              </a:ext>
            </a:extLst>
          </p:cNvPr>
          <p:cNvCxnSpPr/>
          <p:nvPr/>
        </p:nvCxnSpPr>
        <p:spPr>
          <a:xfrm>
            <a:off x="5599522" y="2168165"/>
            <a:ext cx="1395167" cy="0"/>
          </a:xfrm>
          <a:prstGeom prst="line">
            <a:avLst/>
          </a:prstGeom>
        </p:spPr>
        <p:style>
          <a:lnRef idx="2">
            <a:schemeClr val="dk1"/>
          </a:lnRef>
          <a:fillRef idx="0">
            <a:schemeClr val="dk1"/>
          </a:fillRef>
          <a:effectRef idx="1">
            <a:schemeClr val="dk1"/>
          </a:effectRef>
          <a:fontRef idx="minor">
            <a:schemeClr val="tx1"/>
          </a:fontRef>
        </p:style>
      </p:cxnSp>
      <p:cxnSp>
        <p:nvCxnSpPr>
          <p:cNvPr id="12" name="Straight Connector 11">
            <a:extLst>
              <a:ext uri="{FF2B5EF4-FFF2-40B4-BE49-F238E27FC236}">
                <a16:creationId xmlns:a16="http://schemas.microsoft.com/office/drawing/2014/main" id="{9B3D5D5E-1A51-88D2-5003-23B202D5A3DC}"/>
              </a:ext>
            </a:extLst>
          </p:cNvPr>
          <p:cNvCxnSpPr/>
          <p:nvPr/>
        </p:nvCxnSpPr>
        <p:spPr>
          <a:xfrm flipV="1">
            <a:off x="6994689" y="1316831"/>
            <a:ext cx="0" cy="851334"/>
          </a:xfrm>
          <a:prstGeom prst="line">
            <a:avLst/>
          </a:prstGeom>
        </p:spPr>
        <p:style>
          <a:lnRef idx="2">
            <a:schemeClr val="accent1"/>
          </a:lnRef>
          <a:fillRef idx="0">
            <a:schemeClr val="accent1"/>
          </a:fillRef>
          <a:effectRef idx="1">
            <a:schemeClr val="accent1"/>
          </a:effectRef>
          <a:fontRef idx="minor">
            <a:schemeClr val="tx1"/>
          </a:fontRef>
        </p:style>
      </p:cxnSp>
      <p:cxnSp>
        <p:nvCxnSpPr>
          <p:cNvPr id="14" name="Straight Arrow Connector 13">
            <a:extLst>
              <a:ext uri="{FF2B5EF4-FFF2-40B4-BE49-F238E27FC236}">
                <a16:creationId xmlns:a16="http://schemas.microsoft.com/office/drawing/2014/main" id="{EA2CC7A9-7AB1-7E69-1FED-D757C9089E15}"/>
              </a:ext>
            </a:extLst>
          </p:cNvPr>
          <p:cNvCxnSpPr>
            <a:cxnSpLocks/>
          </p:cNvCxnSpPr>
          <p:nvPr/>
        </p:nvCxnSpPr>
        <p:spPr>
          <a:xfrm>
            <a:off x="5599522" y="1404594"/>
            <a:ext cx="1395167" cy="763571"/>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AFDCD6DB-2361-5435-6672-B9F2234E265D}"/>
              </a:ext>
            </a:extLst>
          </p:cNvPr>
          <p:cNvSpPr txBox="1"/>
          <p:nvPr/>
        </p:nvSpPr>
        <p:spPr>
          <a:xfrm>
            <a:off x="7117238" y="2097445"/>
            <a:ext cx="344966" cy="369332"/>
          </a:xfrm>
          <a:prstGeom prst="rect">
            <a:avLst/>
          </a:prstGeom>
          <a:noFill/>
        </p:spPr>
        <p:txBody>
          <a:bodyPr wrap="none" rtlCol="0">
            <a:spAutoFit/>
          </a:bodyPr>
          <a:lstStyle/>
          <a:p>
            <a:r>
              <a:rPr lang="en-US"/>
              <a:t>C</a:t>
            </a:r>
          </a:p>
        </p:txBody>
      </p:sp>
      <p:sp>
        <p:nvSpPr>
          <p:cNvPr id="17" name="TextBox 16">
            <a:extLst>
              <a:ext uri="{FF2B5EF4-FFF2-40B4-BE49-F238E27FC236}">
                <a16:creationId xmlns:a16="http://schemas.microsoft.com/office/drawing/2014/main" id="{963CD696-91FC-3D6F-376B-C5C525ED6AB1}"/>
              </a:ext>
            </a:extLst>
          </p:cNvPr>
          <p:cNvSpPr txBox="1"/>
          <p:nvPr/>
        </p:nvSpPr>
        <p:spPr>
          <a:xfrm>
            <a:off x="5996671" y="983940"/>
            <a:ext cx="554960" cy="369332"/>
          </a:xfrm>
          <a:prstGeom prst="rect">
            <a:avLst/>
          </a:prstGeom>
          <a:noFill/>
        </p:spPr>
        <p:txBody>
          <a:bodyPr wrap="none" rtlCol="0">
            <a:spAutoFit/>
          </a:bodyPr>
          <a:lstStyle/>
          <a:p>
            <a:r>
              <a:rPr lang="en-US">
                <a:solidFill>
                  <a:srgbClr val="FF0000"/>
                </a:solidFill>
              </a:rPr>
              <a:t>300</a:t>
            </a:r>
          </a:p>
        </p:txBody>
      </p:sp>
      <p:sp>
        <p:nvSpPr>
          <p:cNvPr id="18" name="TextBox 17">
            <a:extLst>
              <a:ext uri="{FF2B5EF4-FFF2-40B4-BE49-F238E27FC236}">
                <a16:creationId xmlns:a16="http://schemas.microsoft.com/office/drawing/2014/main" id="{044C77C2-86CE-5842-9381-479E851BA5E2}"/>
              </a:ext>
            </a:extLst>
          </p:cNvPr>
          <p:cNvSpPr txBox="1"/>
          <p:nvPr/>
        </p:nvSpPr>
        <p:spPr>
          <a:xfrm>
            <a:off x="4922014" y="1601713"/>
            <a:ext cx="554960" cy="369332"/>
          </a:xfrm>
          <a:prstGeom prst="rect">
            <a:avLst/>
          </a:prstGeom>
          <a:noFill/>
        </p:spPr>
        <p:txBody>
          <a:bodyPr wrap="none" rtlCol="0">
            <a:spAutoFit/>
          </a:bodyPr>
          <a:lstStyle/>
          <a:p>
            <a:r>
              <a:rPr lang="en-US">
                <a:solidFill>
                  <a:srgbClr val="FF0000"/>
                </a:solidFill>
              </a:rPr>
              <a:t>400</a:t>
            </a:r>
          </a:p>
        </p:txBody>
      </p:sp>
      <p:sp>
        <p:nvSpPr>
          <p:cNvPr id="19" name="TextBox 18">
            <a:extLst>
              <a:ext uri="{FF2B5EF4-FFF2-40B4-BE49-F238E27FC236}">
                <a16:creationId xmlns:a16="http://schemas.microsoft.com/office/drawing/2014/main" id="{FB996821-06FB-2525-00A6-22490C215AD6}"/>
              </a:ext>
            </a:extLst>
          </p:cNvPr>
          <p:cNvSpPr txBox="1"/>
          <p:nvPr/>
        </p:nvSpPr>
        <p:spPr>
          <a:xfrm>
            <a:off x="6019626" y="2179900"/>
            <a:ext cx="554960" cy="369332"/>
          </a:xfrm>
          <a:prstGeom prst="rect">
            <a:avLst/>
          </a:prstGeom>
          <a:noFill/>
        </p:spPr>
        <p:txBody>
          <a:bodyPr wrap="none" rtlCol="0">
            <a:spAutoFit/>
          </a:bodyPr>
          <a:lstStyle/>
          <a:p>
            <a:r>
              <a:rPr lang="en-US">
                <a:solidFill>
                  <a:srgbClr val="FF0000"/>
                </a:solidFill>
              </a:rPr>
              <a:t>300</a:t>
            </a:r>
          </a:p>
        </p:txBody>
      </p:sp>
    </p:spTree>
    <p:extLst>
      <p:ext uri="{BB962C8B-B14F-4D97-AF65-F5344CB8AC3E}">
        <p14:creationId xmlns:p14="http://schemas.microsoft.com/office/powerpoint/2010/main" val="3992999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ppt_x"/>
                                          </p:val>
                                        </p:tav>
                                        <p:tav tm="100000">
                                          <p:val>
                                            <p:strVal val="#ppt_x"/>
                                          </p:val>
                                        </p:tav>
                                      </p:tavLst>
                                    </p:anim>
                                    <p:anim calcmode="lin" valueType="num">
                                      <p:cBhvr additive="base">
                                        <p:cTn id="22" dur="5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 fill="hold"/>
                                        <p:tgtEl>
                                          <p:spTgt spid="4"/>
                                        </p:tgtEl>
                                        <p:attrNameLst>
                                          <p:attrName>ppt_x</p:attrName>
                                        </p:attrNameLst>
                                      </p:cBhvr>
                                      <p:tavLst>
                                        <p:tav tm="0">
                                          <p:val>
                                            <p:strVal val="#ppt_x"/>
                                          </p:val>
                                        </p:tav>
                                        <p:tav tm="100000">
                                          <p:val>
                                            <p:strVal val="#ppt_x"/>
                                          </p:val>
                                        </p:tav>
                                      </p:tavLst>
                                    </p:anim>
                                    <p:anim calcmode="lin" valueType="num">
                                      <p:cBhvr additive="base">
                                        <p:cTn id="3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432DE-3870-5F7B-9C61-7A493E294D23}"/>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4FDB68E-7437-F320-1580-B7512EB16397}"/>
              </a:ext>
            </a:extLst>
          </p:cNvPr>
          <p:cNvPicPr>
            <a:picLocks noChangeAspect="1"/>
          </p:cNvPicPr>
          <p:nvPr/>
        </p:nvPicPr>
        <p:blipFill>
          <a:blip r:embed="rId2"/>
          <a:stretch>
            <a:fillRect/>
          </a:stretch>
        </p:blipFill>
        <p:spPr>
          <a:xfrm>
            <a:off x="0" y="119978"/>
            <a:ext cx="10669489" cy="943107"/>
          </a:xfrm>
          <a:prstGeom prst="rect">
            <a:avLst/>
          </a:prstGeom>
        </p:spPr>
      </p:pic>
      <p:cxnSp>
        <p:nvCxnSpPr>
          <p:cNvPr id="5" name="Straight Connector 4">
            <a:extLst>
              <a:ext uri="{FF2B5EF4-FFF2-40B4-BE49-F238E27FC236}">
                <a16:creationId xmlns:a16="http://schemas.microsoft.com/office/drawing/2014/main" id="{CB485EE2-BF31-19FE-E69C-18D348250562}"/>
              </a:ext>
            </a:extLst>
          </p:cNvPr>
          <p:cNvCxnSpPr/>
          <p:nvPr/>
        </p:nvCxnSpPr>
        <p:spPr>
          <a:xfrm>
            <a:off x="0" y="1206631"/>
            <a:ext cx="12085163"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F29B92DA-0E85-CC9B-A3B6-EE3988E63CFA}"/>
              </a:ext>
            </a:extLst>
          </p:cNvPr>
          <p:cNvSpPr txBox="1"/>
          <p:nvPr/>
        </p:nvSpPr>
        <p:spPr>
          <a:xfrm>
            <a:off x="6674177" y="5778632"/>
            <a:ext cx="5517823" cy="707886"/>
          </a:xfrm>
          <a:prstGeom prst="rect">
            <a:avLst/>
          </a:prstGeom>
          <a:solidFill>
            <a:schemeClr val="accent3">
              <a:lumMod val="20000"/>
              <a:lumOff val="80000"/>
            </a:schemeClr>
          </a:solidFill>
        </p:spPr>
        <p:txBody>
          <a:bodyPr wrap="square" rtlCol="0">
            <a:spAutoFit/>
          </a:bodyPr>
          <a:lstStyle/>
          <a:p>
            <a:r>
              <a:rPr lang="en-US" sz="4000">
                <a:solidFill>
                  <a:srgbClr val="FF0000"/>
                </a:solidFill>
                <a:latin typeface="Times New Roman" panose="02020603050405020304" pitchFamily="18" charset="0"/>
                <a:cs typeface="Times New Roman" panose="02020603050405020304" pitchFamily="18" charset="0"/>
              </a:rPr>
              <a:t>Đáp án:</a:t>
            </a:r>
          </a:p>
        </p:txBody>
      </p:sp>
      <p:pic>
        <p:nvPicPr>
          <p:cNvPr id="9" name="Picture 8">
            <a:extLst>
              <a:ext uri="{FF2B5EF4-FFF2-40B4-BE49-F238E27FC236}">
                <a16:creationId xmlns:a16="http://schemas.microsoft.com/office/drawing/2014/main" id="{E89D3B2F-AFE0-54D8-709F-636AFFB8A490}"/>
              </a:ext>
            </a:extLst>
          </p:cNvPr>
          <p:cNvPicPr>
            <a:picLocks noChangeAspect="1"/>
          </p:cNvPicPr>
          <p:nvPr/>
        </p:nvPicPr>
        <p:blipFill>
          <a:blip r:embed="rId3"/>
          <a:stretch>
            <a:fillRect/>
          </a:stretch>
        </p:blipFill>
        <p:spPr>
          <a:xfrm>
            <a:off x="8539306" y="5846052"/>
            <a:ext cx="3065090" cy="640466"/>
          </a:xfrm>
          <a:prstGeom prst="rect">
            <a:avLst/>
          </a:prstGeom>
        </p:spPr>
      </p:pic>
      <p:pic>
        <p:nvPicPr>
          <p:cNvPr id="12" name="Picture 11">
            <a:extLst>
              <a:ext uri="{FF2B5EF4-FFF2-40B4-BE49-F238E27FC236}">
                <a16:creationId xmlns:a16="http://schemas.microsoft.com/office/drawing/2014/main" id="{F625F8A2-56C1-350F-140B-EAE3E36F466C}"/>
              </a:ext>
            </a:extLst>
          </p:cNvPr>
          <p:cNvPicPr>
            <a:picLocks noChangeAspect="1"/>
          </p:cNvPicPr>
          <p:nvPr/>
        </p:nvPicPr>
        <p:blipFill>
          <a:blip r:embed="rId4"/>
          <a:stretch>
            <a:fillRect/>
          </a:stretch>
        </p:blipFill>
        <p:spPr>
          <a:xfrm>
            <a:off x="392601" y="1274052"/>
            <a:ext cx="11858509" cy="4361032"/>
          </a:xfrm>
          <a:prstGeom prst="rect">
            <a:avLst/>
          </a:prstGeom>
        </p:spPr>
      </p:pic>
    </p:spTree>
    <p:extLst>
      <p:ext uri="{BB962C8B-B14F-4D97-AF65-F5344CB8AC3E}">
        <p14:creationId xmlns:p14="http://schemas.microsoft.com/office/powerpoint/2010/main" val="187910246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8827C5-C24F-C7EF-24AD-EBF772B8264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4F64FE5-DCEF-8266-5874-43DCD631B342}"/>
              </a:ext>
            </a:extLst>
          </p:cNvPr>
          <p:cNvPicPr>
            <a:picLocks noChangeAspect="1"/>
          </p:cNvPicPr>
          <p:nvPr/>
        </p:nvPicPr>
        <p:blipFill>
          <a:blip r:embed="rId3"/>
          <a:stretch>
            <a:fillRect/>
          </a:stretch>
        </p:blipFill>
        <p:spPr>
          <a:xfrm>
            <a:off x="125254" y="86181"/>
            <a:ext cx="6761929" cy="2819787"/>
          </a:xfrm>
          <a:prstGeom prst="rect">
            <a:avLst/>
          </a:prstGeom>
        </p:spPr>
      </p:pic>
      <p:pic>
        <p:nvPicPr>
          <p:cNvPr id="7" name="Picture 6">
            <a:extLst>
              <a:ext uri="{FF2B5EF4-FFF2-40B4-BE49-F238E27FC236}">
                <a16:creationId xmlns:a16="http://schemas.microsoft.com/office/drawing/2014/main" id="{D3FCC967-8FE6-FB30-E540-74C3A05964D0}"/>
              </a:ext>
            </a:extLst>
          </p:cNvPr>
          <p:cNvPicPr>
            <a:picLocks noChangeAspect="1"/>
          </p:cNvPicPr>
          <p:nvPr/>
        </p:nvPicPr>
        <p:blipFill>
          <a:blip r:embed="rId4"/>
          <a:stretch>
            <a:fillRect/>
          </a:stretch>
        </p:blipFill>
        <p:spPr>
          <a:xfrm>
            <a:off x="125254" y="3597179"/>
            <a:ext cx="11688806" cy="3124636"/>
          </a:xfrm>
          <a:prstGeom prst="rect">
            <a:avLst/>
          </a:prstGeom>
          <a:ln w="57150">
            <a:solidFill>
              <a:srgbClr val="00B050"/>
            </a:solidFill>
          </a:ln>
        </p:spPr>
      </p:pic>
      <p:sp>
        <p:nvSpPr>
          <p:cNvPr id="8" name="TextBox 7">
            <a:extLst>
              <a:ext uri="{FF2B5EF4-FFF2-40B4-BE49-F238E27FC236}">
                <a16:creationId xmlns:a16="http://schemas.microsoft.com/office/drawing/2014/main" id="{7CA4D730-CB46-5F3C-BF42-E244A4F6FED5}"/>
              </a:ext>
            </a:extLst>
          </p:cNvPr>
          <p:cNvSpPr txBox="1"/>
          <p:nvPr/>
        </p:nvSpPr>
        <p:spPr>
          <a:xfrm>
            <a:off x="8761346" y="6013929"/>
            <a:ext cx="3052714" cy="707886"/>
          </a:xfrm>
          <a:prstGeom prst="rect">
            <a:avLst/>
          </a:prstGeom>
          <a:solidFill>
            <a:schemeClr val="accent3">
              <a:lumMod val="20000"/>
              <a:lumOff val="80000"/>
            </a:schemeClr>
          </a:solidFill>
        </p:spPr>
        <p:txBody>
          <a:bodyPr wrap="square" rtlCol="0">
            <a:spAutoFit/>
          </a:bodyPr>
          <a:lstStyle/>
          <a:p>
            <a:r>
              <a:rPr lang="en-US" sz="4000">
                <a:solidFill>
                  <a:srgbClr val="FF0000"/>
                </a:solidFill>
                <a:latin typeface="Times New Roman" panose="02020603050405020304" pitchFamily="18" charset="0"/>
                <a:cs typeface="Times New Roman" panose="02020603050405020304" pitchFamily="18" charset="0"/>
              </a:rPr>
              <a:t>Đáp án: 9,93</a:t>
            </a:r>
          </a:p>
        </p:txBody>
      </p:sp>
      <p:pic>
        <p:nvPicPr>
          <p:cNvPr id="14" name="Picture 13">
            <a:extLst>
              <a:ext uri="{FF2B5EF4-FFF2-40B4-BE49-F238E27FC236}">
                <a16:creationId xmlns:a16="http://schemas.microsoft.com/office/drawing/2014/main" id="{FE0F4F2B-FB8C-CB9F-D89D-28149E48559D}"/>
              </a:ext>
            </a:extLst>
          </p:cNvPr>
          <p:cNvPicPr>
            <a:picLocks noChangeAspect="1"/>
          </p:cNvPicPr>
          <p:nvPr/>
        </p:nvPicPr>
        <p:blipFill>
          <a:blip r:embed="rId5"/>
          <a:stretch>
            <a:fillRect/>
          </a:stretch>
        </p:blipFill>
        <p:spPr>
          <a:xfrm>
            <a:off x="7055188" y="145667"/>
            <a:ext cx="4960436" cy="3115154"/>
          </a:xfrm>
          <a:prstGeom prst="rect">
            <a:avLst/>
          </a:prstGeom>
        </p:spPr>
      </p:pic>
      <p:sp>
        <p:nvSpPr>
          <p:cNvPr id="15" name="TextBox 14">
            <a:extLst>
              <a:ext uri="{FF2B5EF4-FFF2-40B4-BE49-F238E27FC236}">
                <a16:creationId xmlns:a16="http://schemas.microsoft.com/office/drawing/2014/main" id="{BF586E5D-4CAC-8EBE-E6A9-281E6ED27FDA}"/>
              </a:ext>
            </a:extLst>
          </p:cNvPr>
          <p:cNvSpPr txBox="1"/>
          <p:nvPr/>
        </p:nvSpPr>
        <p:spPr>
          <a:xfrm>
            <a:off x="8995450" y="817122"/>
            <a:ext cx="719847" cy="369651"/>
          </a:xfrm>
          <a:prstGeom prst="rect">
            <a:avLst/>
          </a:prstGeom>
          <a:noFill/>
        </p:spPr>
        <p:txBody>
          <a:bodyPr wrap="square" rtlCol="0">
            <a:spAutoFit/>
          </a:bodyPr>
          <a:lstStyle/>
          <a:p>
            <a:r>
              <a:rPr lang="en-US" b="1">
                <a:solidFill>
                  <a:srgbClr val="00B050"/>
                </a:solidFill>
              </a:rPr>
              <a:t>69</a:t>
            </a:r>
            <a:r>
              <a:rPr lang="en-US" b="1" baseline="30000">
                <a:solidFill>
                  <a:srgbClr val="00B050"/>
                </a:solidFill>
              </a:rPr>
              <a:t>0</a:t>
            </a:r>
            <a:endParaRPr lang="en-US" b="1">
              <a:solidFill>
                <a:srgbClr val="00B050"/>
              </a:solidFill>
            </a:endParaRPr>
          </a:p>
        </p:txBody>
      </p:sp>
    </p:spTree>
    <p:extLst>
      <p:ext uri="{BB962C8B-B14F-4D97-AF65-F5344CB8AC3E}">
        <p14:creationId xmlns:p14="http://schemas.microsoft.com/office/powerpoint/2010/main" val="1031534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31E8D-4A22-755D-AB86-E01B761E4FB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6412257-4563-9A26-024E-9B6279274FF9}"/>
              </a:ext>
            </a:extLst>
          </p:cNvPr>
          <p:cNvPicPr>
            <a:picLocks noChangeAspect="1"/>
          </p:cNvPicPr>
          <p:nvPr/>
        </p:nvPicPr>
        <p:blipFill>
          <a:blip r:embed="rId2"/>
          <a:stretch>
            <a:fillRect/>
          </a:stretch>
        </p:blipFill>
        <p:spPr>
          <a:xfrm>
            <a:off x="0" y="0"/>
            <a:ext cx="11993649" cy="2140085"/>
          </a:xfrm>
          <a:prstGeom prst="rect">
            <a:avLst/>
          </a:prstGeom>
        </p:spPr>
      </p:pic>
      <p:pic>
        <p:nvPicPr>
          <p:cNvPr id="5" name="Picture 4">
            <a:extLst>
              <a:ext uri="{FF2B5EF4-FFF2-40B4-BE49-F238E27FC236}">
                <a16:creationId xmlns:a16="http://schemas.microsoft.com/office/drawing/2014/main" id="{3979C1CB-A07A-4617-147C-A553B4248C4D}"/>
              </a:ext>
            </a:extLst>
          </p:cNvPr>
          <p:cNvPicPr>
            <a:picLocks noChangeAspect="1"/>
          </p:cNvPicPr>
          <p:nvPr/>
        </p:nvPicPr>
        <p:blipFill>
          <a:blip r:embed="rId3"/>
          <a:stretch>
            <a:fillRect/>
          </a:stretch>
        </p:blipFill>
        <p:spPr>
          <a:xfrm>
            <a:off x="114316" y="2531900"/>
            <a:ext cx="11879333" cy="3380955"/>
          </a:xfrm>
          <a:prstGeom prst="rect">
            <a:avLst/>
          </a:prstGeom>
          <a:ln w="57150">
            <a:solidFill>
              <a:srgbClr val="00B050"/>
            </a:solidFill>
          </a:ln>
        </p:spPr>
      </p:pic>
      <p:sp>
        <p:nvSpPr>
          <p:cNvPr id="6" name="TextBox 5">
            <a:extLst>
              <a:ext uri="{FF2B5EF4-FFF2-40B4-BE49-F238E27FC236}">
                <a16:creationId xmlns:a16="http://schemas.microsoft.com/office/drawing/2014/main" id="{6AE83ED7-500A-965E-BF1A-B393B20E17F0}"/>
              </a:ext>
            </a:extLst>
          </p:cNvPr>
          <p:cNvSpPr txBox="1"/>
          <p:nvPr/>
        </p:nvSpPr>
        <p:spPr>
          <a:xfrm>
            <a:off x="9139286" y="6150114"/>
            <a:ext cx="3052714" cy="707886"/>
          </a:xfrm>
          <a:prstGeom prst="rect">
            <a:avLst/>
          </a:prstGeom>
          <a:solidFill>
            <a:schemeClr val="accent3">
              <a:lumMod val="20000"/>
              <a:lumOff val="80000"/>
            </a:schemeClr>
          </a:solidFill>
        </p:spPr>
        <p:txBody>
          <a:bodyPr wrap="square" rtlCol="0">
            <a:spAutoFit/>
          </a:bodyPr>
          <a:lstStyle/>
          <a:p>
            <a:r>
              <a:rPr lang="en-US" sz="4000">
                <a:solidFill>
                  <a:srgbClr val="FF0000"/>
                </a:solidFill>
                <a:latin typeface="Times New Roman" panose="02020603050405020304" pitchFamily="18" charset="0"/>
                <a:cs typeface="Times New Roman" panose="02020603050405020304" pitchFamily="18" charset="0"/>
              </a:rPr>
              <a:t>Đáp án: 11</a:t>
            </a:r>
          </a:p>
        </p:txBody>
      </p:sp>
    </p:spTree>
    <p:extLst>
      <p:ext uri="{BB962C8B-B14F-4D97-AF65-F5344CB8AC3E}">
        <p14:creationId xmlns:p14="http://schemas.microsoft.com/office/powerpoint/2010/main" val="1489082529"/>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8D959-1B88-90F5-1B14-F6DBF07CC21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1A7465A-1E7F-2F71-BEE8-F14070C8273E}"/>
              </a:ext>
            </a:extLst>
          </p:cNvPr>
          <p:cNvPicPr>
            <a:picLocks noChangeAspect="1"/>
          </p:cNvPicPr>
          <p:nvPr/>
        </p:nvPicPr>
        <p:blipFill>
          <a:blip r:embed="rId2"/>
          <a:stretch>
            <a:fillRect/>
          </a:stretch>
        </p:blipFill>
        <p:spPr>
          <a:xfrm>
            <a:off x="0" y="191028"/>
            <a:ext cx="12117491" cy="1336114"/>
          </a:xfrm>
          <a:prstGeom prst="rect">
            <a:avLst/>
          </a:prstGeom>
        </p:spPr>
      </p:pic>
      <p:cxnSp>
        <p:nvCxnSpPr>
          <p:cNvPr id="5" name="Straight Connector 4">
            <a:extLst>
              <a:ext uri="{FF2B5EF4-FFF2-40B4-BE49-F238E27FC236}">
                <a16:creationId xmlns:a16="http://schemas.microsoft.com/office/drawing/2014/main" id="{E3841AD9-C77A-A630-467F-009B92019428}"/>
              </a:ext>
            </a:extLst>
          </p:cNvPr>
          <p:cNvCxnSpPr/>
          <p:nvPr/>
        </p:nvCxnSpPr>
        <p:spPr>
          <a:xfrm>
            <a:off x="0" y="1630837"/>
            <a:ext cx="11858920" cy="0"/>
          </a:xfrm>
          <a:prstGeom prst="line">
            <a:avLst/>
          </a:prstGeom>
          <a:ln w="57150">
            <a:solidFill>
              <a:srgbClr val="00B0F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300CD03D-B3BA-A754-B6EC-7967FEA8621D}"/>
                  </a:ext>
                </a:extLst>
              </p:cNvPr>
              <p:cNvSpPr txBox="1"/>
              <p:nvPr/>
            </p:nvSpPr>
            <p:spPr>
              <a:xfrm>
                <a:off x="106052" y="1734533"/>
                <a:ext cx="11752868" cy="4882490"/>
              </a:xfrm>
              <a:prstGeom prst="rect">
                <a:avLst/>
              </a:prstGeom>
              <a:noFill/>
            </p:spPr>
            <p:txBody>
              <a:bodyPr wrap="square">
                <a:spAutoFit/>
              </a:bodyPr>
              <a:lstStyle/>
              <a:p>
                <a:pPr marL="453390" indent="-226695" algn="just">
                  <a:lnSpc>
                    <a:spcPct val="150000"/>
                  </a:lnSpc>
                </a:pPr>
                <a:r>
                  <a:rPr lang="en-US" sz="4000" kern="100">
                    <a:effectLst/>
                    <a:latin typeface="Chu Van An"/>
                    <a:ea typeface="DengXian" panose="02010600030101010101" pitchFamily="2" charset="-122"/>
                    <a:cs typeface="Times New Roman" panose="02020603050405020304" pitchFamily="18" charset="0"/>
                  </a:rPr>
                  <a:t>Ta có </a:t>
                </a:r>
                <a14:m>
                  <m:oMath xmlns:m="http://schemas.openxmlformats.org/officeDocument/2006/math">
                    <m:d>
                      <m:dPr>
                        <m:begChr m:val="|"/>
                        <m:endChr m:val="|"/>
                        <m:ctrlPr>
                          <a:rPr lang="en-US" sz="4000" i="1" kern="100">
                            <a:effectLst/>
                            <a:latin typeface="Cambria Math" panose="02040503050406030204" pitchFamily="18" charset="0"/>
                            <a:ea typeface="DengXian" panose="02010600030101010101" pitchFamily="2" charset="-122"/>
                            <a:cs typeface="Chu Van An"/>
                          </a:rPr>
                        </m:ctrlPr>
                      </m:dPr>
                      <m:e>
                        <m:acc>
                          <m:accPr>
                            <m:chr m:val="⃗"/>
                            <m:ctrlPr>
                              <a:rPr lang="en-US" sz="4000" i="1" kern="100">
                                <a:effectLst/>
                                <a:latin typeface="Cambria Math" panose="02040503050406030204" pitchFamily="18" charset="0"/>
                                <a:ea typeface="DengXian" panose="02010600030101010101" pitchFamily="2" charset="-122"/>
                                <a:cs typeface="Chu Van An"/>
                              </a:rPr>
                            </m:ctrlPr>
                          </m:accPr>
                          <m:e>
                            <m:r>
                              <a:rPr lang="en-US" sz="4000" i="1" kern="100">
                                <a:effectLst/>
                                <a:latin typeface="Cambria Math" panose="02040503050406030204" pitchFamily="18" charset="0"/>
                                <a:ea typeface="DengXian" panose="02010600030101010101" pitchFamily="2" charset="-122"/>
                                <a:cs typeface="Chu Van An"/>
                              </a:rPr>
                              <m:t>𝑎</m:t>
                            </m:r>
                          </m:e>
                        </m:acc>
                        <m:r>
                          <a:rPr lang="en-US" sz="4000" i="1" kern="100">
                            <a:effectLst/>
                            <a:latin typeface="Cambria Math" panose="02040503050406030204" pitchFamily="18" charset="0"/>
                            <a:ea typeface="DengXian" panose="02010600030101010101" pitchFamily="2" charset="-122"/>
                            <a:cs typeface="Chu Van An"/>
                          </a:rPr>
                          <m:t>+</m:t>
                        </m:r>
                        <m:acc>
                          <m:accPr>
                            <m:chr m:val="⃗"/>
                            <m:ctrlPr>
                              <a:rPr lang="en-US" sz="4000" i="1" kern="100">
                                <a:effectLst/>
                                <a:latin typeface="Cambria Math" panose="02040503050406030204" pitchFamily="18" charset="0"/>
                                <a:ea typeface="DengXian" panose="02010600030101010101" pitchFamily="2" charset="-122"/>
                                <a:cs typeface="Chu Van An"/>
                              </a:rPr>
                            </m:ctrlPr>
                          </m:accPr>
                          <m:e>
                            <m:r>
                              <a:rPr lang="en-US" sz="4000" i="1" kern="100">
                                <a:effectLst/>
                                <a:latin typeface="Cambria Math" panose="02040503050406030204" pitchFamily="18" charset="0"/>
                                <a:ea typeface="DengXian" panose="02010600030101010101" pitchFamily="2" charset="-122"/>
                                <a:cs typeface="Chu Van An"/>
                              </a:rPr>
                              <m:t>𝑏</m:t>
                            </m:r>
                          </m:e>
                        </m:acc>
                      </m:e>
                    </m:d>
                    <m:r>
                      <a:rPr lang="en-US" sz="4000" i="1" kern="100">
                        <a:effectLst/>
                        <a:latin typeface="Cambria Math" panose="02040503050406030204" pitchFamily="18" charset="0"/>
                        <a:ea typeface="DengXian" panose="02010600030101010101" pitchFamily="2" charset="-122"/>
                        <a:cs typeface="Chu Van An"/>
                      </a:rPr>
                      <m:t>=</m:t>
                    </m:r>
                    <m:rad>
                      <m:radPr>
                        <m:degHide m:val="on"/>
                        <m:ctrlPr>
                          <a:rPr lang="en-US" sz="4000" i="1" kern="100">
                            <a:effectLst/>
                            <a:latin typeface="Cambria Math" panose="02040503050406030204" pitchFamily="18" charset="0"/>
                            <a:ea typeface="DengXian" panose="02010600030101010101" pitchFamily="2" charset="-122"/>
                            <a:cs typeface="Chu Van An"/>
                          </a:rPr>
                        </m:ctrlPr>
                      </m:radPr>
                      <m:deg/>
                      <m:e>
                        <m:r>
                          <a:rPr lang="en-US" sz="4000" i="1" kern="100">
                            <a:effectLst/>
                            <a:latin typeface="Cambria Math" panose="02040503050406030204" pitchFamily="18" charset="0"/>
                            <a:ea typeface="DengXian" panose="02010600030101010101" pitchFamily="2" charset="-122"/>
                            <a:cs typeface="Chu Van An"/>
                          </a:rPr>
                          <m:t>(</m:t>
                        </m:r>
                        <m:acc>
                          <m:accPr>
                            <m:chr m:val="⃗"/>
                            <m:ctrlPr>
                              <a:rPr lang="en-US" sz="4000" i="1" kern="100">
                                <a:effectLst/>
                                <a:latin typeface="Cambria Math" panose="02040503050406030204" pitchFamily="18" charset="0"/>
                                <a:ea typeface="DengXian" panose="02010600030101010101" pitchFamily="2" charset="-122"/>
                                <a:cs typeface="Chu Van An"/>
                              </a:rPr>
                            </m:ctrlPr>
                          </m:accPr>
                          <m:e>
                            <m:r>
                              <a:rPr lang="en-US" sz="4000" i="1" kern="100">
                                <a:effectLst/>
                                <a:latin typeface="Cambria Math" panose="02040503050406030204" pitchFamily="18" charset="0"/>
                                <a:ea typeface="DengXian" panose="02010600030101010101" pitchFamily="2" charset="-122"/>
                                <a:cs typeface="Chu Van An"/>
                              </a:rPr>
                              <m:t>𝑎</m:t>
                            </m:r>
                          </m:e>
                        </m:acc>
                        <m:r>
                          <a:rPr lang="en-US" sz="4000" i="1" kern="100">
                            <a:effectLst/>
                            <a:latin typeface="Cambria Math" panose="02040503050406030204" pitchFamily="18" charset="0"/>
                            <a:ea typeface="DengXian" panose="02010600030101010101" pitchFamily="2" charset="-122"/>
                            <a:cs typeface="Chu Van An"/>
                          </a:rPr>
                          <m:t>+</m:t>
                        </m:r>
                        <m:acc>
                          <m:accPr>
                            <m:chr m:val="⃗"/>
                            <m:ctrlPr>
                              <a:rPr lang="en-US" sz="4000" i="1" kern="100">
                                <a:effectLst/>
                                <a:latin typeface="Cambria Math" panose="02040503050406030204" pitchFamily="18" charset="0"/>
                                <a:ea typeface="DengXian" panose="02010600030101010101" pitchFamily="2" charset="-122"/>
                                <a:cs typeface="Chu Van An"/>
                              </a:rPr>
                            </m:ctrlPr>
                          </m:accPr>
                          <m:e>
                            <m:r>
                              <a:rPr lang="en-US" sz="4000" i="1" kern="100">
                                <a:effectLst/>
                                <a:latin typeface="Cambria Math" panose="02040503050406030204" pitchFamily="18" charset="0"/>
                                <a:ea typeface="DengXian" panose="02010600030101010101" pitchFamily="2" charset="-122"/>
                                <a:cs typeface="Chu Van An"/>
                              </a:rPr>
                              <m:t>𝑏</m:t>
                            </m:r>
                          </m:e>
                        </m:acc>
                        <m:sSup>
                          <m:sSupPr>
                            <m:ctrlPr>
                              <a:rPr lang="en-US" sz="4000" i="1" kern="100">
                                <a:effectLst/>
                                <a:latin typeface="Cambria Math" panose="02040503050406030204" pitchFamily="18" charset="0"/>
                                <a:ea typeface="DengXian" panose="02010600030101010101" pitchFamily="2" charset="-122"/>
                                <a:cs typeface="Chu Van An"/>
                              </a:rPr>
                            </m:ctrlPr>
                          </m:sSupPr>
                          <m:e>
                            <m:r>
                              <a:rPr lang="en-US" sz="4000" i="1" kern="100">
                                <a:effectLst/>
                                <a:latin typeface="Cambria Math" panose="02040503050406030204" pitchFamily="18" charset="0"/>
                                <a:ea typeface="DengXian" panose="02010600030101010101" pitchFamily="2" charset="-122"/>
                                <a:cs typeface="Chu Van An"/>
                              </a:rPr>
                              <m:t>)</m:t>
                            </m:r>
                          </m:e>
                          <m:sup>
                            <m:r>
                              <a:rPr lang="en-US" sz="4000" i="1" kern="100">
                                <a:effectLst/>
                                <a:latin typeface="Cambria Math" panose="02040503050406030204" pitchFamily="18" charset="0"/>
                                <a:ea typeface="DengXian" panose="02010600030101010101" pitchFamily="2" charset="-122"/>
                                <a:cs typeface="Chu Van An"/>
                              </a:rPr>
                              <m:t>2</m:t>
                            </m:r>
                          </m:sup>
                        </m:sSup>
                      </m:e>
                    </m:rad>
                    <m:r>
                      <a:rPr lang="en-US" sz="4000" i="1" kern="100">
                        <a:effectLst/>
                        <a:latin typeface="Cambria Math" panose="02040503050406030204" pitchFamily="18" charset="0"/>
                        <a:ea typeface="DengXian" panose="02010600030101010101" pitchFamily="2" charset="-122"/>
                        <a:cs typeface="Chu Van An"/>
                      </a:rPr>
                      <m:t>=</m:t>
                    </m:r>
                    <m:rad>
                      <m:radPr>
                        <m:degHide m:val="on"/>
                        <m:ctrlPr>
                          <a:rPr lang="en-US" sz="4000" i="1" kern="100">
                            <a:effectLst/>
                            <a:latin typeface="Cambria Math" panose="02040503050406030204" pitchFamily="18" charset="0"/>
                            <a:ea typeface="DengXian" panose="02010600030101010101" pitchFamily="2" charset="-122"/>
                            <a:cs typeface="Chu Van An"/>
                          </a:rPr>
                        </m:ctrlPr>
                      </m:radPr>
                      <m:deg/>
                      <m:e>
                        <m:sSup>
                          <m:sSupPr>
                            <m:ctrlPr>
                              <a:rPr lang="en-US" sz="4000" i="1" kern="100">
                                <a:effectLst/>
                                <a:latin typeface="Cambria Math" panose="02040503050406030204" pitchFamily="18" charset="0"/>
                                <a:ea typeface="DengXian" panose="02010600030101010101" pitchFamily="2" charset="-122"/>
                                <a:cs typeface="Chu Van An"/>
                              </a:rPr>
                            </m:ctrlPr>
                          </m:sSupPr>
                          <m:e>
                            <m:acc>
                              <m:accPr>
                                <m:chr m:val="⃗"/>
                                <m:ctrlPr>
                                  <a:rPr lang="en-US" sz="4000" i="1" kern="100">
                                    <a:effectLst/>
                                    <a:latin typeface="Cambria Math" panose="02040503050406030204" pitchFamily="18" charset="0"/>
                                    <a:ea typeface="DengXian" panose="02010600030101010101" pitchFamily="2" charset="-122"/>
                                    <a:cs typeface="Chu Van An"/>
                                  </a:rPr>
                                </m:ctrlPr>
                              </m:accPr>
                              <m:e>
                                <m:r>
                                  <a:rPr lang="en-US" sz="4000" i="1" kern="100">
                                    <a:effectLst/>
                                    <a:latin typeface="Cambria Math" panose="02040503050406030204" pitchFamily="18" charset="0"/>
                                    <a:ea typeface="DengXian" panose="02010600030101010101" pitchFamily="2" charset="-122"/>
                                    <a:cs typeface="Chu Van An"/>
                                  </a:rPr>
                                  <m:t>𝑎</m:t>
                                </m:r>
                              </m:e>
                            </m:acc>
                          </m:e>
                          <m:sup>
                            <m:r>
                              <a:rPr lang="en-US" sz="4000" i="1" kern="100">
                                <a:effectLst/>
                                <a:latin typeface="Cambria Math" panose="02040503050406030204" pitchFamily="18" charset="0"/>
                                <a:ea typeface="DengXian" panose="02010600030101010101" pitchFamily="2" charset="-122"/>
                                <a:cs typeface="Chu Van An"/>
                              </a:rPr>
                              <m:t>2</m:t>
                            </m:r>
                          </m:sup>
                        </m:sSup>
                        <m:r>
                          <a:rPr lang="en-US" sz="4000" i="1" kern="100">
                            <a:effectLst/>
                            <a:latin typeface="Cambria Math" panose="02040503050406030204" pitchFamily="18" charset="0"/>
                            <a:ea typeface="DengXian" panose="02010600030101010101" pitchFamily="2" charset="-122"/>
                            <a:cs typeface="Chu Van An"/>
                          </a:rPr>
                          <m:t>+</m:t>
                        </m:r>
                        <m:sSup>
                          <m:sSupPr>
                            <m:ctrlPr>
                              <a:rPr lang="en-US" sz="4000" i="1" kern="100">
                                <a:effectLst/>
                                <a:latin typeface="Cambria Math" panose="02040503050406030204" pitchFamily="18" charset="0"/>
                                <a:ea typeface="DengXian" panose="02010600030101010101" pitchFamily="2" charset="-122"/>
                                <a:cs typeface="Chu Van An"/>
                              </a:rPr>
                            </m:ctrlPr>
                          </m:sSupPr>
                          <m:e>
                            <m:acc>
                              <m:accPr>
                                <m:chr m:val="⃗"/>
                                <m:ctrlPr>
                                  <a:rPr lang="en-US" sz="4000" i="1" kern="100">
                                    <a:effectLst/>
                                    <a:latin typeface="Cambria Math" panose="02040503050406030204" pitchFamily="18" charset="0"/>
                                    <a:ea typeface="DengXian" panose="02010600030101010101" pitchFamily="2" charset="-122"/>
                                    <a:cs typeface="Chu Van An"/>
                                  </a:rPr>
                                </m:ctrlPr>
                              </m:accPr>
                              <m:e>
                                <m:r>
                                  <a:rPr lang="en-US" sz="4000" i="1" kern="100">
                                    <a:effectLst/>
                                    <a:latin typeface="Cambria Math" panose="02040503050406030204" pitchFamily="18" charset="0"/>
                                    <a:ea typeface="DengXian" panose="02010600030101010101" pitchFamily="2" charset="-122"/>
                                    <a:cs typeface="Chu Van An"/>
                                  </a:rPr>
                                  <m:t>𝑏</m:t>
                                </m:r>
                              </m:e>
                            </m:acc>
                          </m:e>
                          <m:sup>
                            <m:r>
                              <a:rPr lang="en-US" sz="4000" i="1" kern="100">
                                <a:effectLst/>
                                <a:latin typeface="Cambria Math" panose="02040503050406030204" pitchFamily="18" charset="0"/>
                                <a:ea typeface="DengXian" panose="02010600030101010101" pitchFamily="2" charset="-122"/>
                                <a:cs typeface="Chu Van An"/>
                              </a:rPr>
                              <m:t>2</m:t>
                            </m:r>
                          </m:sup>
                        </m:sSup>
                        <m:r>
                          <a:rPr lang="en-US" sz="4000" i="1" kern="100">
                            <a:effectLst/>
                            <a:latin typeface="Cambria Math" panose="02040503050406030204" pitchFamily="18" charset="0"/>
                            <a:ea typeface="DengXian" panose="02010600030101010101" pitchFamily="2" charset="-122"/>
                            <a:cs typeface="Chu Van An"/>
                          </a:rPr>
                          <m:t>+2</m:t>
                        </m:r>
                        <m:acc>
                          <m:accPr>
                            <m:chr m:val="⃗"/>
                            <m:ctrlPr>
                              <a:rPr lang="en-US" sz="4000" i="1" kern="100">
                                <a:effectLst/>
                                <a:latin typeface="Cambria Math" panose="02040503050406030204" pitchFamily="18" charset="0"/>
                                <a:ea typeface="DengXian" panose="02010600030101010101" pitchFamily="2" charset="-122"/>
                                <a:cs typeface="Chu Van An"/>
                              </a:rPr>
                            </m:ctrlPr>
                          </m:accPr>
                          <m:e>
                            <m:r>
                              <a:rPr lang="en-US" sz="4000" i="1" kern="100">
                                <a:effectLst/>
                                <a:latin typeface="Cambria Math" panose="02040503050406030204" pitchFamily="18" charset="0"/>
                                <a:ea typeface="DengXian" panose="02010600030101010101" pitchFamily="2" charset="-122"/>
                                <a:cs typeface="Chu Van An"/>
                              </a:rPr>
                              <m:t>𝑎</m:t>
                            </m:r>
                          </m:e>
                        </m:acc>
                        <m:acc>
                          <m:accPr>
                            <m:chr m:val="⃗"/>
                            <m:ctrlPr>
                              <a:rPr lang="en-US" sz="4000" i="1" kern="100">
                                <a:effectLst/>
                                <a:latin typeface="Cambria Math" panose="02040503050406030204" pitchFamily="18" charset="0"/>
                                <a:ea typeface="DengXian" panose="02010600030101010101" pitchFamily="2" charset="-122"/>
                                <a:cs typeface="Chu Van An"/>
                              </a:rPr>
                            </m:ctrlPr>
                          </m:accPr>
                          <m:e>
                            <m:r>
                              <a:rPr lang="en-US" sz="4000" i="1" kern="100">
                                <a:effectLst/>
                                <a:latin typeface="Cambria Math" panose="02040503050406030204" pitchFamily="18" charset="0"/>
                                <a:ea typeface="DengXian" panose="02010600030101010101" pitchFamily="2" charset="-122"/>
                                <a:cs typeface="Chu Van An"/>
                              </a:rPr>
                              <m:t>𝑏</m:t>
                            </m:r>
                          </m:e>
                        </m:acc>
                      </m:e>
                    </m:rad>
                  </m:oMath>
                </a14:m>
                <a:endParaRPr lang="en-US" sz="4000" kern="100">
                  <a:effectLst/>
                  <a:latin typeface="Calibri" panose="020F0502020204030204" pitchFamily="34" charset="0"/>
                  <a:ea typeface="DengXian" panose="02010600030101010101" pitchFamily="2" charset="-122"/>
                  <a:cs typeface="Times New Roman" panose="02020603050405020304" pitchFamily="18" charset="0"/>
                </a:endParaRPr>
              </a:p>
              <a:p>
                <a:pPr marL="453390" indent="-226695" algn="just">
                  <a:lnSpc>
                    <a:spcPct val="150000"/>
                  </a:lnSpc>
                </a:pPr>
                <a14:m>
                  <m:oMathPara xmlns:m="http://schemas.openxmlformats.org/officeDocument/2006/math">
                    <m:oMathParaPr>
                      <m:jc m:val="centerGroup"/>
                    </m:oMathParaPr>
                    <m:oMath xmlns:m="http://schemas.openxmlformats.org/officeDocument/2006/math">
                      <m:r>
                        <a:rPr lang="en-US" sz="4000" i="1" kern="100">
                          <a:effectLst/>
                          <a:latin typeface="Cambria Math" panose="02040503050406030204" pitchFamily="18" charset="0"/>
                          <a:ea typeface="DengXian" panose="02010600030101010101" pitchFamily="2" charset="-122"/>
                          <a:cs typeface="Chu Van An"/>
                        </a:rPr>
                        <m:t>=</m:t>
                      </m:r>
                      <m:rad>
                        <m:radPr>
                          <m:degHide m:val="on"/>
                          <m:ctrlPr>
                            <a:rPr lang="en-US" sz="4000" i="1" kern="100">
                              <a:effectLst/>
                              <a:latin typeface="Cambria Math" panose="02040503050406030204" pitchFamily="18" charset="0"/>
                              <a:ea typeface="DengXian" panose="02010600030101010101" pitchFamily="2" charset="-122"/>
                              <a:cs typeface="Chu Van An"/>
                            </a:rPr>
                          </m:ctrlPr>
                        </m:radPr>
                        <m:deg/>
                        <m:e>
                          <m:r>
                            <a:rPr lang="en-US" sz="4000" i="1" kern="100">
                              <a:effectLst/>
                              <a:latin typeface="Cambria Math" panose="02040503050406030204" pitchFamily="18" charset="0"/>
                              <a:ea typeface="DengXian" panose="02010600030101010101" pitchFamily="2" charset="-122"/>
                              <a:cs typeface="Chu Van An"/>
                            </a:rPr>
                            <m:t>|</m:t>
                          </m:r>
                          <m:acc>
                            <m:accPr>
                              <m:chr m:val="⃗"/>
                              <m:ctrlPr>
                                <a:rPr lang="en-US" sz="4000" i="1" kern="100">
                                  <a:effectLst/>
                                  <a:latin typeface="Cambria Math" panose="02040503050406030204" pitchFamily="18" charset="0"/>
                                  <a:ea typeface="DengXian" panose="02010600030101010101" pitchFamily="2" charset="-122"/>
                                  <a:cs typeface="Chu Van An"/>
                                </a:rPr>
                              </m:ctrlPr>
                            </m:accPr>
                            <m:e>
                              <m:r>
                                <a:rPr lang="en-US" sz="4000" i="1" kern="100">
                                  <a:effectLst/>
                                  <a:latin typeface="Cambria Math" panose="02040503050406030204" pitchFamily="18" charset="0"/>
                                  <a:ea typeface="DengXian" panose="02010600030101010101" pitchFamily="2" charset="-122"/>
                                  <a:cs typeface="Chu Van An"/>
                                </a:rPr>
                                <m:t>𝑎</m:t>
                              </m:r>
                            </m:e>
                          </m:acc>
                          <m:sSup>
                            <m:sSupPr>
                              <m:ctrlPr>
                                <a:rPr lang="en-US" sz="4000" i="1" kern="100">
                                  <a:effectLst/>
                                  <a:latin typeface="Cambria Math" panose="02040503050406030204" pitchFamily="18" charset="0"/>
                                  <a:ea typeface="DengXian" panose="02010600030101010101" pitchFamily="2" charset="-122"/>
                                  <a:cs typeface="Chu Van An"/>
                                </a:rPr>
                              </m:ctrlPr>
                            </m:sSupPr>
                            <m:e>
                              <m:r>
                                <a:rPr lang="en-US" sz="4000" i="1" kern="100">
                                  <a:effectLst/>
                                  <a:latin typeface="Cambria Math" panose="02040503050406030204" pitchFamily="18" charset="0"/>
                                  <a:ea typeface="DengXian" panose="02010600030101010101" pitchFamily="2" charset="-122"/>
                                  <a:cs typeface="Chu Van An"/>
                                </a:rPr>
                                <m:t>|</m:t>
                              </m:r>
                            </m:e>
                            <m:sup>
                              <m:r>
                                <a:rPr lang="en-US" sz="4000" i="1" kern="100">
                                  <a:effectLst/>
                                  <a:latin typeface="Cambria Math" panose="02040503050406030204" pitchFamily="18" charset="0"/>
                                  <a:ea typeface="DengXian" panose="02010600030101010101" pitchFamily="2" charset="-122"/>
                                  <a:cs typeface="Chu Van An"/>
                                </a:rPr>
                                <m:t>2</m:t>
                              </m:r>
                            </m:sup>
                          </m:sSup>
                          <m:r>
                            <a:rPr lang="en-US" sz="4000" i="1" kern="100">
                              <a:effectLst/>
                              <a:latin typeface="Cambria Math" panose="02040503050406030204" pitchFamily="18" charset="0"/>
                              <a:ea typeface="DengXian" panose="02010600030101010101" pitchFamily="2" charset="-122"/>
                              <a:cs typeface="Chu Van An"/>
                            </a:rPr>
                            <m:t>+|</m:t>
                          </m:r>
                          <m:acc>
                            <m:accPr>
                              <m:chr m:val="⃗"/>
                              <m:ctrlPr>
                                <a:rPr lang="en-US" sz="4000" i="1" kern="100">
                                  <a:effectLst/>
                                  <a:latin typeface="Cambria Math" panose="02040503050406030204" pitchFamily="18" charset="0"/>
                                  <a:ea typeface="DengXian" panose="02010600030101010101" pitchFamily="2" charset="-122"/>
                                  <a:cs typeface="Chu Van An"/>
                                </a:rPr>
                              </m:ctrlPr>
                            </m:accPr>
                            <m:e>
                              <m:r>
                                <a:rPr lang="en-US" sz="4000" i="1" kern="100">
                                  <a:effectLst/>
                                  <a:latin typeface="Cambria Math" panose="02040503050406030204" pitchFamily="18" charset="0"/>
                                  <a:ea typeface="DengXian" panose="02010600030101010101" pitchFamily="2" charset="-122"/>
                                  <a:cs typeface="Chu Van An"/>
                                </a:rPr>
                                <m:t>𝑏</m:t>
                              </m:r>
                            </m:e>
                          </m:acc>
                          <m:sSup>
                            <m:sSupPr>
                              <m:ctrlPr>
                                <a:rPr lang="en-US" sz="4000" i="1" kern="100">
                                  <a:effectLst/>
                                  <a:latin typeface="Cambria Math" panose="02040503050406030204" pitchFamily="18" charset="0"/>
                                  <a:ea typeface="DengXian" panose="02010600030101010101" pitchFamily="2" charset="-122"/>
                                  <a:cs typeface="Chu Van An"/>
                                </a:rPr>
                              </m:ctrlPr>
                            </m:sSupPr>
                            <m:e>
                              <m:r>
                                <a:rPr lang="en-US" sz="4000" i="1" kern="100">
                                  <a:effectLst/>
                                  <a:latin typeface="Cambria Math" panose="02040503050406030204" pitchFamily="18" charset="0"/>
                                  <a:ea typeface="DengXian" panose="02010600030101010101" pitchFamily="2" charset="-122"/>
                                  <a:cs typeface="Chu Van An"/>
                                </a:rPr>
                                <m:t>|</m:t>
                              </m:r>
                            </m:e>
                            <m:sup>
                              <m:r>
                                <a:rPr lang="en-US" sz="4000" i="1" kern="100">
                                  <a:effectLst/>
                                  <a:latin typeface="Cambria Math" panose="02040503050406030204" pitchFamily="18" charset="0"/>
                                  <a:ea typeface="DengXian" panose="02010600030101010101" pitchFamily="2" charset="-122"/>
                                  <a:cs typeface="Chu Van An"/>
                                </a:rPr>
                                <m:t>2</m:t>
                              </m:r>
                            </m:sup>
                          </m:sSup>
                          <m:r>
                            <a:rPr lang="en-US" sz="4000" i="1" kern="100">
                              <a:effectLst/>
                              <a:latin typeface="Cambria Math" panose="02040503050406030204" pitchFamily="18" charset="0"/>
                              <a:ea typeface="DengXian" panose="02010600030101010101" pitchFamily="2" charset="-122"/>
                              <a:cs typeface="Chu Van An"/>
                            </a:rPr>
                            <m:t>+2|</m:t>
                          </m:r>
                          <m:acc>
                            <m:accPr>
                              <m:chr m:val="⃗"/>
                              <m:ctrlPr>
                                <a:rPr lang="en-US" sz="4000" i="1" kern="100">
                                  <a:effectLst/>
                                  <a:latin typeface="Cambria Math" panose="02040503050406030204" pitchFamily="18" charset="0"/>
                                  <a:ea typeface="DengXian" panose="02010600030101010101" pitchFamily="2" charset="-122"/>
                                  <a:cs typeface="Chu Van An"/>
                                </a:rPr>
                              </m:ctrlPr>
                            </m:accPr>
                            <m:e>
                              <m:r>
                                <a:rPr lang="en-US" sz="4000" i="1" kern="100">
                                  <a:effectLst/>
                                  <a:latin typeface="Cambria Math" panose="02040503050406030204" pitchFamily="18" charset="0"/>
                                  <a:ea typeface="DengXian" panose="02010600030101010101" pitchFamily="2" charset="-122"/>
                                  <a:cs typeface="Chu Van An"/>
                                </a:rPr>
                                <m:t>𝑎</m:t>
                              </m:r>
                            </m:e>
                          </m:acc>
                          <m:r>
                            <a:rPr lang="en-US" sz="4000" i="1" kern="100">
                              <a:effectLst/>
                              <a:latin typeface="Cambria Math" panose="02040503050406030204" pitchFamily="18" charset="0"/>
                              <a:ea typeface="DengXian" panose="02010600030101010101" pitchFamily="2" charset="-122"/>
                              <a:cs typeface="Chu Van An"/>
                            </a:rPr>
                            <m:t>|</m:t>
                          </m:r>
                          <m:r>
                            <a:rPr lang="en-US" sz="4000" i="1" kern="100">
                              <a:effectLst/>
                              <a:latin typeface="Cambria Math" panose="02040503050406030204" pitchFamily="18" charset="0"/>
                              <a:ea typeface="DengXian" panose="02010600030101010101" pitchFamily="2" charset="-122"/>
                              <a:cs typeface="Times New Roman" panose="02020603050405020304" pitchFamily="18" charset="0"/>
                            </a:rPr>
                            <m:t>⋅</m:t>
                          </m:r>
                          <m:r>
                            <a:rPr lang="en-US" sz="4000" i="1" kern="100">
                              <a:effectLst/>
                              <a:latin typeface="Cambria Math" panose="02040503050406030204" pitchFamily="18" charset="0"/>
                              <a:ea typeface="DengXian" panose="02010600030101010101" pitchFamily="2" charset="-122"/>
                              <a:cs typeface="Chu Van An"/>
                            </a:rPr>
                            <m:t>|</m:t>
                          </m:r>
                          <m:acc>
                            <m:accPr>
                              <m:chr m:val="⃗"/>
                              <m:ctrlPr>
                                <a:rPr lang="en-US" sz="4000" i="1" kern="100">
                                  <a:effectLst/>
                                  <a:latin typeface="Cambria Math" panose="02040503050406030204" pitchFamily="18" charset="0"/>
                                  <a:ea typeface="DengXian" panose="02010600030101010101" pitchFamily="2" charset="-122"/>
                                  <a:cs typeface="Chu Van An"/>
                                </a:rPr>
                              </m:ctrlPr>
                            </m:accPr>
                            <m:e>
                              <m:r>
                                <a:rPr lang="en-US" sz="4000" i="1" kern="100">
                                  <a:effectLst/>
                                  <a:latin typeface="Cambria Math" panose="02040503050406030204" pitchFamily="18" charset="0"/>
                                  <a:ea typeface="DengXian" panose="02010600030101010101" pitchFamily="2" charset="-122"/>
                                  <a:cs typeface="Chu Van An"/>
                                </a:rPr>
                                <m:t>𝑏</m:t>
                              </m:r>
                            </m:e>
                          </m:acc>
                          <m:r>
                            <a:rPr lang="en-US" sz="4000" i="1" kern="100">
                              <a:effectLst/>
                              <a:latin typeface="Cambria Math" panose="02040503050406030204" pitchFamily="18" charset="0"/>
                              <a:ea typeface="DengXian" panose="02010600030101010101" pitchFamily="2" charset="-122"/>
                              <a:cs typeface="Chu Van An"/>
                            </a:rPr>
                            <m:t>|</m:t>
                          </m:r>
                          <m:r>
                            <a:rPr lang="en-US" sz="4000" i="1" kern="100">
                              <a:effectLst/>
                              <a:latin typeface="Cambria Math" panose="02040503050406030204" pitchFamily="18" charset="0"/>
                              <a:ea typeface="DengXian" panose="02010600030101010101" pitchFamily="2" charset="-122"/>
                              <a:cs typeface="Times New Roman" panose="02020603050405020304" pitchFamily="18" charset="0"/>
                            </a:rPr>
                            <m:t>⋅</m:t>
                          </m:r>
                          <m:func>
                            <m:funcPr>
                              <m:ctrlPr>
                                <a:rPr lang="en-US" sz="4000" i="1" kern="100">
                                  <a:effectLst/>
                                  <a:latin typeface="Cambria Math" panose="02040503050406030204" pitchFamily="18" charset="0"/>
                                  <a:ea typeface="DengXian" panose="02010600030101010101" pitchFamily="2" charset="-122"/>
                                  <a:cs typeface="Chu Van An"/>
                                </a:rPr>
                              </m:ctrlPr>
                            </m:funcPr>
                            <m:fName>
                              <m:r>
                                <a:rPr lang="en-US" sz="4000" i="1" kern="100">
                                  <a:effectLst/>
                                  <a:latin typeface="Cambria Math" panose="02040503050406030204" pitchFamily="18" charset="0"/>
                                  <a:ea typeface="DengXian" panose="02010600030101010101" pitchFamily="2" charset="-122"/>
                                  <a:cs typeface="Chu Van An"/>
                                </a:rPr>
                                <m:t>𝑐𝑜𝑠</m:t>
                              </m:r>
                            </m:fName>
                            <m:e>
                              <m:r>
                                <a:rPr lang="en-US" sz="4000" i="1" kern="100">
                                  <a:effectLst/>
                                  <a:latin typeface="Cambria Math" panose="02040503050406030204" pitchFamily="18" charset="0"/>
                                  <a:ea typeface="DengXian" panose="02010600030101010101" pitchFamily="2" charset="-122"/>
                                  <a:cs typeface="Chu Van An"/>
                                </a:rPr>
                                <m:t>(</m:t>
                              </m:r>
                            </m:e>
                          </m:func>
                          <m:acc>
                            <m:accPr>
                              <m:chr m:val="⃗"/>
                              <m:ctrlPr>
                                <a:rPr lang="en-US" sz="4000" i="1" kern="100">
                                  <a:effectLst/>
                                  <a:latin typeface="Cambria Math" panose="02040503050406030204" pitchFamily="18" charset="0"/>
                                  <a:ea typeface="DengXian" panose="02010600030101010101" pitchFamily="2" charset="-122"/>
                                  <a:cs typeface="Chu Van An"/>
                                </a:rPr>
                              </m:ctrlPr>
                            </m:accPr>
                            <m:e>
                              <m:r>
                                <a:rPr lang="en-US" sz="4000" i="1" kern="100">
                                  <a:effectLst/>
                                  <a:latin typeface="Cambria Math" panose="02040503050406030204" pitchFamily="18" charset="0"/>
                                  <a:ea typeface="DengXian" panose="02010600030101010101" pitchFamily="2" charset="-122"/>
                                  <a:cs typeface="Chu Van An"/>
                                </a:rPr>
                                <m:t>𝑎</m:t>
                              </m:r>
                            </m:e>
                          </m:acc>
                          <m:r>
                            <a:rPr lang="en-US" sz="4000" i="1" kern="100">
                              <a:effectLst/>
                              <a:latin typeface="Cambria Math" panose="02040503050406030204" pitchFamily="18" charset="0"/>
                              <a:ea typeface="DengXian" panose="02010600030101010101" pitchFamily="2" charset="-122"/>
                              <a:cs typeface="Chu Van An"/>
                            </a:rPr>
                            <m:t>,</m:t>
                          </m:r>
                          <m:acc>
                            <m:accPr>
                              <m:chr m:val="⃗"/>
                              <m:ctrlPr>
                                <a:rPr lang="en-US" sz="4000" i="1" kern="100">
                                  <a:effectLst/>
                                  <a:latin typeface="Cambria Math" panose="02040503050406030204" pitchFamily="18" charset="0"/>
                                  <a:ea typeface="DengXian" panose="02010600030101010101" pitchFamily="2" charset="-122"/>
                                  <a:cs typeface="Chu Van An"/>
                                </a:rPr>
                              </m:ctrlPr>
                            </m:accPr>
                            <m:e>
                              <m:r>
                                <a:rPr lang="en-US" sz="4000" i="1" kern="100">
                                  <a:effectLst/>
                                  <a:latin typeface="Cambria Math" panose="02040503050406030204" pitchFamily="18" charset="0"/>
                                  <a:ea typeface="DengXian" panose="02010600030101010101" pitchFamily="2" charset="-122"/>
                                  <a:cs typeface="Chu Van An"/>
                                </a:rPr>
                                <m:t>𝑏</m:t>
                              </m:r>
                            </m:e>
                          </m:acc>
                          <m:r>
                            <a:rPr lang="en-US" sz="4000" i="1" kern="100">
                              <a:effectLst/>
                              <a:latin typeface="Cambria Math" panose="02040503050406030204" pitchFamily="18" charset="0"/>
                              <a:ea typeface="DengXian" panose="02010600030101010101" pitchFamily="2" charset="-122"/>
                              <a:cs typeface="Chu Van An"/>
                            </a:rPr>
                            <m:t>)</m:t>
                          </m:r>
                        </m:e>
                      </m:rad>
                    </m:oMath>
                  </m:oMathPara>
                </a14:m>
                <a:endParaRPr lang="en-US" sz="4000" kern="100">
                  <a:effectLst/>
                  <a:latin typeface="Calibri" panose="020F0502020204030204" pitchFamily="34" charset="0"/>
                  <a:ea typeface="DengXian" panose="02010600030101010101" pitchFamily="2" charset="-122"/>
                  <a:cs typeface="Times New Roman" panose="02020603050405020304" pitchFamily="18" charset="0"/>
                </a:endParaRPr>
              </a:p>
              <a:p>
                <a:pPr marL="453390" indent="-226695" algn="just">
                  <a:lnSpc>
                    <a:spcPct val="150000"/>
                  </a:lnSpc>
                </a:pPr>
                <a14:m>
                  <m:oMathPara xmlns:m="http://schemas.openxmlformats.org/officeDocument/2006/math">
                    <m:oMathParaPr>
                      <m:jc m:val="centerGroup"/>
                    </m:oMathParaPr>
                    <m:oMath xmlns:m="http://schemas.openxmlformats.org/officeDocument/2006/math">
                      <m:r>
                        <a:rPr lang="en-US" sz="4000" i="1" kern="100">
                          <a:effectLst/>
                          <a:latin typeface="Cambria Math" panose="02040503050406030204" pitchFamily="18" charset="0"/>
                          <a:ea typeface="DengXian" panose="02010600030101010101" pitchFamily="2" charset="-122"/>
                          <a:cs typeface="Chu Van An"/>
                        </a:rPr>
                        <m:t>=</m:t>
                      </m:r>
                      <m:rad>
                        <m:radPr>
                          <m:degHide m:val="on"/>
                          <m:ctrlPr>
                            <a:rPr lang="en-US" sz="4000" i="1" kern="100">
                              <a:effectLst/>
                              <a:latin typeface="Cambria Math" panose="02040503050406030204" pitchFamily="18" charset="0"/>
                              <a:ea typeface="DengXian" panose="02010600030101010101" pitchFamily="2" charset="-122"/>
                              <a:cs typeface="Chu Van An"/>
                            </a:rPr>
                          </m:ctrlPr>
                        </m:radPr>
                        <m:deg/>
                        <m:e>
                          <m:r>
                            <a:rPr lang="en-US" sz="4000" i="1" kern="100">
                              <a:effectLst/>
                              <a:latin typeface="Cambria Math" panose="02040503050406030204" pitchFamily="18" charset="0"/>
                              <a:ea typeface="DengXian" panose="02010600030101010101" pitchFamily="2" charset="-122"/>
                              <a:cs typeface="Chu Van An"/>
                            </a:rPr>
                            <m:t>13</m:t>
                          </m:r>
                        </m:e>
                      </m:rad>
                      <m:r>
                        <a:rPr lang="en-US" sz="4000" i="1" kern="100">
                          <a:effectLst/>
                          <a:latin typeface="Cambria Math" panose="02040503050406030204" pitchFamily="18" charset="0"/>
                          <a:ea typeface="DengXian" panose="02010600030101010101" pitchFamily="2" charset="-122"/>
                          <a:cs typeface="Chu Van An"/>
                        </a:rPr>
                        <m:t>=3,61</m:t>
                      </m:r>
                    </m:oMath>
                  </m:oMathPara>
                </a14:m>
                <a:endParaRPr lang="en-US" sz="4000" kern="100">
                  <a:effectLst/>
                  <a:latin typeface="Calibri" panose="020F0502020204030204" pitchFamily="34" charset="0"/>
                  <a:ea typeface="DengXian" panose="02010600030101010101" pitchFamily="2" charset="-122"/>
                  <a:cs typeface="Times New Roman" panose="02020603050405020304" pitchFamily="18" charset="0"/>
                </a:endParaRPr>
              </a:p>
            </p:txBody>
          </p:sp>
        </mc:Choice>
        <mc:Fallback xmlns="">
          <p:sp>
            <p:nvSpPr>
              <p:cNvPr id="7" name="TextBox 6">
                <a:extLst>
                  <a:ext uri="{FF2B5EF4-FFF2-40B4-BE49-F238E27FC236}">
                    <a16:creationId xmlns:a16="http://schemas.microsoft.com/office/drawing/2014/main" id="{300CD03D-B3BA-A754-B6EC-7967FEA8621D}"/>
                  </a:ext>
                </a:extLst>
              </p:cNvPr>
              <p:cNvSpPr txBox="1">
                <a:spLocks noRot="1" noChangeAspect="1" noMove="1" noResize="1" noEditPoints="1" noAdjustHandles="1" noChangeArrowheads="1" noChangeShapeType="1" noTextEdit="1"/>
              </p:cNvSpPr>
              <p:nvPr/>
            </p:nvSpPr>
            <p:spPr>
              <a:xfrm>
                <a:off x="106052" y="1734533"/>
                <a:ext cx="11752868" cy="4882490"/>
              </a:xfrm>
              <a:prstGeom prst="rect">
                <a:avLst/>
              </a:prstGeom>
              <a:blipFill>
                <a:blip r:embed="rId3"/>
                <a:stretch>
                  <a:fillRect/>
                </a:stretch>
              </a:blipFill>
            </p:spPr>
            <p:txBody>
              <a:bodyPr/>
              <a:lstStyle/>
              <a:p>
                <a:r>
                  <a:rPr lang="en-US">
                    <a:noFill/>
                  </a:rPr>
                  <a:t> </a:t>
                </a:r>
              </a:p>
            </p:txBody>
          </p:sp>
        </mc:Fallback>
      </mc:AlternateContent>
      <p:sp>
        <p:nvSpPr>
          <p:cNvPr id="8" name="TextBox 7">
            <a:extLst>
              <a:ext uri="{FF2B5EF4-FFF2-40B4-BE49-F238E27FC236}">
                <a16:creationId xmlns:a16="http://schemas.microsoft.com/office/drawing/2014/main" id="{5A12F615-FBCB-29AA-6D8E-4131987C363E}"/>
              </a:ext>
            </a:extLst>
          </p:cNvPr>
          <p:cNvSpPr txBox="1"/>
          <p:nvPr/>
        </p:nvSpPr>
        <p:spPr>
          <a:xfrm>
            <a:off x="9139286" y="6150114"/>
            <a:ext cx="3052714" cy="707886"/>
          </a:xfrm>
          <a:prstGeom prst="rect">
            <a:avLst/>
          </a:prstGeom>
          <a:solidFill>
            <a:schemeClr val="accent3">
              <a:lumMod val="20000"/>
              <a:lumOff val="80000"/>
            </a:schemeClr>
          </a:solidFill>
        </p:spPr>
        <p:txBody>
          <a:bodyPr wrap="square" rtlCol="0">
            <a:spAutoFit/>
          </a:bodyPr>
          <a:lstStyle/>
          <a:p>
            <a:r>
              <a:rPr lang="en-US" sz="4000">
                <a:solidFill>
                  <a:srgbClr val="FF0000"/>
                </a:solidFill>
                <a:latin typeface="Times New Roman" panose="02020603050405020304" pitchFamily="18" charset="0"/>
                <a:cs typeface="Times New Roman" panose="02020603050405020304" pitchFamily="18" charset="0"/>
              </a:rPr>
              <a:t>Đáp án: 3,61</a:t>
            </a:r>
          </a:p>
        </p:txBody>
      </p:sp>
    </p:spTree>
    <p:extLst>
      <p:ext uri="{BB962C8B-B14F-4D97-AF65-F5344CB8AC3E}">
        <p14:creationId xmlns:p14="http://schemas.microsoft.com/office/powerpoint/2010/main" val="1661703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526423-D8BA-6508-6832-CB54DAF48A5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12DD184-3262-C884-8178-212EAAE80AF0}"/>
              </a:ext>
            </a:extLst>
          </p:cNvPr>
          <p:cNvSpPr txBox="1"/>
          <p:nvPr/>
        </p:nvSpPr>
        <p:spPr>
          <a:xfrm>
            <a:off x="623740" y="2384981"/>
            <a:ext cx="10944520" cy="1200329"/>
          </a:xfrm>
          <a:prstGeom prst="rect">
            <a:avLst/>
          </a:prstGeom>
          <a:noFill/>
        </p:spPr>
        <p:txBody>
          <a:bodyPr wrap="square" rtlCol="0">
            <a:spAutoFit/>
          </a:bodyPr>
          <a:lstStyle/>
          <a:p>
            <a:pPr algn="ctr"/>
            <a:r>
              <a:rPr lang="en-US" sz="7200" b="1">
                <a:solidFill>
                  <a:srgbClr val="FF0000"/>
                </a:solidFill>
                <a:latin typeface="Times New Roman" panose="02020603050405020304" pitchFamily="18" charset="0"/>
                <a:cs typeface="Times New Roman" panose="02020603050405020304" pitchFamily="18" charset="0"/>
              </a:rPr>
              <a:t>ĐỀ SỐ 6</a:t>
            </a:r>
          </a:p>
        </p:txBody>
      </p:sp>
    </p:spTree>
    <p:extLst>
      <p:ext uri="{BB962C8B-B14F-4D97-AF65-F5344CB8AC3E}">
        <p14:creationId xmlns:p14="http://schemas.microsoft.com/office/powerpoint/2010/main" val="86766271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5A7C4-74A3-D6FF-8075-95F573D71ED8}"/>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D1D5D28-2355-7A71-0672-5AD87A857FD0}"/>
              </a:ext>
            </a:extLst>
          </p:cNvPr>
          <p:cNvPicPr>
            <a:picLocks noChangeAspect="1"/>
          </p:cNvPicPr>
          <p:nvPr/>
        </p:nvPicPr>
        <p:blipFill>
          <a:blip r:embed="rId2"/>
          <a:stretch>
            <a:fillRect/>
          </a:stretch>
        </p:blipFill>
        <p:spPr>
          <a:xfrm>
            <a:off x="0" y="145915"/>
            <a:ext cx="12192000" cy="6411766"/>
          </a:xfrm>
          <a:prstGeom prst="rect">
            <a:avLst/>
          </a:prstGeom>
        </p:spPr>
      </p:pic>
      <p:sp>
        <p:nvSpPr>
          <p:cNvPr id="4" name="TextBox 3">
            <a:extLst>
              <a:ext uri="{FF2B5EF4-FFF2-40B4-BE49-F238E27FC236}">
                <a16:creationId xmlns:a16="http://schemas.microsoft.com/office/drawing/2014/main" id="{98709C5A-C72B-35A3-15A8-B7F209BC6752}"/>
              </a:ext>
            </a:extLst>
          </p:cNvPr>
          <p:cNvSpPr txBox="1"/>
          <p:nvPr/>
        </p:nvSpPr>
        <p:spPr>
          <a:xfrm>
            <a:off x="1158375" y="1286658"/>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959E6940-8BC8-EA8C-805C-97B3DC6CDD90}"/>
              </a:ext>
            </a:extLst>
          </p:cNvPr>
          <p:cNvSpPr txBox="1"/>
          <p:nvPr/>
        </p:nvSpPr>
        <p:spPr>
          <a:xfrm>
            <a:off x="6465666" y="2504287"/>
            <a:ext cx="669303" cy="769441"/>
          </a:xfrm>
          <a:prstGeom prst="rect">
            <a:avLst/>
          </a:prstGeom>
          <a:noFill/>
        </p:spPr>
        <p:txBody>
          <a:bodyPr wrap="square" rtlCol="0">
            <a:spAutoFit/>
          </a:bodyPr>
          <a:lstStyle/>
          <a:p>
            <a:r>
              <a:rPr lang="en-US" sz="4400" b="1">
                <a:solidFill>
                  <a:srgbClr val="FF0000"/>
                </a:solidFill>
              </a:rPr>
              <a:t>X</a:t>
            </a:r>
          </a:p>
        </p:txBody>
      </p:sp>
      <p:sp>
        <p:nvSpPr>
          <p:cNvPr id="6" name="TextBox 5">
            <a:extLst>
              <a:ext uri="{FF2B5EF4-FFF2-40B4-BE49-F238E27FC236}">
                <a16:creationId xmlns:a16="http://schemas.microsoft.com/office/drawing/2014/main" id="{9D479BEE-D0C0-2D19-3C3B-C48689E08CFF}"/>
              </a:ext>
            </a:extLst>
          </p:cNvPr>
          <p:cNvSpPr txBox="1"/>
          <p:nvPr/>
        </p:nvSpPr>
        <p:spPr>
          <a:xfrm>
            <a:off x="3890577" y="4141823"/>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013AF691-7A8E-99C6-1A33-92DC9CBE63FC}"/>
              </a:ext>
            </a:extLst>
          </p:cNvPr>
          <p:cNvSpPr txBox="1"/>
          <p:nvPr/>
        </p:nvSpPr>
        <p:spPr>
          <a:xfrm>
            <a:off x="6465666" y="4911264"/>
            <a:ext cx="669303" cy="769441"/>
          </a:xfrm>
          <a:prstGeom prst="rect">
            <a:avLst/>
          </a:prstGeom>
          <a:noFill/>
        </p:spPr>
        <p:txBody>
          <a:bodyPr wrap="square" rtlCol="0">
            <a:spAutoFit/>
          </a:bodyPr>
          <a:lstStyle/>
          <a:p>
            <a:r>
              <a:rPr lang="en-US" sz="4400" b="1">
                <a:solidFill>
                  <a:srgbClr val="FF0000"/>
                </a:solidFill>
              </a:rPr>
              <a:t>X</a:t>
            </a:r>
          </a:p>
        </p:txBody>
      </p:sp>
      <p:sp>
        <p:nvSpPr>
          <p:cNvPr id="8" name="TextBox 7">
            <a:extLst>
              <a:ext uri="{FF2B5EF4-FFF2-40B4-BE49-F238E27FC236}">
                <a16:creationId xmlns:a16="http://schemas.microsoft.com/office/drawing/2014/main" id="{6A50844A-4AE2-B999-E6D7-4CD543F7A348}"/>
              </a:ext>
            </a:extLst>
          </p:cNvPr>
          <p:cNvSpPr txBox="1"/>
          <p:nvPr/>
        </p:nvSpPr>
        <p:spPr>
          <a:xfrm>
            <a:off x="1158375" y="6061334"/>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3109336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F7405-C781-DFC4-26AE-25B7B458039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120F1F8-A81A-B5E6-7B1D-AA28DE943F4A}"/>
              </a:ext>
            </a:extLst>
          </p:cNvPr>
          <p:cNvPicPr>
            <a:picLocks noChangeAspect="1"/>
          </p:cNvPicPr>
          <p:nvPr/>
        </p:nvPicPr>
        <p:blipFill>
          <a:blip r:embed="rId2"/>
          <a:stretch>
            <a:fillRect/>
          </a:stretch>
        </p:blipFill>
        <p:spPr>
          <a:xfrm>
            <a:off x="247697" y="126177"/>
            <a:ext cx="11340207" cy="6576180"/>
          </a:xfrm>
          <a:prstGeom prst="rect">
            <a:avLst/>
          </a:prstGeom>
        </p:spPr>
      </p:pic>
      <p:sp>
        <p:nvSpPr>
          <p:cNvPr id="4" name="TextBox 3">
            <a:extLst>
              <a:ext uri="{FF2B5EF4-FFF2-40B4-BE49-F238E27FC236}">
                <a16:creationId xmlns:a16="http://schemas.microsoft.com/office/drawing/2014/main" id="{8FE0DA28-3B3A-B9AE-A5F2-3CE473757BFC}"/>
              </a:ext>
            </a:extLst>
          </p:cNvPr>
          <p:cNvSpPr txBox="1"/>
          <p:nvPr/>
        </p:nvSpPr>
        <p:spPr>
          <a:xfrm>
            <a:off x="1361052" y="843598"/>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B58F5ED4-85E7-541D-79EC-F2F6CA5551B7}"/>
              </a:ext>
            </a:extLst>
          </p:cNvPr>
          <p:cNvSpPr txBox="1"/>
          <p:nvPr/>
        </p:nvSpPr>
        <p:spPr>
          <a:xfrm>
            <a:off x="1428610" y="4992963"/>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1901611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6A16B7-E14D-D969-1996-BE87E0444A2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D943521-A42F-A44C-9141-1DC14A2DDCBF}"/>
              </a:ext>
            </a:extLst>
          </p:cNvPr>
          <p:cNvPicPr>
            <a:picLocks noChangeAspect="1"/>
          </p:cNvPicPr>
          <p:nvPr/>
        </p:nvPicPr>
        <p:blipFill>
          <a:blip r:embed="rId2"/>
          <a:stretch>
            <a:fillRect/>
          </a:stretch>
        </p:blipFill>
        <p:spPr>
          <a:xfrm>
            <a:off x="0" y="81067"/>
            <a:ext cx="11391089" cy="5456040"/>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05DFCD1B-A0D8-06CE-ED75-A105D6B6A50B}"/>
                  </a:ext>
                </a:extLst>
              </p:cNvPr>
              <p:cNvSpPr txBox="1"/>
              <p:nvPr/>
            </p:nvSpPr>
            <p:spPr>
              <a:xfrm>
                <a:off x="2943494" y="5987534"/>
                <a:ext cx="6094378" cy="646331"/>
              </a:xfrm>
              <a:prstGeom prst="rect">
                <a:avLst/>
              </a:prstGeom>
              <a:solidFill>
                <a:srgbClr val="FFFF00"/>
              </a:solid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3600" i="1" smtClean="0">
                              <a:latin typeface="Cambria Math" panose="02040503050406030204" pitchFamily="18" charset="0"/>
                              <a:ea typeface="Times New Roman" panose="02020603050405020304" pitchFamily="18" charset="0"/>
                              <a:cs typeface="Times New Roman" panose="02020603050405020304" pitchFamily="18" charset="0"/>
                            </a:rPr>
                          </m:ctrlPr>
                        </m:sSubPr>
                        <m:e>
                          <m:r>
                            <a:rPr lang="nl-NL" sz="3600">
                              <a:latin typeface="Cambria Math" panose="02040503050406030204" pitchFamily="18" charset="0"/>
                              <a:ea typeface="Times New Roman" panose="02020603050405020304" pitchFamily="18" charset="0"/>
                              <a:cs typeface="Times New Roman" panose="02020603050405020304" pitchFamily="18" charset="0"/>
                            </a:rPr>
                            <m:t>∆</m:t>
                          </m:r>
                        </m:e>
                        <m:sub>
                          <m:r>
                            <m:rPr>
                              <m:sty m:val="p"/>
                            </m:rPr>
                            <a:rPr lang="nl-NL" sz="3600">
                              <a:latin typeface="Cambria Math" panose="02040503050406030204" pitchFamily="18" charset="0"/>
                              <a:ea typeface="Times New Roman" panose="02020603050405020304" pitchFamily="18" charset="0"/>
                              <a:cs typeface="Times New Roman" panose="02020603050405020304" pitchFamily="18" charset="0"/>
                            </a:rPr>
                            <m:t>a</m:t>
                          </m:r>
                        </m:sub>
                      </m:sSub>
                      <m:r>
                        <a:rPr lang="nl-NL" sz="3600">
                          <a:latin typeface="Cambria Math" panose="02040503050406030204" pitchFamily="18" charset="0"/>
                          <a:ea typeface="Times New Roman" panose="02020603050405020304" pitchFamily="18" charset="0"/>
                          <a:cs typeface="Times New Roman" panose="02020603050405020304" pitchFamily="18" charset="0"/>
                        </a:rPr>
                        <m:t>=</m:t>
                      </m:r>
                      <m:d>
                        <m:dPr>
                          <m:begChr m:val="|"/>
                          <m:endChr m:val="|"/>
                          <m:ctrlPr>
                            <a:rPr lang="en-US" sz="3600" i="1">
                              <a:latin typeface="Cambria Math" panose="02040503050406030204" pitchFamily="18" charset="0"/>
                              <a:ea typeface="Times New Roman" panose="02020603050405020304" pitchFamily="18" charset="0"/>
                              <a:cs typeface="Times New Roman" panose="02020603050405020304" pitchFamily="18" charset="0"/>
                            </a:rPr>
                          </m:ctrlPr>
                        </m:dPr>
                        <m:e>
                          <m:acc>
                            <m:accPr>
                              <m:chr m:val="̅"/>
                              <m:ctrlPr>
                                <a:rPr lang="en-US" sz="3600" i="1">
                                  <a:latin typeface="Cambria Math" panose="02040503050406030204" pitchFamily="18" charset="0"/>
                                  <a:ea typeface="Times New Roman" panose="02020603050405020304" pitchFamily="18" charset="0"/>
                                  <a:cs typeface="Times New Roman" panose="02020603050405020304" pitchFamily="18" charset="0"/>
                                </a:rPr>
                              </m:ctrlPr>
                            </m:accPr>
                            <m:e>
                              <m:r>
                                <m:rPr>
                                  <m:sty m:val="p"/>
                                </m:rPr>
                                <a:rPr lang="nl-NL" sz="3600">
                                  <a:latin typeface="Cambria Math" panose="02040503050406030204" pitchFamily="18" charset="0"/>
                                  <a:ea typeface="Times New Roman" panose="02020603050405020304" pitchFamily="18" charset="0"/>
                                  <a:cs typeface="Times New Roman" panose="02020603050405020304" pitchFamily="18" charset="0"/>
                                </a:rPr>
                                <m:t>a</m:t>
                              </m:r>
                            </m:e>
                          </m:acc>
                          <m:r>
                            <a:rPr lang="nl-NL" sz="3600">
                              <a:latin typeface="Cambria Math" panose="02040503050406030204" pitchFamily="18" charset="0"/>
                              <a:ea typeface="Times New Roman" panose="02020603050405020304" pitchFamily="18" charset="0"/>
                              <a:cs typeface="Times New Roman" panose="02020603050405020304" pitchFamily="18" charset="0"/>
                            </a:rPr>
                            <m:t>−</m:t>
                          </m:r>
                          <m:r>
                            <m:rPr>
                              <m:sty m:val="p"/>
                            </m:rPr>
                            <a:rPr lang="nl-NL" sz="3600">
                              <a:latin typeface="Cambria Math" panose="02040503050406030204" pitchFamily="18" charset="0"/>
                              <a:ea typeface="Times New Roman" panose="02020603050405020304" pitchFamily="18" charset="0"/>
                              <a:cs typeface="Times New Roman" panose="02020603050405020304" pitchFamily="18" charset="0"/>
                            </a:rPr>
                            <m:t>a</m:t>
                          </m:r>
                        </m:e>
                      </m:d>
                    </m:oMath>
                  </m:oMathPara>
                </a14:m>
                <a:endParaRPr lang="en-US" sz="3600"/>
              </a:p>
            </p:txBody>
          </p:sp>
        </mc:Choice>
        <mc:Fallback xmlns="">
          <p:sp>
            <p:nvSpPr>
              <p:cNvPr id="7" name="TextBox 6">
                <a:extLst>
                  <a:ext uri="{FF2B5EF4-FFF2-40B4-BE49-F238E27FC236}">
                    <a16:creationId xmlns:a16="http://schemas.microsoft.com/office/drawing/2014/main" id="{05DFCD1B-A0D8-06CE-ED75-A105D6B6A50B}"/>
                  </a:ext>
                </a:extLst>
              </p:cNvPr>
              <p:cNvSpPr txBox="1">
                <a:spLocks noRot="1" noChangeAspect="1" noMove="1" noResize="1" noEditPoints="1" noAdjustHandles="1" noChangeArrowheads="1" noChangeShapeType="1" noTextEdit="1"/>
              </p:cNvSpPr>
              <p:nvPr/>
            </p:nvSpPr>
            <p:spPr>
              <a:xfrm>
                <a:off x="2943494" y="5987534"/>
                <a:ext cx="6094378" cy="646331"/>
              </a:xfrm>
              <a:prstGeom prst="rect">
                <a:avLst/>
              </a:prstGeom>
              <a:blipFill>
                <a:blip r:embed="rId3"/>
                <a:stretch>
                  <a:fillRect/>
                </a:stretch>
              </a:blipFill>
            </p:spPr>
            <p:txBody>
              <a:bodyPr/>
              <a:lstStyle/>
              <a:p>
                <a:r>
                  <a:rPr lang="en-US">
                    <a:noFill/>
                  </a:rPr>
                  <a:t> </a:t>
                </a:r>
              </a:p>
            </p:txBody>
          </p:sp>
        </mc:Fallback>
      </mc:AlternateContent>
      <p:sp>
        <p:nvSpPr>
          <p:cNvPr id="8" name="TextBox 7">
            <a:extLst>
              <a:ext uri="{FF2B5EF4-FFF2-40B4-BE49-F238E27FC236}">
                <a16:creationId xmlns:a16="http://schemas.microsoft.com/office/drawing/2014/main" id="{4039ACD5-58AF-3CEA-C096-CDC622C28767}"/>
              </a:ext>
            </a:extLst>
          </p:cNvPr>
          <p:cNvSpPr txBox="1"/>
          <p:nvPr/>
        </p:nvSpPr>
        <p:spPr>
          <a:xfrm>
            <a:off x="1164659" y="3624505"/>
            <a:ext cx="669303" cy="769441"/>
          </a:xfrm>
          <a:prstGeom prst="rect">
            <a:avLst/>
          </a:prstGeom>
          <a:noFill/>
        </p:spPr>
        <p:txBody>
          <a:bodyPr wrap="square" rtlCol="0">
            <a:spAutoFit/>
          </a:bodyPr>
          <a:lstStyle/>
          <a:p>
            <a:r>
              <a:rPr lang="en-US" sz="4400" b="1">
                <a:solidFill>
                  <a:srgbClr val="FF0000"/>
                </a:solidFill>
              </a:rPr>
              <a:t>X</a:t>
            </a:r>
          </a:p>
        </p:txBody>
      </p:sp>
      <p:sp>
        <p:nvSpPr>
          <p:cNvPr id="9" name="TextBox 8">
            <a:extLst>
              <a:ext uri="{FF2B5EF4-FFF2-40B4-BE49-F238E27FC236}">
                <a16:creationId xmlns:a16="http://schemas.microsoft.com/office/drawing/2014/main" id="{C6168145-21B8-D2BA-5160-05B7EC59E6B1}"/>
              </a:ext>
            </a:extLst>
          </p:cNvPr>
          <p:cNvSpPr txBox="1"/>
          <p:nvPr/>
        </p:nvSpPr>
        <p:spPr>
          <a:xfrm>
            <a:off x="1164660" y="2259190"/>
            <a:ext cx="669303" cy="769441"/>
          </a:xfrm>
          <a:prstGeom prst="rect">
            <a:avLst/>
          </a:prstGeom>
          <a:noFill/>
        </p:spPr>
        <p:txBody>
          <a:bodyPr wrap="square" rtlCol="0">
            <a:spAutoFit/>
          </a:bodyPr>
          <a:lstStyle/>
          <a:p>
            <a:r>
              <a:rPr lang="en-US" sz="4400" b="1">
                <a:solidFill>
                  <a:srgbClr val="FF0000"/>
                </a:solidFill>
              </a:rPr>
              <a:t>X</a:t>
            </a:r>
          </a:p>
        </p:txBody>
      </p:sp>
      <p:sp>
        <p:nvSpPr>
          <p:cNvPr id="10" name="TextBox 9">
            <a:extLst>
              <a:ext uri="{FF2B5EF4-FFF2-40B4-BE49-F238E27FC236}">
                <a16:creationId xmlns:a16="http://schemas.microsoft.com/office/drawing/2014/main" id="{F9295234-7431-F047-8D48-E1996CF4A475}"/>
              </a:ext>
            </a:extLst>
          </p:cNvPr>
          <p:cNvSpPr txBox="1"/>
          <p:nvPr/>
        </p:nvSpPr>
        <p:spPr>
          <a:xfrm>
            <a:off x="8283468" y="4843706"/>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270214872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C68143-C17E-CC55-253A-296B7C6E3C1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5B4F059-C193-0FC8-C60F-D4D5EEFD21E8}"/>
              </a:ext>
            </a:extLst>
          </p:cNvPr>
          <p:cNvPicPr>
            <a:picLocks noChangeAspect="1"/>
          </p:cNvPicPr>
          <p:nvPr/>
        </p:nvPicPr>
        <p:blipFill>
          <a:blip r:embed="rId2"/>
          <a:stretch>
            <a:fillRect/>
          </a:stretch>
        </p:blipFill>
        <p:spPr>
          <a:xfrm>
            <a:off x="184272" y="245879"/>
            <a:ext cx="11888113" cy="4981456"/>
          </a:xfrm>
          <a:prstGeom prst="rect">
            <a:avLst/>
          </a:prstGeom>
        </p:spPr>
      </p:pic>
      <p:sp>
        <p:nvSpPr>
          <p:cNvPr id="4" name="TextBox 3">
            <a:extLst>
              <a:ext uri="{FF2B5EF4-FFF2-40B4-BE49-F238E27FC236}">
                <a16:creationId xmlns:a16="http://schemas.microsoft.com/office/drawing/2014/main" id="{543F15FF-B423-8809-B49A-78EF73136302}"/>
              </a:ext>
            </a:extLst>
          </p:cNvPr>
          <p:cNvSpPr txBox="1"/>
          <p:nvPr/>
        </p:nvSpPr>
        <p:spPr>
          <a:xfrm>
            <a:off x="6583501" y="758757"/>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267500F3-7A58-8C32-27C4-788C754206D8}"/>
              </a:ext>
            </a:extLst>
          </p:cNvPr>
          <p:cNvSpPr txBox="1"/>
          <p:nvPr/>
        </p:nvSpPr>
        <p:spPr>
          <a:xfrm>
            <a:off x="1268355" y="3121328"/>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3322877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D53878-209A-6AF3-11D4-9F62FC1FC758}"/>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9279FBFB-9C88-E1A5-9FE3-26AA63F920B3}"/>
              </a:ext>
            </a:extLst>
          </p:cNvPr>
          <p:cNvPicPr>
            <a:picLocks noChangeAspect="1"/>
          </p:cNvPicPr>
          <p:nvPr/>
        </p:nvPicPr>
        <p:blipFill>
          <a:blip r:embed="rId2"/>
          <a:stretch>
            <a:fillRect/>
          </a:stretch>
        </p:blipFill>
        <p:spPr>
          <a:xfrm>
            <a:off x="96998" y="104893"/>
            <a:ext cx="10269684" cy="2223528"/>
          </a:xfrm>
          <a:prstGeom prst="rect">
            <a:avLst/>
          </a:prstGeom>
        </p:spPr>
      </p:pic>
      <p:pic>
        <p:nvPicPr>
          <p:cNvPr id="4" name="Hình ảnh 2">
            <a:extLst>
              <a:ext uri="{FF2B5EF4-FFF2-40B4-BE49-F238E27FC236}">
                <a16:creationId xmlns:a16="http://schemas.microsoft.com/office/drawing/2014/main" id="{A950946B-9814-9396-D844-B83D209730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0164" y="2628507"/>
            <a:ext cx="3962508" cy="3802145"/>
          </a:xfrm>
          <a:prstGeom prst="rect">
            <a:avLst/>
          </a:prstGeom>
        </p:spPr>
      </p:pic>
      <p:sp>
        <p:nvSpPr>
          <p:cNvPr id="5" name="TextBox 4">
            <a:extLst>
              <a:ext uri="{FF2B5EF4-FFF2-40B4-BE49-F238E27FC236}">
                <a16:creationId xmlns:a16="http://schemas.microsoft.com/office/drawing/2014/main" id="{3B14397E-EA8D-162F-2879-E9AE4984B3DA}"/>
              </a:ext>
            </a:extLst>
          </p:cNvPr>
          <p:cNvSpPr txBox="1"/>
          <p:nvPr/>
        </p:nvSpPr>
        <p:spPr>
          <a:xfrm>
            <a:off x="1400330" y="447216"/>
            <a:ext cx="669303" cy="769441"/>
          </a:xfrm>
          <a:prstGeom prst="rect">
            <a:avLst/>
          </a:prstGeom>
          <a:noFill/>
        </p:spPr>
        <p:txBody>
          <a:bodyPr wrap="square" rtlCol="0">
            <a:spAutoFit/>
          </a:bodyPr>
          <a:lstStyle/>
          <a:p>
            <a:r>
              <a:rPr lang="en-US" sz="4400" b="1">
                <a:solidFill>
                  <a:srgbClr val="FF0000"/>
                </a:solidFill>
              </a:rPr>
              <a:t>X</a:t>
            </a:r>
          </a:p>
        </p:txBody>
      </p:sp>
      <p:sp>
        <p:nvSpPr>
          <p:cNvPr id="6" name="TextBox 5">
            <a:extLst>
              <a:ext uri="{FF2B5EF4-FFF2-40B4-BE49-F238E27FC236}">
                <a16:creationId xmlns:a16="http://schemas.microsoft.com/office/drawing/2014/main" id="{9FBFC228-8318-CAB1-DC52-E8CB6687B99E}"/>
              </a:ext>
            </a:extLst>
          </p:cNvPr>
          <p:cNvSpPr txBox="1"/>
          <p:nvPr/>
        </p:nvSpPr>
        <p:spPr>
          <a:xfrm>
            <a:off x="1490666" y="831936"/>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324260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22EC5-C531-6987-0A11-1E21D225CDC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0997285-CA97-87F8-849D-3B7E323A0993}"/>
              </a:ext>
            </a:extLst>
          </p:cNvPr>
          <p:cNvPicPr>
            <a:picLocks noChangeAspect="1"/>
          </p:cNvPicPr>
          <p:nvPr/>
        </p:nvPicPr>
        <p:blipFill>
          <a:blip r:embed="rId2"/>
          <a:stretch>
            <a:fillRect/>
          </a:stretch>
        </p:blipFill>
        <p:spPr>
          <a:xfrm>
            <a:off x="0" y="151002"/>
            <a:ext cx="8669447" cy="2648759"/>
          </a:xfrm>
          <a:prstGeom prst="rect">
            <a:avLst/>
          </a:prstGeom>
        </p:spPr>
      </p:pic>
      <p:pic>
        <p:nvPicPr>
          <p:cNvPr id="4" name="Picture 3">
            <a:extLst>
              <a:ext uri="{FF2B5EF4-FFF2-40B4-BE49-F238E27FC236}">
                <a16:creationId xmlns:a16="http://schemas.microsoft.com/office/drawing/2014/main" id="{3C7AA47A-68BA-F9EA-3642-E0002FEC51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62140" y="230627"/>
            <a:ext cx="3217903" cy="2648759"/>
          </a:xfrm>
          <a:prstGeom prst="rect">
            <a:avLst/>
          </a:prstGeom>
        </p:spPr>
      </p:pic>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512901D0-ACEE-AD3D-8932-BEC4DD0ED29E}"/>
                  </a:ext>
                </a:extLst>
              </p:cNvPr>
              <p:cNvSpPr txBox="1"/>
              <p:nvPr/>
            </p:nvSpPr>
            <p:spPr>
              <a:xfrm>
                <a:off x="256855" y="3508752"/>
                <a:ext cx="11686906" cy="2907078"/>
              </a:xfrm>
              <a:prstGeom prst="rect">
                <a:avLst/>
              </a:prstGeom>
              <a:noFill/>
            </p:spPr>
            <p:txBody>
              <a:bodyPr wrap="square">
                <a:spAutoFit/>
              </a:bodyPr>
              <a:lstStyle/>
              <a:p>
                <a:pPr marL="890905">
                  <a:lnSpc>
                    <a:spcPct val="115000"/>
                  </a:lnSpc>
                  <a:tabLst>
                    <a:tab pos="685800" algn="l"/>
                    <a:tab pos="1052830" algn="l"/>
                    <a:tab pos="1314450" algn="l"/>
                    <a:tab pos="3845560" algn="ctr"/>
                  </a:tabLst>
                </a:pPr>
                <a:r>
                  <a:rPr lang="en-US" sz="3200">
                    <a:effectLst/>
                    <a:latin typeface="Palatino Linotype" panose="02040502050505030304" pitchFamily="18" charset="0"/>
                    <a:ea typeface="Calibri" panose="020F0502020204030204" pitchFamily="34" charset="0"/>
                  </a:rPr>
                  <a:t>a) </a:t>
                </a:r>
                <a14:m>
                  <m:oMath xmlns:m="http://schemas.openxmlformats.org/officeDocument/2006/math">
                    <m:acc>
                      <m:accPr>
                        <m:chr m:val="⃗"/>
                        <m:ctrlPr>
                          <a:rPr lang="en-US" sz="3200" i="1">
                            <a:effectLst/>
                            <a:latin typeface="Cambria Math" panose="02040503050406030204" pitchFamily="18" charset="0"/>
                            <a:ea typeface="Calibri" panose="020F0502020204030204" pitchFamily="34" charset="0"/>
                          </a:rPr>
                        </m:ctrlPr>
                      </m:accPr>
                      <m:e>
                        <m:r>
                          <a:rPr lang="en-US" sz="3200" i="1">
                            <a:effectLst/>
                            <a:latin typeface="Cambria Math" panose="02040503050406030204" pitchFamily="18" charset="0"/>
                            <a:ea typeface="Calibri" panose="020F0502020204030204" pitchFamily="34" charset="0"/>
                          </a:rPr>
                          <m:t>𝐴𝐶</m:t>
                        </m:r>
                      </m:e>
                    </m:acc>
                    <m:r>
                      <a:rPr lang="en-US" sz="3200" i="1">
                        <a:effectLst/>
                        <a:latin typeface="Cambria Math" panose="02040503050406030204" pitchFamily="18" charset="0"/>
                        <a:ea typeface="Calibri" panose="020F0502020204030204" pitchFamily="34" charset="0"/>
                      </a:rPr>
                      <m:t>+</m:t>
                    </m:r>
                    <m:acc>
                      <m:accPr>
                        <m:chr m:val="⃗"/>
                        <m:ctrlPr>
                          <a:rPr lang="en-US" sz="3200" i="1">
                            <a:effectLst/>
                            <a:latin typeface="Cambria Math" panose="02040503050406030204" pitchFamily="18" charset="0"/>
                            <a:ea typeface="Calibri" panose="020F0502020204030204" pitchFamily="34" charset="0"/>
                          </a:rPr>
                        </m:ctrlPr>
                      </m:accPr>
                      <m:e>
                        <m:r>
                          <a:rPr lang="en-US" sz="3200" i="1">
                            <a:effectLst/>
                            <a:latin typeface="Cambria Math" panose="02040503050406030204" pitchFamily="18" charset="0"/>
                            <a:ea typeface="Calibri" panose="020F0502020204030204" pitchFamily="34" charset="0"/>
                          </a:rPr>
                          <m:t>𝐵𝐷</m:t>
                        </m:r>
                      </m:e>
                    </m:acc>
                    <m:r>
                      <a:rPr lang="en-US" sz="3200" i="1">
                        <a:effectLst/>
                        <a:latin typeface="Cambria Math" panose="02040503050406030204" pitchFamily="18" charset="0"/>
                        <a:ea typeface="Calibri" panose="020F0502020204030204" pitchFamily="34" charset="0"/>
                      </a:rPr>
                      <m:t>=</m:t>
                    </m:r>
                    <m:acc>
                      <m:accPr>
                        <m:chr m:val="⃗"/>
                        <m:ctrlPr>
                          <a:rPr lang="en-US" sz="3200" i="1">
                            <a:effectLst/>
                            <a:latin typeface="Cambria Math" panose="02040503050406030204" pitchFamily="18" charset="0"/>
                            <a:ea typeface="Calibri" panose="020F0502020204030204" pitchFamily="34" charset="0"/>
                          </a:rPr>
                        </m:ctrlPr>
                      </m:accPr>
                      <m:e>
                        <m:r>
                          <a:rPr lang="en-US" sz="3200" i="1">
                            <a:effectLst/>
                            <a:latin typeface="Cambria Math" panose="02040503050406030204" pitchFamily="18" charset="0"/>
                            <a:ea typeface="Calibri" panose="020F0502020204030204" pitchFamily="34" charset="0"/>
                          </a:rPr>
                          <m:t>𝐴𝐷</m:t>
                        </m:r>
                      </m:e>
                    </m:acc>
                    <m:r>
                      <a:rPr lang="en-US" sz="3200" i="1">
                        <a:effectLst/>
                        <a:latin typeface="Cambria Math" panose="02040503050406030204" pitchFamily="18" charset="0"/>
                        <a:ea typeface="Calibri" panose="020F0502020204030204" pitchFamily="34" charset="0"/>
                      </a:rPr>
                      <m:t>+</m:t>
                    </m:r>
                    <m:acc>
                      <m:accPr>
                        <m:chr m:val="⃗"/>
                        <m:ctrlPr>
                          <a:rPr lang="en-US" sz="3200" i="1">
                            <a:effectLst/>
                            <a:latin typeface="Cambria Math" panose="02040503050406030204" pitchFamily="18" charset="0"/>
                            <a:ea typeface="Calibri" panose="020F0502020204030204" pitchFamily="34" charset="0"/>
                          </a:rPr>
                        </m:ctrlPr>
                      </m:accPr>
                      <m:e>
                        <m:r>
                          <a:rPr lang="en-US" sz="3200" i="1">
                            <a:effectLst/>
                            <a:latin typeface="Cambria Math" panose="02040503050406030204" pitchFamily="18" charset="0"/>
                            <a:ea typeface="Calibri" panose="020F0502020204030204" pitchFamily="34" charset="0"/>
                          </a:rPr>
                          <m:t>𝐵𝐶</m:t>
                        </m:r>
                      </m:e>
                    </m:acc>
                  </m:oMath>
                </a14:m>
                <a:br>
                  <a:rPr lang="en-GB" sz="3200" b="1">
                    <a:effectLst/>
                    <a:latin typeface="Palatino Linotype" panose="02040502050505030304" pitchFamily="18" charset="0"/>
                    <a:ea typeface="Calibri" panose="020F0502020204030204" pitchFamily="34" charset="0"/>
                  </a:rPr>
                </a:br>
                <a:r>
                  <a:rPr lang="en-US" sz="3200">
                    <a:effectLst/>
                    <a:latin typeface="Palatino Linotype" panose="02040502050505030304" pitchFamily="18" charset="0"/>
                    <a:ea typeface="Calibri" panose="020F0502020204030204" pitchFamily="34" charset="0"/>
                  </a:rPr>
                  <a:t>b) </a:t>
                </a:r>
                <a14:m>
                  <m:oMath xmlns:m="http://schemas.openxmlformats.org/officeDocument/2006/math">
                    <m:acc>
                      <m:accPr>
                        <m:chr m:val="⃗"/>
                        <m:ctrlPr>
                          <a:rPr lang="en-US" sz="3200" i="1">
                            <a:effectLst/>
                            <a:latin typeface="Cambria Math" panose="02040503050406030204" pitchFamily="18" charset="0"/>
                            <a:ea typeface="Calibri" panose="020F0502020204030204" pitchFamily="34" charset="0"/>
                          </a:rPr>
                        </m:ctrlPr>
                      </m:accPr>
                      <m:e>
                        <m:r>
                          <a:rPr lang="en-US" sz="3200" i="1">
                            <a:effectLst/>
                            <a:latin typeface="Cambria Math" panose="02040503050406030204" pitchFamily="18" charset="0"/>
                            <a:ea typeface="Calibri" panose="020F0502020204030204" pitchFamily="34" charset="0"/>
                          </a:rPr>
                          <m:t>𝐴𝐶</m:t>
                        </m:r>
                      </m:e>
                    </m:acc>
                    <m:r>
                      <a:rPr lang="en-US" sz="3200" i="1">
                        <a:effectLst/>
                        <a:latin typeface="Cambria Math" panose="02040503050406030204" pitchFamily="18" charset="0"/>
                        <a:ea typeface="Calibri" panose="020F0502020204030204" pitchFamily="34" charset="0"/>
                      </a:rPr>
                      <m:t>=2</m:t>
                    </m:r>
                    <m:acc>
                      <m:accPr>
                        <m:chr m:val="⃗"/>
                        <m:ctrlPr>
                          <a:rPr lang="en-US" sz="3200" i="1">
                            <a:effectLst/>
                            <a:latin typeface="Cambria Math" panose="02040503050406030204" pitchFamily="18" charset="0"/>
                            <a:ea typeface="Calibri" panose="020F0502020204030204" pitchFamily="34" charset="0"/>
                          </a:rPr>
                        </m:ctrlPr>
                      </m:accPr>
                      <m:e>
                        <m:r>
                          <a:rPr lang="en-US" sz="3200" i="1">
                            <a:effectLst/>
                            <a:latin typeface="Cambria Math" panose="02040503050406030204" pitchFamily="18" charset="0"/>
                            <a:ea typeface="Calibri" panose="020F0502020204030204" pitchFamily="34" charset="0"/>
                          </a:rPr>
                          <m:t>𝐼𝐽</m:t>
                        </m:r>
                      </m:e>
                    </m:acc>
                  </m:oMath>
                </a14:m>
                <a:endParaRPr lang="en-US" sz="3200">
                  <a:effectLst/>
                  <a:latin typeface="Times New Roman" panose="02020603050405020304" pitchFamily="18" charset="0"/>
                  <a:ea typeface="Calibri" panose="020F0502020204030204" pitchFamily="34" charset="0"/>
                </a:endParaRPr>
              </a:p>
              <a:p>
                <a:pPr marL="890905">
                  <a:lnSpc>
                    <a:spcPct val="115000"/>
                  </a:lnSpc>
                  <a:spcAft>
                    <a:spcPts val="1000"/>
                  </a:spcAft>
                  <a:tabLst>
                    <a:tab pos="685800" algn="l"/>
                    <a:tab pos="1052830" algn="l"/>
                    <a:tab pos="1314450" algn="l"/>
                    <a:tab pos="3845560" algn="ctr"/>
                  </a:tabLst>
                </a:pPr>
                <a:r>
                  <a:rPr lang="en-US" sz="3200">
                    <a:effectLst/>
                    <a:latin typeface="Palatino Linotype" panose="02040502050505030304" pitchFamily="18" charset="0"/>
                    <a:ea typeface="Calibri" panose="020F0502020204030204" pitchFamily="34" charset="0"/>
                  </a:rPr>
                  <a:t>c) </a:t>
                </a:r>
                <a14:m>
                  <m:oMath xmlns:m="http://schemas.openxmlformats.org/officeDocument/2006/math">
                    <m:d>
                      <m:dPr>
                        <m:begChr m:val="|"/>
                        <m:endChr m:val="|"/>
                        <m:ctrlPr>
                          <a:rPr lang="en-US" sz="3200" i="1">
                            <a:effectLst/>
                            <a:latin typeface="Cambria Math" panose="02040503050406030204" pitchFamily="18" charset="0"/>
                            <a:ea typeface="Calibri" panose="020F0502020204030204" pitchFamily="34" charset="0"/>
                          </a:rPr>
                        </m:ctrlPr>
                      </m:dPr>
                      <m:e>
                        <m:acc>
                          <m:accPr>
                            <m:chr m:val="⃗"/>
                            <m:ctrlPr>
                              <a:rPr lang="en-US" sz="3200" i="1">
                                <a:effectLst/>
                                <a:latin typeface="Cambria Math" panose="02040503050406030204" pitchFamily="18" charset="0"/>
                                <a:ea typeface="Calibri" panose="020F0502020204030204" pitchFamily="34" charset="0"/>
                              </a:rPr>
                            </m:ctrlPr>
                          </m:accPr>
                          <m:e>
                            <m:r>
                              <a:rPr lang="en-US" sz="3200" i="1">
                                <a:effectLst/>
                                <a:latin typeface="Cambria Math" panose="02040503050406030204" pitchFamily="18" charset="0"/>
                                <a:ea typeface="Calibri" panose="020F0502020204030204" pitchFamily="34" charset="0"/>
                              </a:rPr>
                              <m:t>𝐴𝐵</m:t>
                            </m:r>
                          </m:e>
                        </m:acc>
                        <m:r>
                          <a:rPr lang="en-US" sz="3200" i="1">
                            <a:effectLst/>
                            <a:latin typeface="Cambria Math" panose="02040503050406030204" pitchFamily="18" charset="0"/>
                            <a:ea typeface="Calibri" panose="020F0502020204030204" pitchFamily="34" charset="0"/>
                          </a:rPr>
                          <m:t>+</m:t>
                        </m:r>
                        <m:acc>
                          <m:accPr>
                            <m:chr m:val="⃗"/>
                            <m:ctrlPr>
                              <a:rPr lang="en-US" sz="3200" i="1">
                                <a:effectLst/>
                                <a:latin typeface="Cambria Math" panose="02040503050406030204" pitchFamily="18" charset="0"/>
                                <a:ea typeface="Calibri" panose="020F0502020204030204" pitchFamily="34" charset="0"/>
                              </a:rPr>
                            </m:ctrlPr>
                          </m:accPr>
                          <m:e>
                            <m:r>
                              <a:rPr lang="en-US" sz="3200" i="1">
                                <a:effectLst/>
                                <a:latin typeface="Cambria Math" panose="02040503050406030204" pitchFamily="18" charset="0"/>
                                <a:ea typeface="Calibri" panose="020F0502020204030204" pitchFamily="34" charset="0"/>
                              </a:rPr>
                              <m:t>𝐴𝐷</m:t>
                            </m:r>
                          </m:e>
                        </m:acc>
                      </m:e>
                    </m:d>
                    <m:r>
                      <a:rPr lang="en-US" sz="3200" i="1">
                        <a:effectLst/>
                        <a:latin typeface="Cambria Math" panose="02040503050406030204" pitchFamily="18" charset="0"/>
                        <a:ea typeface="Calibri" panose="020F0502020204030204" pitchFamily="34" charset="0"/>
                      </a:rPr>
                      <m:t>=</m:t>
                    </m:r>
                    <m:d>
                      <m:dPr>
                        <m:begChr m:val="|"/>
                        <m:endChr m:val="|"/>
                        <m:ctrlPr>
                          <a:rPr lang="en-US" sz="3200" i="1">
                            <a:effectLst/>
                            <a:latin typeface="Cambria Math" panose="02040503050406030204" pitchFamily="18" charset="0"/>
                            <a:ea typeface="Calibri" panose="020F0502020204030204" pitchFamily="34" charset="0"/>
                          </a:rPr>
                        </m:ctrlPr>
                      </m:dPr>
                      <m:e>
                        <m:acc>
                          <m:accPr>
                            <m:chr m:val="⃗"/>
                            <m:ctrlPr>
                              <a:rPr lang="en-US" sz="3200" i="1">
                                <a:effectLst/>
                                <a:latin typeface="Cambria Math" panose="02040503050406030204" pitchFamily="18" charset="0"/>
                                <a:ea typeface="Calibri" panose="020F0502020204030204" pitchFamily="34" charset="0"/>
                              </a:rPr>
                            </m:ctrlPr>
                          </m:accPr>
                          <m:e>
                            <m:r>
                              <a:rPr lang="en-US" sz="3200" i="1">
                                <a:effectLst/>
                                <a:latin typeface="Cambria Math" panose="02040503050406030204" pitchFamily="18" charset="0"/>
                                <a:ea typeface="Calibri" panose="020F0502020204030204" pitchFamily="34" charset="0"/>
                              </a:rPr>
                              <m:t>𝐴𝐶</m:t>
                            </m:r>
                          </m:e>
                        </m:acc>
                      </m:e>
                    </m:d>
                    <m:r>
                      <a:rPr lang="en-US" sz="3200" i="1">
                        <a:effectLst/>
                        <a:latin typeface="Cambria Math" panose="02040503050406030204" pitchFamily="18" charset="0"/>
                        <a:ea typeface="Calibri" panose="020F0502020204030204" pitchFamily="34" charset="0"/>
                      </a:rPr>
                      <m:t>=</m:t>
                    </m:r>
                    <m:r>
                      <a:rPr lang="en-US" sz="3200" i="1">
                        <a:effectLst/>
                        <a:latin typeface="Cambria Math" panose="02040503050406030204" pitchFamily="18" charset="0"/>
                        <a:ea typeface="Calibri" panose="020F0502020204030204" pitchFamily="34" charset="0"/>
                      </a:rPr>
                      <m:t>𝐴𝐶</m:t>
                    </m:r>
                    <m:r>
                      <a:rPr lang="en-US" sz="3200" i="1">
                        <a:effectLst/>
                        <a:latin typeface="Cambria Math" panose="02040503050406030204" pitchFamily="18" charset="0"/>
                        <a:ea typeface="Calibri" panose="020F0502020204030204" pitchFamily="34" charset="0"/>
                      </a:rPr>
                      <m:t>=2</m:t>
                    </m:r>
                    <m:rad>
                      <m:radPr>
                        <m:degHide m:val="on"/>
                        <m:ctrlPr>
                          <a:rPr lang="en-US" sz="3200" i="1">
                            <a:solidFill>
                              <a:srgbClr val="FF0000"/>
                            </a:solidFill>
                            <a:effectLst/>
                            <a:latin typeface="Cambria Math" panose="02040503050406030204" pitchFamily="18" charset="0"/>
                            <a:ea typeface="Calibri" panose="020F0502020204030204" pitchFamily="34" charset="0"/>
                          </a:rPr>
                        </m:ctrlPr>
                      </m:radPr>
                      <m:deg/>
                      <m:e>
                        <m:r>
                          <a:rPr lang="en-US" sz="3200" i="1">
                            <a:solidFill>
                              <a:srgbClr val="FF0000"/>
                            </a:solidFill>
                            <a:effectLst/>
                            <a:latin typeface="Cambria Math" panose="02040503050406030204" pitchFamily="18" charset="0"/>
                            <a:ea typeface="Calibri" panose="020F0502020204030204" pitchFamily="34" charset="0"/>
                          </a:rPr>
                          <m:t>2</m:t>
                        </m:r>
                      </m:e>
                    </m:rad>
                  </m:oMath>
                </a14:m>
                <a:endParaRPr lang="en-US" sz="3200">
                  <a:effectLst/>
                  <a:latin typeface="Times New Roman" panose="02020603050405020304" pitchFamily="18" charset="0"/>
                  <a:ea typeface="Calibri" panose="020F0502020204030204" pitchFamily="34" charset="0"/>
                </a:endParaRPr>
              </a:p>
              <a:p>
                <a:r>
                  <a:rPr lang="en-US" sz="3200">
                    <a:effectLst/>
                    <a:latin typeface="Calibri" panose="020F0502020204030204" pitchFamily="34" charset="0"/>
                    <a:ea typeface="Calibri" panose="020F0502020204030204" pitchFamily="34" charset="0"/>
                    <a:cs typeface="Times New Roman" panose="02020603050405020304" pitchFamily="18" charset="0"/>
                  </a:rPr>
                  <a:t>d) </a:t>
                </a:r>
                <a14:m>
                  <m:oMath xmlns:m="http://schemas.openxmlformats.org/officeDocument/2006/math">
                    <m:acc>
                      <m:accPr>
                        <m:chr m:val="⃗"/>
                        <m:ctrlPr>
                          <a:rPr lang="en-US" sz="3200" i="1">
                            <a:effectLst/>
                            <a:latin typeface="Cambria Math" panose="02040503050406030204" pitchFamily="18" charset="0"/>
                          </a:rPr>
                        </m:ctrlPr>
                      </m:accPr>
                      <m:e>
                        <m:r>
                          <a:rPr lang="en-US" sz="3200" i="1">
                            <a:effectLst/>
                            <a:latin typeface="Cambria Math" panose="02040503050406030204" pitchFamily="18" charset="0"/>
                            <a:ea typeface="Calibri" panose="020F0502020204030204" pitchFamily="34" charset="0"/>
                            <a:cs typeface="Times New Roman" panose="02020603050405020304" pitchFamily="18" charset="0"/>
                          </a:rPr>
                          <m:t>𝐴𝐷</m:t>
                        </m:r>
                      </m:e>
                    </m:acc>
                    <m:r>
                      <a:rPr lang="en-US" sz="32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200" i="1">
                            <a:effectLst/>
                            <a:latin typeface="Cambria Math" panose="02040503050406030204" pitchFamily="18" charset="0"/>
                          </a:rPr>
                        </m:ctrlPr>
                      </m:accPr>
                      <m:e>
                        <m:r>
                          <a:rPr lang="en-US" sz="3200" i="1">
                            <a:effectLst/>
                            <a:latin typeface="Cambria Math" panose="02040503050406030204" pitchFamily="18" charset="0"/>
                            <a:ea typeface="Calibri" panose="020F0502020204030204" pitchFamily="34" charset="0"/>
                            <a:cs typeface="Times New Roman" panose="02020603050405020304" pitchFamily="18" charset="0"/>
                          </a:rPr>
                          <m:t>𝐼𝐷</m:t>
                        </m:r>
                      </m:e>
                    </m:acc>
                    <m:r>
                      <a:rPr lang="en-US" sz="32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200" i="1">
                            <a:effectLst/>
                            <a:latin typeface="Cambria Math" panose="02040503050406030204" pitchFamily="18" charset="0"/>
                          </a:rPr>
                        </m:ctrlPr>
                      </m:accPr>
                      <m:e>
                        <m:r>
                          <a:rPr lang="en-US" sz="3200" i="1">
                            <a:effectLst/>
                            <a:latin typeface="Cambria Math" panose="02040503050406030204" pitchFamily="18" charset="0"/>
                            <a:ea typeface="Calibri" panose="020F0502020204030204" pitchFamily="34" charset="0"/>
                            <a:cs typeface="Times New Roman" panose="02020603050405020304" pitchFamily="18" charset="0"/>
                          </a:rPr>
                          <m:t>𝐷𝐴</m:t>
                        </m:r>
                      </m:e>
                    </m:acc>
                    <m:r>
                      <a:rPr lang="en-US" sz="32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200" i="1">
                            <a:effectLst/>
                            <a:latin typeface="Cambria Math" panose="02040503050406030204" pitchFamily="18" charset="0"/>
                          </a:rPr>
                        </m:ctrlPr>
                      </m:accPr>
                      <m:e>
                        <m:r>
                          <a:rPr lang="en-US" sz="3200" i="1">
                            <a:effectLst/>
                            <a:latin typeface="Cambria Math" panose="02040503050406030204" pitchFamily="18" charset="0"/>
                            <a:ea typeface="Calibri" panose="020F0502020204030204" pitchFamily="34" charset="0"/>
                            <a:cs typeface="Times New Roman" panose="02020603050405020304" pitchFamily="18" charset="0"/>
                          </a:rPr>
                          <m:t>𝐷𝐼</m:t>
                        </m:r>
                      </m:e>
                    </m:acc>
                    <m:r>
                      <a:rPr lang="en-US" sz="3200" i="1">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3200" i="1">
                            <a:effectLst/>
                            <a:latin typeface="Cambria Math" panose="02040503050406030204" pitchFamily="18" charset="0"/>
                          </a:rPr>
                        </m:ctrlPr>
                      </m:dPr>
                      <m:e>
                        <m:acc>
                          <m:accPr>
                            <m:chr m:val="⃗"/>
                            <m:ctrlPr>
                              <a:rPr lang="en-US" sz="3200" i="1">
                                <a:effectLst/>
                                <a:latin typeface="Cambria Math" panose="02040503050406030204" pitchFamily="18" charset="0"/>
                              </a:rPr>
                            </m:ctrlPr>
                          </m:accPr>
                          <m:e>
                            <m:r>
                              <a:rPr lang="en-US" sz="3200" i="1">
                                <a:effectLst/>
                                <a:latin typeface="Cambria Math" panose="02040503050406030204" pitchFamily="18" charset="0"/>
                                <a:ea typeface="Calibri" panose="020F0502020204030204" pitchFamily="34" charset="0"/>
                                <a:cs typeface="Times New Roman" panose="02020603050405020304" pitchFamily="18" charset="0"/>
                              </a:rPr>
                              <m:t>𝐷𝐴</m:t>
                            </m:r>
                          </m:e>
                        </m:acc>
                      </m:e>
                    </m:d>
                    <m:r>
                      <a:rPr lang="en-US" sz="3200" i="1">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3200" i="1">
                            <a:effectLst/>
                            <a:latin typeface="Cambria Math" panose="02040503050406030204" pitchFamily="18" charset="0"/>
                          </a:rPr>
                        </m:ctrlPr>
                      </m:dPr>
                      <m:e>
                        <m:acc>
                          <m:accPr>
                            <m:chr m:val="⃗"/>
                            <m:ctrlPr>
                              <a:rPr lang="en-US" sz="3200" i="1">
                                <a:effectLst/>
                                <a:latin typeface="Cambria Math" panose="02040503050406030204" pitchFamily="18" charset="0"/>
                              </a:rPr>
                            </m:ctrlPr>
                          </m:accPr>
                          <m:e>
                            <m:r>
                              <a:rPr lang="en-US" sz="3200" i="1">
                                <a:effectLst/>
                                <a:latin typeface="Cambria Math" panose="02040503050406030204" pitchFamily="18" charset="0"/>
                                <a:ea typeface="Calibri" panose="020F0502020204030204" pitchFamily="34" charset="0"/>
                                <a:cs typeface="Times New Roman" panose="02020603050405020304" pitchFamily="18" charset="0"/>
                              </a:rPr>
                              <m:t>𝐷𝐼</m:t>
                            </m:r>
                          </m:e>
                        </m:acc>
                      </m:e>
                    </m:d>
                    <m:r>
                      <a:rPr lang="en-US" sz="3200" i="1">
                        <a:effectLst/>
                        <a:latin typeface="Cambria Math" panose="02040503050406030204" pitchFamily="18" charset="0"/>
                        <a:ea typeface="Calibri" panose="020F0502020204030204" pitchFamily="34" charset="0"/>
                        <a:cs typeface="Times New Roman" panose="02020603050405020304" pitchFamily="18" charset="0"/>
                      </a:rPr>
                      <m:t>.</m:t>
                    </m:r>
                    <m:func>
                      <m:funcPr>
                        <m:ctrlPr>
                          <a:rPr lang="en-US" sz="3200" i="1">
                            <a:effectLst/>
                            <a:latin typeface="Cambria Math" panose="02040503050406030204" pitchFamily="18" charset="0"/>
                          </a:rPr>
                        </m:ctrlPr>
                      </m:funcPr>
                      <m:fName>
                        <m:r>
                          <a:rPr lang="en-US" sz="3200" i="1">
                            <a:effectLst/>
                            <a:latin typeface="Cambria Math" panose="02040503050406030204" pitchFamily="18" charset="0"/>
                            <a:ea typeface="Calibri" panose="020F0502020204030204" pitchFamily="34" charset="0"/>
                            <a:cs typeface="Times New Roman" panose="02020603050405020304" pitchFamily="18" charset="0"/>
                          </a:rPr>
                          <m:t>𝑐𝑜𝑠</m:t>
                        </m:r>
                      </m:fName>
                      <m:e>
                        <m:d>
                          <m:dPr>
                            <m:ctrlPr>
                              <a:rPr lang="en-US" sz="3200" i="1">
                                <a:effectLst/>
                                <a:latin typeface="Cambria Math" panose="02040503050406030204" pitchFamily="18" charset="0"/>
                              </a:rPr>
                            </m:ctrlPr>
                          </m:dPr>
                          <m:e>
                            <m:acc>
                              <m:accPr>
                                <m:chr m:val="⃗"/>
                                <m:ctrlPr>
                                  <a:rPr lang="en-US" sz="3200" i="1">
                                    <a:effectLst/>
                                    <a:latin typeface="Cambria Math" panose="02040503050406030204" pitchFamily="18" charset="0"/>
                                  </a:rPr>
                                </m:ctrlPr>
                              </m:accPr>
                              <m:e>
                                <m:r>
                                  <a:rPr lang="en-US" sz="3200" i="1">
                                    <a:effectLst/>
                                    <a:latin typeface="Cambria Math" panose="02040503050406030204" pitchFamily="18" charset="0"/>
                                    <a:ea typeface="Calibri" panose="020F0502020204030204" pitchFamily="34" charset="0"/>
                                    <a:cs typeface="Times New Roman" panose="02020603050405020304" pitchFamily="18" charset="0"/>
                                  </a:rPr>
                                  <m:t>𝐷𝐴</m:t>
                                </m:r>
                              </m:e>
                            </m:acc>
                            <m:r>
                              <a:rPr lang="en-US" sz="32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200" i="1">
                                    <a:effectLst/>
                                    <a:latin typeface="Cambria Math" panose="02040503050406030204" pitchFamily="18" charset="0"/>
                                  </a:rPr>
                                </m:ctrlPr>
                              </m:accPr>
                              <m:e>
                                <m:r>
                                  <a:rPr lang="en-US" sz="3200" i="1">
                                    <a:effectLst/>
                                    <a:latin typeface="Cambria Math" panose="02040503050406030204" pitchFamily="18" charset="0"/>
                                    <a:ea typeface="Calibri" panose="020F0502020204030204" pitchFamily="34" charset="0"/>
                                    <a:cs typeface="Times New Roman" panose="02020603050405020304" pitchFamily="18" charset="0"/>
                                  </a:rPr>
                                  <m:t>𝐷𝐼</m:t>
                                </m:r>
                              </m:e>
                            </m:acc>
                          </m:e>
                        </m:d>
                      </m:e>
                    </m:func>
                    <m:r>
                      <a:rPr lang="en-US" sz="3200" i="1">
                        <a:effectLst/>
                        <a:latin typeface="Cambria Math" panose="02040503050406030204" pitchFamily="18" charset="0"/>
                        <a:ea typeface="Calibri" panose="020F0502020204030204" pitchFamily="34" charset="0"/>
                        <a:cs typeface="Times New Roman" panose="02020603050405020304" pitchFamily="18" charset="0"/>
                      </a:rPr>
                      <m:t>=2.</m:t>
                    </m:r>
                    <m:rad>
                      <m:radPr>
                        <m:degHide m:val="on"/>
                        <m:ctrlPr>
                          <a:rPr lang="en-US" sz="3200" i="1">
                            <a:effectLst/>
                            <a:latin typeface="Cambria Math" panose="02040503050406030204" pitchFamily="18" charset="0"/>
                          </a:rPr>
                        </m:ctrlPr>
                      </m:radPr>
                      <m:deg/>
                      <m:e>
                        <m:r>
                          <a:rPr lang="en-US" sz="3200" i="1">
                            <a:effectLst/>
                            <a:latin typeface="Cambria Math" panose="02040503050406030204" pitchFamily="18" charset="0"/>
                            <a:ea typeface="Calibri" panose="020F0502020204030204" pitchFamily="34" charset="0"/>
                            <a:cs typeface="Times New Roman" panose="02020603050405020304" pitchFamily="18" charset="0"/>
                          </a:rPr>
                          <m:t>5</m:t>
                        </m:r>
                      </m:e>
                    </m:rad>
                    <m:r>
                      <a:rPr lang="en-US" sz="32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3200" i="1">
                            <a:effectLst/>
                            <a:latin typeface="Cambria Math" panose="02040503050406030204" pitchFamily="18" charset="0"/>
                          </a:rPr>
                        </m:ctrlPr>
                      </m:fPr>
                      <m:num>
                        <m:r>
                          <a:rPr lang="en-US" sz="3200" i="1">
                            <a:effectLst/>
                            <a:latin typeface="Cambria Math" panose="02040503050406030204" pitchFamily="18" charset="0"/>
                            <a:ea typeface="Calibri" panose="020F0502020204030204" pitchFamily="34" charset="0"/>
                            <a:cs typeface="Times New Roman" panose="02020603050405020304" pitchFamily="18" charset="0"/>
                          </a:rPr>
                          <m:t>2</m:t>
                        </m:r>
                      </m:num>
                      <m:den>
                        <m:rad>
                          <m:radPr>
                            <m:degHide m:val="on"/>
                            <m:ctrlPr>
                              <a:rPr lang="en-US" sz="3200" i="1">
                                <a:effectLst/>
                                <a:latin typeface="Cambria Math" panose="02040503050406030204" pitchFamily="18" charset="0"/>
                              </a:rPr>
                            </m:ctrlPr>
                          </m:radPr>
                          <m:deg/>
                          <m:e>
                            <m:r>
                              <a:rPr lang="en-US" sz="3200" i="1">
                                <a:effectLst/>
                                <a:latin typeface="Cambria Math" panose="02040503050406030204" pitchFamily="18" charset="0"/>
                                <a:ea typeface="Calibri" panose="020F0502020204030204" pitchFamily="34" charset="0"/>
                                <a:cs typeface="Times New Roman" panose="02020603050405020304" pitchFamily="18" charset="0"/>
                              </a:rPr>
                              <m:t>5</m:t>
                            </m:r>
                          </m:e>
                        </m:rad>
                      </m:den>
                    </m:f>
                    <m:r>
                      <a:rPr lang="en-US" sz="3200" i="1">
                        <a:effectLst/>
                        <a:latin typeface="Cambria Math" panose="02040503050406030204" pitchFamily="18" charset="0"/>
                        <a:ea typeface="Calibri" panose="020F0502020204030204" pitchFamily="34" charset="0"/>
                        <a:cs typeface="Times New Roman" panose="02020603050405020304" pitchFamily="18" charset="0"/>
                      </a:rPr>
                      <m:t>=4</m:t>
                    </m:r>
                  </m:oMath>
                </a14:m>
                <a:endParaRPr lang="en-US" sz="3200"/>
              </a:p>
            </p:txBody>
          </p:sp>
        </mc:Choice>
        <mc:Fallback xmlns="">
          <p:sp>
            <p:nvSpPr>
              <p:cNvPr id="6" name="TextBox 5">
                <a:extLst>
                  <a:ext uri="{FF2B5EF4-FFF2-40B4-BE49-F238E27FC236}">
                    <a16:creationId xmlns:a16="http://schemas.microsoft.com/office/drawing/2014/main" id="{512901D0-ACEE-AD3D-8932-BEC4DD0ED29E}"/>
                  </a:ext>
                </a:extLst>
              </p:cNvPr>
              <p:cNvSpPr txBox="1">
                <a:spLocks noRot="1" noChangeAspect="1" noMove="1" noResize="1" noEditPoints="1" noAdjustHandles="1" noChangeArrowheads="1" noChangeShapeType="1" noTextEdit="1"/>
              </p:cNvSpPr>
              <p:nvPr/>
            </p:nvSpPr>
            <p:spPr>
              <a:xfrm>
                <a:off x="256855" y="3508752"/>
                <a:ext cx="11686906" cy="2907078"/>
              </a:xfrm>
              <a:prstGeom prst="rect">
                <a:avLst/>
              </a:prstGeom>
              <a:blipFill>
                <a:blip r:embed="rId4"/>
                <a:stretch>
                  <a:fillRect l="-1304" b="-1891"/>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3DA1A686-958C-FC34-8D1C-301CDCBDE1B2}"/>
              </a:ext>
            </a:extLst>
          </p:cNvPr>
          <p:cNvCxnSpPr/>
          <p:nvPr/>
        </p:nvCxnSpPr>
        <p:spPr>
          <a:xfrm>
            <a:off x="461913" y="2799761"/>
            <a:ext cx="7475456"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
        <p:nvSpPr>
          <p:cNvPr id="7" name="TextBox 6">
            <a:extLst>
              <a:ext uri="{FF2B5EF4-FFF2-40B4-BE49-F238E27FC236}">
                <a16:creationId xmlns:a16="http://schemas.microsoft.com/office/drawing/2014/main" id="{B5EDD628-33A2-5E56-425B-0C18D68EA10E}"/>
              </a:ext>
            </a:extLst>
          </p:cNvPr>
          <p:cNvSpPr txBox="1"/>
          <p:nvPr/>
        </p:nvSpPr>
        <p:spPr>
          <a:xfrm>
            <a:off x="711957" y="1010538"/>
            <a:ext cx="669303" cy="769441"/>
          </a:xfrm>
          <a:prstGeom prst="rect">
            <a:avLst/>
          </a:prstGeom>
          <a:noFill/>
        </p:spPr>
        <p:txBody>
          <a:bodyPr wrap="square" rtlCol="0">
            <a:spAutoFit/>
          </a:bodyPr>
          <a:lstStyle/>
          <a:p>
            <a:r>
              <a:rPr lang="en-US" sz="4400" b="1">
                <a:solidFill>
                  <a:srgbClr val="FF0000"/>
                </a:solidFill>
              </a:rPr>
              <a:t>X</a:t>
            </a:r>
          </a:p>
        </p:txBody>
      </p:sp>
      <p:sp>
        <p:nvSpPr>
          <p:cNvPr id="8" name="TextBox 7">
            <a:extLst>
              <a:ext uri="{FF2B5EF4-FFF2-40B4-BE49-F238E27FC236}">
                <a16:creationId xmlns:a16="http://schemas.microsoft.com/office/drawing/2014/main" id="{53D9C027-F2C1-8CCE-69BC-6DD8D0F97D27}"/>
              </a:ext>
            </a:extLst>
          </p:cNvPr>
          <p:cNvSpPr txBox="1"/>
          <p:nvPr/>
        </p:nvSpPr>
        <p:spPr>
          <a:xfrm>
            <a:off x="4541751" y="956825"/>
            <a:ext cx="669303" cy="769441"/>
          </a:xfrm>
          <a:prstGeom prst="rect">
            <a:avLst/>
          </a:prstGeom>
          <a:noFill/>
        </p:spPr>
        <p:txBody>
          <a:bodyPr wrap="square" rtlCol="0">
            <a:spAutoFit/>
          </a:bodyPr>
          <a:lstStyle/>
          <a:p>
            <a:r>
              <a:rPr lang="en-US" sz="4400" b="1">
                <a:solidFill>
                  <a:srgbClr val="FF0000"/>
                </a:solidFill>
              </a:rPr>
              <a:t>X</a:t>
            </a:r>
          </a:p>
        </p:txBody>
      </p:sp>
      <p:sp>
        <p:nvSpPr>
          <p:cNvPr id="9" name="TextBox 8">
            <a:extLst>
              <a:ext uri="{FF2B5EF4-FFF2-40B4-BE49-F238E27FC236}">
                <a16:creationId xmlns:a16="http://schemas.microsoft.com/office/drawing/2014/main" id="{258D6F29-0E55-A668-F161-681C27235E7B}"/>
              </a:ext>
            </a:extLst>
          </p:cNvPr>
          <p:cNvSpPr txBox="1"/>
          <p:nvPr/>
        </p:nvSpPr>
        <p:spPr>
          <a:xfrm>
            <a:off x="4541751" y="1715637"/>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806030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6F77DB-27B5-4488-4161-CDC2AC4F3D4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EC0BA61-03DA-69D7-6E23-F05C2CC776D1}"/>
              </a:ext>
            </a:extLst>
          </p:cNvPr>
          <p:cNvPicPr>
            <a:picLocks noChangeAspect="1"/>
          </p:cNvPicPr>
          <p:nvPr/>
        </p:nvPicPr>
        <p:blipFill>
          <a:blip r:embed="rId2"/>
          <a:stretch>
            <a:fillRect/>
          </a:stretch>
        </p:blipFill>
        <p:spPr>
          <a:xfrm>
            <a:off x="0" y="95419"/>
            <a:ext cx="11590217" cy="2696419"/>
          </a:xfrm>
          <a:prstGeom prst="rect">
            <a:avLst/>
          </a:prstGeom>
        </p:spPr>
      </p:pic>
      <p:cxnSp>
        <p:nvCxnSpPr>
          <p:cNvPr id="6" name="Straight Connector 5">
            <a:extLst>
              <a:ext uri="{FF2B5EF4-FFF2-40B4-BE49-F238E27FC236}">
                <a16:creationId xmlns:a16="http://schemas.microsoft.com/office/drawing/2014/main" id="{A9372ABF-2A9D-FBB8-E8C4-412B865017E3}"/>
              </a:ext>
            </a:extLst>
          </p:cNvPr>
          <p:cNvCxnSpPr/>
          <p:nvPr/>
        </p:nvCxnSpPr>
        <p:spPr>
          <a:xfrm>
            <a:off x="75414" y="3120272"/>
            <a:ext cx="12019176"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8" name="TextBox 7">
                <a:extLst>
                  <a:ext uri="{FF2B5EF4-FFF2-40B4-BE49-F238E27FC236}">
                    <a16:creationId xmlns:a16="http://schemas.microsoft.com/office/drawing/2014/main" id="{6A57A922-82B2-411B-8298-4C7DA4C724D8}"/>
                  </a:ext>
                </a:extLst>
              </p:cNvPr>
              <p:cNvSpPr txBox="1"/>
              <p:nvPr/>
            </p:nvSpPr>
            <p:spPr>
              <a:xfrm>
                <a:off x="638705" y="3448706"/>
                <a:ext cx="11352190" cy="2896499"/>
              </a:xfrm>
              <a:prstGeom prst="rect">
                <a:avLst/>
              </a:prstGeom>
              <a:noFill/>
            </p:spPr>
            <p:txBody>
              <a:bodyPr wrap="square">
                <a:spAutoFit/>
              </a:bodyPr>
              <a:lstStyle/>
              <a:p>
                <a:pPr marL="342900" lvl="0" indent="-342900">
                  <a:lnSpc>
                    <a:spcPct val="115000"/>
                  </a:lnSpc>
                  <a:buFont typeface="+mj-lt"/>
                  <a:buAutoNum type="alphaLcParenR"/>
                  <a:tabLst>
                    <a:tab pos="685800" algn="l"/>
                    <a:tab pos="1314450" algn="l"/>
                  </a:tabLst>
                </a:pPr>
                <a14:m>
                  <m:oMath xmlns:m="http://schemas.openxmlformats.org/officeDocument/2006/math">
                    <m:r>
                      <a:rPr lang="en-US" sz="2800" b="0" i="1" smtClean="0">
                        <a:effectLst/>
                        <a:latin typeface="Cambria Math" panose="02040503050406030204" pitchFamily="18" charset="0"/>
                        <a:ea typeface="Calibri" panose="020F0502020204030204" pitchFamily="34" charset="0"/>
                      </a:rPr>
                      <m:t>𝐶</m:t>
                    </m:r>
                    <m:r>
                      <a:rPr lang="en-US" sz="2800" b="0" i="1" smtClean="0">
                        <a:effectLst/>
                        <a:latin typeface="Cambria Math" panose="02040503050406030204" pitchFamily="18" charset="0"/>
                        <a:ea typeface="Calibri" panose="020F0502020204030204" pitchFamily="34" charset="0"/>
                      </a:rPr>
                      <m:t>ỡ </m:t>
                    </m:r>
                    <m:r>
                      <a:rPr lang="en-US" sz="2800" b="0" i="1" smtClean="0">
                        <a:effectLst/>
                        <a:latin typeface="Cambria Math" panose="02040503050406030204" pitchFamily="18" charset="0"/>
                        <a:ea typeface="Calibri" panose="020F0502020204030204" pitchFamily="34" charset="0"/>
                      </a:rPr>
                      <m:t>𝑚</m:t>
                    </m:r>
                    <m:r>
                      <a:rPr lang="en-US" sz="2800" b="0" i="1" smtClean="0">
                        <a:effectLst/>
                        <a:latin typeface="Cambria Math" panose="02040503050406030204" pitchFamily="18" charset="0"/>
                        <a:ea typeface="Calibri" panose="020F0502020204030204" pitchFamily="34" charset="0"/>
                      </a:rPr>
                      <m:t>ẫ</m:t>
                    </m:r>
                    <m:r>
                      <a:rPr lang="en-US" sz="2800" b="0" i="1" smtClean="0">
                        <a:effectLst/>
                        <a:latin typeface="Cambria Math" panose="02040503050406030204" pitchFamily="18" charset="0"/>
                        <a:ea typeface="Calibri" panose="020F0502020204030204" pitchFamily="34" charset="0"/>
                      </a:rPr>
                      <m:t>𝑢</m:t>
                    </m:r>
                    <m:r>
                      <a:rPr lang="en-US" sz="2800" b="0" i="1" smtClean="0">
                        <a:effectLst/>
                        <a:latin typeface="Cambria Math" panose="02040503050406030204" pitchFamily="18" charset="0"/>
                        <a:ea typeface="Calibri" panose="020F0502020204030204" pitchFamily="34" charset="0"/>
                      </a:rPr>
                      <m:t>  </m:t>
                    </m:r>
                    <m:r>
                      <a:rPr lang="vi-VN" sz="2800" i="1" smtClean="0">
                        <a:solidFill>
                          <a:srgbClr val="FF0000"/>
                        </a:solidFill>
                        <a:effectLst/>
                        <a:latin typeface="Cambria Math" panose="02040503050406030204" pitchFamily="18" charset="0"/>
                        <a:ea typeface="Calibri" panose="020F0502020204030204" pitchFamily="34" charset="0"/>
                      </a:rPr>
                      <m:t>𝑛</m:t>
                    </m:r>
                    <m:r>
                      <a:rPr lang="vi-VN" sz="2800" i="1" smtClean="0">
                        <a:effectLst/>
                        <a:latin typeface="Cambria Math" panose="02040503050406030204" pitchFamily="18" charset="0"/>
                        <a:ea typeface="Calibri" panose="020F0502020204030204" pitchFamily="34" charset="0"/>
                      </a:rPr>
                      <m:t>=4+6+6+9+9+7+5+3+1=50</m:t>
                    </m:r>
                  </m:oMath>
                </a14:m>
                <a:endParaRPr lang="en-US" sz="2800">
                  <a:effectLst/>
                  <a:latin typeface="Times New Roman" panose="02020603050405020304" pitchFamily="18" charset="0"/>
                  <a:ea typeface="Calibri" panose="020F0502020204030204" pitchFamily="34" charset="0"/>
                </a:endParaRPr>
              </a:p>
              <a:p>
                <a:pPr marL="342900" lvl="0" indent="-342900">
                  <a:lnSpc>
                    <a:spcPct val="115000"/>
                  </a:lnSpc>
                  <a:buFont typeface="+mj-lt"/>
                  <a:buAutoNum type="alphaLcParenR"/>
                  <a:tabLst>
                    <a:tab pos="685800" algn="l"/>
                    <a:tab pos="1314450" algn="l"/>
                  </a:tabLst>
                </a:pPr>
                <a14:m>
                  <m:oMath xmlns:m="http://schemas.openxmlformats.org/officeDocument/2006/math">
                    <m:sSub>
                      <m:sSubPr>
                        <m:ctrlPr>
                          <a:rPr lang="en-US" sz="2800" i="1">
                            <a:effectLst/>
                            <a:latin typeface="Cambria Math" panose="02040503050406030204" pitchFamily="18" charset="0"/>
                            <a:ea typeface="Calibri" panose="020F0502020204030204" pitchFamily="34" charset="0"/>
                          </a:rPr>
                        </m:ctrlPr>
                      </m:sSubPr>
                      <m:e>
                        <m:r>
                          <a:rPr lang="en-US" sz="2800" b="0" i="1" smtClean="0">
                            <a:effectLst/>
                            <a:latin typeface="Cambria Math" panose="02040503050406030204" pitchFamily="18" charset="0"/>
                            <a:ea typeface="Calibri" panose="020F0502020204030204" pitchFamily="34" charset="0"/>
                          </a:rPr>
                          <m:t>𝑇𝑟𝑢𝑛𝑔</m:t>
                        </m:r>
                        <m:r>
                          <a:rPr lang="en-US" sz="2800" b="0" i="1" smtClean="0">
                            <a:effectLst/>
                            <a:latin typeface="Cambria Math" panose="02040503050406030204" pitchFamily="18" charset="0"/>
                            <a:ea typeface="Calibri" panose="020F0502020204030204" pitchFamily="34" charset="0"/>
                          </a:rPr>
                          <m:t> </m:t>
                        </m:r>
                        <m:r>
                          <a:rPr lang="en-US" sz="2800" b="0" i="1" smtClean="0">
                            <a:effectLst/>
                            <a:latin typeface="Cambria Math" panose="02040503050406030204" pitchFamily="18" charset="0"/>
                            <a:ea typeface="Calibri" panose="020F0502020204030204" pitchFamily="34" charset="0"/>
                          </a:rPr>
                          <m:t>𝑣</m:t>
                        </m:r>
                        <m:r>
                          <a:rPr lang="en-US" sz="2800" b="0" i="1" smtClean="0">
                            <a:effectLst/>
                            <a:latin typeface="Cambria Math" panose="02040503050406030204" pitchFamily="18" charset="0"/>
                            <a:ea typeface="Calibri" panose="020F0502020204030204" pitchFamily="34" charset="0"/>
                          </a:rPr>
                          <m:t>ị. </m:t>
                        </m:r>
                        <m:r>
                          <a:rPr lang="en-US" sz="2800" b="0" i="1" smtClean="0">
                            <a:effectLst/>
                            <a:latin typeface="Cambria Math" panose="02040503050406030204" pitchFamily="18" charset="0"/>
                            <a:ea typeface="Calibri" panose="020F0502020204030204" pitchFamily="34" charset="0"/>
                          </a:rPr>
                          <m:t>𝐷𝑜</m:t>
                        </m:r>
                        <m:r>
                          <a:rPr lang="en-US" sz="2800" b="0" i="1" smtClean="0">
                            <a:effectLst/>
                            <a:latin typeface="Cambria Math" panose="02040503050406030204" pitchFamily="18" charset="0"/>
                            <a:ea typeface="Calibri" panose="020F0502020204030204" pitchFamily="34" charset="0"/>
                          </a:rPr>
                          <m:t> </m:t>
                        </m:r>
                        <m:r>
                          <a:rPr lang="en-US" sz="2800" b="0" i="1" smtClean="0">
                            <a:effectLst/>
                            <a:latin typeface="Cambria Math" panose="02040503050406030204" pitchFamily="18" charset="0"/>
                            <a:ea typeface="Calibri" panose="020F0502020204030204" pitchFamily="34" charset="0"/>
                          </a:rPr>
                          <m:t>𝑛</m:t>
                        </m:r>
                        <m:r>
                          <a:rPr lang="en-US" sz="2800" b="0" i="1" smtClean="0">
                            <a:effectLst/>
                            <a:latin typeface="Cambria Math" panose="02040503050406030204" pitchFamily="18" charset="0"/>
                            <a:ea typeface="Calibri" panose="020F0502020204030204" pitchFamily="34" charset="0"/>
                          </a:rPr>
                          <m:t>=50 </m:t>
                        </m:r>
                        <m:r>
                          <a:rPr lang="en-US" sz="2800" b="0" i="1" smtClean="0">
                            <a:effectLst/>
                            <a:latin typeface="Cambria Math" panose="02040503050406030204" pitchFamily="18" charset="0"/>
                            <a:ea typeface="Calibri" panose="020F0502020204030204" pitchFamily="34" charset="0"/>
                          </a:rPr>
                          <m:t>𝑐h</m:t>
                        </m:r>
                        <m:r>
                          <a:rPr lang="en-US" sz="2800" b="0" i="1" smtClean="0">
                            <a:effectLst/>
                            <a:latin typeface="Cambria Math" panose="02040503050406030204" pitchFamily="18" charset="0"/>
                            <a:ea typeface="Calibri" panose="020F0502020204030204" pitchFamily="34" charset="0"/>
                          </a:rPr>
                          <m:t>ẵ</m:t>
                        </m:r>
                        <m:r>
                          <a:rPr lang="en-US" sz="2800" b="0" i="1" smtClean="0">
                            <a:effectLst/>
                            <a:latin typeface="Cambria Math" panose="02040503050406030204" pitchFamily="18" charset="0"/>
                            <a:ea typeface="Calibri" panose="020F0502020204030204" pitchFamily="34" charset="0"/>
                          </a:rPr>
                          <m:t>𝑛</m:t>
                        </m:r>
                        <m:r>
                          <a:rPr lang="en-US" sz="2800" b="0" i="1" smtClean="0">
                            <a:effectLst/>
                            <a:latin typeface="Cambria Math" panose="02040503050406030204" pitchFamily="18" charset="0"/>
                            <a:ea typeface="Calibri" panose="020F0502020204030204" pitchFamily="34" charset="0"/>
                          </a:rPr>
                          <m:t> </m:t>
                        </m:r>
                        <m:r>
                          <a:rPr lang="en-US" sz="2800" b="0" i="1" smtClean="0">
                            <a:effectLst/>
                            <a:latin typeface="Cambria Math" panose="02040503050406030204" pitchFamily="18" charset="0"/>
                            <a:ea typeface="Calibri" panose="020F0502020204030204" pitchFamily="34" charset="0"/>
                          </a:rPr>
                          <m:t>𝑛</m:t>
                        </m:r>
                        <m:r>
                          <a:rPr lang="en-US" sz="2800" b="0" i="1" smtClean="0">
                            <a:effectLst/>
                            <a:latin typeface="Cambria Math" panose="02040503050406030204" pitchFamily="18" charset="0"/>
                            <a:ea typeface="Calibri" panose="020F0502020204030204" pitchFamily="34" charset="0"/>
                          </a:rPr>
                          <m:t>ê</m:t>
                        </m:r>
                        <m:r>
                          <a:rPr lang="en-US" sz="2800" b="0" i="1" smtClean="0">
                            <a:effectLst/>
                            <a:latin typeface="Cambria Math" panose="02040503050406030204" pitchFamily="18" charset="0"/>
                            <a:ea typeface="Calibri" panose="020F0502020204030204" pitchFamily="34" charset="0"/>
                          </a:rPr>
                          <m:t>𝑛</m:t>
                        </m:r>
                        <m:r>
                          <a:rPr lang="en-US" sz="2800" b="0" i="1" smtClean="0">
                            <a:effectLst/>
                            <a:latin typeface="Cambria Math" panose="02040503050406030204" pitchFamily="18" charset="0"/>
                            <a:ea typeface="Calibri" panose="020F0502020204030204" pitchFamily="34" charset="0"/>
                          </a:rPr>
                          <m:t>  </m:t>
                        </m:r>
                        <m:r>
                          <a:rPr lang="vi-VN" sz="2800" i="1">
                            <a:effectLst/>
                            <a:latin typeface="Cambria Math" panose="02040503050406030204" pitchFamily="18" charset="0"/>
                            <a:ea typeface="Calibri" panose="020F0502020204030204" pitchFamily="34" charset="0"/>
                          </a:rPr>
                          <m:t>𝑀</m:t>
                        </m:r>
                      </m:e>
                      <m:sub>
                        <m:r>
                          <a:rPr lang="vi-VN" sz="2800" i="1">
                            <a:effectLst/>
                            <a:latin typeface="Cambria Math" panose="02040503050406030204" pitchFamily="18" charset="0"/>
                            <a:ea typeface="Calibri" panose="020F0502020204030204" pitchFamily="34" charset="0"/>
                          </a:rPr>
                          <m:t>𝑒</m:t>
                        </m:r>
                      </m:sub>
                    </m:sSub>
                    <m:r>
                      <a:rPr lang="vi-VN" sz="2800" i="1">
                        <a:effectLst/>
                        <a:latin typeface="Cambria Math" panose="02040503050406030204" pitchFamily="18" charset="0"/>
                        <a:ea typeface="Calibri" panose="020F0502020204030204" pitchFamily="34" charset="0"/>
                      </a:rPr>
                      <m:t>=</m:t>
                    </m:r>
                    <m:f>
                      <m:fPr>
                        <m:ctrlPr>
                          <a:rPr lang="en-US" sz="2800" b="1" i="1" smtClean="0">
                            <a:solidFill>
                              <a:srgbClr val="FF0000"/>
                            </a:solidFill>
                            <a:effectLst/>
                            <a:latin typeface="Cambria Math" panose="02040503050406030204" pitchFamily="18" charset="0"/>
                            <a:ea typeface="Calibri" panose="020F0502020204030204" pitchFamily="34" charset="0"/>
                          </a:rPr>
                        </m:ctrlPr>
                      </m:fPr>
                      <m:num>
                        <m:sSub>
                          <m:sSubPr>
                            <m:ctrlPr>
                              <a:rPr lang="en-US" sz="2800" b="1" i="1">
                                <a:solidFill>
                                  <a:srgbClr val="FF0000"/>
                                </a:solidFill>
                                <a:effectLst/>
                                <a:latin typeface="Cambria Math" panose="02040503050406030204" pitchFamily="18" charset="0"/>
                                <a:ea typeface="Calibri" panose="020F0502020204030204" pitchFamily="34" charset="0"/>
                              </a:rPr>
                            </m:ctrlPr>
                          </m:sSubPr>
                          <m:e>
                            <m:r>
                              <a:rPr lang="vi-VN" sz="2800" b="1" i="1">
                                <a:solidFill>
                                  <a:srgbClr val="FF0000"/>
                                </a:solidFill>
                                <a:effectLst/>
                                <a:latin typeface="Cambria Math" panose="02040503050406030204" pitchFamily="18" charset="0"/>
                                <a:ea typeface="Calibri" panose="020F0502020204030204" pitchFamily="34" charset="0"/>
                              </a:rPr>
                              <m:t>𝒙</m:t>
                            </m:r>
                          </m:e>
                          <m:sub>
                            <m:r>
                              <a:rPr lang="vi-VN" sz="2800" b="1" i="1">
                                <a:solidFill>
                                  <a:srgbClr val="FF0000"/>
                                </a:solidFill>
                                <a:effectLst/>
                                <a:latin typeface="Cambria Math" panose="02040503050406030204" pitchFamily="18" charset="0"/>
                                <a:ea typeface="Calibri" panose="020F0502020204030204" pitchFamily="34" charset="0"/>
                              </a:rPr>
                              <m:t>𝟐𝟓</m:t>
                            </m:r>
                          </m:sub>
                        </m:sSub>
                        <m:r>
                          <a:rPr lang="vi-VN" sz="2800" b="1" i="1">
                            <a:solidFill>
                              <a:srgbClr val="FF0000"/>
                            </a:solidFill>
                            <a:effectLst/>
                            <a:latin typeface="Cambria Math" panose="02040503050406030204" pitchFamily="18" charset="0"/>
                            <a:ea typeface="Calibri" panose="020F0502020204030204" pitchFamily="34" charset="0"/>
                          </a:rPr>
                          <m:t>+</m:t>
                        </m:r>
                        <m:sSub>
                          <m:sSubPr>
                            <m:ctrlPr>
                              <a:rPr lang="en-US" sz="2800" b="1" i="1">
                                <a:solidFill>
                                  <a:srgbClr val="FF0000"/>
                                </a:solidFill>
                                <a:effectLst/>
                                <a:latin typeface="Cambria Math" panose="02040503050406030204" pitchFamily="18" charset="0"/>
                                <a:ea typeface="Calibri" panose="020F0502020204030204" pitchFamily="34" charset="0"/>
                              </a:rPr>
                            </m:ctrlPr>
                          </m:sSubPr>
                          <m:e>
                            <m:r>
                              <a:rPr lang="vi-VN" sz="2800" b="1" i="1">
                                <a:solidFill>
                                  <a:srgbClr val="FF0000"/>
                                </a:solidFill>
                                <a:effectLst/>
                                <a:latin typeface="Cambria Math" panose="02040503050406030204" pitchFamily="18" charset="0"/>
                                <a:ea typeface="Calibri" panose="020F0502020204030204" pitchFamily="34" charset="0"/>
                              </a:rPr>
                              <m:t>𝒙</m:t>
                            </m:r>
                          </m:e>
                          <m:sub>
                            <m:r>
                              <a:rPr lang="vi-VN" sz="2800" b="1" i="1">
                                <a:solidFill>
                                  <a:srgbClr val="FF0000"/>
                                </a:solidFill>
                                <a:effectLst/>
                                <a:latin typeface="Cambria Math" panose="02040503050406030204" pitchFamily="18" charset="0"/>
                                <a:ea typeface="Calibri" panose="020F0502020204030204" pitchFamily="34" charset="0"/>
                              </a:rPr>
                              <m:t>𝟐𝟔</m:t>
                            </m:r>
                          </m:sub>
                        </m:sSub>
                      </m:num>
                      <m:den>
                        <m:r>
                          <a:rPr lang="vi-VN" sz="2800" b="1" i="1">
                            <a:solidFill>
                              <a:srgbClr val="FF0000"/>
                            </a:solidFill>
                            <a:effectLst/>
                            <a:latin typeface="Cambria Math" panose="02040503050406030204" pitchFamily="18" charset="0"/>
                            <a:ea typeface="Calibri" panose="020F0502020204030204" pitchFamily="34" charset="0"/>
                          </a:rPr>
                          <m:t>𝟐</m:t>
                        </m:r>
                      </m:den>
                    </m:f>
                    <m:r>
                      <a:rPr lang="vi-VN" sz="2800" i="1">
                        <a:effectLst/>
                        <a:latin typeface="Cambria Math" panose="02040503050406030204" pitchFamily="18" charset="0"/>
                        <a:ea typeface="Calibri" panose="020F0502020204030204" pitchFamily="34" charset="0"/>
                      </a:rPr>
                      <m:t>=</m:t>
                    </m:r>
                    <m:f>
                      <m:fPr>
                        <m:ctrlPr>
                          <a:rPr lang="en-US" sz="2800" i="1">
                            <a:effectLst/>
                            <a:latin typeface="Cambria Math" panose="02040503050406030204" pitchFamily="18" charset="0"/>
                            <a:ea typeface="Calibri" panose="020F0502020204030204" pitchFamily="34" charset="0"/>
                          </a:rPr>
                        </m:ctrlPr>
                      </m:fPr>
                      <m:num>
                        <m:r>
                          <a:rPr lang="vi-VN" sz="2800" i="1">
                            <a:effectLst/>
                            <a:latin typeface="Cambria Math" panose="02040503050406030204" pitchFamily="18" charset="0"/>
                            <a:ea typeface="Calibri" panose="020F0502020204030204" pitchFamily="34" charset="0"/>
                          </a:rPr>
                          <m:t>7+7,5</m:t>
                        </m:r>
                      </m:num>
                      <m:den>
                        <m:r>
                          <a:rPr lang="vi-VN" sz="2800" i="1">
                            <a:effectLst/>
                            <a:latin typeface="Cambria Math" panose="02040503050406030204" pitchFamily="18" charset="0"/>
                            <a:ea typeface="Calibri" panose="020F0502020204030204" pitchFamily="34" charset="0"/>
                          </a:rPr>
                          <m:t>2</m:t>
                        </m:r>
                      </m:den>
                    </m:f>
                    <m:r>
                      <a:rPr lang="vi-VN" sz="2800" i="1">
                        <a:effectLst/>
                        <a:latin typeface="Cambria Math" panose="02040503050406030204" pitchFamily="18" charset="0"/>
                        <a:ea typeface="Calibri" panose="020F0502020204030204" pitchFamily="34" charset="0"/>
                      </a:rPr>
                      <m:t>=7,25</m:t>
                    </m:r>
                  </m:oMath>
                </a14:m>
                <a:endParaRPr lang="en-US" sz="2800">
                  <a:effectLst/>
                  <a:latin typeface="Times New Roman" panose="02020603050405020304" pitchFamily="18" charset="0"/>
                  <a:ea typeface="Calibri" panose="020F0502020204030204" pitchFamily="34" charset="0"/>
                </a:endParaRPr>
              </a:p>
              <a:p>
                <a:pPr marL="342900" lvl="0" indent="-342900">
                  <a:lnSpc>
                    <a:spcPct val="115000"/>
                  </a:lnSpc>
                  <a:buFont typeface="+mj-lt"/>
                  <a:buAutoNum type="alphaLcParenR"/>
                  <a:tabLst>
                    <a:tab pos="685800" algn="l"/>
                    <a:tab pos="1314450" algn="l"/>
                  </a:tabLst>
                </a:pPr>
                <a14:m>
                  <m:oMath xmlns:m="http://schemas.openxmlformats.org/officeDocument/2006/math">
                    <m:r>
                      <a:rPr lang="en-US" sz="2800" b="1" i="1" smtClean="0">
                        <a:solidFill>
                          <a:schemeClr val="tx1"/>
                        </a:solidFill>
                        <a:effectLst/>
                        <a:latin typeface="Cambria Math" panose="02040503050406030204" pitchFamily="18" charset="0"/>
                        <a:ea typeface="Calibri" panose="020F0502020204030204" pitchFamily="34" charset="0"/>
                      </a:rPr>
                      <m:t>𝑲𝒉𝒐</m:t>
                    </m:r>
                    <m:r>
                      <a:rPr lang="en-US" sz="2800" b="1" i="1" smtClean="0">
                        <a:solidFill>
                          <a:schemeClr val="tx1"/>
                        </a:solidFill>
                        <a:effectLst/>
                        <a:latin typeface="Cambria Math" panose="02040503050406030204" pitchFamily="18" charset="0"/>
                        <a:ea typeface="Calibri" panose="020F0502020204030204" pitchFamily="34" charset="0"/>
                      </a:rPr>
                      <m:t>ả</m:t>
                    </m:r>
                    <m:r>
                      <a:rPr lang="en-US" sz="2800" b="1" i="1" smtClean="0">
                        <a:solidFill>
                          <a:schemeClr val="tx1"/>
                        </a:solidFill>
                        <a:effectLst/>
                        <a:latin typeface="Cambria Math" panose="02040503050406030204" pitchFamily="18" charset="0"/>
                        <a:ea typeface="Calibri" panose="020F0502020204030204" pitchFamily="34" charset="0"/>
                      </a:rPr>
                      <m:t>𝒏𝒈</m:t>
                    </m:r>
                    <m:r>
                      <a:rPr lang="en-US" sz="2800" b="1" i="1" smtClean="0">
                        <a:solidFill>
                          <a:schemeClr val="tx1"/>
                        </a:solidFill>
                        <a:effectLst/>
                        <a:latin typeface="Cambria Math" panose="02040503050406030204" pitchFamily="18" charset="0"/>
                        <a:ea typeface="Calibri" panose="020F0502020204030204" pitchFamily="34" charset="0"/>
                      </a:rPr>
                      <m:t> </m:t>
                    </m:r>
                    <m:r>
                      <a:rPr lang="en-US" sz="2800" b="1" i="1" smtClean="0">
                        <a:solidFill>
                          <a:schemeClr val="tx1"/>
                        </a:solidFill>
                        <a:effectLst/>
                        <a:latin typeface="Cambria Math" panose="02040503050406030204" pitchFamily="18" charset="0"/>
                        <a:ea typeface="Calibri" panose="020F0502020204030204" pitchFamily="34" charset="0"/>
                      </a:rPr>
                      <m:t>𝒃𝒊</m:t>
                    </m:r>
                    <m:r>
                      <a:rPr lang="en-US" sz="2800" b="1" i="1" smtClean="0">
                        <a:solidFill>
                          <a:schemeClr val="tx1"/>
                        </a:solidFill>
                        <a:effectLst/>
                        <a:latin typeface="Cambria Math" panose="02040503050406030204" pitchFamily="18" charset="0"/>
                        <a:ea typeface="Calibri" panose="020F0502020204030204" pitchFamily="34" charset="0"/>
                      </a:rPr>
                      <m:t>ế</m:t>
                    </m:r>
                    <m:r>
                      <a:rPr lang="en-US" sz="2800" b="1" i="1" smtClean="0">
                        <a:solidFill>
                          <a:schemeClr val="tx1"/>
                        </a:solidFill>
                        <a:effectLst/>
                        <a:latin typeface="Cambria Math" panose="02040503050406030204" pitchFamily="18" charset="0"/>
                        <a:ea typeface="Calibri" panose="020F0502020204030204" pitchFamily="34" charset="0"/>
                      </a:rPr>
                      <m:t>𝒏</m:t>
                    </m:r>
                    <m:r>
                      <a:rPr lang="en-US" sz="2800" b="1" i="1" smtClean="0">
                        <a:solidFill>
                          <a:schemeClr val="tx1"/>
                        </a:solidFill>
                        <a:effectLst/>
                        <a:latin typeface="Cambria Math" panose="02040503050406030204" pitchFamily="18" charset="0"/>
                        <a:ea typeface="Calibri" panose="020F0502020204030204" pitchFamily="34" charset="0"/>
                      </a:rPr>
                      <m:t> </m:t>
                    </m:r>
                    <m:r>
                      <a:rPr lang="en-US" sz="2800" b="1" i="1" smtClean="0">
                        <a:solidFill>
                          <a:schemeClr val="tx1"/>
                        </a:solidFill>
                        <a:effectLst/>
                        <a:latin typeface="Cambria Math" panose="02040503050406030204" pitchFamily="18" charset="0"/>
                        <a:ea typeface="Calibri" panose="020F0502020204030204" pitchFamily="34" charset="0"/>
                      </a:rPr>
                      <m:t>𝒕𝒉𝒊</m:t>
                    </m:r>
                    <m:r>
                      <a:rPr lang="en-US" sz="2800" b="1" i="1" smtClean="0">
                        <a:solidFill>
                          <a:schemeClr val="tx1"/>
                        </a:solidFill>
                        <a:effectLst/>
                        <a:latin typeface="Cambria Math" panose="02040503050406030204" pitchFamily="18" charset="0"/>
                        <a:ea typeface="Calibri" panose="020F0502020204030204" pitchFamily="34" charset="0"/>
                      </a:rPr>
                      <m:t>ê</m:t>
                    </m:r>
                    <m:r>
                      <a:rPr lang="en-US" sz="2800" b="1" i="1" smtClean="0">
                        <a:solidFill>
                          <a:schemeClr val="tx1"/>
                        </a:solidFill>
                        <a:effectLst/>
                        <a:latin typeface="Cambria Math" panose="02040503050406030204" pitchFamily="18" charset="0"/>
                        <a:ea typeface="Calibri" panose="020F0502020204030204" pitchFamily="34" charset="0"/>
                      </a:rPr>
                      <m:t>𝒏</m:t>
                    </m:r>
                    <m:r>
                      <a:rPr lang="en-US" sz="2800" b="1" i="1" smtClean="0">
                        <a:solidFill>
                          <a:schemeClr val="tx1"/>
                        </a:solidFill>
                        <a:effectLst/>
                        <a:latin typeface="Cambria Math" panose="02040503050406030204" pitchFamily="18" charset="0"/>
                        <a:ea typeface="Calibri" panose="020F0502020204030204" pitchFamily="34" charset="0"/>
                      </a:rPr>
                      <m:t> </m:t>
                    </m:r>
                    <m:r>
                      <a:rPr lang="en-US" sz="2800" b="0" i="1" smtClean="0">
                        <a:solidFill>
                          <a:srgbClr val="FF0000"/>
                        </a:solidFill>
                        <a:effectLst/>
                        <a:latin typeface="Cambria Math" panose="02040503050406030204" pitchFamily="18" charset="0"/>
                        <a:ea typeface="Calibri" panose="020F0502020204030204" pitchFamily="34" charset="0"/>
                      </a:rPr>
                      <m:t>: </m:t>
                    </m:r>
                    <m:r>
                      <a:rPr lang="en-US" sz="2800" i="1" smtClean="0">
                        <a:solidFill>
                          <a:srgbClr val="FF0000"/>
                        </a:solidFill>
                        <a:effectLst/>
                        <a:latin typeface="Cambria Math" panose="02040503050406030204" pitchFamily="18" charset="0"/>
                        <a:ea typeface="Calibri" panose="020F0502020204030204" pitchFamily="34" charset="0"/>
                      </a:rPr>
                      <m:t>𝑅</m:t>
                    </m:r>
                    <m:r>
                      <a:rPr lang="en-US" sz="2800" i="1" smtClean="0">
                        <a:solidFill>
                          <a:srgbClr val="FF0000"/>
                        </a:solidFill>
                        <a:effectLst/>
                        <a:latin typeface="Cambria Math" panose="02040503050406030204" pitchFamily="18" charset="0"/>
                        <a:ea typeface="Calibri" panose="020F0502020204030204" pitchFamily="34" charset="0"/>
                      </a:rPr>
                      <m:t>=</m:t>
                    </m:r>
                    <m:sSub>
                      <m:sSubPr>
                        <m:ctrlPr>
                          <a:rPr lang="en-US" sz="2800" i="1">
                            <a:solidFill>
                              <a:srgbClr val="FF0000"/>
                            </a:solidFill>
                            <a:effectLst/>
                            <a:latin typeface="Cambria Math" panose="02040503050406030204" pitchFamily="18" charset="0"/>
                            <a:ea typeface="Calibri" panose="020F0502020204030204" pitchFamily="34" charset="0"/>
                          </a:rPr>
                        </m:ctrlPr>
                      </m:sSubPr>
                      <m:e>
                        <m:r>
                          <a:rPr lang="en-US" sz="2800" i="1">
                            <a:solidFill>
                              <a:srgbClr val="FF0000"/>
                            </a:solidFill>
                            <a:effectLst/>
                            <a:latin typeface="Cambria Math" panose="02040503050406030204" pitchFamily="18" charset="0"/>
                            <a:ea typeface="Calibri" panose="020F0502020204030204" pitchFamily="34" charset="0"/>
                          </a:rPr>
                          <m:t>𝑥</m:t>
                        </m:r>
                      </m:e>
                      <m:sub>
                        <m:r>
                          <a:rPr lang="en-US" sz="2800" i="1">
                            <a:solidFill>
                              <a:srgbClr val="FF0000"/>
                            </a:solidFill>
                            <a:effectLst/>
                            <a:latin typeface="Cambria Math" panose="02040503050406030204" pitchFamily="18" charset="0"/>
                            <a:ea typeface="Calibri" panose="020F0502020204030204" pitchFamily="34" charset="0"/>
                          </a:rPr>
                          <m:t>50</m:t>
                        </m:r>
                      </m:sub>
                    </m:sSub>
                    <m:r>
                      <a:rPr lang="en-US" sz="2800" i="1">
                        <a:solidFill>
                          <a:srgbClr val="FF0000"/>
                        </a:solidFill>
                        <a:effectLst/>
                        <a:latin typeface="Cambria Math" panose="02040503050406030204" pitchFamily="18" charset="0"/>
                        <a:ea typeface="Calibri" panose="020F0502020204030204" pitchFamily="34" charset="0"/>
                      </a:rPr>
                      <m:t>−</m:t>
                    </m:r>
                    <m:sSub>
                      <m:sSubPr>
                        <m:ctrlPr>
                          <a:rPr lang="en-US" sz="2800" i="1">
                            <a:solidFill>
                              <a:srgbClr val="FF0000"/>
                            </a:solidFill>
                            <a:effectLst/>
                            <a:latin typeface="Cambria Math" panose="02040503050406030204" pitchFamily="18" charset="0"/>
                            <a:ea typeface="Calibri" panose="020F0502020204030204" pitchFamily="34" charset="0"/>
                          </a:rPr>
                        </m:ctrlPr>
                      </m:sSubPr>
                      <m:e>
                        <m:r>
                          <a:rPr lang="en-US" sz="2800" i="1">
                            <a:solidFill>
                              <a:srgbClr val="FF0000"/>
                            </a:solidFill>
                            <a:effectLst/>
                            <a:latin typeface="Cambria Math" panose="02040503050406030204" pitchFamily="18" charset="0"/>
                            <a:ea typeface="Calibri" panose="020F0502020204030204" pitchFamily="34" charset="0"/>
                          </a:rPr>
                          <m:t>𝑥</m:t>
                        </m:r>
                      </m:e>
                      <m:sub>
                        <m:r>
                          <a:rPr lang="en-US" sz="2800" i="1">
                            <a:solidFill>
                              <a:srgbClr val="FF0000"/>
                            </a:solidFill>
                            <a:effectLst/>
                            <a:latin typeface="Cambria Math" panose="02040503050406030204" pitchFamily="18" charset="0"/>
                            <a:ea typeface="Calibri" panose="020F0502020204030204" pitchFamily="34" charset="0"/>
                          </a:rPr>
                          <m:t>1</m:t>
                        </m:r>
                      </m:sub>
                    </m:sSub>
                    <m:r>
                      <a:rPr lang="en-US" sz="2800" i="1">
                        <a:effectLst/>
                        <a:latin typeface="Cambria Math" panose="02040503050406030204" pitchFamily="18" charset="0"/>
                        <a:ea typeface="Calibri" panose="020F0502020204030204" pitchFamily="34" charset="0"/>
                      </a:rPr>
                      <m:t>=9,5−5=4,5.</m:t>
                    </m:r>
                  </m:oMath>
                </a14:m>
                <a:endParaRPr lang="en-US" sz="2800">
                  <a:effectLst/>
                  <a:latin typeface="Times New Roman" panose="02020603050405020304" pitchFamily="18" charset="0"/>
                  <a:ea typeface="Calibri" panose="020F0502020204030204" pitchFamily="34" charset="0"/>
                </a:endParaRPr>
              </a:p>
              <a:p>
                <a:pPr marL="342900" lvl="0" indent="-342900">
                  <a:lnSpc>
                    <a:spcPct val="115000"/>
                  </a:lnSpc>
                  <a:spcAft>
                    <a:spcPts val="1000"/>
                  </a:spcAft>
                  <a:buFont typeface="+mj-lt"/>
                  <a:buAutoNum type="alphaLcParenR"/>
                  <a:tabLst>
                    <a:tab pos="685800" algn="l"/>
                    <a:tab pos="1314450" algn="l"/>
                  </a:tabLst>
                </a:pPr>
                <a:r>
                  <a:rPr lang="en-US" sz="2800">
                    <a:effectLst/>
                    <a:ea typeface="Calibri" panose="020F0502020204030204" pitchFamily="34" charset="0"/>
                  </a:rPr>
                  <a:t>Khoảng tứ phân vị </a:t>
                </a:r>
                <a14:m>
                  <m:oMath xmlns:m="http://schemas.openxmlformats.org/officeDocument/2006/math">
                    <m:d>
                      <m:dPr>
                        <m:begChr m:val="{"/>
                        <m:endChr m:val=""/>
                        <m:ctrlPr>
                          <a:rPr lang="en-US" sz="2800" i="1">
                            <a:effectLst/>
                            <a:latin typeface="Cambria Math" panose="02040503050406030204" pitchFamily="18" charset="0"/>
                            <a:ea typeface="Calibri" panose="020F0502020204030204" pitchFamily="34" charset="0"/>
                          </a:rPr>
                        </m:ctrlPr>
                      </m:dPr>
                      <m:e>
                        <m:eqArr>
                          <m:eqArrPr>
                            <m:ctrlPr>
                              <a:rPr lang="en-US" sz="2800" i="1">
                                <a:effectLst/>
                                <a:latin typeface="Cambria Math" panose="02040503050406030204" pitchFamily="18" charset="0"/>
                                <a:ea typeface="Calibri" panose="020F0502020204030204" pitchFamily="34" charset="0"/>
                              </a:rPr>
                            </m:ctrlPr>
                          </m:eqArrPr>
                          <m:e>
                            <m:r>
                              <a:rPr lang="vi-VN" sz="2800" i="1">
                                <a:effectLst/>
                                <a:latin typeface="Cambria Math" panose="02040503050406030204" pitchFamily="18" charset="0"/>
                                <a:ea typeface="Calibri" panose="020F0502020204030204" pitchFamily="34" charset="0"/>
                              </a:rPr>
                              <m:t>&amp;</m:t>
                            </m:r>
                            <m:sSub>
                              <m:sSubPr>
                                <m:ctrlPr>
                                  <a:rPr lang="en-US" sz="2800" i="1">
                                    <a:effectLst/>
                                    <a:latin typeface="Cambria Math" panose="02040503050406030204" pitchFamily="18" charset="0"/>
                                    <a:ea typeface="Calibri" panose="020F0502020204030204" pitchFamily="34" charset="0"/>
                                  </a:rPr>
                                </m:ctrlPr>
                              </m:sSubPr>
                              <m:e>
                                <m:r>
                                  <a:rPr lang="vi-VN" sz="2800" i="1">
                                    <a:effectLst/>
                                    <a:latin typeface="Cambria Math" panose="02040503050406030204" pitchFamily="18" charset="0"/>
                                    <a:ea typeface="Calibri" panose="020F0502020204030204" pitchFamily="34" charset="0"/>
                                  </a:rPr>
                                  <m:t>𝑄</m:t>
                                </m:r>
                              </m:e>
                              <m:sub>
                                <m:r>
                                  <a:rPr lang="vi-VN" sz="2800" i="1">
                                    <a:effectLst/>
                                    <a:latin typeface="Cambria Math" panose="02040503050406030204" pitchFamily="18" charset="0"/>
                                    <a:ea typeface="Calibri" panose="020F0502020204030204" pitchFamily="34" charset="0"/>
                                  </a:rPr>
                                  <m:t>1</m:t>
                                </m:r>
                              </m:sub>
                            </m:sSub>
                            <m:r>
                              <a:rPr lang="vi-VN" sz="2800" i="1">
                                <a:effectLst/>
                                <a:latin typeface="Cambria Math" panose="02040503050406030204" pitchFamily="18" charset="0"/>
                                <a:ea typeface="Calibri" panose="020F0502020204030204" pitchFamily="34" charset="0"/>
                              </a:rPr>
                              <m:t>=</m:t>
                            </m:r>
                            <m:sSub>
                              <m:sSubPr>
                                <m:ctrlPr>
                                  <a:rPr lang="en-US" sz="2800" i="1">
                                    <a:effectLst/>
                                    <a:latin typeface="Cambria Math" panose="02040503050406030204" pitchFamily="18" charset="0"/>
                                    <a:ea typeface="Calibri" panose="020F0502020204030204" pitchFamily="34" charset="0"/>
                                  </a:rPr>
                                </m:ctrlPr>
                              </m:sSubPr>
                              <m:e>
                                <m:r>
                                  <a:rPr lang="vi-VN" sz="2800" i="1">
                                    <a:effectLst/>
                                    <a:latin typeface="Cambria Math" panose="02040503050406030204" pitchFamily="18" charset="0"/>
                                    <a:ea typeface="Calibri" panose="020F0502020204030204" pitchFamily="34" charset="0"/>
                                  </a:rPr>
                                  <m:t>𝑥</m:t>
                                </m:r>
                              </m:e>
                              <m:sub>
                                <m:r>
                                  <a:rPr lang="vi-VN" sz="2800" i="1">
                                    <a:effectLst/>
                                    <a:latin typeface="Cambria Math" panose="02040503050406030204" pitchFamily="18" charset="0"/>
                                    <a:ea typeface="Calibri" panose="020F0502020204030204" pitchFamily="34" charset="0"/>
                                  </a:rPr>
                                  <m:t>13</m:t>
                                </m:r>
                              </m:sub>
                            </m:sSub>
                            <m:r>
                              <a:rPr lang="vi-VN" sz="2800" i="1">
                                <a:effectLst/>
                                <a:latin typeface="Cambria Math" panose="02040503050406030204" pitchFamily="18" charset="0"/>
                                <a:ea typeface="Calibri" panose="020F0502020204030204" pitchFamily="34" charset="0"/>
                              </a:rPr>
                              <m:t>=6,5</m:t>
                            </m:r>
                          </m:e>
                          <m:e>
                            <m:r>
                              <a:rPr lang="vi-VN" sz="2800" i="1">
                                <a:effectLst/>
                                <a:latin typeface="Cambria Math" panose="02040503050406030204" pitchFamily="18" charset="0"/>
                                <a:ea typeface="Calibri" panose="020F0502020204030204" pitchFamily="34" charset="0"/>
                              </a:rPr>
                              <m:t>&amp;</m:t>
                            </m:r>
                            <m:sSub>
                              <m:sSubPr>
                                <m:ctrlPr>
                                  <a:rPr lang="en-US" sz="2800" i="1">
                                    <a:effectLst/>
                                    <a:latin typeface="Cambria Math" panose="02040503050406030204" pitchFamily="18" charset="0"/>
                                    <a:ea typeface="Calibri" panose="020F0502020204030204" pitchFamily="34" charset="0"/>
                                  </a:rPr>
                                </m:ctrlPr>
                              </m:sSubPr>
                              <m:e>
                                <m:r>
                                  <a:rPr lang="vi-VN" sz="2800" i="1">
                                    <a:effectLst/>
                                    <a:latin typeface="Cambria Math" panose="02040503050406030204" pitchFamily="18" charset="0"/>
                                    <a:ea typeface="Calibri" panose="020F0502020204030204" pitchFamily="34" charset="0"/>
                                  </a:rPr>
                                  <m:t>𝑄</m:t>
                                </m:r>
                              </m:e>
                              <m:sub>
                                <m:r>
                                  <a:rPr lang="vi-VN" sz="2800" i="1">
                                    <a:effectLst/>
                                    <a:latin typeface="Cambria Math" panose="02040503050406030204" pitchFamily="18" charset="0"/>
                                    <a:ea typeface="Calibri" panose="020F0502020204030204" pitchFamily="34" charset="0"/>
                                  </a:rPr>
                                  <m:t>3</m:t>
                                </m:r>
                              </m:sub>
                            </m:sSub>
                            <m:r>
                              <a:rPr lang="vi-VN" sz="2800" i="1">
                                <a:effectLst/>
                                <a:latin typeface="Cambria Math" panose="02040503050406030204" pitchFamily="18" charset="0"/>
                                <a:ea typeface="Calibri" panose="020F0502020204030204" pitchFamily="34" charset="0"/>
                              </a:rPr>
                              <m:t>=</m:t>
                            </m:r>
                            <m:sSub>
                              <m:sSubPr>
                                <m:ctrlPr>
                                  <a:rPr lang="en-US" sz="2800" i="1">
                                    <a:effectLst/>
                                    <a:latin typeface="Cambria Math" panose="02040503050406030204" pitchFamily="18" charset="0"/>
                                    <a:ea typeface="Calibri" panose="020F0502020204030204" pitchFamily="34" charset="0"/>
                                  </a:rPr>
                                </m:ctrlPr>
                              </m:sSubPr>
                              <m:e>
                                <m:r>
                                  <a:rPr lang="vi-VN" sz="2800" i="1">
                                    <a:effectLst/>
                                    <a:latin typeface="Cambria Math" panose="02040503050406030204" pitchFamily="18" charset="0"/>
                                    <a:ea typeface="Calibri" panose="020F0502020204030204" pitchFamily="34" charset="0"/>
                                  </a:rPr>
                                  <m:t>𝑥</m:t>
                                </m:r>
                              </m:e>
                              <m:sub>
                                <m:r>
                                  <a:rPr lang="vi-VN" sz="2800" i="1">
                                    <a:effectLst/>
                                    <a:latin typeface="Cambria Math" panose="02040503050406030204" pitchFamily="18" charset="0"/>
                                    <a:ea typeface="Calibri" panose="020F0502020204030204" pitchFamily="34" charset="0"/>
                                  </a:rPr>
                                  <m:t>38</m:t>
                                </m:r>
                              </m:sub>
                            </m:sSub>
                            <m:r>
                              <a:rPr lang="vi-VN" sz="2800" i="1">
                                <a:effectLst/>
                                <a:latin typeface="Cambria Math" panose="02040503050406030204" pitchFamily="18" charset="0"/>
                                <a:ea typeface="Calibri" panose="020F0502020204030204" pitchFamily="34" charset="0"/>
                              </a:rPr>
                              <m:t>=8</m:t>
                            </m:r>
                          </m:e>
                        </m:eqArr>
                      </m:e>
                    </m:d>
                    <m:r>
                      <a:rPr lang="vi-VN" sz="2800" i="1">
                        <a:effectLst/>
                        <a:latin typeface="Cambria Math" panose="02040503050406030204" pitchFamily="18" charset="0"/>
                        <a:ea typeface="Calibri" panose="020F0502020204030204" pitchFamily="34" charset="0"/>
                      </a:rPr>
                      <m:t>→</m:t>
                    </m:r>
                    <m:sSub>
                      <m:sSubPr>
                        <m:ctrlPr>
                          <a:rPr lang="vi-VN" sz="2800" i="1" smtClean="0">
                            <a:effectLst/>
                            <a:latin typeface="Cambria Math" panose="02040503050406030204" pitchFamily="18" charset="0"/>
                          </a:rPr>
                        </m:ctrlPr>
                      </m:sSubPr>
                      <m:e>
                        <m:r>
                          <a:rPr lang="vi-VN" sz="2800" i="1" smtClean="0">
                            <a:effectLst/>
                            <a:latin typeface="Cambria Math" panose="02040503050406030204" pitchFamily="18" charset="0"/>
                            <a:ea typeface="Cambria Math" panose="02040503050406030204" pitchFamily="18" charset="0"/>
                          </a:rPr>
                          <m:t>∆</m:t>
                        </m:r>
                      </m:e>
                      <m:sub>
                        <m:r>
                          <a:rPr lang="en-US" sz="2800" b="0" i="1" smtClean="0">
                            <a:effectLst/>
                            <a:latin typeface="Cambria Math" panose="02040503050406030204" pitchFamily="18" charset="0"/>
                          </a:rPr>
                          <m:t>𝑄</m:t>
                        </m:r>
                      </m:sub>
                    </m:sSub>
                    <m:r>
                      <a:rPr lang="vi-VN" sz="2800" i="1">
                        <a:effectLst/>
                        <a:highlight>
                          <a:srgbClr val="FFFF00"/>
                        </a:highlight>
                        <a:latin typeface="Cambria Math" panose="02040503050406030204" pitchFamily="18" charset="0"/>
                        <a:ea typeface="Calibri" panose="020F0502020204030204" pitchFamily="34" charset="0"/>
                      </a:rPr>
                      <m:t>=</m:t>
                    </m:r>
                    <m:sSub>
                      <m:sSubPr>
                        <m:ctrlPr>
                          <a:rPr lang="en-US" sz="2800" i="1">
                            <a:effectLst/>
                            <a:highlight>
                              <a:srgbClr val="FFFF00"/>
                            </a:highlight>
                            <a:latin typeface="Cambria Math" panose="02040503050406030204" pitchFamily="18" charset="0"/>
                            <a:ea typeface="Calibri" panose="020F0502020204030204" pitchFamily="34" charset="0"/>
                          </a:rPr>
                        </m:ctrlPr>
                      </m:sSubPr>
                      <m:e>
                        <m:r>
                          <a:rPr lang="vi-VN" sz="2800" i="1">
                            <a:effectLst/>
                            <a:highlight>
                              <a:srgbClr val="FFFF00"/>
                            </a:highlight>
                            <a:latin typeface="Cambria Math" panose="02040503050406030204" pitchFamily="18" charset="0"/>
                            <a:ea typeface="Calibri" panose="020F0502020204030204" pitchFamily="34" charset="0"/>
                          </a:rPr>
                          <m:t>𝑄</m:t>
                        </m:r>
                      </m:e>
                      <m:sub>
                        <m:r>
                          <a:rPr lang="vi-VN" sz="2800" i="1">
                            <a:effectLst/>
                            <a:highlight>
                              <a:srgbClr val="FFFF00"/>
                            </a:highlight>
                            <a:latin typeface="Cambria Math" panose="02040503050406030204" pitchFamily="18" charset="0"/>
                            <a:ea typeface="Calibri" panose="020F0502020204030204" pitchFamily="34" charset="0"/>
                          </a:rPr>
                          <m:t>3</m:t>
                        </m:r>
                      </m:sub>
                    </m:sSub>
                    <m:r>
                      <a:rPr lang="vi-VN" sz="2800" i="1">
                        <a:effectLst/>
                        <a:highlight>
                          <a:srgbClr val="FFFF00"/>
                        </a:highlight>
                        <a:latin typeface="Cambria Math" panose="02040503050406030204" pitchFamily="18" charset="0"/>
                        <a:ea typeface="Calibri" panose="020F0502020204030204" pitchFamily="34" charset="0"/>
                      </a:rPr>
                      <m:t>−</m:t>
                    </m:r>
                    <m:sSub>
                      <m:sSubPr>
                        <m:ctrlPr>
                          <a:rPr lang="en-US" sz="2800" i="1">
                            <a:effectLst/>
                            <a:highlight>
                              <a:srgbClr val="FFFF00"/>
                            </a:highlight>
                            <a:latin typeface="Cambria Math" panose="02040503050406030204" pitchFamily="18" charset="0"/>
                            <a:ea typeface="Calibri" panose="020F0502020204030204" pitchFamily="34" charset="0"/>
                          </a:rPr>
                        </m:ctrlPr>
                      </m:sSubPr>
                      <m:e>
                        <m:r>
                          <a:rPr lang="vi-VN" sz="2800" i="1">
                            <a:effectLst/>
                            <a:highlight>
                              <a:srgbClr val="FFFF00"/>
                            </a:highlight>
                            <a:latin typeface="Cambria Math" panose="02040503050406030204" pitchFamily="18" charset="0"/>
                            <a:ea typeface="Calibri" panose="020F0502020204030204" pitchFamily="34" charset="0"/>
                          </a:rPr>
                          <m:t>𝑄</m:t>
                        </m:r>
                      </m:e>
                      <m:sub>
                        <m:r>
                          <a:rPr lang="vi-VN" sz="2800" i="1">
                            <a:effectLst/>
                            <a:highlight>
                              <a:srgbClr val="FFFF00"/>
                            </a:highlight>
                            <a:latin typeface="Cambria Math" panose="02040503050406030204" pitchFamily="18" charset="0"/>
                            <a:ea typeface="Calibri" panose="020F0502020204030204" pitchFamily="34" charset="0"/>
                          </a:rPr>
                          <m:t>1</m:t>
                        </m:r>
                      </m:sub>
                    </m:sSub>
                    <m:r>
                      <a:rPr lang="vi-VN" sz="2800" i="1">
                        <a:effectLst/>
                        <a:latin typeface="Cambria Math" panose="02040503050406030204" pitchFamily="18" charset="0"/>
                        <a:ea typeface="Calibri" panose="020F0502020204030204" pitchFamily="34" charset="0"/>
                      </a:rPr>
                      <m:t>=8−6,5=1,5</m:t>
                    </m:r>
                  </m:oMath>
                </a14:m>
                <a:endParaRPr lang="en-US" sz="2800">
                  <a:effectLst/>
                  <a:latin typeface="Times New Roman" panose="02020603050405020304" pitchFamily="18" charset="0"/>
                  <a:ea typeface="Calibri" panose="020F0502020204030204" pitchFamily="34" charset="0"/>
                </a:endParaRPr>
              </a:p>
            </p:txBody>
          </p:sp>
        </mc:Choice>
        <mc:Fallback>
          <p:sp>
            <p:nvSpPr>
              <p:cNvPr id="8" name="TextBox 7">
                <a:extLst>
                  <a:ext uri="{FF2B5EF4-FFF2-40B4-BE49-F238E27FC236}">
                    <a16:creationId xmlns:a16="http://schemas.microsoft.com/office/drawing/2014/main" id="{6A57A922-82B2-411B-8298-4C7DA4C724D8}"/>
                  </a:ext>
                </a:extLst>
              </p:cNvPr>
              <p:cNvSpPr txBox="1">
                <a:spLocks noRot="1" noChangeAspect="1" noMove="1" noResize="1" noEditPoints="1" noAdjustHandles="1" noChangeArrowheads="1" noChangeShapeType="1" noTextEdit="1"/>
              </p:cNvSpPr>
              <p:nvPr/>
            </p:nvSpPr>
            <p:spPr>
              <a:xfrm>
                <a:off x="638705" y="3448706"/>
                <a:ext cx="11352190" cy="2896499"/>
              </a:xfrm>
              <a:prstGeom prst="rect">
                <a:avLst/>
              </a:prstGeom>
              <a:blipFill>
                <a:blip r:embed="rId3"/>
                <a:stretch>
                  <a:fillRect l="-1128"/>
                </a:stretch>
              </a:blipFill>
            </p:spPr>
            <p:txBody>
              <a:bodyPr/>
              <a:lstStyle/>
              <a:p>
                <a:r>
                  <a:rPr lang="en-US">
                    <a:noFill/>
                  </a:rPr>
                  <a:t> </a:t>
                </a:r>
              </a:p>
            </p:txBody>
          </p:sp>
        </mc:Fallback>
      </mc:AlternateContent>
      <p:sp>
        <p:nvSpPr>
          <p:cNvPr id="9" name="TextBox 8">
            <a:extLst>
              <a:ext uri="{FF2B5EF4-FFF2-40B4-BE49-F238E27FC236}">
                <a16:creationId xmlns:a16="http://schemas.microsoft.com/office/drawing/2014/main" id="{0DF3CEB3-CA17-F64A-0137-0EBAF117070A}"/>
              </a:ext>
            </a:extLst>
          </p:cNvPr>
          <p:cNvSpPr txBox="1"/>
          <p:nvPr/>
        </p:nvSpPr>
        <p:spPr>
          <a:xfrm>
            <a:off x="572125" y="3353007"/>
            <a:ext cx="669303" cy="769441"/>
          </a:xfrm>
          <a:prstGeom prst="rect">
            <a:avLst/>
          </a:prstGeom>
          <a:noFill/>
        </p:spPr>
        <p:txBody>
          <a:bodyPr wrap="square" rtlCol="0">
            <a:spAutoFit/>
          </a:bodyPr>
          <a:lstStyle/>
          <a:p>
            <a:r>
              <a:rPr lang="en-US" sz="4400" b="1">
                <a:solidFill>
                  <a:srgbClr val="FF0000"/>
                </a:solidFill>
              </a:rPr>
              <a:t>X</a:t>
            </a:r>
          </a:p>
        </p:txBody>
      </p:sp>
      <p:sp>
        <p:nvSpPr>
          <p:cNvPr id="10" name="TextBox 9">
            <a:extLst>
              <a:ext uri="{FF2B5EF4-FFF2-40B4-BE49-F238E27FC236}">
                <a16:creationId xmlns:a16="http://schemas.microsoft.com/office/drawing/2014/main" id="{5DA9B8F7-A41A-0326-911B-2C5A39675096}"/>
              </a:ext>
            </a:extLst>
          </p:cNvPr>
          <p:cNvSpPr txBox="1"/>
          <p:nvPr/>
        </p:nvSpPr>
        <p:spPr>
          <a:xfrm>
            <a:off x="572126" y="4584867"/>
            <a:ext cx="669303" cy="769441"/>
          </a:xfrm>
          <a:prstGeom prst="rect">
            <a:avLst/>
          </a:prstGeom>
          <a:noFill/>
        </p:spPr>
        <p:txBody>
          <a:bodyPr wrap="square" rtlCol="0">
            <a:spAutoFit/>
          </a:bodyPr>
          <a:lstStyle/>
          <a:p>
            <a:r>
              <a:rPr lang="en-US" sz="4400" b="1">
                <a:solidFill>
                  <a:srgbClr val="FF0000"/>
                </a:solidFill>
              </a:rPr>
              <a:t>X</a:t>
            </a:r>
          </a:p>
        </p:txBody>
      </p:sp>
      <p:sp>
        <p:nvSpPr>
          <p:cNvPr id="11" name="TextBox 10">
            <a:extLst>
              <a:ext uri="{FF2B5EF4-FFF2-40B4-BE49-F238E27FC236}">
                <a16:creationId xmlns:a16="http://schemas.microsoft.com/office/drawing/2014/main" id="{CF65B277-819A-2327-A467-CB08E88ACAED}"/>
              </a:ext>
            </a:extLst>
          </p:cNvPr>
          <p:cNvSpPr txBox="1"/>
          <p:nvPr/>
        </p:nvSpPr>
        <p:spPr>
          <a:xfrm>
            <a:off x="6851949" y="2186613"/>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1404322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8418B2-08C0-A9EC-1C28-6F2E09D54DB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7CCC27B6-05D4-59FB-1CDC-323AA07A9554}"/>
              </a:ext>
            </a:extLst>
          </p:cNvPr>
          <p:cNvPicPr>
            <a:picLocks noChangeAspect="1"/>
          </p:cNvPicPr>
          <p:nvPr/>
        </p:nvPicPr>
        <p:blipFill>
          <a:blip r:embed="rId2"/>
          <a:stretch>
            <a:fillRect/>
          </a:stretch>
        </p:blipFill>
        <p:spPr>
          <a:xfrm>
            <a:off x="295757" y="166416"/>
            <a:ext cx="11665824" cy="3651440"/>
          </a:xfrm>
          <a:prstGeom prst="rect">
            <a:avLst/>
          </a:prstGeom>
        </p:spPr>
      </p:pic>
      <p:pic>
        <p:nvPicPr>
          <p:cNvPr id="5" name="Picture 4">
            <a:extLst>
              <a:ext uri="{FF2B5EF4-FFF2-40B4-BE49-F238E27FC236}">
                <a16:creationId xmlns:a16="http://schemas.microsoft.com/office/drawing/2014/main" id="{714278FE-D59E-D21B-25D5-D06556724E72}"/>
              </a:ext>
            </a:extLst>
          </p:cNvPr>
          <p:cNvPicPr>
            <a:picLocks noChangeAspect="1"/>
          </p:cNvPicPr>
          <p:nvPr/>
        </p:nvPicPr>
        <p:blipFill>
          <a:blip r:embed="rId3"/>
          <a:stretch>
            <a:fillRect/>
          </a:stretch>
        </p:blipFill>
        <p:spPr>
          <a:xfrm>
            <a:off x="8261363" y="3516650"/>
            <a:ext cx="3793563" cy="3341350"/>
          </a:xfrm>
          <a:prstGeom prst="rect">
            <a:avLst/>
          </a:prstGeom>
        </p:spPr>
      </p:pic>
      <p:sp>
        <p:nvSpPr>
          <p:cNvPr id="6" name="TextBox 5">
            <a:extLst>
              <a:ext uri="{FF2B5EF4-FFF2-40B4-BE49-F238E27FC236}">
                <a16:creationId xmlns:a16="http://schemas.microsoft.com/office/drawing/2014/main" id="{6B173A2B-3F33-0F14-D821-464DAF9AE5BD}"/>
              </a:ext>
            </a:extLst>
          </p:cNvPr>
          <p:cNvSpPr txBox="1"/>
          <p:nvPr/>
        </p:nvSpPr>
        <p:spPr>
          <a:xfrm>
            <a:off x="1808146" y="1538762"/>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EB58CB1D-F88A-9F5A-0CD2-50DCDA60154A}"/>
              </a:ext>
            </a:extLst>
          </p:cNvPr>
          <p:cNvSpPr txBox="1"/>
          <p:nvPr/>
        </p:nvSpPr>
        <p:spPr>
          <a:xfrm>
            <a:off x="1761474" y="2308203"/>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469157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D761FD-D57F-8D59-B31D-C52CED2E137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ECA06C2-6E26-9E3C-154E-62CCA5AC6F28}"/>
              </a:ext>
            </a:extLst>
          </p:cNvPr>
          <p:cNvSpPr txBox="1"/>
          <p:nvPr/>
        </p:nvSpPr>
        <p:spPr>
          <a:xfrm>
            <a:off x="275734" y="0"/>
            <a:ext cx="11916265" cy="376000"/>
          </a:xfrm>
          <a:prstGeom prst="rect">
            <a:avLst/>
          </a:prstGeom>
          <a:noFill/>
        </p:spPr>
        <p:txBody>
          <a:bodyPr wrap="square">
            <a:spAutoFit/>
          </a:bodyPr>
          <a:lstStyle/>
          <a:p>
            <a:pPr>
              <a:lnSpc>
                <a:spcPct val="107000"/>
              </a:lnSpc>
              <a:spcAft>
                <a:spcPts val="800"/>
              </a:spcAft>
              <a:tabLst>
                <a:tab pos="3420745" algn="l"/>
              </a:tabLst>
            </a:pPr>
            <a:r>
              <a:rPr lang="vi-VN" sz="1800" b="1">
                <a:effectLst/>
                <a:latin typeface="Palatino Linotype" panose="02040502050505030304" pitchFamily="18" charset="0"/>
                <a:ea typeface="Calibri" panose="020F0502020204030204" pitchFamily="34" charset="0"/>
                <a:cs typeface="Times New Roman" panose="02020603050405020304" pitchFamily="18" charset="0"/>
              </a:rPr>
              <a:t>PHẦN 3. Câu trắc nghiệm trả lời ngắn. </a:t>
            </a:r>
            <a:r>
              <a:rPr lang="vi-VN" sz="1800">
                <a:effectLst/>
                <a:latin typeface="Palatino Linotype" panose="02040502050505030304" pitchFamily="18" charset="0"/>
                <a:ea typeface="Calibri" panose="020F0502020204030204" pitchFamily="34" charset="0"/>
                <a:cs typeface="Times New Roman" panose="02020603050405020304" pitchFamily="18" charset="0"/>
              </a:rPr>
              <a:t>Thí sinh trả lời từ câu 1 đến câu </a:t>
            </a:r>
            <a:r>
              <a:rPr lang="en-GB" sz="1800">
                <a:effectLst/>
                <a:latin typeface="Palatino Linotype" panose="02040502050505030304" pitchFamily="18" charset="0"/>
                <a:ea typeface="Calibri" panose="020F0502020204030204" pitchFamily="34" charset="0"/>
                <a:cs typeface="Times New Roman" panose="02020603050405020304" pitchFamily="18" charset="0"/>
              </a:rPr>
              <a:t>6</a:t>
            </a:r>
            <a:r>
              <a:rPr lang="vi-VN" sz="1800">
                <a:effectLst/>
                <a:latin typeface="Palatino Linotype" panose="02040502050505030304" pitchFamily="18" charset="0"/>
                <a:ea typeface="Calibri" panose="020F0502020204030204" pitchFamily="34" charset="0"/>
                <a:cs typeface="Times New Roman" panose="02020603050405020304" pitchFamily="18" charset="0"/>
              </a:rPr>
              <a:t>.</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64E7B367-6B5F-D0C8-0733-9DF403BADF8F}"/>
                  </a:ext>
                </a:extLst>
              </p:cNvPr>
              <p:cNvSpPr txBox="1"/>
              <p:nvPr/>
            </p:nvSpPr>
            <p:spPr>
              <a:xfrm>
                <a:off x="275734" y="376000"/>
                <a:ext cx="11781148" cy="1099596"/>
              </a:xfrm>
              <a:prstGeom prst="rect">
                <a:avLst/>
              </a:prstGeom>
              <a:noFill/>
            </p:spPr>
            <p:txBody>
              <a:bodyPr wrap="square">
                <a:spAutoFit/>
              </a:bodyPr>
              <a:lstStyle/>
              <a:p>
                <a:pPr lvl="0">
                  <a:lnSpc>
                    <a:spcPct val="115000"/>
                  </a:lnSpc>
                  <a:buSzPts val="1200"/>
                  <a:tabLst>
                    <a:tab pos="514350" algn="l"/>
                  </a:tabLst>
                </a:pPr>
                <a:r>
                  <a:rPr lang="en-GB" sz="2800" b="1">
                    <a:solidFill>
                      <a:srgbClr val="FF0000"/>
                    </a:solidFill>
                    <a:effectLst/>
                    <a:latin typeface="Palatino Linotype" panose="02040502050505030304" pitchFamily="18" charset="0"/>
                    <a:ea typeface="Calibri" panose="020F0502020204030204" pitchFamily="34" charset="0"/>
                  </a:rPr>
                  <a:t>Câu 17</a:t>
                </a:r>
                <a:r>
                  <a:rPr lang="en-GB" sz="2800">
                    <a:effectLst/>
                    <a:latin typeface="Palatino Linotype" panose="02040502050505030304" pitchFamily="18" charset="0"/>
                    <a:ea typeface="Calibri" panose="020F0502020204030204" pitchFamily="34" charset="0"/>
                  </a:rPr>
                  <a:t>: Cho hình tam giác </a:t>
                </a:r>
                <a14:m>
                  <m:oMath xmlns:m="http://schemas.openxmlformats.org/officeDocument/2006/math">
                    <m:r>
                      <a:rPr lang="en-US" sz="2800" i="1">
                        <a:effectLst/>
                        <a:latin typeface="Cambria Math" panose="02040503050406030204" pitchFamily="18" charset="0"/>
                        <a:ea typeface="Calibri" panose="020F0502020204030204" pitchFamily="34" charset="0"/>
                      </a:rPr>
                      <m:t>𝛥</m:t>
                    </m:r>
                    <m:r>
                      <a:rPr lang="en-US" sz="2800" i="1">
                        <a:effectLst/>
                        <a:latin typeface="Cambria Math" panose="02040503050406030204" pitchFamily="18" charset="0"/>
                        <a:ea typeface="Calibri" panose="020F0502020204030204" pitchFamily="34" charset="0"/>
                      </a:rPr>
                      <m:t>𝐴𝐵𝐶</m:t>
                    </m:r>
                  </m:oMath>
                </a14:m>
                <a:r>
                  <a:rPr lang="en-US" sz="2800">
                    <a:effectLst/>
                    <a:latin typeface="Palatino Linotype" panose="02040502050505030304" pitchFamily="18" charset="0"/>
                    <a:ea typeface="Calibri" panose="020F0502020204030204" pitchFamily="34" charset="0"/>
                  </a:rPr>
                  <a:t>, </a:t>
                </a:r>
                <a14:m>
                  <m:oMath xmlns:m="http://schemas.openxmlformats.org/officeDocument/2006/math">
                    <m:r>
                      <a:rPr lang="en-US" sz="2800" i="1">
                        <a:effectLst/>
                        <a:latin typeface="Cambria Math" panose="02040503050406030204" pitchFamily="18" charset="0"/>
                        <a:ea typeface="Calibri" panose="020F0502020204030204" pitchFamily="34" charset="0"/>
                      </a:rPr>
                      <m:t>𝐷</m:t>
                    </m:r>
                    <m:r>
                      <a:rPr lang="en-US" sz="2800" b="0" i="1" smtClean="0">
                        <a:effectLst/>
                        <a:latin typeface="Cambria Math" panose="02040503050406030204" pitchFamily="18" charset="0"/>
                        <a:ea typeface="Calibri" panose="020F0502020204030204" pitchFamily="34" charset="0"/>
                      </a:rPr>
                      <m:t> </m:t>
                    </m:r>
                  </m:oMath>
                </a14:m>
                <a:r>
                  <a:rPr lang="en-US" sz="2800">
                    <a:effectLst/>
                    <a:latin typeface="Palatino Linotype" panose="02040502050505030304" pitchFamily="18" charset="0"/>
                    <a:ea typeface="Calibri" panose="020F0502020204030204" pitchFamily="34" charset="0"/>
                  </a:rPr>
                  <a:t>thuộc </a:t>
                </a:r>
                <a14:m>
                  <m:oMath xmlns:m="http://schemas.openxmlformats.org/officeDocument/2006/math">
                    <m:r>
                      <a:rPr lang="en-US" sz="2800" i="1">
                        <a:effectLst/>
                        <a:latin typeface="Cambria Math" panose="02040503050406030204" pitchFamily="18" charset="0"/>
                        <a:ea typeface="Calibri" panose="020F0502020204030204" pitchFamily="34" charset="0"/>
                      </a:rPr>
                      <m:t>𝐵𝐶</m:t>
                    </m:r>
                  </m:oMath>
                </a14:m>
                <a:r>
                  <a:rPr lang="en-US" sz="2800">
                    <a:effectLst/>
                    <a:latin typeface="Palatino Linotype" panose="02040502050505030304" pitchFamily="18" charset="0"/>
                    <a:ea typeface="Calibri" panose="020F0502020204030204" pitchFamily="34" charset="0"/>
                  </a:rPr>
                  <a:t> sao cho </a:t>
                </a:r>
                <a14:m>
                  <m:oMath xmlns:m="http://schemas.openxmlformats.org/officeDocument/2006/math">
                    <m:r>
                      <a:rPr lang="en-US" sz="2800" i="1">
                        <a:effectLst/>
                        <a:latin typeface="Cambria Math" panose="02040503050406030204" pitchFamily="18" charset="0"/>
                        <a:ea typeface="Calibri" panose="020F0502020204030204" pitchFamily="34" charset="0"/>
                      </a:rPr>
                      <m:t>𝐵𝐶</m:t>
                    </m:r>
                    <m:r>
                      <a:rPr lang="en-US" sz="2800" i="1">
                        <a:effectLst/>
                        <a:latin typeface="Cambria Math" panose="02040503050406030204" pitchFamily="18" charset="0"/>
                        <a:ea typeface="Calibri" panose="020F0502020204030204" pitchFamily="34" charset="0"/>
                      </a:rPr>
                      <m:t>=3</m:t>
                    </m:r>
                    <m:r>
                      <a:rPr lang="en-US" sz="2800" i="1">
                        <a:effectLst/>
                        <a:latin typeface="Cambria Math" panose="02040503050406030204" pitchFamily="18" charset="0"/>
                        <a:ea typeface="Calibri" panose="020F0502020204030204" pitchFamily="34" charset="0"/>
                      </a:rPr>
                      <m:t>𝐵𝐷</m:t>
                    </m:r>
                  </m:oMath>
                </a14:m>
                <a:r>
                  <a:rPr lang="en-US" sz="2800">
                    <a:effectLst/>
                    <a:latin typeface="Palatino Linotype" panose="02040502050505030304" pitchFamily="18" charset="0"/>
                    <a:ea typeface="Calibri" panose="020F0502020204030204" pitchFamily="34" charset="0"/>
                  </a:rPr>
                  <a:t>.</a:t>
                </a:r>
                <a:endParaRPr lang="en-US" sz="2800">
                  <a:effectLst/>
                  <a:latin typeface="Times New Roman" panose="02020603050405020304" pitchFamily="18" charset="0"/>
                  <a:ea typeface="Calibri" panose="020F0502020204030204" pitchFamily="34" charset="0"/>
                </a:endParaRPr>
              </a:p>
              <a:p>
                <a:pPr marL="571500">
                  <a:lnSpc>
                    <a:spcPct val="115000"/>
                  </a:lnSpc>
                  <a:tabLst>
                    <a:tab pos="514350" algn="l"/>
                  </a:tabLst>
                </a:pPr>
                <a:r>
                  <a:rPr lang="en-US" sz="2800">
                    <a:effectLst/>
                    <a:latin typeface="Palatino Linotype" panose="02040502050505030304" pitchFamily="18" charset="0"/>
                    <a:ea typeface="Calibri" panose="020F0502020204030204" pitchFamily="34" charset="0"/>
                  </a:rPr>
                  <a:t>Khi đó : </a:t>
                </a:r>
                <a14:m>
                  <m:oMath xmlns:m="http://schemas.openxmlformats.org/officeDocument/2006/math">
                    <m:acc>
                      <m:accPr>
                        <m:chr m:val="⃗"/>
                        <m:ctrlPr>
                          <a:rPr lang="en-US" sz="2800" i="1">
                            <a:effectLst/>
                            <a:latin typeface="Cambria Math" panose="02040503050406030204" pitchFamily="18" charset="0"/>
                            <a:ea typeface="Calibri" panose="020F0502020204030204" pitchFamily="34" charset="0"/>
                          </a:rPr>
                        </m:ctrlPr>
                      </m:accPr>
                      <m:e>
                        <m:r>
                          <a:rPr lang="en-US" sz="2800" i="1">
                            <a:effectLst/>
                            <a:latin typeface="Cambria Math" panose="02040503050406030204" pitchFamily="18" charset="0"/>
                            <a:ea typeface="Calibri" panose="020F0502020204030204" pitchFamily="34" charset="0"/>
                          </a:rPr>
                          <m:t>𝐴𝐷</m:t>
                        </m:r>
                      </m:e>
                    </m:acc>
                    <m:r>
                      <a:rPr lang="en-US" sz="2800" i="1">
                        <a:effectLst/>
                        <a:latin typeface="Cambria Math" panose="02040503050406030204" pitchFamily="18" charset="0"/>
                        <a:ea typeface="Calibri" panose="020F0502020204030204" pitchFamily="34" charset="0"/>
                      </a:rPr>
                      <m:t>=</m:t>
                    </m:r>
                    <m:r>
                      <a:rPr lang="en-US" sz="2800" b="1" i="1">
                        <a:effectLst/>
                        <a:latin typeface="Cambria Math" panose="02040503050406030204" pitchFamily="18" charset="0"/>
                        <a:ea typeface="Calibri" panose="020F0502020204030204" pitchFamily="34" charset="0"/>
                      </a:rPr>
                      <m:t>𝜶</m:t>
                    </m:r>
                    <m:acc>
                      <m:accPr>
                        <m:chr m:val="⃗"/>
                        <m:ctrlPr>
                          <a:rPr lang="en-US" sz="2800" i="1">
                            <a:effectLst/>
                            <a:latin typeface="Cambria Math" panose="02040503050406030204" pitchFamily="18" charset="0"/>
                            <a:ea typeface="Calibri" panose="020F0502020204030204" pitchFamily="34" charset="0"/>
                          </a:rPr>
                        </m:ctrlPr>
                      </m:accPr>
                      <m:e>
                        <m:r>
                          <a:rPr lang="en-US" sz="2800" i="1">
                            <a:effectLst/>
                            <a:latin typeface="Cambria Math" panose="02040503050406030204" pitchFamily="18" charset="0"/>
                            <a:ea typeface="Calibri" panose="020F0502020204030204" pitchFamily="34" charset="0"/>
                          </a:rPr>
                          <m:t>𝐴𝐵</m:t>
                        </m:r>
                      </m:e>
                    </m:acc>
                    <m:r>
                      <a:rPr lang="en-US" sz="2800" i="1">
                        <a:effectLst/>
                        <a:latin typeface="Cambria Math" panose="02040503050406030204" pitchFamily="18" charset="0"/>
                        <a:ea typeface="Calibri" panose="020F0502020204030204" pitchFamily="34" charset="0"/>
                      </a:rPr>
                      <m:t>+</m:t>
                    </m:r>
                    <m:r>
                      <a:rPr lang="en-US" sz="2800" b="1" i="1">
                        <a:effectLst/>
                        <a:latin typeface="Cambria Math" panose="02040503050406030204" pitchFamily="18" charset="0"/>
                        <a:ea typeface="Calibri" panose="020F0502020204030204" pitchFamily="34" charset="0"/>
                      </a:rPr>
                      <m:t>𝜷</m:t>
                    </m:r>
                    <m:acc>
                      <m:accPr>
                        <m:chr m:val="⃗"/>
                        <m:ctrlPr>
                          <a:rPr lang="en-US" sz="2800" i="1">
                            <a:effectLst/>
                            <a:latin typeface="Cambria Math" panose="02040503050406030204" pitchFamily="18" charset="0"/>
                            <a:ea typeface="Calibri" panose="020F0502020204030204" pitchFamily="34" charset="0"/>
                          </a:rPr>
                        </m:ctrlPr>
                      </m:accPr>
                      <m:e>
                        <m:r>
                          <a:rPr lang="en-US" sz="2800" i="1">
                            <a:effectLst/>
                            <a:latin typeface="Cambria Math" panose="02040503050406030204" pitchFamily="18" charset="0"/>
                            <a:ea typeface="Calibri" panose="020F0502020204030204" pitchFamily="34" charset="0"/>
                          </a:rPr>
                          <m:t>𝐴𝐶</m:t>
                        </m:r>
                      </m:e>
                    </m:acc>
                  </m:oMath>
                </a14:m>
                <a:r>
                  <a:rPr lang="en-GB" sz="2800">
                    <a:effectLst/>
                    <a:latin typeface="Palatino Linotype" panose="02040502050505030304" pitchFamily="18" charset="0"/>
                    <a:ea typeface="Calibri" panose="020F0502020204030204" pitchFamily="34" charset="0"/>
                  </a:rPr>
                  <a:t>.    </a:t>
                </a:r>
                <a:r>
                  <a:rPr lang="en-GB" sz="2800" b="1">
                    <a:effectLst/>
                    <a:latin typeface="Palatino Linotype" panose="02040502050505030304" pitchFamily="18" charset="0"/>
                    <a:ea typeface="Calibri" panose="020F0502020204030204" pitchFamily="34" charset="0"/>
                  </a:rPr>
                  <a:t>Tính </a:t>
                </a:r>
                <a14:m>
                  <m:oMath xmlns:m="http://schemas.openxmlformats.org/officeDocument/2006/math">
                    <m:r>
                      <a:rPr lang="en-US" sz="2800" b="1" i="1">
                        <a:effectLst/>
                        <a:latin typeface="Cambria Math" panose="02040503050406030204" pitchFamily="18" charset="0"/>
                        <a:ea typeface="Calibri" panose="020F0502020204030204" pitchFamily="34" charset="0"/>
                      </a:rPr>
                      <m:t>𝜶</m:t>
                    </m:r>
                    <m:r>
                      <a:rPr lang="en-US" sz="2800" b="1" i="1">
                        <a:effectLst/>
                        <a:latin typeface="Cambria Math" panose="02040503050406030204" pitchFamily="18" charset="0"/>
                        <a:ea typeface="Calibri" panose="020F0502020204030204" pitchFamily="34" charset="0"/>
                      </a:rPr>
                      <m:t>+</m:t>
                    </m:r>
                    <m:r>
                      <a:rPr lang="en-US" sz="2800" b="1" i="1">
                        <a:effectLst/>
                        <a:latin typeface="Cambria Math" panose="02040503050406030204" pitchFamily="18" charset="0"/>
                        <a:ea typeface="Calibri" panose="020F0502020204030204" pitchFamily="34" charset="0"/>
                      </a:rPr>
                      <m:t>𝜷</m:t>
                    </m:r>
                  </m:oMath>
                </a14:m>
                <a:r>
                  <a:rPr lang="en-US" sz="2800">
                    <a:effectLst/>
                    <a:latin typeface="Times New Roman" panose="02020603050405020304" pitchFamily="18" charset="0"/>
                    <a:ea typeface="Calibri" panose="020F0502020204030204" pitchFamily="34" charset="0"/>
                  </a:rPr>
                  <a:t>.</a:t>
                </a:r>
              </a:p>
            </p:txBody>
          </p:sp>
        </mc:Choice>
        <mc:Fallback>
          <p:sp>
            <p:nvSpPr>
              <p:cNvPr id="5" name="TextBox 4">
                <a:extLst>
                  <a:ext uri="{FF2B5EF4-FFF2-40B4-BE49-F238E27FC236}">
                    <a16:creationId xmlns:a16="http://schemas.microsoft.com/office/drawing/2014/main" id="{64E7B367-6B5F-D0C8-0733-9DF403BADF8F}"/>
                  </a:ext>
                </a:extLst>
              </p:cNvPr>
              <p:cNvSpPr txBox="1">
                <a:spLocks noRot="1" noChangeAspect="1" noMove="1" noResize="1" noEditPoints="1" noAdjustHandles="1" noChangeArrowheads="1" noChangeShapeType="1" noTextEdit="1"/>
              </p:cNvSpPr>
              <p:nvPr/>
            </p:nvSpPr>
            <p:spPr>
              <a:xfrm>
                <a:off x="275734" y="376000"/>
                <a:ext cx="11781148" cy="1099596"/>
              </a:xfrm>
              <a:prstGeom prst="rect">
                <a:avLst/>
              </a:prstGeom>
              <a:blipFill>
                <a:blip r:embed="rId2"/>
                <a:stretch>
                  <a:fillRect l="-1035" t="-3333" b="-15000"/>
                </a:stretch>
              </a:blipFill>
            </p:spPr>
            <p:txBody>
              <a:bodyPr/>
              <a:lstStyle/>
              <a:p>
                <a:r>
                  <a:rPr lang="en-US">
                    <a:noFill/>
                  </a:rPr>
                  <a:t> </a:t>
                </a:r>
              </a:p>
            </p:txBody>
          </p:sp>
        </mc:Fallback>
      </mc:AlternateContent>
      <p:cxnSp>
        <p:nvCxnSpPr>
          <p:cNvPr id="6" name="Straight Connector 5">
            <a:extLst>
              <a:ext uri="{FF2B5EF4-FFF2-40B4-BE49-F238E27FC236}">
                <a16:creationId xmlns:a16="http://schemas.microsoft.com/office/drawing/2014/main" id="{14246BED-9792-451C-74CA-BC79C67BDE1D}"/>
              </a:ext>
            </a:extLst>
          </p:cNvPr>
          <p:cNvCxnSpPr/>
          <p:nvPr/>
        </p:nvCxnSpPr>
        <p:spPr>
          <a:xfrm>
            <a:off x="37706" y="1475596"/>
            <a:ext cx="12019176"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pic>
        <p:nvPicPr>
          <p:cNvPr id="7" name="Picture 6">
            <a:extLst>
              <a:ext uri="{FF2B5EF4-FFF2-40B4-BE49-F238E27FC236}">
                <a16:creationId xmlns:a16="http://schemas.microsoft.com/office/drawing/2014/main" id="{8B35B63A-49FA-A7D6-D14F-AFF44D4E22B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74007" y="1851596"/>
            <a:ext cx="3768569" cy="2517631"/>
          </a:xfrm>
          <a:prstGeom prst="rect">
            <a:avLst/>
          </a:prstGeom>
        </p:spPr>
      </p:pic>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F80CF58E-6046-0F36-3991-CC681A0F2F43}"/>
                  </a:ext>
                </a:extLst>
              </p:cNvPr>
              <p:cNvSpPr txBox="1"/>
              <p:nvPr/>
            </p:nvSpPr>
            <p:spPr>
              <a:xfrm>
                <a:off x="37706" y="1475596"/>
                <a:ext cx="7911053" cy="3850093"/>
              </a:xfrm>
              <a:prstGeom prst="rect">
                <a:avLst/>
              </a:prstGeom>
              <a:noFill/>
            </p:spPr>
            <p:txBody>
              <a:bodyPr wrap="square">
                <a:spAutoFit/>
              </a:bodyPr>
              <a:lstStyle/>
              <a:p>
                <a:r>
                  <a:rPr lang="en-GB" sz="2800">
                    <a:effectLst/>
                    <a:latin typeface="Palatino Linotype" panose="02040502050505030304" pitchFamily="18" charset="0"/>
                    <a:ea typeface="Calibri" panose="020F0502020204030204" pitchFamily="34" charset="0"/>
                    <a:cs typeface="Times New Roman" panose="02020603050405020304" pitchFamily="18" charset="0"/>
                  </a:rPr>
                  <a:t>Theo quy tắc 3 điểm             </a:t>
                </a:r>
              </a:p>
              <a:p>
                <a:r>
                  <a:rPr lang="en-GB" sz="2800">
                    <a:latin typeface="Palatino Linotype" panose="02040502050505030304" pitchFamily="18" charset="0"/>
                    <a:ea typeface="Calibri" panose="020F0502020204030204" pitchFamily="34" charset="0"/>
                    <a:cs typeface="Times New Roman" panose="02020603050405020304" pitchFamily="18" charset="0"/>
                  </a:rPr>
                  <a:t>                  </a:t>
                </a:r>
                <a:r>
                  <a:rPr lang="en-GB" sz="2800">
                    <a:effectLst/>
                    <a:latin typeface="Palatino Linotype" panose="02040502050505030304" pitchFamily="18" charset="0"/>
                    <a:ea typeface="Calibri" panose="020F0502020204030204" pitchFamily="34" charset="0"/>
                    <a:cs typeface="Times New Roman" panose="02020603050405020304" pitchFamily="18" charset="0"/>
                  </a:rPr>
                  <a:t> </a:t>
                </a:r>
                <a14:m>
                  <m:oMath xmlns:m="http://schemas.openxmlformats.org/officeDocument/2006/math">
                    <m:acc>
                      <m:accPr>
                        <m:chr m:val="⃗"/>
                        <m:ctrlPr>
                          <a:rPr lang="en-US" sz="2800" b="1" i="1">
                            <a:effectLst/>
                            <a:latin typeface="Cambria Math" panose="02040503050406030204" pitchFamily="18" charset="0"/>
                          </a:rPr>
                        </m:ctrlPr>
                      </m:accPr>
                      <m:e>
                        <m:r>
                          <a:rPr lang="en-US" sz="2800" b="1" i="1">
                            <a:effectLst/>
                            <a:latin typeface="Cambria Math" panose="02040503050406030204" pitchFamily="18" charset="0"/>
                            <a:ea typeface="Calibri" panose="020F0502020204030204" pitchFamily="34" charset="0"/>
                            <a:cs typeface="Times New Roman" panose="02020603050405020304" pitchFamily="18" charset="0"/>
                          </a:rPr>
                          <m:t>𝑨𝑫</m:t>
                        </m:r>
                      </m:e>
                    </m:acc>
                    <m:r>
                      <a:rPr lang="en-US"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smtClean="0">
                            <a:solidFill>
                              <a:srgbClr val="FF0000"/>
                            </a:solidFill>
                            <a:effectLst/>
                            <a:latin typeface="Cambria Math" panose="02040503050406030204" pitchFamily="18" charset="0"/>
                          </a:rPr>
                        </m:ctrlPr>
                      </m:accPr>
                      <m:e>
                        <m: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US"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smtClean="0">
                            <a:solidFill>
                              <a:srgbClr val="00B050"/>
                            </a:solidFill>
                            <a:effectLst/>
                            <a:latin typeface="Cambria Math" panose="02040503050406030204" pitchFamily="18" charset="0"/>
                          </a:rPr>
                        </m:ctrlPr>
                      </m:accPr>
                      <m:e>
                        <m:r>
                          <a:rPr lang="en-US" sz="2800" b="1" i="1" smtClean="0">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𝑩</m:t>
                        </m:r>
                        <m:r>
                          <a:rPr lang="en-US"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𝑫</m:t>
                        </m:r>
                      </m:e>
                    </m:acc>
                  </m:oMath>
                </a14:m>
                <a:endParaRPr lang="en-US" sz="2800" b="1" i="1">
                  <a:effectLst/>
                  <a:latin typeface="Cambria Math" panose="02040503050406030204" pitchFamily="18" charset="0"/>
                  <a:ea typeface="Calibri" panose="020F0502020204030204" pitchFamily="34" charset="0"/>
                  <a:cs typeface="Times New Roman" panose="02020603050405020304" pitchFamily="18" charset="0"/>
                </a:endParaRPr>
              </a:p>
              <a:p>
                <a14:m>
                  <m:oMathPara xmlns:m="http://schemas.openxmlformats.org/officeDocument/2006/math">
                    <m:oMathParaPr>
                      <m:jc m:val="centerGroup"/>
                    </m:oMathParaPr>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rPr>
                          </m:ctrlPr>
                        </m:accPr>
                        <m:e>
                          <m:r>
                            <a:rPr lang="en-US" sz="2800" i="1">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US" sz="2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effectLst/>
                              <a:latin typeface="Cambria Math" panose="02040503050406030204" pitchFamily="18" charset="0"/>
                            </a:rPr>
                          </m:ctrlPr>
                        </m:fPr>
                        <m:num>
                          <m:r>
                            <a:rPr lang="en-US" sz="2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2800" i="1">
                              <a:effectLst/>
                              <a:latin typeface="Cambria Math" panose="02040503050406030204" pitchFamily="18" charset="0"/>
                              <a:ea typeface="Calibri" panose="020F0502020204030204" pitchFamily="34" charset="0"/>
                              <a:cs typeface="Times New Roman" panose="02020603050405020304" pitchFamily="18" charset="0"/>
                            </a:rPr>
                            <m:t>3</m:t>
                          </m:r>
                        </m:den>
                      </m:f>
                      <m:d>
                        <m:d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2800" b="1" i="1" smtClean="0">
                                  <a:solidFill>
                                    <a:srgbClr val="00B050"/>
                                  </a:solidFill>
                                  <a:effectLst/>
                                  <a:latin typeface="Cambria Math" panose="02040503050406030204" pitchFamily="18" charset="0"/>
                                </a:rPr>
                              </m:ctrlPr>
                            </m:accPr>
                            <m:e>
                              <m:r>
                                <a:rPr lang="en-US"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𝑩𝑨</m:t>
                              </m:r>
                            </m:e>
                          </m:acc>
                          <m:r>
                            <a:rPr lang="en-US"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b="1" i="1">
                                  <a:solidFill>
                                    <a:srgbClr val="00B050"/>
                                  </a:solidFill>
                                  <a:effectLst/>
                                  <a:latin typeface="Cambria Math" panose="02040503050406030204" pitchFamily="18" charset="0"/>
                                </a:rPr>
                              </m:ctrlPr>
                            </m:accPr>
                            <m:e>
                              <m:r>
                                <a:rPr lang="en-US" sz="2800" b="1" i="1" smtClean="0">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𝑨</m:t>
                              </m:r>
                              <m:r>
                                <a:rPr lang="en-US" sz="2800" b="1" i="1">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𝑪</m:t>
                              </m:r>
                            </m:e>
                          </m:acc>
                        </m:e>
                      </m:d>
                    </m:oMath>
                  </m:oMathPara>
                </a14:m>
                <a:endParaRPr lang="en-US" sz="2800" i="1">
                  <a:effectLst/>
                  <a:latin typeface="Cambria Math" panose="02040503050406030204" pitchFamily="18" charset="0"/>
                  <a:ea typeface="Calibri" panose="020F0502020204030204" pitchFamily="34" charset="0"/>
                  <a:cs typeface="Times New Roman" panose="02020603050405020304" pitchFamily="18" charset="0"/>
                </a:endParaRPr>
              </a:p>
              <a:p>
                <a14:m>
                  <m:oMathPara xmlns:m="http://schemas.openxmlformats.org/officeDocument/2006/math">
                    <m:oMathParaPr>
                      <m:jc m:val="centerGroup"/>
                    </m:oMathParaPr>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a:effectLst/>
                              <a:latin typeface="Cambria Math" panose="02040503050406030204" pitchFamily="18" charset="0"/>
                            </a:rPr>
                          </m:ctrlPr>
                        </m:accPr>
                        <m:e>
                          <m:r>
                            <a:rPr lang="en-US" sz="2800" i="1">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US" sz="2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effectLst/>
                              <a:latin typeface="Cambria Math" panose="02040503050406030204" pitchFamily="18" charset="0"/>
                            </a:rPr>
                          </m:ctrlPr>
                        </m:fPr>
                        <m:num>
                          <m:r>
                            <a:rPr lang="en-US" sz="2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2800" i="1">
                              <a:effectLst/>
                              <a:latin typeface="Cambria Math" panose="02040503050406030204" pitchFamily="18" charset="0"/>
                              <a:ea typeface="Calibri" panose="020F0502020204030204" pitchFamily="34" charset="0"/>
                              <a:cs typeface="Times New Roman" panose="02020603050405020304" pitchFamily="18" charset="0"/>
                            </a:rPr>
                            <m:t>3</m:t>
                          </m:r>
                        </m:den>
                      </m:f>
                      <m:acc>
                        <m:accPr>
                          <m:chr m:val="⃗"/>
                          <m:ctrlPr>
                            <a:rPr lang="en-US" sz="2800" i="1">
                              <a:effectLst/>
                              <a:latin typeface="Cambria Math" panose="02040503050406030204" pitchFamily="18" charset="0"/>
                            </a:rPr>
                          </m:ctrlPr>
                        </m:accPr>
                        <m:e>
                          <m:r>
                            <a:rPr lang="en-US" sz="2800" i="1">
                              <a:effectLst/>
                              <a:latin typeface="Cambria Math" panose="02040503050406030204" pitchFamily="18" charset="0"/>
                              <a:ea typeface="Calibri" panose="020F0502020204030204" pitchFamily="34" charset="0"/>
                              <a:cs typeface="Times New Roman" panose="02020603050405020304" pitchFamily="18" charset="0"/>
                            </a:rPr>
                            <m:t>𝐵𝐴</m:t>
                          </m:r>
                        </m:e>
                      </m:acc>
                      <m:r>
                        <a:rPr lang="en-US" sz="2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effectLst/>
                              <a:latin typeface="Cambria Math" panose="02040503050406030204" pitchFamily="18" charset="0"/>
                            </a:rPr>
                          </m:ctrlPr>
                        </m:fPr>
                        <m:num>
                          <m:r>
                            <a:rPr lang="en-US" sz="2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2800" i="1">
                              <a:effectLst/>
                              <a:latin typeface="Cambria Math" panose="02040503050406030204" pitchFamily="18" charset="0"/>
                              <a:ea typeface="Calibri" panose="020F0502020204030204" pitchFamily="34" charset="0"/>
                              <a:cs typeface="Times New Roman" panose="02020603050405020304" pitchFamily="18" charset="0"/>
                            </a:rPr>
                            <m:t>3</m:t>
                          </m:r>
                        </m:den>
                      </m:f>
                      <m:acc>
                        <m:accPr>
                          <m:chr m:val="⃗"/>
                          <m:ctrlPr>
                            <a:rPr lang="en-US" sz="2800" i="1">
                              <a:effectLst/>
                              <a:latin typeface="Cambria Math" panose="02040503050406030204" pitchFamily="18" charset="0"/>
                            </a:rPr>
                          </m:ctrlPr>
                        </m:accPr>
                        <m:e>
                          <m:r>
                            <a:rPr lang="en-US" sz="2800" i="1">
                              <a:effectLst/>
                              <a:latin typeface="Cambria Math" panose="02040503050406030204" pitchFamily="18" charset="0"/>
                              <a:ea typeface="Calibri" panose="020F0502020204030204" pitchFamily="34" charset="0"/>
                              <a:cs typeface="Times New Roman" panose="02020603050405020304" pitchFamily="18" charset="0"/>
                            </a:rPr>
                            <m:t>𝐴𝐶</m:t>
                          </m:r>
                        </m:e>
                      </m:acc>
                    </m:oMath>
                  </m:oMathPara>
                </a14:m>
                <a:endParaRPr lang="en-US" sz="2800" i="1">
                  <a:effectLst/>
                  <a:latin typeface="Cambria Math" panose="02040503050406030204" pitchFamily="18" charset="0"/>
                  <a:ea typeface="Calibri" panose="020F0502020204030204" pitchFamily="34" charset="0"/>
                  <a:cs typeface="Times New Roman" panose="02020603050405020304" pitchFamily="18" charset="0"/>
                </a:endParaRPr>
              </a:p>
              <a:p>
                <a:r>
                  <a:rPr lang="en-US" sz="2800">
                    <a:effectLst/>
                    <a:ea typeface="Calibri" panose="020F0502020204030204" pitchFamily="34" charset="0"/>
                    <a:cs typeface="Times New Roman" panose="02020603050405020304" pitchFamily="18" charset="0"/>
                  </a:rPr>
                  <a:t>                               </a:t>
                </a:r>
                <a14:m>
                  <m:oMath xmlns:m="http://schemas.openxmlformats.org/officeDocument/2006/math">
                    <m:r>
                      <a:rPr lang="en-US" sz="2800" i="1" smtClean="0">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800" i="1" smtClean="0">
                            <a:solidFill>
                              <a:srgbClr val="FF0000"/>
                            </a:solidFill>
                            <a:effectLst/>
                            <a:latin typeface="Cambria Math" panose="02040503050406030204" pitchFamily="18" charset="0"/>
                          </a:rPr>
                        </m:ctrlPr>
                      </m:accPr>
                      <m:e>
                        <m: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US" sz="2800" b="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solidFill>
                              <a:srgbClr val="FF0000"/>
                            </a:solidFill>
                            <a:effectLst/>
                            <a:latin typeface="Cambria Math" panose="02040503050406030204" pitchFamily="18" charset="0"/>
                          </a:rPr>
                        </m:ctrlPr>
                      </m:fPr>
                      <m:num>
                        <m: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28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3</m:t>
                        </m:r>
                      </m:den>
                    </m:f>
                    <m:acc>
                      <m:accPr>
                        <m:chr m:val="⃗"/>
                        <m:ctrlPr>
                          <a:rPr lang="en-US" sz="2800" i="1">
                            <a:solidFill>
                              <a:srgbClr val="FF0000"/>
                            </a:solidFill>
                            <a:effectLst/>
                            <a:latin typeface="Cambria Math" panose="02040503050406030204" pitchFamily="18" charset="0"/>
                          </a:rPr>
                        </m:ctrlPr>
                      </m:accPr>
                      <m:e>
                        <m:r>
                          <a:rPr lang="en-US" sz="2800" b="0" i="1" smtClean="0">
                            <a:solidFill>
                              <a:srgbClr val="FF0000"/>
                            </a:solidFill>
                            <a:effectLst/>
                            <a:latin typeface="Cambria Math" panose="02040503050406030204" pitchFamily="18" charset="0"/>
                          </a:rPr>
                          <m:t>𝐴𝐵</m:t>
                        </m:r>
                      </m:e>
                    </m:acc>
                    <m:r>
                      <a:rPr lang="en-US" sz="2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effectLst/>
                            <a:latin typeface="Cambria Math" panose="02040503050406030204" pitchFamily="18" charset="0"/>
                          </a:rPr>
                        </m:ctrlPr>
                      </m:fPr>
                      <m:num>
                        <m:r>
                          <a:rPr lang="en-US" sz="2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2800" i="1">
                            <a:effectLst/>
                            <a:latin typeface="Cambria Math" panose="02040503050406030204" pitchFamily="18" charset="0"/>
                            <a:ea typeface="Calibri" panose="020F0502020204030204" pitchFamily="34" charset="0"/>
                            <a:cs typeface="Times New Roman" panose="02020603050405020304" pitchFamily="18" charset="0"/>
                          </a:rPr>
                          <m:t>3</m:t>
                        </m:r>
                      </m:den>
                    </m:f>
                    <m:acc>
                      <m:accPr>
                        <m:chr m:val="⃗"/>
                        <m:ctrlPr>
                          <a:rPr lang="en-US" sz="2800" i="1">
                            <a:effectLst/>
                            <a:latin typeface="Cambria Math" panose="02040503050406030204" pitchFamily="18" charset="0"/>
                          </a:rPr>
                        </m:ctrlPr>
                      </m:accPr>
                      <m:e>
                        <m:r>
                          <a:rPr lang="en-US" sz="2800" i="1">
                            <a:effectLst/>
                            <a:latin typeface="Cambria Math" panose="02040503050406030204" pitchFamily="18" charset="0"/>
                            <a:ea typeface="Calibri" panose="020F0502020204030204" pitchFamily="34" charset="0"/>
                            <a:cs typeface="Times New Roman" panose="02020603050405020304" pitchFamily="18" charset="0"/>
                          </a:rPr>
                          <m:t>𝐴𝐶</m:t>
                        </m:r>
                      </m:e>
                    </m:acc>
                  </m:oMath>
                </a14:m>
                <a:endParaRPr lang="en-US" sz="2800" i="1">
                  <a:effectLst/>
                  <a:latin typeface="Cambria Math" panose="02040503050406030204" pitchFamily="18" charset="0"/>
                  <a:ea typeface="Calibri" panose="020F0502020204030204" pitchFamily="34" charset="0"/>
                  <a:cs typeface="Times New Roman" panose="02020603050405020304" pitchFamily="18" charset="0"/>
                </a:endParaRPr>
              </a:p>
              <a:p>
                <a14:m>
                  <m:oMath xmlns:m="http://schemas.openxmlformats.org/officeDocument/2006/math">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                              </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effectLst/>
                            <a:latin typeface="Cambria Math" panose="02040503050406030204" pitchFamily="18" charset="0"/>
                          </a:rPr>
                        </m:ctrlPr>
                      </m:fPr>
                      <m:num>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num>
                      <m:den>
                        <m:r>
                          <a:rPr lang="en-US" sz="2800" i="1">
                            <a:effectLst/>
                            <a:latin typeface="Cambria Math" panose="02040503050406030204" pitchFamily="18" charset="0"/>
                            <a:ea typeface="Calibri" panose="020F0502020204030204" pitchFamily="34" charset="0"/>
                            <a:cs typeface="Times New Roman" panose="02020603050405020304" pitchFamily="18" charset="0"/>
                          </a:rPr>
                          <m:t>3</m:t>
                        </m:r>
                      </m:den>
                    </m:f>
                    <m:acc>
                      <m:accPr>
                        <m:chr m:val="⃗"/>
                        <m:ctrlPr>
                          <a:rPr lang="en-US" sz="2800" i="1">
                            <a:effectLst/>
                            <a:latin typeface="Cambria Math" panose="02040503050406030204" pitchFamily="18" charset="0"/>
                          </a:rPr>
                        </m:ctrlPr>
                      </m:accPr>
                      <m:e>
                        <m:r>
                          <a:rPr lang="en-US" sz="2800" i="1">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US" sz="2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effectLst/>
                            <a:latin typeface="Cambria Math" panose="02040503050406030204" pitchFamily="18" charset="0"/>
                          </a:rPr>
                        </m:ctrlPr>
                      </m:fPr>
                      <m:num>
                        <m:r>
                          <a:rPr lang="en-US" sz="2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2800" i="1">
                            <a:effectLst/>
                            <a:latin typeface="Cambria Math" panose="02040503050406030204" pitchFamily="18" charset="0"/>
                            <a:ea typeface="Calibri" panose="020F0502020204030204" pitchFamily="34" charset="0"/>
                            <a:cs typeface="Times New Roman" panose="02020603050405020304" pitchFamily="18" charset="0"/>
                          </a:rPr>
                          <m:t>3</m:t>
                        </m:r>
                      </m:den>
                    </m:f>
                  </m:oMath>
                </a14:m>
                <a:r>
                  <a:rPr lang="en-US" sz="2800"/>
                  <a:t> </a:t>
                </a:r>
                <a14:m>
                  <m:oMath xmlns:m="http://schemas.openxmlformats.org/officeDocument/2006/math">
                    <m:acc>
                      <m:accPr>
                        <m:chr m:val="⃗"/>
                        <m:ctrlPr>
                          <a:rPr lang="en-US" sz="2800" i="1">
                            <a:latin typeface="Cambria Math" panose="02040503050406030204" pitchFamily="18" charset="0"/>
                          </a:rPr>
                        </m:ctrlPr>
                      </m:accPr>
                      <m:e>
                        <m:r>
                          <a:rPr lang="en-US" sz="2800" i="1">
                            <a:latin typeface="Cambria Math" panose="02040503050406030204" pitchFamily="18" charset="0"/>
                            <a:ea typeface="Calibri" panose="020F0502020204030204" pitchFamily="34" charset="0"/>
                            <a:cs typeface="Times New Roman" panose="02020603050405020304" pitchFamily="18" charset="0"/>
                          </a:rPr>
                          <m:t>𝐴𝐶</m:t>
                        </m:r>
                      </m:e>
                    </m:acc>
                  </m:oMath>
                </a14:m>
                <a:endParaRPr lang="en-US" sz="2800"/>
              </a:p>
            </p:txBody>
          </p:sp>
        </mc:Choice>
        <mc:Fallback>
          <p:sp>
            <p:nvSpPr>
              <p:cNvPr id="11" name="TextBox 10">
                <a:extLst>
                  <a:ext uri="{FF2B5EF4-FFF2-40B4-BE49-F238E27FC236}">
                    <a16:creationId xmlns:a16="http://schemas.microsoft.com/office/drawing/2014/main" id="{F80CF58E-6046-0F36-3991-CC681A0F2F43}"/>
                  </a:ext>
                </a:extLst>
              </p:cNvPr>
              <p:cNvSpPr txBox="1">
                <a:spLocks noRot="1" noChangeAspect="1" noMove="1" noResize="1" noEditPoints="1" noAdjustHandles="1" noChangeArrowheads="1" noChangeShapeType="1" noTextEdit="1"/>
              </p:cNvSpPr>
              <p:nvPr/>
            </p:nvSpPr>
            <p:spPr>
              <a:xfrm>
                <a:off x="37706" y="1475596"/>
                <a:ext cx="7911053" cy="3850093"/>
              </a:xfrm>
              <a:prstGeom prst="rect">
                <a:avLst/>
              </a:prstGeom>
              <a:blipFill>
                <a:blip r:embed="rId4"/>
                <a:stretch>
                  <a:fillRect l="-1541" t="-174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3" name="TextBox 12">
                <a:extLst>
                  <a:ext uri="{FF2B5EF4-FFF2-40B4-BE49-F238E27FC236}">
                    <a16:creationId xmlns:a16="http://schemas.microsoft.com/office/drawing/2014/main" id="{6D986E8A-23F7-3AB6-8244-4825ECDCDB30}"/>
                  </a:ext>
                </a:extLst>
              </p:cNvPr>
              <p:cNvSpPr txBox="1"/>
              <p:nvPr/>
            </p:nvSpPr>
            <p:spPr>
              <a:xfrm>
                <a:off x="-187543" y="5058276"/>
                <a:ext cx="8615105" cy="1927131"/>
              </a:xfrm>
              <a:prstGeom prst="rect">
                <a:avLst/>
              </a:prstGeom>
              <a:noFill/>
            </p:spPr>
            <p:txBody>
              <a:bodyPr wrap="square">
                <a:spAutoFit/>
              </a:bodyPr>
              <a:lstStyle/>
              <a:p>
                <a:pPr marL="571500">
                  <a:lnSpc>
                    <a:spcPct val="115000"/>
                  </a:lnSpc>
                  <a:spcAft>
                    <a:spcPts val="1000"/>
                  </a:spcAft>
                  <a:tabLst>
                    <a:tab pos="514350" algn="l"/>
                  </a:tabLst>
                </a:pPr>
                <a:r>
                  <a:rPr lang="en-US" sz="2800">
                    <a:effectLst/>
                    <a:latin typeface="Palatino Linotype" panose="02040502050505030304" pitchFamily="18" charset="0"/>
                    <a:ea typeface="Calibri" panose="020F0502020204030204" pitchFamily="34" charset="0"/>
                  </a:rPr>
                  <a:t>Vậy </a:t>
                </a:r>
                <a14:m>
                  <m:oMath xmlns:m="http://schemas.openxmlformats.org/officeDocument/2006/math">
                    <m:d>
                      <m:dPr>
                        <m:begChr m:val="{"/>
                        <m:endChr m:val=""/>
                        <m:ctrlPr>
                          <a:rPr lang="en-US" sz="2800" i="1">
                            <a:effectLst/>
                            <a:latin typeface="Cambria Math" panose="02040503050406030204" pitchFamily="18" charset="0"/>
                            <a:ea typeface="Calibri" panose="020F0502020204030204" pitchFamily="34" charset="0"/>
                          </a:rPr>
                        </m:ctrlPr>
                      </m:dPr>
                      <m:e>
                        <m:eqArr>
                          <m:eqArrPr>
                            <m:ctrlPr>
                              <a:rPr lang="en-US" sz="2800" i="1">
                                <a:effectLst/>
                                <a:latin typeface="Cambria Math" panose="02040503050406030204" pitchFamily="18" charset="0"/>
                                <a:ea typeface="Calibri" panose="020F0502020204030204" pitchFamily="34" charset="0"/>
                              </a:rPr>
                            </m:ctrlPr>
                          </m:eqArrPr>
                          <m:e>
                            <m:r>
                              <a:rPr lang="en-US" sz="2800" i="1">
                                <a:effectLst/>
                                <a:latin typeface="Cambria Math" panose="02040503050406030204" pitchFamily="18" charset="0"/>
                                <a:ea typeface="Calibri" panose="020F0502020204030204" pitchFamily="34" charset="0"/>
                              </a:rPr>
                              <m:t>&amp;</m:t>
                            </m:r>
                            <m:r>
                              <a:rPr lang="en-US" sz="2800" i="1">
                                <a:effectLst/>
                                <a:latin typeface="Cambria Math" panose="02040503050406030204" pitchFamily="18" charset="0"/>
                                <a:ea typeface="Calibri" panose="020F0502020204030204" pitchFamily="34" charset="0"/>
                              </a:rPr>
                              <m:t>𝛼</m:t>
                            </m:r>
                            <m:r>
                              <a:rPr lang="en-US" sz="2800" i="1">
                                <a:effectLst/>
                                <a:latin typeface="Cambria Math" panose="02040503050406030204" pitchFamily="18" charset="0"/>
                                <a:ea typeface="Calibri" panose="020F0502020204030204" pitchFamily="34" charset="0"/>
                              </a:rPr>
                              <m:t>=</m:t>
                            </m:r>
                            <m:f>
                              <m:fPr>
                                <m:ctrlPr>
                                  <a:rPr lang="en-US" sz="2800" i="1">
                                    <a:effectLst/>
                                    <a:latin typeface="Cambria Math" panose="02040503050406030204" pitchFamily="18" charset="0"/>
                                    <a:ea typeface="Calibri" panose="020F0502020204030204" pitchFamily="34" charset="0"/>
                                  </a:rPr>
                                </m:ctrlPr>
                              </m:fPr>
                              <m:num>
                                <m:r>
                                  <a:rPr lang="en-US" sz="2800" i="1">
                                    <a:effectLst/>
                                    <a:latin typeface="Cambria Math" panose="02040503050406030204" pitchFamily="18" charset="0"/>
                                    <a:ea typeface="Calibri" panose="020F0502020204030204" pitchFamily="34" charset="0"/>
                                  </a:rPr>
                                  <m:t>2</m:t>
                                </m:r>
                              </m:num>
                              <m:den>
                                <m:r>
                                  <a:rPr lang="en-US" sz="2800" i="1">
                                    <a:effectLst/>
                                    <a:latin typeface="Cambria Math" panose="02040503050406030204" pitchFamily="18" charset="0"/>
                                    <a:ea typeface="Calibri" panose="020F0502020204030204" pitchFamily="34" charset="0"/>
                                  </a:rPr>
                                  <m:t>3</m:t>
                                </m:r>
                              </m:den>
                            </m:f>
                          </m:e>
                          <m:e>
                            <m:r>
                              <a:rPr lang="en-US" sz="2800" i="1">
                                <a:effectLst/>
                                <a:latin typeface="Cambria Math" panose="02040503050406030204" pitchFamily="18" charset="0"/>
                                <a:ea typeface="Calibri" panose="020F0502020204030204" pitchFamily="34" charset="0"/>
                              </a:rPr>
                              <m:t>&amp;</m:t>
                            </m:r>
                            <m:r>
                              <a:rPr lang="en-US" sz="2800" i="1">
                                <a:effectLst/>
                                <a:latin typeface="Cambria Math" panose="02040503050406030204" pitchFamily="18" charset="0"/>
                                <a:ea typeface="Calibri" panose="020F0502020204030204" pitchFamily="34" charset="0"/>
                              </a:rPr>
                              <m:t>𝛽</m:t>
                            </m:r>
                            <m:r>
                              <a:rPr lang="en-US" sz="2800" i="1">
                                <a:effectLst/>
                                <a:latin typeface="Cambria Math" panose="02040503050406030204" pitchFamily="18" charset="0"/>
                                <a:ea typeface="Calibri" panose="020F0502020204030204" pitchFamily="34" charset="0"/>
                              </a:rPr>
                              <m:t>=</m:t>
                            </m:r>
                            <m:f>
                              <m:fPr>
                                <m:ctrlPr>
                                  <a:rPr lang="en-US" sz="2800" i="1">
                                    <a:effectLst/>
                                    <a:latin typeface="Cambria Math" panose="02040503050406030204" pitchFamily="18" charset="0"/>
                                    <a:ea typeface="Calibri" panose="020F0502020204030204" pitchFamily="34" charset="0"/>
                                  </a:rPr>
                                </m:ctrlPr>
                              </m:fPr>
                              <m:num>
                                <m:r>
                                  <a:rPr lang="en-US" sz="2800" i="1">
                                    <a:effectLst/>
                                    <a:latin typeface="Cambria Math" panose="02040503050406030204" pitchFamily="18" charset="0"/>
                                    <a:ea typeface="Calibri" panose="020F0502020204030204" pitchFamily="34" charset="0"/>
                                  </a:rPr>
                                  <m:t>1</m:t>
                                </m:r>
                              </m:num>
                              <m:den>
                                <m:r>
                                  <a:rPr lang="en-US" sz="2800" i="1">
                                    <a:effectLst/>
                                    <a:latin typeface="Cambria Math" panose="02040503050406030204" pitchFamily="18" charset="0"/>
                                    <a:ea typeface="Calibri" panose="020F0502020204030204" pitchFamily="34" charset="0"/>
                                  </a:rPr>
                                  <m:t>3</m:t>
                                </m:r>
                              </m:den>
                            </m:f>
                          </m:e>
                        </m:eqArr>
                      </m:e>
                    </m:d>
                    <m:r>
                      <a:rPr lang="en-US" sz="2800" b="0" i="1" smtClean="0">
                        <a:effectLst/>
                        <a:latin typeface="Cambria Math" panose="02040503050406030204" pitchFamily="18" charset="0"/>
                        <a:ea typeface="Calibri" panose="020F0502020204030204" pitchFamily="34" charset="0"/>
                      </a:rPr>
                      <m:t> </m:t>
                    </m:r>
                    <m:r>
                      <a:rPr lang="en-US" sz="2800" b="0" i="1" smtClean="0">
                        <a:effectLst/>
                        <a:latin typeface="Cambria Math" panose="02040503050406030204" pitchFamily="18" charset="0"/>
                        <a:ea typeface="Calibri" panose="020F0502020204030204" pitchFamily="34" charset="0"/>
                      </a:rPr>
                      <m:t>𝑠𝑢𝑦</m:t>
                    </m:r>
                    <m:r>
                      <a:rPr lang="en-US" sz="2800" b="0" i="1" smtClean="0">
                        <a:effectLst/>
                        <a:latin typeface="Cambria Math" panose="02040503050406030204" pitchFamily="18" charset="0"/>
                        <a:ea typeface="Calibri" panose="020F0502020204030204" pitchFamily="34" charset="0"/>
                      </a:rPr>
                      <m:t> </m:t>
                    </m:r>
                    <m:r>
                      <a:rPr lang="en-US" sz="2800" b="0" i="1" smtClean="0">
                        <a:effectLst/>
                        <a:latin typeface="Cambria Math" panose="02040503050406030204" pitchFamily="18" charset="0"/>
                        <a:ea typeface="Calibri" panose="020F0502020204030204" pitchFamily="34" charset="0"/>
                      </a:rPr>
                      <m:t>𝑟𝑎</m:t>
                    </m:r>
                    <m:r>
                      <a:rPr lang="en-US" sz="2800" b="0" i="1" smtClean="0">
                        <a:effectLst/>
                        <a:latin typeface="Cambria Math" panose="02040503050406030204" pitchFamily="18" charset="0"/>
                        <a:ea typeface="Calibri" panose="020F0502020204030204" pitchFamily="34" charset="0"/>
                      </a:rPr>
                      <m:t> </m:t>
                    </m:r>
                    <m:r>
                      <a:rPr lang="en-US" sz="2800" b="1" i="1" smtClean="0">
                        <a:solidFill>
                          <a:srgbClr val="FF0000"/>
                        </a:solidFill>
                        <a:effectLst/>
                        <a:latin typeface="Cambria Math" panose="02040503050406030204" pitchFamily="18" charset="0"/>
                        <a:ea typeface="Calibri" panose="020F0502020204030204" pitchFamily="34" charset="0"/>
                      </a:rPr>
                      <m:t>𝜶</m:t>
                    </m:r>
                    <m:r>
                      <a:rPr lang="en-US" sz="2800" b="1" i="1" smtClean="0">
                        <a:solidFill>
                          <a:srgbClr val="FF0000"/>
                        </a:solidFill>
                        <a:effectLst/>
                        <a:latin typeface="Cambria Math" panose="02040503050406030204" pitchFamily="18" charset="0"/>
                        <a:ea typeface="Calibri" panose="020F0502020204030204" pitchFamily="34" charset="0"/>
                      </a:rPr>
                      <m:t>+</m:t>
                    </m:r>
                    <m:r>
                      <a:rPr lang="en-US" sz="2800" b="1" i="1" smtClean="0">
                        <a:solidFill>
                          <a:srgbClr val="FF0000"/>
                        </a:solidFill>
                        <a:effectLst/>
                        <a:latin typeface="Cambria Math" panose="02040503050406030204" pitchFamily="18" charset="0"/>
                        <a:ea typeface="Calibri" panose="020F0502020204030204" pitchFamily="34" charset="0"/>
                      </a:rPr>
                      <m:t>𝜷</m:t>
                    </m:r>
                    <m:r>
                      <a:rPr lang="en-US" sz="2800" i="1">
                        <a:effectLst/>
                        <a:latin typeface="Cambria Math" panose="02040503050406030204" pitchFamily="18" charset="0"/>
                        <a:ea typeface="Calibri" panose="020F0502020204030204" pitchFamily="34" charset="0"/>
                      </a:rPr>
                      <m:t>=</m:t>
                    </m:r>
                    <m:f>
                      <m:fPr>
                        <m:ctrlPr>
                          <a:rPr lang="en-US" sz="2800" i="1">
                            <a:effectLst/>
                            <a:latin typeface="Cambria Math" panose="02040503050406030204" pitchFamily="18" charset="0"/>
                            <a:ea typeface="Calibri" panose="020F0502020204030204" pitchFamily="34" charset="0"/>
                          </a:rPr>
                        </m:ctrlPr>
                      </m:fPr>
                      <m:num>
                        <m:r>
                          <a:rPr lang="en-US" sz="2800" i="1">
                            <a:effectLst/>
                            <a:latin typeface="Cambria Math" panose="02040503050406030204" pitchFamily="18" charset="0"/>
                            <a:ea typeface="Calibri" panose="020F0502020204030204" pitchFamily="34" charset="0"/>
                          </a:rPr>
                          <m:t>2</m:t>
                        </m:r>
                      </m:num>
                      <m:den>
                        <m:r>
                          <a:rPr lang="en-US" sz="2800" i="1">
                            <a:effectLst/>
                            <a:latin typeface="Cambria Math" panose="02040503050406030204" pitchFamily="18" charset="0"/>
                            <a:ea typeface="Calibri" panose="020F0502020204030204" pitchFamily="34" charset="0"/>
                          </a:rPr>
                          <m:t>3</m:t>
                        </m:r>
                      </m:den>
                    </m:f>
                    <m:r>
                      <a:rPr lang="en-US" sz="2800" i="1">
                        <a:effectLst/>
                        <a:latin typeface="Cambria Math" panose="02040503050406030204" pitchFamily="18" charset="0"/>
                        <a:ea typeface="Calibri" panose="020F0502020204030204" pitchFamily="34" charset="0"/>
                      </a:rPr>
                      <m:t>+</m:t>
                    </m:r>
                    <m:f>
                      <m:fPr>
                        <m:ctrlPr>
                          <a:rPr lang="en-US" sz="2800" i="1">
                            <a:effectLst/>
                            <a:latin typeface="Cambria Math" panose="02040503050406030204" pitchFamily="18" charset="0"/>
                            <a:ea typeface="Calibri" panose="020F0502020204030204" pitchFamily="34" charset="0"/>
                          </a:rPr>
                        </m:ctrlPr>
                      </m:fPr>
                      <m:num>
                        <m:r>
                          <a:rPr lang="en-US" sz="2800" i="1">
                            <a:effectLst/>
                            <a:latin typeface="Cambria Math" panose="02040503050406030204" pitchFamily="18" charset="0"/>
                            <a:ea typeface="Calibri" panose="020F0502020204030204" pitchFamily="34" charset="0"/>
                          </a:rPr>
                          <m:t>1</m:t>
                        </m:r>
                      </m:num>
                      <m:den>
                        <m:r>
                          <a:rPr lang="en-US" sz="2800" i="1">
                            <a:effectLst/>
                            <a:latin typeface="Cambria Math" panose="02040503050406030204" pitchFamily="18" charset="0"/>
                            <a:ea typeface="Calibri" panose="020F0502020204030204" pitchFamily="34" charset="0"/>
                          </a:rPr>
                          <m:t>3</m:t>
                        </m:r>
                      </m:den>
                    </m:f>
                    <m:r>
                      <a:rPr lang="en-US" sz="2800" i="1">
                        <a:effectLst/>
                        <a:latin typeface="Cambria Math" panose="02040503050406030204" pitchFamily="18" charset="0"/>
                        <a:ea typeface="Calibri" panose="020F0502020204030204" pitchFamily="34" charset="0"/>
                      </a:rPr>
                      <m:t>=1</m:t>
                    </m:r>
                  </m:oMath>
                </a14:m>
                <a:endParaRPr lang="en-US" sz="2800">
                  <a:effectLst/>
                  <a:latin typeface="Times New Roman" panose="02020603050405020304" pitchFamily="18" charset="0"/>
                  <a:ea typeface="Calibri" panose="020F0502020204030204" pitchFamily="34" charset="0"/>
                </a:endParaRPr>
              </a:p>
            </p:txBody>
          </p:sp>
        </mc:Choice>
        <mc:Fallback>
          <p:sp>
            <p:nvSpPr>
              <p:cNvPr id="13" name="TextBox 12">
                <a:extLst>
                  <a:ext uri="{FF2B5EF4-FFF2-40B4-BE49-F238E27FC236}">
                    <a16:creationId xmlns:a16="http://schemas.microsoft.com/office/drawing/2014/main" id="{6D986E8A-23F7-3AB6-8244-4825ECDCDB30}"/>
                  </a:ext>
                </a:extLst>
              </p:cNvPr>
              <p:cNvSpPr txBox="1">
                <a:spLocks noRot="1" noChangeAspect="1" noMove="1" noResize="1" noEditPoints="1" noAdjustHandles="1" noChangeArrowheads="1" noChangeShapeType="1" noTextEdit="1"/>
              </p:cNvSpPr>
              <p:nvPr/>
            </p:nvSpPr>
            <p:spPr>
              <a:xfrm>
                <a:off x="-187543" y="5058276"/>
                <a:ext cx="8615105" cy="1927131"/>
              </a:xfrm>
              <a:prstGeom prst="rect">
                <a:avLst/>
              </a:prstGeom>
              <a:blipFill>
                <a:blip r:embed="rId5"/>
                <a:stretch>
                  <a:fillRect/>
                </a:stretch>
              </a:blipFill>
            </p:spPr>
            <p:txBody>
              <a:bodyPr/>
              <a:lstStyle/>
              <a:p>
                <a:r>
                  <a:rPr lang="en-US">
                    <a:noFill/>
                  </a:rPr>
                  <a:t> </a:t>
                </a:r>
              </a:p>
            </p:txBody>
          </p:sp>
        </mc:Fallback>
      </mc:AlternateContent>
      <p:sp>
        <p:nvSpPr>
          <p:cNvPr id="14" name="TextBox 13">
            <a:extLst>
              <a:ext uri="{FF2B5EF4-FFF2-40B4-BE49-F238E27FC236}">
                <a16:creationId xmlns:a16="http://schemas.microsoft.com/office/drawing/2014/main" id="{D751DBF5-3D46-183A-3A37-FA3CDADC893C}"/>
              </a:ext>
            </a:extLst>
          </p:cNvPr>
          <p:cNvSpPr txBox="1"/>
          <p:nvPr/>
        </p:nvSpPr>
        <p:spPr>
          <a:xfrm>
            <a:off x="9139286" y="6150114"/>
            <a:ext cx="3052714" cy="707886"/>
          </a:xfrm>
          <a:prstGeom prst="rect">
            <a:avLst/>
          </a:prstGeom>
          <a:solidFill>
            <a:schemeClr val="accent3">
              <a:lumMod val="20000"/>
              <a:lumOff val="80000"/>
            </a:schemeClr>
          </a:solidFill>
        </p:spPr>
        <p:txBody>
          <a:bodyPr wrap="square" rtlCol="0">
            <a:spAutoFit/>
          </a:bodyPr>
          <a:lstStyle/>
          <a:p>
            <a:r>
              <a:rPr lang="en-US" sz="4000">
                <a:solidFill>
                  <a:srgbClr val="FF0000"/>
                </a:solidFill>
                <a:latin typeface="Times New Roman" panose="02020603050405020304" pitchFamily="18" charset="0"/>
                <a:cs typeface="Times New Roman" panose="02020603050405020304" pitchFamily="18" charset="0"/>
              </a:rPr>
              <a:t>Đáp án: 1</a:t>
            </a:r>
          </a:p>
        </p:txBody>
      </p:sp>
    </p:spTree>
    <p:extLst>
      <p:ext uri="{BB962C8B-B14F-4D97-AF65-F5344CB8AC3E}">
        <p14:creationId xmlns:p14="http://schemas.microsoft.com/office/powerpoint/2010/main" val="1129564348"/>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E1586-8068-377F-92C1-7DEB1461579E}"/>
            </a:ext>
          </a:extLst>
        </p:cNvPr>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08938F02-2D08-5778-60B7-EE47142705C9}"/>
                  </a:ext>
                </a:extLst>
              </p:cNvPr>
              <p:cNvSpPr txBox="1"/>
              <p:nvPr/>
            </p:nvSpPr>
            <p:spPr>
              <a:xfrm>
                <a:off x="195999" y="68917"/>
                <a:ext cx="11800001" cy="2203808"/>
              </a:xfrm>
              <a:prstGeom prst="rect">
                <a:avLst/>
              </a:prstGeom>
              <a:noFill/>
            </p:spPr>
            <p:txBody>
              <a:bodyPr wrap="square">
                <a:spAutoFit/>
              </a:bodyPr>
              <a:lstStyle/>
              <a:p>
                <a:pPr lvl="0">
                  <a:lnSpc>
                    <a:spcPct val="115000"/>
                  </a:lnSpc>
                  <a:spcAft>
                    <a:spcPts val="1000"/>
                  </a:spcAft>
                  <a:buSzPts val="1200"/>
                  <a:tabLst>
                    <a:tab pos="514350" algn="l"/>
                  </a:tabLst>
                </a:pPr>
                <a:r>
                  <a:rPr lang="en-GB" sz="2400" b="1">
                    <a:solidFill>
                      <a:srgbClr val="FF0000"/>
                    </a:solidFill>
                    <a:effectLst/>
                    <a:latin typeface="Palatino Linotype" panose="02040502050505030304" pitchFamily="18" charset="0"/>
                    <a:ea typeface="Calibri" panose="020F0502020204030204" pitchFamily="34" charset="0"/>
                  </a:rPr>
                  <a:t>Câu 18</a:t>
                </a:r>
                <a:r>
                  <a:rPr lang="en-GB" sz="2400" b="1">
                    <a:effectLst/>
                    <a:latin typeface="Palatino Linotype" panose="02040502050505030304" pitchFamily="18" charset="0"/>
                    <a:ea typeface="Calibri" panose="020F0502020204030204" pitchFamily="34" charset="0"/>
                  </a:rPr>
                  <a:t>: </a:t>
                </a:r>
                <a:r>
                  <a:rPr lang="en-GB" sz="2400">
                    <a:effectLst/>
                    <a:latin typeface="Palatino Linotype" panose="02040502050505030304" pitchFamily="18" charset="0"/>
                    <a:ea typeface="Calibri" panose="020F0502020204030204" pitchFamily="34" charset="0"/>
                  </a:rPr>
                  <a:t>Để kéo dây điện từ cột điện vào nhà phải qua một cái ao, anh Nam không thể đo độ dài dây điện cần mua trực tiếp được nên đã làm như sau: Lấy một điểm </a:t>
                </a:r>
                <a14:m>
                  <m:oMath xmlns:m="http://schemas.openxmlformats.org/officeDocument/2006/math">
                    <m:r>
                      <a:rPr lang="en-US" sz="2400" i="1">
                        <a:effectLst/>
                        <a:latin typeface="Cambria Math" panose="02040503050406030204" pitchFamily="18" charset="0"/>
                        <a:ea typeface="Calibri" panose="020F0502020204030204" pitchFamily="34" charset="0"/>
                      </a:rPr>
                      <m:t>𝐵</m:t>
                    </m:r>
                  </m:oMath>
                </a14:m>
                <a:r>
                  <a:rPr lang="en-GB" sz="2400">
                    <a:effectLst/>
                    <a:latin typeface="Palatino Linotype" panose="02040502050505030304" pitchFamily="18" charset="0"/>
                    <a:ea typeface="Calibri" panose="020F0502020204030204" pitchFamily="34" charset="0"/>
                  </a:rPr>
                  <a:t>như trong hình, người ta đo được độ dài từ </a:t>
                </a:r>
                <a14:m>
                  <m:oMath xmlns:m="http://schemas.openxmlformats.org/officeDocument/2006/math">
                    <m:r>
                      <a:rPr lang="en-US" sz="2400" i="1">
                        <a:effectLst/>
                        <a:latin typeface="Cambria Math" panose="02040503050406030204" pitchFamily="18" charset="0"/>
                        <a:ea typeface="Calibri" panose="020F0502020204030204" pitchFamily="34" charset="0"/>
                      </a:rPr>
                      <m:t>𝐴</m:t>
                    </m:r>
                  </m:oMath>
                </a14:m>
                <a:r>
                  <a:rPr lang="en-GB" sz="2400">
                    <a:effectLst/>
                    <a:latin typeface="Palatino Linotype" panose="02040502050505030304" pitchFamily="18" charset="0"/>
                    <a:ea typeface="Calibri" panose="020F0502020204030204" pitchFamily="34" charset="0"/>
                  </a:rPr>
                  <a:t> đến </a:t>
                </a:r>
                <a14:m>
                  <m:oMath xmlns:m="http://schemas.openxmlformats.org/officeDocument/2006/math">
                    <m:r>
                      <a:rPr lang="en-US" sz="2400" i="1">
                        <a:effectLst/>
                        <a:latin typeface="Cambria Math" panose="02040503050406030204" pitchFamily="18" charset="0"/>
                        <a:ea typeface="Calibri" panose="020F0502020204030204" pitchFamily="34" charset="0"/>
                      </a:rPr>
                      <m:t>𝐵</m:t>
                    </m:r>
                  </m:oMath>
                </a14:m>
                <a:r>
                  <a:rPr lang="en-GB" sz="2400">
                    <a:effectLst/>
                    <a:latin typeface="Palatino Linotype" panose="02040502050505030304" pitchFamily="18" charset="0"/>
                    <a:ea typeface="Calibri" panose="020F0502020204030204" pitchFamily="34" charset="0"/>
                  </a:rPr>
                  <a:t> (nhà) là </a:t>
                </a:r>
                <a14:m>
                  <m:oMath xmlns:m="http://schemas.openxmlformats.org/officeDocument/2006/math">
                    <m:r>
                      <a:rPr lang="en-US" sz="2400" i="1">
                        <a:effectLst/>
                        <a:latin typeface="Cambria Math" panose="02040503050406030204" pitchFamily="18" charset="0"/>
                        <a:ea typeface="Calibri" panose="020F0502020204030204" pitchFamily="34" charset="0"/>
                      </a:rPr>
                      <m:t>15</m:t>
                    </m:r>
                    <m:r>
                      <a:rPr lang="en-US" sz="2400" i="1">
                        <a:effectLst/>
                        <a:latin typeface="Cambria Math" panose="02040503050406030204" pitchFamily="18" charset="0"/>
                        <a:ea typeface="Calibri" panose="020F0502020204030204" pitchFamily="34" charset="0"/>
                      </a:rPr>
                      <m:t>𝑚</m:t>
                    </m:r>
                  </m:oMath>
                </a14:m>
                <a:r>
                  <a:rPr lang="en-GB" sz="2400">
                    <a:effectLst/>
                    <a:latin typeface="Palatino Linotype" panose="02040502050505030304" pitchFamily="18" charset="0"/>
                    <a:ea typeface="Calibri" panose="020F0502020204030204" pitchFamily="34" charset="0"/>
                  </a:rPr>
                  <a:t>, từ B đến C (cột điện) là </a:t>
                </a:r>
                <a14:m>
                  <m:oMath xmlns:m="http://schemas.openxmlformats.org/officeDocument/2006/math">
                    <m:r>
                      <a:rPr lang="en-US" sz="2400" i="1">
                        <a:effectLst/>
                        <a:latin typeface="Cambria Math" panose="02040503050406030204" pitchFamily="18" charset="0"/>
                        <a:ea typeface="Calibri" panose="020F0502020204030204" pitchFamily="34" charset="0"/>
                      </a:rPr>
                      <m:t>18</m:t>
                    </m:r>
                    <m:r>
                      <a:rPr lang="en-US" sz="2400" i="1">
                        <a:effectLst/>
                        <a:latin typeface="Cambria Math" panose="02040503050406030204" pitchFamily="18" charset="0"/>
                        <a:ea typeface="Calibri" panose="020F0502020204030204" pitchFamily="34" charset="0"/>
                      </a:rPr>
                      <m:t>𝑚</m:t>
                    </m:r>
                  </m:oMath>
                </a14:m>
                <a:r>
                  <a:rPr lang="en-GB" sz="2400">
                    <a:effectLst/>
                    <a:latin typeface="Palatino Linotype" panose="02040502050505030304" pitchFamily="18" charset="0"/>
                    <a:ea typeface="Calibri" panose="020F0502020204030204" pitchFamily="34" charset="0"/>
                  </a:rPr>
                  <a:t> và </a:t>
                </a:r>
                <a14:m>
                  <m:oMath xmlns:m="http://schemas.openxmlformats.org/officeDocument/2006/math">
                    <m:acc>
                      <m:accPr>
                        <m:chr m:val="̂"/>
                        <m:ctrlPr>
                          <a:rPr lang="en-US" sz="2400" i="1">
                            <a:effectLst/>
                            <a:latin typeface="Cambria Math" panose="02040503050406030204" pitchFamily="18" charset="0"/>
                            <a:ea typeface="Calibri" panose="020F0502020204030204" pitchFamily="34" charset="0"/>
                          </a:rPr>
                        </m:ctrlPr>
                      </m:accPr>
                      <m:e>
                        <m:r>
                          <a:rPr lang="en-US" sz="2400" i="1">
                            <a:effectLst/>
                            <a:latin typeface="Cambria Math" panose="02040503050406030204" pitchFamily="18" charset="0"/>
                            <a:ea typeface="Calibri" panose="020F0502020204030204" pitchFamily="34" charset="0"/>
                          </a:rPr>
                          <m:t>𝐴𝐵𝐶</m:t>
                        </m:r>
                      </m:e>
                    </m:acc>
                    <m:r>
                      <a:rPr lang="en-US" sz="2400" i="1">
                        <a:effectLst/>
                        <a:latin typeface="Cambria Math" panose="02040503050406030204" pitchFamily="18" charset="0"/>
                        <a:ea typeface="Calibri" panose="020F0502020204030204" pitchFamily="34" charset="0"/>
                      </a:rPr>
                      <m:t>=12</m:t>
                    </m:r>
                    <m:sSup>
                      <m:sSupPr>
                        <m:ctrlPr>
                          <a:rPr lang="en-US" sz="2400" i="1">
                            <a:effectLst/>
                            <a:latin typeface="Cambria Math" panose="02040503050406030204" pitchFamily="18" charset="0"/>
                            <a:ea typeface="Calibri" panose="020F0502020204030204" pitchFamily="34" charset="0"/>
                          </a:rPr>
                        </m:ctrlPr>
                      </m:sSupPr>
                      <m:e>
                        <m:r>
                          <a:rPr lang="en-US" sz="2400" i="1">
                            <a:effectLst/>
                            <a:latin typeface="Cambria Math" panose="02040503050406030204" pitchFamily="18" charset="0"/>
                            <a:ea typeface="Calibri" panose="020F0502020204030204" pitchFamily="34" charset="0"/>
                          </a:rPr>
                          <m:t>0</m:t>
                        </m:r>
                      </m:e>
                      <m:sup>
                        <m:r>
                          <a:rPr lang="en-US" sz="2400" i="1">
                            <a:effectLst/>
                            <a:latin typeface="Cambria Math" panose="02040503050406030204" pitchFamily="18" charset="0"/>
                            <a:ea typeface="Calibri" panose="020F0502020204030204" pitchFamily="34" charset="0"/>
                          </a:rPr>
                          <m:t>0</m:t>
                        </m:r>
                      </m:sup>
                    </m:sSup>
                  </m:oMath>
                </a14:m>
                <a:r>
                  <a:rPr lang="en-GB" sz="2400">
                    <a:effectLst/>
                    <a:latin typeface="Palatino Linotype" panose="02040502050505030304" pitchFamily="18" charset="0"/>
                    <a:ea typeface="Calibri" panose="020F0502020204030204" pitchFamily="34" charset="0"/>
                  </a:rPr>
                  <a:t>. Hãy tính độ dài dây điện nối từ nhà ra đến cột điện(làm tròn kết quả đến hàng phần chục)</a:t>
                </a:r>
                <a:endParaRPr lang="en-US" sz="2400">
                  <a:effectLst/>
                  <a:latin typeface="Times New Roman" panose="02020603050405020304" pitchFamily="18" charset="0"/>
                  <a:ea typeface="Calibri" panose="020F0502020204030204" pitchFamily="34" charset="0"/>
                </a:endParaRPr>
              </a:p>
            </p:txBody>
          </p:sp>
        </mc:Choice>
        <mc:Fallback>
          <p:sp>
            <p:nvSpPr>
              <p:cNvPr id="3" name="TextBox 2">
                <a:extLst>
                  <a:ext uri="{FF2B5EF4-FFF2-40B4-BE49-F238E27FC236}">
                    <a16:creationId xmlns:a16="http://schemas.microsoft.com/office/drawing/2014/main" id="{08938F02-2D08-5778-60B7-EE47142705C9}"/>
                  </a:ext>
                </a:extLst>
              </p:cNvPr>
              <p:cNvSpPr txBox="1">
                <a:spLocks noRot="1" noChangeAspect="1" noMove="1" noResize="1" noEditPoints="1" noAdjustHandles="1" noChangeArrowheads="1" noChangeShapeType="1" noTextEdit="1"/>
              </p:cNvSpPr>
              <p:nvPr/>
            </p:nvSpPr>
            <p:spPr>
              <a:xfrm>
                <a:off x="195999" y="68917"/>
                <a:ext cx="11800001" cy="2203808"/>
              </a:xfrm>
              <a:prstGeom prst="rect">
                <a:avLst/>
              </a:prstGeom>
              <a:blipFill>
                <a:blip r:embed="rId2"/>
                <a:stretch>
                  <a:fillRect l="-775" t="-829" r="-878" b="-524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C5272DC9-7BE0-C001-DC13-072C95A67A3F}"/>
              </a:ext>
            </a:extLst>
          </p:cNvPr>
          <p:cNvCxnSpPr/>
          <p:nvPr/>
        </p:nvCxnSpPr>
        <p:spPr>
          <a:xfrm>
            <a:off x="172824" y="2272725"/>
            <a:ext cx="12019176"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pic>
        <p:nvPicPr>
          <p:cNvPr id="5" name="Picture 4">
            <a:extLst>
              <a:ext uri="{FF2B5EF4-FFF2-40B4-BE49-F238E27FC236}">
                <a16:creationId xmlns:a16="http://schemas.microsoft.com/office/drawing/2014/main" id="{4B8C1D8A-EC1D-E379-38B3-82A13092919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78226" y="2484275"/>
            <a:ext cx="3317773" cy="2695753"/>
          </a:xfrm>
          <a:prstGeom prst="rect">
            <a:avLst/>
          </a:prstGeom>
          <a:noFill/>
          <a:ln>
            <a:noFill/>
          </a:ln>
        </p:spPr>
      </p:pic>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06D00AA8-295C-1BA9-8343-B55B40D30AA6}"/>
                  </a:ext>
                </a:extLst>
              </p:cNvPr>
              <p:cNvSpPr txBox="1"/>
              <p:nvPr/>
            </p:nvSpPr>
            <p:spPr>
              <a:xfrm>
                <a:off x="-197962" y="3163155"/>
                <a:ext cx="8785781" cy="2844240"/>
              </a:xfrm>
              <a:prstGeom prst="rect">
                <a:avLst/>
              </a:prstGeom>
              <a:noFill/>
            </p:spPr>
            <p:txBody>
              <a:bodyPr wrap="square">
                <a:spAutoFit/>
              </a:bodyPr>
              <a:lstStyle/>
              <a:p>
                <a:pPr marL="571500">
                  <a:lnSpc>
                    <a:spcPct val="115000"/>
                  </a:lnSpc>
                  <a:tabLst>
                    <a:tab pos="514350" algn="l"/>
                  </a:tabLst>
                </a:pPr>
                <a:r>
                  <a:rPr lang="en-US" sz="2800" u="sng">
                    <a:effectLst/>
                    <a:latin typeface="Palatino Linotype" panose="02040502050505030304" pitchFamily="18" charset="0"/>
                    <a:ea typeface="Calibri" panose="020F0502020204030204" pitchFamily="34" charset="0"/>
                  </a:rPr>
                  <a:t>Xét </a:t>
                </a:r>
                <a14:m>
                  <m:oMath xmlns:m="http://schemas.openxmlformats.org/officeDocument/2006/math">
                    <m:r>
                      <a:rPr lang="en-US" sz="2800" i="1">
                        <a:effectLst/>
                        <a:latin typeface="Cambria Math" panose="02040503050406030204" pitchFamily="18" charset="0"/>
                        <a:ea typeface="Calibri" panose="020F0502020204030204" pitchFamily="34" charset="0"/>
                      </a:rPr>
                      <m:t>𝛥</m:t>
                    </m:r>
                    <m:r>
                      <a:rPr lang="en-US" sz="2800" i="1">
                        <a:effectLst/>
                        <a:latin typeface="Cambria Math" panose="02040503050406030204" pitchFamily="18" charset="0"/>
                        <a:ea typeface="Calibri" panose="020F0502020204030204" pitchFamily="34" charset="0"/>
                      </a:rPr>
                      <m:t>𝐴𝐵𝐶</m:t>
                    </m:r>
                  </m:oMath>
                </a14:m>
                <a:r>
                  <a:rPr lang="en-US" sz="2800">
                    <a:effectLst/>
                    <a:latin typeface="Palatino Linotype" panose="02040502050505030304" pitchFamily="18" charset="0"/>
                    <a:ea typeface="Calibri" panose="020F0502020204030204" pitchFamily="34" charset="0"/>
                  </a:rPr>
                  <a:t>có: </a:t>
                </a:r>
                <a14:m>
                  <m:oMath xmlns:m="http://schemas.openxmlformats.org/officeDocument/2006/math">
                    <m:r>
                      <a:rPr lang="en-US" sz="2800" i="1">
                        <a:effectLst/>
                        <a:latin typeface="Cambria Math" panose="02040503050406030204" pitchFamily="18" charset="0"/>
                        <a:ea typeface="Calibri" panose="020F0502020204030204" pitchFamily="34" charset="0"/>
                      </a:rPr>
                      <m:t>𝐴𝐵</m:t>
                    </m:r>
                    <m:r>
                      <a:rPr lang="en-US" sz="2800" i="1">
                        <a:effectLst/>
                        <a:latin typeface="Cambria Math" panose="02040503050406030204" pitchFamily="18" charset="0"/>
                        <a:ea typeface="Calibri" panose="020F0502020204030204" pitchFamily="34" charset="0"/>
                      </a:rPr>
                      <m:t>=15</m:t>
                    </m:r>
                    <m:r>
                      <a:rPr lang="en-US" sz="2800" i="1">
                        <a:effectLst/>
                        <a:latin typeface="Cambria Math" panose="02040503050406030204" pitchFamily="18" charset="0"/>
                        <a:ea typeface="Calibri" panose="020F0502020204030204" pitchFamily="34" charset="0"/>
                      </a:rPr>
                      <m:t>𝑚</m:t>
                    </m:r>
                    <m:r>
                      <a:rPr lang="en-US" sz="2800" i="1">
                        <a:effectLst/>
                        <a:latin typeface="Cambria Math" panose="02040503050406030204" pitchFamily="18" charset="0"/>
                        <a:ea typeface="Calibri" panose="020F0502020204030204" pitchFamily="34" charset="0"/>
                      </a:rPr>
                      <m:t>,</m:t>
                    </m:r>
                    <m:r>
                      <a:rPr lang="en-US" sz="2800" i="1">
                        <a:effectLst/>
                        <a:latin typeface="Cambria Math" panose="02040503050406030204" pitchFamily="18" charset="0"/>
                        <a:ea typeface="Calibri" panose="020F0502020204030204" pitchFamily="34" charset="0"/>
                      </a:rPr>
                      <m:t>𝐵𝐶</m:t>
                    </m:r>
                    <m:r>
                      <a:rPr lang="en-US" sz="2800" i="1">
                        <a:effectLst/>
                        <a:latin typeface="Cambria Math" panose="02040503050406030204" pitchFamily="18" charset="0"/>
                        <a:ea typeface="Calibri" panose="020F0502020204030204" pitchFamily="34" charset="0"/>
                      </a:rPr>
                      <m:t>=18</m:t>
                    </m:r>
                    <m:r>
                      <a:rPr lang="en-US" sz="2800" i="1">
                        <a:effectLst/>
                        <a:latin typeface="Cambria Math" panose="02040503050406030204" pitchFamily="18" charset="0"/>
                        <a:ea typeface="Calibri" panose="020F0502020204030204" pitchFamily="34" charset="0"/>
                      </a:rPr>
                      <m:t>𝑚</m:t>
                    </m:r>
                    <m:r>
                      <a:rPr lang="en-US" sz="2800" i="1">
                        <a:effectLst/>
                        <a:latin typeface="Cambria Math" panose="02040503050406030204" pitchFamily="18" charset="0"/>
                        <a:ea typeface="Calibri" panose="020F0502020204030204" pitchFamily="34" charset="0"/>
                      </a:rPr>
                      <m:t>,</m:t>
                    </m:r>
                    <m:acc>
                      <m:accPr>
                        <m:chr m:val="̂"/>
                        <m:ctrlPr>
                          <a:rPr lang="en-US" sz="2800" i="1">
                            <a:effectLst/>
                            <a:latin typeface="Cambria Math" panose="02040503050406030204" pitchFamily="18" charset="0"/>
                            <a:ea typeface="Calibri" panose="020F0502020204030204" pitchFamily="34" charset="0"/>
                          </a:rPr>
                        </m:ctrlPr>
                      </m:accPr>
                      <m:e>
                        <m:r>
                          <a:rPr lang="en-US" sz="2800" i="1">
                            <a:effectLst/>
                            <a:latin typeface="Cambria Math" panose="02040503050406030204" pitchFamily="18" charset="0"/>
                            <a:ea typeface="Calibri" panose="020F0502020204030204" pitchFamily="34" charset="0"/>
                          </a:rPr>
                          <m:t>𝐴𝐵𝐶</m:t>
                        </m:r>
                      </m:e>
                    </m:acc>
                    <m:r>
                      <a:rPr lang="en-US" sz="2800" i="1">
                        <a:effectLst/>
                        <a:latin typeface="Cambria Math" panose="02040503050406030204" pitchFamily="18" charset="0"/>
                        <a:ea typeface="Calibri" panose="020F0502020204030204" pitchFamily="34" charset="0"/>
                      </a:rPr>
                      <m:t>=12</m:t>
                    </m:r>
                    <m:sSup>
                      <m:sSupPr>
                        <m:ctrlPr>
                          <a:rPr lang="en-US" sz="2800" i="1">
                            <a:effectLst/>
                            <a:latin typeface="Cambria Math" panose="02040503050406030204" pitchFamily="18" charset="0"/>
                            <a:ea typeface="Calibri" panose="020F0502020204030204" pitchFamily="34" charset="0"/>
                          </a:rPr>
                        </m:ctrlPr>
                      </m:sSupPr>
                      <m:e>
                        <m:r>
                          <a:rPr lang="en-US" sz="2800" i="1">
                            <a:effectLst/>
                            <a:latin typeface="Cambria Math" panose="02040503050406030204" pitchFamily="18" charset="0"/>
                            <a:ea typeface="Calibri" panose="020F0502020204030204" pitchFamily="34" charset="0"/>
                          </a:rPr>
                          <m:t>0</m:t>
                        </m:r>
                      </m:e>
                      <m:sup>
                        <m:r>
                          <a:rPr lang="en-US" sz="2800" i="1">
                            <a:effectLst/>
                            <a:latin typeface="Cambria Math" panose="02040503050406030204" pitchFamily="18" charset="0"/>
                            <a:ea typeface="Calibri" panose="020F0502020204030204" pitchFamily="34" charset="0"/>
                          </a:rPr>
                          <m:t>0</m:t>
                        </m:r>
                      </m:sup>
                    </m:sSup>
                  </m:oMath>
                </a14:m>
                <a:r>
                  <a:rPr lang="en-US" sz="2800">
                    <a:effectLst/>
                    <a:latin typeface="Palatino Linotype" panose="02040502050505030304" pitchFamily="18" charset="0"/>
                    <a:ea typeface="Calibri" panose="020F0502020204030204" pitchFamily="34" charset="0"/>
                  </a:rPr>
                  <a:t>. </a:t>
                </a:r>
              </a:p>
              <a:p>
                <a:pPr marL="571500">
                  <a:lnSpc>
                    <a:spcPct val="115000"/>
                  </a:lnSpc>
                  <a:tabLst>
                    <a:tab pos="514350" algn="l"/>
                  </a:tabLst>
                </a:pPr>
                <a:r>
                  <a:rPr lang="en-US" sz="2800">
                    <a:effectLst/>
                    <a:latin typeface="Palatino Linotype" panose="02040502050505030304" pitchFamily="18" charset="0"/>
                    <a:ea typeface="Calibri" panose="020F0502020204030204" pitchFamily="34" charset="0"/>
                  </a:rPr>
                  <a:t>Áp dụng định lí hàm cosin trong </a:t>
                </a:r>
                <a14:m>
                  <m:oMath xmlns:m="http://schemas.openxmlformats.org/officeDocument/2006/math">
                    <m:r>
                      <a:rPr lang="en-US" sz="2800" i="1">
                        <a:effectLst/>
                        <a:latin typeface="Cambria Math" panose="02040503050406030204" pitchFamily="18" charset="0"/>
                        <a:ea typeface="Calibri" panose="020F0502020204030204" pitchFamily="34" charset="0"/>
                      </a:rPr>
                      <m:t>𝛥</m:t>
                    </m:r>
                    <m:r>
                      <a:rPr lang="en-US" sz="2800" i="1">
                        <a:effectLst/>
                        <a:latin typeface="Cambria Math" panose="02040503050406030204" pitchFamily="18" charset="0"/>
                        <a:ea typeface="Calibri" panose="020F0502020204030204" pitchFamily="34" charset="0"/>
                      </a:rPr>
                      <m:t>𝐴𝐵𝐶</m:t>
                    </m:r>
                  </m:oMath>
                </a14:m>
                <a:r>
                  <a:rPr lang="en-US" sz="2800">
                    <a:effectLst/>
                    <a:latin typeface="Palatino Linotype" panose="02040502050505030304" pitchFamily="18" charset="0"/>
                    <a:ea typeface="Calibri" panose="020F0502020204030204" pitchFamily="34" charset="0"/>
                  </a:rPr>
                  <a:t>ta được :</a:t>
                </a:r>
              </a:p>
              <a:p>
                <a:pPr marL="571500">
                  <a:lnSpc>
                    <a:spcPct val="115000"/>
                  </a:lnSpc>
                  <a:tabLst>
                    <a:tab pos="514350" algn="l"/>
                  </a:tabLst>
                </a:pPr>
                <a:r>
                  <a:rPr lang="en-US" sz="2800">
                    <a:effectLst/>
                    <a:latin typeface="Palatino Linotype" panose="02040502050505030304" pitchFamily="18" charset="0"/>
                    <a:ea typeface="Calibri" panose="020F0502020204030204" pitchFamily="34" charset="0"/>
                  </a:rPr>
                  <a:t> </a:t>
                </a:r>
                <a14:m>
                  <m:oMath xmlns:m="http://schemas.openxmlformats.org/officeDocument/2006/math">
                    <m:sSup>
                      <m:sSupPr>
                        <m:ctrlP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𝒃</m:t>
                        </m:r>
                      </m:e>
                      <m:sup>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𝟐</m:t>
                        </m:r>
                      </m:sup>
                    </m:sSup>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𝒂</m:t>
                        </m:r>
                      </m:e>
                      <m:sup>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𝟐</m:t>
                        </m:r>
                      </m:sup>
                    </m:sSup>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𝒄</m:t>
                        </m:r>
                      </m:e>
                      <m:sup>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𝟐</m:t>
                        </m:r>
                      </m:sup>
                    </m:sSup>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𝟐</m:t>
                    </m:r>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𝒂</m:t>
                    </m:r>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m:t>
                    </m:r>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𝒄</m:t>
                    </m:r>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 </m:t>
                    </m:r>
                    <m:r>
                      <a:rPr lang="en-US" sz="2800" b="1" i="1" kern="100" smtClean="0">
                        <a:solidFill>
                          <a:srgbClr val="FF0000"/>
                        </a:solidFill>
                        <a:effectLst/>
                        <a:latin typeface="Cambria Math" panose="02040503050406030204" pitchFamily="18" charset="0"/>
                        <a:ea typeface="DengXian" panose="02010600030101010101" pitchFamily="2" charset="-122"/>
                        <a:cs typeface="Times New Roman" panose="02020603050405020304" pitchFamily="18" charset="0"/>
                      </a:rPr>
                      <m:t>𝒄𝒐𝒔𝑩</m:t>
                    </m:r>
                  </m:oMath>
                </a14:m>
                <a:endParaRPr lang="en-US" sz="2800" b="1" kern="100">
                  <a:effectLst/>
                  <a:latin typeface="Calibri" panose="020F0502020204030204" pitchFamily="34" charset="0"/>
                  <a:ea typeface="DengXian" panose="02010600030101010101" pitchFamily="2" charset="-122"/>
                  <a:cs typeface="Times New Roman" panose="02020603050405020304" pitchFamily="18" charset="0"/>
                </a:endParaRPr>
              </a:p>
              <a:p>
                <a:pPr marL="571500">
                  <a:lnSpc>
                    <a:spcPct val="115000"/>
                  </a:lnSpc>
                  <a:tabLst>
                    <a:tab pos="514350" algn="l"/>
                  </a:tabLst>
                </a:pPr>
                <a:endParaRPr lang="en-US" sz="2800">
                  <a:effectLst/>
                  <a:latin typeface="Times New Roman" panose="02020603050405020304" pitchFamily="18" charset="0"/>
                  <a:ea typeface="Calibri" panose="020F0502020204030204" pitchFamily="34" charset="0"/>
                </a:endParaRPr>
              </a:p>
              <a:p>
                <a:pPr marL="571500">
                  <a:lnSpc>
                    <a:spcPct val="115000"/>
                  </a:lnSpc>
                  <a:spcAft>
                    <a:spcPts val="1000"/>
                  </a:spcAft>
                  <a:tabLst>
                    <a:tab pos="514350" algn="l"/>
                  </a:tabLst>
                </a:pPr>
                <a14:m>
                  <m:oMathPara xmlns:m="http://schemas.openxmlformats.org/officeDocument/2006/math">
                    <m:oMathParaPr>
                      <m:jc m:val="centerGroup"/>
                    </m:oMathParaPr>
                    <m:oMath xmlns:m="http://schemas.openxmlformats.org/officeDocument/2006/math">
                      <m:r>
                        <a:rPr lang="en-US" sz="2800" i="1">
                          <a:effectLst/>
                          <a:latin typeface="Cambria Math" panose="02040503050406030204" pitchFamily="18" charset="0"/>
                          <a:ea typeface="Calibri" panose="020F0502020204030204" pitchFamily="34" charset="0"/>
                        </a:rPr>
                        <m:t>𝐴𝐶</m:t>
                      </m:r>
                      <m:r>
                        <a:rPr lang="en-US" sz="2800" i="1">
                          <a:effectLst/>
                          <a:latin typeface="Cambria Math" panose="02040503050406030204" pitchFamily="18" charset="0"/>
                          <a:ea typeface="Calibri" panose="020F0502020204030204" pitchFamily="34" charset="0"/>
                        </a:rPr>
                        <m:t>=</m:t>
                      </m:r>
                      <m:rad>
                        <m:radPr>
                          <m:degHide m:val="on"/>
                          <m:ctrlPr>
                            <a:rPr lang="en-US" sz="2800" i="1">
                              <a:effectLst/>
                              <a:latin typeface="Cambria Math" panose="02040503050406030204" pitchFamily="18" charset="0"/>
                              <a:ea typeface="Calibri" panose="020F0502020204030204" pitchFamily="34" charset="0"/>
                            </a:rPr>
                          </m:ctrlPr>
                        </m:radPr>
                        <m:deg/>
                        <m:e>
                          <m:r>
                            <a:rPr lang="en-US" sz="2800" i="1">
                              <a:effectLst/>
                              <a:latin typeface="Cambria Math" panose="02040503050406030204" pitchFamily="18" charset="0"/>
                              <a:ea typeface="Calibri" panose="020F0502020204030204" pitchFamily="34" charset="0"/>
                            </a:rPr>
                            <m:t>1</m:t>
                          </m:r>
                          <m:sSup>
                            <m:sSupPr>
                              <m:ctrlPr>
                                <a:rPr lang="en-US" sz="2800" i="1">
                                  <a:effectLst/>
                                  <a:latin typeface="Cambria Math" panose="02040503050406030204" pitchFamily="18" charset="0"/>
                                  <a:ea typeface="Calibri" panose="020F0502020204030204" pitchFamily="34" charset="0"/>
                                </a:rPr>
                              </m:ctrlPr>
                            </m:sSupPr>
                            <m:e>
                              <m:r>
                                <a:rPr lang="en-US" sz="2800" i="1">
                                  <a:effectLst/>
                                  <a:latin typeface="Cambria Math" panose="02040503050406030204" pitchFamily="18" charset="0"/>
                                  <a:ea typeface="Calibri" panose="020F0502020204030204" pitchFamily="34" charset="0"/>
                                </a:rPr>
                                <m:t>5</m:t>
                              </m:r>
                            </m:e>
                            <m:sup>
                              <m:r>
                                <a:rPr lang="en-US" sz="2800" i="1">
                                  <a:effectLst/>
                                  <a:latin typeface="Cambria Math" panose="02040503050406030204" pitchFamily="18" charset="0"/>
                                  <a:ea typeface="Calibri" panose="020F0502020204030204" pitchFamily="34" charset="0"/>
                                </a:rPr>
                                <m:t>2</m:t>
                              </m:r>
                            </m:sup>
                          </m:sSup>
                          <m:r>
                            <a:rPr lang="en-US" sz="2800" i="1">
                              <a:effectLst/>
                              <a:latin typeface="Cambria Math" panose="02040503050406030204" pitchFamily="18" charset="0"/>
                              <a:ea typeface="Calibri" panose="020F0502020204030204" pitchFamily="34" charset="0"/>
                            </a:rPr>
                            <m:t>+1</m:t>
                          </m:r>
                          <m:sSup>
                            <m:sSupPr>
                              <m:ctrlPr>
                                <a:rPr lang="en-US" sz="2800" i="1">
                                  <a:effectLst/>
                                  <a:latin typeface="Cambria Math" panose="02040503050406030204" pitchFamily="18" charset="0"/>
                                  <a:ea typeface="Calibri" panose="020F0502020204030204" pitchFamily="34" charset="0"/>
                                </a:rPr>
                              </m:ctrlPr>
                            </m:sSupPr>
                            <m:e>
                              <m:r>
                                <a:rPr lang="en-US" sz="2800" i="1">
                                  <a:effectLst/>
                                  <a:latin typeface="Cambria Math" panose="02040503050406030204" pitchFamily="18" charset="0"/>
                                  <a:ea typeface="Calibri" panose="020F0502020204030204" pitchFamily="34" charset="0"/>
                                </a:rPr>
                                <m:t>8</m:t>
                              </m:r>
                            </m:e>
                            <m:sup>
                              <m:r>
                                <a:rPr lang="en-US" sz="2800" i="1">
                                  <a:effectLst/>
                                  <a:latin typeface="Cambria Math" panose="02040503050406030204" pitchFamily="18" charset="0"/>
                                  <a:ea typeface="Calibri" panose="020F0502020204030204" pitchFamily="34" charset="0"/>
                                </a:rPr>
                                <m:t>2</m:t>
                              </m:r>
                            </m:sup>
                          </m:sSup>
                          <m:r>
                            <a:rPr lang="en-US" sz="2800" i="1">
                              <a:effectLst/>
                              <a:latin typeface="Cambria Math" panose="02040503050406030204" pitchFamily="18" charset="0"/>
                              <a:ea typeface="Calibri" panose="020F0502020204030204" pitchFamily="34" charset="0"/>
                            </a:rPr>
                            <m:t>−2.15.18.</m:t>
                          </m:r>
                          <m:func>
                            <m:funcPr>
                              <m:ctrlPr>
                                <a:rPr lang="en-US" sz="2800" i="1">
                                  <a:effectLst/>
                                  <a:latin typeface="Cambria Math" panose="02040503050406030204" pitchFamily="18" charset="0"/>
                                  <a:ea typeface="Calibri" panose="020F0502020204030204" pitchFamily="34" charset="0"/>
                                </a:rPr>
                              </m:ctrlPr>
                            </m:funcPr>
                            <m:fName>
                              <m:r>
                                <a:rPr lang="en-US" sz="2800" i="1">
                                  <a:effectLst/>
                                  <a:latin typeface="Cambria Math" panose="02040503050406030204" pitchFamily="18" charset="0"/>
                                  <a:ea typeface="Calibri" panose="020F0502020204030204" pitchFamily="34" charset="0"/>
                                </a:rPr>
                                <m:t>𝑐𝑜𝑠</m:t>
                              </m:r>
                            </m:fName>
                            <m:e>
                              <m:r>
                                <a:rPr lang="en-US" sz="2800" i="1">
                                  <a:effectLst/>
                                  <a:latin typeface="Cambria Math" panose="02040503050406030204" pitchFamily="18" charset="0"/>
                                  <a:ea typeface="Calibri" panose="020F0502020204030204" pitchFamily="34" charset="0"/>
                                </a:rPr>
                                <m:t>1</m:t>
                              </m:r>
                            </m:e>
                          </m:func>
                          <m:r>
                            <a:rPr lang="en-US" sz="2800" i="1">
                              <a:effectLst/>
                              <a:latin typeface="Cambria Math" panose="02040503050406030204" pitchFamily="18" charset="0"/>
                              <a:ea typeface="Calibri" panose="020F0502020204030204" pitchFamily="34" charset="0"/>
                            </a:rPr>
                            <m:t>2</m:t>
                          </m:r>
                          <m:sSup>
                            <m:sSupPr>
                              <m:ctrlPr>
                                <a:rPr lang="en-US" sz="2800" i="1">
                                  <a:effectLst/>
                                  <a:latin typeface="Cambria Math" panose="02040503050406030204" pitchFamily="18" charset="0"/>
                                  <a:ea typeface="Calibri" panose="020F0502020204030204" pitchFamily="34" charset="0"/>
                                </a:rPr>
                              </m:ctrlPr>
                            </m:sSupPr>
                            <m:e>
                              <m:r>
                                <a:rPr lang="en-US" sz="2800" i="1">
                                  <a:effectLst/>
                                  <a:latin typeface="Cambria Math" panose="02040503050406030204" pitchFamily="18" charset="0"/>
                                  <a:ea typeface="Calibri" panose="020F0502020204030204" pitchFamily="34" charset="0"/>
                                </a:rPr>
                                <m:t>0</m:t>
                              </m:r>
                            </m:e>
                            <m:sup>
                              <m:r>
                                <a:rPr lang="en-US" sz="2800" i="1">
                                  <a:effectLst/>
                                  <a:latin typeface="Cambria Math" panose="02040503050406030204" pitchFamily="18" charset="0"/>
                                  <a:ea typeface="Calibri" panose="020F0502020204030204" pitchFamily="34" charset="0"/>
                                </a:rPr>
                                <m:t>0</m:t>
                              </m:r>
                            </m:sup>
                          </m:sSup>
                        </m:e>
                      </m:rad>
                      <m:r>
                        <a:rPr lang="en-US" sz="2800" i="1">
                          <a:effectLst/>
                          <a:latin typeface="Cambria Math" panose="02040503050406030204" pitchFamily="18" charset="0"/>
                          <a:ea typeface="Calibri" panose="020F0502020204030204" pitchFamily="34" charset="0"/>
                        </a:rPr>
                        <m:t>≈28,6</m:t>
                      </m:r>
                      <m:r>
                        <a:rPr lang="en-US" sz="2800" i="1">
                          <a:effectLst/>
                          <a:latin typeface="Cambria Math" panose="02040503050406030204" pitchFamily="18" charset="0"/>
                          <a:ea typeface="Calibri" panose="020F0502020204030204" pitchFamily="34" charset="0"/>
                        </a:rPr>
                        <m:t>𝑚</m:t>
                      </m:r>
                    </m:oMath>
                  </m:oMathPara>
                </a14:m>
                <a:endParaRPr lang="en-US" sz="2800">
                  <a:effectLst/>
                  <a:latin typeface="Times New Roman" panose="02020603050405020304" pitchFamily="18" charset="0"/>
                  <a:ea typeface="Calibri" panose="020F0502020204030204" pitchFamily="34" charset="0"/>
                </a:endParaRPr>
              </a:p>
            </p:txBody>
          </p:sp>
        </mc:Choice>
        <mc:Fallback>
          <p:sp>
            <p:nvSpPr>
              <p:cNvPr id="7" name="TextBox 6">
                <a:extLst>
                  <a:ext uri="{FF2B5EF4-FFF2-40B4-BE49-F238E27FC236}">
                    <a16:creationId xmlns:a16="http://schemas.microsoft.com/office/drawing/2014/main" id="{06D00AA8-295C-1BA9-8343-B55B40D30AA6}"/>
                  </a:ext>
                </a:extLst>
              </p:cNvPr>
              <p:cNvSpPr txBox="1">
                <a:spLocks noRot="1" noChangeAspect="1" noMove="1" noResize="1" noEditPoints="1" noAdjustHandles="1" noChangeArrowheads="1" noChangeShapeType="1" noTextEdit="1"/>
              </p:cNvSpPr>
              <p:nvPr/>
            </p:nvSpPr>
            <p:spPr>
              <a:xfrm>
                <a:off x="-197962" y="3163155"/>
                <a:ext cx="8785781" cy="2844240"/>
              </a:xfrm>
              <a:prstGeom prst="rect">
                <a:avLst/>
              </a:prstGeom>
              <a:blipFill>
                <a:blip r:embed="rId4"/>
                <a:stretch>
                  <a:fillRect t="-858"/>
                </a:stretch>
              </a:blipFill>
            </p:spPr>
            <p:txBody>
              <a:bodyPr/>
              <a:lstStyle/>
              <a:p>
                <a:r>
                  <a:rPr lang="en-US">
                    <a:noFill/>
                  </a:rPr>
                  <a:t> </a:t>
                </a:r>
              </a:p>
            </p:txBody>
          </p:sp>
        </mc:Fallback>
      </mc:AlternateContent>
      <p:sp>
        <p:nvSpPr>
          <p:cNvPr id="8" name="TextBox 7">
            <a:extLst>
              <a:ext uri="{FF2B5EF4-FFF2-40B4-BE49-F238E27FC236}">
                <a16:creationId xmlns:a16="http://schemas.microsoft.com/office/drawing/2014/main" id="{D927A234-8DCC-B969-E1B9-045938E43DCD}"/>
              </a:ext>
            </a:extLst>
          </p:cNvPr>
          <p:cNvSpPr txBox="1"/>
          <p:nvPr/>
        </p:nvSpPr>
        <p:spPr>
          <a:xfrm>
            <a:off x="9139286" y="6150114"/>
            <a:ext cx="3052714" cy="707886"/>
          </a:xfrm>
          <a:prstGeom prst="rect">
            <a:avLst/>
          </a:prstGeom>
          <a:solidFill>
            <a:schemeClr val="accent3">
              <a:lumMod val="20000"/>
              <a:lumOff val="80000"/>
            </a:schemeClr>
          </a:solidFill>
        </p:spPr>
        <p:txBody>
          <a:bodyPr wrap="square" rtlCol="0">
            <a:spAutoFit/>
          </a:bodyPr>
          <a:lstStyle/>
          <a:p>
            <a:r>
              <a:rPr lang="en-US" sz="4000">
                <a:solidFill>
                  <a:srgbClr val="FF0000"/>
                </a:solidFill>
                <a:latin typeface="Times New Roman" panose="02020603050405020304" pitchFamily="18" charset="0"/>
                <a:cs typeface="Times New Roman" panose="02020603050405020304" pitchFamily="18" charset="0"/>
              </a:rPr>
              <a:t>Đáp án: 28,6</a:t>
            </a:r>
          </a:p>
        </p:txBody>
      </p:sp>
    </p:spTree>
    <p:extLst>
      <p:ext uri="{BB962C8B-B14F-4D97-AF65-F5344CB8AC3E}">
        <p14:creationId xmlns:p14="http://schemas.microsoft.com/office/powerpoint/2010/main" val="318559786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3B91F3-5088-AAC8-D216-34C22B86B035}"/>
            </a:ext>
          </a:extLst>
        </p:cNvPr>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C2D9881-95D1-74F4-FAE4-5DD544AEC242}"/>
              </a:ext>
            </a:extLst>
          </p:cNvPr>
          <p:cNvCxnSpPr/>
          <p:nvPr/>
        </p:nvCxnSpPr>
        <p:spPr>
          <a:xfrm>
            <a:off x="172824" y="1515258"/>
            <a:ext cx="12019176"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
        <p:nvSpPr>
          <p:cNvPr id="8" name="TextBox 7">
            <a:extLst>
              <a:ext uri="{FF2B5EF4-FFF2-40B4-BE49-F238E27FC236}">
                <a16:creationId xmlns:a16="http://schemas.microsoft.com/office/drawing/2014/main" id="{09B291C9-3D26-118F-81A8-6DD6FA346B3D}"/>
              </a:ext>
            </a:extLst>
          </p:cNvPr>
          <p:cNvSpPr txBox="1"/>
          <p:nvPr/>
        </p:nvSpPr>
        <p:spPr>
          <a:xfrm>
            <a:off x="9139286" y="6150114"/>
            <a:ext cx="3052714" cy="707886"/>
          </a:xfrm>
          <a:prstGeom prst="rect">
            <a:avLst/>
          </a:prstGeom>
          <a:solidFill>
            <a:schemeClr val="accent3">
              <a:lumMod val="20000"/>
              <a:lumOff val="80000"/>
            </a:schemeClr>
          </a:solidFill>
        </p:spPr>
        <p:txBody>
          <a:bodyPr wrap="square" rtlCol="0">
            <a:spAutoFit/>
          </a:bodyPr>
          <a:lstStyle/>
          <a:p>
            <a:r>
              <a:rPr lang="en-US" sz="4000">
                <a:solidFill>
                  <a:srgbClr val="FF0000"/>
                </a:solidFill>
                <a:latin typeface="Times New Roman" panose="02020603050405020304" pitchFamily="18" charset="0"/>
                <a:cs typeface="Times New Roman" panose="02020603050405020304" pitchFamily="18" charset="0"/>
              </a:rPr>
              <a:t>Đáp án: 43,5</a:t>
            </a:r>
          </a:p>
        </p:txBody>
      </p:sp>
      <p:sp>
        <p:nvSpPr>
          <p:cNvPr id="2" name="TextBox 1">
            <a:extLst>
              <a:ext uri="{FF2B5EF4-FFF2-40B4-BE49-F238E27FC236}">
                <a16:creationId xmlns:a16="http://schemas.microsoft.com/office/drawing/2014/main" id="{B92D53F0-CF0C-6D7E-5F08-A1ABBE5E723C}"/>
              </a:ext>
            </a:extLst>
          </p:cNvPr>
          <p:cNvSpPr txBox="1"/>
          <p:nvPr/>
        </p:nvSpPr>
        <p:spPr>
          <a:xfrm>
            <a:off x="256095" y="0"/>
            <a:ext cx="11679810" cy="1486112"/>
          </a:xfrm>
          <a:prstGeom prst="rect">
            <a:avLst/>
          </a:prstGeom>
          <a:noFill/>
        </p:spPr>
        <p:txBody>
          <a:bodyPr wrap="square">
            <a:spAutoFit/>
          </a:bodyPr>
          <a:lstStyle/>
          <a:p>
            <a:pPr lvl="0">
              <a:lnSpc>
                <a:spcPct val="115000"/>
              </a:lnSpc>
              <a:spcAft>
                <a:spcPts val="1000"/>
              </a:spcAft>
              <a:buSzPts val="1200"/>
              <a:tabLst>
                <a:tab pos="514350" algn="l"/>
              </a:tabLst>
            </a:pPr>
            <a:r>
              <a:rPr lang="en-GB" sz="2000" b="1">
                <a:solidFill>
                  <a:srgbClr val="FF0000"/>
                </a:solidFill>
                <a:effectLst/>
                <a:latin typeface="Palatino Linotype" panose="02040502050505030304" pitchFamily="18" charset="0"/>
                <a:ea typeface="Calibri" panose="020F0502020204030204" pitchFamily="34" charset="0"/>
              </a:rPr>
              <a:t>Câu 20</a:t>
            </a:r>
            <a:r>
              <a:rPr lang="en-GB" sz="2000">
                <a:effectLst/>
                <a:latin typeface="Palatino Linotype" panose="02040502050505030304" pitchFamily="18" charset="0"/>
                <a:ea typeface="Calibri" panose="020F0502020204030204" pitchFamily="34" charset="0"/>
              </a:rPr>
              <a:t>: Doanh nghiệp tư nhân M chuyên kinh doanh xe gắn máy. Hiện nay họ đang có chiến dịch kinh doanh xe Vario150 với giá </a:t>
            </a:r>
            <a:r>
              <a:rPr lang="en-GB" sz="2000" b="1">
                <a:effectLst/>
                <a:latin typeface="Palatino Linotype" panose="02040502050505030304" pitchFamily="18" charset="0"/>
                <a:ea typeface="Calibri" panose="020F0502020204030204" pitchFamily="34" charset="0"/>
              </a:rPr>
              <a:t>mua vào là 40 triệu </a:t>
            </a:r>
            <a:r>
              <a:rPr lang="en-GB" sz="2000">
                <a:effectLst/>
                <a:latin typeface="Palatino Linotype" panose="02040502050505030304" pitchFamily="18" charset="0"/>
                <a:ea typeface="Calibri" panose="020F0502020204030204" pitchFamily="34" charset="0"/>
              </a:rPr>
              <a:t>và </a:t>
            </a:r>
            <a:r>
              <a:rPr lang="en-GB" sz="2000">
                <a:solidFill>
                  <a:srgbClr val="FF0000"/>
                </a:solidFill>
                <a:effectLst/>
                <a:latin typeface="Palatino Linotype" panose="02040502050505030304" pitchFamily="18" charset="0"/>
                <a:ea typeface="Calibri" panose="020F0502020204030204" pitchFamily="34" charset="0"/>
              </a:rPr>
              <a:t>bán ra là 45 triệu</a:t>
            </a:r>
            <a:r>
              <a:rPr lang="en-GB" sz="2000">
                <a:effectLst/>
                <a:latin typeface="Palatino Linotype" panose="02040502050505030304" pitchFamily="18" charset="0"/>
                <a:ea typeface="Calibri" panose="020F0502020204030204" pitchFamily="34" charset="0"/>
              </a:rPr>
              <a:t>, mỗi năm họ bán được 400 chiếc. Nhằm tăng sự canh tranh, sau khi thí điểm họ có </a:t>
            </a:r>
            <a:r>
              <a:rPr lang="en-GB" sz="2000" b="1">
                <a:effectLst/>
                <a:latin typeface="Palatino Linotype" panose="02040502050505030304" pitchFamily="18" charset="0"/>
                <a:ea typeface="Calibri" panose="020F0502020204030204" pitchFamily="34" charset="0"/>
              </a:rPr>
              <a:t>chương trình giảm giá xe thì bán được thêm 200 chiếc mỗi năm</a:t>
            </a:r>
            <a:r>
              <a:rPr lang="en-GB" sz="2000">
                <a:effectLst/>
                <a:latin typeface="Palatino Linotype" panose="02040502050505030304" pitchFamily="18" charset="0"/>
                <a:ea typeface="Calibri" panose="020F0502020204030204" pitchFamily="34" charset="0"/>
              </a:rPr>
              <a:t>. Hỏi họ phải </a:t>
            </a:r>
            <a:r>
              <a:rPr lang="en-GB" sz="2000">
                <a:solidFill>
                  <a:srgbClr val="FF0000"/>
                </a:solidFill>
                <a:effectLst/>
                <a:latin typeface="Palatino Linotype" panose="02040502050505030304" pitchFamily="18" charset="0"/>
                <a:ea typeface="Calibri" panose="020F0502020204030204" pitchFamily="34" charset="0"/>
              </a:rPr>
              <a:t>bán với giá bao nhiêu sau </a:t>
            </a:r>
            <a:r>
              <a:rPr lang="en-GB" sz="2000" u="sng">
                <a:solidFill>
                  <a:srgbClr val="FF0000"/>
                </a:solidFill>
                <a:effectLst/>
                <a:latin typeface="Palatino Linotype" panose="02040502050505030304" pitchFamily="18" charset="0"/>
                <a:ea typeface="Calibri" panose="020F0502020204030204" pitchFamily="34" charset="0"/>
              </a:rPr>
              <a:t>khi giảm </a:t>
            </a:r>
            <a:r>
              <a:rPr lang="en-GB" sz="2000">
                <a:solidFill>
                  <a:srgbClr val="FF0000"/>
                </a:solidFill>
                <a:effectLst/>
                <a:latin typeface="Palatino Linotype" panose="02040502050505030304" pitchFamily="18" charset="0"/>
                <a:ea typeface="Calibri" panose="020F0502020204030204" pitchFamily="34" charset="0"/>
              </a:rPr>
              <a:t>thì </a:t>
            </a:r>
            <a:r>
              <a:rPr lang="en-GB" sz="2000" b="1">
                <a:effectLst/>
                <a:latin typeface="Palatino Linotype" panose="02040502050505030304" pitchFamily="18" charset="0"/>
                <a:ea typeface="Calibri" panose="020F0502020204030204" pitchFamily="34" charset="0"/>
              </a:rPr>
              <a:t>lợi nhuận thu về là tốt nhất</a:t>
            </a:r>
            <a:r>
              <a:rPr lang="en-GB" sz="2000">
                <a:effectLst/>
                <a:latin typeface="Palatino Linotype" panose="02040502050505030304" pitchFamily="18" charset="0"/>
                <a:ea typeface="Calibri" panose="020F0502020204030204" pitchFamily="34" charset="0"/>
              </a:rPr>
              <a:t>?</a:t>
            </a:r>
            <a:endParaRPr lang="en-US" sz="2000">
              <a:effectLst/>
              <a:latin typeface="Times New Roman" panose="02020603050405020304" pitchFamily="18" charset="0"/>
              <a:ea typeface="Calibri" panose="020F0502020204030204" pitchFamily="34" charset="0"/>
            </a:endParaRPr>
          </a:p>
        </p:txBody>
      </p:sp>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1C42E106-2272-15D9-4EE1-EEACE3F6F3A8}"/>
                  </a:ext>
                </a:extLst>
              </p:cNvPr>
              <p:cNvSpPr txBox="1"/>
              <p:nvPr/>
            </p:nvSpPr>
            <p:spPr>
              <a:xfrm>
                <a:off x="-237241" y="1612849"/>
                <a:ext cx="11785075" cy="5041445"/>
              </a:xfrm>
              <a:prstGeom prst="rect">
                <a:avLst/>
              </a:prstGeom>
              <a:noFill/>
            </p:spPr>
            <p:txBody>
              <a:bodyPr wrap="square">
                <a:spAutoFit/>
              </a:bodyPr>
              <a:lstStyle/>
              <a:p>
                <a:pPr marL="1028700" indent="-457200">
                  <a:lnSpc>
                    <a:spcPct val="115000"/>
                  </a:lnSpc>
                  <a:buFont typeface="Arial" panose="020B0604020202020204" pitchFamily="34" charset="0"/>
                  <a:buChar char="•"/>
                  <a:tabLst>
                    <a:tab pos="514350" algn="l"/>
                  </a:tabLst>
                </a:pPr>
                <a:r>
                  <a:rPr lang="en-GB" sz="2600">
                    <a:effectLst/>
                    <a:latin typeface="Palatino Linotype" panose="02040502050505030304" pitchFamily="18" charset="0"/>
                    <a:ea typeface="Calibri" panose="020F0502020204030204" pitchFamily="34" charset="0"/>
                  </a:rPr>
                  <a:t>Gọi </a:t>
                </a:r>
                <a14:m>
                  <m:oMath xmlns:m="http://schemas.openxmlformats.org/officeDocument/2006/math">
                    <m:r>
                      <a:rPr lang="en-US" sz="2600" i="1">
                        <a:effectLst/>
                        <a:latin typeface="Cambria Math" panose="02040503050406030204" pitchFamily="18" charset="0"/>
                        <a:ea typeface="Calibri" panose="020F0502020204030204" pitchFamily="34" charset="0"/>
                      </a:rPr>
                      <m:t>𝑥</m:t>
                    </m:r>
                  </m:oMath>
                </a14:m>
                <a:r>
                  <a:rPr lang="en-US" sz="2600">
                    <a:effectLst/>
                    <a:latin typeface="Palatino Linotype" panose="02040502050505030304" pitchFamily="18" charset="0"/>
                    <a:ea typeface="Calibri" panose="020F0502020204030204" pitchFamily="34" charset="0"/>
                  </a:rPr>
                  <a:t> ( triệu đồng) là </a:t>
                </a:r>
                <a:r>
                  <a:rPr lang="en-US" sz="2600" b="1">
                    <a:effectLst/>
                    <a:latin typeface="Palatino Linotype" panose="02040502050505030304" pitchFamily="18" charset="0"/>
                    <a:ea typeface="Calibri" panose="020F0502020204030204" pitchFamily="34" charset="0"/>
                  </a:rPr>
                  <a:t>số tiền cần phải giảm</a:t>
                </a:r>
                <a:r>
                  <a:rPr lang="en-US" sz="2600">
                    <a:effectLst/>
                    <a:latin typeface="Palatino Linotype" panose="02040502050505030304" pitchFamily="18" charset="0"/>
                    <a:ea typeface="Calibri" panose="020F0502020204030204" pitchFamily="34" charset="0"/>
                  </a:rPr>
                  <a:t>, </a:t>
                </a:r>
                <a14:m>
                  <m:oMath xmlns:m="http://schemas.openxmlformats.org/officeDocument/2006/math">
                    <m:r>
                      <a:rPr lang="en-US" sz="2600" i="1">
                        <a:effectLst/>
                        <a:latin typeface="Cambria Math" panose="02040503050406030204" pitchFamily="18" charset="0"/>
                        <a:ea typeface="Calibri" panose="020F0502020204030204" pitchFamily="34" charset="0"/>
                      </a:rPr>
                      <m:t>0&lt;</m:t>
                    </m:r>
                    <m:r>
                      <a:rPr lang="en-US" sz="2600" i="1">
                        <a:effectLst/>
                        <a:latin typeface="Cambria Math" panose="02040503050406030204" pitchFamily="18" charset="0"/>
                        <a:ea typeface="Calibri" panose="020F0502020204030204" pitchFamily="34" charset="0"/>
                      </a:rPr>
                      <m:t>𝑥</m:t>
                    </m:r>
                    <m:r>
                      <a:rPr lang="en-US" sz="2600" i="1">
                        <a:effectLst/>
                        <a:latin typeface="Cambria Math" panose="02040503050406030204" pitchFamily="18" charset="0"/>
                        <a:ea typeface="Calibri" panose="020F0502020204030204" pitchFamily="34" charset="0"/>
                      </a:rPr>
                      <m:t>&lt;5</m:t>
                    </m:r>
                  </m:oMath>
                </a14:m>
                <a:r>
                  <a:rPr lang="en-US" sz="2600">
                    <a:effectLst/>
                    <a:latin typeface="Palatino Linotype" panose="02040502050505030304" pitchFamily="18" charset="0"/>
                    <a:ea typeface="Calibri" panose="020F0502020204030204" pitchFamily="34" charset="0"/>
                  </a:rPr>
                  <a:t>.</a:t>
                </a:r>
                <a:endParaRPr lang="en-US" sz="2600">
                  <a:effectLst/>
                  <a:latin typeface="Times New Roman" panose="02020603050405020304" pitchFamily="18" charset="0"/>
                  <a:ea typeface="Calibri" panose="020F0502020204030204" pitchFamily="34" charset="0"/>
                </a:endParaRPr>
              </a:p>
              <a:p>
                <a:pPr marL="571500">
                  <a:lnSpc>
                    <a:spcPct val="115000"/>
                  </a:lnSpc>
                  <a:tabLst>
                    <a:tab pos="514350" algn="l"/>
                  </a:tabLst>
                </a:pPr>
                <a:r>
                  <a:rPr lang="en-US" sz="2600">
                    <a:effectLst/>
                    <a:latin typeface="Palatino Linotype" panose="02040502050505030304" pitchFamily="18" charset="0"/>
                    <a:ea typeface="Calibri" panose="020F0502020204030204" pitchFamily="34" charset="0"/>
                  </a:rPr>
                  <a:t>=&gt;Khi đó </a:t>
                </a:r>
                <a:r>
                  <a:rPr lang="en-US" sz="2600" b="1">
                    <a:effectLst/>
                    <a:latin typeface="Palatino Linotype" panose="02040502050505030304" pitchFamily="18" charset="0"/>
                    <a:ea typeface="Calibri" panose="020F0502020204030204" pitchFamily="34" charset="0"/>
                  </a:rPr>
                  <a:t>lợi nhận được sau khi giảm giá </a:t>
                </a:r>
                <a:r>
                  <a:rPr lang="en-US" sz="2600">
                    <a:effectLst/>
                    <a:latin typeface="Palatino Linotype" panose="02040502050505030304" pitchFamily="18" charset="0"/>
                    <a:ea typeface="Calibri" panose="020F0502020204030204" pitchFamily="34" charset="0"/>
                  </a:rPr>
                  <a:t>trên 1 chiếc là: </a:t>
                </a:r>
              </a:p>
              <a:p>
                <a:pPr marL="571500">
                  <a:lnSpc>
                    <a:spcPct val="115000"/>
                  </a:lnSpc>
                  <a:tabLst>
                    <a:tab pos="514350" algn="l"/>
                  </a:tabLst>
                </a:pPr>
                <a14:m>
                  <m:oMathPara xmlns:m="http://schemas.openxmlformats.org/officeDocument/2006/math">
                    <m:oMathParaPr>
                      <m:jc m:val="centerGroup"/>
                    </m:oMathParaPr>
                    <m:oMath xmlns:m="http://schemas.openxmlformats.org/officeDocument/2006/math">
                      <m:r>
                        <a:rPr lang="en-US" sz="2600" i="1" smtClean="0">
                          <a:solidFill>
                            <a:srgbClr val="FF0000"/>
                          </a:solidFill>
                          <a:effectLst/>
                          <a:latin typeface="Cambria Math" panose="02040503050406030204" pitchFamily="18" charset="0"/>
                          <a:ea typeface="Calibri" panose="020F0502020204030204" pitchFamily="34" charset="0"/>
                        </a:rPr>
                        <m:t>45</m:t>
                      </m:r>
                      <m:r>
                        <a:rPr lang="en-US" sz="2600" i="1">
                          <a:effectLst/>
                          <a:latin typeface="Cambria Math" panose="02040503050406030204" pitchFamily="18" charset="0"/>
                          <a:ea typeface="Calibri" panose="020F0502020204030204" pitchFamily="34" charset="0"/>
                        </a:rPr>
                        <m:t>−</m:t>
                      </m:r>
                      <m:r>
                        <a:rPr lang="en-US" sz="2600" i="1">
                          <a:effectLst/>
                          <a:latin typeface="Cambria Math" panose="02040503050406030204" pitchFamily="18" charset="0"/>
                          <a:ea typeface="Calibri" panose="020F0502020204030204" pitchFamily="34" charset="0"/>
                        </a:rPr>
                        <m:t>𝑥</m:t>
                      </m:r>
                      <m:r>
                        <a:rPr lang="en-US" sz="2600" i="1">
                          <a:effectLst/>
                          <a:latin typeface="Cambria Math" panose="02040503050406030204" pitchFamily="18" charset="0"/>
                          <a:ea typeface="Calibri" panose="020F0502020204030204" pitchFamily="34" charset="0"/>
                        </a:rPr>
                        <m:t>−</m:t>
                      </m:r>
                      <m:r>
                        <a:rPr lang="en-US" sz="2600" b="1" i="1" smtClean="0">
                          <a:solidFill>
                            <a:srgbClr val="00B050"/>
                          </a:solidFill>
                          <a:effectLst/>
                          <a:latin typeface="Cambria Math" panose="02040503050406030204" pitchFamily="18" charset="0"/>
                          <a:ea typeface="Calibri" panose="020F0502020204030204" pitchFamily="34" charset="0"/>
                        </a:rPr>
                        <m:t>𝟒𝟎</m:t>
                      </m:r>
                      <m:r>
                        <a:rPr lang="en-US" sz="2600" i="1">
                          <a:effectLst/>
                          <a:latin typeface="Cambria Math" panose="02040503050406030204" pitchFamily="18" charset="0"/>
                          <a:ea typeface="Calibri" panose="020F0502020204030204" pitchFamily="34" charset="0"/>
                        </a:rPr>
                        <m:t>=5−</m:t>
                      </m:r>
                      <m:r>
                        <a:rPr lang="en-US" sz="2600" i="1">
                          <a:effectLst/>
                          <a:latin typeface="Cambria Math" panose="02040503050406030204" pitchFamily="18" charset="0"/>
                          <a:ea typeface="Calibri" panose="020F0502020204030204" pitchFamily="34" charset="0"/>
                        </a:rPr>
                        <m:t>𝑥</m:t>
                      </m:r>
                    </m:oMath>
                  </m:oMathPara>
                </a14:m>
                <a:endParaRPr lang="en-US" sz="2600">
                  <a:effectLst/>
                  <a:latin typeface="Times New Roman" panose="02020603050405020304" pitchFamily="18" charset="0"/>
                  <a:ea typeface="Calibri" panose="020F0502020204030204" pitchFamily="34" charset="0"/>
                </a:endParaRPr>
              </a:p>
              <a:p>
                <a:pPr marL="1028700" indent="-457200">
                  <a:lnSpc>
                    <a:spcPct val="115000"/>
                  </a:lnSpc>
                  <a:buFont typeface="Arial" panose="020B0604020202020204" pitchFamily="34" charset="0"/>
                  <a:buChar char="•"/>
                  <a:tabLst>
                    <a:tab pos="514350" algn="l"/>
                  </a:tabLst>
                </a:pPr>
                <a:r>
                  <a:rPr lang="en-US" sz="2600">
                    <a:effectLst/>
                    <a:latin typeface="Palatino Linotype" panose="02040502050505030304" pitchFamily="18" charset="0"/>
                    <a:ea typeface="Calibri" panose="020F0502020204030204" pitchFamily="34" charset="0"/>
                  </a:rPr>
                  <a:t>Số lượng xe của họ bán được sau một năm :  </a:t>
                </a:r>
                <a14:m>
                  <m:oMath xmlns:m="http://schemas.openxmlformats.org/officeDocument/2006/math">
                    <m:r>
                      <a:rPr lang="en-US" sz="2600" i="1">
                        <a:effectLst/>
                        <a:latin typeface="Cambria Math" panose="02040503050406030204" pitchFamily="18" charset="0"/>
                        <a:ea typeface="Calibri" panose="020F0502020204030204" pitchFamily="34" charset="0"/>
                      </a:rPr>
                      <m:t>400+200</m:t>
                    </m:r>
                    <m:r>
                      <a:rPr lang="en-US" sz="2600" i="1">
                        <a:effectLst/>
                        <a:latin typeface="Cambria Math" panose="02040503050406030204" pitchFamily="18" charset="0"/>
                        <a:ea typeface="Calibri" panose="020F0502020204030204" pitchFamily="34" charset="0"/>
                      </a:rPr>
                      <m:t>𝑥</m:t>
                    </m:r>
                  </m:oMath>
                </a14:m>
                <a:endParaRPr lang="en-US" sz="2600">
                  <a:effectLst/>
                  <a:latin typeface="Times New Roman" panose="02020603050405020304" pitchFamily="18" charset="0"/>
                  <a:ea typeface="Calibri" panose="020F0502020204030204" pitchFamily="34" charset="0"/>
                </a:endParaRPr>
              </a:p>
              <a:p>
                <a:pPr marL="571500">
                  <a:lnSpc>
                    <a:spcPct val="115000"/>
                  </a:lnSpc>
                  <a:tabLst>
                    <a:tab pos="514350" algn="l"/>
                  </a:tabLst>
                </a:pPr>
                <a:r>
                  <a:rPr lang="en-US" sz="2600" b="1">
                    <a:solidFill>
                      <a:srgbClr val="00B050"/>
                    </a:solidFill>
                    <a:effectLst/>
                    <a:latin typeface="Palatino Linotype" panose="02040502050505030304" pitchFamily="18" charset="0"/>
                    <a:ea typeface="Calibri" panose="020F0502020204030204" pitchFamily="34" charset="0"/>
                  </a:rPr>
                  <a:t>=&gt;Lợi nhuận của họ sau 1 năm</a:t>
                </a:r>
                <a:r>
                  <a:rPr lang="en-US" sz="2600">
                    <a:effectLst/>
                    <a:latin typeface="Palatino Linotype" panose="02040502050505030304" pitchFamily="18" charset="0"/>
                    <a:ea typeface="Calibri" panose="020F0502020204030204" pitchFamily="34" charset="0"/>
                  </a:rPr>
                  <a:t>: </a:t>
                </a:r>
                <a14:m>
                  <m:oMath xmlns:m="http://schemas.openxmlformats.org/officeDocument/2006/math">
                    <m:func>
                      <m:funcPr>
                        <m:ctrlPr>
                          <a:rPr lang="en-US" sz="2600" i="1">
                            <a:effectLst/>
                            <a:latin typeface="Cambria Math" panose="02040503050406030204" pitchFamily="18" charset="0"/>
                            <a:ea typeface="Calibri" panose="020F0502020204030204" pitchFamily="34" charset="0"/>
                          </a:rPr>
                        </m:ctrlPr>
                      </m:funcPr>
                      <m:fName>
                        <m:r>
                          <a:rPr lang="en-US" sz="2600" i="1">
                            <a:effectLst/>
                            <a:latin typeface="Cambria Math" panose="02040503050406030204" pitchFamily="18" charset="0"/>
                            <a:ea typeface="Calibri" panose="020F0502020204030204" pitchFamily="34" charset="0"/>
                          </a:rPr>
                          <m:t>𝑓</m:t>
                        </m:r>
                      </m:fName>
                      <m:e>
                        <m:r>
                          <a:rPr lang="en-US" sz="2600" i="1">
                            <a:effectLst/>
                            <a:latin typeface="Cambria Math" panose="02040503050406030204" pitchFamily="18" charset="0"/>
                            <a:ea typeface="Calibri" panose="020F0502020204030204" pitchFamily="34" charset="0"/>
                          </a:rPr>
                          <m:t>(</m:t>
                        </m:r>
                      </m:e>
                    </m:func>
                    <m:r>
                      <a:rPr lang="en-US" sz="2600" i="1">
                        <a:effectLst/>
                        <a:latin typeface="Cambria Math" panose="02040503050406030204" pitchFamily="18" charset="0"/>
                        <a:ea typeface="Calibri" panose="020F0502020204030204" pitchFamily="34" charset="0"/>
                      </a:rPr>
                      <m:t>𝑥</m:t>
                    </m:r>
                    <m:r>
                      <a:rPr lang="en-US" sz="2600" i="1">
                        <a:effectLst/>
                        <a:latin typeface="Cambria Math" panose="02040503050406030204" pitchFamily="18" charset="0"/>
                        <a:ea typeface="Calibri" panose="020F0502020204030204" pitchFamily="34" charset="0"/>
                      </a:rPr>
                      <m:t>)=(5−</m:t>
                    </m:r>
                    <m:r>
                      <a:rPr lang="en-US" sz="2600" i="1">
                        <a:effectLst/>
                        <a:latin typeface="Cambria Math" panose="02040503050406030204" pitchFamily="18" charset="0"/>
                        <a:ea typeface="Calibri" panose="020F0502020204030204" pitchFamily="34" charset="0"/>
                      </a:rPr>
                      <m:t>𝑥</m:t>
                    </m:r>
                    <m:r>
                      <a:rPr lang="en-US" sz="2600" i="1">
                        <a:effectLst/>
                        <a:latin typeface="Cambria Math" panose="02040503050406030204" pitchFamily="18" charset="0"/>
                        <a:ea typeface="Calibri" panose="020F0502020204030204" pitchFamily="34" charset="0"/>
                      </a:rPr>
                      <m:t>)(400+200</m:t>
                    </m:r>
                    <m:r>
                      <a:rPr lang="en-US" sz="2600" i="1">
                        <a:effectLst/>
                        <a:latin typeface="Cambria Math" panose="02040503050406030204" pitchFamily="18" charset="0"/>
                        <a:ea typeface="Calibri" panose="020F0502020204030204" pitchFamily="34" charset="0"/>
                      </a:rPr>
                      <m:t>𝑥</m:t>
                    </m:r>
                    <m:r>
                      <a:rPr lang="en-US" sz="2600" i="1">
                        <a:effectLst/>
                        <a:latin typeface="Cambria Math" panose="02040503050406030204" pitchFamily="18" charset="0"/>
                        <a:ea typeface="Calibri" panose="020F0502020204030204" pitchFamily="34" charset="0"/>
                      </a:rPr>
                      <m:t>)</m:t>
                    </m:r>
                  </m:oMath>
                </a14:m>
                <a:endParaRPr lang="en-US" sz="2600">
                  <a:effectLst/>
                  <a:latin typeface="Times New Roman" panose="02020603050405020304" pitchFamily="18" charset="0"/>
                  <a:ea typeface="Calibri" panose="020F0502020204030204" pitchFamily="34" charset="0"/>
                </a:endParaRPr>
              </a:p>
              <a:p>
                <a:pPr marL="1028700" indent="-457200">
                  <a:lnSpc>
                    <a:spcPct val="115000"/>
                  </a:lnSpc>
                  <a:spcAft>
                    <a:spcPts val="1000"/>
                  </a:spcAft>
                  <a:buFont typeface="Arial" panose="020B0604020202020204" pitchFamily="34" charset="0"/>
                  <a:buChar char="•"/>
                  <a:tabLst>
                    <a:tab pos="514350" algn="l"/>
                  </a:tabLst>
                </a:pPr>
                <a:r>
                  <a:rPr lang="en-US" sz="2600">
                    <a:effectLst/>
                    <a:latin typeface="Palatino Linotype" panose="02040502050505030304" pitchFamily="18" charset="0"/>
                    <a:ea typeface="Calibri" panose="020F0502020204030204" pitchFamily="34" charset="0"/>
                  </a:rPr>
                  <a:t>Xét hàm số : </a:t>
                </a:r>
                <a14:m>
                  <m:oMath xmlns:m="http://schemas.openxmlformats.org/officeDocument/2006/math">
                    <m:func>
                      <m:funcPr>
                        <m:ctrlPr>
                          <a:rPr lang="en-US" sz="2600" i="1">
                            <a:latin typeface="Cambria Math" panose="02040503050406030204" pitchFamily="18" charset="0"/>
                            <a:ea typeface="Calibri" panose="020F0502020204030204" pitchFamily="34" charset="0"/>
                          </a:rPr>
                        </m:ctrlPr>
                      </m:funcPr>
                      <m:fName>
                        <m:r>
                          <a:rPr lang="en-US" sz="2600" i="1">
                            <a:latin typeface="Cambria Math" panose="02040503050406030204" pitchFamily="18" charset="0"/>
                            <a:ea typeface="Calibri" panose="020F0502020204030204" pitchFamily="34" charset="0"/>
                          </a:rPr>
                          <m:t>𝑓</m:t>
                        </m:r>
                      </m:fName>
                      <m:e>
                        <m:r>
                          <a:rPr lang="en-US" sz="2600" i="1">
                            <a:latin typeface="Cambria Math" panose="02040503050406030204" pitchFamily="18" charset="0"/>
                            <a:ea typeface="Calibri" panose="020F0502020204030204" pitchFamily="34" charset="0"/>
                          </a:rPr>
                          <m:t>(</m:t>
                        </m:r>
                      </m:e>
                    </m:func>
                    <m:r>
                      <a:rPr lang="en-US" sz="2600" i="1">
                        <a:latin typeface="Cambria Math" panose="02040503050406030204" pitchFamily="18" charset="0"/>
                        <a:ea typeface="Calibri" panose="020F0502020204030204" pitchFamily="34" charset="0"/>
                      </a:rPr>
                      <m:t>𝑥</m:t>
                    </m:r>
                    <m:r>
                      <a:rPr lang="en-US" sz="2600" i="1">
                        <a:latin typeface="Cambria Math" panose="02040503050406030204" pitchFamily="18" charset="0"/>
                        <a:ea typeface="Calibri" panose="020F0502020204030204" pitchFamily="34" charset="0"/>
                      </a:rPr>
                      <m:t>)=(5−</m:t>
                    </m:r>
                    <m:r>
                      <a:rPr lang="en-US" sz="2600" i="1">
                        <a:latin typeface="Cambria Math" panose="02040503050406030204" pitchFamily="18" charset="0"/>
                        <a:ea typeface="Calibri" panose="020F0502020204030204" pitchFamily="34" charset="0"/>
                      </a:rPr>
                      <m:t>𝑥</m:t>
                    </m:r>
                    <m:r>
                      <a:rPr lang="en-US" sz="2600" i="1">
                        <a:latin typeface="Cambria Math" panose="02040503050406030204" pitchFamily="18" charset="0"/>
                        <a:ea typeface="Calibri" panose="020F0502020204030204" pitchFamily="34" charset="0"/>
                      </a:rPr>
                      <m:t>)(400+200</m:t>
                    </m:r>
                    <m:r>
                      <a:rPr lang="en-US" sz="2600" i="1">
                        <a:latin typeface="Cambria Math" panose="02040503050406030204" pitchFamily="18" charset="0"/>
                        <a:ea typeface="Calibri" panose="020F0502020204030204" pitchFamily="34" charset="0"/>
                      </a:rPr>
                      <m:t>𝑥</m:t>
                    </m:r>
                    <m:r>
                      <a:rPr lang="en-US" sz="2600" i="1">
                        <a:latin typeface="Cambria Math" panose="02040503050406030204" pitchFamily="18" charset="0"/>
                        <a:ea typeface="Calibri" panose="020F0502020204030204" pitchFamily="34" charset="0"/>
                      </a:rPr>
                      <m:t>)</m:t>
                    </m:r>
                  </m:oMath>
                </a14:m>
                <a:endParaRPr lang="en-US" sz="2600">
                  <a:latin typeface="Times New Roman" panose="02020603050405020304" pitchFamily="18" charset="0"/>
                  <a:ea typeface="Calibri" panose="020F0502020204030204" pitchFamily="34" charset="0"/>
                </a:endParaRPr>
              </a:p>
              <a:p>
                <a:pPr marL="571500">
                  <a:lnSpc>
                    <a:spcPct val="115000"/>
                  </a:lnSpc>
                  <a:spcAft>
                    <a:spcPts val="1000"/>
                  </a:spcAft>
                  <a:tabLst>
                    <a:tab pos="514350" algn="l"/>
                  </a:tabLst>
                </a:pPr>
                <a14:m>
                  <m:oMath xmlns:m="http://schemas.openxmlformats.org/officeDocument/2006/math">
                    <m:r>
                      <a:rPr lang="en-US" sz="2600" i="1">
                        <a:effectLst/>
                        <a:latin typeface="Cambria Math" panose="02040503050406030204" pitchFamily="18" charset="0"/>
                        <a:ea typeface="Calibri" panose="020F0502020204030204" pitchFamily="34" charset="0"/>
                      </a:rPr>
                      <m:t>=−200</m:t>
                    </m:r>
                    <m:sSup>
                      <m:sSupPr>
                        <m:ctrlPr>
                          <a:rPr lang="en-US" sz="2600" i="1">
                            <a:effectLst/>
                            <a:latin typeface="Cambria Math" panose="02040503050406030204" pitchFamily="18" charset="0"/>
                            <a:ea typeface="Calibri" panose="020F0502020204030204" pitchFamily="34" charset="0"/>
                          </a:rPr>
                        </m:ctrlPr>
                      </m:sSupPr>
                      <m:e>
                        <m:r>
                          <a:rPr lang="en-US" sz="2600" i="1">
                            <a:effectLst/>
                            <a:latin typeface="Cambria Math" panose="02040503050406030204" pitchFamily="18" charset="0"/>
                            <a:ea typeface="Calibri" panose="020F0502020204030204" pitchFamily="34" charset="0"/>
                          </a:rPr>
                          <m:t>𝑥</m:t>
                        </m:r>
                      </m:e>
                      <m:sup>
                        <m:r>
                          <a:rPr lang="en-US" sz="2600" i="1">
                            <a:effectLst/>
                            <a:latin typeface="Cambria Math" panose="02040503050406030204" pitchFamily="18" charset="0"/>
                            <a:ea typeface="Calibri" panose="020F0502020204030204" pitchFamily="34" charset="0"/>
                          </a:rPr>
                          <m:t>2</m:t>
                        </m:r>
                      </m:sup>
                    </m:sSup>
                    <m:r>
                      <a:rPr lang="en-US" sz="2600" i="1">
                        <a:effectLst/>
                        <a:latin typeface="Cambria Math" panose="02040503050406030204" pitchFamily="18" charset="0"/>
                        <a:ea typeface="Calibri" panose="020F0502020204030204" pitchFamily="34" charset="0"/>
                      </a:rPr>
                      <m:t>+600</m:t>
                    </m:r>
                    <m:r>
                      <a:rPr lang="en-US" sz="2600" i="1">
                        <a:effectLst/>
                        <a:latin typeface="Cambria Math" panose="02040503050406030204" pitchFamily="18" charset="0"/>
                        <a:ea typeface="Calibri" panose="020F0502020204030204" pitchFamily="34" charset="0"/>
                      </a:rPr>
                      <m:t>𝑥</m:t>
                    </m:r>
                    <m:r>
                      <a:rPr lang="en-US" sz="2600" i="1">
                        <a:effectLst/>
                        <a:latin typeface="Cambria Math" panose="02040503050406030204" pitchFamily="18" charset="0"/>
                        <a:ea typeface="Calibri" panose="020F0502020204030204" pitchFamily="34" charset="0"/>
                      </a:rPr>
                      <m:t>+2000</m:t>
                    </m:r>
                  </m:oMath>
                </a14:m>
                <a:r>
                  <a:rPr lang="en-US" sz="2600">
                    <a:effectLst/>
                    <a:latin typeface="Palatino Linotype" panose="02040502050505030304" pitchFamily="18" charset="0"/>
                    <a:ea typeface="Calibri" panose="020F0502020204030204" pitchFamily="34" charset="0"/>
                  </a:rPr>
                  <a:t>  với </a:t>
                </a:r>
                <a14:m>
                  <m:oMath xmlns:m="http://schemas.openxmlformats.org/officeDocument/2006/math">
                    <m:r>
                      <a:rPr lang="en-US" sz="2600" i="1">
                        <a:effectLst/>
                        <a:latin typeface="Cambria Math" panose="02040503050406030204" pitchFamily="18" charset="0"/>
                        <a:ea typeface="Calibri" panose="020F0502020204030204" pitchFamily="34" charset="0"/>
                      </a:rPr>
                      <m:t>𝑥</m:t>
                    </m:r>
                    <m:r>
                      <a:rPr lang="en-US" sz="2600" i="1">
                        <a:effectLst/>
                        <a:latin typeface="Cambria Math" panose="02040503050406030204" pitchFamily="18" charset="0"/>
                        <a:ea typeface="Calibri" panose="020F0502020204030204" pitchFamily="34" charset="0"/>
                        <a:cs typeface="Cambria Math" panose="02040503050406030204" pitchFamily="18" charset="0"/>
                      </a:rPr>
                      <m:t>∈</m:t>
                    </m:r>
                    <m:d>
                      <m:dPr>
                        <m:begChr m:val="["/>
                        <m:endChr m:val="]"/>
                        <m:ctrlPr>
                          <a:rPr lang="en-US" sz="2600" i="1">
                            <a:effectLst/>
                            <a:latin typeface="Cambria Math" panose="02040503050406030204" pitchFamily="18" charset="0"/>
                            <a:ea typeface="Calibri" panose="020F0502020204030204" pitchFamily="34" charset="0"/>
                          </a:rPr>
                        </m:ctrlPr>
                      </m:dPr>
                      <m:e>
                        <m:r>
                          <a:rPr lang="en-US" sz="2600" i="1">
                            <a:effectLst/>
                            <a:latin typeface="Cambria Math" panose="02040503050406030204" pitchFamily="18" charset="0"/>
                            <a:ea typeface="Calibri" panose="020F0502020204030204" pitchFamily="34" charset="0"/>
                          </a:rPr>
                          <m:t>0;5</m:t>
                        </m:r>
                      </m:e>
                    </m:d>
                  </m:oMath>
                </a14:m>
                <a:r>
                  <a:rPr lang="en-US" sz="2600">
                    <a:effectLst/>
                    <a:latin typeface="Palatino Linotype" panose="02040502050505030304" pitchFamily="18" charset="0"/>
                    <a:ea typeface="Calibri" panose="020F0502020204030204" pitchFamily="34" charset="0"/>
                  </a:rPr>
                  <a:t> ( dựa vào bảng biến thiên)</a:t>
                </a:r>
              </a:p>
              <a:p>
                <a:pPr marL="571500">
                  <a:lnSpc>
                    <a:spcPct val="115000"/>
                  </a:lnSpc>
                  <a:spcAft>
                    <a:spcPts val="1000"/>
                  </a:spcAft>
                  <a:tabLst>
                    <a:tab pos="514350" algn="l"/>
                  </a:tabLst>
                </a:pPr>
                <a14:m>
                  <m:oMath xmlns:m="http://schemas.openxmlformats.org/officeDocument/2006/math">
                    <m:r>
                      <a:rPr lang="en-US" sz="2600" i="1" smtClean="0">
                        <a:effectLst/>
                        <a:latin typeface="Cambria Math" panose="02040503050406030204" pitchFamily="18" charset="0"/>
                        <a:ea typeface="Calibri" panose="020F0502020204030204" pitchFamily="34" charset="0"/>
                      </a:rPr>
                      <m:t>𝑓</m:t>
                    </m:r>
                    <m:r>
                      <a:rPr lang="en-US" sz="2600" i="1" smtClean="0">
                        <a:effectLst/>
                        <a:latin typeface="Cambria Math" panose="02040503050406030204" pitchFamily="18" charset="0"/>
                        <a:ea typeface="Calibri" panose="020F0502020204030204" pitchFamily="34" charset="0"/>
                      </a:rPr>
                      <m:t>(</m:t>
                    </m:r>
                    <m:r>
                      <a:rPr lang="en-US" sz="2600" i="1" smtClean="0">
                        <a:effectLst/>
                        <a:latin typeface="Cambria Math" panose="02040503050406030204" pitchFamily="18" charset="0"/>
                        <a:ea typeface="Calibri" panose="020F0502020204030204" pitchFamily="34" charset="0"/>
                      </a:rPr>
                      <m:t>𝑥</m:t>
                    </m:r>
                    <m:r>
                      <a:rPr lang="en-US" sz="2600" i="1" smtClean="0">
                        <a:effectLst/>
                        <a:latin typeface="Cambria Math" panose="02040503050406030204" pitchFamily="18" charset="0"/>
                        <a:ea typeface="Calibri" panose="020F0502020204030204" pitchFamily="34" charset="0"/>
                      </a:rPr>
                      <m:t>)</m:t>
                    </m:r>
                  </m:oMath>
                </a14:m>
                <a:r>
                  <a:rPr lang="en-US" sz="2600">
                    <a:effectLst/>
                    <a:latin typeface="Palatino Linotype" panose="02040502050505030304" pitchFamily="18" charset="0"/>
                    <a:ea typeface="Calibri" panose="020F0502020204030204" pitchFamily="34" charset="0"/>
                  </a:rPr>
                  <a:t> max khi </a:t>
                </a:r>
                <a14:m>
                  <m:oMath xmlns:m="http://schemas.openxmlformats.org/officeDocument/2006/math">
                    <m:r>
                      <a:rPr lang="en-US" sz="2600" i="1">
                        <a:effectLst/>
                        <a:latin typeface="Cambria Math" panose="02040503050406030204" pitchFamily="18" charset="0"/>
                        <a:ea typeface="Calibri" panose="020F0502020204030204" pitchFamily="34" charset="0"/>
                      </a:rPr>
                      <m:t>𝑥</m:t>
                    </m:r>
                    <m:r>
                      <a:rPr lang="en-US" sz="2600" i="1">
                        <a:effectLst/>
                        <a:latin typeface="Cambria Math" panose="02040503050406030204" pitchFamily="18" charset="0"/>
                        <a:ea typeface="Calibri" panose="020F0502020204030204" pitchFamily="34" charset="0"/>
                      </a:rPr>
                      <m:t>=1,5</m:t>
                    </m:r>
                  </m:oMath>
                </a14:m>
                <a:r>
                  <a:rPr lang="en-US" sz="2600">
                    <a:effectLst/>
                    <a:latin typeface="Times New Roman" panose="02020603050405020304" pitchFamily="18" charset="0"/>
                    <a:ea typeface="Calibri" panose="020F0502020204030204" pitchFamily="34" charset="0"/>
                  </a:rPr>
                  <a:t>. </a:t>
                </a:r>
                <a:r>
                  <a:rPr lang="en-US" sz="2600">
                    <a:effectLst/>
                    <a:latin typeface="Palatino Linotype" panose="02040502050505030304" pitchFamily="18" charset="0"/>
                    <a:ea typeface="Calibri" panose="020F0502020204030204" pitchFamily="34" charset="0"/>
                  </a:rPr>
                  <a:t>Vậy họ phải bán với giá là: 43,5 triệu đồng thì  lợi nhuận sẽ tốt nhất.</a:t>
                </a:r>
                <a:endParaRPr lang="en-US" sz="2600">
                  <a:effectLst/>
                  <a:latin typeface="Times New Roman" panose="02020603050405020304" pitchFamily="18" charset="0"/>
                  <a:ea typeface="Calibri" panose="020F0502020204030204" pitchFamily="34" charset="0"/>
                </a:endParaRPr>
              </a:p>
              <a:p>
                <a:pPr marL="571500">
                  <a:lnSpc>
                    <a:spcPct val="115000"/>
                  </a:lnSpc>
                  <a:spcAft>
                    <a:spcPts val="1000"/>
                  </a:spcAft>
                  <a:tabLst>
                    <a:tab pos="514350" algn="l"/>
                  </a:tabLst>
                </a:pPr>
                <a:endParaRPr lang="en-US" sz="2600">
                  <a:effectLst/>
                  <a:latin typeface="Times New Roman" panose="02020603050405020304" pitchFamily="18" charset="0"/>
                  <a:ea typeface="Calibri" panose="020F0502020204030204" pitchFamily="34" charset="0"/>
                </a:endParaRPr>
              </a:p>
            </p:txBody>
          </p:sp>
        </mc:Choice>
        <mc:Fallback>
          <p:sp>
            <p:nvSpPr>
              <p:cNvPr id="9" name="TextBox 8">
                <a:extLst>
                  <a:ext uri="{FF2B5EF4-FFF2-40B4-BE49-F238E27FC236}">
                    <a16:creationId xmlns:a16="http://schemas.microsoft.com/office/drawing/2014/main" id="{1C42E106-2272-15D9-4EE1-EEACE3F6F3A8}"/>
                  </a:ext>
                </a:extLst>
              </p:cNvPr>
              <p:cNvSpPr txBox="1">
                <a:spLocks noRot="1" noChangeAspect="1" noMove="1" noResize="1" noEditPoints="1" noAdjustHandles="1" noChangeArrowheads="1" noChangeShapeType="1" noTextEdit="1"/>
              </p:cNvSpPr>
              <p:nvPr/>
            </p:nvSpPr>
            <p:spPr>
              <a:xfrm>
                <a:off x="-237241" y="1612849"/>
                <a:ext cx="11785075" cy="5041445"/>
              </a:xfrm>
              <a:prstGeom prst="rect">
                <a:avLst/>
              </a:prstGeom>
              <a:blipFill>
                <a:blip r:embed="rId2"/>
                <a:stretch>
                  <a:fillRect t="-605"/>
                </a:stretch>
              </a:blipFill>
            </p:spPr>
            <p:txBody>
              <a:bodyPr/>
              <a:lstStyle/>
              <a:p>
                <a:r>
                  <a:rPr lang="en-US">
                    <a:noFill/>
                  </a:rPr>
                  <a:t> </a:t>
                </a:r>
              </a:p>
            </p:txBody>
          </p:sp>
        </mc:Fallback>
      </mc:AlternateContent>
    </p:spTree>
    <p:extLst>
      <p:ext uri="{BB962C8B-B14F-4D97-AF65-F5344CB8AC3E}">
        <p14:creationId xmlns:p14="http://schemas.microsoft.com/office/powerpoint/2010/main" val="311047214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F521BC-79C8-70C4-92B4-C3D545F2365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1F20BFF-36BC-AD47-EE35-20044351208D}"/>
              </a:ext>
            </a:extLst>
          </p:cNvPr>
          <p:cNvSpPr txBox="1"/>
          <p:nvPr/>
        </p:nvSpPr>
        <p:spPr>
          <a:xfrm>
            <a:off x="247454" y="130833"/>
            <a:ext cx="11847136" cy="2189638"/>
          </a:xfrm>
          <a:prstGeom prst="rect">
            <a:avLst/>
          </a:prstGeom>
          <a:noFill/>
        </p:spPr>
        <p:txBody>
          <a:bodyPr wrap="square">
            <a:spAutoFit/>
          </a:bodyPr>
          <a:lstStyle/>
          <a:p>
            <a:pPr lvl="0">
              <a:lnSpc>
                <a:spcPct val="115000"/>
              </a:lnSpc>
              <a:spcAft>
                <a:spcPts val="1000"/>
              </a:spcAft>
              <a:buSzPts val="1200"/>
              <a:tabLst>
                <a:tab pos="514350" algn="l"/>
              </a:tabLst>
            </a:pPr>
            <a:r>
              <a:rPr lang="en-GB" sz="2400" b="1">
                <a:effectLst/>
                <a:latin typeface="Palatino Linotype" panose="02040502050505030304" pitchFamily="18" charset="0"/>
                <a:ea typeface="Calibri" panose="020F0502020204030204" pitchFamily="34" charset="0"/>
              </a:rPr>
              <a:t>Câu 21</a:t>
            </a:r>
            <a:r>
              <a:rPr lang="en-GB" sz="2400">
                <a:effectLst/>
                <a:latin typeface="Palatino Linotype" panose="02040502050505030304" pitchFamily="18" charset="0"/>
                <a:ea typeface="Calibri" panose="020F0502020204030204" pitchFamily="34" charset="0"/>
              </a:rPr>
              <a:t>: Trong kì hội thao chào mừng 20/11 vừa rồi Trường TCV có tham gia và xuất sắc mang về những tấm huy chương, trong đó có </a:t>
            </a:r>
            <a:r>
              <a:rPr lang="en-GB" sz="2400" b="1">
                <a:effectLst/>
                <a:latin typeface="Palatino Linotype" panose="02040502050505030304" pitchFamily="18" charset="0"/>
                <a:ea typeface="Calibri" panose="020F0502020204030204" pitchFamily="34" charset="0"/>
              </a:rPr>
              <a:t>12</a:t>
            </a:r>
            <a:r>
              <a:rPr lang="en-GB" sz="2400">
                <a:effectLst/>
                <a:latin typeface="Palatino Linotype" panose="02040502050505030304" pitchFamily="18" charset="0"/>
                <a:ea typeface="Calibri" panose="020F0502020204030204" pitchFamily="34" charset="0"/>
              </a:rPr>
              <a:t> học sinh đạt huy chương vàng, </a:t>
            </a:r>
            <a:r>
              <a:rPr lang="en-GB" sz="2400" b="1">
                <a:effectLst/>
                <a:latin typeface="Palatino Linotype" panose="02040502050505030304" pitchFamily="18" charset="0"/>
                <a:ea typeface="Calibri" panose="020F0502020204030204" pitchFamily="34" charset="0"/>
              </a:rPr>
              <a:t>18</a:t>
            </a:r>
            <a:r>
              <a:rPr lang="en-GB" sz="2400">
                <a:effectLst/>
                <a:latin typeface="Palatino Linotype" panose="02040502050505030304" pitchFamily="18" charset="0"/>
                <a:ea typeface="Calibri" panose="020F0502020204030204" pitchFamily="34" charset="0"/>
              </a:rPr>
              <a:t> học sinh đạt huy chương bạc và </a:t>
            </a:r>
            <a:r>
              <a:rPr lang="en-GB" sz="2400" b="1">
                <a:effectLst/>
                <a:latin typeface="Palatino Linotype" panose="02040502050505030304" pitchFamily="18" charset="0"/>
                <a:ea typeface="Calibri" panose="020F0502020204030204" pitchFamily="34" charset="0"/>
              </a:rPr>
              <a:t>20 </a:t>
            </a:r>
            <a:r>
              <a:rPr lang="en-GB" sz="2400">
                <a:effectLst/>
                <a:latin typeface="Palatino Linotype" panose="02040502050505030304" pitchFamily="18" charset="0"/>
                <a:ea typeface="Calibri" panose="020F0502020204030204" pitchFamily="34" charset="0"/>
              </a:rPr>
              <a:t>học sinh đạt huy chương đồng, </a:t>
            </a:r>
            <a:r>
              <a:rPr lang="en-GB" sz="2400">
                <a:solidFill>
                  <a:srgbClr val="FF0000"/>
                </a:solidFill>
                <a:effectLst/>
                <a:latin typeface="Palatino Linotype" panose="02040502050505030304" pitchFamily="18" charset="0"/>
                <a:ea typeface="Calibri" panose="020F0502020204030204" pitchFamily="34" charset="0"/>
              </a:rPr>
              <a:t>có </a:t>
            </a:r>
            <a:r>
              <a:rPr lang="en-GB" sz="2400">
                <a:solidFill>
                  <a:srgbClr val="FF0000"/>
                </a:solidFill>
                <a:effectLst/>
                <a:highlight>
                  <a:srgbClr val="FFFF00"/>
                </a:highlight>
                <a:latin typeface="Palatino Linotype" panose="02040502050505030304" pitchFamily="18" charset="0"/>
                <a:ea typeface="Calibri" panose="020F0502020204030204" pitchFamily="34" charset="0"/>
              </a:rPr>
              <a:t>20</a:t>
            </a:r>
            <a:r>
              <a:rPr lang="en-GB" sz="2400">
                <a:solidFill>
                  <a:srgbClr val="FF0000"/>
                </a:solidFill>
                <a:effectLst/>
                <a:latin typeface="Palatino Linotype" panose="02040502050505030304" pitchFamily="18" charset="0"/>
                <a:ea typeface="Calibri" panose="020F0502020204030204" pitchFamily="34" charset="0"/>
              </a:rPr>
              <a:t> học sinh có cả 2 loại huy chương, </a:t>
            </a:r>
            <a:r>
              <a:rPr lang="en-GB" sz="2400">
                <a:solidFill>
                  <a:srgbClr val="FF0000"/>
                </a:solidFill>
                <a:effectLst/>
                <a:highlight>
                  <a:srgbClr val="FFFF00"/>
                </a:highlight>
                <a:latin typeface="Palatino Linotype" panose="02040502050505030304" pitchFamily="18" charset="0"/>
                <a:ea typeface="Calibri" panose="020F0502020204030204" pitchFamily="34" charset="0"/>
              </a:rPr>
              <a:t>1</a:t>
            </a:r>
            <a:r>
              <a:rPr lang="en-GB" sz="2400">
                <a:solidFill>
                  <a:srgbClr val="FF0000"/>
                </a:solidFill>
                <a:effectLst/>
                <a:latin typeface="Palatino Linotype" panose="02040502050505030304" pitchFamily="18" charset="0"/>
                <a:ea typeface="Calibri" panose="020F0502020204030204" pitchFamily="34" charset="0"/>
              </a:rPr>
              <a:t> học sinh có cả 3 loại huy chương</a:t>
            </a:r>
            <a:r>
              <a:rPr lang="en-GB" sz="2400">
                <a:effectLst/>
                <a:latin typeface="Palatino Linotype" panose="02040502050505030304" pitchFamily="18" charset="0"/>
                <a:ea typeface="Calibri" panose="020F0502020204030204" pitchFamily="34" charset="0"/>
              </a:rPr>
              <a:t>. Hỏi có bao nhiêu học sinh tham gia hội thao nhận được huy chương?</a:t>
            </a:r>
            <a:endParaRPr lang="en-US" sz="2400">
              <a:effectLst/>
              <a:latin typeface="Times New Roman" panose="02020603050405020304" pitchFamily="18" charset="0"/>
              <a:ea typeface="Calibri" panose="020F0502020204030204" pitchFamily="34" charset="0"/>
            </a:endParaRPr>
          </a:p>
        </p:txBody>
      </p:sp>
      <p:cxnSp>
        <p:nvCxnSpPr>
          <p:cNvPr id="6" name="Straight Connector 5">
            <a:extLst>
              <a:ext uri="{FF2B5EF4-FFF2-40B4-BE49-F238E27FC236}">
                <a16:creationId xmlns:a16="http://schemas.microsoft.com/office/drawing/2014/main" id="{8B996C34-E3CB-BF7B-6B5F-4534177BC350}"/>
              </a:ext>
            </a:extLst>
          </p:cNvPr>
          <p:cNvCxnSpPr/>
          <p:nvPr/>
        </p:nvCxnSpPr>
        <p:spPr>
          <a:xfrm>
            <a:off x="0" y="2327440"/>
            <a:ext cx="12019176"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8" name="TextBox 7">
                <a:extLst>
                  <a:ext uri="{FF2B5EF4-FFF2-40B4-BE49-F238E27FC236}">
                    <a16:creationId xmlns:a16="http://schemas.microsoft.com/office/drawing/2014/main" id="{63FF3C4C-0702-71AC-2619-B437B9435401}"/>
                  </a:ext>
                </a:extLst>
              </p:cNvPr>
              <p:cNvSpPr txBox="1"/>
              <p:nvPr/>
            </p:nvSpPr>
            <p:spPr>
              <a:xfrm>
                <a:off x="-42421" y="2320471"/>
                <a:ext cx="12372681" cy="3424014"/>
              </a:xfrm>
              <a:prstGeom prst="rect">
                <a:avLst/>
              </a:prstGeom>
              <a:noFill/>
            </p:spPr>
            <p:txBody>
              <a:bodyPr wrap="square">
                <a:spAutoFit/>
              </a:bodyPr>
              <a:lstStyle/>
              <a:p>
                <a:pPr marL="571500">
                  <a:lnSpc>
                    <a:spcPct val="115000"/>
                  </a:lnSpc>
                  <a:tabLst>
                    <a:tab pos="514350" algn="l"/>
                  </a:tabLst>
                </a:pPr>
                <a:r>
                  <a:rPr lang="en-US" sz="2800">
                    <a:effectLst/>
                    <a:latin typeface="Palatino Linotype" panose="02040502050505030304" pitchFamily="18" charset="0"/>
                    <a:ea typeface="Calibri" panose="020F0502020204030204" pitchFamily="34" charset="0"/>
                  </a:rPr>
                  <a:t>Gọi </a:t>
                </a:r>
                <a14:m>
                  <m:oMath xmlns:m="http://schemas.openxmlformats.org/officeDocument/2006/math">
                    <m:r>
                      <a:rPr lang="en-US" sz="2800" i="1">
                        <a:effectLst/>
                        <a:latin typeface="Cambria Math" panose="02040503050406030204" pitchFamily="18" charset="0"/>
                        <a:ea typeface="Calibri" panose="020F0502020204030204" pitchFamily="34" charset="0"/>
                      </a:rPr>
                      <m:t>𝐴</m:t>
                    </m:r>
                    <m:r>
                      <a:rPr lang="en-US" sz="2800" b="0" i="1" smtClean="0">
                        <a:effectLst/>
                        <a:latin typeface="Cambria Math" panose="02040503050406030204" pitchFamily="18" charset="0"/>
                        <a:ea typeface="Calibri" panose="020F0502020204030204" pitchFamily="34" charset="0"/>
                      </a:rPr>
                      <m:t> </m:t>
                    </m:r>
                  </m:oMath>
                </a14:m>
                <a:r>
                  <a:rPr lang="en-US" sz="2800">
                    <a:effectLst/>
                    <a:latin typeface="Palatino Linotype" panose="02040502050505030304" pitchFamily="18" charset="0"/>
                    <a:ea typeface="Calibri" panose="020F0502020204030204" pitchFamily="34" charset="0"/>
                  </a:rPr>
                  <a:t>là tập hợp gồm những học sinh có huy chương vàng.</a:t>
                </a:r>
                <a:endParaRPr lang="en-US" sz="2800">
                  <a:effectLst/>
                  <a:latin typeface="Times New Roman" panose="02020603050405020304" pitchFamily="18" charset="0"/>
                  <a:ea typeface="Calibri" panose="020F0502020204030204" pitchFamily="34" charset="0"/>
                </a:endParaRPr>
              </a:p>
              <a:p>
                <a:pPr marL="571500">
                  <a:lnSpc>
                    <a:spcPct val="115000"/>
                  </a:lnSpc>
                  <a:tabLst>
                    <a:tab pos="514350" algn="l"/>
                  </a:tabLst>
                </a:pPr>
                <a:r>
                  <a:rPr lang="en-US" sz="2800">
                    <a:effectLst/>
                    <a:latin typeface="Palatino Linotype" panose="02040502050505030304" pitchFamily="18" charset="0"/>
                    <a:ea typeface="Calibri" panose="020F0502020204030204" pitchFamily="34" charset="0"/>
                  </a:rPr>
                  <a:t>        </a:t>
                </a:r>
                <a14:m>
                  <m:oMath xmlns:m="http://schemas.openxmlformats.org/officeDocument/2006/math">
                    <m:r>
                      <a:rPr lang="en-US" sz="2800" i="1">
                        <a:effectLst/>
                        <a:latin typeface="Cambria Math" panose="02040503050406030204" pitchFamily="18" charset="0"/>
                        <a:ea typeface="Calibri" panose="020F0502020204030204" pitchFamily="34" charset="0"/>
                      </a:rPr>
                      <m:t>𝐵</m:t>
                    </m:r>
                  </m:oMath>
                </a14:m>
                <a:r>
                  <a:rPr lang="en-US" sz="2800">
                    <a:effectLst/>
                    <a:latin typeface="Palatino Linotype" panose="02040502050505030304" pitchFamily="18" charset="0"/>
                    <a:ea typeface="Calibri" panose="020F0502020204030204" pitchFamily="34" charset="0"/>
                  </a:rPr>
                  <a:t>là tập hợp gồm những học sinh có huy chương bạc.</a:t>
                </a:r>
                <a:endParaRPr lang="en-US" sz="2800">
                  <a:effectLst/>
                  <a:latin typeface="Times New Roman" panose="02020603050405020304" pitchFamily="18" charset="0"/>
                  <a:ea typeface="Calibri" panose="020F0502020204030204" pitchFamily="34" charset="0"/>
                </a:endParaRPr>
              </a:p>
              <a:p>
                <a:pPr marL="571500">
                  <a:lnSpc>
                    <a:spcPct val="115000"/>
                  </a:lnSpc>
                  <a:tabLst>
                    <a:tab pos="514350" algn="l"/>
                  </a:tabLst>
                </a:pPr>
                <a:r>
                  <a:rPr lang="en-US" sz="2800">
                    <a:effectLst/>
                    <a:latin typeface="Palatino Linotype" panose="02040502050505030304" pitchFamily="18" charset="0"/>
                    <a:ea typeface="Calibri" panose="020F0502020204030204" pitchFamily="34" charset="0"/>
                  </a:rPr>
                  <a:t>        </a:t>
                </a:r>
                <a14:m>
                  <m:oMath xmlns:m="http://schemas.openxmlformats.org/officeDocument/2006/math">
                    <m:r>
                      <a:rPr lang="en-US" sz="2800" i="1">
                        <a:effectLst/>
                        <a:latin typeface="Cambria Math" panose="02040503050406030204" pitchFamily="18" charset="0"/>
                        <a:ea typeface="Calibri" panose="020F0502020204030204" pitchFamily="34" charset="0"/>
                      </a:rPr>
                      <m:t>𝐶</m:t>
                    </m:r>
                  </m:oMath>
                </a14:m>
                <a:r>
                  <a:rPr lang="en-US" sz="2800">
                    <a:effectLst/>
                    <a:latin typeface="Palatino Linotype" panose="02040502050505030304" pitchFamily="18" charset="0"/>
                    <a:ea typeface="Calibri" panose="020F0502020204030204" pitchFamily="34" charset="0"/>
                  </a:rPr>
                  <a:t>là tập hợp gồm những học sinh có huy chương đồng.</a:t>
                </a:r>
                <a:endParaRPr lang="en-US" sz="2800">
                  <a:effectLst/>
                  <a:latin typeface="Times New Roman" panose="02020603050405020304" pitchFamily="18" charset="0"/>
                  <a:ea typeface="Calibri" panose="020F0502020204030204" pitchFamily="34" charset="0"/>
                </a:endParaRPr>
              </a:p>
              <a:p>
                <a:pPr marL="571500">
                  <a:lnSpc>
                    <a:spcPct val="115000"/>
                  </a:lnSpc>
                  <a:tabLst>
                    <a:tab pos="514350" algn="l"/>
                  </a:tabLst>
                </a:pPr>
                <a:r>
                  <a:rPr lang="en-US" sz="2800">
                    <a:effectLst/>
                    <a:latin typeface="Palatino Linotype" panose="02040502050505030304" pitchFamily="18" charset="0"/>
                    <a:ea typeface="Calibri" panose="020F0502020204030204" pitchFamily="34" charset="0"/>
                  </a:rPr>
                  <a:t>Ta có: </a:t>
                </a:r>
              </a:p>
              <a:p>
                <a:pPr marL="571500">
                  <a:lnSpc>
                    <a:spcPct val="115000"/>
                  </a:lnSpc>
                  <a:tabLst>
                    <a:tab pos="514350" algn="l"/>
                  </a:tabLst>
                </a:pPr>
                <a14:m>
                  <m:oMathPara xmlns:m="http://schemas.openxmlformats.org/officeDocument/2006/math">
                    <m:oMathParaPr>
                      <m:jc m:val="centerGroup"/>
                    </m:oMathParaPr>
                    <m:oMath xmlns:m="http://schemas.openxmlformats.org/officeDocument/2006/math">
                      <m:r>
                        <a:rPr lang="en-US" sz="2200" b="1" i="1" smtClean="0">
                          <a:solidFill>
                            <a:srgbClr val="FF0000"/>
                          </a:solidFill>
                          <a:effectLst/>
                          <a:latin typeface="Cambria Math" panose="02040503050406030204" pitchFamily="18" charset="0"/>
                          <a:ea typeface="Calibri" panose="020F0502020204030204" pitchFamily="34" charset="0"/>
                        </a:rPr>
                        <m:t>𝒏</m:t>
                      </m:r>
                      <m:r>
                        <a:rPr lang="en-US" sz="2200" b="1" i="1" smtClean="0">
                          <a:solidFill>
                            <a:srgbClr val="FF0000"/>
                          </a:solidFill>
                          <a:effectLst/>
                          <a:latin typeface="Cambria Math" panose="02040503050406030204" pitchFamily="18" charset="0"/>
                          <a:ea typeface="Calibri" panose="020F0502020204030204" pitchFamily="34" charset="0"/>
                        </a:rPr>
                        <m:t>(</m:t>
                      </m:r>
                      <m:r>
                        <a:rPr lang="en-US" sz="2200" b="1" i="1" smtClean="0">
                          <a:solidFill>
                            <a:srgbClr val="FF0000"/>
                          </a:solidFill>
                          <a:effectLst/>
                          <a:latin typeface="Cambria Math" panose="02040503050406030204" pitchFamily="18" charset="0"/>
                          <a:ea typeface="Calibri" panose="020F0502020204030204" pitchFamily="34" charset="0"/>
                        </a:rPr>
                        <m:t>𝑨</m:t>
                      </m:r>
                      <m:r>
                        <a:rPr lang="en-US" sz="2200" b="1" i="1" smtClean="0">
                          <a:solidFill>
                            <a:srgbClr val="FF0000"/>
                          </a:solidFill>
                          <a:effectLst/>
                          <a:latin typeface="Cambria Math" panose="02040503050406030204" pitchFamily="18" charset="0"/>
                          <a:ea typeface="Calibri" panose="020F0502020204030204" pitchFamily="34" charset="0"/>
                        </a:rPr>
                        <m:t>∪</m:t>
                      </m:r>
                      <m:r>
                        <a:rPr lang="en-US" sz="2200" b="1" i="1" smtClean="0">
                          <a:solidFill>
                            <a:srgbClr val="FF0000"/>
                          </a:solidFill>
                          <a:effectLst/>
                          <a:latin typeface="Cambria Math" panose="02040503050406030204" pitchFamily="18" charset="0"/>
                          <a:ea typeface="Calibri" panose="020F0502020204030204" pitchFamily="34" charset="0"/>
                        </a:rPr>
                        <m:t>𝑩</m:t>
                      </m:r>
                      <m:r>
                        <a:rPr lang="en-US" sz="2200" b="1" i="1" smtClean="0">
                          <a:solidFill>
                            <a:srgbClr val="FF0000"/>
                          </a:solidFill>
                          <a:effectLst/>
                          <a:latin typeface="Cambria Math" panose="02040503050406030204" pitchFamily="18" charset="0"/>
                          <a:ea typeface="Calibri" panose="020F0502020204030204" pitchFamily="34" charset="0"/>
                        </a:rPr>
                        <m:t>∪</m:t>
                      </m:r>
                      <m:r>
                        <a:rPr lang="en-US" sz="2200" b="1" i="1" smtClean="0">
                          <a:solidFill>
                            <a:srgbClr val="FF0000"/>
                          </a:solidFill>
                          <a:effectLst/>
                          <a:latin typeface="Cambria Math" panose="02040503050406030204" pitchFamily="18" charset="0"/>
                          <a:ea typeface="Calibri" panose="020F0502020204030204" pitchFamily="34" charset="0"/>
                        </a:rPr>
                        <m:t>𝑪</m:t>
                      </m:r>
                      <m:r>
                        <a:rPr lang="en-US" sz="2200" b="1" i="1" smtClean="0">
                          <a:solidFill>
                            <a:srgbClr val="FF0000"/>
                          </a:solidFill>
                          <a:effectLst/>
                          <a:latin typeface="Cambria Math" panose="02040503050406030204" pitchFamily="18" charset="0"/>
                          <a:ea typeface="Calibri" panose="020F0502020204030204" pitchFamily="34" charset="0"/>
                        </a:rPr>
                        <m:t>)=</m:t>
                      </m:r>
                      <m:r>
                        <a:rPr lang="en-US" sz="2200" b="1" i="1">
                          <a:effectLst/>
                          <a:latin typeface="Cambria Math" panose="02040503050406030204" pitchFamily="18" charset="0"/>
                          <a:ea typeface="Calibri" panose="020F0502020204030204" pitchFamily="34" charset="0"/>
                        </a:rPr>
                        <m:t>𝒏</m:t>
                      </m:r>
                      <m:r>
                        <a:rPr lang="en-US" sz="2200" b="1" i="1">
                          <a:effectLst/>
                          <a:latin typeface="Cambria Math" panose="02040503050406030204" pitchFamily="18" charset="0"/>
                          <a:ea typeface="Calibri" panose="020F0502020204030204" pitchFamily="34" charset="0"/>
                        </a:rPr>
                        <m:t>(</m:t>
                      </m:r>
                      <m:r>
                        <a:rPr lang="en-US" sz="2200" b="1" i="1">
                          <a:effectLst/>
                          <a:latin typeface="Cambria Math" panose="02040503050406030204" pitchFamily="18" charset="0"/>
                          <a:ea typeface="Calibri" panose="020F0502020204030204" pitchFamily="34" charset="0"/>
                        </a:rPr>
                        <m:t>𝑨</m:t>
                      </m:r>
                      <m:r>
                        <a:rPr lang="en-US" sz="2200" b="1" i="1">
                          <a:effectLst/>
                          <a:latin typeface="Cambria Math" panose="02040503050406030204" pitchFamily="18" charset="0"/>
                          <a:ea typeface="Calibri" panose="020F0502020204030204" pitchFamily="34" charset="0"/>
                        </a:rPr>
                        <m:t>)+</m:t>
                      </m:r>
                      <m:r>
                        <a:rPr lang="en-US" sz="2200" b="1" i="1">
                          <a:effectLst/>
                          <a:latin typeface="Cambria Math" panose="02040503050406030204" pitchFamily="18" charset="0"/>
                          <a:ea typeface="Calibri" panose="020F0502020204030204" pitchFamily="34" charset="0"/>
                        </a:rPr>
                        <m:t>𝒏</m:t>
                      </m:r>
                      <m:r>
                        <a:rPr lang="en-US" sz="2200" b="1" i="1">
                          <a:effectLst/>
                          <a:latin typeface="Cambria Math" panose="02040503050406030204" pitchFamily="18" charset="0"/>
                          <a:ea typeface="Calibri" panose="020F0502020204030204" pitchFamily="34" charset="0"/>
                        </a:rPr>
                        <m:t>(</m:t>
                      </m:r>
                      <m:r>
                        <a:rPr lang="en-US" sz="2200" b="1" i="1">
                          <a:effectLst/>
                          <a:latin typeface="Cambria Math" panose="02040503050406030204" pitchFamily="18" charset="0"/>
                          <a:ea typeface="Calibri" panose="020F0502020204030204" pitchFamily="34" charset="0"/>
                        </a:rPr>
                        <m:t>𝑩</m:t>
                      </m:r>
                      <m:r>
                        <a:rPr lang="en-US" sz="2200" b="1" i="1">
                          <a:effectLst/>
                          <a:latin typeface="Cambria Math" panose="02040503050406030204" pitchFamily="18" charset="0"/>
                          <a:ea typeface="Calibri" panose="020F0502020204030204" pitchFamily="34" charset="0"/>
                        </a:rPr>
                        <m:t>)+</m:t>
                      </m:r>
                      <m:r>
                        <a:rPr lang="en-US" sz="2200" b="1" i="1">
                          <a:effectLst/>
                          <a:latin typeface="Cambria Math" panose="02040503050406030204" pitchFamily="18" charset="0"/>
                          <a:ea typeface="Calibri" panose="020F0502020204030204" pitchFamily="34" charset="0"/>
                        </a:rPr>
                        <m:t>𝒏</m:t>
                      </m:r>
                      <m:r>
                        <a:rPr lang="en-US" sz="2200" b="1" i="1">
                          <a:effectLst/>
                          <a:latin typeface="Cambria Math" panose="02040503050406030204" pitchFamily="18" charset="0"/>
                          <a:ea typeface="Calibri" panose="020F0502020204030204" pitchFamily="34" charset="0"/>
                        </a:rPr>
                        <m:t>(</m:t>
                      </m:r>
                      <m:r>
                        <a:rPr lang="en-US" sz="2200" b="1" i="1">
                          <a:effectLst/>
                          <a:latin typeface="Cambria Math" panose="02040503050406030204" pitchFamily="18" charset="0"/>
                          <a:ea typeface="Calibri" panose="020F0502020204030204" pitchFamily="34" charset="0"/>
                        </a:rPr>
                        <m:t>𝑪</m:t>
                      </m:r>
                      <m:r>
                        <a:rPr lang="en-US" sz="2200" b="1" i="1">
                          <a:effectLst/>
                          <a:latin typeface="Cambria Math" panose="02040503050406030204" pitchFamily="18" charset="0"/>
                          <a:ea typeface="Calibri" panose="020F0502020204030204" pitchFamily="34" charset="0"/>
                        </a:rPr>
                        <m:t>)−</m:t>
                      </m:r>
                      <m:d>
                        <m:dPr>
                          <m:begChr m:val="["/>
                          <m:endChr m:val="]"/>
                          <m:ctrlPr>
                            <a:rPr lang="en-US" sz="2200" b="1" i="1">
                              <a:solidFill>
                                <a:srgbClr val="FF0000"/>
                              </a:solidFill>
                              <a:effectLst/>
                              <a:latin typeface="Cambria Math" panose="02040503050406030204" pitchFamily="18" charset="0"/>
                              <a:ea typeface="Calibri" panose="020F0502020204030204" pitchFamily="34" charset="0"/>
                            </a:rPr>
                          </m:ctrlPr>
                        </m:dPr>
                        <m:e>
                          <m:r>
                            <a:rPr lang="en-US" sz="2200" b="1" i="1">
                              <a:solidFill>
                                <a:srgbClr val="FF0000"/>
                              </a:solidFill>
                              <a:effectLst/>
                              <a:latin typeface="Cambria Math" panose="02040503050406030204" pitchFamily="18" charset="0"/>
                              <a:ea typeface="Calibri" panose="020F0502020204030204" pitchFamily="34" charset="0"/>
                            </a:rPr>
                            <m:t>𝒏</m:t>
                          </m:r>
                          <m:r>
                            <a:rPr lang="en-US" sz="2200" b="1" i="1">
                              <a:solidFill>
                                <a:srgbClr val="FF0000"/>
                              </a:solidFill>
                              <a:effectLst/>
                              <a:latin typeface="Cambria Math" panose="02040503050406030204" pitchFamily="18" charset="0"/>
                              <a:ea typeface="Calibri" panose="020F0502020204030204" pitchFamily="34" charset="0"/>
                            </a:rPr>
                            <m:t>(</m:t>
                          </m:r>
                          <m:r>
                            <a:rPr lang="en-US" sz="2200" b="1" i="1">
                              <a:solidFill>
                                <a:srgbClr val="FF0000"/>
                              </a:solidFill>
                              <a:effectLst/>
                              <a:latin typeface="Cambria Math" panose="02040503050406030204" pitchFamily="18" charset="0"/>
                              <a:ea typeface="Calibri" panose="020F0502020204030204" pitchFamily="34" charset="0"/>
                            </a:rPr>
                            <m:t>𝑨</m:t>
                          </m:r>
                          <m:r>
                            <a:rPr lang="en-US" sz="2200" b="1" i="1">
                              <a:solidFill>
                                <a:srgbClr val="FF0000"/>
                              </a:solidFill>
                              <a:effectLst/>
                              <a:latin typeface="Cambria Math" panose="02040503050406030204" pitchFamily="18" charset="0"/>
                              <a:ea typeface="Calibri" panose="020F0502020204030204" pitchFamily="34" charset="0"/>
                            </a:rPr>
                            <m:t>∩</m:t>
                          </m:r>
                          <m:r>
                            <a:rPr lang="en-US" sz="2200" b="1" i="1">
                              <a:solidFill>
                                <a:srgbClr val="FF0000"/>
                              </a:solidFill>
                              <a:effectLst/>
                              <a:latin typeface="Cambria Math" panose="02040503050406030204" pitchFamily="18" charset="0"/>
                              <a:ea typeface="Calibri" panose="020F0502020204030204" pitchFamily="34" charset="0"/>
                            </a:rPr>
                            <m:t>𝑩</m:t>
                          </m:r>
                          <m:r>
                            <a:rPr lang="en-US" sz="2200" b="1" i="1">
                              <a:solidFill>
                                <a:srgbClr val="FF0000"/>
                              </a:solidFill>
                              <a:effectLst/>
                              <a:latin typeface="Cambria Math" panose="02040503050406030204" pitchFamily="18" charset="0"/>
                              <a:ea typeface="Calibri" panose="020F0502020204030204" pitchFamily="34" charset="0"/>
                            </a:rPr>
                            <m:t>)+</m:t>
                          </m:r>
                          <m:r>
                            <a:rPr lang="en-US" sz="2200" b="1" i="1">
                              <a:solidFill>
                                <a:srgbClr val="FF0000"/>
                              </a:solidFill>
                              <a:effectLst/>
                              <a:latin typeface="Cambria Math" panose="02040503050406030204" pitchFamily="18" charset="0"/>
                              <a:ea typeface="Calibri" panose="020F0502020204030204" pitchFamily="34" charset="0"/>
                            </a:rPr>
                            <m:t>𝒏</m:t>
                          </m:r>
                          <m:r>
                            <a:rPr lang="en-US" sz="2200" b="1" i="1">
                              <a:solidFill>
                                <a:srgbClr val="FF0000"/>
                              </a:solidFill>
                              <a:effectLst/>
                              <a:latin typeface="Cambria Math" panose="02040503050406030204" pitchFamily="18" charset="0"/>
                              <a:ea typeface="Calibri" panose="020F0502020204030204" pitchFamily="34" charset="0"/>
                            </a:rPr>
                            <m:t>(</m:t>
                          </m:r>
                          <m:r>
                            <a:rPr lang="en-US" sz="2200" b="1" i="1">
                              <a:solidFill>
                                <a:srgbClr val="FF0000"/>
                              </a:solidFill>
                              <a:effectLst/>
                              <a:latin typeface="Cambria Math" panose="02040503050406030204" pitchFamily="18" charset="0"/>
                              <a:ea typeface="Calibri" panose="020F0502020204030204" pitchFamily="34" charset="0"/>
                            </a:rPr>
                            <m:t>𝑨</m:t>
                          </m:r>
                          <m:r>
                            <a:rPr lang="en-US" sz="2200" b="1" i="1">
                              <a:solidFill>
                                <a:srgbClr val="FF0000"/>
                              </a:solidFill>
                              <a:effectLst/>
                              <a:latin typeface="Cambria Math" panose="02040503050406030204" pitchFamily="18" charset="0"/>
                              <a:ea typeface="Calibri" panose="020F0502020204030204" pitchFamily="34" charset="0"/>
                            </a:rPr>
                            <m:t>∩</m:t>
                          </m:r>
                          <m:r>
                            <a:rPr lang="en-US" sz="2200" b="1" i="1">
                              <a:solidFill>
                                <a:srgbClr val="FF0000"/>
                              </a:solidFill>
                              <a:effectLst/>
                              <a:latin typeface="Cambria Math" panose="02040503050406030204" pitchFamily="18" charset="0"/>
                              <a:ea typeface="Calibri" panose="020F0502020204030204" pitchFamily="34" charset="0"/>
                            </a:rPr>
                            <m:t>𝑪</m:t>
                          </m:r>
                          <m:r>
                            <a:rPr lang="en-US" sz="2200" b="1" i="1">
                              <a:solidFill>
                                <a:srgbClr val="FF0000"/>
                              </a:solidFill>
                              <a:effectLst/>
                              <a:latin typeface="Cambria Math" panose="02040503050406030204" pitchFamily="18" charset="0"/>
                              <a:ea typeface="Calibri" panose="020F0502020204030204" pitchFamily="34" charset="0"/>
                            </a:rPr>
                            <m:t>)+</m:t>
                          </m:r>
                          <m:r>
                            <a:rPr lang="en-US" sz="2200" b="1" i="1">
                              <a:solidFill>
                                <a:srgbClr val="FF0000"/>
                              </a:solidFill>
                              <a:effectLst/>
                              <a:latin typeface="Cambria Math" panose="02040503050406030204" pitchFamily="18" charset="0"/>
                              <a:ea typeface="Calibri" panose="020F0502020204030204" pitchFamily="34" charset="0"/>
                            </a:rPr>
                            <m:t>𝒏</m:t>
                          </m:r>
                          <m:r>
                            <a:rPr lang="en-US" sz="2200" b="1" i="1">
                              <a:solidFill>
                                <a:srgbClr val="FF0000"/>
                              </a:solidFill>
                              <a:effectLst/>
                              <a:latin typeface="Cambria Math" panose="02040503050406030204" pitchFamily="18" charset="0"/>
                              <a:ea typeface="Calibri" panose="020F0502020204030204" pitchFamily="34" charset="0"/>
                            </a:rPr>
                            <m:t>(</m:t>
                          </m:r>
                          <m:r>
                            <a:rPr lang="en-US" sz="2200" b="1" i="1">
                              <a:solidFill>
                                <a:srgbClr val="FF0000"/>
                              </a:solidFill>
                              <a:effectLst/>
                              <a:latin typeface="Cambria Math" panose="02040503050406030204" pitchFamily="18" charset="0"/>
                              <a:ea typeface="Calibri" panose="020F0502020204030204" pitchFamily="34" charset="0"/>
                            </a:rPr>
                            <m:t>𝑩</m:t>
                          </m:r>
                          <m:r>
                            <a:rPr lang="en-US" sz="2200" b="1" i="1">
                              <a:solidFill>
                                <a:srgbClr val="FF0000"/>
                              </a:solidFill>
                              <a:effectLst/>
                              <a:latin typeface="Cambria Math" panose="02040503050406030204" pitchFamily="18" charset="0"/>
                              <a:ea typeface="Calibri" panose="020F0502020204030204" pitchFamily="34" charset="0"/>
                            </a:rPr>
                            <m:t>∩</m:t>
                          </m:r>
                          <m:r>
                            <a:rPr lang="en-US" sz="2200" b="1" i="1">
                              <a:solidFill>
                                <a:srgbClr val="FF0000"/>
                              </a:solidFill>
                              <a:effectLst/>
                              <a:latin typeface="Cambria Math" panose="02040503050406030204" pitchFamily="18" charset="0"/>
                              <a:ea typeface="Calibri" panose="020F0502020204030204" pitchFamily="34" charset="0"/>
                            </a:rPr>
                            <m:t>𝑪</m:t>
                          </m:r>
                          <m:r>
                            <a:rPr lang="en-US" sz="2200" b="1" i="1">
                              <a:solidFill>
                                <a:srgbClr val="FF0000"/>
                              </a:solidFill>
                              <a:effectLst/>
                              <a:latin typeface="Cambria Math" panose="02040503050406030204" pitchFamily="18" charset="0"/>
                              <a:ea typeface="Calibri" panose="020F0502020204030204" pitchFamily="34" charset="0"/>
                            </a:rPr>
                            <m:t>)</m:t>
                          </m:r>
                        </m:e>
                      </m:d>
                      <m:r>
                        <a:rPr lang="en-US" sz="2200" b="1" i="1">
                          <a:effectLst/>
                          <a:latin typeface="Cambria Math" panose="02040503050406030204" pitchFamily="18" charset="0"/>
                          <a:ea typeface="Calibri" panose="020F0502020204030204" pitchFamily="34" charset="0"/>
                        </a:rPr>
                        <m:t>+</m:t>
                      </m:r>
                      <m:r>
                        <a:rPr lang="en-US" sz="2200" b="1" i="1">
                          <a:effectLst/>
                          <a:latin typeface="Cambria Math" panose="02040503050406030204" pitchFamily="18" charset="0"/>
                          <a:ea typeface="Calibri" panose="020F0502020204030204" pitchFamily="34" charset="0"/>
                        </a:rPr>
                        <m:t>𝒏</m:t>
                      </m:r>
                      <m:r>
                        <a:rPr lang="en-US" sz="2200" b="1" i="1">
                          <a:effectLst/>
                          <a:latin typeface="Cambria Math" panose="02040503050406030204" pitchFamily="18" charset="0"/>
                          <a:ea typeface="Calibri" panose="020F0502020204030204" pitchFamily="34" charset="0"/>
                        </a:rPr>
                        <m:t>(</m:t>
                      </m:r>
                      <m:r>
                        <a:rPr lang="en-US" sz="2200" b="1" i="1">
                          <a:effectLst/>
                          <a:latin typeface="Cambria Math" panose="02040503050406030204" pitchFamily="18" charset="0"/>
                          <a:ea typeface="Calibri" panose="020F0502020204030204" pitchFamily="34" charset="0"/>
                        </a:rPr>
                        <m:t>𝑨</m:t>
                      </m:r>
                      <m:r>
                        <a:rPr lang="en-US" sz="2200" b="1" i="1">
                          <a:effectLst/>
                          <a:latin typeface="Cambria Math" panose="02040503050406030204" pitchFamily="18" charset="0"/>
                          <a:ea typeface="Calibri" panose="020F0502020204030204" pitchFamily="34" charset="0"/>
                        </a:rPr>
                        <m:t>∩</m:t>
                      </m:r>
                      <m:r>
                        <a:rPr lang="en-US" sz="2200" b="1" i="1">
                          <a:effectLst/>
                          <a:latin typeface="Cambria Math" panose="02040503050406030204" pitchFamily="18" charset="0"/>
                          <a:ea typeface="Calibri" panose="020F0502020204030204" pitchFamily="34" charset="0"/>
                        </a:rPr>
                        <m:t>𝑩</m:t>
                      </m:r>
                      <m:r>
                        <a:rPr lang="en-US" sz="2200" b="1" i="1">
                          <a:effectLst/>
                          <a:latin typeface="Cambria Math" panose="02040503050406030204" pitchFamily="18" charset="0"/>
                          <a:ea typeface="Calibri" panose="020F0502020204030204" pitchFamily="34" charset="0"/>
                        </a:rPr>
                        <m:t>∩</m:t>
                      </m:r>
                      <m:r>
                        <a:rPr lang="en-US" sz="2200" b="1" i="1">
                          <a:effectLst/>
                          <a:latin typeface="Cambria Math" panose="02040503050406030204" pitchFamily="18" charset="0"/>
                          <a:ea typeface="Calibri" panose="020F0502020204030204" pitchFamily="34" charset="0"/>
                        </a:rPr>
                        <m:t>𝑪</m:t>
                      </m:r>
                      <m:r>
                        <a:rPr lang="en-US" sz="2200" b="1" i="1">
                          <a:effectLst/>
                          <a:latin typeface="Cambria Math" panose="02040503050406030204" pitchFamily="18" charset="0"/>
                          <a:ea typeface="Calibri" panose="020F0502020204030204" pitchFamily="34" charset="0"/>
                        </a:rPr>
                        <m:t>)</m:t>
                      </m:r>
                    </m:oMath>
                  </m:oMathPara>
                </a14:m>
                <a:endParaRPr lang="en-US" sz="2200" b="1">
                  <a:effectLst/>
                  <a:latin typeface="Times New Roman" panose="02020603050405020304" pitchFamily="18" charset="0"/>
                  <a:ea typeface="Calibri" panose="020F0502020204030204" pitchFamily="34" charset="0"/>
                </a:endParaRPr>
              </a:p>
              <a:p>
                <a:pPr marL="571500">
                  <a:lnSpc>
                    <a:spcPct val="115000"/>
                  </a:lnSpc>
                  <a:tabLst>
                    <a:tab pos="514350" algn="l"/>
                  </a:tabLst>
                </a:pPr>
                <a:r>
                  <a:rPr lang="en-US" sz="2800">
                    <a:effectLst/>
                    <a:latin typeface="Times New Roman" panose="02020603050405020304" pitchFamily="18" charset="0"/>
                    <a:ea typeface="Calibri" panose="020F0502020204030204" pitchFamily="34" charset="0"/>
                  </a:rPr>
                  <a:t>                    </a:t>
                </a:r>
                <a14:m>
                  <m:oMath xmlns:m="http://schemas.openxmlformats.org/officeDocument/2006/math">
                    <m:r>
                      <a:rPr lang="en-US" sz="2800" i="1">
                        <a:effectLst/>
                        <a:latin typeface="Cambria Math" panose="02040503050406030204" pitchFamily="18" charset="0"/>
                        <a:ea typeface="Calibri" panose="020F0502020204030204" pitchFamily="34" charset="0"/>
                      </a:rPr>
                      <m:t>=12+18+20−20+1=39</m:t>
                    </m:r>
                  </m:oMath>
                </a14:m>
                <a:r>
                  <a:rPr lang="en-US" sz="2800">
                    <a:effectLst/>
                    <a:latin typeface="Times New Roman" panose="02020603050405020304" pitchFamily="18" charset="0"/>
                    <a:ea typeface="Calibri" panose="020F0502020204030204" pitchFamily="34" charset="0"/>
                  </a:rPr>
                  <a:t>.</a:t>
                </a:r>
              </a:p>
              <a:p>
                <a:pPr marL="630555">
                  <a:lnSpc>
                    <a:spcPct val="115000"/>
                  </a:lnSpc>
                  <a:spcAft>
                    <a:spcPts val="1000"/>
                  </a:spcAft>
                  <a:tabLst>
                    <a:tab pos="630555" algn="l"/>
                  </a:tabLst>
                </a:pPr>
                <a:r>
                  <a:rPr lang="en-US" sz="2800">
                    <a:effectLst/>
                    <a:latin typeface="Palatino Linotype" panose="02040502050505030304" pitchFamily="18" charset="0"/>
                    <a:ea typeface="Calibri" panose="020F0502020204030204" pitchFamily="34" charset="0"/>
                  </a:rPr>
                  <a:t>Vậy có tất cả 39 học sinh đạt được huy chương.</a:t>
                </a:r>
                <a:endParaRPr lang="en-US" sz="2800">
                  <a:effectLst/>
                  <a:latin typeface="Times New Roman" panose="02020603050405020304" pitchFamily="18" charset="0"/>
                  <a:ea typeface="Calibri" panose="020F0502020204030204" pitchFamily="34" charset="0"/>
                </a:endParaRPr>
              </a:p>
            </p:txBody>
          </p:sp>
        </mc:Choice>
        <mc:Fallback>
          <p:sp>
            <p:nvSpPr>
              <p:cNvPr id="8" name="TextBox 7">
                <a:extLst>
                  <a:ext uri="{FF2B5EF4-FFF2-40B4-BE49-F238E27FC236}">
                    <a16:creationId xmlns:a16="http://schemas.microsoft.com/office/drawing/2014/main" id="{63FF3C4C-0702-71AC-2619-B437B9435401}"/>
                  </a:ext>
                </a:extLst>
              </p:cNvPr>
              <p:cNvSpPr txBox="1">
                <a:spLocks noRot="1" noChangeAspect="1" noMove="1" noResize="1" noEditPoints="1" noAdjustHandles="1" noChangeArrowheads="1" noChangeShapeType="1" noTextEdit="1"/>
              </p:cNvSpPr>
              <p:nvPr/>
            </p:nvSpPr>
            <p:spPr>
              <a:xfrm>
                <a:off x="-42421" y="2320471"/>
                <a:ext cx="12372681" cy="3424014"/>
              </a:xfrm>
              <a:prstGeom prst="rect">
                <a:avLst/>
              </a:prstGeom>
              <a:blipFill>
                <a:blip r:embed="rId2"/>
                <a:stretch>
                  <a:fillRect t="-1070" b="-4100"/>
                </a:stretch>
              </a:blipFill>
            </p:spPr>
            <p:txBody>
              <a:bodyPr/>
              <a:lstStyle/>
              <a:p>
                <a:r>
                  <a:rPr lang="en-US">
                    <a:noFill/>
                  </a:rPr>
                  <a:t> </a:t>
                </a:r>
              </a:p>
            </p:txBody>
          </p:sp>
        </mc:Fallback>
      </mc:AlternateContent>
      <p:sp>
        <p:nvSpPr>
          <p:cNvPr id="9" name="TextBox 8">
            <a:extLst>
              <a:ext uri="{FF2B5EF4-FFF2-40B4-BE49-F238E27FC236}">
                <a16:creationId xmlns:a16="http://schemas.microsoft.com/office/drawing/2014/main" id="{44B874BC-7B54-00E0-7AAE-B6E12CDBCCA3}"/>
              </a:ext>
            </a:extLst>
          </p:cNvPr>
          <p:cNvSpPr txBox="1"/>
          <p:nvPr/>
        </p:nvSpPr>
        <p:spPr>
          <a:xfrm>
            <a:off x="9139286" y="6150114"/>
            <a:ext cx="3052714" cy="707886"/>
          </a:xfrm>
          <a:prstGeom prst="rect">
            <a:avLst/>
          </a:prstGeom>
          <a:solidFill>
            <a:schemeClr val="accent3">
              <a:lumMod val="20000"/>
              <a:lumOff val="80000"/>
            </a:schemeClr>
          </a:solidFill>
        </p:spPr>
        <p:txBody>
          <a:bodyPr wrap="square" rtlCol="0">
            <a:spAutoFit/>
          </a:bodyPr>
          <a:lstStyle/>
          <a:p>
            <a:r>
              <a:rPr lang="en-US" sz="4000">
                <a:solidFill>
                  <a:srgbClr val="FF0000"/>
                </a:solidFill>
                <a:latin typeface="Times New Roman" panose="02020603050405020304" pitchFamily="18" charset="0"/>
                <a:cs typeface="Times New Roman" panose="02020603050405020304" pitchFamily="18" charset="0"/>
              </a:rPr>
              <a:t>Đáp án: 39</a:t>
            </a:r>
          </a:p>
        </p:txBody>
      </p:sp>
    </p:spTree>
    <p:extLst>
      <p:ext uri="{BB962C8B-B14F-4D97-AF65-F5344CB8AC3E}">
        <p14:creationId xmlns:p14="http://schemas.microsoft.com/office/powerpoint/2010/main" val="2226060087"/>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C299A037-B434-DC9E-FB04-E44810532C6E}"/>
                  </a:ext>
                </a:extLst>
              </p:cNvPr>
              <p:cNvSpPr txBox="1"/>
              <p:nvPr/>
            </p:nvSpPr>
            <p:spPr>
              <a:xfrm>
                <a:off x="0" y="156169"/>
                <a:ext cx="11658599" cy="778226"/>
              </a:xfrm>
              <a:prstGeom prst="rect">
                <a:avLst/>
              </a:prstGeom>
              <a:noFill/>
            </p:spPr>
            <p:txBody>
              <a:bodyPr wrap="square">
                <a:spAutoFit/>
              </a:bodyPr>
              <a:lstStyle/>
              <a:p>
                <a:pPr lvl="0">
                  <a:lnSpc>
                    <a:spcPct val="115000"/>
                  </a:lnSpc>
                  <a:buSzPts val="1200"/>
                  <a:tabLst>
                    <a:tab pos="514350" algn="l"/>
                  </a:tabLst>
                </a:pPr>
                <a:r>
                  <a:rPr lang="en-GB" sz="2000" b="1">
                    <a:solidFill>
                      <a:srgbClr val="FF0000"/>
                    </a:solidFill>
                    <a:effectLst/>
                    <a:latin typeface="Palatino Linotype" panose="02040502050505030304" pitchFamily="18" charset="0"/>
                    <a:ea typeface="Calibri" panose="020F0502020204030204" pitchFamily="34" charset="0"/>
                  </a:rPr>
                  <a:t>Câu 22</a:t>
                </a:r>
                <a:r>
                  <a:rPr lang="en-GB" sz="2000">
                    <a:effectLst/>
                    <a:latin typeface="Palatino Linotype" panose="02040502050505030304" pitchFamily="18" charset="0"/>
                    <a:ea typeface="Calibri" panose="020F0502020204030204" pitchFamily="34" charset="0"/>
                  </a:rPr>
                  <a:t>: Bên dưới là hình ngôi sao 5 cánh đều nội tiếp đương tròn có bán kính </a:t>
                </a:r>
                <a14:m>
                  <m:oMath xmlns:m="http://schemas.openxmlformats.org/officeDocument/2006/math">
                    <m:r>
                      <a:rPr lang="en-US" sz="2000" i="1">
                        <a:effectLst/>
                        <a:latin typeface="Cambria Math" panose="02040503050406030204" pitchFamily="18" charset="0"/>
                        <a:ea typeface="Calibri" panose="020F0502020204030204" pitchFamily="34" charset="0"/>
                      </a:rPr>
                      <m:t>𝑟</m:t>
                    </m:r>
                    <m:r>
                      <a:rPr lang="en-US" sz="2000" i="1">
                        <a:effectLst/>
                        <a:latin typeface="Cambria Math" panose="02040503050406030204" pitchFamily="18" charset="0"/>
                        <a:ea typeface="Calibri" panose="020F0502020204030204" pitchFamily="34" charset="0"/>
                      </a:rPr>
                      <m:t>=10</m:t>
                    </m:r>
                    <m:r>
                      <a:rPr lang="en-US" sz="2000" i="1">
                        <a:effectLst/>
                        <a:latin typeface="Cambria Math" panose="02040503050406030204" pitchFamily="18" charset="0"/>
                        <a:ea typeface="Calibri" panose="020F0502020204030204" pitchFamily="34" charset="0"/>
                      </a:rPr>
                      <m:t>𝑐𝑚</m:t>
                    </m:r>
                  </m:oMath>
                </a14:m>
                <a:r>
                  <a:rPr lang="en-US" sz="2000">
                    <a:effectLst/>
                    <a:latin typeface="Palatino Linotype" panose="02040502050505030304" pitchFamily="18" charset="0"/>
                    <a:ea typeface="Calibri" panose="020F0502020204030204" pitchFamily="34" charset="0"/>
                  </a:rPr>
                  <a:t>.  Hãy tính diện tích phần tô màu bên trong ngôi sao làm tròn đến hàng đơn vị.</a:t>
                </a:r>
                <a:endParaRPr lang="en-US" sz="2000">
                  <a:effectLst/>
                  <a:latin typeface="Times New Roman" panose="02020603050405020304" pitchFamily="18" charset="0"/>
                  <a:ea typeface="Calibri" panose="020F0502020204030204" pitchFamily="34" charset="0"/>
                </a:endParaRPr>
              </a:p>
            </p:txBody>
          </p:sp>
        </mc:Choice>
        <mc:Fallback>
          <p:sp>
            <p:nvSpPr>
              <p:cNvPr id="3" name="TextBox 2">
                <a:extLst>
                  <a:ext uri="{FF2B5EF4-FFF2-40B4-BE49-F238E27FC236}">
                    <a16:creationId xmlns:a16="http://schemas.microsoft.com/office/drawing/2014/main" id="{C299A037-B434-DC9E-FB04-E44810532C6E}"/>
                  </a:ext>
                </a:extLst>
              </p:cNvPr>
              <p:cNvSpPr txBox="1">
                <a:spLocks noRot="1" noChangeAspect="1" noMove="1" noResize="1" noEditPoints="1" noAdjustHandles="1" noChangeArrowheads="1" noChangeShapeType="1" noTextEdit="1"/>
              </p:cNvSpPr>
              <p:nvPr/>
            </p:nvSpPr>
            <p:spPr>
              <a:xfrm>
                <a:off x="0" y="156169"/>
                <a:ext cx="11658599" cy="778226"/>
              </a:xfrm>
              <a:prstGeom prst="rect">
                <a:avLst/>
              </a:prstGeom>
              <a:blipFill>
                <a:blip r:embed="rId2"/>
                <a:stretch>
                  <a:fillRect l="-523" t="-1575" b="-14173"/>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F3BA305-D680-FF1B-C84C-021D9C0D956E}"/>
              </a:ext>
            </a:extLst>
          </p:cNvPr>
          <p:cNvCxnSpPr/>
          <p:nvPr/>
        </p:nvCxnSpPr>
        <p:spPr>
          <a:xfrm>
            <a:off x="0" y="934395"/>
            <a:ext cx="12019176" cy="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pic>
        <p:nvPicPr>
          <p:cNvPr id="5" name="Picture 4">
            <a:extLst>
              <a:ext uri="{FF2B5EF4-FFF2-40B4-BE49-F238E27FC236}">
                <a16:creationId xmlns:a16="http://schemas.microsoft.com/office/drawing/2014/main" id="{CDA3CF75-FCEB-21CE-6887-3E5A24182CF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1770" y="545281"/>
            <a:ext cx="3343374" cy="3301541"/>
          </a:xfrm>
          <a:prstGeom prst="rect">
            <a:avLst/>
          </a:prstGeom>
        </p:spPr>
      </p:pic>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4B56C145-56F3-FA8E-4CDE-B7A65DE6C2D2}"/>
                  </a:ext>
                </a:extLst>
              </p:cNvPr>
              <p:cNvSpPr txBox="1"/>
              <p:nvPr/>
            </p:nvSpPr>
            <p:spPr>
              <a:xfrm>
                <a:off x="0" y="956833"/>
                <a:ext cx="11840066" cy="5337872"/>
              </a:xfrm>
              <a:prstGeom prst="rect">
                <a:avLst/>
              </a:prstGeom>
              <a:noFill/>
            </p:spPr>
            <p:txBody>
              <a:bodyPr wrap="square">
                <a:spAutoFit/>
              </a:bodyPr>
              <a:lstStyle/>
              <a:p>
                <a:pPr marL="342900" lvl="0" indent="-342900" algn="just">
                  <a:spcBef>
                    <a:spcPts val="600"/>
                  </a:spcBef>
                  <a:buFont typeface="Symbol" panose="05050102010706020507" pitchFamily="18" charset="2"/>
                  <a:buChar char=""/>
                  <a:tabLst>
                    <a:tab pos="514350" algn="l"/>
                  </a:tabLst>
                </a:pPr>
                <a:r>
                  <a:rPr lang="en-US" sz="1800" kern="100">
                    <a:effectLst/>
                    <a:latin typeface="Palatino Linotype" panose="02040502050505030304" pitchFamily="18" charset="0"/>
                    <a:ea typeface="Aptos" panose="020B0004020202020204" pitchFamily="34" charset="0"/>
                    <a:cs typeface="Times New Roman" panose="02020603050405020304" pitchFamily="18" charset="0"/>
                  </a:rPr>
                  <a:t>Đặt 5 đỉnh của ngôi sao là </a:t>
                </a:r>
                <a14:m>
                  <m:oMath xmlns:m="http://schemas.openxmlformats.org/officeDocument/2006/math">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𝐴𝐵𝐶𝐷𝐸</m:t>
                    </m:r>
                  </m:oMath>
                </a14:m>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just">
                  <a:buFont typeface="Symbol" panose="05050102010706020507" pitchFamily="18" charset="2"/>
                  <a:buChar char=""/>
                  <a:tabLst>
                    <a:tab pos="514350" algn="l"/>
                  </a:tabLst>
                </a:pPr>
                <a:r>
                  <a:rPr lang="en-US" sz="1800" kern="100">
                    <a:effectLst/>
                    <a:latin typeface="Palatino Linotype" panose="02040502050505030304" pitchFamily="18" charset="0"/>
                    <a:ea typeface="Aptos" panose="020B0004020202020204" pitchFamily="34" charset="0"/>
                    <a:cs typeface="Times New Roman" panose="02020603050405020304" pitchFamily="18" charset="0"/>
                  </a:rPr>
                  <a:t>Tâm đường tròn là </a:t>
                </a:r>
                <a14:m>
                  <m:oMath xmlns:m="http://schemas.openxmlformats.org/officeDocument/2006/math">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𝐼</m:t>
                    </m:r>
                  </m:oMath>
                </a14:m>
                <a:r>
                  <a:rPr lang="en-US" sz="1800" kern="100">
                    <a:effectLst/>
                    <a:latin typeface="Palatino Linotype" panose="02040502050505030304" pitchFamily="18" charset="0"/>
                    <a:ea typeface="Aptos" panose="020B0004020202020204" pitchFamily="34" charset="0"/>
                    <a:cs typeface="Times New Roman" panose="02020603050405020304" pitchFamily="18" charset="0"/>
                  </a:rPr>
                  <a:t> và điểm </a:t>
                </a:r>
                <a14:m>
                  <m:oMath xmlns:m="http://schemas.openxmlformats.org/officeDocument/2006/math">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𝑀</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𝑁</m:t>
                    </m:r>
                  </m:oMath>
                </a14:m>
                <a:r>
                  <a:rPr lang="en-US" sz="1800" kern="100">
                    <a:effectLst/>
                    <a:latin typeface="Palatino Linotype" panose="02040502050505030304" pitchFamily="18" charset="0"/>
                    <a:ea typeface="Aptos" panose="020B0004020202020204" pitchFamily="34" charset="0"/>
                    <a:cs typeface="Times New Roman" panose="02020603050405020304" pitchFamily="18" charset="0"/>
                  </a:rPr>
                  <a:t>như hình.</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p>
                <a:pPr marL="571500" algn="just">
                  <a:tabLst>
                    <a:tab pos="514350" algn="l"/>
                  </a:tabLst>
                </a:pPr>
                <a14:m>
                  <m:oMathPara xmlns:m="http://schemas.openxmlformats.org/officeDocument/2006/math">
                    <m:oMathParaPr>
                      <m:jc m:val="centerGroup"/>
                    </m:oMathParaPr>
                    <m:oMath xmlns:m="http://schemas.openxmlformats.org/officeDocument/2006/math">
                      <m:acc>
                        <m:accPr>
                          <m:chr m:val="̂"/>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acc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𝑀𝐴𝐼</m:t>
                          </m:r>
                        </m:e>
                      </m:acc>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f>
                        <m:f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Pr>
                        <m:num>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num>
                        <m:den>
                          <m:r>
                            <a:rPr lang="en-US" sz="1800" i="1" kern="100">
                              <a:effectLst/>
                              <a:latin typeface="Cambria Math" panose="02040503050406030204" pitchFamily="18" charset="0"/>
                              <a:ea typeface="Aptos" panose="020B0004020202020204" pitchFamily="34" charset="0"/>
                              <a:cs typeface="Times New Roman" panose="02020603050405020304" pitchFamily="18" charset="0"/>
                            </a:rPr>
                            <m:t>2</m:t>
                          </m:r>
                        </m:den>
                      </m:f>
                      <m:acc>
                        <m:accPr>
                          <m:chr m:val="̂"/>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acc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𝐶𝐴𝐷</m:t>
                          </m:r>
                        </m:e>
                      </m:acc>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f>
                        <m:f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Pr>
                        <m:num>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num>
                        <m:den>
                          <m:r>
                            <a:rPr lang="en-US" sz="1800" i="1" kern="100">
                              <a:effectLst/>
                              <a:latin typeface="Cambria Math" panose="02040503050406030204" pitchFamily="18" charset="0"/>
                              <a:ea typeface="Aptos" panose="020B0004020202020204" pitchFamily="34" charset="0"/>
                              <a:cs typeface="Times New Roman" panose="02020603050405020304" pitchFamily="18" charset="0"/>
                            </a:rPr>
                            <m:t>2</m:t>
                          </m:r>
                        </m:den>
                      </m:f>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f>
                        <m:f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Pr>
                        <m:num>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num>
                        <m:den>
                          <m:r>
                            <a:rPr lang="en-US" sz="1800" i="1" kern="100">
                              <a:effectLst/>
                              <a:latin typeface="Cambria Math" panose="02040503050406030204" pitchFamily="18" charset="0"/>
                              <a:ea typeface="Aptos" panose="020B0004020202020204" pitchFamily="34" charset="0"/>
                              <a:cs typeface="Times New Roman" panose="02020603050405020304" pitchFamily="18" charset="0"/>
                            </a:rPr>
                            <m:t>2</m:t>
                          </m:r>
                        </m:den>
                      </m:f>
                      <m:acc>
                        <m:accPr>
                          <m:chr m:val="̂"/>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acc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𝐶𝐼𝐷</m:t>
                          </m:r>
                        </m:e>
                      </m:acc>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f>
                        <m:f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Pr>
                        <m:num>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num>
                        <m:den>
                          <m:r>
                            <a:rPr lang="en-US" sz="1800" i="1" kern="100">
                              <a:effectLst/>
                              <a:latin typeface="Cambria Math" panose="02040503050406030204" pitchFamily="18" charset="0"/>
                              <a:ea typeface="Aptos" panose="020B0004020202020204" pitchFamily="34" charset="0"/>
                              <a:cs typeface="Times New Roman" panose="02020603050405020304" pitchFamily="18" charset="0"/>
                            </a:rPr>
                            <m:t>4</m:t>
                          </m:r>
                        </m:den>
                      </m:f>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f>
                        <m:f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Pr>
                        <m:num>
                          <m:r>
                            <a:rPr lang="en-US" sz="1800" i="1" kern="100">
                              <a:effectLst/>
                              <a:latin typeface="Cambria Math" panose="02040503050406030204" pitchFamily="18" charset="0"/>
                              <a:ea typeface="Aptos" panose="020B0004020202020204" pitchFamily="34" charset="0"/>
                              <a:cs typeface="Times New Roman" panose="02020603050405020304" pitchFamily="18" charset="0"/>
                            </a:rPr>
                            <m:t>36</m:t>
                          </m:r>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num>
                        <m:den>
                          <m:r>
                            <a:rPr lang="en-US" sz="1800" i="1" kern="100">
                              <a:effectLst/>
                              <a:latin typeface="Cambria Math" panose="02040503050406030204" pitchFamily="18" charset="0"/>
                              <a:ea typeface="Aptos" panose="020B0004020202020204" pitchFamily="34" charset="0"/>
                              <a:cs typeface="Times New Roman" panose="02020603050405020304" pitchFamily="18" charset="0"/>
                            </a:rPr>
                            <m:t>5</m:t>
                          </m:r>
                        </m:den>
                      </m:f>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8</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oMath>
                  </m:oMathPara>
                </a14:m>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p>
                <a:pPr marL="571500" algn="just">
                  <a:tabLst>
                    <a:tab pos="514350" algn="l"/>
                  </a:tabLst>
                </a:pPr>
                <a:r>
                  <a:rPr lang="en-US" sz="1800" kern="100">
                    <a:effectLst/>
                    <a:latin typeface="Palatino Linotype" panose="02040502050505030304" pitchFamily="18" charset="0"/>
                    <a:ea typeface="Aptos" panose="020B0004020202020204" pitchFamily="34" charset="0"/>
                    <a:cs typeface="Times New Roman" panose="02020603050405020304" pitchFamily="18" charset="0"/>
                  </a:rPr>
                  <a:t> </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p>
                <a:pPr marL="571500" algn="just">
                  <a:tabLst>
                    <a:tab pos="514350" algn="l"/>
                  </a:tabLst>
                </a:pPr>
                <a14:m>
                  <m:oMath xmlns:m="http://schemas.openxmlformats.org/officeDocument/2006/math">
                    <m:r>
                      <a:rPr lang="en-US" sz="1800" i="1" kern="100">
                        <a:solidFill>
                          <a:srgbClr val="FF0000"/>
                        </a:solidFill>
                        <a:effectLst/>
                        <a:latin typeface="Cambria Math" panose="02040503050406030204" pitchFamily="18" charset="0"/>
                        <a:ea typeface="Aptos" panose="020B0004020202020204" pitchFamily="34" charset="0"/>
                        <a:cs typeface="Times New Roman" panose="02020603050405020304" pitchFamily="18" charset="0"/>
                      </a:rPr>
                      <m:t>𝐴𝐼</m:t>
                    </m:r>
                    <m:r>
                      <a:rPr lang="en-US" sz="1800" i="1" kern="100">
                        <a:solidFill>
                          <a:srgbClr val="FF0000"/>
                        </a:solidFill>
                        <a:effectLst/>
                        <a:latin typeface="Cambria Math" panose="02040503050406030204" pitchFamily="18" charset="0"/>
                        <a:ea typeface="Aptos" panose="020B0004020202020204" pitchFamily="34" charset="0"/>
                        <a:cs typeface="Times New Roman" panose="02020603050405020304" pitchFamily="18" charset="0"/>
                      </a:rPr>
                      <m:t>=</m:t>
                    </m:r>
                    <m:r>
                      <a:rPr lang="en-US" sz="1800" i="1" kern="100">
                        <a:solidFill>
                          <a:srgbClr val="FF0000"/>
                        </a:solidFill>
                        <a:effectLst/>
                        <a:latin typeface="Cambria Math" panose="02040503050406030204" pitchFamily="18" charset="0"/>
                        <a:ea typeface="Aptos" panose="020B0004020202020204" pitchFamily="34" charset="0"/>
                        <a:cs typeface="Times New Roman" panose="02020603050405020304" pitchFamily="18" charset="0"/>
                      </a:rPr>
                      <m:t>𝑟</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=10</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𝑐𝑚</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acc>
                      <m:accPr>
                        <m:chr m:val="̂"/>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acc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𝑀𝐼𝐴</m:t>
                        </m:r>
                      </m:e>
                    </m:acc>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f>
                      <m:f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Pr>
                      <m:num>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num>
                      <m:den>
                        <m:r>
                          <a:rPr lang="en-US" sz="1800" i="1" kern="100">
                            <a:effectLst/>
                            <a:latin typeface="Cambria Math" panose="02040503050406030204" pitchFamily="18" charset="0"/>
                            <a:ea typeface="Aptos" panose="020B0004020202020204" pitchFamily="34" charset="0"/>
                            <a:cs typeface="Times New Roman" panose="02020603050405020304" pitchFamily="18" charset="0"/>
                          </a:rPr>
                          <m:t>2</m:t>
                        </m:r>
                      </m:den>
                    </m:f>
                    <m:acc>
                      <m:accPr>
                        <m:chr m:val="̂"/>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acc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𝑀𝐼𝑁</m:t>
                        </m:r>
                      </m:e>
                    </m:acc>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f>
                      <m:f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Pr>
                      <m:num>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num>
                      <m:den>
                        <m:r>
                          <a:rPr lang="en-US" sz="1800" i="1" kern="100">
                            <a:effectLst/>
                            <a:latin typeface="Cambria Math" panose="02040503050406030204" pitchFamily="18" charset="0"/>
                            <a:ea typeface="Aptos" panose="020B0004020202020204" pitchFamily="34" charset="0"/>
                            <a:cs typeface="Times New Roman" panose="02020603050405020304" pitchFamily="18" charset="0"/>
                          </a:rPr>
                          <m:t>2</m:t>
                        </m:r>
                      </m:den>
                    </m:f>
                    <m:r>
                      <a:rPr lang="en-US" sz="1800" i="1" kern="100">
                        <a:effectLst/>
                        <a:latin typeface="Cambria Math" panose="02040503050406030204" pitchFamily="18" charset="0"/>
                        <a:ea typeface="Aptos" panose="020B0004020202020204" pitchFamily="34" charset="0"/>
                        <a:cs typeface="Cambria Math" panose="02040503050406030204" pitchFamily="18" charset="0"/>
                      </a:rPr>
                      <m:t>⋅</m:t>
                    </m:r>
                    <m:f>
                      <m:f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Pr>
                      <m:num>
                        <m:r>
                          <a:rPr lang="en-US" sz="1800" i="1" kern="100">
                            <a:effectLst/>
                            <a:latin typeface="Cambria Math" panose="02040503050406030204" pitchFamily="18" charset="0"/>
                            <a:ea typeface="Aptos" panose="020B0004020202020204" pitchFamily="34" charset="0"/>
                            <a:cs typeface="Times New Roman" panose="02020603050405020304" pitchFamily="18" charset="0"/>
                          </a:rPr>
                          <m:t>360</m:t>
                        </m:r>
                      </m:num>
                      <m:den>
                        <m:r>
                          <a:rPr lang="en-US" sz="1800" i="1" kern="100">
                            <a:effectLst/>
                            <a:latin typeface="Cambria Math" panose="02040503050406030204" pitchFamily="18" charset="0"/>
                            <a:ea typeface="Aptos" panose="020B0004020202020204" pitchFamily="34" charset="0"/>
                            <a:cs typeface="Times New Roman" panose="02020603050405020304" pitchFamily="18" charset="0"/>
                          </a:rPr>
                          <m:t>5</m:t>
                        </m:r>
                      </m:den>
                    </m:f>
                    <m:r>
                      <a:rPr lang="en-US" sz="1800" i="1" kern="100">
                        <a:effectLst/>
                        <a:latin typeface="Cambria Math" panose="02040503050406030204" pitchFamily="18" charset="0"/>
                        <a:ea typeface="Aptos" panose="020B0004020202020204" pitchFamily="34" charset="0"/>
                        <a:cs typeface="Times New Roman" panose="02020603050405020304" pitchFamily="18" charset="0"/>
                      </a:rPr>
                      <m:t>=3</m:t>
                    </m:r>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6</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r>
                      <a:rPr lang="en-US" sz="1800" i="1" kern="100">
                        <a:effectLst/>
                        <a:latin typeface="Cambria Math" panose="02040503050406030204" pitchFamily="18" charset="0"/>
                        <a:ea typeface="Aptos" panose="020B0004020202020204" pitchFamily="34" charset="0"/>
                        <a:cs typeface="Cambria Math" panose="02040503050406030204" pitchFamily="18" charset="0"/>
                      </a:rPr>
                      <m:t>⇒</m:t>
                    </m:r>
                    <m:acc>
                      <m:accPr>
                        <m:chr m:val="̂"/>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acc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𝐴𝑀𝐼</m:t>
                        </m:r>
                      </m:e>
                    </m:acc>
                    <m:r>
                      <a:rPr lang="en-US" sz="1800" i="1" kern="100">
                        <a:effectLst/>
                        <a:latin typeface="Cambria Math" panose="02040503050406030204" pitchFamily="18" charset="0"/>
                        <a:ea typeface="Aptos" panose="020B0004020202020204" pitchFamily="34" charset="0"/>
                        <a:cs typeface="Times New Roman" panose="02020603050405020304" pitchFamily="18" charset="0"/>
                      </a:rPr>
                      <m:t>=18</m:t>
                    </m:r>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−(3</m:t>
                    </m:r>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6</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8</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)=12</m:t>
                    </m:r>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6</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oMath>
                </a14:m>
                <a:r>
                  <a:rPr lang="en-US" sz="1800" kern="100">
                    <a:effectLst/>
                    <a:latin typeface="Palatino Linotype" panose="02040502050505030304" pitchFamily="18" charset="0"/>
                    <a:ea typeface="Aptos" panose="020B0004020202020204" pitchFamily="34" charset="0"/>
                    <a:cs typeface="Times New Roman" panose="02020603050405020304" pitchFamily="18" charset="0"/>
                  </a:rPr>
                  <a:t>.</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just">
                  <a:buFont typeface="Symbol" panose="05050102010706020507" pitchFamily="18" charset="2"/>
                  <a:buChar char=""/>
                  <a:tabLst>
                    <a:tab pos="514350" algn="l"/>
                  </a:tabLst>
                </a:pPr>
                <a:r>
                  <a:rPr lang="en-US" sz="1800" kern="100">
                    <a:effectLst/>
                    <a:latin typeface="Palatino Linotype" panose="02040502050505030304" pitchFamily="18" charset="0"/>
                    <a:ea typeface="Aptos" panose="020B0004020202020204" pitchFamily="34" charset="0"/>
                    <a:cs typeface="Times New Roman" panose="02020603050405020304" pitchFamily="18" charset="0"/>
                  </a:rPr>
                  <a:t>Dùng định lí hàm sin trong </a:t>
                </a:r>
                <a14:m>
                  <m:oMath xmlns:m="http://schemas.openxmlformats.org/officeDocument/2006/math">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𝛥</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𝐴𝐼𝑀</m:t>
                    </m:r>
                  </m:oMath>
                </a14:m>
                <a:r>
                  <a:rPr lang="en-US" sz="1800" kern="100">
                    <a:effectLst/>
                    <a:latin typeface="Times New Roman" panose="02020603050405020304" pitchFamily="18" charset="0"/>
                    <a:ea typeface="Aptos" panose="020B0004020202020204" pitchFamily="34" charset="0"/>
                    <a:cs typeface="Times New Roman" panose="02020603050405020304" pitchFamily="18" charset="0"/>
                  </a:rPr>
                  <a:t>:</a:t>
                </a:r>
              </a:p>
              <a:p>
                <a:pPr marL="571500" algn="just">
                  <a:tabLst>
                    <a:tab pos="514350" algn="l"/>
                  </a:tabLst>
                </a:pPr>
                <a14:m>
                  <m:oMathPara xmlns:m="http://schemas.openxmlformats.org/officeDocument/2006/math">
                    <m:oMathParaPr>
                      <m:jc m:val="centerGroup"/>
                    </m:oMathParaPr>
                    <m:oMath xmlns:m="http://schemas.openxmlformats.org/officeDocument/2006/math">
                      <m:f>
                        <m:f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Pr>
                        <m:num>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𝐴𝑀</m:t>
                          </m:r>
                        </m:num>
                        <m:den>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𝑠𝑖𝑛</m:t>
                          </m:r>
                          <m:acc>
                            <m:accPr>
                              <m:chr m:val="̂"/>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acc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𝐼</m:t>
                              </m:r>
                            </m:e>
                          </m:acc>
                        </m:den>
                      </m:f>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f>
                        <m:f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Pr>
                        <m:num>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𝐴𝐼</m:t>
                          </m:r>
                        </m:num>
                        <m:den>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𝑠𝑖𝑛</m:t>
                          </m:r>
                          <m:acc>
                            <m:accPr>
                              <m:chr m:val="̂"/>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acc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𝑀</m:t>
                              </m:r>
                            </m:e>
                          </m:acc>
                        </m:den>
                      </m:f>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𝐴𝑀</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f>
                        <m:f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Pr>
                        <m:num>
                          <m:func>
                            <m:func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uncPr>
                            <m:fNa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𝑠𝑖𝑛</m:t>
                              </m:r>
                            </m:fName>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3</m:t>
                              </m:r>
                            </m:e>
                          </m:func>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6</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𝐴𝐼</m:t>
                          </m:r>
                        </m:num>
                        <m:den>
                          <m:func>
                            <m:func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uncPr>
                            <m:fNa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𝑠𝑖𝑛</m:t>
                              </m:r>
                            </m:fName>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e>
                          </m:func>
                          <m:r>
                            <a:rPr lang="en-US" sz="1800" i="1" kern="100">
                              <a:effectLst/>
                              <a:latin typeface="Cambria Math" panose="02040503050406030204" pitchFamily="18" charset="0"/>
                              <a:ea typeface="Aptos" panose="020B0004020202020204" pitchFamily="34" charset="0"/>
                              <a:cs typeface="Times New Roman" panose="02020603050405020304" pitchFamily="18" charset="0"/>
                            </a:rPr>
                            <m:t>2</m:t>
                          </m:r>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6</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den>
                      </m:f>
                      <m:r>
                        <a:rPr lang="en-US" sz="1800" i="1" kern="100">
                          <a:effectLst/>
                          <a:latin typeface="Cambria Math" panose="02040503050406030204" pitchFamily="18" charset="0"/>
                          <a:ea typeface="Aptos" panose="020B0004020202020204" pitchFamily="34" charset="0"/>
                          <a:cs typeface="Times New Roman" panose="02020603050405020304" pitchFamily="18" charset="0"/>
                        </a:rPr>
                        <m:t>=10</m:t>
                      </m:r>
                      <m:r>
                        <a:rPr lang="en-US" sz="1800" i="1" kern="100">
                          <a:effectLst/>
                          <a:latin typeface="Cambria Math" panose="02040503050406030204" pitchFamily="18" charset="0"/>
                          <a:ea typeface="Aptos" panose="020B0004020202020204" pitchFamily="34" charset="0"/>
                          <a:cs typeface="Cambria Math" panose="02040503050406030204" pitchFamily="18" charset="0"/>
                        </a:rPr>
                        <m:t>⋅</m:t>
                      </m:r>
                      <m:f>
                        <m:f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Pr>
                        <m:num>
                          <m:func>
                            <m:func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uncPr>
                            <m:fNa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𝑠𝑖𝑛</m:t>
                              </m:r>
                            </m:fName>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3</m:t>
                              </m:r>
                            </m:e>
                          </m:func>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6</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num>
                        <m:den>
                          <m:func>
                            <m:func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uncPr>
                            <m:fNa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𝑠𝑖𝑛</m:t>
                              </m:r>
                            </m:fName>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e>
                          </m:func>
                          <m:r>
                            <a:rPr lang="en-US" sz="1800" i="1" kern="100">
                              <a:effectLst/>
                              <a:latin typeface="Cambria Math" panose="02040503050406030204" pitchFamily="18" charset="0"/>
                              <a:ea typeface="Aptos" panose="020B0004020202020204" pitchFamily="34" charset="0"/>
                              <a:cs typeface="Times New Roman" panose="02020603050405020304" pitchFamily="18" charset="0"/>
                            </a:rPr>
                            <m:t>2</m:t>
                          </m:r>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6</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den>
                      </m:f>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𝑐𝑚</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oMath>
                  </m:oMathPara>
                </a14:m>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p>
                <a:pPr marL="857250" indent="-285750" algn="just">
                  <a:buFont typeface="Arial" panose="020B0604020202020204" pitchFamily="34" charset="0"/>
                  <a:buChar char="•"/>
                  <a:tabLst>
                    <a:tab pos="514350" algn="l"/>
                  </a:tabLst>
                </a:pPr>
                <a:r>
                  <a:rPr lang="en-US" sz="1800" b="1" kern="100">
                    <a:solidFill>
                      <a:srgbClr val="FF0000"/>
                    </a:solidFill>
                    <a:effectLst/>
                    <a:latin typeface="Palatino Linotype" panose="02040502050505030304" pitchFamily="18" charset="0"/>
                    <a:ea typeface="Times New Roman" panose="02020603050405020304" pitchFamily="18" charset="0"/>
                    <a:cs typeface="Times New Roman" panose="02020603050405020304" pitchFamily="18" charset="0"/>
                  </a:rPr>
                  <a:t>Diện tích tam giác AIM:</a:t>
                </a:r>
                <a:endParaRPr lang="en-US" sz="1800" b="1" kern="100">
                  <a:solidFill>
                    <a:srgbClr val="FF0000"/>
                  </a:solidFill>
                  <a:effectLst/>
                  <a:latin typeface="Times New Roman" panose="02020603050405020304" pitchFamily="18" charset="0"/>
                  <a:ea typeface="Aptos" panose="020B0004020202020204" pitchFamily="34" charset="0"/>
                  <a:cs typeface="Times New Roman" panose="02020603050405020304" pitchFamily="18" charset="0"/>
                </a:endParaRPr>
              </a:p>
              <a:p>
                <a:pPr marL="571500" algn="just">
                  <a:tabLst>
                    <a:tab pos="514350" algn="l"/>
                  </a:tabLst>
                </a:pPr>
                <a14:m>
                  <m:oMathPara xmlns:m="http://schemas.openxmlformats.org/officeDocument/2006/math">
                    <m:oMathParaPr>
                      <m:jc m:val="centerGroup"/>
                    </m:oMathParaPr>
                    <m:oMath xmlns:m="http://schemas.openxmlformats.org/officeDocument/2006/math">
                      <m:sSub>
                        <m:sSubPr>
                          <m:ctrlPr>
                            <a:rPr lang="en-US" sz="1800" i="1" kern="100" smtClean="0">
                              <a:solidFill>
                                <a:srgbClr val="FF0000"/>
                              </a:solidFill>
                              <a:effectLst/>
                              <a:latin typeface="Cambria Math" panose="02040503050406030204" pitchFamily="18" charset="0"/>
                              <a:ea typeface="Aptos" panose="020B0004020202020204" pitchFamily="34" charset="0"/>
                              <a:cs typeface="Times New Roman" panose="02020603050405020304" pitchFamily="18" charset="0"/>
                            </a:rPr>
                          </m:ctrlPr>
                        </m:sSubPr>
                        <m:e>
                          <m:r>
                            <a:rPr lang="en-US" sz="1800" i="1" kern="100">
                              <a:solidFill>
                                <a:srgbClr val="FF0000"/>
                              </a:solidFill>
                              <a:effectLst/>
                              <a:latin typeface="Cambria Math" panose="02040503050406030204" pitchFamily="18" charset="0"/>
                              <a:ea typeface="Aptos" panose="020B0004020202020204" pitchFamily="34" charset="0"/>
                              <a:cs typeface="Times New Roman" panose="02020603050405020304" pitchFamily="18" charset="0"/>
                            </a:rPr>
                            <m:t>𝑆</m:t>
                          </m:r>
                        </m:e>
                        <m:sub>
                          <m:r>
                            <a:rPr lang="en-US" sz="1800" i="1" kern="100">
                              <a:solidFill>
                                <a:srgbClr val="FF0000"/>
                              </a:solidFill>
                              <a:effectLst/>
                              <a:latin typeface="Cambria Math" panose="02040503050406030204" pitchFamily="18" charset="0"/>
                              <a:ea typeface="Aptos" panose="020B0004020202020204" pitchFamily="34" charset="0"/>
                              <a:cs typeface="Times New Roman" panose="02020603050405020304" pitchFamily="18" charset="0"/>
                            </a:rPr>
                            <m:t>𝛥</m:t>
                          </m:r>
                          <m:r>
                            <a:rPr lang="en-US" sz="1800" i="1" kern="100">
                              <a:solidFill>
                                <a:srgbClr val="FF0000"/>
                              </a:solidFill>
                              <a:effectLst/>
                              <a:latin typeface="Cambria Math" panose="02040503050406030204" pitchFamily="18" charset="0"/>
                              <a:ea typeface="Aptos" panose="020B0004020202020204" pitchFamily="34" charset="0"/>
                              <a:cs typeface="Times New Roman" panose="02020603050405020304" pitchFamily="18" charset="0"/>
                            </a:rPr>
                            <m:t>𝐴𝐼𝑀</m:t>
                          </m:r>
                        </m:sub>
                      </m:sSub>
                      <m:r>
                        <a:rPr lang="en-US" sz="1800" i="1" kern="100">
                          <a:solidFill>
                            <a:srgbClr val="FF0000"/>
                          </a:solidFill>
                          <a:effectLst/>
                          <a:latin typeface="Cambria Math" panose="02040503050406030204" pitchFamily="18" charset="0"/>
                          <a:ea typeface="Aptos" panose="020B0004020202020204" pitchFamily="34" charset="0"/>
                          <a:cs typeface="Times New Roman" panose="02020603050405020304" pitchFamily="18" charset="0"/>
                        </a:rPr>
                        <m:t>=</m:t>
                      </m:r>
                      <m:f>
                        <m:fPr>
                          <m:ctrlPr>
                            <a:rPr lang="en-US" sz="1800" i="1" kern="100">
                              <a:solidFill>
                                <a:srgbClr val="FF0000"/>
                              </a:solidFill>
                              <a:effectLst/>
                              <a:latin typeface="Cambria Math" panose="02040503050406030204" pitchFamily="18" charset="0"/>
                              <a:ea typeface="Aptos" panose="020B0004020202020204" pitchFamily="34" charset="0"/>
                              <a:cs typeface="Times New Roman" panose="02020603050405020304" pitchFamily="18" charset="0"/>
                            </a:rPr>
                          </m:ctrlPr>
                        </m:fPr>
                        <m:num>
                          <m:r>
                            <a:rPr lang="en-US" sz="1800" i="1" kern="100">
                              <a:solidFill>
                                <a:srgbClr val="FF0000"/>
                              </a:solidFill>
                              <a:effectLst/>
                              <a:latin typeface="Cambria Math" panose="02040503050406030204" pitchFamily="18" charset="0"/>
                              <a:ea typeface="Aptos" panose="020B0004020202020204" pitchFamily="34" charset="0"/>
                              <a:cs typeface="Times New Roman" panose="02020603050405020304" pitchFamily="18" charset="0"/>
                            </a:rPr>
                            <m:t>1</m:t>
                          </m:r>
                        </m:num>
                        <m:den>
                          <m:r>
                            <a:rPr lang="en-US" sz="1800" i="1" kern="100">
                              <a:solidFill>
                                <a:srgbClr val="FF0000"/>
                              </a:solidFill>
                              <a:effectLst/>
                              <a:latin typeface="Cambria Math" panose="02040503050406030204" pitchFamily="18" charset="0"/>
                              <a:ea typeface="Aptos" panose="020B0004020202020204" pitchFamily="34" charset="0"/>
                              <a:cs typeface="Times New Roman" panose="02020603050405020304" pitchFamily="18" charset="0"/>
                            </a:rPr>
                            <m:t>2</m:t>
                          </m:r>
                        </m:den>
                      </m:f>
                      <m:r>
                        <a:rPr lang="en-US" sz="1800" i="1" kern="100">
                          <a:solidFill>
                            <a:srgbClr val="FF0000"/>
                          </a:solidFill>
                          <a:effectLst/>
                          <a:latin typeface="Cambria Math" panose="02040503050406030204" pitchFamily="18" charset="0"/>
                          <a:ea typeface="Aptos" panose="020B0004020202020204" pitchFamily="34" charset="0"/>
                          <a:cs typeface="Times New Roman" panose="02020603050405020304" pitchFamily="18" charset="0"/>
                        </a:rPr>
                        <m:t>𝐴𝑀</m:t>
                      </m:r>
                      <m:r>
                        <a:rPr lang="en-US" sz="1800" i="1" kern="100">
                          <a:solidFill>
                            <a:srgbClr val="FF0000"/>
                          </a:solidFill>
                          <a:effectLst/>
                          <a:latin typeface="Cambria Math" panose="02040503050406030204" pitchFamily="18" charset="0"/>
                          <a:ea typeface="Aptos" panose="020B0004020202020204" pitchFamily="34" charset="0"/>
                          <a:cs typeface="Times New Roman" panose="02020603050405020304" pitchFamily="18" charset="0"/>
                        </a:rPr>
                        <m:t>.</m:t>
                      </m:r>
                      <m:r>
                        <a:rPr lang="en-US" sz="1800" b="0" i="1" kern="100" smtClean="0">
                          <a:solidFill>
                            <a:srgbClr val="FF0000"/>
                          </a:solidFill>
                          <a:effectLst/>
                          <a:latin typeface="Cambria Math" panose="02040503050406030204" pitchFamily="18" charset="0"/>
                          <a:ea typeface="Aptos" panose="020B0004020202020204" pitchFamily="34" charset="0"/>
                          <a:cs typeface="Times New Roman" panose="02020603050405020304" pitchFamily="18" charset="0"/>
                        </a:rPr>
                        <m:t>𝐴𝐼</m:t>
                      </m:r>
                      <m:r>
                        <a:rPr lang="en-US" sz="1800" b="0" i="1" kern="100" smtClean="0">
                          <a:solidFill>
                            <a:srgbClr val="FF0000"/>
                          </a:solidFill>
                          <a:effectLst/>
                          <a:latin typeface="Cambria Math" panose="02040503050406030204" pitchFamily="18" charset="0"/>
                          <a:ea typeface="Aptos" panose="020B0004020202020204" pitchFamily="34" charset="0"/>
                          <a:cs typeface="Times New Roman" panose="02020603050405020304" pitchFamily="18" charset="0"/>
                        </a:rPr>
                        <m:t> </m:t>
                      </m:r>
                      <m:r>
                        <a:rPr lang="en-US" sz="1800" i="1" kern="100">
                          <a:solidFill>
                            <a:srgbClr val="FF0000"/>
                          </a:solidFill>
                          <a:effectLst/>
                          <a:latin typeface="Cambria Math" panose="02040503050406030204" pitchFamily="18" charset="0"/>
                          <a:ea typeface="Aptos" panose="020B0004020202020204" pitchFamily="34" charset="0"/>
                          <a:cs typeface="Times New Roman" panose="02020603050405020304" pitchFamily="18" charset="0"/>
                        </a:rPr>
                        <m:t>𝑠𝑖𝑛𝐴</m:t>
                      </m:r>
                    </m:oMath>
                  </m:oMathPara>
                </a14:m>
                <a:endParaRPr lang="en-US" sz="1800" kern="100">
                  <a:solidFill>
                    <a:srgbClr val="FF0000"/>
                  </a:solidFill>
                  <a:effectLst/>
                  <a:latin typeface="Times New Roman" panose="02020603050405020304" pitchFamily="18" charset="0"/>
                  <a:ea typeface="Aptos" panose="020B0004020202020204" pitchFamily="34" charset="0"/>
                  <a:cs typeface="Times New Roman" panose="02020603050405020304" pitchFamily="18" charset="0"/>
                </a:endParaRPr>
              </a:p>
              <a:p>
                <a:pPr marL="571500" algn="just">
                  <a:tabLst>
                    <a:tab pos="514350" algn="l"/>
                  </a:tabLst>
                </a:pPr>
                <a14:m>
                  <m:oMathPara xmlns:m="http://schemas.openxmlformats.org/officeDocument/2006/math">
                    <m:oMathParaPr>
                      <m:jc m:val="centerGroup"/>
                    </m:oMathParaPr>
                    <m:oMath xmlns:m="http://schemas.openxmlformats.org/officeDocument/2006/math">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f>
                        <m:f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Pr>
                        <m:num>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num>
                        <m:den>
                          <m:r>
                            <a:rPr lang="en-US" sz="1800" i="1" kern="100">
                              <a:effectLst/>
                              <a:latin typeface="Cambria Math" panose="02040503050406030204" pitchFamily="18" charset="0"/>
                              <a:ea typeface="Aptos" panose="020B0004020202020204" pitchFamily="34" charset="0"/>
                              <a:cs typeface="Times New Roman" panose="02020603050405020304" pitchFamily="18" charset="0"/>
                            </a:rPr>
                            <m:t>2</m:t>
                          </m:r>
                        </m:den>
                      </m:f>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𝐴𝑀</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func>
                        <m:func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uncPr>
                        <m:fNa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𝐴𝐼</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𝑠𝑖𝑛</m:t>
                          </m:r>
                        </m:fName>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e>
                      </m:func>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8</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f>
                        <m:f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Pr>
                        <m:num>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num>
                        <m:den>
                          <m:r>
                            <a:rPr lang="en-US" sz="1800" i="1" kern="100">
                              <a:effectLst/>
                              <a:latin typeface="Cambria Math" panose="02040503050406030204" pitchFamily="18" charset="0"/>
                              <a:ea typeface="Aptos" panose="020B0004020202020204" pitchFamily="34" charset="0"/>
                              <a:cs typeface="Times New Roman" panose="02020603050405020304" pitchFamily="18" charset="0"/>
                            </a:rPr>
                            <m:t>2</m:t>
                          </m:r>
                        </m:den>
                      </m:f>
                      <m:r>
                        <a:rPr lang="en-US" sz="1800" i="1" kern="100">
                          <a:effectLst/>
                          <a:latin typeface="Cambria Math" panose="02040503050406030204" pitchFamily="18" charset="0"/>
                          <a:ea typeface="Aptos" panose="020B0004020202020204" pitchFamily="34" charset="0"/>
                          <a:cs typeface="Cambria Math" panose="02040503050406030204" pitchFamily="18" charset="0"/>
                        </a:rPr>
                        <m:t>⋅</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10</m:t>
                      </m:r>
                      <m:r>
                        <a:rPr lang="en-US" sz="1800" i="1" kern="100">
                          <a:effectLst/>
                          <a:latin typeface="Cambria Math" panose="02040503050406030204" pitchFamily="18" charset="0"/>
                          <a:ea typeface="Aptos" panose="020B0004020202020204" pitchFamily="34" charset="0"/>
                          <a:cs typeface="Cambria Math" panose="02040503050406030204" pitchFamily="18" charset="0"/>
                        </a:rPr>
                        <m:t>⋅</m:t>
                      </m:r>
                      <m:f>
                        <m:f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Pr>
                        <m:num>
                          <m:func>
                            <m:func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uncPr>
                            <m:fNa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𝑠𝑖𝑛</m:t>
                              </m:r>
                            </m:fName>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3</m:t>
                              </m:r>
                            </m:e>
                          </m:func>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6</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num>
                        <m:den>
                          <m:func>
                            <m:func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uncPr>
                            <m:fNa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𝑠𝑖𝑛</m:t>
                              </m:r>
                            </m:fName>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e>
                          </m:func>
                          <m:r>
                            <a:rPr lang="en-US" sz="1800" i="1" kern="100">
                              <a:effectLst/>
                              <a:latin typeface="Cambria Math" panose="02040503050406030204" pitchFamily="18" charset="0"/>
                              <a:ea typeface="Aptos" panose="020B0004020202020204" pitchFamily="34" charset="0"/>
                              <a:cs typeface="Times New Roman" panose="02020603050405020304" pitchFamily="18" charset="0"/>
                            </a:rPr>
                            <m:t>2</m:t>
                          </m:r>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6</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den>
                      </m:f>
                      <m:r>
                        <a:rPr lang="en-US" sz="1800" i="1" kern="100">
                          <a:effectLst/>
                          <a:latin typeface="Cambria Math" panose="02040503050406030204" pitchFamily="18" charset="0"/>
                          <a:ea typeface="Aptos" panose="020B0004020202020204" pitchFamily="34" charset="0"/>
                          <a:cs typeface="Cambria Math" panose="02040503050406030204" pitchFamily="18" charset="0"/>
                        </a:rPr>
                        <m:t>⋅</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10</m:t>
                      </m:r>
                      <m:r>
                        <a:rPr lang="en-US" sz="1800" i="1" kern="100">
                          <a:effectLst/>
                          <a:latin typeface="Cambria Math" panose="02040503050406030204" pitchFamily="18" charset="0"/>
                          <a:ea typeface="Aptos" panose="020B0004020202020204" pitchFamily="34" charset="0"/>
                          <a:cs typeface="Cambria Math" panose="02040503050406030204" pitchFamily="18" charset="0"/>
                        </a:rPr>
                        <m:t>⋅</m:t>
                      </m:r>
                      <m:func>
                        <m:func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uncPr>
                        <m:fNa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𝑠𝑖𝑛</m:t>
                          </m:r>
                        </m:fName>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e>
                      </m:func>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8</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oMath>
                    <m:oMath xmlns:m="http://schemas.openxmlformats.org/officeDocument/2006/math">
                      <m:r>
                        <a:rPr lang="en-US" sz="1800" i="1" kern="100">
                          <a:effectLst/>
                          <a:latin typeface="Cambria Math" panose="02040503050406030204" pitchFamily="18" charset="0"/>
                          <a:ea typeface="Aptos" panose="020B0004020202020204" pitchFamily="34" charset="0"/>
                          <a:cs typeface="Times New Roman" panose="02020603050405020304" pitchFamily="18" charset="0"/>
                        </a:rPr>
                        <m:t>=50</m:t>
                      </m:r>
                      <m:f>
                        <m:f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Pr>
                        <m:num>
                          <m:func>
                            <m:func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uncPr>
                            <m:fNa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𝑠𝑖𝑛</m:t>
                              </m:r>
                            </m:fName>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3</m:t>
                              </m:r>
                            </m:e>
                          </m:func>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6</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func>
                            <m:func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uncPr>
                            <m:fNa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𝑠𝑖𝑛</m:t>
                              </m:r>
                            </m:fName>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e>
                          </m:func>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8</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num>
                        <m:den>
                          <m:func>
                            <m:func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funcPr>
                            <m:fNa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𝑠𝑖𝑛</m:t>
                              </m:r>
                            </m:fName>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1</m:t>
                              </m:r>
                            </m:e>
                          </m:func>
                          <m:r>
                            <a:rPr lang="en-US" sz="1800" i="1" kern="100">
                              <a:effectLst/>
                              <a:latin typeface="Cambria Math" panose="02040503050406030204" pitchFamily="18" charset="0"/>
                              <a:ea typeface="Aptos" panose="020B0004020202020204" pitchFamily="34" charset="0"/>
                              <a:cs typeface="Times New Roman" panose="02020603050405020304" pitchFamily="18" charset="0"/>
                            </a:rPr>
                            <m:t>2</m:t>
                          </m:r>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6</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0</m:t>
                              </m:r>
                            </m:sup>
                          </m:sSup>
                        </m:den>
                      </m:f>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𝑐</m:t>
                      </m:r>
                      <m:sSup>
                        <m:sSupPr>
                          <m:ctrlPr>
                            <a:rPr lang="en-US" sz="1800" i="1" kern="100">
                              <a:effectLst/>
                              <a:latin typeface="Cambria Math" panose="02040503050406030204" pitchFamily="18" charset="0"/>
                              <a:ea typeface="Aptos" panose="020B0004020202020204" pitchFamily="34" charset="0"/>
                              <a:cs typeface="Times New Roman" panose="02020603050405020304" pitchFamily="18" charset="0"/>
                            </a:rPr>
                          </m:ctrlPr>
                        </m:sSupPr>
                        <m:e>
                          <m:r>
                            <a:rPr lang="en-US" sz="1800" i="1" kern="100">
                              <a:effectLst/>
                              <a:latin typeface="Cambria Math" panose="02040503050406030204" pitchFamily="18" charset="0"/>
                              <a:ea typeface="Aptos" panose="020B0004020202020204" pitchFamily="34" charset="0"/>
                              <a:cs typeface="Times New Roman" panose="02020603050405020304" pitchFamily="18" charset="0"/>
                            </a:rPr>
                            <m:t>𝑚</m:t>
                          </m:r>
                        </m:e>
                        <m: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2</m:t>
                          </m:r>
                        </m:sup>
                      </m:sSup>
                      <m:r>
                        <a:rPr lang="en-US" sz="1800" i="1" kern="100">
                          <a:effectLst/>
                          <a:latin typeface="Cambria Math" panose="02040503050406030204" pitchFamily="18" charset="0"/>
                          <a:ea typeface="Aptos" panose="020B0004020202020204" pitchFamily="34" charset="0"/>
                          <a:cs typeface="Times New Roman" panose="02020603050405020304" pitchFamily="18" charset="0"/>
                        </a:rPr>
                        <m:t>)</m:t>
                      </m:r>
                    </m:oMath>
                  </m:oMathPara>
                </a14:m>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p>
                <a:pPr marL="571500" algn="just">
                  <a:tabLst>
                    <a:tab pos="514350" algn="l"/>
                  </a:tabLst>
                </a:pPr>
                <a:r>
                  <a:rPr lang="vi-VN" sz="1800" kern="100">
                    <a:effectLst/>
                    <a:latin typeface="Palatino Linotype" panose="02040502050505030304" pitchFamily="18" charset="0"/>
                    <a:ea typeface="Aptos" panose="020B0004020202020204" pitchFamily="34" charset="0"/>
                    <a:cs typeface="Times New Roman" panose="02020603050405020304" pitchFamily="18" charset="0"/>
                  </a:rPr>
                  <a:t> </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p>
                <a:r>
                  <a:rPr lang="en-GB" sz="1800">
                    <a:effectLst/>
                    <a:latin typeface="Palatino Linotype" panose="02040502050505030304" pitchFamily="18" charset="0"/>
                    <a:ea typeface="Aptos" panose="020B0004020202020204" pitchFamily="34" charset="0"/>
                    <a:cs typeface="Times New Roman" panose="02020603050405020304" pitchFamily="18" charset="0"/>
                  </a:rPr>
                  <a:t>Vậy Diện tích của ngôi sao được tô màu </a:t>
                </a:r>
                <a14:m>
                  <m:oMath xmlns:m="http://schemas.openxmlformats.org/officeDocument/2006/math">
                    <m:r>
                      <a:rPr lang="en-US" sz="1800" i="1">
                        <a:effectLst/>
                        <a:latin typeface="Cambria Math" panose="02040503050406030204" pitchFamily="18" charset="0"/>
                        <a:ea typeface="Aptos" panose="020B0004020202020204" pitchFamily="34" charset="0"/>
                        <a:cs typeface="Times New Roman" panose="02020603050405020304" pitchFamily="18" charset="0"/>
                      </a:rPr>
                      <m:t>=10.</m:t>
                    </m:r>
                    <m:sSub>
                      <m:sSubPr>
                        <m:ctrlPr>
                          <a:rPr lang="en-US" i="1">
                            <a:effectLst/>
                            <a:latin typeface="Cambria Math" panose="02040503050406030204" pitchFamily="18" charset="0"/>
                          </a:rPr>
                        </m:ctrlPr>
                      </m:sSubPr>
                      <m:e>
                        <m:r>
                          <a:rPr lang="en-US" sz="1800" i="1">
                            <a:effectLst/>
                            <a:latin typeface="Cambria Math" panose="02040503050406030204" pitchFamily="18" charset="0"/>
                            <a:ea typeface="Aptos" panose="020B0004020202020204" pitchFamily="34" charset="0"/>
                            <a:cs typeface="Times New Roman" panose="02020603050405020304" pitchFamily="18" charset="0"/>
                          </a:rPr>
                          <m:t>𝑆</m:t>
                        </m:r>
                      </m:e>
                      <m:sub>
                        <m:r>
                          <a:rPr lang="en-US" sz="1800" i="1">
                            <a:effectLst/>
                            <a:latin typeface="Cambria Math" panose="02040503050406030204" pitchFamily="18" charset="0"/>
                            <a:ea typeface="Aptos" panose="020B0004020202020204" pitchFamily="34" charset="0"/>
                            <a:cs typeface="Times New Roman" panose="02020603050405020304" pitchFamily="18" charset="0"/>
                          </a:rPr>
                          <m:t>𝛥</m:t>
                        </m:r>
                        <m:r>
                          <a:rPr lang="en-US" sz="1800" i="1">
                            <a:effectLst/>
                            <a:latin typeface="Cambria Math" panose="02040503050406030204" pitchFamily="18" charset="0"/>
                            <a:ea typeface="Aptos" panose="020B0004020202020204" pitchFamily="34" charset="0"/>
                            <a:cs typeface="Times New Roman" panose="02020603050405020304" pitchFamily="18" charset="0"/>
                          </a:rPr>
                          <m:t>𝐴𝐼𝑀</m:t>
                        </m:r>
                      </m:sub>
                    </m:sSub>
                    <m:r>
                      <a:rPr lang="en-US" sz="1800" i="1">
                        <a:effectLst/>
                        <a:latin typeface="Cambria Math" panose="02040503050406030204" pitchFamily="18" charset="0"/>
                        <a:ea typeface="Aptos" panose="020B0004020202020204" pitchFamily="34" charset="0"/>
                        <a:cs typeface="Times New Roman" panose="02020603050405020304" pitchFamily="18" charset="0"/>
                      </a:rPr>
                      <m:t>=10.50</m:t>
                    </m:r>
                    <m:f>
                      <m:fPr>
                        <m:ctrlPr>
                          <a:rPr lang="en-US" i="1">
                            <a:effectLst/>
                            <a:latin typeface="Cambria Math" panose="02040503050406030204" pitchFamily="18" charset="0"/>
                          </a:rPr>
                        </m:ctrlPr>
                      </m:fPr>
                      <m:num>
                        <m:func>
                          <m:funcPr>
                            <m:ctrlPr>
                              <a:rPr lang="en-US" i="1">
                                <a:effectLst/>
                                <a:latin typeface="Cambria Math" panose="02040503050406030204" pitchFamily="18" charset="0"/>
                              </a:rPr>
                            </m:ctrlPr>
                          </m:funcPr>
                          <m:fName>
                            <m:r>
                              <a:rPr lang="en-US" sz="1800" i="1">
                                <a:effectLst/>
                                <a:latin typeface="Cambria Math" panose="02040503050406030204" pitchFamily="18" charset="0"/>
                                <a:ea typeface="Aptos" panose="020B0004020202020204" pitchFamily="34" charset="0"/>
                                <a:cs typeface="Times New Roman" panose="02020603050405020304" pitchFamily="18" charset="0"/>
                              </a:rPr>
                              <m:t>𝑠𝑖𝑛</m:t>
                            </m:r>
                          </m:fName>
                          <m:e>
                            <m:r>
                              <a:rPr lang="en-US" sz="1800" i="1">
                                <a:effectLst/>
                                <a:latin typeface="Cambria Math" panose="02040503050406030204" pitchFamily="18" charset="0"/>
                                <a:ea typeface="Aptos" panose="020B0004020202020204" pitchFamily="34" charset="0"/>
                                <a:cs typeface="Times New Roman" panose="02020603050405020304" pitchFamily="18" charset="0"/>
                              </a:rPr>
                              <m:t>3</m:t>
                            </m:r>
                          </m:e>
                        </m:func>
                        <m:sSup>
                          <m:sSupPr>
                            <m:ctrlPr>
                              <a:rPr lang="en-US" i="1">
                                <a:effectLst/>
                                <a:latin typeface="Cambria Math" panose="02040503050406030204" pitchFamily="18" charset="0"/>
                              </a:rPr>
                            </m:ctrlPr>
                          </m:sSupPr>
                          <m:e>
                            <m:r>
                              <a:rPr lang="en-US" sz="1800" i="1">
                                <a:effectLst/>
                                <a:latin typeface="Cambria Math" panose="02040503050406030204" pitchFamily="18" charset="0"/>
                                <a:ea typeface="Aptos" panose="020B0004020202020204" pitchFamily="34" charset="0"/>
                                <a:cs typeface="Times New Roman" panose="02020603050405020304" pitchFamily="18" charset="0"/>
                              </a:rPr>
                              <m:t>6</m:t>
                            </m:r>
                          </m:e>
                          <m:sup>
                            <m:r>
                              <a:rPr lang="en-US" sz="1800" i="1">
                                <a:effectLst/>
                                <a:latin typeface="Cambria Math" panose="02040503050406030204" pitchFamily="18" charset="0"/>
                                <a:ea typeface="Aptos" panose="020B0004020202020204" pitchFamily="34" charset="0"/>
                                <a:cs typeface="Times New Roman" panose="02020603050405020304" pitchFamily="18" charset="0"/>
                              </a:rPr>
                              <m:t>0</m:t>
                            </m:r>
                          </m:sup>
                        </m:sSup>
                        <m:r>
                          <a:rPr lang="en-US" sz="1800" i="1">
                            <a:effectLst/>
                            <a:latin typeface="Cambria Math" panose="02040503050406030204" pitchFamily="18" charset="0"/>
                            <a:ea typeface="Aptos" panose="020B0004020202020204" pitchFamily="34" charset="0"/>
                            <a:cs typeface="Times New Roman" panose="02020603050405020304" pitchFamily="18" charset="0"/>
                          </a:rPr>
                          <m:t>.</m:t>
                        </m:r>
                        <m:func>
                          <m:funcPr>
                            <m:ctrlPr>
                              <a:rPr lang="en-US" i="1">
                                <a:effectLst/>
                                <a:latin typeface="Cambria Math" panose="02040503050406030204" pitchFamily="18" charset="0"/>
                              </a:rPr>
                            </m:ctrlPr>
                          </m:funcPr>
                          <m:fName>
                            <m:r>
                              <a:rPr lang="en-US" sz="1800" i="1">
                                <a:effectLst/>
                                <a:latin typeface="Cambria Math" panose="02040503050406030204" pitchFamily="18" charset="0"/>
                                <a:ea typeface="Aptos" panose="020B0004020202020204" pitchFamily="34" charset="0"/>
                                <a:cs typeface="Times New Roman" panose="02020603050405020304" pitchFamily="18" charset="0"/>
                              </a:rPr>
                              <m:t>𝑠𝑖𝑛</m:t>
                            </m:r>
                          </m:fName>
                          <m:e>
                            <m:r>
                              <a:rPr lang="en-US" sz="1800" i="1">
                                <a:effectLst/>
                                <a:latin typeface="Cambria Math" panose="02040503050406030204" pitchFamily="18" charset="0"/>
                                <a:ea typeface="Aptos" panose="020B0004020202020204" pitchFamily="34" charset="0"/>
                                <a:cs typeface="Times New Roman" panose="02020603050405020304" pitchFamily="18" charset="0"/>
                              </a:rPr>
                              <m:t>1</m:t>
                            </m:r>
                          </m:e>
                        </m:func>
                        <m:sSup>
                          <m:sSupPr>
                            <m:ctrlPr>
                              <a:rPr lang="en-US" i="1">
                                <a:effectLst/>
                                <a:latin typeface="Cambria Math" panose="02040503050406030204" pitchFamily="18" charset="0"/>
                              </a:rPr>
                            </m:ctrlPr>
                          </m:sSupPr>
                          <m:e>
                            <m:r>
                              <a:rPr lang="en-US" sz="1800" i="1">
                                <a:effectLst/>
                                <a:latin typeface="Cambria Math" panose="02040503050406030204" pitchFamily="18" charset="0"/>
                                <a:ea typeface="Aptos" panose="020B0004020202020204" pitchFamily="34" charset="0"/>
                                <a:cs typeface="Times New Roman" panose="02020603050405020304" pitchFamily="18" charset="0"/>
                              </a:rPr>
                              <m:t>8</m:t>
                            </m:r>
                          </m:e>
                          <m:sup>
                            <m:r>
                              <a:rPr lang="en-US" sz="1800" i="1">
                                <a:effectLst/>
                                <a:latin typeface="Cambria Math" panose="02040503050406030204" pitchFamily="18" charset="0"/>
                                <a:ea typeface="Aptos" panose="020B0004020202020204" pitchFamily="34" charset="0"/>
                                <a:cs typeface="Times New Roman" panose="02020603050405020304" pitchFamily="18" charset="0"/>
                              </a:rPr>
                              <m:t>0</m:t>
                            </m:r>
                          </m:sup>
                        </m:sSup>
                      </m:num>
                      <m:den>
                        <m:func>
                          <m:funcPr>
                            <m:ctrlPr>
                              <a:rPr lang="en-US" i="1">
                                <a:effectLst/>
                                <a:latin typeface="Cambria Math" panose="02040503050406030204" pitchFamily="18" charset="0"/>
                              </a:rPr>
                            </m:ctrlPr>
                          </m:funcPr>
                          <m:fName>
                            <m:r>
                              <a:rPr lang="en-US" sz="1800" i="1">
                                <a:effectLst/>
                                <a:latin typeface="Cambria Math" panose="02040503050406030204" pitchFamily="18" charset="0"/>
                                <a:ea typeface="Aptos" panose="020B0004020202020204" pitchFamily="34" charset="0"/>
                                <a:cs typeface="Times New Roman" panose="02020603050405020304" pitchFamily="18" charset="0"/>
                              </a:rPr>
                              <m:t>𝑠𝑖𝑛</m:t>
                            </m:r>
                          </m:fName>
                          <m:e>
                            <m:r>
                              <a:rPr lang="en-US" sz="1800" i="1">
                                <a:effectLst/>
                                <a:latin typeface="Cambria Math" panose="02040503050406030204" pitchFamily="18" charset="0"/>
                                <a:ea typeface="Aptos" panose="020B0004020202020204" pitchFamily="34" charset="0"/>
                                <a:cs typeface="Times New Roman" panose="02020603050405020304" pitchFamily="18" charset="0"/>
                              </a:rPr>
                              <m:t>1</m:t>
                            </m:r>
                          </m:e>
                        </m:func>
                        <m:r>
                          <a:rPr lang="en-US" sz="1800" i="1">
                            <a:effectLst/>
                            <a:latin typeface="Cambria Math" panose="02040503050406030204" pitchFamily="18" charset="0"/>
                            <a:ea typeface="Aptos" panose="020B0004020202020204" pitchFamily="34" charset="0"/>
                            <a:cs typeface="Times New Roman" panose="02020603050405020304" pitchFamily="18" charset="0"/>
                          </a:rPr>
                          <m:t>2</m:t>
                        </m:r>
                        <m:sSup>
                          <m:sSupPr>
                            <m:ctrlPr>
                              <a:rPr lang="en-US" i="1">
                                <a:effectLst/>
                                <a:latin typeface="Cambria Math" panose="02040503050406030204" pitchFamily="18" charset="0"/>
                              </a:rPr>
                            </m:ctrlPr>
                          </m:sSupPr>
                          <m:e>
                            <m:r>
                              <a:rPr lang="en-US" sz="1800" i="1">
                                <a:effectLst/>
                                <a:latin typeface="Cambria Math" panose="02040503050406030204" pitchFamily="18" charset="0"/>
                                <a:ea typeface="Aptos" panose="020B0004020202020204" pitchFamily="34" charset="0"/>
                                <a:cs typeface="Times New Roman" panose="02020603050405020304" pitchFamily="18" charset="0"/>
                              </a:rPr>
                              <m:t>6</m:t>
                            </m:r>
                          </m:e>
                          <m:sup>
                            <m:r>
                              <a:rPr lang="en-US" sz="1800" i="1">
                                <a:effectLst/>
                                <a:latin typeface="Cambria Math" panose="02040503050406030204" pitchFamily="18" charset="0"/>
                                <a:ea typeface="Aptos" panose="020B0004020202020204" pitchFamily="34" charset="0"/>
                                <a:cs typeface="Times New Roman" panose="02020603050405020304" pitchFamily="18" charset="0"/>
                              </a:rPr>
                              <m:t>0</m:t>
                            </m:r>
                          </m:sup>
                        </m:sSup>
                      </m:den>
                    </m:f>
                    <m:r>
                      <a:rPr lang="en-US" sz="1800" i="1">
                        <a:effectLst/>
                        <a:latin typeface="Cambria Math" panose="02040503050406030204" pitchFamily="18" charset="0"/>
                        <a:ea typeface="Aptos" panose="020B0004020202020204" pitchFamily="34" charset="0"/>
                      </a:rPr>
                      <m:t>≈</m:t>
                    </m:r>
                    <m:r>
                      <a:rPr lang="en-US" i="1"/>
                      <m:t>112</m:t>
                    </m:r>
                    <m:r>
                      <a:rPr lang="en-US" i="1"/>
                      <m:t>𝑐</m:t>
                    </m:r>
                    <m:sSup>
                      <m:sSupPr>
                        <m:ctrlPr>
                          <a:rPr lang="en-US" i="1"/>
                        </m:ctrlPr>
                      </m:sSupPr>
                      <m:e>
                        <m:r>
                          <a:rPr lang="en-US" i="1"/>
                          <m:t>𝑚</m:t>
                        </m:r>
                      </m:e>
                      <m:sup>
                        <m:r>
                          <a:rPr lang="en-US" i="1"/>
                          <m:t>2</m:t>
                        </m:r>
                      </m:sup>
                    </m:sSup>
                  </m:oMath>
                </a14:m>
                <a:endParaRPr lang="en-US"/>
              </a:p>
            </p:txBody>
          </p:sp>
        </mc:Choice>
        <mc:Fallback>
          <p:sp>
            <p:nvSpPr>
              <p:cNvPr id="9" name="TextBox 8">
                <a:extLst>
                  <a:ext uri="{FF2B5EF4-FFF2-40B4-BE49-F238E27FC236}">
                    <a16:creationId xmlns:a16="http://schemas.microsoft.com/office/drawing/2014/main" id="{4B56C145-56F3-FA8E-4CDE-B7A65DE6C2D2}"/>
                  </a:ext>
                </a:extLst>
              </p:cNvPr>
              <p:cNvSpPr txBox="1">
                <a:spLocks noRot="1" noChangeAspect="1" noMove="1" noResize="1" noEditPoints="1" noAdjustHandles="1" noChangeArrowheads="1" noChangeShapeType="1" noTextEdit="1"/>
              </p:cNvSpPr>
              <p:nvPr/>
            </p:nvSpPr>
            <p:spPr>
              <a:xfrm>
                <a:off x="0" y="956833"/>
                <a:ext cx="11840066" cy="5337872"/>
              </a:xfrm>
              <a:prstGeom prst="rect">
                <a:avLst/>
              </a:prstGeom>
              <a:blipFill>
                <a:blip r:embed="rId4"/>
                <a:stretch>
                  <a:fillRect l="-412" t="-913"/>
                </a:stretch>
              </a:blipFill>
            </p:spPr>
            <p:txBody>
              <a:bodyPr/>
              <a:lstStyle/>
              <a:p>
                <a:r>
                  <a:rPr lang="en-US">
                    <a:noFill/>
                  </a:rPr>
                  <a:t> </a:t>
                </a:r>
              </a:p>
            </p:txBody>
          </p:sp>
        </mc:Fallback>
      </mc:AlternateContent>
      <p:sp>
        <p:nvSpPr>
          <p:cNvPr id="10" name="TextBox 9">
            <a:extLst>
              <a:ext uri="{FF2B5EF4-FFF2-40B4-BE49-F238E27FC236}">
                <a16:creationId xmlns:a16="http://schemas.microsoft.com/office/drawing/2014/main" id="{3CC77C75-7B80-BE30-0668-D2313FA4EA26}"/>
              </a:ext>
            </a:extLst>
          </p:cNvPr>
          <p:cNvSpPr txBox="1"/>
          <p:nvPr/>
        </p:nvSpPr>
        <p:spPr>
          <a:xfrm>
            <a:off x="0" y="6150114"/>
            <a:ext cx="3052714" cy="707886"/>
          </a:xfrm>
          <a:prstGeom prst="rect">
            <a:avLst/>
          </a:prstGeom>
          <a:solidFill>
            <a:schemeClr val="accent3">
              <a:lumMod val="20000"/>
              <a:lumOff val="80000"/>
            </a:schemeClr>
          </a:solidFill>
        </p:spPr>
        <p:txBody>
          <a:bodyPr wrap="square" rtlCol="0">
            <a:spAutoFit/>
          </a:bodyPr>
          <a:lstStyle/>
          <a:p>
            <a:r>
              <a:rPr lang="en-US" sz="4000">
                <a:solidFill>
                  <a:srgbClr val="FF0000"/>
                </a:solidFill>
                <a:latin typeface="Times New Roman" panose="02020603050405020304" pitchFamily="18" charset="0"/>
                <a:cs typeface="Times New Roman" panose="02020603050405020304" pitchFamily="18" charset="0"/>
              </a:rPr>
              <a:t>Đáp án: 112</a:t>
            </a:r>
          </a:p>
        </p:txBody>
      </p:sp>
      <p:pic>
        <p:nvPicPr>
          <p:cNvPr id="11" name="Picture 10">
            <a:extLst>
              <a:ext uri="{FF2B5EF4-FFF2-40B4-BE49-F238E27FC236}">
                <a16:creationId xmlns:a16="http://schemas.microsoft.com/office/drawing/2014/main" id="{09E726F5-C87F-7008-4BD4-D49F27D73C7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70784" y="3869262"/>
            <a:ext cx="2821216" cy="3034726"/>
          </a:xfrm>
          <a:prstGeom prst="rect">
            <a:avLst/>
          </a:prstGeom>
        </p:spPr>
      </p:pic>
      <p:cxnSp>
        <p:nvCxnSpPr>
          <p:cNvPr id="17" name="Straight Connector 16">
            <a:extLst>
              <a:ext uri="{FF2B5EF4-FFF2-40B4-BE49-F238E27FC236}">
                <a16:creationId xmlns:a16="http://schemas.microsoft.com/office/drawing/2014/main" id="{5600B2ED-B800-763C-49F0-DF79AB1EDCAB}"/>
              </a:ext>
            </a:extLst>
          </p:cNvPr>
          <p:cNvCxnSpPr/>
          <p:nvPr/>
        </p:nvCxnSpPr>
        <p:spPr>
          <a:xfrm>
            <a:off x="10605155" y="707010"/>
            <a:ext cx="0" cy="1470582"/>
          </a:xfrm>
          <a:prstGeom prst="line">
            <a:avLst/>
          </a:prstGeom>
          <a:ln w="57150">
            <a:solidFill>
              <a:srgbClr val="FF000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18" name="TextBox 17">
                <a:extLst>
                  <a:ext uri="{FF2B5EF4-FFF2-40B4-BE49-F238E27FC236}">
                    <a16:creationId xmlns:a16="http://schemas.microsoft.com/office/drawing/2014/main" id="{83E71CB8-B196-72B6-5099-8B0E631C95BD}"/>
                  </a:ext>
                </a:extLst>
              </p:cNvPr>
              <p:cNvSpPr txBox="1"/>
              <p:nvPr/>
            </p:nvSpPr>
            <p:spPr>
              <a:xfrm>
                <a:off x="9954705" y="5646656"/>
                <a:ext cx="723210" cy="369332"/>
              </a:xfrm>
              <a:prstGeom prst="rect">
                <a:avLst/>
              </a:prstGeom>
              <a:noFill/>
            </p:spPr>
            <p:txBody>
              <a:bodyPr wrap="none" rtlCol="0">
                <a:spAutoFit/>
              </a:bodyPr>
              <a:lstStyle/>
              <a:p>
                <a14:m>
                  <m:oMathPara xmlns:m="http://schemas.openxmlformats.org/officeDocument/2006/math">
                    <m:oMathParaPr>
                      <m:jc m:val="centerGroup"/>
                    </m:oMathParaPr>
                    <m:oMath xmlns:m="http://schemas.openxmlformats.org/officeDocument/2006/math">
                      <m:sSup>
                        <m:sSupPr>
                          <m:ctrlPr>
                            <a:rPr lang="en-US" i="1" smtClean="0">
                              <a:solidFill>
                                <a:srgbClr val="FF0000"/>
                              </a:solidFill>
                              <a:latin typeface="Cambria Math" panose="02040503050406030204" pitchFamily="18" charset="0"/>
                            </a:rPr>
                          </m:ctrlPr>
                        </m:sSupPr>
                        <m:e>
                          <m:r>
                            <a:rPr lang="en-US" b="0" i="1" smtClean="0">
                              <a:solidFill>
                                <a:srgbClr val="FF0000"/>
                              </a:solidFill>
                              <a:latin typeface="Cambria Math" panose="02040503050406030204" pitchFamily="18" charset="0"/>
                            </a:rPr>
                            <m:t>126</m:t>
                          </m:r>
                        </m:e>
                        <m:sup>
                          <m:r>
                            <a:rPr lang="en-US" b="0" i="1" smtClean="0">
                              <a:solidFill>
                                <a:srgbClr val="FF0000"/>
                              </a:solidFill>
                              <a:latin typeface="Cambria Math" panose="02040503050406030204" pitchFamily="18" charset="0"/>
                            </a:rPr>
                            <m:t>0</m:t>
                          </m:r>
                        </m:sup>
                      </m:sSup>
                    </m:oMath>
                  </m:oMathPara>
                </a14:m>
                <a:endParaRPr lang="en-US">
                  <a:solidFill>
                    <a:srgbClr val="FF0000"/>
                  </a:solidFill>
                </a:endParaRPr>
              </a:p>
            </p:txBody>
          </p:sp>
        </mc:Choice>
        <mc:Fallback>
          <p:sp>
            <p:nvSpPr>
              <p:cNvPr id="18" name="TextBox 17">
                <a:extLst>
                  <a:ext uri="{FF2B5EF4-FFF2-40B4-BE49-F238E27FC236}">
                    <a16:creationId xmlns:a16="http://schemas.microsoft.com/office/drawing/2014/main" id="{83E71CB8-B196-72B6-5099-8B0E631C95BD}"/>
                  </a:ext>
                </a:extLst>
              </p:cNvPr>
              <p:cNvSpPr txBox="1">
                <a:spLocks noRot="1" noChangeAspect="1" noMove="1" noResize="1" noEditPoints="1" noAdjustHandles="1" noChangeArrowheads="1" noChangeShapeType="1" noTextEdit="1"/>
              </p:cNvSpPr>
              <p:nvPr/>
            </p:nvSpPr>
            <p:spPr>
              <a:xfrm>
                <a:off x="9954705" y="5646656"/>
                <a:ext cx="723210" cy="369332"/>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9" name="TextBox 18">
                <a:extLst>
                  <a:ext uri="{FF2B5EF4-FFF2-40B4-BE49-F238E27FC236}">
                    <a16:creationId xmlns:a16="http://schemas.microsoft.com/office/drawing/2014/main" id="{51450205-0F7E-E816-2047-0F0478A58BC1}"/>
                  </a:ext>
                </a:extLst>
              </p:cNvPr>
              <p:cNvSpPr txBox="1"/>
              <p:nvPr/>
            </p:nvSpPr>
            <p:spPr>
              <a:xfrm>
                <a:off x="10316310" y="4714029"/>
                <a:ext cx="594971" cy="369332"/>
              </a:xfrm>
              <a:prstGeom prst="rect">
                <a:avLst/>
              </a:prstGeom>
              <a:noFill/>
            </p:spPr>
            <p:txBody>
              <a:bodyPr wrap="none" rtlCol="0">
                <a:spAutoFit/>
              </a:bodyPr>
              <a:lstStyle/>
              <a:p>
                <a14:m>
                  <m:oMathPara xmlns:m="http://schemas.openxmlformats.org/officeDocument/2006/math">
                    <m:oMathParaPr>
                      <m:jc m:val="centerGroup"/>
                    </m:oMathParaPr>
                    <m:oMath xmlns:m="http://schemas.openxmlformats.org/officeDocument/2006/math">
                      <m:sSup>
                        <m:sSupPr>
                          <m:ctrlPr>
                            <a:rPr lang="en-US" i="1" smtClean="0">
                              <a:solidFill>
                                <a:srgbClr val="FF0000"/>
                              </a:solidFill>
                              <a:latin typeface="Cambria Math" panose="02040503050406030204" pitchFamily="18" charset="0"/>
                            </a:rPr>
                          </m:ctrlPr>
                        </m:sSupPr>
                        <m:e>
                          <m:r>
                            <a:rPr lang="en-US" b="0" i="1" smtClean="0">
                              <a:solidFill>
                                <a:srgbClr val="FF0000"/>
                              </a:solidFill>
                              <a:latin typeface="Cambria Math" panose="02040503050406030204" pitchFamily="18" charset="0"/>
                            </a:rPr>
                            <m:t>18</m:t>
                          </m:r>
                        </m:e>
                        <m:sup>
                          <m:r>
                            <a:rPr lang="en-US" b="0" i="1" smtClean="0">
                              <a:solidFill>
                                <a:srgbClr val="FF0000"/>
                              </a:solidFill>
                              <a:latin typeface="Cambria Math" panose="02040503050406030204" pitchFamily="18" charset="0"/>
                            </a:rPr>
                            <m:t>0</m:t>
                          </m:r>
                        </m:sup>
                      </m:sSup>
                    </m:oMath>
                  </m:oMathPara>
                </a14:m>
                <a:endParaRPr lang="en-US">
                  <a:solidFill>
                    <a:srgbClr val="FF0000"/>
                  </a:solidFill>
                </a:endParaRPr>
              </a:p>
            </p:txBody>
          </p:sp>
        </mc:Choice>
        <mc:Fallback>
          <p:sp>
            <p:nvSpPr>
              <p:cNvPr id="19" name="TextBox 18">
                <a:extLst>
                  <a:ext uri="{FF2B5EF4-FFF2-40B4-BE49-F238E27FC236}">
                    <a16:creationId xmlns:a16="http://schemas.microsoft.com/office/drawing/2014/main" id="{51450205-0F7E-E816-2047-0F0478A58BC1}"/>
                  </a:ext>
                </a:extLst>
              </p:cNvPr>
              <p:cNvSpPr txBox="1">
                <a:spLocks noRot="1" noChangeAspect="1" noMove="1" noResize="1" noEditPoints="1" noAdjustHandles="1" noChangeArrowheads="1" noChangeShapeType="1" noTextEdit="1"/>
              </p:cNvSpPr>
              <p:nvPr/>
            </p:nvSpPr>
            <p:spPr>
              <a:xfrm>
                <a:off x="10316310" y="4714029"/>
                <a:ext cx="594971" cy="369332"/>
              </a:xfrm>
              <a:prstGeom prst="rect">
                <a:avLst/>
              </a:prstGeom>
              <a:blipFill>
                <a:blip r:embed="rId7"/>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4149808800"/>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887B50-0A91-1DA7-CC33-78D7DB223B3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0609941-BC4C-A7E1-1AE9-F37B436D03A3}"/>
              </a:ext>
            </a:extLst>
          </p:cNvPr>
          <p:cNvSpPr txBox="1"/>
          <p:nvPr/>
        </p:nvSpPr>
        <p:spPr>
          <a:xfrm>
            <a:off x="623740" y="2384981"/>
            <a:ext cx="10944520" cy="1200329"/>
          </a:xfrm>
          <a:prstGeom prst="rect">
            <a:avLst/>
          </a:prstGeom>
          <a:noFill/>
        </p:spPr>
        <p:txBody>
          <a:bodyPr wrap="square" rtlCol="0">
            <a:spAutoFit/>
          </a:bodyPr>
          <a:lstStyle/>
          <a:p>
            <a:pPr algn="ctr"/>
            <a:r>
              <a:rPr lang="en-US" sz="7200" b="1">
                <a:solidFill>
                  <a:srgbClr val="FF0000"/>
                </a:solidFill>
                <a:latin typeface="Times New Roman" panose="02020603050405020304" pitchFamily="18" charset="0"/>
                <a:cs typeface="Times New Roman" panose="02020603050405020304" pitchFamily="18" charset="0"/>
              </a:rPr>
              <a:t>ĐỀ SỐ 7</a:t>
            </a:r>
          </a:p>
        </p:txBody>
      </p:sp>
    </p:spTree>
    <p:extLst>
      <p:ext uri="{BB962C8B-B14F-4D97-AF65-F5344CB8AC3E}">
        <p14:creationId xmlns:p14="http://schemas.microsoft.com/office/powerpoint/2010/main" val="2882984240"/>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6F86C1-09D0-2711-32C9-F1537CB80672}"/>
              </a:ext>
            </a:extLst>
          </p:cNvPr>
          <p:cNvPicPr>
            <a:picLocks noChangeAspect="1"/>
          </p:cNvPicPr>
          <p:nvPr/>
        </p:nvPicPr>
        <p:blipFill>
          <a:blip r:embed="rId2"/>
          <a:stretch>
            <a:fillRect/>
          </a:stretch>
        </p:blipFill>
        <p:spPr>
          <a:xfrm>
            <a:off x="0" y="295177"/>
            <a:ext cx="12182651" cy="5726243"/>
          </a:xfrm>
          <a:prstGeom prst="rect">
            <a:avLst/>
          </a:prstGeom>
        </p:spPr>
      </p:pic>
      <p:sp>
        <p:nvSpPr>
          <p:cNvPr id="4" name="TextBox 3">
            <a:extLst>
              <a:ext uri="{FF2B5EF4-FFF2-40B4-BE49-F238E27FC236}">
                <a16:creationId xmlns:a16="http://schemas.microsoft.com/office/drawing/2014/main" id="{328CB28A-CA6D-A47A-CFF0-E226EFE4EA02}"/>
              </a:ext>
            </a:extLst>
          </p:cNvPr>
          <p:cNvSpPr txBox="1"/>
          <p:nvPr/>
        </p:nvSpPr>
        <p:spPr>
          <a:xfrm>
            <a:off x="1161116" y="752408"/>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2CF92124-F1BC-4635-235C-188EA9EF1507}"/>
              </a:ext>
            </a:extLst>
          </p:cNvPr>
          <p:cNvSpPr txBox="1"/>
          <p:nvPr/>
        </p:nvSpPr>
        <p:spPr>
          <a:xfrm>
            <a:off x="8837677" y="2514393"/>
            <a:ext cx="669303" cy="769441"/>
          </a:xfrm>
          <a:prstGeom prst="rect">
            <a:avLst/>
          </a:prstGeom>
          <a:noFill/>
        </p:spPr>
        <p:txBody>
          <a:bodyPr wrap="square" rtlCol="0">
            <a:spAutoFit/>
          </a:bodyPr>
          <a:lstStyle/>
          <a:p>
            <a:r>
              <a:rPr lang="en-US" sz="4400" b="1">
                <a:solidFill>
                  <a:srgbClr val="FF0000"/>
                </a:solidFill>
              </a:rPr>
              <a:t>X</a:t>
            </a:r>
          </a:p>
        </p:txBody>
      </p:sp>
      <p:sp>
        <p:nvSpPr>
          <p:cNvPr id="6" name="TextBox 5">
            <a:extLst>
              <a:ext uri="{FF2B5EF4-FFF2-40B4-BE49-F238E27FC236}">
                <a16:creationId xmlns:a16="http://schemas.microsoft.com/office/drawing/2014/main" id="{ACF6126A-D33C-7FB7-4643-7214DF420774}"/>
              </a:ext>
            </a:extLst>
          </p:cNvPr>
          <p:cNvSpPr txBox="1"/>
          <p:nvPr/>
        </p:nvSpPr>
        <p:spPr>
          <a:xfrm>
            <a:off x="8837677" y="3574166"/>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A11F8C62-FD52-6CE6-952C-90476BC0D036}"/>
              </a:ext>
            </a:extLst>
          </p:cNvPr>
          <p:cNvSpPr txBox="1"/>
          <p:nvPr/>
        </p:nvSpPr>
        <p:spPr>
          <a:xfrm>
            <a:off x="6397705" y="5306390"/>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4186181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29CEDF-04DB-A69C-617D-634D714C5BE8}"/>
              </a:ext>
            </a:extLst>
          </p:cNvPr>
          <p:cNvPicPr>
            <a:picLocks noChangeAspect="1"/>
          </p:cNvPicPr>
          <p:nvPr/>
        </p:nvPicPr>
        <p:blipFill>
          <a:blip r:embed="rId2"/>
          <a:stretch>
            <a:fillRect/>
          </a:stretch>
        </p:blipFill>
        <p:spPr>
          <a:xfrm>
            <a:off x="197215" y="272385"/>
            <a:ext cx="11445238" cy="6099864"/>
          </a:xfrm>
          <a:prstGeom prst="rect">
            <a:avLst/>
          </a:prstGeom>
        </p:spPr>
      </p:pic>
      <p:sp>
        <p:nvSpPr>
          <p:cNvPr id="4" name="TextBox 3">
            <a:extLst>
              <a:ext uri="{FF2B5EF4-FFF2-40B4-BE49-F238E27FC236}">
                <a16:creationId xmlns:a16="http://schemas.microsoft.com/office/drawing/2014/main" id="{E0A49365-A102-0605-F299-552C091CE417}"/>
              </a:ext>
            </a:extLst>
          </p:cNvPr>
          <p:cNvSpPr txBox="1"/>
          <p:nvPr/>
        </p:nvSpPr>
        <p:spPr>
          <a:xfrm>
            <a:off x="1502051" y="563873"/>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CD9CD803-031E-6E02-70D0-497733007A5F}"/>
              </a:ext>
            </a:extLst>
          </p:cNvPr>
          <p:cNvSpPr txBox="1"/>
          <p:nvPr/>
        </p:nvSpPr>
        <p:spPr>
          <a:xfrm>
            <a:off x="1502051" y="5816174"/>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2577555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009F57C-2A58-671A-75BC-FE2D865AAD38}"/>
              </a:ext>
            </a:extLst>
          </p:cNvPr>
          <p:cNvPicPr>
            <a:picLocks noChangeAspect="1"/>
          </p:cNvPicPr>
          <p:nvPr/>
        </p:nvPicPr>
        <p:blipFill>
          <a:blip r:embed="rId2"/>
          <a:stretch>
            <a:fillRect/>
          </a:stretch>
        </p:blipFill>
        <p:spPr>
          <a:xfrm>
            <a:off x="189220" y="0"/>
            <a:ext cx="11392560" cy="4364610"/>
          </a:xfrm>
          <a:prstGeom prst="rect">
            <a:avLst/>
          </a:prstGeom>
        </p:spPr>
      </p:pic>
      <mc:AlternateContent xmlns:mc="http://schemas.openxmlformats.org/markup-compatibility/2006">
        <mc:Choice xmlns:a14="http://schemas.microsoft.com/office/drawing/2010/main" Requires="a14">
          <p:sp>
            <p:nvSpPr>
              <p:cNvPr id="4" name="TextBox 3">
                <a:extLst>
                  <a:ext uri="{FF2B5EF4-FFF2-40B4-BE49-F238E27FC236}">
                    <a16:creationId xmlns:a16="http://schemas.microsoft.com/office/drawing/2014/main" id="{E484F29F-D1A7-B522-3643-1C6F53D8BA3C}"/>
                  </a:ext>
                </a:extLst>
              </p:cNvPr>
              <p:cNvSpPr txBox="1"/>
              <p:nvPr/>
            </p:nvSpPr>
            <p:spPr>
              <a:xfrm>
                <a:off x="189220" y="5132893"/>
                <a:ext cx="11519555" cy="1336841"/>
              </a:xfrm>
              <a:prstGeom prst="rect">
                <a:avLst/>
              </a:prstGeom>
              <a:solidFill>
                <a:schemeClr val="accent2">
                  <a:lumMod val="20000"/>
                  <a:lumOff val="80000"/>
                </a:schemeClr>
              </a:solidFill>
            </p:spPr>
            <p:txBody>
              <a:bodyPr wrap="square" rtlCol="0">
                <a:spAutoFit/>
              </a:bodyPr>
              <a:lstStyle/>
              <a:p>
                <a:r>
                  <a:rPr lang="en-US" sz="3200">
                    <a:solidFill>
                      <a:srgbClr val="FF0000"/>
                    </a:solidFill>
                  </a:rPr>
                  <a:t>Câu 9</a:t>
                </a:r>
                <a:r>
                  <a:rPr lang="en-US" sz="3200"/>
                  <a:t>: Ta có : </a:t>
                </a:r>
                <a14:m>
                  <m:oMath xmlns:m="http://schemas.openxmlformats.org/officeDocument/2006/math">
                    <m:acc>
                      <m:accPr>
                        <m:chr m:val="̂"/>
                        <m:ctrlPr>
                          <a:rPr lang="en-US" sz="3200" i="1" smtClean="0">
                            <a:latin typeface="Cambria Math" panose="02040503050406030204" pitchFamily="18" charset="0"/>
                          </a:rPr>
                        </m:ctrlPr>
                      </m:accPr>
                      <m:e>
                        <m:r>
                          <a:rPr lang="en-US" sz="3200" b="0" i="1" smtClean="0">
                            <a:latin typeface="Cambria Math" panose="02040503050406030204" pitchFamily="18" charset="0"/>
                          </a:rPr>
                          <m:t>𝐶</m:t>
                        </m:r>
                      </m:e>
                    </m:acc>
                    <m:r>
                      <a:rPr lang="en-US" sz="3200" b="0" i="1" smtClean="0">
                        <a:latin typeface="Cambria Math" panose="02040503050406030204" pitchFamily="18" charset="0"/>
                      </a:rPr>
                      <m:t>=</m:t>
                    </m:r>
                    <m:sSup>
                      <m:sSupPr>
                        <m:ctrlPr>
                          <a:rPr lang="en-US" sz="3200" b="0" i="1" smtClean="0">
                            <a:latin typeface="Cambria Math" panose="02040503050406030204" pitchFamily="18" charset="0"/>
                          </a:rPr>
                        </m:ctrlPr>
                      </m:sSupPr>
                      <m:e>
                        <m:r>
                          <a:rPr lang="en-US" sz="3200" b="0" i="1" smtClean="0">
                            <a:latin typeface="Cambria Math" panose="02040503050406030204" pitchFamily="18" charset="0"/>
                          </a:rPr>
                          <m:t>180</m:t>
                        </m:r>
                      </m:e>
                      <m:sup>
                        <m:r>
                          <a:rPr lang="en-US" sz="3200" b="0" i="1" smtClean="0">
                            <a:latin typeface="Cambria Math" panose="02040503050406030204" pitchFamily="18" charset="0"/>
                          </a:rPr>
                          <m:t>0</m:t>
                        </m:r>
                      </m:sup>
                    </m:sSup>
                    <m:r>
                      <a:rPr lang="en-US" sz="3200" b="0" i="1" smtClean="0">
                        <a:latin typeface="Cambria Math" panose="02040503050406030204" pitchFamily="18" charset="0"/>
                      </a:rPr>
                      <m:t>−</m:t>
                    </m:r>
                    <m:acc>
                      <m:accPr>
                        <m:chr m:val="̂"/>
                        <m:ctrlPr>
                          <a:rPr lang="en-US" sz="3200" b="0" i="1" smtClean="0">
                            <a:latin typeface="Cambria Math" panose="02040503050406030204" pitchFamily="18" charset="0"/>
                          </a:rPr>
                        </m:ctrlPr>
                      </m:accPr>
                      <m:e>
                        <m:r>
                          <a:rPr lang="en-US" sz="3200" b="0" i="1" smtClean="0">
                            <a:latin typeface="Cambria Math" panose="02040503050406030204" pitchFamily="18" charset="0"/>
                          </a:rPr>
                          <m:t>𝐴</m:t>
                        </m:r>
                      </m:e>
                    </m:acc>
                    <m:r>
                      <a:rPr lang="en-US" sz="3200" b="0" i="1" smtClean="0">
                        <a:latin typeface="Cambria Math" panose="02040503050406030204" pitchFamily="18" charset="0"/>
                      </a:rPr>
                      <m:t>−</m:t>
                    </m:r>
                    <m:acc>
                      <m:accPr>
                        <m:chr m:val="̂"/>
                        <m:ctrlPr>
                          <a:rPr lang="en-US" sz="3200" b="0" i="1" smtClean="0">
                            <a:latin typeface="Cambria Math" panose="02040503050406030204" pitchFamily="18" charset="0"/>
                          </a:rPr>
                        </m:ctrlPr>
                      </m:accPr>
                      <m:e>
                        <m:r>
                          <a:rPr lang="en-US" sz="3200" b="0" i="1" smtClean="0">
                            <a:latin typeface="Cambria Math" panose="02040503050406030204" pitchFamily="18" charset="0"/>
                          </a:rPr>
                          <m:t>𝐵</m:t>
                        </m:r>
                      </m:e>
                    </m:acc>
                    <m:r>
                      <a:rPr lang="en-US" sz="3200" b="0" i="1" smtClean="0">
                        <a:latin typeface="Cambria Math" panose="02040503050406030204" pitchFamily="18" charset="0"/>
                      </a:rPr>
                      <m:t>=</m:t>
                    </m:r>
                    <m:sSup>
                      <m:sSupPr>
                        <m:ctrlPr>
                          <a:rPr lang="en-US" sz="3200" b="0" i="1" smtClean="0">
                            <a:latin typeface="Cambria Math" panose="02040503050406030204" pitchFamily="18" charset="0"/>
                          </a:rPr>
                        </m:ctrlPr>
                      </m:sSupPr>
                      <m:e>
                        <m:r>
                          <a:rPr lang="en-US" sz="3200" b="0" i="1" smtClean="0">
                            <a:latin typeface="Cambria Math" panose="02040503050406030204" pitchFamily="18" charset="0"/>
                          </a:rPr>
                          <m:t>75</m:t>
                        </m:r>
                      </m:e>
                      <m:sup>
                        <m:r>
                          <a:rPr lang="en-US" sz="3200" b="0" i="1" smtClean="0">
                            <a:latin typeface="Cambria Math" panose="02040503050406030204" pitchFamily="18" charset="0"/>
                          </a:rPr>
                          <m:t>0</m:t>
                        </m:r>
                      </m:sup>
                    </m:sSup>
                  </m:oMath>
                </a14:m>
                <a:endParaRPr lang="en-US" sz="3200"/>
              </a:p>
              <a:p>
                <a:r>
                  <a:rPr lang="en-US" sz="3200"/>
                  <a:t>áp dụng công thức: </a:t>
                </a:r>
                <a14:m>
                  <m:oMath xmlns:m="http://schemas.openxmlformats.org/officeDocument/2006/math">
                    <m:f>
                      <m:fPr>
                        <m:ctrlPr>
                          <a:rPr lang="en-US" sz="3200" i="1" smtClean="0">
                            <a:solidFill>
                              <a:srgbClr val="FF0000"/>
                            </a:solidFill>
                            <a:latin typeface="Cambria Math" panose="02040503050406030204" pitchFamily="18" charset="0"/>
                          </a:rPr>
                        </m:ctrlPr>
                      </m:fPr>
                      <m:num>
                        <m:r>
                          <a:rPr lang="en-US" sz="3200" b="0" i="1" smtClean="0">
                            <a:solidFill>
                              <a:srgbClr val="FF0000"/>
                            </a:solidFill>
                            <a:latin typeface="Cambria Math" panose="02040503050406030204" pitchFamily="18" charset="0"/>
                          </a:rPr>
                          <m:t>𝑎</m:t>
                        </m:r>
                      </m:num>
                      <m:den>
                        <m:r>
                          <a:rPr lang="en-US" sz="3200" b="0" i="1" smtClean="0">
                            <a:solidFill>
                              <a:srgbClr val="FF0000"/>
                            </a:solidFill>
                            <a:latin typeface="Cambria Math" panose="02040503050406030204" pitchFamily="18" charset="0"/>
                          </a:rPr>
                          <m:t>𝑠𝑖𝑛𝐴</m:t>
                        </m:r>
                      </m:den>
                    </m:f>
                    <m:r>
                      <a:rPr lang="en-US" sz="3200" b="0" i="1" smtClean="0">
                        <a:solidFill>
                          <a:srgbClr val="FF0000"/>
                        </a:solidFill>
                        <a:latin typeface="Cambria Math" panose="02040503050406030204" pitchFamily="18" charset="0"/>
                      </a:rPr>
                      <m:t>=</m:t>
                    </m:r>
                    <m:f>
                      <m:fPr>
                        <m:ctrlPr>
                          <a:rPr lang="en-US" sz="3200" b="0" i="1" smtClean="0">
                            <a:solidFill>
                              <a:srgbClr val="FF0000"/>
                            </a:solidFill>
                            <a:latin typeface="Cambria Math" panose="02040503050406030204" pitchFamily="18" charset="0"/>
                          </a:rPr>
                        </m:ctrlPr>
                      </m:fPr>
                      <m:num>
                        <m:r>
                          <a:rPr lang="en-US" sz="3200" b="0" i="1" smtClean="0">
                            <a:solidFill>
                              <a:srgbClr val="FF0000"/>
                            </a:solidFill>
                            <a:latin typeface="Cambria Math" panose="02040503050406030204" pitchFamily="18" charset="0"/>
                          </a:rPr>
                          <m:t>𝑏</m:t>
                        </m:r>
                      </m:num>
                      <m:den>
                        <m:r>
                          <a:rPr lang="en-US" sz="3200" b="0" i="1" smtClean="0">
                            <a:solidFill>
                              <a:srgbClr val="FF0000"/>
                            </a:solidFill>
                            <a:latin typeface="Cambria Math" panose="02040503050406030204" pitchFamily="18" charset="0"/>
                          </a:rPr>
                          <m:t>𝑠𝑖𝑛𝐵</m:t>
                        </m:r>
                      </m:den>
                    </m:f>
                    <m:r>
                      <a:rPr lang="en-US" sz="3200" b="0" i="1" smtClean="0">
                        <a:solidFill>
                          <a:srgbClr val="FF0000"/>
                        </a:solidFill>
                        <a:latin typeface="Cambria Math" panose="02040503050406030204" pitchFamily="18" charset="0"/>
                      </a:rPr>
                      <m:t>=</m:t>
                    </m:r>
                    <m:f>
                      <m:fPr>
                        <m:ctrlPr>
                          <a:rPr lang="en-US" sz="3200" b="0" i="1" smtClean="0">
                            <a:solidFill>
                              <a:srgbClr val="FF0000"/>
                            </a:solidFill>
                            <a:latin typeface="Cambria Math" panose="02040503050406030204" pitchFamily="18" charset="0"/>
                          </a:rPr>
                        </m:ctrlPr>
                      </m:fPr>
                      <m:num>
                        <m:r>
                          <a:rPr lang="en-US" sz="3200" b="0" i="1" smtClean="0">
                            <a:solidFill>
                              <a:srgbClr val="FF0000"/>
                            </a:solidFill>
                            <a:latin typeface="Cambria Math" panose="02040503050406030204" pitchFamily="18" charset="0"/>
                          </a:rPr>
                          <m:t>𝑐</m:t>
                        </m:r>
                      </m:num>
                      <m:den>
                        <m:r>
                          <a:rPr lang="en-US" sz="3200" b="0" i="1" smtClean="0">
                            <a:solidFill>
                              <a:srgbClr val="FF0000"/>
                            </a:solidFill>
                            <a:latin typeface="Cambria Math" panose="02040503050406030204" pitchFamily="18" charset="0"/>
                          </a:rPr>
                          <m:t>𝑠𝑖𝑛𝐶</m:t>
                        </m:r>
                      </m:den>
                    </m:f>
                  </m:oMath>
                </a14:m>
                <a:endParaRPr lang="en-US" sz="3200"/>
              </a:p>
            </p:txBody>
          </p:sp>
        </mc:Choice>
        <mc:Fallback>
          <p:sp>
            <p:nvSpPr>
              <p:cNvPr id="4" name="TextBox 3">
                <a:extLst>
                  <a:ext uri="{FF2B5EF4-FFF2-40B4-BE49-F238E27FC236}">
                    <a16:creationId xmlns:a16="http://schemas.microsoft.com/office/drawing/2014/main" id="{E484F29F-D1A7-B522-3643-1C6F53D8BA3C}"/>
                  </a:ext>
                </a:extLst>
              </p:cNvPr>
              <p:cNvSpPr txBox="1">
                <a:spLocks noRot="1" noChangeAspect="1" noMove="1" noResize="1" noEditPoints="1" noAdjustHandles="1" noChangeArrowheads="1" noChangeShapeType="1" noTextEdit="1"/>
              </p:cNvSpPr>
              <p:nvPr/>
            </p:nvSpPr>
            <p:spPr>
              <a:xfrm>
                <a:off x="189220" y="5132893"/>
                <a:ext cx="11519555" cy="1336841"/>
              </a:xfrm>
              <a:prstGeom prst="rect">
                <a:avLst/>
              </a:prstGeom>
              <a:blipFill>
                <a:blip r:embed="rId3"/>
                <a:stretch>
                  <a:fillRect l="-1323" t="-4110" b="-5479"/>
                </a:stretch>
              </a:blipFill>
            </p:spPr>
            <p:txBody>
              <a:bodyPr/>
              <a:lstStyle/>
              <a:p>
                <a:r>
                  <a:rPr lang="en-US">
                    <a:noFill/>
                  </a:rPr>
                  <a:t> </a:t>
                </a:r>
              </a:p>
            </p:txBody>
          </p:sp>
        </mc:Fallback>
      </mc:AlternateContent>
      <p:sp>
        <p:nvSpPr>
          <p:cNvPr id="5" name="TextBox 4">
            <a:extLst>
              <a:ext uri="{FF2B5EF4-FFF2-40B4-BE49-F238E27FC236}">
                <a16:creationId xmlns:a16="http://schemas.microsoft.com/office/drawing/2014/main" id="{52DB907B-9429-304D-5EF6-9AB41DAA86EE}"/>
              </a:ext>
            </a:extLst>
          </p:cNvPr>
          <p:cNvSpPr txBox="1"/>
          <p:nvPr/>
        </p:nvSpPr>
        <p:spPr>
          <a:xfrm>
            <a:off x="3960877" y="931518"/>
            <a:ext cx="669303" cy="769441"/>
          </a:xfrm>
          <a:prstGeom prst="rect">
            <a:avLst/>
          </a:prstGeom>
          <a:noFill/>
        </p:spPr>
        <p:txBody>
          <a:bodyPr wrap="square" rtlCol="0">
            <a:spAutoFit/>
          </a:bodyPr>
          <a:lstStyle/>
          <a:p>
            <a:r>
              <a:rPr lang="en-US" sz="4400" b="1">
                <a:solidFill>
                  <a:srgbClr val="FF0000"/>
                </a:solidFill>
              </a:rPr>
              <a:t>X</a:t>
            </a:r>
          </a:p>
        </p:txBody>
      </p:sp>
      <p:sp>
        <p:nvSpPr>
          <p:cNvPr id="6" name="TextBox 5">
            <a:extLst>
              <a:ext uri="{FF2B5EF4-FFF2-40B4-BE49-F238E27FC236}">
                <a16:creationId xmlns:a16="http://schemas.microsoft.com/office/drawing/2014/main" id="{9455E4EC-08CC-730A-3037-DBD41C3F3568}"/>
              </a:ext>
            </a:extLst>
          </p:cNvPr>
          <p:cNvSpPr txBox="1"/>
          <p:nvPr/>
        </p:nvSpPr>
        <p:spPr>
          <a:xfrm>
            <a:off x="8930373" y="2181726"/>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EB578851-6C5D-8984-9A27-1F1663E6C36F}"/>
              </a:ext>
            </a:extLst>
          </p:cNvPr>
          <p:cNvSpPr txBox="1"/>
          <p:nvPr/>
        </p:nvSpPr>
        <p:spPr>
          <a:xfrm>
            <a:off x="1371647" y="3253654"/>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944695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8717CA2-6B5D-4FE6-CD9D-720834437743}"/>
              </a:ext>
            </a:extLst>
          </p:cNvPr>
          <p:cNvPicPr>
            <a:picLocks noChangeAspect="1"/>
          </p:cNvPicPr>
          <p:nvPr/>
        </p:nvPicPr>
        <p:blipFill>
          <a:blip r:embed="rId2"/>
          <a:stretch>
            <a:fillRect/>
          </a:stretch>
        </p:blipFill>
        <p:spPr>
          <a:xfrm>
            <a:off x="248667" y="78129"/>
            <a:ext cx="11146489" cy="1451728"/>
          </a:xfrm>
          <a:prstGeom prst="rect">
            <a:avLst/>
          </a:prstGeom>
        </p:spPr>
      </p:pic>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453D2067-FBDC-F4E0-8134-4AFDE17A2D93}"/>
                  </a:ext>
                </a:extLst>
              </p:cNvPr>
              <p:cNvSpPr txBox="1"/>
              <p:nvPr/>
            </p:nvSpPr>
            <p:spPr>
              <a:xfrm>
                <a:off x="633952" y="1706524"/>
                <a:ext cx="9452727" cy="703847"/>
              </a:xfrm>
              <a:prstGeom prst="rect">
                <a:avLst/>
              </a:prstGeom>
              <a:noFill/>
            </p:spPr>
            <p:txBody>
              <a:bodyPr wrap="square">
                <a:spAutoFit/>
              </a:bodyPr>
              <a:lstStyle/>
              <a:p>
                <a:pPr>
                  <a:lnSpc>
                    <a:spcPct val="115000"/>
                  </a:lnSpc>
                  <a:spcAft>
                    <a:spcPts val="800"/>
                  </a:spcAft>
                </a:pPr>
                <a:r>
                  <a:rPr lang="en-US" sz="2400" b="1">
                    <a:effectLst/>
                    <a:ea typeface="Calibri" panose="020F0502020204030204" pitchFamily="34" charset="0"/>
                    <a:cs typeface="Times New Roman" panose="02020603050405020304" pitchFamily="18" charset="0"/>
                  </a:rPr>
                  <a:t>ÁP DỤNG CÔNG THỨC</a:t>
                </a:r>
                <a:r>
                  <a:rPr lang="en-US" sz="2400" b="1">
                    <a:solidFill>
                      <a:srgbClr val="00B050"/>
                    </a:solidFill>
                    <a:effectLst/>
                    <a:ea typeface="Calibri" panose="020F0502020204030204" pitchFamily="34" charset="0"/>
                    <a:cs typeface="Times New Roman" panose="02020603050405020304" pitchFamily="18" charset="0"/>
                  </a:rPr>
                  <a:t>: </a:t>
                </a:r>
                <a14:m>
                  <m:oMath xmlns:m="http://schemas.openxmlformats.org/officeDocument/2006/math">
                    <m:r>
                      <a:rPr lang="en-US" sz="2400" b="1" i="1" smtClean="0">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𝑺</m:t>
                    </m:r>
                    <m:r>
                      <a:rPr lang="en-US" sz="2400" b="1" i="1" smtClean="0">
                        <a:solidFill>
                          <a:srgbClr val="00B050"/>
                        </a:solidFill>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400" b="1" i="1" smtClean="0">
                            <a:solidFill>
                              <a:srgbClr val="00B050"/>
                            </a:solidFill>
                            <a:effectLst/>
                            <a:latin typeface="Cambria Math" panose="02040503050406030204" pitchFamily="18" charset="0"/>
                            <a:cs typeface="Times New Roman" panose="02020603050405020304" pitchFamily="18" charset="0"/>
                          </a:rPr>
                        </m:ctrlPr>
                      </m:fPr>
                      <m:num>
                        <m:r>
                          <a:rPr lang="en-US" sz="2400" b="1" i="1" smtClean="0">
                            <a:solidFill>
                              <a:srgbClr val="00B050"/>
                            </a:solidFill>
                            <a:effectLst/>
                            <a:latin typeface="Cambria Math" panose="02040503050406030204" pitchFamily="18" charset="0"/>
                            <a:cs typeface="Times New Roman" panose="02020603050405020304" pitchFamily="18" charset="0"/>
                          </a:rPr>
                          <m:t>𝟏</m:t>
                        </m:r>
                      </m:num>
                      <m:den>
                        <m:r>
                          <a:rPr lang="en-US" sz="2400" b="1" i="1" smtClean="0">
                            <a:solidFill>
                              <a:srgbClr val="00B050"/>
                            </a:solidFill>
                            <a:effectLst/>
                            <a:latin typeface="Cambria Math" panose="02040503050406030204" pitchFamily="18" charset="0"/>
                            <a:cs typeface="Times New Roman" panose="02020603050405020304" pitchFamily="18" charset="0"/>
                          </a:rPr>
                          <m:t>𝟐</m:t>
                        </m:r>
                      </m:den>
                    </m:f>
                    <m:r>
                      <a:rPr lang="en-US" sz="2400" b="1" i="1" smtClean="0">
                        <a:solidFill>
                          <a:srgbClr val="00B050"/>
                        </a:solidFill>
                        <a:effectLst/>
                        <a:latin typeface="Cambria Math" panose="02040503050406030204" pitchFamily="18" charset="0"/>
                        <a:cs typeface="Times New Roman" panose="02020603050405020304" pitchFamily="18" charset="0"/>
                      </a:rPr>
                      <m:t>𝒂</m:t>
                    </m:r>
                    <m:r>
                      <a:rPr lang="en-US" sz="2400" b="1" i="1" smtClean="0">
                        <a:solidFill>
                          <a:srgbClr val="00B050"/>
                        </a:solidFill>
                        <a:effectLst/>
                        <a:latin typeface="Cambria Math" panose="02040503050406030204" pitchFamily="18" charset="0"/>
                        <a:cs typeface="Times New Roman" panose="02020603050405020304" pitchFamily="18" charset="0"/>
                      </a:rPr>
                      <m:t>.</m:t>
                    </m:r>
                    <m:r>
                      <a:rPr lang="en-US" sz="2400" b="1" i="1" smtClean="0">
                        <a:solidFill>
                          <a:srgbClr val="00B050"/>
                        </a:solidFill>
                        <a:effectLst/>
                        <a:latin typeface="Cambria Math" panose="02040503050406030204" pitchFamily="18" charset="0"/>
                        <a:cs typeface="Times New Roman" panose="02020603050405020304" pitchFamily="18" charset="0"/>
                      </a:rPr>
                      <m:t>𝒄</m:t>
                    </m:r>
                    <m:r>
                      <a:rPr lang="en-US" sz="2400" b="1" i="1" smtClean="0">
                        <a:solidFill>
                          <a:srgbClr val="00B050"/>
                        </a:solidFill>
                        <a:effectLst/>
                        <a:latin typeface="Cambria Math" panose="02040503050406030204" pitchFamily="18" charset="0"/>
                        <a:cs typeface="Times New Roman" panose="02020603050405020304" pitchFamily="18" charset="0"/>
                      </a:rPr>
                      <m:t>. </m:t>
                    </m:r>
                    <m:r>
                      <a:rPr lang="en-US" sz="2400" b="1" i="1" smtClean="0">
                        <a:solidFill>
                          <a:srgbClr val="00B050"/>
                        </a:solidFill>
                        <a:effectLst/>
                        <a:latin typeface="Cambria Math" panose="02040503050406030204" pitchFamily="18" charset="0"/>
                        <a:cs typeface="Times New Roman" panose="02020603050405020304" pitchFamily="18" charset="0"/>
                      </a:rPr>
                      <m:t>𝒔𝒊𝒏𝑩</m:t>
                    </m:r>
                    <m:r>
                      <a:rPr lang="en-US" sz="2400" b="1" i="1" smtClean="0">
                        <a:solidFill>
                          <a:srgbClr val="00B050"/>
                        </a:solidFill>
                        <a:effectLst/>
                        <a:latin typeface="Cambria Math" panose="02040503050406030204" pitchFamily="18" charset="0"/>
                        <a:cs typeface="Times New Roman" panose="02020603050405020304" pitchFamily="18" charset="0"/>
                      </a:rPr>
                      <m:t>=</m:t>
                    </m:r>
                    <m:f>
                      <m:fPr>
                        <m:ctrlPr>
                          <a:rPr lang="en-US" sz="2400" b="1" i="1" smtClean="0">
                            <a:solidFill>
                              <a:srgbClr val="00B050"/>
                            </a:solidFill>
                            <a:effectLst/>
                            <a:latin typeface="Cambria Math" panose="02040503050406030204" pitchFamily="18" charset="0"/>
                            <a:cs typeface="Times New Roman" panose="02020603050405020304" pitchFamily="18" charset="0"/>
                          </a:rPr>
                        </m:ctrlPr>
                      </m:fPr>
                      <m:num>
                        <m:r>
                          <a:rPr lang="en-US" sz="2400" b="1" i="1" smtClean="0">
                            <a:solidFill>
                              <a:srgbClr val="00B050"/>
                            </a:solidFill>
                            <a:effectLst/>
                            <a:latin typeface="Cambria Math" panose="02040503050406030204" pitchFamily="18" charset="0"/>
                            <a:cs typeface="Times New Roman" panose="02020603050405020304" pitchFamily="18" charset="0"/>
                          </a:rPr>
                          <m:t>𝟏</m:t>
                        </m:r>
                      </m:num>
                      <m:den>
                        <m:r>
                          <a:rPr lang="en-US" sz="2400" b="1" i="1" smtClean="0">
                            <a:solidFill>
                              <a:srgbClr val="00B050"/>
                            </a:solidFill>
                            <a:effectLst/>
                            <a:latin typeface="Cambria Math" panose="02040503050406030204" pitchFamily="18" charset="0"/>
                            <a:cs typeface="Times New Roman" panose="02020603050405020304" pitchFamily="18" charset="0"/>
                          </a:rPr>
                          <m:t>𝟐</m:t>
                        </m:r>
                      </m:den>
                    </m:f>
                    <m:r>
                      <a:rPr lang="en-US" sz="2400" b="1" i="1" smtClean="0">
                        <a:solidFill>
                          <a:srgbClr val="00B050"/>
                        </a:solidFill>
                        <a:effectLst/>
                        <a:latin typeface="Cambria Math" panose="02040503050406030204" pitchFamily="18" charset="0"/>
                        <a:cs typeface="Times New Roman" panose="02020603050405020304" pitchFamily="18" charset="0"/>
                      </a:rPr>
                      <m:t>𝟒</m:t>
                    </m:r>
                    <m:r>
                      <a:rPr lang="en-US" sz="2400" b="1" i="1" smtClean="0">
                        <a:solidFill>
                          <a:srgbClr val="00B050"/>
                        </a:solidFill>
                        <a:effectLst/>
                        <a:latin typeface="Cambria Math" panose="02040503050406030204" pitchFamily="18" charset="0"/>
                        <a:cs typeface="Times New Roman" panose="02020603050405020304" pitchFamily="18" charset="0"/>
                      </a:rPr>
                      <m:t>.</m:t>
                    </m:r>
                    <m:r>
                      <a:rPr lang="en-US" sz="2400" b="1" i="1" smtClean="0">
                        <a:solidFill>
                          <a:srgbClr val="00B050"/>
                        </a:solidFill>
                        <a:effectLst/>
                        <a:latin typeface="Cambria Math" panose="02040503050406030204" pitchFamily="18" charset="0"/>
                        <a:cs typeface="Times New Roman" panose="02020603050405020304" pitchFamily="18" charset="0"/>
                      </a:rPr>
                      <m:t>𝟓</m:t>
                    </m:r>
                    <m:r>
                      <a:rPr lang="en-US" sz="2400" b="1" i="1" smtClean="0">
                        <a:solidFill>
                          <a:srgbClr val="00B050"/>
                        </a:solidFill>
                        <a:effectLst/>
                        <a:latin typeface="Cambria Math" panose="02040503050406030204" pitchFamily="18" charset="0"/>
                        <a:cs typeface="Times New Roman" panose="02020603050405020304" pitchFamily="18" charset="0"/>
                      </a:rPr>
                      <m:t>.</m:t>
                    </m:r>
                    <m:r>
                      <a:rPr lang="en-US" sz="2400" b="1" i="1" smtClean="0">
                        <a:solidFill>
                          <a:srgbClr val="00B050"/>
                        </a:solidFill>
                        <a:effectLst/>
                        <a:latin typeface="Cambria Math" panose="02040503050406030204" pitchFamily="18" charset="0"/>
                        <a:cs typeface="Times New Roman" panose="02020603050405020304" pitchFamily="18" charset="0"/>
                      </a:rPr>
                      <m:t>𝒔𝒊𝒏</m:t>
                    </m:r>
                    <m:sSup>
                      <m:sSupPr>
                        <m:ctrlPr>
                          <a:rPr lang="en-US" sz="2400" b="1" i="1" smtClean="0">
                            <a:solidFill>
                              <a:srgbClr val="00B050"/>
                            </a:solidFill>
                            <a:effectLst/>
                            <a:latin typeface="Cambria Math" panose="02040503050406030204" pitchFamily="18" charset="0"/>
                            <a:cs typeface="Times New Roman" panose="02020603050405020304" pitchFamily="18" charset="0"/>
                          </a:rPr>
                        </m:ctrlPr>
                      </m:sSupPr>
                      <m:e>
                        <m:r>
                          <a:rPr lang="en-US" sz="2400" b="1" i="1" smtClean="0">
                            <a:solidFill>
                              <a:srgbClr val="00B050"/>
                            </a:solidFill>
                            <a:effectLst/>
                            <a:latin typeface="Cambria Math" panose="02040503050406030204" pitchFamily="18" charset="0"/>
                            <a:cs typeface="Times New Roman" panose="02020603050405020304" pitchFamily="18" charset="0"/>
                          </a:rPr>
                          <m:t>𝟏𝟓𝟎</m:t>
                        </m:r>
                      </m:e>
                      <m:sup>
                        <m:r>
                          <a:rPr lang="en-US" sz="2400" b="1" i="1" smtClean="0">
                            <a:solidFill>
                              <a:srgbClr val="00B050"/>
                            </a:solidFill>
                            <a:effectLst/>
                            <a:latin typeface="Cambria Math" panose="02040503050406030204" pitchFamily="18" charset="0"/>
                            <a:cs typeface="Times New Roman" panose="02020603050405020304" pitchFamily="18" charset="0"/>
                          </a:rPr>
                          <m:t>𝟎</m:t>
                        </m:r>
                      </m:sup>
                    </m:sSup>
                    <m:r>
                      <a:rPr lang="en-US" sz="2400" b="1" i="1" smtClean="0">
                        <a:solidFill>
                          <a:srgbClr val="00B050"/>
                        </a:solidFill>
                        <a:effectLst/>
                        <a:latin typeface="Cambria Math" panose="02040503050406030204" pitchFamily="18" charset="0"/>
                        <a:cs typeface="Times New Roman" panose="02020603050405020304" pitchFamily="18" charset="0"/>
                      </a:rPr>
                      <m:t>=</m:t>
                    </m:r>
                    <m:r>
                      <a:rPr lang="en-US" sz="2400" b="1" i="1" smtClean="0">
                        <a:solidFill>
                          <a:srgbClr val="00B050"/>
                        </a:solidFill>
                        <a:effectLst/>
                        <a:latin typeface="Cambria Math" panose="02040503050406030204" pitchFamily="18" charset="0"/>
                        <a:cs typeface="Times New Roman" panose="02020603050405020304" pitchFamily="18" charset="0"/>
                      </a:rPr>
                      <m:t>𝟓</m:t>
                    </m:r>
                  </m:oMath>
                </a14:m>
                <a:endParaRPr lang="en-US" sz="2400" b="1">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5" name="TextBox 4">
                <a:extLst>
                  <a:ext uri="{FF2B5EF4-FFF2-40B4-BE49-F238E27FC236}">
                    <a16:creationId xmlns:a16="http://schemas.microsoft.com/office/drawing/2014/main" id="{453D2067-FBDC-F4E0-8134-4AFDE17A2D93}"/>
                  </a:ext>
                </a:extLst>
              </p:cNvPr>
              <p:cNvSpPr txBox="1">
                <a:spLocks noRot="1" noChangeAspect="1" noMove="1" noResize="1" noEditPoints="1" noAdjustHandles="1" noChangeArrowheads="1" noChangeShapeType="1" noTextEdit="1"/>
              </p:cNvSpPr>
              <p:nvPr/>
            </p:nvSpPr>
            <p:spPr>
              <a:xfrm>
                <a:off x="633952" y="1706524"/>
                <a:ext cx="9452727" cy="703847"/>
              </a:xfrm>
              <a:prstGeom prst="rect">
                <a:avLst/>
              </a:prstGeom>
              <a:blipFill>
                <a:blip r:embed="rId3"/>
                <a:stretch>
                  <a:fillRect l="-1032" b="-9565"/>
                </a:stretch>
              </a:blipFill>
            </p:spPr>
            <p:txBody>
              <a:bodyPr/>
              <a:lstStyle/>
              <a:p>
                <a:r>
                  <a:rPr lang="en-US">
                    <a:noFill/>
                  </a:rPr>
                  <a:t> </a:t>
                </a:r>
              </a:p>
            </p:txBody>
          </p:sp>
        </mc:Fallback>
      </mc:AlternateContent>
      <p:sp>
        <p:nvSpPr>
          <p:cNvPr id="6" name="TextBox 5">
            <a:extLst>
              <a:ext uri="{FF2B5EF4-FFF2-40B4-BE49-F238E27FC236}">
                <a16:creationId xmlns:a16="http://schemas.microsoft.com/office/drawing/2014/main" id="{35671425-95F6-4550-8ED0-02F0505475A2}"/>
              </a:ext>
            </a:extLst>
          </p:cNvPr>
          <p:cNvSpPr txBox="1"/>
          <p:nvPr/>
        </p:nvSpPr>
        <p:spPr>
          <a:xfrm>
            <a:off x="4158840" y="682287"/>
            <a:ext cx="669303" cy="769441"/>
          </a:xfrm>
          <a:prstGeom prst="rect">
            <a:avLst/>
          </a:prstGeom>
          <a:noFill/>
        </p:spPr>
        <p:txBody>
          <a:bodyPr wrap="square" rtlCol="0">
            <a:spAutoFit/>
          </a:bodyPr>
          <a:lstStyle/>
          <a:p>
            <a:r>
              <a:rPr lang="en-US" sz="4400" b="1">
                <a:solidFill>
                  <a:srgbClr val="FF0000"/>
                </a:solidFill>
              </a:rPr>
              <a:t>X</a:t>
            </a:r>
          </a:p>
        </p:txBody>
      </p:sp>
      <p:pic>
        <p:nvPicPr>
          <p:cNvPr id="8" name="Picture 7">
            <a:extLst>
              <a:ext uri="{FF2B5EF4-FFF2-40B4-BE49-F238E27FC236}">
                <a16:creationId xmlns:a16="http://schemas.microsoft.com/office/drawing/2014/main" id="{BE9FDD26-53B5-C2B2-AC95-FD5BD31672B9}"/>
              </a:ext>
            </a:extLst>
          </p:cNvPr>
          <p:cNvPicPr>
            <a:picLocks noChangeAspect="1"/>
          </p:cNvPicPr>
          <p:nvPr/>
        </p:nvPicPr>
        <p:blipFill>
          <a:blip r:embed="rId4"/>
          <a:stretch>
            <a:fillRect/>
          </a:stretch>
        </p:blipFill>
        <p:spPr>
          <a:xfrm>
            <a:off x="0" y="2665167"/>
            <a:ext cx="11789381" cy="3707353"/>
          </a:xfrm>
          <a:prstGeom prst="rect">
            <a:avLst/>
          </a:prstGeom>
        </p:spPr>
      </p:pic>
      <p:sp>
        <p:nvSpPr>
          <p:cNvPr id="9" name="TextBox 8">
            <a:extLst>
              <a:ext uri="{FF2B5EF4-FFF2-40B4-BE49-F238E27FC236}">
                <a16:creationId xmlns:a16="http://schemas.microsoft.com/office/drawing/2014/main" id="{B1C9996C-3EF4-1336-6D42-99F7506AD9A6}"/>
              </a:ext>
            </a:extLst>
          </p:cNvPr>
          <p:cNvSpPr txBox="1"/>
          <p:nvPr/>
        </p:nvSpPr>
        <p:spPr>
          <a:xfrm>
            <a:off x="6479405" y="5779746"/>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627638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DCFD74-E883-16D3-A4ED-370C9F9B0E52}"/>
              </a:ext>
            </a:extLst>
          </p:cNvPr>
          <p:cNvPicPr>
            <a:picLocks noChangeAspect="1"/>
          </p:cNvPicPr>
          <p:nvPr/>
        </p:nvPicPr>
        <p:blipFill>
          <a:blip r:embed="rId2"/>
          <a:stretch>
            <a:fillRect/>
          </a:stretch>
        </p:blipFill>
        <p:spPr>
          <a:xfrm>
            <a:off x="247657" y="338543"/>
            <a:ext cx="11944343" cy="4145908"/>
          </a:xfrm>
          <a:prstGeom prst="rect">
            <a:avLst/>
          </a:prstGeom>
        </p:spPr>
      </p:pic>
      <p:sp>
        <p:nvSpPr>
          <p:cNvPr id="4" name="TextBox 3">
            <a:extLst>
              <a:ext uri="{FF2B5EF4-FFF2-40B4-BE49-F238E27FC236}">
                <a16:creationId xmlns:a16="http://schemas.microsoft.com/office/drawing/2014/main" id="{FCAC1A41-8F1D-063B-8C25-9E1FEE2A14A2}"/>
              </a:ext>
            </a:extLst>
          </p:cNvPr>
          <p:cNvSpPr txBox="1"/>
          <p:nvPr/>
        </p:nvSpPr>
        <p:spPr>
          <a:xfrm>
            <a:off x="6503206" y="3824321"/>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3070148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E456C55-B92D-5D23-6709-4FFBCF406985}"/>
              </a:ext>
            </a:extLst>
          </p:cNvPr>
          <p:cNvPicPr>
            <a:picLocks noChangeAspect="1"/>
          </p:cNvPicPr>
          <p:nvPr/>
        </p:nvPicPr>
        <p:blipFill>
          <a:blip r:embed="rId2"/>
          <a:stretch>
            <a:fillRect/>
          </a:stretch>
        </p:blipFill>
        <p:spPr>
          <a:xfrm>
            <a:off x="0" y="1245141"/>
            <a:ext cx="11491682" cy="3429000"/>
          </a:xfrm>
          <a:prstGeom prst="rect">
            <a:avLst/>
          </a:prstGeom>
        </p:spPr>
      </p:pic>
      <p:sp>
        <p:nvSpPr>
          <p:cNvPr id="4" name="TextBox 3">
            <a:extLst>
              <a:ext uri="{FF2B5EF4-FFF2-40B4-BE49-F238E27FC236}">
                <a16:creationId xmlns:a16="http://schemas.microsoft.com/office/drawing/2014/main" id="{1F3135FA-C31A-AAC1-6BE7-465A9391542E}"/>
              </a:ext>
            </a:extLst>
          </p:cNvPr>
          <p:cNvSpPr txBox="1"/>
          <p:nvPr/>
        </p:nvSpPr>
        <p:spPr>
          <a:xfrm>
            <a:off x="31015" y="2102526"/>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239F5F62-6394-4E45-A650-4ECCDD3523D3}"/>
              </a:ext>
            </a:extLst>
          </p:cNvPr>
          <p:cNvSpPr txBox="1"/>
          <p:nvPr/>
        </p:nvSpPr>
        <p:spPr>
          <a:xfrm>
            <a:off x="0" y="3305513"/>
            <a:ext cx="669303" cy="769441"/>
          </a:xfrm>
          <a:prstGeom prst="rect">
            <a:avLst/>
          </a:prstGeom>
          <a:noFill/>
        </p:spPr>
        <p:txBody>
          <a:bodyPr wrap="square" rtlCol="0">
            <a:spAutoFit/>
          </a:bodyPr>
          <a:lstStyle/>
          <a:p>
            <a:r>
              <a:rPr lang="en-US" sz="4400" b="1">
                <a:solidFill>
                  <a:srgbClr val="FF0000"/>
                </a:solidFill>
              </a:rPr>
              <a:t>X</a:t>
            </a:r>
          </a:p>
        </p:txBody>
      </p:sp>
      <p:sp>
        <p:nvSpPr>
          <p:cNvPr id="7" name="TextBox 6">
            <a:extLst>
              <a:ext uri="{FF2B5EF4-FFF2-40B4-BE49-F238E27FC236}">
                <a16:creationId xmlns:a16="http://schemas.microsoft.com/office/drawing/2014/main" id="{7F8D3D65-97F7-8F2C-A1A8-A7259B6FA57B}"/>
              </a:ext>
            </a:extLst>
          </p:cNvPr>
          <p:cNvSpPr txBox="1"/>
          <p:nvPr/>
        </p:nvSpPr>
        <p:spPr>
          <a:xfrm>
            <a:off x="31015" y="162552"/>
            <a:ext cx="11959880" cy="670440"/>
          </a:xfrm>
          <a:prstGeom prst="rect">
            <a:avLst/>
          </a:prstGeom>
          <a:solidFill>
            <a:srgbClr val="FFFF00"/>
          </a:solidFill>
        </p:spPr>
        <p:txBody>
          <a:bodyPr wrap="square">
            <a:spAutoFit/>
          </a:bodyPr>
          <a:lstStyle/>
          <a:p>
            <a:pPr marL="629920" indent="-629920" algn="just">
              <a:lnSpc>
                <a:spcPct val="107000"/>
              </a:lnSpc>
              <a:spcAft>
                <a:spcPts val="800"/>
              </a:spcAft>
              <a:tabLst>
                <a:tab pos="629920" algn="l"/>
              </a:tabLst>
            </a:pPr>
            <a:r>
              <a:rPr lang="en-US" sz="1800" b="1">
                <a:solidFill>
                  <a:srgbClr val="000000"/>
                </a:solidFill>
                <a:effectLst/>
                <a:latin typeface="Chu Van An"/>
                <a:ea typeface="Calibri" panose="020F0502020204030204" pitchFamily="34" charset="0"/>
              </a:rPr>
              <a:t>PHẦN II. Câu trắc nghiệm đúng sai. </a:t>
            </a:r>
            <a:r>
              <a:rPr lang="en-US" sz="1800">
                <a:solidFill>
                  <a:srgbClr val="000000"/>
                </a:solidFill>
                <a:effectLst/>
                <a:latin typeface="Chu Van An"/>
                <a:ea typeface="Calibri" panose="020F0502020204030204" pitchFamily="34" charset="0"/>
              </a:rPr>
              <a:t>Thí sinh trả lời từ câu 13 đến câu 16. Trong mỗi ý a), b), c), d) ở mỗi câu, thí sinh chọn đúng hoặc sai. </a:t>
            </a:r>
            <a:endParaRPr lang="en-US" sz="180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72680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5CE2434-34EA-F885-CF36-B0601571F0CC}"/>
              </a:ext>
            </a:extLst>
          </p:cNvPr>
          <p:cNvPicPr>
            <a:picLocks noChangeAspect="1"/>
          </p:cNvPicPr>
          <p:nvPr/>
        </p:nvPicPr>
        <p:blipFill>
          <a:blip r:embed="rId2"/>
          <a:stretch>
            <a:fillRect/>
          </a:stretch>
        </p:blipFill>
        <p:spPr>
          <a:xfrm>
            <a:off x="159860" y="208778"/>
            <a:ext cx="11872280" cy="1426776"/>
          </a:xfrm>
          <a:prstGeom prst="rect">
            <a:avLst/>
          </a:prstGeom>
        </p:spPr>
      </p:pic>
      <p:pic>
        <p:nvPicPr>
          <p:cNvPr id="6" name="Picture 5" descr="A triangle with lines and points&#10;&#10;Description automatically generated">
            <a:extLst>
              <a:ext uri="{FF2B5EF4-FFF2-40B4-BE49-F238E27FC236}">
                <a16:creationId xmlns:a16="http://schemas.microsoft.com/office/drawing/2014/main" id="{541E824D-F88B-C4F4-F9BE-7384B02A9D85}"/>
              </a:ext>
            </a:extLst>
          </p:cNvPr>
          <p:cNvPicPr>
            <a:picLocks noChangeAspect="1"/>
          </p:cNvPicPr>
          <p:nvPr/>
        </p:nvPicPr>
        <p:blipFill rotWithShape="1">
          <a:blip r:embed="rId3"/>
          <a:srcRect l="6088" r="15918"/>
          <a:stretch/>
        </p:blipFill>
        <p:spPr bwMode="auto">
          <a:xfrm>
            <a:off x="8957174" y="1916363"/>
            <a:ext cx="3178521" cy="3035016"/>
          </a:xfrm>
          <a:prstGeom prst="rect">
            <a:avLst/>
          </a:prstGeom>
          <a:ln>
            <a:noFill/>
          </a:ln>
          <a:extLst>
            <a:ext uri="{53640926-AAD7-44D8-BBD7-CCE9431645EC}">
              <a14:shadowObscured xmlns:a14="http://schemas.microsoft.com/office/drawing/2010/main"/>
            </a:ext>
          </a:extLst>
        </p:spPr>
      </p:pic>
      <mc:AlternateContent xmlns:mc="http://schemas.openxmlformats.org/markup-compatibility/2006">
        <mc:Choice xmlns:a14="http://schemas.microsoft.com/office/drawing/2010/main" Requires="a14">
          <p:sp>
            <p:nvSpPr>
              <p:cNvPr id="8" name="TextBox 7">
                <a:extLst>
                  <a:ext uri="{FF2B5EF4-FFF2-40B4-BE49-F238E27FC236}">
                    <a16:creationId xmlns:a16="http://schemas.microsoft.com/office/drawing/2014/main" id="{56EDE704-94D4-2AC2-6929-3B9A5A30A9D2}"/>
                  </a:ext>
                </a:extLst>
              </p:cNvPr>
              <p:cNvSpPr txBox="1"/>
              <p:nvPr/>
            </p:nvSpPr>
            <p:spPr>
              <a:xfrm>
                <a:off x="18598" y="1663430"/>
                <a:ext cx="9257377" cy="5150000"/>
              </a:xfrm>
              <a:prstGeom prst="rect">
                <a:avLst/>
              </a:prstGeom>
              <a:noFill/>
            </p:spPr>
            <p:txBody>
              <a:bodyPr wrap="square">
                <a:spAutoFit/>
              </a:bodyPr>
              <a:lstStyle/>
              <a:p>
                <a:pPr indent="137160"/>
                <a:r>
                  <a:rPr lang="en-US" sz="2400" b="1">
                    <a:effectLst/>
                    <a:latin typeface="Chu Van An"/>
                    <a:ea typeface="Calibri" panose="020F0502020204030204" pitchFamily="34" charset="0"/>
                    <a:cs typeface="Times New Roman" panose="02020603050405020304" pitchFamily="18" charset="0"/>
                  </a:rPr>
                  <a:t>a) </a:t>
                </a:r>
                <a:r>
                  <a:rPr lang="en-US" sz="2400" b="1">
                    <a:solidFill>
                      <a:srgbClr val="FF0000"/>
                    </a:solidFill>
                    <a:effectLst/>
                    <a:latin typeface="Chu Van An"/>
                    <a:ea typeface="Calibri" panose="020F0502020204030204" pitchFamily="34" charset="0"/>
                    <a:cs typeface="Times New Roman" panose="02020603050405020304" pitchFamily="18" charset="0"/>
                  </a:rPr>
                  <a:t>Chọn Đúng:     </a:t>
                </a:r>
                <a:r>
                  <a:rPr lang="en-US" sz="2400">
                    <a:effectLst/>
                    <a:latin typeface="Chu Van An"/>
                    <a:ea typeface="Calibri" panose="020F0502020204030204" pitchFamily="34" charset="0"/>
                    <a:cs typeface="Times New Roman" panose="02020603050405020304" pitchFamily="18" charset="0"/>
                  </a:rPr>
                  <a:t>Vì tam giác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𝐴𝐵𝐶</m:t>
                    </m:r>
                  </m:oMath>
                </a14:m>
                <a:r>
                  <a:rPr lang="en-US" sz="2400">
                    <a:effectLst/>
                    <a:latin typeface="Chu Van An"/>
                    <a:ea typeface="Calibri" panose="020F0502020204030204" pitchFamily="34" charset="0"/>
                    <a:cs typeface="Times New Roman" panose="02020603050405020304" pitchFamily="18" charset="0"/>
                  </a:rPr>
                  <a:t> đều nên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US" sz="24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effectLst/>
                            <a:latin typeface="Cambria Math" panose="02040503050406030204" pitchFamily="18" charset="0"/>
                            <a:ea typeface="Calibri" panose="020F0502020204030204" pitchFamily="34" charset="0"/>
                            <a:cs typeface="Times New Roman" panose="02020603050405020304" pitchFamily="18" charset="0"/>
                          </a:rPr>
                          <m:t>𝐴𝐶</m:t>
                        </m:r>
                      </m:e>
                    </m:acc>
                    <m:r>
                      <a:rPr lang="en-US" sz="24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effectLst/>
                            <a:latin typeface="Cambria Math" panose="02040503050406030204" pitchFamily="18" charset="0"/>
                            <a:ea typeface="Calibri" panose="020F0502020204030204" pitchFamily="34" charset="0"/>
                            <a:cs typeface="Times New Roman" panose="02020603050405020304" pitchFamily="18" charset="0"/>
                          </a:rPr>
                          <m:t>𝐵𝐴𝐶</m:t>
                        </m:r>
                      </m:e>
                    </m:acc>
                    <m:r>
                      <a:rPr lang="en-US" sz="2400" i="1">
                        <a:effectLst/>
                        <a:latin typeface="Cambria Math" panose="02040503050406030204" pitchFamily="18" charset="0"/>
                        <a:ea typeface="Calibri" panose="020F0502020204030204" pitchFamily="34" charset="0"/>
                        <a:cs typeface="Times New Roman" panose="02020603050405020304" pitchFamily="18" charset="0"/>
                      </a:rPr>
                      <m:t>=6</m:t>
                    </m:r>
                    <m:sSup>
                      <m:sSup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400" i="1">
                            <a:effectLst/>
                            <a:latin typeface="Cambria Math" panose="02040503050406030204" pitchFamily="18" charset="0"/>
                            <a:ea typeface="Calibri" panose="020F0502020204030204" pitchFamily="34" charset="0"/>
                            <a:cs typeface="Times New Roman" panose="02020603050405020304" pitchFamily="18" charset="0"/>
                          </a:rPr>
                          <m:t>0</m:t>
                        </m:r>
                      </m:e>
                      <m:sup>
                        <m:r>
                          <a:rPr lang="en-US" sz="2400" i="1">
                            <a:effectLst/>
                            <a:latin typeface="Cambria Math" panose="02040503050406030204" pitchFamily="18" charset="0"/>
                            <a:ea typeface="Calibri" panose="020F0502020204030204" pitchFamily="34" charset="0"/>
                            <a:cs typeface="Times New Roman" panose="02020603050405020304" pitchFamily="18" charset="0"/>
                          </a:rPr>
                          <m:t>°</m:t>
                        </m:r>
                      </m:sup>
                    </m:sSup>
                  </m:oMath>
                </a14:m>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r>
                  <a:rPr lang="en-US" sz="2400" b="1">
                    <a:effectLst/>
                    <a:latin typeface="Chu Van An"/>
                    <a:ea typeface="Calibri" panose="020F0502020204030204" pitchFamily="34" charset="0"/>
                    <a:cs typeface="Times New Roman" panose="02020603050405020304" pitchFamily="18" charset="0"/>
                  </a:rPr>
                  <a:t>b) Chọn Sai: </a:t>
                </a:r>
                <a14:m>
                  <m:oMath xmlns:m="http://schemas.openxmlformats.org/officeDocument/2006/math">
                    <m:r>
                      <a:rPr lang="en-US" sz="2400" b="1" i="0"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  </m:t>
                    </m:r>
                    <m:acc>
                      <m:accPr>
                        <m:chr m:val="⃗"/>
                        <m:ctrlPr>
                          <a:rPr lang="en-US" sz="240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𝐴𝐶</m:t>
                        </m:r>
                      </m:e>
                    </m:acc>
                    <m: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𝐴𝐵</m:t>
                            </m:r>
                          </m:e>
                        </m:acc>
                      </m:e>
                    </m:d>
                    <m: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𝐴𝐶</m:t>
                            </m:r>
                          </m:e>
                        </m:acc>
                      </m:e>
                    </m:d>
                    <m: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func>
                      <m:funcPr>
                        <m:ctrlP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funcPr>
                      <m:fName>
                        <m:r>
                          <m:rPr>
                            <m:sty m:val="p"/>
                          </m:rPr>
                          <a:rPr lang="en-US" sz="240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cos</m:t>
                        </m:r>
                      </m:fName>
                      <m:e>
                        <m:d>
                          <m:dPr>
                            <m:ctrlP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𝐴𝐵</m:t>
                                </m:r>
                              </m:e>
                            </m:acc>
                            <m: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𝐴𝐶</m:t>
                                </m:r>
                              </m:e>
                            </m:acc>
                          </m:e>
                        </m:d>
                      </m:e>
                    </m:func>
                    <m:r>
                      <a:rPr lang="en-US" sz="2400" i="1">
                        <a:effectLst/>
                        <a:latin typeface="Cambria Math" panose="02040503050406030204" pitchFamily="18" charset="0"/>
                        <a:ea typeface="Calibri" panose="020F0502020204030204" pitchFamily="34" charset="0"/>
                        <a:cs typeface="Times New Roman" panose="02020603050405020304" pitchFamily="18" charset="0"/>
                      </a:rPr>
                      <m:t>=5.5.</m:t>
                    </m:r>
                    <m:r>
                      <a:rPr lang="en-US" sz="2400" i="1">
                        <a:effectLst/>
                        <a:latin typeface="Cambria Math" panose="02040503050406030204" pitchFamily="18" charset="0"/>
                        <a:ea typeface="Calibri" panose="020F0502020204030204" pitchFamily="34" charset="0"/>
                        <a:cs typeface="Times New Roman" panose="02020603050405020304" pitchFamily="18" charset="0"/>
                      </a:rPr>
                      <m:t>𝑐𝑜𝑠</m:t>
                    </m:r>
                    <m:sSup>
                      <m:sSup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400" i="1">
                            <a:effectLst/>
                            <a:latin typeface="Cambria Math" panose="02040503050406030204" pitchFamily="18" charset="0"/>
                            <a:ea typeface="Calibri" panose="020F0502020204030204" pitchFamily="34" charset="0"/>
                            <a:cs typeface="Times New Roman" panose="02020603050405020304" pitchFamily="18" charset="0"/>
                          </a:rPr>
                          <m:t>60</m:t>
                        </m:r>
                      </m:e>
                      <m:sup>
                        <m:r>
                          <a:rPr lang="en-US" sz="2400" i="1">
                            <a:effectLst/>
                            <a:latin typeface="Cambria Math" panose="02040503050406030204" pitchFamily="18" charset="0"/>
                            <a:ea typeface="Calibri" panose="020F0502020204030204" pitchFamily="34" charset="0"/>
                            <a:cs typeface="Times New Roman" panose="02020603050405020304" pitchFamily="18" charset="0"/>
                          </a:rPr>
                          <m:t>0</m:t>
                        </m:r>
                      </m:sup>
                    </m:sSup>
                    <m:r>
                      <a:rPr lang="en-US" sz="24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25</m:t>
                        </m:r>
                      </m:num>
                      <m:den>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den>
                    </m:f>
                  </m:oMath>
                </a14:m>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r>
                  <a:rPr lang="en-US" sz="2400" b="1">
                    <a:effectLst/>
                    <a:latin typeface="Chu Van An"/>
                    <a:ea typeface="Calibri" panose="020F0502020204030204" pitchFamily="34" charset="0"/>
                    <a:cs typeface="Times New Roman" panose="02020603050405020304" pitchFamily="18" charset="0"/>
                  </a:rPr>
                  <a:t> c) Chọn Sai</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r>
                  <a:rPr lang="en-US" sz="2400">
                    <a:effectLst/>
                    <a:latin typeface="Chu Van An"/>
                    <a:ea typeface="Calibri" panose="020F0502020204030204" pitchFamily="34" charset="0"/>
                    <a:cs typeface="Times New Roman" panose="02020603050405020304" pitchFamily="18" charset="0"/>
                  </a:rPr>
                  <a:t>Vì </a:t>
                </a:r>
                <a14:m>
                  <m:oMath xmlns:m="http://schemas.openxmlformats.org/officeDocument/2006/math">
                    <m:acc>
                      <m:accPr>
                        <m:chr m:val="⃗"/>
                        <m:ctrlPr>
                          <a:rPr lang="en-US" sz="2400" i="1">
                            <a:effectLst/>
                            <a:latin typeface="Cambria Math" panose="02040503050406030204" pitchFamily="18" charset="0"/>
                            <a:ea typeface="Calibri" panose="020F0502020204030204" pitchFamily="34" charset="0"/>
                            <a:cs typeface="Chu Van An"/>
                          </a:rPr>
                        </m:ctrlPr>
                      </m:accPr>
                      <m:e>
                        <m:r>
                          <a:rPr lang="en-US" sz="2400" b="0" i="1">
                            <a:effectLst/>
                            <a:latin typeface="Cambria Math" panose="02040503050406030204" pitchFamily="18" charset="0"/>
                            <a:ea typeface="Calibri" panose="020F0502020204030204" pitchFamily="34" charset="0"/>
                            <a:cs typeface="Chu Van An"/>
                          </a:rPr>
                          <m:t>𝐴𝐺</m:t>
                        </m:r>
                      </m:e>
                    </m:acc>
                    <m:r>
                      <a:rPr lang="en-US" sz="2400" b="0" i="1">
                        <a:effectLst/>
                        <a:latin typeface="Cambria Math" panose="02040503050406030204" pitchFamily="18" charset="0"/>
                        <a:ea typeface="Calibri" panose="020F0502020204030204" pitchFamily="34" charset="0"/>
                        <a:cs typeface="Chu Van An"/>
                      </a:rPr>
                      <m:t>; </m:t>
                    </m:r>
                    <m:acc>
                      <m:accPr>
                        <m:chr m:val="⃗"/>
                        <m:ctrlPr>
                          <a:rPr lang="en-US" sz="2400" i="1">
                            <a:effectLst/>
                            <a:latin typeface="Cambria Math" panose="02040503050406030204" pitchFamily="18" charset="0"/>
                            <a:ea typeface="Calibri" panose="020F0502020204030204" pitchFamily="34" charset="0"/>
                            <a:cs typeface="Chu Van An"/>
                          </a:rPr>
                        </m:ctrlPr>
                      </m:accPr>
                      <m:e>
                        <m:r>
                          <a:rPr lang="en-US" sz="2400" b="0" i="1">
                            <a:effectLst/>
                            <a:latin typeface="Cambria Math" panose="02040503050406030204" pitchFamily="18" charset="0"/>
                            <a:ea typeface="Calibri" panose="020F0502020204030204" pitchFamily="34" charset="0"/>
                            <a:cs typeface="Chu Van An"/>
                          </a:rPr>
                          <m:t>𝐻𝐺</m:t>
                        </m:r>
                      </m:e>
                    </m:acc>
                  </m:oMath>
                </a14:m>
                <a:r>
                  <a:rPr lang="en-US" sz="2400">
                    <a:effectLst/>
                    <a:latin typeface="Chu Van An"/>
                    <a:ea typeface="Times New Roman" panose="02020603050405020304" pitchFamily="18" charset="0"/>
                    <a:cs typeface="Times New Roman" panose="02020603050405020304" pitchFamily="18" charset="0"/>
                  </a:rPr>
                  <a:t> là 2 vec tơ ngược hướng nên </a:t>
                </a:r>
                <a14:m>
                  <m:oMath xmlns:m="http://schemas.openxmlformats.org/officeDocument/2006/math">
                    <m:acc>
                      <m:accPr>
                        <m:chr m:val="⃗"/>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effectLst/>
                            <a:latin typeface="Cambria Math" panose="02040503050406030204" pitchFamily="18" charset="0"/>
                            <a:ea typeface="Calibri" panose="020F0502020204030204" pitchFamily="34" charset="0"/>
                            <a:cs typeface="Times New Roman" panose="02020603050405020304" pitchFamily="18" charset="0"/>
                          </a:rPr>
                          <m:t>𝐴𝐺</m:t>
                        </m:r>
                      </m:e>
                    </m:acc>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acc>
                      <m:accPr>
                        <m:chr m:val="⃗"/>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effectLst/>
                            <a:latin typeface="Cambria Math" panose="02040503050406030204" pitchFamily="18" charset="0"/>
                            <a:ea typeface="Calibri" panose="020F0502020204030204" pitchFamily="34" charset="0"/>
                            <a:cs typeface="Times New Roman" panose="02020603050405020304" pitchFamily="18" charset="0"/>
                          </a:rPr>
                          <m:t>𝐻𝐺</m:t>
                        </m:r>
                      </m:e>
                    </m:acc>
                  </m:oMath>
                </a14:m>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r>
                  <a:rPr lang="en-US" sz="2400" b="1">
                    <a:effectLst/>
                    <a:latin typeface="Chu Van An"/>
                    <a:ea typeface="Calibri" panose="020F0502020204030204" pitchFamily="34" charset="0"/>
                    <a:cs typeface="Times New Roman" panose="02020603050405020304" pitchFamily="18" charset="0"/>
                  </a:rPr>
                  <a:t>d) </a:t>
                </a:r>
                <a:r>
                  <a:rPr lang="en-US" sz="2400" b="1">
                    <a:solidFill>
                      <a:srgbClr val="FF0000"/>
                    </a:solidFill>
                    <a:effectLst/>
                    <a:latin typeface="Chu Van An"/>
                    <a:ea typeface="Calibri" panose="020F0502020204030204" pitchFamily="34" charset="0"/>
                    <a:cs typeface="Times New Roman" panose="02020603050405020304" pitchFamily="18" charset="0"/>
                  </a:rPr>
                  <a:t>Chọn Đúng</a:t>
                </a:r>
                <a:endParaRPr lang="en-US" sz="240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2400">
                    <a:effectLst/>
                    <a:latin typeface="Chu Van An"/>
                    <a:ea typeface="Calibri" panose="020F0502020204030204" pitchFamily="34" charset="0"/>
                    <a:cs typeface="Times New Roman" panose="02020603050405020304" pitchFamily="18" charset="0"/>
                  </a:rPr>
                  <a:t>Theo quy tắc trung điểm:</a:t>
                </a:r>
                <a14:m>
                  <m:oMath xmlns:m="http://schemas.openxmlformats.org/officeDocument/2006/math">
                    <m:r>
                      <a:rPr lang="en-US" sz="2400" b="0" i="0" smtClean="0">
                        <a:effectLst/>
                        <a:latin typeface="Cambria Math" panose="02040503050406030204" pitchFamily="18" charset="0"/>
                        <a:ea typeface="Calibri" panose="020F0502020204030204" pitchFamily="34" charset="0"/>
                        <a:cs typeface="Times New Roman" panose="02020603050405020304" pitchFamily="18" charset="0"/>
                      </a:rPr>
                      <m:t> </m:t>
                    </m:r>
                    <m:r>
                      <a:rPr lang="en-US" sz="2400" i="1">
                        <a:effectLst/>
                        <a:latin typeface="Cambria Math" panose="02040503050406030204" pitchFamily="18" charset="0"/>
                        <a:ea typeface="Calibri" panose="020F0502020204030204" pitchFamily="34" charset="0"/>
                        <a:cs typeface="Times New Roman" panose="02020603050405020304" pitchFamily="18" charset="0"/>
                      </a:rPr>
                      <m:t>𝐻</m:t>
                    </m:r>
                  </m:oMath>
                </a14:m>
                <a:r>
                  <a:rPr lang="en-US" sz="2400">
                    <a:effectLst/>
                    <a:latin typeface="Chu Van An"/>
                    <a:ea typeface="Calibri" panose="020F0502020204030204" pitchFamily="34" charset="0"/>
                    <a:cs typeface="Times New Roman" panose="02020603050405020304" pitchFamily="18" charset="0"/>
                  </a:rPr>
                  <a:t> là trung điểm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𝐵𝐶</m:t>
                    </m:r>
                  </m:oMath>
                </a14:m>
                <a:r>
                  <a:rPr lang="en-US" sz="2400">
                    <a:effectLst/>
                    <a:latin typeface="Chu Van An"/>
                    <a:ea typeface="Calibri" panose="020F0502020204030204" pitchFamily="34" charset="0"/>
                    <a:cs typeface="Times New Roman" panose="02020603050405020304" pitchFamily="18" charset="0"/>
                  </a:rPr>
                  <a:t> </a:t>
                </a:r>
                <a14:m>
                  <m:oMath xmlns:m="http://schemas.openxmlformats.org/officeDocument/2006/math">
                    <m:r>
                      <a:rPr lang="en-US" sz="2400" i="1">
                        <a:effectLst/>
                        <a:latin typeface="Cambria Math" panose="02040503050406030204" pitchFamily="18" charset="0"/>
                        <a:ea typeface="Calibri" panose="020F0502020204030204" pitchFamily="34" charset="0"/>
                        <a:cs typeface="Cambria Math" panose="02040503050406030204" pitchFamily="18" charset="0"/>
                      </a:rPr>
                      <m:t>⇒</m:t>
                    </m:r>
                    <m:acc>
                      <m:accPr>
                        <m:chr m:val="⃗"/>
                        <m:ctrlPr>
                          <a:rPr lang="en-US" sz="24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b="1" i="1">
                            <a:effectLst/>
                            <a:latin typeface="Cambria Math" panose="02040503050406030204" pitchFamily="18" charset="0"/>
                            <a:ea typeface="Calibri" panose="020F0502020204030204" pitchFamily="34" charset="0"/>
                            <a:cs typeface="Times New Roman" panose="02020603050405020304" pitchFamily="18" charset="0"/>
                          </a:rPr>
                          <m:t>𝑮𝑩</m:t>
                        </m:r>
                      </m:e>
                    </m:acc>
                    <m:r>
                      <a:rPr lang="en-US" sz="24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4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b="1" i="1">
                            <a:effectLst/>
                            <a:latin typeface="Cambria Math" panose="02040503050406030204" pitchFamily="18" charset="0"/>
                            <a:ea typeface="Calibri" panose="020F0502020204030204" pitchFamily="34" charset="0"/>
                            <a:cs typeface="Times New Roman" panose="02020603050405020304" pitchFamily="18" charset="0"/>
                          </a:rPr>
                          <m:t>𝑮𝑪</m:t>
                        </m:r>
                      </m:e>
                    </m:acc>
                    <m:r>
                      <a:rPr lang="en-US" sz="2400" b="1" i="1">
                        <a:effectLst/>
                        <a:latin typeface="Cambria Math" panose="02040503050406030204" pitchFamily="18" charset="0"/>
                        <a:ea typeface="Calibri" panose="020F0502020204030204" pitchFamily="34" charset="0"/>
                        <a:cs typeface="Times New Roman" panose="02020603050405020304" pitchFamily="18" charset="0"/>
                      </a:rPr>
                      <m:t>=</m:t>
                    </m:r>
                    <m:r>
                      <a:rPr lang="en-US" sz="2400" b="1" i="1">
                        <a:effectLst/>
                        <a:latin typeface="Cambria Math" panose="02040503050406030204" pitchFamily="18" charset="0"/>
                        <a:ea typeface="Calibri" panose="020F0502020204030204" pitchFamily="34" charset="0"/>
                        <a:cs typeface="Times New Roman" panose="02020603050405020304" pitchFamily="18" charset="0"/>
                      </a:rPr>
                      <m:t>𝟐</m:t>
                    </m:r>
                    <m:acc>
                      <m:accPr>
                        <m:chr m:val="⃗"/>
                        <m:ctrlPr>
                          <a:rPr lang="en-US" sz="24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b="1" i="1">
                            <a:effectLst/>
                            <a:latin typeface="Cambria Math" panose="02040503050406030204" pitchFamily="18" charset="0"/>
                            <a:ea typeface="Calibri" panose="020F0502020204030204" pitchFamily="34" charset="0"/>
                            <a:cs typeface="Times New Roman" panose="02020603050405020304" pitchFamily="18" charset="0"/>
                          </a:rPr>
                          <m:t>𝑮𝑯</m:t>
                        </m:r>
                      </m:e>
                    </m:acc>
                  </m:oMath>
                </a14:m>
                <a:endParaRPr lang="en-US" sz="2400" b="1">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2400">
                    <a:latin typeface="Chu Van An"/>
                    <a:ea typeface="Calibri" panose="020F0502020204030204" pitchFamily="34" charset="0"/>
                    <a:cs typeface="Times New Roman" panose="02020603050405020304" pitchFamily="18" charset="0"/>
                  </a:rPr>
                  <a:t>Độ dài </a:t>
                </a:r>
                <a:r>
                  <a:rPr lang="en-US" sz="2400">
                    <a:effectLst/>
                    <a:latin typeface="Chu Van An"/>
                    <a:ea typeface="Calibri" panose="020F0502020204030204" pitchFamily="34" charset="0"/>
                    <a:cs typeface="Times New Roman" panose="02020603050405020304" pitchFamily="18" charset="0"/>
                  </a:rPr>
                  <a:t>đường cao</a:t>
                </a:r>
                <a:r>
                  <a:rPr lang="en-US" sz="2400">
                    <a:solidFill>
                      <a:srgbClr val="FF0000"/>
                    </a:solidFill>
                    <a:effectLst/>
                    <a:latin typeface="Chu Van An"/>
                    <a:ea typeface="Calibri" panose="020F0502020204030204" pitchFamily="34" charset="0"/>
                    <a:cs typeface="Times New Roman" panose="02020603050405020304" pitchFamily="18" charset="0"/>
                  </a:rPr>
                  <a:t> </a:t>
                </a:r>
                <a14:m>
                  <m:oMath xmlns:m="http://schemas.openxmlformats.org/officeDocument/2006/math">
                    <m:r>
                      <a:rPr lang="en-US" sz="2400" b="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h</m:t>
                    </m:r>
                    <m:r>
                      <a:rPr lang="en-US" sz="2400" b="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400" b="0" i="1" smtClean="0">
                            <a:solidFill>
                              <a:srgbClr val="FF0000"/>
                            </a:solidFill>
                            <a:effectLst/>
                            <a:latin typeface="Cambria Math" panose="02040503050406030204" pitchFamily="18" charset="0"/>
                            <a:cs typeface="Times New Roman" panose="02020603050405020304" pitchFamily="18" charset="0"/>
                          </a:rPr>
                        </m:ctrlPr>
                      </m:fPr>
                      <m:num>
                        <m:r>
                          <a:rPr lang="en-US" sz="2400" b="0" i="1" smtClean="0">
                            <a:solidFill>
                              <a:srgbClr val="FF0000"/>
                            </a:solidFill>
                            <a:effectLst/>
                            <a:latin typeface="Cambria Math" panose="02040503050406030204" pitchFamily="18" charset="0"/>
                            <a:cs typeface="Times New Roman" panose="02020603050405020304" pitchFamily="18" charset="0"/>
                          </a:rPr>
                          <m:t>𝑎</m:t>
                        </m:r>
                        <m:rad>
                          <m:radPr>
                            <m:degHide m:val="on"/>
                            <m:ctrlPr>
                              <a:rPr lang="en-US" sz="2400" b="0" i="1" smtClean="0">
                                <a:solidFill>
                                  <a:srgbClr val="FF0000"/>
                                </a:solidFill>
                                <a:effectLst/>
                                <a:latin typeface="Cambria Math" panose="02040503050406030204" pitchFamily="18" charset="0"/>
                                <a:cs typeface="Times New Roman" panose="02020603050405020304" pitchFamily="18" charset="0"/>
                              </a:rPr>
                            </m:ctrlPr>
                          </m:radPr>
                          <m:deg/>
                          <m:e>
                            <m:r>
                              <a:rPr lang="en-US" sz="2400" b="0" i="1" smtClean="0">
                                <a:solidFill>
                                  <a:srgbClr val="FF0000"/>
                                </a:solidFill>
                                <a:effectLst/>
                                <a:latin typeface="Cambria Math" panose="02040503050406030204" pitchFamily="18" charset="0"/>
                                <a:cs typeface="Times New Roman" panose="02020603050405020304" pitchFamily="18" charset="0"/>
                              </a:rPr>
                              <m:t>3</m:t>
                            </m:r>
                          </m:e>
                        </m:rad>
                      </m:num>
                      <m:den>
                        <m:r>
                          <a:rPr lang="en-US" sz="2400" b="0" i="1" smtClean="0">
                            <a:solidFill>
                              <a:srgbClr val="FF0000"/>
                            </a:solidFill>
                            <a:effectLst/>
                            <a:latin typeface="Cambria Math" panose="02040503050406030204" pitchFamily="18" charset="0"/>
                            <a:cs typeface="Times New Roman" panose="02020603050405020304" pitchFamily="18" charset="0"/>
                          </a:rPr>
                          <m:t>2</m:t>
                        </m:r>
                      </m:den>
                    </m:f>
                  </m:oMath>
                </a14:m>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14:m>
                  <m:oMathPara xmlns:m="http://schemas.openxmlformats.org/officeDocument/2006/math">
                    <m:oMathParaPr>
                      <m:jc m:val="centerGroup"/>
                    </m:oMathParaPr>
                    <m:oMath xmlns:m="http://schemas.openxmlformats.org/officeDocument/2006/math">
                      <m:r>
                        <a:rPr lang="en-US" sz="2400" i="1">
                          <a:effectLst/>
                          <a:latin typeface="Cambria Math" panose="02040503050406030204" pitchFamily="18" charset="0"/>
                          <a:ea typeface="Calibri" panose="020F0502020204030204" pitchFamily="34" charset="0"/>
                          <a:cs typeface="Cambria Math" panose="02040503050406030204" pitchFamily="18" charset="0"/>
                        </a:rPr>
                        <m:t>⇒</m:t>
                      </m:r>
                      <m:r>
                        <a:rPr lang="en-US" sz="2400" b="1" i="1" smtClean="0">
                          <a:effectLst/>
                          <a:latin typeface="Cambria Math" panose="02040503050406030204" pitchFamily="18" charset="0"/>
                          <a:ea typeface="Calibri" panose="020F0502020204030204" pitchFamily="34" charset="0"/>
                          <a:cs typeface="Cambria Math" panose="02040503050406030204" pitchFamily="18" charset="0"/>
                        </a:rPr>
                        <m:t>𝒉</m:t>
                      </m:r>
                      <m:r>
                        <a:rPr lang="en-US" sz="2400" b="1" i="1" smtClean="0">
                          <a:effectLst/>
                          <a:latin typeface="Cambria Math" panose="02040503050406030204" pitchFamily="18" charset="0"/>
                          <a:ea typeface="Calibri" panose="020F0502020204030204" pitchFamily="34" charset="0"/>
                          <a:cs typeface="Cambria Math" panose="02040503050406030204" pitchFamily="18" charset="0"/>
                        </a:rPr>
                        <m:t>=</m:t>
                      </m:r>
                      <m:r>
                        <a:rPr lang="en-US" sz="2400" b="1" i="1">
                          <a:effectLst/>
                          <a:latin typeface="Cambria Math" panose="02040503050406030204" pitchFamily="18" charset="0"/>
                          <a:ea typeface="Calibri" panose="020F0502020204030204" pitchFamily="34" charset="0"/>
                          <a:cs typeface="Times New Roman" panose="02020603050405020304" pitchFamily="18" charset="0"/>
                        </a:rPr>
                        <m:t>𝑨𝑯</m:t>
                      </m:r>
                      <m:r>
                        <a:rPr lang="en-US" sz="2400" b="1"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400" b="1"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b="1" i="1">
                              <a:effectLst/>
                              <a:latin typeface="Cambria Math" panose="02040503050406030204" pitchFamily="18" charset="0"/>
                              <a:ea typeface="Calibri" panose="020F0502020204030204" pitchFamily="34" charset="0"/>
                              <a:cs typeface="Times New Roman" panose="02020603050405020304" pitchFamily="18" charset="0"/>
                            </a:rPr>
                            <m:t>𝟓</m:t>
                          </m:r>
                          <m:rad>
                            <m:radPr>
                              <m:degHide m:val="on"/>
                              <m:ctrlPr>
                                <a:rPr lang="en-US" sz="2400" b="1"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US" sz="2400" b="1" i="1">
                                  <a:effectLst/>
                                  <a:latin typeface="Cambria Math" panose="02040503050406030204" pitchFamily="18" charset="0"/>
                                  <a:ea typeface="Calibri" panose="020F0502020204030204" pitchFamily="34" charset="0"/>
                                  <a:cs typeface="Times New Roman" panose="02020603050405020304" pitchFamily="18" charset="0"/>
                                </a:rPr>
                                <m:t>𝟑</m:t>
                              </m:r>
                            </m:e>
                          </m:rad>
                        </m:num>
                        <m:den>
                          <m:r>
                            <a:rPr lang="en-US" sz="2400" b="1" i="1">
                              <a:effectLst/>
                              <a:latin typeface="Cambria Math" panose="02040503050406030204" pitchFamily="18" charset="0"/>
                              <a:ea typeface="Calibri" panose="020F0502020204030204" pitchFamily="34" charset="0"/>
                              <a:cs typeface="Times New Roman" panose="02020603050405020304" pitchFamily="18" charset="0"/>
                            </a:rPr>
                            <m:t>𝟐</m:t>
                          </m:r>
                        </m:den>
                      </m:f>
                    </m:oMath>
                  </m:oMathPara>
                </a14:m>
                <a:endParaRPr lang="en-US" sz="2400" b="1">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2400">
                    <a:effectLst/>
                    <a:latin typeface="Chu Van An"/>
                    <a:ea typeface="Calibri" panose="020F0502020204030204" pitchFamily="34" charset="0"/>
                    <a:cs typeface="Times New Roman" panose="02020603050405020304" pitchFamily="18" charset="0"/>
                  </a:rPr>
                  <a:t>Vì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𝐺</m:t>
                    </m:r>
                  </m:oMath>
                </a14:m>
                <a:r>
                  <a:rPr lang="en-US" sz="2400">
                    <a:effectLst/>
                    <a:latin typeface="Chu Van An"/>
                    <a:ea typeface="Calibri" panose="020F0502020204030204" pitchFamily="34" charset="0"/>
                    <a:cs typeface="Times New Roman" panose="02020603050405020304" pitchFamily="18" charset="0"/>
                  </a:rPr>
                  <a:t> là trọng tâm </a:t>
                </a:r>
                <a14:m>
                  <m:oMath xmlns:m="http://schemas.openxmlformats.org/officeDocument/2006/math">
                    <m:r>
                      <a:rPr lang="en-US" sz="2400" i="1">
                        <a:effectLst/>
                        <a:latin typeface="Cambria Math" panose="02040503050406030204" pitchFamily="18" charset="0"/>
                        <a:ea typeface="Calibri" panose="020F0502020204030204" pitchFamily="34" charset="0"/>
                        <a:cs typeface="Times New Roman" panose="02020603050405020304" pitchFamily="18" charset="0"/>
                      </a:rPr>
                      <m:t>𝛥</m:t>
                    </m:r>
                    <m:r>
                      <a:rPr lang="en-US" sz="2400" i="1">
                        <a:effectLst/>
                        <a:latin typeface="Cambria Math" panose="02040503050406030204" pitchFamily="18" charset="0"/>
                        <a:ea typeface="Calibri" panose="020F0502020204030204" pitchFamily="34" charset="0"/>
                        <a:cs typeface="Times New Roman" panose="02020603050405020304" pitchFamily="18" charset="0"/>
                      </a:rPr>
                      <m:t>𝐴𝐵𝐶</m:t>
                    </m:r>
                  </m:oMath>
                </a14:m>
                <a:r>
                  <a:rPr lang="en-US" sz="2400">
                    <a:effectLst/>
                    <a:latin typeface="Chu Van An"/>
                    <a:ea typeface="Calibri" panose="020F0502020204030204" pitchFamily="34" charset="0"/>
                    <a:cs typeface="Times New Roman" panose="02020603050405020304" pitchFamily="18" charset="0"/>
                  </a:rPr>
                  <a:t> </a:t>
                </a:r>
                <a14:m>
                  <m:oMath xmlns:m="http://schemas.openxmlformats.org/officeDocument/2006/math">
                    <m:r>
                      <a:rPr lang="en-US" sz="2400" i="1">
                        <a:effectLst/>
                        <a:latin typeface="Cambria Math" panose="02040503050406030204" pitchFamily="18" charset="0"/>
                        <a:ea typeface="Calibri" panose="020F0502020204030204" pitchFamily="34" charset="0"/>
                        <a:cs typeface="Cambria Math" panose="02040503050406030204" pitchFamily="18" charset="0"/>
                      </a:rPr>
                      <m:t>⇒</m:t>
                    </m:r>
                    <m:r>
                      <a:rPr lang="en-US" sz="2400" b="1" i="1">
                        <a:effectLst/>
                        <a:latin typeface="Cambria Math" panose="02040503050406030204" pitchFamily="18" charset="0"/>
                        <a:ea typeface="Calibri" panose="020F0502020204030204" pitchFamily="34" charset="0"/>
                        <a:cs typeface="Times New Roman" panose="02020603050405020304" pitchFamily="18" charset="0"/>
                      </a:rPr>
                      <m:t>𝑮𝑯</m:t>
                    </m:r>
                    <m:r>
                      <a:rPr lang="en-US" sz="2400" b="1"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400" b="1"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b="1" i="1">
                            <a:effectLst/>
                            <a:latin typeface="Cambria Math" panose="02040503050406030204" pitchFamily="18" charset="0"/>
                            <a:ea typeface="Calibri" panose="020F0502020204030204" pitchFamily="34" charset="0"/>
                            <a:cs typeface="Times New Roman" panose="02020603050405020304" pitchFamily="18" charset="0"/>
                          </a:rPr>
                          <m:t>𝟏</m:t>
                        </m:r>
                      </m:num>
                      <m:den>
                        <m:r>
                          <a:rPr lang="en-US" sz="2400" b="1" i="1">
                            <a:effectLst/>
                            <a:latin typeface="Cambria Math" panose="02040503050406030204" pitchFamily="18" charset="0"/>
                            <a:ea typeface="Calibri" panose="020F0502020204030204" pitchFamily="34" charset="0"/>
                            <a:cs typeface="Times New Roman" panose="02020603050405020304" pitchFamily="18" charset="0"/>
                          </a:rPr>
                          <m:t>𝟑</m:t>
                        </m:r>
                      </m:den>
                    </m:f>
                    <m:r>
                      <a:rPr lang="en-US" sz="2400" b="1" i="1">
                        <a:effectLst/>
                        <a:latin typeface="Cambria Math" panose="02040503050406030204" pitchFamily="18" charset="0"/>
                        <a:ea typeface="Calibri" panose="020F0502020204030204" pitchFamily="34" charset="0"/>
                        <a:cs typeface="Times New Roman" panose="02020603050405020304" pitchFamily="18" charset="0"/>
                      </a:rPr>
                      <m:t>𝑨𝑯</m:t>
                    </m:r>
                    <m:r>
                      <a:rPr lang="en-US" sz="24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2400" i="1">
                            <a:effectLst/>
                            <a:latin typeface="Cambria Math" panose="02040503050406030204" pitchFamily="18" charset="0"/>
                            <a:ea typeface="Calibri" panose="020F0502020204030204" pitchFamily="34" charset="0"/>
                            <a:cs typeface="Times New Roman" panose="02020603050405020304" pitchFamily="18" charset="0"/>
                          </a:rPr>
                          <m:t>3</m:t>
                        </m:r>
                      </m:den>
                    </m:f>
                    <m:r>
                      <a:rPr lang="en-US" sz="24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5</m:t>
                        </m:r>
                        <m:rad>
                          <m:radPr>
                            <m:degHide m:val="on"/>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US" sz="2400" i="1">
                                <a:effectLst/>
                                <a:latin typeface="Cambria Math" panose="02040503050406030204" pitchFamily="18" charset="0"/>
                                <a:ea typeface="Calibri" panose="020F0502020204030204" pitchFamily="34" charset="0"/>
                                <a:cs typeface="Times New Roman" panose="02020603050405020304" pitchFamily="18" charset="0"/>
                              </a:rPr>
                              <m:t>3</m:t>
                            </m:r>
                          </m:e>
                        </m:rad>
                      </m:num>
                      <m:den>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den>
                    </m:f>
                    <m:r>
                      <a:rPr lang="en-US" sz="24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5</m:t>
                        </m:r>
                        <m:rad>
                          <m:radPr>
                            <m:degHide m:val="on"/>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US" sz="2400" i="1">
                                <a:effectLst/>
                                <a:latin typeface="Cambria Math" panose="02040503050406030204" pitchFamily="18" charset="0"/>
                                <a:ea typeface="Calibri" panose="020F0502020204030204" pitchFamily="34" charset="0"/>
                                <a:cs typeface="Times New Roman" panose="02020603050405020304" pitchFamily="18" charset="0"/>
                              </a:rPr>
                              <m:t>3</m:t>
                            </m:r>
                          </m:e>
                        </m:rad>
                      </m:num>
                      <m:den>
                        <m:r>
                          <a:rPr lang="en-US" sz="2400" i="1">
                            <a:effectLst/>
                            <a:latin typeface="Cambria Math" panose="02040503050406030204" pitchFamily="18" charset="0"/>
                            <a:ea typeface="Calibri" panose="020F0502020204030204" pitchFamily="34" charset="0"/>
                            <a:cs typeface="Times New Roman" panose="02020603050405020304" pitchFamily="18" charset="0"/>
                          </a:rPr>
                          <m:t>6</m:t>
                        </m:r>
                      </m:den>
                    </m:f>
                  </m:oMath>
                </a14:m>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2400">
                    <a:effectLst/>
                    <a:latin typeface="Chu Van An"/>
                    <a:ea typeface="Calibri" panose="020F0502020204030204" pitchFamily="34" charset="0"/>
                    <a:cs typeface="Times New Roman" panose="02020603050405020304" pitchFamily="18" charset="0"/>
                  </a:rPr>
                  <a:t>Vậy </a:t>
                </a:r>
                <a14:m>
                  <m:oMath xmlns:m="http://schemas.openxmlformats.org/officeDocument/2006/math">
                    <m:d>
                      <m:dPr>
                        <m:begChr m:val="|"/>
                        <m:endChr m:val="|"/>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effectLst/>
                                <a:latin typeface="Cambria Math" panose="02040503050406030204" pitchFamily="18" charset="0"/>
                                <a:ea typeface="Calibri" panose="020F0502020204030204" pitchFamily="34" charset="0"/>
                                <a:cs typeface="Times New Roman" panose="02020603050405020304" pitchFamily="18" charset="0"/>
                              </a:rPr>
                              <m:t>𝐺𝐵</m:t>
                            </m:r>
                          </m:e>
                        </m:acc>
                        <m:r>
                          <a:rPr lang="en-US" sz="24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effectLst/>
                                <a:latin typeface="Cambria Math" panose="02040503050406030204" pitchFamily="18" charset="0"/>
                                <a:ea typeface="Calibri" panose="020F0502020204030204" pitchFamily="34" charset="0"/>
                                <a:cs typeface="Times New Roman" panose="02020603050405020304" pitchFamily="18" charset="0"/>
                              </a:rPr>
                              <m:t>𝐺𝐶</m:t>
                            </m:r>
                          </m:e>
                        </m:acc>
                      </m:e>
                    </m:d>
                    <m:r>
                      <a:rPr lang="en-US" sz="2400" i="1">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acc>
                          <m:accPr>
                            <m:chr m:val="⃗"/>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a:effectLst/>
                                <a:latin typeface="Cambria Math" panose="02040503050406030204" pitchFamily="18" charset="0"/>
                                <a:ea typeface="Calibri" panose="020F0502020204030204" pitchFamily="34" charset="0"/>
                                <a:cs typeface="Times New Roman" panose="02020603050405020304" pitchFamily="18" charset="0"/>
                              </a:rPr>
                              <m:t>𝐺𝐻</m:t>
                            </m:r>
                          </m:e>
                        </m:acc>
                      </m:e>
                    </m:d>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f>
                      <m:f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5</m:t>
                        </m:r>
                        <m:rad>
                          <m:radPr>
                            <m:degHide m:val="on"/>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US" sz="2400" i="1">
                                <a:effectLst/>
                                <a:latin typeface="Cambria Math" panose="02040503050406030204" pitchFamily="18" charset="0"/>
                                <a:ea typeface="Calibri" panose="020F0502020204030204" pitchFamily="34" charset="0"/>
                                <a:cs typeface="Times New Roman" panose="02020603050405020304" pitchFamily="18" charset="0"/>
                              </a:rPr>
                              <m:t>3</m:t>
                            </m:r>
                          </m:e>
                        </m:rad>
                      </m:num>
                      <m:den>
                        <m:r>
                          <a:rPr lang="en-US" sz="2400" i="1">
                            <a:effectLst/>
                            <a:latin typeface="Cambria Math" panose="02040503050406030204" pitchFamily="18" charset="0"/>
                            <a:ea typeface="Calibri" panose="020F0502020204030204" pitchFamily="34" charset="0"/>
                            <a:cs typeface="Times New Roman" panose="02020603050405020304" pitchFamily="18" charset="0"/>
                          </a:rPr>
                          <m:t>6</m:t>
                        </m:r>
                      </m:den>
                    </m:f>
                    <m:r>
                      <a:rPr lang="en-US" sz="24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5</m:t>
                        </m:r>
                        <m:rad>
                          <m:radPr>
                            <m:degHide m:val="on"/>
                            <m:ctrlPr>
                              <a:rPr lang="en-US" sz="24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US" sz="2400" i="1">
                                <a:effectLst/>
                                <a:latin typeface="Cambria Math" panose="02040503050406030204" pitchFamily="18" charset="0"/>
                                <a:ea typeface="Calibri" panose="020F0502020204030204" pitchFamily="34" charset="0"/>
                                <a:cs typeface="Times New Roman" panose="02020603050405020304" pitchFamily="18" charset="0"/>
                              </a:rPr>
                              <m:t>3</m:t>
                            </m:r>
                          </m:e>
                        </m:rad>
                      </m:num>
                      <m:den>
                        <m:r>
                          <a:rPr lang="en-US" sz="2400" i="1">
                            <a:effectLst/>
                            <a:latin typeface="Cambria Math" panose="02040503050406030204" pitchFamily="18" charset="0"/>
                            <a:ea typeface="Calibri" panose="020F0502020204030204" pitchFamily="34" charset="0"/>
                            <a:cs typeface="Times New Roman" panose="02020603050405020304" pitchFamily="18" charset="0"/>
                          </a:rPr>
                          <m:t>3</m:t>
                        </m:r>
                      </m:den>
                    </m:f>
                  </m:oMath>
                </a14:m>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8" name="TextBox 7">
                <a:extLst>
                  <a:ext uri="{FF2B5EF4-FFF2-40B4-BE49-F238E27FC236}">
                    <a16:creationId xmlns:a16="http://schemas.microsoft.com/office/drawing/2014/main" id="{56EDE704-94D4-2AC2-6929-3B9A5A30A9D2}"/>
                  </a:ext>
                </a:extLst>
              </p:cNvPr>
              <p:cNvSpPr txBox="1">
                <a:spLocks noRot="1" noChangeAspect="1" noMove="1" noResize="1" noEditPoints="1" noAdjustHandles="1" noChangeArrowheads="1" noChangeShapeType="1" noTextEdit="1"/>
              </p:cNvSpPr>
              <p:nvPr/>
            </p:nvSpPr>
            <p:spPr>
              <a:xfrm>
                <a:off x="18598" y="1663430"/>
                <a:ext cx="9257377" cy="5150000"/>
              </a:xfrm>
              <a:prstGeom prst="rect">
                <a:avLst/>
              </a:prstGeom>
              <a:blipFill>
                <a:blip r:embed="rId4"/>
                <a:stretch>
                  <a:fillRect l="-856" b="-237"/>
                </a:stretch>
              </a:blipFill>
            </p:spPr>
            <p:txBody>
              <a:bodyPr/>
              <a:lstStyle/>
              <a:p>
                <a:r>
                  <a:rPr lang="en-US">
                    <a:noFill/>
                  </a:rPr>
                  <a:t> </a:t>
                </a:r>
              </a:p>
            </p:txBody>
          </p:sp>
        </mc:Fallback>
      </mc:AlternateContent>
      <p:sp>
        <p:nvSpPr>
          <p:cNvPr id="9" name="TextBox 8">
            <a:extLst>
              <a:ext uri="{FF2B5EF4-FFF2-40B4-BE49-F238E27FC236}">
                <a16:creationId xmlns:a16="http://schemas.microsoft.com/office/drawing/2014/main" id="{61CD7E26-CB11-3A24-2ED4-6BA39E5A03E3}"/>
              </a:ext>
            </a:extLst>
          </p:cNvPr>
          <p:cNvSpPr txBox="1"/>
          <p:nvPr/>
        </p:nvSpPr>
        <p:spPr>
          <a:xfrm>
            <a:off x="1330798" y="815050"/>
            <a:ext cx="669303" cy="769441"/>
          </a:xfrm>
          <a:prstGeom prst="rect">
            <a:avLst/>
          </a:prstGeom>
          <a:noFill/>
        </p:spPr>
        <p:txBody>
          <a:bodyPr wrap="square" rtlCol="0">
            <a:spAutoFit/>
          </a:bodyPr>
          <a:lstStyle/>
          <a:p>
            <a:r>
              <a:rPr lang="en-US" sz="4400" b="1">
                <a:solidFill>
                  <a:srgbClr val="FF0000"/>
                </a:solidFill>
              </a:rPr>
              <a:t>X</a:t>
            </a:r>
          </a:p>
        </p:txBody>
      </p:sp>
      <p:sp>
        <p:nvSpPr>
          <p:cNvPr id="10" name="TextBox 9">
            <a:extLst>
              <a:ext uri="{FF2B5EF4-FFF2-40B4-BE49-F238E27FC236}">
                <a16:creationId xmlns:a16="http://schemas.microsoft.com/office/drawing/2014/main" id="{5EDC0DEA-C2B4-4A13-EEA1-5958539E2305}"/>
              </a:ext>
            </a:extLst>
          </p:cNvPr>
          <p:cNvSpPr txBox="1"/>
          <p:nvPr/>
        </p:nvSpPr>
        <p:spPr>
          <a:xfrm>
            <a:off x="8941323" y="767522"/>
            <a:ext cx="669303" cy="769441"/>
          </a:xfrm>
          <a:prstGeom prst="rect">
            <a:avLst/>
          </a:prstGeom>
          <a:noFill/>
        </p:spPr>
        <p:txBody>
          <a:bodyPr wrap="square" rtlCol="0">
            <a:spAutoFit/>
          </a:bodyPr>
          <a:lstStyle/>
          <a:p>
            <a:r>
              <a:rPr lang="en-US" sz="4400" b="1">
                <a:solidFill>
                  <a:srgbClr val="FF0000"/>
                </a:solidFill>
              </a:rPr>
              <a:t>X</a:t>
            </a:r>
          </a:p>
        </p:txBody>
      </p:sp>
      <p:cxnSp>
        <p:nvCxnSpPr>
          <p:cNvPr id="12" name="Straight Connector 11">
            <a:extLst>
              <a:ext uri="{FF2B5EF4-FFF2-40B4-BE49-F238E27FC236}">
                <a16:creationId xmlns:a16="http://schemas.microsoft.com/office/drawing/2014/main" id="{821537C9-6451-C821-5B10-B841024AE7C8}"/>
              </a:ext>
            </a:extLst>
          </p:cNvPr>
          <p:cNvCxnSpPr/>
          <p:nvPr/>
        </p:nvCxnSpPr>
        <p:spPr>
          <a:xfrm>
            <a:off x="56305" y="1584491"/>
            <a:ext cx="11830895" cy="51063"/>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1309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EDD3A86-7162-E12F-F27A-7D264B7253E7}"/>
              </a:ext>
            </a:extLst>
          </p:cNvPr>
          <p:cNvPicPr>
            <a:picLocks noChangeAspect="1"/>
          </p:cNvPicPr>
          <p:nvPr/>
        </p:nvPicPr>
        <p:blipFill>
          <a:blip r:embed="rId2"/>
          <a:stretch>
            <a:fillRect/>
          </a:stretch>
        </p:blipFill>
        <p:spPr>
          <a:xfrm>
            <a:off x="107250" y="123178"/>
            <a:ext cx="11664379" cy="3475602"/>
          </a:xfrm>
          <a:prstGeom prst="rect">
            <a:avLst/>
          </a:prstGeom>
        </p:spPr>
      </p:pic>
      <p:sp>
        <p:nvSpPr>
          <p:cNvPr id="4" name="TextBox 3">
            <a:extLst>
              <a:ext uri="{FF2B5EF4-FFF2-40B4-BE49-F238E27FC236}">
                <a16:creationId xmlns:a16="http://schemas.microsoft.com/office/drawing/2014/main" id="{4D3C34C7-02CA-806C-9B34-EC98917E8BD5}"/>
              </a:ext>
            </a:extLst>
          </p:cNvPr>
          <p:cNvSpPr txBox="1"/>
          <p:nvPr/>
        </p:nvSpPr>
        <p:spPr>
          <a:xfrm>
            <a:off x="325607" y="1729450"/>
            <a:ext cx="669303" cy="769441"/>
          </a:xfrm>
          <a:prstGeom prst="rect">
            <a:avLst/>
          </a:prstGeom>
          <a:noFill/>
        </p:spPr>
        <p:txBody>
          <a:bodyPr wrap="square" rtlCol="0">
            <a:spAutoFit/>
          </a:bodyPr>
          <a:lstStyle/>
          <a:p>
            <a:r>
              <a:rPr lang="en-US" sz="4400" b="1">
                <a:solidFill>
                  <a:srgbClr val="FF0000"/>
                </a:solidFill>
              </a:rPr>
              <a:t>X</a:t>
            </a:r>
          </a:p>
        </p:txBody>
      </p:sp>
      <p:sp>
        <p:nvSpPr>
          <p:cNvPr id="5" name="TextBox 4">
            <a:extLst>
              <a:ext uri="{FF2B5EF4-FFF2-40B4-BE49-F238E27FC236}">
                <a16:creationId xmlns:a16="http://schemas.microsoft.com/office/drawing/2014/main" id="{E084D37C-CFFC-68EA-D9B7-9AC82CDC487A}"/>
              </a:ext>
            </a:extLst>
          </p:cNvPr>
          <p:cNvSpPr txBox="1"/>
          <p:nvPr/>
        </p:nvSpPr>
        <p:spPr>
          <a:xfrm>
            <a:off x="325607" y="3044279"/>
            <a:ext cx="669303" cy="769441"/>
          </a:xfrm>
          <a:prstGeom prst="rect">
            <a:avLst/>
          </a:prstGeom>
          <a:noFill/>
        </p:spPr>
        <p:txBody>
          <a:bodyPr wrap="square" rtlCol="0">
            <a:spAutoFit/>
          </a:bodyPr>
          <a:lstStyle/>
          <a:p>
            <a:r>
              <a:rPr lang="en-US" sz="4400" b="1">
                <a:solidFill>
                  <a:srgbClr val="FF0000"/>
                </a:solidFill>
              </a:rPr>
              <a:t>X</a:t>
            </a:r>
          </a:p>
        </p:txBody>
      </p:sp>
      <p:cxnSp>
        <p:nvCxnSpPr>
          <p:cNvPr id="7" name="Straight Connector 6">
            <a:extLst>
              <a:ext uri="{FF2B5EF4-FFF2-40B4-BE49-F238E27FC236}">
                <a16:creationId xmlns:a16="http://schemas.microsoft.com/office/drawing/2014/main" id="{14A5BF0F-5EAF-9744-DDCC-4FEB3AF2A373}"/>
              </a:ext>
            </a:extLst>
          </p:cNvPr>
          <p:cNvCxnSpPr/>
          <p:nvPr/>
        </p:nvCxnSpPr>
        <p:spPr>
          <a:xfrm>
            <a:off x="107250" y="3715966"/>
            <a:ext cx="11993959" cy="97754"/>
          </a:xfrm>
          <a:prstGeom prst="line">
            <a:avLst/>
          </a:prstGeom>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E13ED4A6-6E34-F911-8B32-91B513858FA9}"/>
                  </a:ext>
                </a:extLst>
              </p:cNvPr>
              <p:cNvSpPr txBox="1"/>
              <p:nvPr/>
            </p:nvSpPr>
            <p:spPr>
              <a:xfrm>
                <a:off x="219174" y="3813720"/>
                <a:ext cx="6094428" cy="766685"/>
              </a:xfrm>
              <a:prstGeom prst="rect">
                <a:avLst/>
              </a:prstGeom>
              <a:noFill/>
            </p:spPr>
            <p:txBody>
              <a:bodyPr wrap="square">
                <a:spAutoFit/>
              </a:bodyPr>
              <a:lstStyle/>
              <a:p>
                <a:r>
                  <a:rPr lang="en-US" sz="1800">
                    <a:effectLst/>
                    <a:latin typeface="Chu Van An"/>
                    <a:ea typeface="Calibri" panose="020F0502020204030204" pitchFamily="34" charset="0"/>
                    <a:cs typeface="Times New Roman" panose="02020603050405020304" pitchFamily="18" charset="0"/>
                  </a:rPr>
                  <a:t>a) Số trung bình cộng của mẫu số liệu là:</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14:m>
                  <m:oMath xmlns:m="http://schemas.openxmlformats.org/officeDocument/2006/math">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𝑥</m:t>
                        </m:r>
                      </m:e>
                    </m:acc>
                    <m:r>
                      <a:rPr lang="en-US" sz="1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1800" i="1">
                            <a:effectLst/>
                            <a:latin typeface="Cambria Math" panose="02040503050406030204" pitchFamily="18" charset="0"/>
                            <a:ea typeface="Calibri" panose="020F0502020204030204" pitchFamily="34" charset="0"/>
                            <a:cs typeface="Times New Roman" panose="02020603050405020304" pitchFamily="18" charset="0"/>
                          </a:rPr>
                          <m:t>1+4+5+6+6+8+10+11+12+25</m:t>
                        </m:r>
                      </m:num>
                      <m:den>
                        <m:r>
                          <a:rPr lang="en-US" sz="1800" i="1">
                            <a:effectLst/>
                            <a:latin typeface="Cambria Math" panose="02040503050406030204" pitchFamily="18" charset="0"/>
                            <a:ea typeface="Calibri" panose="020F0502020204030204" pitchFamily="34" charset="0"/>
                            <a:cs typeface="Times New Roman" panose="02020603050405020304" pitchFamily="18" charset="0"/>
                          </a:rPr>
                          <m:t>10</m:t>
                        </m:r>
                      </m:den>
                    </m:f>
                    <m:r>
                      <a:rPr lang="en-US" sz="1800" i="1">
                        <a:effectLst/>
                        <a:latin typeface="Cambria Math" panose="02040503050406030204" pitchFamily="18" charset="0"/>
                        <a:ea typeface="Calibri" panose="020F0502020204030204" pitchFamily="34" charset="0"/>
                        <a:cs typeface="Times New Roman" panose="02020603050405020304" pitchFamily="18" charset="0"/>
                      </a:rPr>
                      <m:t>=8,8</m:t>
                    </m:r>
                  </m:oMath>
                </a14:m>
                <a:r>
                  <a:rPr lang="en-US" sz="1800">
                    <a:effectLst/>
                    <a:latin typeface="Chu Van An"/>
                    <a:ea typeface="Calibri" panose="020F0502020204030204" pitchFamily="34" charset="0"/>
                    <a:cs typeface="Times New Roman" panose="02020603050405020304" pitchFamily="18" charset="0"/>
                  </a:rPr>
                  <a:t> (phút).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9" name="TextBox 8">
                <a:extLst>
                  <a:ext uri="{FF2B5EF4-FFF2-40B4-BE49-F238E27FC236}">
                    <a16:creationId xmlns:a16="http://schemas.microsoft.com/office/drawing/2014/main" id="{E13ED4A6-6E34-F911-8B32-91B513858FA9}"/>
                  </a:ext>
                </a:extLst>
              </p:cNvPr>
              <p:cNvSpPr txBox="1">
                <a:spLocks noRot="1" noChangeAspect="1" noMove="1" noResize="1" noEditPoints="1" noAdjustHandles="1" noChangeArrowheads="1" noChangeShapeType="1" noTextEdit="1"/>
              </p:cNvSpPr>
              <p:nvPr/>
            </p:nvSpPr>
            <p:spPr>
              <a:xfrm>
                <a:off x="219174" y="3813720"/>
                <a:ext cx="6094428" cy="766685"/>
              </a:xfrm>
              <a:prstGeom prst="rect">
                <a:avLst/>
              </a:prstGeom>
              <a:blipFill>
                <a:blip r:embed="rId3"/>
                <a:stretch>
                  <a:fillRect l="-900" t="-4800" b="-480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A2AF23E0-A998-72CE-ED76-7195FB5649D8}"/>
                  </a:ext>
                </a:extLst>
              </p:cNvPr>
              <p:cNvSpPr txBox="1"/>
              <p:nvPr/>
            </p:nvSpPr>
            <p:spPr>
              <a:xfrm>
                <a:off x="107250" y="4678159"/>
                <a:ext cx="5266028" cy="2146037"/>
              </a:xfrm>
              <a:prstGeom prst="rect">
                <a:avLst/>
              </a:prstGeom>
              <a:noFill/>
            </p:spPr>
            <p:txBody>
              <a:bodyPr wrap="square">
                <a:spAutoFit/>
              </a:bodyPr>
              <a:lstStyle/>
              <a:p>
                <a:r>
                  <a:rPr lang="en-US" sz="1800">
                    <a:effectLst/>
                    <a:latin typeface="Chu Van An"/>
                    <a:ea typeface="Calibri" panose="020F0502020204030204" pitchFamily="34" charset="0"/>
                    <a:cs typeface="Times New Roman" panose="02020603050405020304" pitchFamily="18" charset="0"/>
                  </a:rPr>
                  <a:t>b) Trung vị của mẫu số liệu là: </a:t>
                </a:r>
                <a14:m>
                  <m:oMath xmlns:m="http://schemas.openxmlformats.org/officeDocument/2006/math">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𝑀</m:t>
                        </m:r>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𝑒</m:t>
                        </m:r>
                      </m:sub>
                    </m:sSub>
                    <m:r>
                      <a:rPr lang="en-US" sz="1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1800" i="1">
                            <a:effectLst/>
                            <a:latin typeface="Cambria Math" panose="02040503050406030204" pitchFamily="18" charset="0"/>
                            <a:ea typeface="Calibri" panose="020F0502020204030204" pitchFamily="34" charset="0"/>
                            <a:cs typeface="Times New Roman" panose="02020603050405020304" pitchFamily="18" charset="0"/>
                          </a:rPr>
                          <m:t>6+8</m:t>
                        </m:r>
                      </m:num>
                      <m:den>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den>
                    </m:f>
                    <m:r>
                      <a:rPr lang="en-US" sz="1800" i="1">
                        <a:effectLst/>
                        <a:latin typeface="Cambria Math" panose="02040503050406030204" pitchFamily="18" charset="0"/>
                        <a:ea typeface="Calibri" panose="020F0502020204030204" pitchFamily="34" charset="0"/>
                        <a:cs typeface="Times New Roman" panose="02020603050405020304" pitchFamily="18" charset="0"/>
                      </a:rPr>
                      <m:t>=7</m:t>
                    </m:r>
                  </m:oMath>
                </a14:m>
                <a:r>
                  <a:rPr lang="en-US" sz="1800">
                    <a:effectLst/>
                    <a:latin typeface="Chu Van An"/>
                    <a:ea typeface="Calibri" panose="020F0502020204030204" pitchFamily="34" charset="0"/>
                    <a:cs typeface="Times New Roman" panose="02020603050405020304" pitchFamily="18" charset="0"/>
                  </a:rPr>
                  <a:t> (phút).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14:m>
                  <m:oMathPara xmlns:m="http://schemas.openxmlformats.org/officeDocument/2006/math">
                    <m:oMathParaPr>
                      <m:jc m:val="centerGroup"/>
                    </m:oMathParaPr>
                    <m:oMath xmlns:m="http://schemas.openxmlformats.org/officeDocument/2006/math">
                      <m:r>
                        <a:rPr lang="en-US" sz="1800" i="1">
                          <a:effectLst/>
                          <a:latin typeface="Cambria Math" panose="02040503050406030204" pitchFamily="18" charset="0"/>
                          <a:ea typeface="Calibri" panose="020F0502020204030204" pitchFamily="34" charset="0"/>
                          <a:cs typeface="Cambria Math" panose="02040503050406030204" pitchFamily="18" charset="0"/>
                        </a:rPr>
                        <m:t>⇒</m:t>
                      </m:r>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sub>
                      </m:sSub>
                      <m:r>
                        <a:rPr lang="en-US" sz="1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𝑀</m:t>
                          </m:r>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𝑒</m:t>
                          </m:r>
                        </m:sub>
                      </m:sSub>
                      <m:r>
                        <a:rPr lang="en-US" sz="1800" i="1">
                          <a:effectLst/>
                          <a:latin typeface="Cambria Math" panose="02040503050406030204" pitchFamily="18" charset="0"/>
                          <a:ea typeface="Calibri" panose="020F0502020204030204" pitchFamily="34" charset="0"/>
                          <a:cs typeface="Times New Roman" panose="02020603050405020304" pitchFamily="18" charset="0"/>
                        </a:rPr>
                        <m:t>=7</m:t>
                      </m:r>
                    </m:oMath>
                  </m:oMathPara>
                </a14:m>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1800">
                    <a:effectLst/>
                    <a:latin typeface="Chu Van An"/>
                    <a:ea typeface="Calibri" panose="020F0502020204030204" pitchFamily="34" charset="0"/>
                    <a:cs typeface="Times New Roman" panose="02020603050405020304" pitchFamily="18" charset="0"/>
                  </a:rPr>
                  <a:t>Tứ phân vị thứ nhất </a:t>
                </a:r>
                <a14:m>
                  <m:oMath xmlns:m="http://schemas.openxmlformats.org/officeDocument/2006/math">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1</m:t>
                        </m:r>
                      </m:sub>
                    </m:sSub>
                  </m:oMath>
                </a14:m>
                <a:r>
                  <a:rPr lang="en-US" sz="1800">
                    <a:effectLst/>
                    <a:latin typeface="Chu Van An"/>
                    <a:ea typeface="Calibri" panose="020F0502020204030204" pitchFamily="34" charset="0"/>
                    <a:cs typeface="Times New Roman" panose="02020603050405020304" pitchFamily="18" charset="0"/>
                  </a:rPr>
                  <a:t> là trung vị của dãy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1,4,5,6,6</m:t>
                    </m:r>
                  </m:oMath>
                </a14:m>
                <a:r>
                  <a:rPr lang="en-US" sz="1800">
                    <a:effectLst/>
                    <a:latin typeface="Chu Van An"/>
                    <a:ea typeface="Calibri" panose="020F0502020204030204" pitchFamily="34" charset="0"/>
                    <a:cs typeface="Times New Roman" panose="02020603050405020304" pitchFamily="18" charset="0"/>
                  </a:rPr>
                  <a:t> </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14:m>
                  <m:oMath xmlns:m="http://schemas.openxmlformats.org/officeDocument/2006/math">
                    <m:r>
                      <a:rPr lang="en-US" sz="1800" i="1">
                        <a:effectLst/>
                        <a:latin typeface="Cambria Math" panose="02040503050406030204" pitchFamily="18" charset="0"/>
                        <a:ea typeface="Calibri" panose="020F0502020204030204" pitchFamily="34" charset="0"/>
                        <a:cs typeface="Cambria Math" panose="02040503050406030204" pitchFamily="18" charset="0"/>
                      </a:rPr>
                      <m:t>⇒</m:t>
                    </m:r>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1</m:t>
                        </m:r>
                      </m:sub>
                    </m:sSub>
                    <m:r>
                      <a:rPr lang="en-US" sz="1800" i="1">
                        <a:effectLst/>
                        <a:latin typeface="Cambria Math" panose="02040503050406030204" pitchFamily="18" charset="0"/>
                        <a:ea typeface="Calibri" panose="020F0502020204030204" pitchFamily="34" charset="0"/>
                        <a:cs typeface="Times New Roman" panose="02020603050405020304" pitchFamily="18" charset="0"/>
                      </a:rPr>
                      <m:t>=5</m:t>
                    </m:r>
                  </m:oMath>
                </a14:m>
                <a:r>
                  <a:rPr lang="en-US" sz="1800">
                    <a:effectLst/>
                    <a:latin typeface="Chu Van An"/>
                    <a:ea typeface="Calibri" panose="020F0502020204030204" pitchFamily="34" charset="0"/>
                    <a:cs typeface="Times New Roman" panose="02020603050405020304" pitchFamily="18" charset="0"/>
                  </a:rPr>
                  <a:t>. </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r>
                  <a:rPr lang="en-US" sz="1800">
                    <a:effectLst/>
                    <a:latin typeface="Chu Van An"/>
                    <a:ea typeface="Calibri" panose="020F0502020204030204" pitchFamily="34" charset="0"/>
                    <a:cs typeface="Times New Roman" panose="02020603050405020304" pitchFamily="18" charset="0"/>
                  </a:rPr>
                  <a:t>Tứ phân vị thứ ba </a:t>
                </a:r>
                <a14:m>
                  <m:oMath xmlns:m="http://schemas.openxmlformats.org/officeDocument/2006/math">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3</m:t>
                        </m:r>
                      </m:sub>
                    </m:sSub>
                  </m:oMath>
                </a14:m>
                <a:r>
                  <a:rPr lang="en-US" sz="1800">
                    <a:effectLst/>
                    <a:latin typeface="Chu Van An"/>
                    <a:ea typeface="Calibri" panose="020F0502020204030204" pitchFamily="34" charset="0"/>
                    <a:cs typeface="Times New Roman" panose="02020603050405020304" pitchFamily="18" charset="0"/>
                  </a:rPr>
                  <a:t> là trung vị của dãy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8,10,11,12,25</m:t>
                    </m:r>
                  </m:oMath>
                </a14:m>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14:m>
                  <m:oMath xmlns:m="http://schemas.openxmlformats.org/officeDocument/2006/math">
                    <m:r>
                      <a:rPr lang="en-US" sz="1800" i="1">
                        <a:effectLst/>
                        <a:latin typeface="Cambria Math" panose="02040503050406030204" pitchFamily="18" charset="0"/>
                        <a:ea typeface="Calibri" panose="020F0502020204030204" pitchFamily="34" charset="0"/>
                        <a:cs typeface="Cambria Math" panose="02040503050406030204" pitchFamily="18" charset="0"/>
                      </a:rPr>
                      <m:t>⇒</m:t>
                    </m:r>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3</m:t>
                        </m:r>
                      </m:sub>
                    </m:sSub>
                    <m:r>
                      <a:rPr lang="en-US" sz="1800" i="1">
                        <a:effectLst/>
                        <a:latin typeface="Cambria Math" panose="02040503050406030204" pitchFamily="18" charset="0"/>
                        <a:ea typeface="Calibri" panose="020F0502020204030204" pitchFamily="34" charset="0"/>
                        <a:cs typeface="Times New Roman" panose="02020603050405020304" pitchFamily="18" charset="0"/>
                      </a:rPr>
                      <m:t>=11</m:t>
                    </m:r>
                  </m:oMath>
                </a14:m>
                <a:r>
                  <a:rPr lang="en-US" sz="1800">
                    <a:effectLst/>
                    <a:latin typeface="Chu Van An"/>
                    <a:ea typeface="Calibri" panose="020F0502020204030204" pitchFamily="34" charset="0"/>
                    <a:cs typeface="Times New Roman" panose="02020603050405020304" pitchFamily="18" charset="0"/>
                  </a:rPr>
                  <a: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11" name="TextBox 10">
                <a:extLst>
                  <a:ext uri="{FF2B5EF4-FFF2-40B4-BE49-F238E27FC236}">
                    <a16:creationId xmlns:a16="http://schemas.microsoft.com/office/drawing/2014/main" id="{A2AF23E0-A998-72CE-ED76-7195FB5649D8}"/>
                  </a:ext>
                </a:extLst>
              </p:cNvPr>
              <p:cNvSpPr txBox="1">
                <a:spLocks noRot="1" noChangeAspect="1" noMove="1" noResize="1" noEditPoints="1" noAdjustHandles="1" noChangeArrowheads="1" noChangeShapeType="1" noTextEdit="1"/>
              </p:cNvSpPr>
              <p:nvPr/>
            </p:nvSpPr>
            <p:spPr>
              <a:xfrm>
                <a:off x="107250" y="4678159"/>
                <a:ext cx="5266028" cy="2146037"/>
              </a:xfrm>
              <a:prstGeom prst="rect">
                <a:avLst/>
              </a:prstGeom>
              <a:blipFill>
                <a:blip r:embed="rId4"/>
                <a:stretch>
                  <a:fillRect l="-1043" b="-3693"/>
                </a:stretch>
              </a:blipFill>
            </p:spPr>
            <p:txBody>
              <a:bodyPr/>
              <a:lstStyle/>
              <a:p>
                <a:r>
                  <a:rPr lang="en-US">
                    <a:noFill/>
                  </a:rPr>
                  <a:t> </a:t>
                </a:r>
              </a:p>
            </p:txBody>
          </p:sp>
        </mc:Fallback>
      </mc:AlternateContent>
      <p:cxnSp>
        <p:nvCxnSpPr>
          <p:cNvPr id="13" name="Straight Connector 12">
            <a:extLst>
              <a:ext uri="{FF2B5EF4-FFF2-40B4-BE49-F238E27FC236}">
                <a16:creationId xmlns:a16="http://schemas.microsoft.com/office/drawing/2014/main" id="{6FA58A56-C0C5-96C6-3FDD-D78BE94A5191}"/>
              </a:ext>
            </a:extLst>
          </p:cNvPr>
          <p:cNvCxnSpPr/>
          <p:nvPr/>
        </p:nvCxnSpPr>
        <p:spPr>
          <a:xfrm>
            <a:off x="5373278" y="3888364"/>
            <a:ext cx="0" cy="304428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EE46C36C-E0FC-2C3D-C7AD-54ADD9E0C5D2}"/>
                  </a:ext>
                </a:extLst>
              </p:cNvPr>
              <p:cNvSpPr txBox="1"/>
              <p:nvPr/>
            </p:nvSpPr>
            <p:spPr>
              <a:xfrm>
                <a:off x="5584267" y="3888364"/>
                <a:ext cx="6388559" cy="388889"/>
              </a:xfrm>
              <a:prstGeom prst="rect">
                <a:avLst/>
              </a:prstGeom>
              <a:noFill/>
            </p:spPr>
            <p:txBody>
              <a:bodyPr wrap="square">
                <a:spAutoFit/>
              </a:bodyPr>
              <a:lstStyle/>
              <a:p>
                <a:pPr indent="137160"/>
                <a:r>
                  <a:rPr lang="en-US" sz="1800">
                    <a:effectLst/>
                    <a:latin typeface="Chu Van An"/>
                    <a:ea typeface="Calibri" panose="020F0502020204030204" pitchFamily="34" charset="0"/>
                    <a:cs typeface="Times New Roman" panose="02020603050405020304" pitchFamily="18" charset="0"/>
                  </a:rPr>
                  <a:t>Khoảng tứ phân vị của mẫu số liệu là: </a:t>
                </a:r>
                <a14:m>
                  <m:oMath xmlns:m="http://schemas.openxmlformats.org/officeDocument/2006/math">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1800" i="1">
                            <a:effectLst/>
                            <a:latin typeface="Cambria Math" panose="02040503050406030204" pitchFamily="18" charset="0"/>
                            <a:ea typeface="Calibri" panose="020F0502020204030204" pitchFamily="34" charset="0"/>
                            <a:cs typeface="Times New Roman" panose="02020603050405020304" pitchFamily="18" charset="0"/>
                          </a:rPr>
                          <m:t>𝛥</m:t>
                        </m:r>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𝑄</m:t>
                        </m:r>
                      </m:sub>
                    </m:sSub>
                    <m:r>
                      <a:rPr lang="en-US" sz="1800" i="1">
                        <a:effectLst/>
                        <a:latin typeface="Cambria Math" panose="02040503050406030204" pitchFamily="18" charset="0"/>
                        <a:ea typeface="Calibri" panose="020F0502020204030204" pitchFamily="34" charset="0"/>
                        <a:cs typeface="Times New Roman" panose="02020603050405020304" pitchFamily="18" charset="0"/>
                      </a:rPr>
                      <m:t>=11−5=6</m:t>
                    </m:r>
                  </m:oMath>
                </a14:m>
                <a:r>
                  <a:rPr lang="en-US" sz="1800">
                    <a:effectLst/>
                    <a:latin typeface="Chu Van An"/>
                    <a:ea typeface="Calibri" panose="020F0502020204030204" pitchFamily="34" charset="0"/>
                    <a:cs typeface="Times New Roman" panose="02020603050405020304" pitchFamily="18" charset="0"/>
                  </a:rPr>
                  <a:t> (phút).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15" name="TextBox 14">
                <a:extLst>
                  <a:ext uri="{FF2B5EF4-FFF2-40B4-BE49-F238E27FC236}">
                    <a16:creationId xmlns:a16="http://schemas.microsoft.com/office/drawing/2014/main" id="{EE46C36C-E0FC-2C3D-C7AD-54ADD9E0C5D2}"/>
                  </a:ext>
                </a:extLst>
              </p:cNvPr>
              <p:cNvSpPr txBox="1">
                <a:spLocks noRot="1" noChangeAspect="1" noMove="1" noResize="1" noEditPoints="1" noAdjustHandles="1" noChangeArrowheads="1" noChangeShapeType="1" noTextEdit="1"/>
              </p:cNvSpPr>
              <p:nvPr/>
            </p:nvSpPr>
            <p:spPr>
              <a:xfrm>
                <a:off x="5584267" y="3888364"/>
                <a:ext cx="6388559" cy="388889"/>
              </a:xfrm>
              <a:prstGeom prst="rect">
                <a:avLst/>
              </a:prstGeom>
              <a:blipFill>
                <a:blip r:embed="rId5"/>
                <a:stretch>
                  <a:fillRect t="-7813" b="-20313"/>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7" name="TextBox 16">
                <a:extLst>
                  <a:ext uri="{FF2B5EF4-FFF2-40B4-BE49-F238E27FC236}">
                    <a16:creationId xmlns:a16="http://schemas.microsoft.com/office/drawing/2014/main" id="{7F646813-CE5F-AD66-B2BA-1761D29836E5}"/>
                  </a:ext>
                </a:extLst>
              </p:cNvPr>
              <p:cNvSpPr txBox="1"/>
              <p:nvPr/>
            </p:nvSpPr>
            <p:spPr>
              <a:xfrm>
                <a:off x="5412933" y="3999164"/>
                <a:ext cx="6779067" cy="2712537"/>
              </a:xfrm>
              <a:prstGeom prst="rect">
                <a:avLst/>
              </a:prstGeom>
              <a:noFill/>
            </p:spPr>
            <p:txBody>
              <a:bodyPr wrap="square">
                <a:spAutoFit/>
              </a:bodyPr>
              <a:lstStyle/>
              <a:p>
                <a:pPr indent="137160"/>
                <a:r>
                  <a:rPr lang="en-US" sz="1800">
                    <a:effectLst/>
                    <a:latin typeface="Chu Van An"/>
                    <a:ea typeface="Calibri" panose="020F0502020204030204" pitchFamily="34" charset="0"/>
                    <a:cs typeface="Times New Roman" panose="02020603050405020304" pitchFamily="18" charset="0"/>
                  </a:rPr>
                  <a:t>c) </a:t>
                </a:r>
              </a:p>
              <a:p>
                <a:pPr indent="137160"/>
                <a:endParaRPr lang="en-US" sz="1800">
                  <a:effectLst/>
                  <a:latin typeface="Chu Van An"/>
                  <a:ea typeface="Calibri" panose="020F0502020204030204" pitchFamily="34" charset="0"/>
                  <a:cs typeface="Times New Roman" panose="02020603050405020304" pitchFamily="18" charset="0"/>
                </a:endParaRPr>
              </a:p>
              <a:p>
                <a:pPr indent="137160"/>
                <a:endParaRPr lang="en-US" sz="1800">
                  <a:effectLst/>
                  <a:latin typeface="Chu Van An"/>
                  <a:ea typeface="Calibri" panose="020F0502020204030204" pitchFamily="34" charset="0"/>
                  <a:cs typeface="Times New Roman" panose="02020603050405020304" pitchFamily="18" charset="0"/>
                </a:endParaRPr>
              </a:p>
              <a:p>
                <a:pPr indent="137160"/>
                <a:endParaRPr lang="en-US" sz="1800">
                  <a:effectLst/>
                  <a:latin typeface="Chu Van An"/>
                  <a:ea typeface="Calibri" panose="020F0502020204030204" pitchFamily="34" charset="0"/>
                  <a:cs typeface="Times New Roman" panose="02020603050405020304" pitchFamily="18" charset="0"/>
                </a:endParaRPr>
              </a:p>
              <a:p>
                <a:pPr indent="137160"/>
                <a:r>
                  <a:rPr lang="en-US" sz="1800">
                    <a:effectLst/>
                    <a:latin typeface="Chu Van An"/>
                    <a:ea typeface="Calibri" panose="020F0502020204030204" pitchFamily="34" charset="0"/>
                    <a:cs typeface="Times New Roman" panose="02020603050405020304" pitchFamily="18" charset="0"/>
                  </a:rPr>
                  <a:t>Độ lệch chuẩn của mẫu số liệu là: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𝑠</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rad>
                      <m:radPr>
                        <m:degHide m:val="on"/>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US" sz="1800" i="1">
                            <a:effectLst/>
                            <a:latin typeface="Cambria Math" panose="02040503050406030204" pitchFamily="18" charset="0"/>
                            <a:ea typeface="Calibri" panose="020F0502020204030204" pitchFamily="34" charset="0"/>
                            <a:cs typeface="Times New Roman" panose="02020603050405020304" pitchFamily="18" charset="0"/>
                          </a:rPr>
                          <m:t>39,36</m:t>
                        </m:r>
                      </m:e>
                    </m:rad>
                    <m:r>
                      <a:rPr lang="en-US" sz="1800" i="1">
                        <a:effectLst/>
                        <a:latin typeface="Cambria Math" panose="02040503050406030204" pitchFamily="18" charset="0"/>
                        <a:ea typeface="Calibri" panose="020F0502020204030204" pitchFamily="34" charset="0"/>
                        <a:cs typeface="Times New Roman" panose="02020603050405020304" pitchFamily="18" charset="0"/>
                      </a:rPr>
                      <m:t>≈6,27</m:t>
                    </m:r>
                  </m:oMath>
                </a14:m>
                <a:r>
                  <a:rPr lang="en-US" sz="1800">
                    <a:effectLst/>
                    <a:latin typeface="Chu Van An"/>
                    <a:ea typeface="Calibri" panose="020F0502020204030204" pitchFamily="34" charset="0"/>
                    <a:cs typeface="Times New Roman" panose="02020603050405020304" pitchFamily="18" charset="0"/>
                  </a:rPr>
                  <a:t> (phút).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r>
                  <a:rPr lang="en-US" sz="1800" b="1">
                    <a:effectLst/>
                    <a:latin typeface="Chu Van An"/>
                    <a:ea typeface="Calibri" panose="020F0502020204030204" pitchFamily="34" charset="0"/>
                    <a:cs typeface="Times New Roman" panose="02020603050405020304" pitchFamily="18" charset="0"/>
                  </a:rPr>
                  <a:t>d) Chọn Đúng</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r>
                  <a:rPr lang="en-US" sz="1800">
                    <a:effectLst/>
                    <a:latin typeface="Chu Van An"/>
                    <a:ea typeface="Calibri" panose="020F0502020204030204" pitchFamily="34" charset="0"/>
                    <a:cs typeface="Times New Roman" panose="02020603050405020304" pitchFamily="18" charset="0"/>
                  </a:rPr>
                  <a:t>Ta có: </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14:m>
                  <m:oMath xmlns:m="http://schemas.openxmlformats.org/officeDocument/2006/math">
                    <m:sSub>
                      <m:sSubPr>
                        <m:ctrlPr>
                          <a:rPr lang="en-US" sz="18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1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𝑸</m:t>
                        </m:r>
                      </m:e>
                      <m:sub>
                        <m:r>
                          <a:rPr lang="en-US" sz="1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𝟏</m:t>
                        </m:r>
                      </m:sub>
                    </m:sSub>
                    <m:r>
                      <a:rPr lang="en-US" sz="1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r>
                      <a:rPr lang="en-US" sz="18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𝟏</m:t>
                    </m:r>
                    <m:r>
                      <a:rPr lang="en-US" sz="18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r>
                      <a:rPr lang="en-US" sz="18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𝟓</m:t>
                    </m:r>
                    <m:sSub>
                      <m:sSubPr>
                        <m:ctrlPr>
                          <a:rPr lang="en-US" sz="1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1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𝜟</m:t>
                        </m:r>
                      </m:e>
                      <m:sub>
                        <m:r>
                          <a:rPr lang="en-US" sz="1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𝑸</m:t>
                        </m:r>
                      </m:sub>
                    </m:sSub>
                    <m:r>
                      <a:rPr lang="en-US" sz="1800" i="1">
                        <a:effectLst/>
                        <a:latin typeface="Cambria Math" panose="02040503050406030204" pitchFamily="18" charset="0"/>
                        <a:ea typeface="Calibri" panose="020F0502020204030204" pitchFamily="34" charset="0"/>
                        <a:cs typeface="Times New Roman" panose="02020603050405020304" pitchFamily="18" charset="0"/>
                      </a:rPr>
                      <m:t>=5−</m:t>
                    </m:r>
                    <m:f>
                      <m:f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1800" i="1">
                            <a:effectLst/>
                            <a:latin typeface="Cambria Math" panose="02040503050406030204" pitchFamily="18" charset="0"/>
                            <a:ea typeface="Calibri" panose="020F0502020204030204" pitchFamily="34" charset="0"/>
                            <a:cs typeface="Times New Roman" panose="02020603050405020304" pitchFamily="18" charset="0"/>
                          </a:rPr>
                          <m:t>3</m:t>
                        </m:r>
                      </m:num>
                      <m:den>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den>
                    </m:f>
                    <m:r>
                      <a:rPr lang="en-US" sz="1800" i="1">
                        <a:effectLst/>
                        <a:latin typeface="Cambria Math" panose="02040503050406030204" pitchFamily="18" charset="0"/>
                        <a:ea typeface="Calibri" panose="020F0502020204030204" pitchFamily="34" charset="0"/>
                        <a:cs typeface="Cambria Math" panose="02040503050406030204" pitchFamily="18" charset="0"/>
                      </a:rPr>
                      <m:t>⋅</m:t>
                    </m:r>
                    <m:r>
                      <a:rPr lang="en-US" sz="1800" i="1">
                        <a:effectLst/>
                        <a:latin typeface="Cambria Math" panose="02040503050406030204" pitchFamily="18" charset="0"/>
                        <a:ea typeface="Calibri" panose="020F0502020204030204" pitchFamily="34" charset="0"/>
                        <a:cs typeface="Times New Roman" panose="02020603050405020304" pitchFamily="18" charset="0"/>
                      </a:rPr>
                      <m:t>6=−4</m:t>
                    </m:r>
                    <m:sSub>
                      <m:sSubPr>
                        <m:ctrlPr>
                          <a:rPr lang="en-US" sz="18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18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 </m:t>
                        </m:r>
                        <m:r>
                          <a:rPr lang="en-US" sz="1800" b="1" i="1" smtClean="0">
                            <a:solidFill>
                              <a:schemeClr val="tx1"/>
                            </a:solidFill>
                            <a:effectLst/>
                            <a:latin typeface="Cambria Math" panose="02040503050406030204" pitchFamily="18" charset="0"/>
                            <a:ea typeface="Calibri" panose="020F0502020204030204" pitchFamily="34" charset="0"/>
                            <a:cs typeface="Times New Roman" panose="02020603050405020304" pitchFamily="18" charset="0"/>
                          </a:rPr>
                          <m:t>𝒗</m:t>
                        </m:r>
                        <m:r>
                          <a:rPr lang="en-US" sz="1800" b="1" i="1" smtClean="0">
                            <a:solidFill>
                              <a:schemeClr val="tx1"/>
                            </a:solidFill>
                            <a:effectLst/>
                            <a:latin typeface="Cambria Math" panose="02040503050406030204" pitchFamily="18" charset="0"/>
                            <a:ea typeface="Calibri" panose="020F0502020204030204" pitchFamily="34" charset="0"/>
                            <a:cs typeface="Times New Roman" panose="02020603050405020304" pitchFamily="18" charset="0"/>
                          </a:rPr>
                          <m:t>à </m:t>
                        </m:r>
                        <m:r>
                          <a:rPr lang="en-US" sz="1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𝑸</m:t>
                        </m:r>
                      </m:e>
                      <m:sub>
                        <m:r>
                          <a:rPr lang="en-US" sz="1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𝟑</m:t>
                        </m:r>
                      </m:sub>
                    </m:sSub>
                    <m:r>
                      <a:rPr lang="en-US" sz="1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r>
                      <a:rPr lang="en-US" sz="18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𝟏</m:t>
                    </m:r>
                    <m:r>
                      <a:rPr lang="en-US" sz="18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r>
                      <a:rPr lang="en-US" sz="18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𝟓</m:t>
                    </m:r>
                    <m:r>
                      <a:rPr lang="en-US" sz="1800" b="1" i="1">
                        <a:solidFill>
                          <a:srgbClr val="FF0000"/>
                        </a:solidFill>
                        <a:effectLst/>
                        <a:latin typeface="Cambria Math" panose="02040503050406030204" pitchFamily="18" charset="0"/>
                        <a:ea typeface="Calibri" panose="020F0502020204030204" pitchFamily="34" charset="0"/>
                        <a:cs typeface="Cambria Math" panose="02040503050406030204" pitchFamily="18" charset="0"/>
                      </a:rPr>
                      <m:t>⋅</m:t>
                    </m:r>
                    <m:sSub>
                      <m:sSubPr>
                        <m:ctrlPr>
                          <a:rPr lang="en-US" sz="1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1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𝜟</m:t>
                        </m:r>
                      </m:e>
                      <m:sub>
                        <m:r>
                          <a:rPr lang="en-US" sz="18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𝑸</m:t>
                        </m:r>
                      </m:sub>
                    </m:sSub>
                    <m:r>
                      <a:rPr lang="en-US" sz="1800" i="1">
                        <a:effectLst/>
                        <a:latin typeface="Cambria Math" panose="02040503050406030204" pitchFamily="18" charset="0"/>
                        <a:ea typeface="Calibri" panose="020F0502020204030204" pitchFamily="34" charset="0"/>
                        <a:cs typeface="Times New Roman" panose="02020603050405020304" pitchFamily="18" charset="0"/>
                      </a:rPr>
                      <m:t>=11+</m:t>
                    </m:r>
                    <m:f>
                      <m:f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1800" i="1">
                            <a:effectLst/>
                            <a:latin typeface="Cambria Math" panose="02040503050406030204" pitchFamily="18" charset="0"/>
                            <a:ea typeface="Calibri" panose="020F0502020204030204" pitchFamily="34" charset="0"/>
                            <a:cs typeface="Times New Roman" panose="02020603050405020304" pitchFamily="18" charset="0"/>
                          </a:rPr>
                          <m:t>3</m:t>
                        </m:r>
                      </m:num>
                      <m:den>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den>
                    </m:f>
                    <m:r>
                      <a:rPr lang="en-US" sz="1800" i="1">
                        <a:effectLst/>
                        <a:latin typeface="Cambria Math" panose="02040503050406030204" pitchFamily="18" charset="0"/>
                        <a:ea typeface="Calibri" panose="020F0502020204030204" pitchFamily="34" charset="0"/>
                        <a:cs typeface="Cambria Math" panose="02040503050406030204" pitchFamily="18" charset="0"/>
                      </a:rPr>
                      <m:t>⋅</m:t>
                    </m:r>
                    <m:r>
                      <a:rPr lang="en-US" sz="1800" i="1">
                        <a:effectLst/>
                        <a:latin typeface="Cambria Math" panose="02040503050406030204" pitchFamily="18" charset="0"/>
                        <a:ea typeface="Calibri" panose="020F0502020204030204" pitchFamily="34" charset="0"/>
                        <a:cs typeface="Times New Roman" panose="02020603050405020304" pitchFamily="18" charset="0"/>
                      </a:rPr>
                      <m:t>6=20</m:t>
                    </m:r>
                  </m:oMath>
                </a14:m>
                <a:r>
                  <a:rPr lang="en-US" sz="1800">
                    <a:effectLst/>
                    <a:latin typeface="Chu Van An"/>
                    <a:ea typeface="Calibri" panose="020F0502020204030204" pitchFamily="34" charset="0"/>
                    <a:cs typeface="Times New Roman" panose="02020603050405020304" pitchFamily="18" charset="0"/>
                  </a:rPr>
                  <a:t>. </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r>
                  <a:rPr lang="en-US" sz="1800">
                    <a:effectLst/>
                    <a:latin typeface="Chu Van An"/>
                    <a:ea typeface="Calibri" panose="020F0502020204030204" pitchFamily="34" charset="0"/>
                    <a:cs typeface="Times New Roman" panose="02020603050405020304" pitchFamily="18" charset="0"/>
                  </a:rPr>
                  <a:t>Vì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25&gt;20</m:t>
                    </m:r>
                  </m:oMath>
                </a14:m>
                <a:r>
                  <a:rPr lang="en-US" sz="1800">
                    <a:effectLst/>
                    <a:latin typeface="Chu Van An"/>
                    <a:ea typeface="Calibri" panose="020F0502020204030204" pitchFamily="34" charset="0"/>
                    <a:cs typeface="Times New Roman" panose="02020603050405020304" pitchFamily="18" charset="0"/>
                  </a:rPr>
                  <a:t> nên 25 là giá trị bất thường của mẫu số liệu.</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17" name="TextBox 16">
                <a:extLst>
                  <a:ext uri="{FF2B5EF4-FFF2-40B4-BE49-F238E27FC236}">
                    <a16:creationId xmlns:a16="http://schemas.microsoft.com/office/drawing/2014/main" id="{7F646813-CE5F-AD66-B2BA-1761D29836E5}"/>
                  </a:ext>
                </a:extLst>
              </p:cNvPr>
              <p:cNvSpPr txBox="1">
                <a:spLocks noRot="1" noChangeAspect="1" noMove="1" noResize="1" noEditPoints="1" noAdjustHandles="1" noChangeArrowheads="1" noChangeShapeType="1" noTextEdit="1"/>
              </p:cNvSpPr>
              <p:nvPr/>
            </p:nvSpPr>
            <p:spPr>
              <a:xfrm>
                <a:off x="5412933" y="3999164"/>
                <a:ext cx="6779067" cy="2712537"/>
              </a:xfrm>
              <a:prstGeom prst="rect">
                <a:avLst/>
              </a:prstGeom>
              <a:blipFill>
                <a:blip r:embed="rId6"/>
                <a:stretch>
                  <a:fillRect t="-1124" r="-899" b="-2697"/>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8" name="TextBox 17">
                <a:extLst>
                  <a:ext uri="{FF2B5EF4-FFF2-40B4-BE49-F238E27FC236}">
                    <a16:creationId xmlns:a16="http://schemas.microsoft.com/office/drawing/2014/main" id="{DBAF8A1C-8CE8-04F3-95AE-D70109054A42}"/>
                  </a:ext>
                </a:extLst>
              </p:cNvPr>
              <p:cNvSpPr txBox="1"/>
              <p:nvPr/>
            </p:nvSpPr>
            <p:spPr>
              <a:xfrm>
                <a:off x="5452588" y="4351897"/>
                <a:ext cx="6779066" cy="728405"/>
              </a:xfrm>
              <a:prstGeom prst="rect">
                <a:avLst/>
              </a:prstGeom>
              <a:solidFill>
                <a:srgbClr val="FFFF00"/>
              </a:solidFill>
            </p:spPr>
            <p:txBody>
              <a:bodyPr wrap="square">
                <a:spAutoFit/>
              </a:bodyPr>
              <a:lstStyle/>
              <a:p>
                <a:pPr/>
                <a14:m>
                  <m:oMathPara xmlns:m="http://schemas.openxmlformats.org/officeDocument/2006/math">
                    <m:oMathParaPr>
                      <m:jc m:val="centerGroup"/>
                    </m:oMathParaPr>
                    <m:oMath xmlns:m="http://schemas.openxmlformats.org/officeDocument/2006/math">
                      <m:r>
                        <a:rPr lang="en-US" sz="2200" b="0" i="1" smtClean="0">
                          <a:solidFill>
                            <a:schemeClr val="tx1"/>
                          </a:solidFill>
                          <a:latin typeface="Cambria Math" panose="02040503050406030204" pitchFamily="18" charset="0"/>
                        </a:rPr>
                        <m:t>𝑃h</m:t>
                      </m:r>
                      <m:r>
                        <a:rPr lang="en-US" sz="2200" b="0" i="1" smtClean="0">
                          <a:solidFill>
                            <a:schemeClr val="tx1"/>
                          </a:solidFill>
                          <a:latin typeface="Cambria Math" panose="02040503050406030204" pitchFamily="18" charset="0"/>
                        </a:rPr>
                        <m:t>ươ</m:t>
                      </m:r>
                      <m:r>
                        <a:rPr lang="en-US" sz="2200" b="0" i="1" smtClean="0">
                          <a:solidFill>
                            <a:schemeClr val="tx1"/>
                          </a:solidFill>
                          <a:latin typeface="Cambria Math" panose="02040503050406030204" pitchFamily="18" charset="0"/>
                        </a:rPr>
                        <m:t>𝑛𝑔</m:t>
                      </m:r>
                      <m:r>
                        <a:rPr lang="en-US" sz="2200" b="0" i="1" smtClean="0">
                          <a:solidFill>
                            <a:schemeClr val="tx1"/>
                          </a:solidFill>
                          <a:latin typeface="Cambria Math" panose="02040503050406030204" pitchFamily="18" charset="0"/>
                        </a:rPr>
                        <m:t> </m:t>
                      </m:r>
                      <m:r>
                        <a:rPr lang="en-US" sz="2200" b="0" i="1" smtClean="0">
                          <a:solidFill>
                            <a:schemeClr val="tx1"/>
                          </a:solidFill>
                          <a:latin typeface="Cambria Math" panose="02040503050406030204" pitchFamily="18" charset="0"/>
                        </a:rPr>
                        <m:t>𝑠𝑎𝑖</m:t>
                      </m:r>
                      <m:r>
                        <a:rPr lang="en-US" sz="2200" b="0" i="1" smtClean="0">
                          <a:solidFill>
                            <a:schemeClr val="tx1"/>
                          </a:solidFill>
                          <a:latin typeface="Cambria Math" panose="02040503050406030204" pitchFamily="18" charset="0"/>
                        </a:rPr>
                        <m:t>: </m:t>
                      </m:r>
                      <m:sSup>
                        <m:sSupPr>
                          <m:ctrlPr>
                            <a:rPr lang="en-US" sz="2200" i="1" smtClean="0">
                              <a:solidFill>
                                <a:schemeClr val="tx1"/>
                              </a:solidFill>
                              <a:latin typeface="Cambria Math" panose="02040503050406030204" pitchFamily="18" charset="0"/>
                            </a:rPr>
                          </m:ctrlPr>
                        </m:sSupPr>
                        <m:e>
                          <m:r>
                            <a:rPr lang="en-US" sz="2200" i="1">
                              <a:solidFill>
                                <a:schemeClr val="tx1"/>
                              </a:solidFill>
                              <a:latin typeface="Cambria Math" panose="02040503050406030204" pitchFamily="18" charset="0"/>
                            </a:rPr>
                            <m:t>𝑆</m:t>
                          </m:r>
                        </m:e>
                        <m:sup>
                          <m:r>
                            <a:rPr lang="en-US" sz="2200" i="0">
                              <a:solidFill>
                                <a:schemeClr val="tx1"/>
                              </a:solidFill>
                              <a:latin typeface="Cambria Math" panose="02040503050406030204" pitchFamily="18" charset="0"/>
                            </a:rPr>
                            <m:t>2</m:t>
                          </m:r>
                        </m:sup>
                      </m:sSup>
                      <m:r>
                        <a:rPr lang="en-US" sz="2200" i="0">
                          <a:solidFill>
                            <a:schemeClr val="tx1"/>
                          </a:solidFill>
                          <a:latin typeface="Cambria Math" panose="02040503050406030204" pitchFamily="18" charset="0"/>
                        </a:rPr>
                        <m:t>= </m:t>
                      </m:r>
                      <m:f>
                        <m:fPr>
                          <m:ctrlPr>
                            <a:rPr lang="en-US" sz="2200" i="1">
                              <a:solidFill>
                                <a:schemeClr val="tx1"/>
                              </a:solidFill>
                              <a:latin typeface="Cambria Math" panose="02040503050406030204" pitchFamily="18" charset="0"/>
                            </a:rPr>
                          </m:ctrlPr>
                        </m:fPr>
                        <m:num>
                          <m:r>
                            <a:rPr lang="en-US" sz="2200" i="0">
                              <a:solidFill>
                                <a:schemeClr val="tx1"/>
                              </a:solidFill>
                              <a:latin typeface="Cambria Math" panose="02040503050406030204" pitchFamily="18" charset="0"/>
                            </a:rPr>
                            <m:t>1</m:t>
                          </m:r>
                        </m:num>
                        <m:den>
                          <m:r>
                            <a:rPr lang="en-US" sz="2200" i="1">
                              <a:solidFill>
                                <a:schemeClr val="tx1"/>
                              </a:solidFill>
                              <a:latin typeface="Cambria Math" panose="02040503050406030204" pitchFamily="18" charset="0"/>
                            </a:rPr>
                            <m:t>𝑛</m:t>
                          </m:r>
                        </m:den>
                      </m:f>
                      <m:d>
                        <m:dPr>
                          <m:ctrlPr>
                            <a:rPr lang="en-US" sz="2200" i="1">
                              <a:solidFill>
                                <a:schemeClr val="tx1"/>
                              </a:solidFill>
                              <a:latin typeface="Cambria Math" panose="02040503050406030204" pitchFamily="18" charset="0"/>
                            </a:rPr>
                          </m:ctrlPr>
                        </m:dPr>
                        <m:e>
                          <m:sSup>
                            <m:sSupPr>
                              <m:ctrlPr>
                                <a:rPr lang="en-US" sz="2200" i="1">
                                  <a:solidFill>
                                    <a:schemeClr val="tx1"/>
                                  </a:solidFill>
                                  <a:latin typeface="Cambria Math" panose="02040503050406030204" pitchFamily="18" charset="0"/>
                                </a:rPr>
                              </m:ctrlPr>
                            </m:sSupPr>
                            <m:e>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panose="02040503050406030204" pitchFamily="18" charset="0"/>
                                    </a:rPr>
                                    <m:t>𝑥</m:t>
                                  </m:r>
                                </m:e>
                                <m:sub>
                                  <m:r>
                                    <a:rPr lang="en-US" sz="2200" i="0">
                                      <a:solidFill>
                                        <a:schemeClr val="tx1"/>
                                      </a:solidFill>
                                      <a:latin typeface="Cambria Math" panose="02040503050406030204" pitchFamily="18" charset="0"/>
                                    </a:rPr>
                                    <m:t>1</m:t>
                                  </m:r>
                                </m:sub>
                              </m:sSub>
                            </m:e>
                            <m:sup>
                              <m:r>
                                <a:rPr lang="en-US" sz="2200" i="0">
                                  <a:solidFill>
                                    <a:schemeClr val="tx1"/>
                                  </a:solidFill>
                                  <a:latin typeface="Cambria Math" panose="02040503050406030204" pitchFamily="18" charset="0"/>
                                </a:rPr>
                                <m:t>2</m:t>
                              </m:r>
                            </m:sup>
                          </m:sSup>
                          <m:r>
                            <a:rPr lang="en-US" sz="2200" i="0">
                              <a:solidFill>
                                <a:schemeClr val="tx1"/>
                              </a:solidFill>
                              <a:latin typeface="Cambria Math" panose="02040503050406030204" pitchFamily="18" charset="0"/>
                            </a:rPr>
                            <m:t>+</m:t>
                          </m:r>
                          <m:sSup>
                            <m:sSupPr>
                              <m:ctrlPr>
                                <a:rPr lang="en-US" sz="2200" i="1">
                                  <a:solidFill>
                                    <a:schemeClr val="tx1"/>
                                  </a:solidFill>
                                  <a:latin typeface="Cambria Math" panose="02040503050406030204" pitchFamily="18" charset="0"/>
                                </a:rPr>
                              </m:ctrlPr>
                            </m:sSupPr>
                            <m:e>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panose="02040503050406030204" pitchFamily="18" charset="0"/>
                                    </a:rPr>
                                    <m:t>𝑥</m:t>
                                  </m:r>
                                </m:e>
                                <m:sub>
                                  <m:r>
                                    <a:rPr lang="en-US" sz="2200" i="0">
                                      <a:solidFill>
                                        <a:schemeClr val="tx1"/>
                                      </a:solidFill>
                                      <a:latin typeface="Cambria Math" panose="02040503050406030204" pitchFamily="18" charset="0"/>
                                    </a:rPr>
                                    <m:t>2</m:t>
                                  </m:r>
                                </m:sub>
                              </m:sSub>
                            </m:e>
                            <m:sup>
                              <m:r>
                                <a:rPr lang="en-US" sz="2200" i="0">
                                  <a:solidFill>
                                    <a:schemeClr val="tx1"/>
                                  </a:solidFill>
                                  <a:latin typeface="Cambria Math" panose="02040503050406030204" pitchFamily="18" charset="0"/>
                                </a:rPr>
                                <m:t>2</m:t>
                              </m:r>
                            </m:sup>
                          </m:sSup>
                          <m:r>
                            <a:rPr lang="en-US" sz="2200" i="0">
                              <a:solidFill>
                                <a:schemeClr val="tx1"/>
                              </a:solidFill>
                              <a:latin typeface="Cambria Math" panose="02040503050406030204" pitchFamily="18" charset="0"/>
                            </a:rPr>
                            <m:t>+…+</m:t>
                          </m:r>
                          <m:sSup>
                            <m:sSupPr>
                              <m:ctrlPr>
                                <a:rPr lang="en-US" sz="2200" i="1">
                                  <a:solidFill>
                                    <a:schemeClr val="tx1"/>
                                  </a:solidFill>
                                  <a:latin typeface="Cambria Math" panose="02040503050406030204" pitchFamily="18" charset="0"/>
                                </a:rPr>
                              </m:ctrlPr>
                            </m:sSupPr>
                            <m:e>
                              <m:sSub>
                                <m:sSubPr>
                                  <m:ctrlPr>
                                    <a:rPr lang="en-US" sz="2200" i="1">
                                      <a:solidFill>
                                        <a:schemeClr val="tx1"/>
                                      </a:solidFill>
                                      <a:latin typeface="Cambria Math" panose="02040503050406030204" pitchFamily="18" charset="0"/>
                                    </a:rPr>
                                  </m:ctrlPr>
                                </m:sSubPr>
                                <m:e>
                                  <m:r>
                                    <a:rPr lang="en-US" sz="2200" i="1">
                                      <a:solidFill>
                                        <a:schemeClr val="tx1"/>
                                      </a:solidFill>
                                      <a:latin typeface="Cambria Math" panose="02040503050406030204" pitchFamily="18" charset="0"/>
                                    </a:rPr>
                                    <m:t>𝑥</m:t>
                                  </m:r>
                                </m:e>
                                <m:sub>
                                  <m:r>
                                    <a:rPr lang="en-US" sz="2200" i="1">
                                      <a:solidFill>
                                        <a:schemeClr val="tx1"/>
                                      </a:solidFill>
                                      <a:latin typeface="Cambria Math" panose="02040503050406030204" pitchFamily="18" charset="0"/>
                                    </a:rPr>
                                    <m:t>𝑛</m:t>
                                  </m:r>
                                </m:sub>
                              </m:sSub>
                            </m:e>
                            <m:sup>
                              <m:r>
                                <a:rPr lang="en-US" sz="2200" i="0">
                                  <a:solidFill>
                                    <a:schemeClr val="tx1"/>
                                  </a:solidFill>
                                  <a:latin typeface="Cambria Math" panose="02040503050406030204" pitchFamily="18" charset="0"/>
                                </a:rPr>
                                <m:t>2</m:t>
                              </m:r>
                            </m:sup>
                          </m:sSup>
                        </m:e>
                      </m:d>
                      <m:r>
                        <a:rPr lang="en-US" sz="2200" i="0">
                          <a:solidFill>
                            <a:schemeClr val="tx1"/>
                          </a:solidFill>
                          <a:latin typeface="Cambria Math" panose="02040503050406030204" pitchFamily="18" charset="0"/>
                        </a:rPr>
                        <m:t>−</m:t>
                      </m:r>
                      <m:sSup>
                        <m:sSupPr>
                          <m:ctrlPr>
                            <a:rPr lang="en-US" sz="2200" i="1">
                              <a:solidFill>
                                <a:schemeClr val="tx1"/>
                              </a:solidFill>
                              <a:latin typeface="Cambria Math" panose="02040503050406030204" pitchFamily="18" charset="0"/>
                            </a:rPr>
                          </m:ctrlPr>
                        </m:sSupPr>
                        <m:e>
                          <m:acc>
                            <m:accPr>
                              <m:chr m:val="̅"/>
                              <m:ctrlPr>
                                <a:rPr lang="en-US" sz="2200" i="1">
                                  <a:solidFill>
                                    <a:schemeClr val="tx1"/>
                                  </a:solidFill>
                                  <a:latin typeface="Cambria Math" panose="02040503050406030204" pitchFamily="18" charset="0"/>
                                </a:rPr>
                              </m:ctrlPr>
                            </m:accPr>
                            <m:e>
                              <m:r>
                                <a:rPr lang="en-US" sz="2200" i="1">
                                  <a:solidFill>
                                    <a:schemeClr val="tx1"/>
                                  </a:solidFill>
                                  <a:latin typeface="Cambria Math" panose="02040503050406030204" pitchFamily="18" charset="0"/>
                                </a:rPr>
                                <m:t>𝑥</m:t>
                              </m:r>
                            </m:e>
                          </m:acc>
                        </m:e>
                        <m:sup>
                          <m:r>
                            <a:rPr lang="en-US" sz="2200" i="0">
                              <a:solidFill>
                                <a:schemeClr val="tx1"/>
                              </a:solidFill>
                              <a:latin typeface="Cambria Math" panose="02040503050406030204" pitchFamily="18" charset="0"/>
                            </a:rPr>
                            <m:t>2</m:t>
                          </m:r>
                        </m:sup>
                      </m:sSup>
                    </m:oMath>
                  </m:oMathPara>
                </a14:m>
                <a:endParaRPr lang="en-US" sz="2200">
                  <a:solidFill>
                    <a:schemeClr val="tx1"/>
                  </a:solidFill>
                </a:endParaRPr>
              </a:p>
            </p:txBody>
          </p:sp>
        </mc:Choice>
        <mc:Fallback>
          <p:sp>
            <p:nvSpPr>
              <p:cNvPr id="18" name="TextBox 17">
                <a:extLst>
                  <a:ext uri="{FF2B5EF4-FFF2-40B4-BE49-F238E27FC236}">
                    <a16:creationId xmlns:a16="http://schemas.microsoft.com/office/drawing/2014/main" id="{DBAF8A1C-8CE8-04F3-95AE-D70109054A42}"/>
                  </a:ext>
                </a:extLst>
              </p:cNvPr>
              <p:cNvSpPr txBox="1">
                <a:spLocks noRot="1" noChangeAspect="1" noMove="1" noResize="1" noEditPoints="1" noAdjustHandles="1" noChangeArrowheads="1" noChangeShapeType="1" noTextEdit="1"/>
              </p:cNvSpPr>
              <p:nvPr/>
            </p:nvSpPr>
            <p:spPr>
              <a:xfrm>
                <a:off x="5452588" y="4351897"/>
                <a:ext cx="6779066" cy="728405"/>
              </a:xfrm>
              <a:prstGeom prst="rect">
                <a:avLst/>
              </a:prstGeom>
              <a:blipFill>
                <a:blip r:embed="rId7"/>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634703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146E815-083A-35B9-5351-596C603D5DD2}"/>
              </a:ext>
            </a:extLst>
          </p:cNvPr>
          <p:cNvPicPr>
            <a:picLocks noChangeAspect="1"/>
          </p:cNvPicPr>
          <p:nvPr/>
        </p:nvPicPr>
        <p:blipFill>
          <a:blip r:embed="rId2"/>
          <a:stretch>
            <a:fillRect/>
          </a:stretch>
        </p:blipFill>
        <p:spPr>
          <a:xfrm>
            <a:off x="78075" y="218199"/>
            <a:ext cx="11895698" cy="2670916"/>
          </a:xfrm>
          <a:prstGeom prst="rect">
            <a:avLst/>
          </a:prstGeom>
        </p:spPr>
      </p:pic>
      <p:cxnSp>
        <p:nvCxnSpPr>
          <p:cNvPr id="4" name="Straight Connector 3">
            <a:extLst>
              <a:ext uri="{FF2B5EF4-FFF2-40B4-BE49-F238E27FC236}">
                <a16:creationId xmlns:a16="http://schemas.microsoft.com/office/drawing/2014/main" id="{79004FBD-8DE0-D400-74FA-F4723B95AFFE}"/>
              </a:ext>
            </a:extLst>
          </p:cNvPr>
          <p:cNvCxnSpPr/>
          <p:nvPr/>
        </p:nvCxnSpPr>
        <p:spPr>
          <a:xfrm>
            <a:off x="166552" y="2838052"/>
            <a:ext cx="11830895" cy="51063"/>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6" name="TextBox 5">
                <a:extLst>
                  <a:ext uri="{FF2B5EF4-FFF2-40B4-BE49-F238E27FC236}">
                    <a16:creationId xmlns:a16="http://schemas.microsoft.com/office/drawing/2014/main" id="{9669B04B-696A-A0AD-CB82-11A5508037C8}"/>
                  </a:ext>
                </a:extLst>
              </p:cNvPr>
              <p:cNvSpPr txBox="1"/>
              <p:nvPr/>
            </p:nvSpPr>
            <p:spPr>
              <a:xfrm>
                <a:off x="78074" y="2967943"/>
                <a:ext cx="12113925" cy="3028521"/>
              </a:xfrm>
              <a:prstGeom prst="rect">
                <a:avLst/>
              </a:prstGeom>
              <a:noFill/>
            </p:spPr>
            <p:txBody>
              <a:bodyPr wrap="square">
                <a:spAutoFit/>
              </a:bodyPr>
              <a:lstStyle/>
              <a:p>
                <a:pPr marL="457200" marR="147955" indent="137160"/>
                <a:r>
                  <a:rPr lang="en-US" sz="1800" b="1">
                    <a:solidFill>
                      <a:srgbClr val="000000"/>
                    </a:solidFill>
                    <a:effectLst/>
                    <a:latin typeface="Chu Van An"/>
                    <a:ea typeface="Times New Roman" panose="02020603050405020304" pitchFamily="18" charset="0"/>
                    <a:cs typeface="Times New Roman" panose="02020603050405020304" pitchFamily="18" charset="0"/>
                  </a:rPr>
                  <a:t>a) Chọn Đúng</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114300" marR="433705"/>
                <a:r>
                  <a:rPr lang="vi-VN" sz="1800">
                    <a:solidFill>
                      <a:srgbClr val="000000"/>
                    </a:solidFill>
                    <a:effectLst/>
                    <a:latin typeface="Chu Van An"/>
                    <a:ea typeface="Times New Roman" panose="02020603050405020304" pitchFamily="18" charset="0"/>
                    <a:cs typeface="Times New Roman" panose="02020603050405020304" pitchFamily="18" charset="0"/>
                  </a:rPr>
                  <a:t>Vì diện tích mặt sàn dành cho lưu thông tối thiểu là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12</m:t>
                    </m:r>
                    <m:sSup>
                      <m:sSup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𝑚</m:t>
                        </m:r>
                      </m:e>
                      <m:sup>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sup>
                    </m:sSup>
                  </m:oMath>
                </a14:m>
                <a:r>
                  <a:rPr lang="vi-VN" sz="1800">
                    <a:solidFill>
                      <a:srgbClr val="000000"/>
                    </a:solidFill>
                    <a:effectLst/>
                    <a:latin typeface="Chu Van An"/>
                    <a:ea typeface="Times New Roman" panose="02020603050405020304" pitchFamily="18" charset="0"/>
                    <a:cs typeface="Times New Roman" panose="02020603050405020304" pitchFamily="18" charset="0"/>
                  </a:rPr>
                  <a:t>, do đó diện tích phần mặt sàn để kê bàn và ghế tối đa là: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60−12=48</m:t>
                    </m:r>
                    <m:d>
                      <m:d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dPr>
                      <m:e>
                        <m:sSup>
                          <m:sSup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𝑚</m:t>
                            </m:r>
                          </m:e>
                          <m:sup>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sup>
                        </m:sSup>
                      </m:e>
                    </m:d>
                  </m:oMath>
                </a14:m>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147955" indent="137160"/>
                <a:r>
                  <a:rPr lang="en-US" sz="1800" b="1">
                    <a:solidFill>
                      <a:srgbClr val="000000"/>
                    </a:solidFill>
                    <a:effectLst/>
                    <a:latin typeface="Chu Van An"/>
                    <a:ea typeface="Times New Roman" panose="02020603050405020304" pitchFamily="18" charset="0"/>
                    <a:cs typeface="Times New Roman" panose="02020603050405020304" pitchFamily="18" charset="0"/>
                  </a:rPr>
                  <a:t>b) Chọn Sai</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114300" algn="just">
                  <a:lnSpc>
                    <a:spcPct val="115000"/>
                  </a:lnSpc>
                </a:pPr>
                <a:r>
                  <a:rPr lang="vi-VN" sz="1800">
                    <a:solidFill>
                      <a:srgbClr val="000000"/>
                    </a:solidFill>
                    <a:effectLst/>
                    <a:latin typeface="Chu Van An"/>
                    <a:ea typeface="Times New Roman" panose="02020603050405020304" pitchFamily="18" charset="0"/>
                    <a:cs typeface="Times New Roman" panose="02020603050405020304" pitchFamily="18" charset="0"/>
                  </a:rPr>
                  <a:t>Diện tích để kê một chiếc ghế là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0,5</m:t>
                    </m:r>
                    <m:sSup>
                      <m:sSup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𝑚</m:t>
                        </m:r>
                      </m:e>
                      <m:sup>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sup>
                    </m:sSup>
                  </m:oMath>
                </a14:m>
                <a:r>
                  <a:rPr lang="vi-VN" sz="1800">
                    <a:solidFill>
                      <a:srgbClr val="000000"/>
                    </a:solidFill>
                    <a:effectLst/>
                    <a:latin typeface="Chu Van An"/>
                    <a:ea typeface="Times New Roman" panose="02020603050405020304" pitchFamily="18" charset="0"/>
                    <a:cs typeface="Times New Roman" panose="02020603050405020304" pitchFamily="18" charset="0"/>
                  </a:rPr>
                  <a:t>, nên diện tích để kê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𝑥</m:t>
                    </m:r>
                  </m:oMath>
                </a14:m>
                <a:r>
                  <a:rPr lang="vi-VN" sz="1800">
                    <a:solidFill>
                      <a:srgbClr val="000000"/>
                    </a:solidFill>
                    <a:effectLst/>
                    <a:latin typeface="Chu Van An"/>
                    <a:ea typeface="Times New Roman" panose="02020603050405020304" pitchFamily="18" charset="0"/>
                    <a:cs typeface="Times New Roman" panose="02020603050405020304" pitchFamily="18" charset="0"/>
                  </a:rPr>
                  <a:t> chiếc ghế là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0,5</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𝑥</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𝑚</m:t>
                        </m:r>
                      </m:e>
                      <m:sup>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US" sz="1800"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114300" algn="just">
                  <a:lnSpc>
                    <a:spcPct val="115000"/>
                  </a:lnSpc>
                </a:pPr>
                <a:r>
                  <a:rPr lang="vi-VN" sz="1800">
                    <a:solidFill>
                      <a:srgbClr val="000000"/>
                    </a:solidFill>
                    <a:effectLst/>
                    <a:latin typeface="Chu Van An"/>
                    <a:ea typeface="Times New Roman" panose="02020603050405020304" pitchFamily="18" charset="0"/>
                    <a:cs typeface="Times New Roman" panose="02020603050405020304" pitchFamily="18" charset="0"/>
                  </a:rPr>
                  <a:t>Diện tích để kê một chiếc bàn là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1,2</m:t>
                    </m:r>
                    <m:sSup>
                      <m:sSup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𝑚</m:t>
                        </m:r>
                      </m:e>
                      <m:sup>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sup>
                    </m:sSup>
                  </m:oMath>
                </a14:m>
                <a:r>
                  <a:rPr lang="vi-VN" sz="1800">
                    <a:solidFill>
                      <a:srgbClr val="000000"/>
                    </a:solidFill>
                    <a:effectLst/>
                    <a:latin typeface="Chu Van An"/>
                    <a:ea typeface="Times New Roman" panose="02020603050405020304" pitchFamily="18" charset="0"/>
                    <a:cs typeface="Times New Roman" panose="02020603050405020304" pitchFamily="18" charset="0"/>
                  </a:rPr>
                  <a:t>, nên diện tích để kê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𝑦</m:t>
                    </m:r>
                  </m:oMath>
                </a14:m>
                <a:r>
                  <a:rPr lang="vi-VN" sz="1800">
                    <a:solidFill>
                      <a:srgbClr val="000000"/>
                    </a:solidFill>
                    <a:effectLst/>
                    <a:latin typeface="Chu Van An"/>
                    <a:ea typeface="Times New Roman" panose="02020603050405020304" pitchFamily="18" charset="0"/>
                    <a:cs typeface="Times New Roman" panose="02020603050405020304" pitchFamily="18" charset="0"/>
                  </a:rPr>
                  <a:t> chiếc bàn là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1,2</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𝑦</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𝑚</m:t>
                        </m:r>
                      </m:e>
                      <m:sup>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US" sz="1800"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147955" indent="137160"/>
                <a:r>
                  <a:rPr lang="en-US" sz="1800" b="1">
                    <a:solidFill>
                      <a:srgbClr val="000000"/>
                    </a:solidFill>
                    <a:effectLst/>
                    <a:latin typeface="Chu Van An"/>
                    <a:ea typeface="Times New Roman" panose="02020603050405020304" pitchFamily="18" charset="0"/>
                    <a:cs typeface="Times New Roman" panose="02020603050405020304" pitchFamily="18" charset="0"/>
                  </a:rPr>
                  <a:t>c) Chọn Đúng</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114300" algn="just">
                  <a:lnSpc>
                    <a:spcPct val="115000"/>
                  </a:lnSpc>
                </a:pPr>
                <a:r>
                  <a:rPr lang="vi-VN" sz="1800">
                    <a:solidFill>
                      <a:srgbClr val="000000"/>
                    </a:solidFill>
                    <a:effectLst/>
                    <a:latin typeface="Chu Van An"/>
                    <a:ea typeface="Times New Roman" panose="02020603050405020304" pitchFamily="18" charset="0"/>
                    <a:cs typeface="Times New Roman" panose="02020603050405020304" pitchFamily="18" charset="0"/>
                  </a:rPr>
                  <a:t>Tổng diện tích cho phần mặt sàn để kê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𝑥</m:t>
                    </m:r>
                  </m:oMath>
                </a14:m>
                <a:r>
                  <a:rPr lang="vi-VN" sz="1800">
                    <a:solidFill>
                      <a:srgbClr val="000000"/>
                    </a:solidFill>
                    <a:effectLst/>
                    <a:latin typeface="Chu Van An"/>
                    <a:ea typeface="Times New Roman" panose="02020603050405020304" pitchFamily="18" charset="0"/>
                    <a:cs typeface="Times New Roman" panose="02020603050405020304" pitchFamily="18" charset="0"/>
                  </a:rPr>
                  <a:t> chiếc ghế và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𝑦</m:t>
                    </m:r>
                  </m:oMath>
                </a14:m>
                <a:r>
                  <a:rPr lang="vi-VN" sz="1800">
                    <a:solidFill>
                      <a:srgbClr val="000000"/>
                    </a:solidFill>
                    <a:effectLst/>
                    <a:latin typeface="Chu Van An"/>
                    <a:ea typeface="Times New Roman" panose="02020603050405020304" pitchFamily="18" charset="0"/>
                    <a:cs typeface="Times New Roman" panose="02020603050405020304" pitchFamily="18" charset="0"/>
                  </a:rPr>
                  <a:t> chiếc bàn là: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0,5</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𝑥</m:t>
                    </m:r>
                    <m:r>
                      <a:rPr lang="en-US" sz="1800" i="1">
                        <a:effectLst/>
                        <a:latin typeface="Cambria Math" panose="02040503050406030204" pitchFamily="18" charset="0"/>
                        <a:ea typeface="Calibri" panose="020F0502020204030204" pitchFamily="34" charset="0"/>
                        <a:cs typeface="Times New Roman" panose="02020603050405020304" pitchFamily="18" charset="0"/>
                      </a:rPr>
                      <m:t>+1,2</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𝑦</m:t>
                    </m:r>
                  </m:oMath>
                </a14:m>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114300" marR="33655" algn="just">
                  <a:lnSpc>
                    <a:spcPct val="115000"/>
                  </a:lnSpc>
                </a:pPr>
                <a:r>
                  <a:rPr lang="en-US" sz="1800">
                    <a:solidFill>
                      <a:srgbClr val="000000"/>
                    </a:solidFill>
                    <a:effectLst/>
                    <a:latin typeface="Chu Van An"/>
                    <a:ea typeface="Times New Roman" panose="02020603050405020304" pitchFamily="18" charset="0"/>
                    <a:cs typeface="Times New Roman" panose="02020603050405020304" pitchFamily="18" charset="0"/>
                  </a:rPr>
                  <a:t>Vì d</a:t>
                </a:r>
                <a:r>
                  <a:rPr lang="vi-VN" sz="1800">
                    <a:solidFill>
                      <a:srgbClr val="000000"/>
                    </a:solidFill>
                    <a:effectLst/>
                    <a:latin typeface="Chu Van An"/>
                    <a:ea typeface="Times New Roman" panose="02020603050405020304" pitchFamily="18" charset="0"/>
                    <a:cs typeface="Times New Roman" panose="02020603050405020304" pitchFamily="18" charset="0"/>
                  </a:rPr>
                  <a:t>iện tích phần mặt sàn để kê bàn và ghế tối đa là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48</m:t>
                    </m:r>
                    <m:sSup>
                      <m:sSup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𝑚</m:t>
                        </m:r>
                      </m:e>
                      <m:sup>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sup>
                    </m:sSup>
                  </m:oMath>
                </a14:m>
                <a:r>
                  <a:rPr lang="en-US" sz="1800">
                    <a:solidFill>
                      <a:srgbClr val="000000"/>
                    </a:solidFill>
                    <a:effectLst/>
                    <a:latin typeface="Chu Van An"/>
                    <a:ea typeface="Times New Roman" panose="02020603050405020304" pitchFamily="18" charset="0"/>
                    <a:cs typeface="Times New Roman" panose="02020603050405020304" pitchFamily="18" charset="0"/>
                  </a:rPr>
                  <a:t> d</a:t>
                </a:r>
                <a:r>
                  <a:rPr lang="vi-VN" sz="1800">
                    <a:solidFill>
                      <a:srgbClr val="000000"/>
                    </a:solidFill>
                    <a:effectLst/>
                    <a:latin typeface="Chu Van An"/>
                    <a:ea typeface="Times New Roman" panose="02020603050405020304" pitchFamily="18" charset="0"/>
                    <a:cs typeface="Times New Roman" panose="02020603050405020304" pitchFamily="18" charset="0"/>
                  </a:rPr>
                  <a:t>o đó, bất phương trình cần tìm là: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0,5.</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𝑥</m:t>
                    </m:r>
                    <m:r>
                      <a:rPr lang="en-US" sz="1800" i="1">
                        <a:effectLst/>
                        <a:latin typeface="Cambria Math" panose="02040503050406030204" pitchFamily="18" charset="0"/>
                        <a:ea typeface="Calibri" panose="020F0502020204030204" pitchFamily="34" charset="0"/>
                        <a:cs typeface="Times New Roman" panose="02020603050405020304" pitchFamily="18" charset="0"/>
                      </a:rPr>
                      <m:t>+1,2.</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𝑦</m:t>
                    </m:r>
                    <m:r>
                      <a:rPr lang="en-US" sz="1800" i="1">
                        <a:effectLst/>
                        <a:latin typeface="Cambria Math" panose="02040503050406030204" pitchFamily="18" charset="0"/>
                        <a:ea typeface="Calibri" panose="020F0502020204030204" pitchFamily="34" charset="0"/>
                        <a:cs typeface="Times New Roman" panose="02020603050405020304" pitchFamily="18" charset="0"/>
                      </a:rPr>
                      <m:t>≤48</m:t>
                    </m:r>
                  </m:oMath>
                </a14:m>
                <a:r>
                  <a:rPr lang="vi-VN" sz="1800">
                    <a:effectLst/>
                    <a:latin typeface="Chu Van An"/>
                    <a:ea typeface="Times New Roman" panose="02020603050405020304" pitchFamily="18" charset="0"/>
                    <a:cs typeface="Times New Roman" panose="02020603050405020304" pitchFamily="18" charset="0"/>
                  </a:rPr>
                  <a: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147955" indent="137160"/>
                <a:r>
                  <a:rPr lang="en-US" sz="1800" b="1">
                    <a:solidFill>
                      <a:srgbClr val="000000"/>
                    </a:solidFill>
                    <a:effectLst/>
                    <a:latin typeface="Chu Van An"/>
                    <a:ea typeface="Times New Roman" panose="02020603050405020304" pitchFamily="18" charset="0"/>
                    <a:cs typeface="Times New Roman" panose="02020603050405020304" pitchFamily="18" charset="0"/>
                  </a:rPr>
                  <a:t>d) Chọn Sai</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6" name="TextBox 5">
                <a:extLst>
                  <a:ext uri="{FF2B5EF4-FFF2-40B4-BE49-F238E27FC236}">
                    <a16:creationId xmlns:a16="http://schemas.microsoft.com/office/drawing/2014/main" id="{9669B04B-696A-A0AD-CB82-11A5508037C8}"/>
                  </a:ext>
                </a:extLst>
              </p:cNvPr>
              <p:cNvSpPr txBox="1">
                <a:spLocks noRot="1" noChangeAspect="1" noMove="1" noResize="1" noEditPoints="1" noAdjustHandles="1" noChangeArrowheads="1" noChangeShapeType="1" noTextEdit="1"/>
              </p:cNvSpPr>
              <p:nvPr/>
            </p:nvSpPr>
            <p:spPr>
              <a:xfrm>
                <a:off x="78074" y="2967943"/>
                <a:ext cx="12113925" cy="3028521"/>
              </a:xfrm>
              <a:prstGeom prst="rect">
                <a:avLst/>
              </a:prstGeom>
              <a:blipFill>
                <a:blip r:embed="rId3"/>
                <a:stretch>
                  <a:fillRect t="-1207" b="-2213"/>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599658B1-3984-69EE-1BCF-0C3B54E280FE}"/>
              </a:ext>
            </a:extLst>
          </p:cNvPr>
          <p:cNvSpPr txBox="1"/>
          <p:nvPr/>
        </p:nvSpPr>
        <p:spPr>
          <a:xfrm>
            <a:off x="301933" y="1168936"/>
            <a:ext cx="669303" cy="769441"/>
          </a:xfrm>
          <a:prstGeom prst="rect">
            <a:avLst/>
          </a:prstGeom>
          <a:noFill/>
        </p:spPr>
        <p:txBody>
          <a:bodyPr wrap="square" rtlCol="0">
            <a:spAutoFit/>
          </a:bodyPr>
          <a:lstStyle/>
          <a:p>
            <a:r>
              <a:rPr lang="en-US" sz="4400" b="1">
                <a:solidFill>
                  <a:srgbClr val="FF0000"/>
                </a:solidFill>
              </a:rPr>
              <a:t>X</a:t>
            </a:r>
          </a:p>
        </p:txBody>
      </p:sp>
      <p:sp>
        <p:nvSpPr>
          <p:cNvPr id="8" name="TextBox 7">
            <a:extLst>
              <a:ext uri="{FF2B5EF4-FFF2-40B4-BE49-F238E27FC236}">
                <a16:creationId xmlns:a16="http://schemas.microsoft.com/office/drawing/2014/main" id="{6CA6FE70-5C81-89BC-95CC-8FCD7B0BB08D}"/>
              </a:ext>
            </a:extLst>
          </p:cNvPr>
          <p:cNvSpPr txBox="1"/>
          <p:nvPr/>
        </p:nvSpPr>
        <p:spPr>
          <a:xfrm>
            <a:off x="301933" y="2029197"/>
            <a:ext cx="669303" cy="769441"/>
          </a:xfrm>
          <a:prstGeom prst="rect">
            <a:avLst/>
          </a:prstGeom>
          <a:noFill/>
        </p:spPr>
        <p:txBody>
          <a:bodyPr wrap="square" rtlCol="0">
            <a:spAutoFit/>
          </a:bodyPr>
          <a:lstStyle/>
          <a:p>
            <a:r>
              <a:rPr lang="en-US" sz="4400" b="1">
                <a:solidFill>
                  <a:srgbClr val="FF0000"/>
                </a:solidFill>
              </a:rPr>
              <a:t>X</a:t>
            </a:r>
          </a:p>
        </p:txBody>
      </p:sp>
    </p:spTree>
    <p:extLst>
      <p:ext uri="{BB962C8B-B14F-4D97-AF65-F5344CB8AC3E}">
        <p14:creationId xmlns:p14="http://schemas.microsoft.com/office/powerpoint/2010/main" val="1055340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31066A1-498E-2772-FA1C-0BBD1722338C}"/>
              </a:ext>
            </a:extLst>
          </p:cNvPr>
          <p:cNvSpPr txBox="1"/>
          <p:nvPr/>
        </p:nvSpPr>
        <p:spPr>
          <a:xfrm>
            <a:off x="106052" y="188536"/>
            <a:ext cx="12085948" cy="369332"/>
          </a:xfrm>
          <a:prstGeom prst="rect">
            <a:avLst/>
          </a:prstGeom>
          <a:noFill/>
        </p:spPr>
        <p:txBody>
          <a:bodyPr wrap="square">
            <a:spAutoFit/>
          </a:bodyPr>
          <a:lstStyle/>
          <a:p>
            <a:pPr marL="629920" indent="-629920" algn="just"/>
            <a:r>
              <a:rPr lang="en-SG" sz="1800" b="1">
                <a:solidFill>
                  <a:srgbClr val="000000"/>
                </a:solidFill>
                <a:effectLst/>
                <a:latin typeface="Chu Van An"/>
                <a:ea typeface="Calibri" panose="020F0502020204030204" pitchFamily="34" charset="0"/>
              </a:rPr>
              <a:t>PHẦN III. Câu trắc nghiệm trả lời ngắn. </a:t>
            </a:r>
            <a:r>
              <a:rPr lang="en-SG" sz="1800">
                <a:solidFill>
                  <a:srgbClr val="000000"/>
                </a:solidFill>
                <a:effectLst/>
                <a:latin typeface="Chu Van An"/>
                <a:ea typeface="Calibri" panose="020F0502020204030204" pitchFamily="34" charset="0"/>
              </a:rPr>
              <a:t>Thí sinh trả lời từ câu 17 đến câu 22.</a:t>
            </a:r>
            <a:endParaRPr lang="en-US" sz="1800">
              <a:effectLst/>
              <a:latin typeface="Times New Roman" panose="02020603050405020304" pitchFamily="18" charset="0"/>
              <a:ea typeface="Times New Roman" panose="02020603050405020304" pitchFamily="18" charset="0"/>
            </a:endParaRPr>
          </a:p>
        </p:txBody>
      </p:sp>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1E173918-D5E1-4F59-476E-FA8C83041970}"/>
                  </a:ext>
                </a:extLst>
              </p:cNvPr>
              <p:cNvSpPr txBox="1"/>
              <p:nvPr/>
            </p:nvSpPr>
            <p:spPr>
              <a:xfrm>
                <a:off x="179109" y="557868"/>
                <a:ext cx="11444140" cy="1323439"/>
              </a:xfrm>
              <a:prstGeom prst="rect">
                <a:avLst/>
              </a:prstGeom>
              <a:noFill/>
            </p:spPr>
            <p:txBody>
              <a:bodyPr wrap="square">
                <a:spAutoFit/>
              </a:bodyPr>
              <a:lstStyle/>
              <a:p>
                <a:pPr lvl="0" algn="just">
                  <a:buClr>
                    <a:srgbClr val="0000FF"/>
                  </a:buClr>
                  <a:tabLst>
                    <a:tab pos="629920" algn="l"/>
                  </a:tabLst>
                </a:pPr>
                <a:r>
                  <a:rPr lang="en-US" sz="4000">
                    <a:solidFill>
                      <a:srgbClr val="FF0000"/>
                    </a:solidFill>
                    <a:effectLst/>
                    <a:latin typeface="Chu Van An"/>
                    <a:ea typeface="Calibri" panose="020F0502020204030204" pitchFamily="34" charset="0"/>
                    <a:cs typeface="Times New Roman" panose="02020603050405020304" pitchFamily="18" charset="0"/>
                  </a:rPr>
                  <a:t>Câu 17</a:t>
                </a:r>
                <a:r>
                  <a:rPr lang="en-US" sz="4000">
                    <a:effectLst/>
                    <a:latin typeface="Chu Van An"/>
                    <a:ea typeface="Calibri" panose="020F0502020204030204" pitchFamily="34" charset="0"/>
                    <a:cs typeface="Times New Roman" panose="02020603050405020304" pitchFamily="18" charset="0"/>
                  </a:rPr>
                  <a:t>: Tìm giá trị lớn nhất của hàm số</a:t>
                </a:r>
              </a:p>
              <a:p>
                <a:pPr lvl="0" algn="ctr">
                  <a:buClr>
                    <a:srgbClr val="0000FF"/>
                  </a:buClr>
                  <a:tabLst>
                    <a:tab pos="629920" algn="l"/>
                  </a:tabLst>
                </a:pPr>
                <a:r>
                  <a:rPr lang="en-US" sz="4000">
                    <a:effectLst/>
                    <a:latin typeface="Chu Van An"/>
                    <a:ea typeface="Calibri" panose="020F0502020204030204" pitchFamily="34" charset="0"/>
                    <a:cs typeface="Times New Roman" panose="02020603050405020304" pitchFamily="18" charset="0"/>
                  </a:rPr>
                  <a:t> </a:t>
                </a:r>
                <a14:m>
                  <m:oMath xmlns:m="http://schemas.openxmlformats.org/officeDocument/2006/math">
                    <m:r>
                      <a:rPr lang="en-US" sz="4000" i="1">
                        <a:effectLst/>
                        <a:latin typeface="Cambria Math" panose="02040503050406030204" pitchFamily="18" charset="0"/>
                        <a:ea typeface="Calibri" panose="020F0502020204030204" pitchFamily="34" charset="0"/>
                        <a:cs typeface="Times New Roman" panose="02020603050405020304" pitchFamily="18" charset="0"/>
                      </a:rPr>
                      <m:t>𝑦</m:t>
                    </m:r>
                    <m:r>
                      <a:rPr lang="en-US" sz="40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en-US" sz="40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4000" i="1">
                            <a:effectLst/>
                            <a:latin typeface="Cambria Math" panose="02040503050406030204" pitchFamily="18" charset="0"/>
                            <a:ea typeface="Calibri" panose="020F0502020204030204" pitchFamily="34" charset="0"/>
                            <a:cs typeface="Times New Roman" panose="02020603050405020304" pitchFamily="18" charset="0"/>
                          </a:rPr>
                          <m:t>𝑥</m:t>
                        </m:r>
                      </m:e>
                      <m:sup>
                        <m:r>
                          <a:rPr lang="en-US" sz="40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US" sz="4000" i="1">
                        <a:effectLst/>
                        <a:latin typeface="Cambria Math" panose="02040503050406030204" pitchFamily="18" charset="0"/>
                        <a:ea typeface="Calibri" panose="020F0502020204030204" pitchFamily="34" charset="0"/>
                        <a:cs typeface="Times New Roman" panose="02020603050405020304" pitchFamily="18" charset="0"/>
                      </a:rPr>
                      <m:t>+3</m:t>
                    </m:r>
                    <m:r>
                      <a:rPr lang="en-US" sz="4000" i="1">
                        <a:effectLst/>
                        <a:latin typeface="Cambria Math" panose="02040503050406030204" pitchFamily="18" charset="0"/>
                        <a:ea typeface="Calibri" panose="020F0502020204030204" pitchFamily="34" charset="0"/>
                        <a:cs typeface="Times New Roman" panose="02020603050405020304" pitchFamily="18" charset="0"/>
                      </a:rPr>
                      <m:t>𝑥</m:t>
                    </m:r>
                    <m:r>
                      <a:rPr lang="en-US" sz="4000" i="1">
                        <a:effectLst/>
                        <a:latin typeface="Cambria Math" panose="02040503050406030204" pitchFamily="18" charset="0"/>
                        <a:ea typeface="Calibri" panose="020F0502020204030204" pitchFamily="34" charset="0"/>
                        <a:cs typeface="Times New Roman" panose="02020603050405020304" pitchFamily="18" charset="0"/>
                      </a:rPr>
                      <m:t>−1</m:t>
                    </m:r>
                  </m:oMath>
                </a14:m>
                <a:r>
                  <a:rPr lang="en-US" sz="4000">
                    <a:effectLst/>
                    <a:latin typeface="Chu Van An"/>
                    <a:ea typeface="Calibri" panose="020F0502020204030204" pitchFamily="34" charset="0"/>
                    <a:cs typeface="Times New Roman" panose="02020603050405020304" pitchFamily="18" charset="0"/>
                  </a:rPr>
                  <a:t>.</a:t>
                </a:r>
                <a:endParaRPr lang="en-US" sz="40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5" name="TextBox 4">
                <a:extLst>
                  <a:ext uri="{FF2B5EF4-FFF2-40B4-BE49-F238E27FC236}">
                    <a16:creationId xmlns:a16="http://schemas.microsoft.com/office/drawing/2014/main" id="{1E173918-D5E1-4F59-476E-FA8C83041970}"/>
                  </a:ext>
                </a:extLst>
              </p:cNvPr>
              <p:cNvSpPr txBox="1">
                <a:spLocks noRot="1" noChangeAspect="1" noMove="1" noResize="1" noEditPoints="1" noAdjustHandles="1" noChangeArrowheads="1" noChangeShapeType="1" noTextEdit="1"/>
              </p:cNvSpPr>
              <p:nvPr/>
            </p:nvSpPr>
            <p:spPr>
              <a:xfrm>
                <a:off x="179109" y="557868"/>
                <a:ext cx="11444140" cy="1323439"/>
              </a:xfrm>
              <a:prstGeom prst="rect">
                <a:avLst/>
              </a:prstGeom>
              <a:blipFill>
                <a:blip r:embed="rId2"/>
                <a:stretch>
                  <a:fillRect l="-1864" t="-8295" b="-19355"/>
                </a:stretch>
              </a:blipFill>
            </p:spPr>
            <p:txBody>
              <a:bodyPr/>
              <a:lstStyle/>
              <a:p>
                <a:r>
                  <a:rPr lang="en-US">
                    <a:noFill/>
                  </a:rPr>
                  <a:t> </a:t>
                </a:r>
              </a:p>
            </p:txBody>
          </p:sp>
        </mc:Fallback>
      </mc:AlternateContent>
      <p:sp>
        <p:nvSpPr>
          <p:cNvPr id="10" name="TextBox 9">
            <a:extLst>
              <a:ext uri="{FF2B5EF4-FFF2-40B4-BE49-F238E27FC236}">
                <a16:creationId xmlns:a16="http://schemas.microsoft.com/office/drawing/2014/main" id="{97118E9D-6A41-2CE6-4ED8-45FB98DE4B2A}"/>
              </a:ext>
            </a:extLst>
          </p:cNvPr>
          <p:cNvSpPr txBox="1"/>
          <p:nvPr/>
        </p:nvSpPr>
        <p:spPr>
          <a:xfrm>
            <a:off x="8487266" y="6139281"/>
            <a:ext cx="3704734" cy="646331"/>
          </a:xfrm>
          <a:prstGeom prst="rect">
            <a:avLst/>
          </a:prstGeom>
          <a:solidFill>
            <a:schemeClr val="accent6">
              <a:lumMod val="40000"/>
              <a:lumOff val="60000"/>
            </a:schemeClr>
          </a:solidFill>
        </p:spPr>
        <p:txBody>
          <a:bodyPr wrap="square">
            <a:spAutoFit/>
          </a:bodyPr>
          <a:lstStyle/>
          <a:p>
            <a:pPr marL="629920" algn="just">
              <a:tabLst>
                <a:tab pos="629920" algn="l"/>
              </a:tabLst>
            </a:pPr>
            <a:r>
              <a:rPr lang="en-US" sz="3600" b="1">
                <a:solidFill>
                  <a:srgbClr val="FF0000"/>
                </a:solidFill>
                <a:effectLst/>
                <a:latin typeface="Chu Van An"/>
                <a:ea typeface="Times New Roman" panose="02020603050405020304" pitchFamily="18" charset="0"/>
              </a:rPr>
              <a:t>Đáp án: 1,25</a:t>
            </a:r>
            <a:endParaRPr lang="en-US" sz="3600">
              <a:solidFill>
                <a:srgbClr val="FF0000"/>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1C6D9EA0-E7D4-6749-6C92-EEE9E0C992C9}"/>
                  </a:ext>
                </a:extLst>
              </p:cNvPr>
              <p:cNvSpPr txBox="1"/>
              <p:nvPr/>
            </p:nvSpPr>
            <p:spPr>
              <a:xfrm>
                <a:off x="-91911" y="2003354"/>
                <a:ext cx="11802359" cy="3763594"/>
              </a:xfrm>
              <a:prstGeom prst="rect">
                <a:avLst/>
              </a:prstGeom>
              <a:noFill/>
            </p:spPr>
            <p:txBody>
              <a:bodyPr wrap="square">
                <a:spAutoFit/>
              </a:bodyPr>
              <a:lstStyle/>
              <a:p>
                <a:pPr indent="137160"/>
                <a:r>
                  <a:rPr lang="en-US" sz="2800" b="1">
                    <a:solidFill>
                      <a:srgbClr val="FF0000"/>
                    </a:solidFill>
                    <a:effectLst/>
                    <a:latin typeface="Chu Van An"/>
                    <a:ea typeface="Calibri" panose="020F0502020204030204" pitchFamily="34" charset="0"/>
                    <a:cs typeface="Times New Roman" panose="02020603050405020304" pitchFamily="18" charset="0"/>
                  </a:rPr>
                  <a:t>Cách 1</a:t>
                </a:r>
                <a:r>
                  <a:rPr lang="en-US" sz="2800">
                    <a:effectLst/>
                    <a:latin typeface="Chu Van An"/>
                    <a:ea typeface="Calibri" panose="020F0502020204030204" pitchFamily="34" charset="0"/>
                    <a:cs typeface="Times New Roman" panose="02020603050405020304" pitchFamily="18" charset="0"/>
                  </a:rPr>
                  <a:t>: </a:t>
                </a:r>
                <a:r>
                  <a:rPr lang="en-US" sz="2800" b="1">
                    <a:solidFill>
                      <a:srgbClr val="00B050"/>
                    </a:solidFill>
                    <a:effectLst/>
                    <a:latin typeface="Chu Van An"/>
                    <a:ea typeface="Calibri" panose="020F0502020204030204" pitchFamily="34" charset="0"/>
                    <a:cs typeface="Times New Roman" panose="02020603050405020304" pitchFamily="18" charset="0"/>
                  </a:rPr>
                  <a:t>Bấm máy tính</a:t>
                </a:r>
              </a:p>
              <a:p>
                <a:pPr indent="137160"/>
                <a:r>
                  <a:rPr lang="en-US" sz="2800" b="1">
                    <a:solidFill>
                      <a:srgbClr val="FF0000"/>
                    </a:solidFill>
                    <a:latin typeface="Chu Van An"/>
                    <a:ea typeface="Calibri" panose="020F0502020204030204" pitchFamily="34" charset="0"/>
                    <a:cs typeface="Times New Roman" panose="02020603050405020304" pitchFamily="18" charset="0"/>
                  </a:rPr>
                  <a:t>Cách 2</a:t>
                </a:r>
                <a:r>
                  <a:rPr lang="en-US" sz="2800">
                    <a:latin typeface="Chu Van An"/>
                    <a:ea typeface="Calibri" panose="020F0502020204030204" pitchFamily="34" charset="0"/>
                    <a:cs typeface="Times New Roman" panose="02020603050405020304" pitchFamily="18" charset="0"/>
                  </a:rPr>
                  <a:t>: </a:t>
                </a:r>
                <a:r>
                  <a:rPr lang="en-US" sz="2800">
                    <a:effectLst/>
                    <a:latin typeface="Chu Van An"/>
                    <a:ea typeface="Calibri" panose="020F0502020204030204" pitchFamily="34" charset="0"/>
                    <a:cs typeface="Times New Roman" panose="02020603050405020304" pitchFamily="18" charset="0"/>
                  </a:rPr>
                  <a:t>Xét hàm số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𝑦</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800" i="1">
                            <a:effectLst/>
                            <a:latin typeface="Cambria Math" panose="02040503050406030204" pitchFamily="18" charset="0"/>
                            <a:ea typeface="Calibri" panose="020F0502020204030204" pitchFamily="34" charset="0"/>
                            <a:cs typeface="Times New Roman" panose="02020603050405020304" pitchFamily="18" charset="0"/>
                          </a:rPr>
                          <m:t>𝑥</m:t>
                        </m:r>
                      </m:e>
                      <m:sup>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US" sz="2800" i="1">
                        <a:effectLst/>
                        <a:latin typeface="Cambria Math" panose="02040503050406030204" pitchFamily="18" charset="0"/>
                        <a:ea typeface="Calibri" panose="020F0502020204030204" pitchFamily="34" charset="0"/>
                        <a:cs typeface="Times New Roman" panose="02020603050405020304" pitchFamily="18" charset="0"/>
                      </a:rPr>
                      <m:t>+3</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𝑥</m:t>
                    </m:r>
                    <m:r>
                      <a:rPr lang="en-US" sz="2800" i="1">
                        <a:effectLst/>
                        <a:latin typeface="Cambria Math" panose="02040503050406030204" pitchFamily="18" charset="0"/>
                        <a:ea typeface="Calibri" panose="020F0502020204030204" pitchFamily="34" charset="0"/>
                        <a:cs typeface="Times New Roman" panose="02020603050405020304" pitchFamily="18" charset="0"/>
                      </a:rPr>
                      <m:t>−1</m:t>
                    </m:r>
                  </m:oMath>
                </a14:m>
                <a:r>
                  <a:rPr lang="en-US" sz="2800">
                    <a:effectLst/>
                    <a:latin typeface="Chu Van An"/>
                    <a:ea typeface="Calibri" panose="020F0502020204030204" pitchFamily="34" charset="0"/>
                    <a:cs typeface="Times New Roman" panose="02020603050405020304" pitchFamily="18" charset="0"/>
                  </a:rPr>
                  <a:t> có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𝑎</m:t>
                    </m:r>
                    <m:r>
                      <a:rPr lang="en-US" sz="2800" i="1">
                        <a:effectLst/>
                        <a:latin typeface="Cambria Math" panose="02040503050406030204" pitchFamily="18" charset="0"/>
                        <a:ea typeface="Calibri" panose="020F0502020204030204" pitchFamily="34" charset="0"/>
                        <a:cs typeface="Times New Roman" panose="02020603050405020304" pitchFamily="18" charset="0"/>
                      </a:rPr>
                      <m:t>=−1&lt;0</m:t>
                    </m:r>
                  </m:oMath>
                </a14:m>
                <a:r>
                  <a:rPr lang="en-US" sz="2800">
                    <a:effectLst/>
                    <a:latin typeface="Chu Van An"/>
                    <a:ea typeface="Calibri" panose="020F0502020204030204" pitchFamily="34" charset="0"/>
                    <a:cs typeface="Times New Roman" panose="02020603050405020304" pitchFamily="18" charset="0"/>
                  </a:rPr>
                  <a:t> </a:t>
                </a:r>
                <a14:m>
                  <m:oMath xmlns:m="http://schemas.openxmlformats.org/officeDocument/2006/math">
                    <m:r>
                      <a:rPr lang="en-US" sz="2800" i="1">
                        <a:effectLst/>
                        <a:latin typeface="Cambria Math" panose="02040503050406030204" pitchFamily="18" charset="0"/>
                        <a:ea typeface="Calibri" panose="020F0502020204030204" pitchFamily="34" charset="0"/>
                        <a:cs typeface="Cambria Math" panose="02040503050406030204" pitchFamily="18" charset="0"/>
                      </a:rPr>
                      <m:t>⇒</m:t>
                    </m:r>
                  </m:oMath>
                </a14:m>
                <a:r>
                  <a:rPr lang="en-US" sz="2800">
                    <a:effectLst/>
                    <a:latin typeface="Chu Van An"/>
                    <a:ea typeface="Calibri" panose="020F0502020204030204" pitchFamily="34" charset="0"/>
                    <a:cs typeface="Times New Roman" panose="02020603050405020304" pitchFamily="18" charset="0"/>
                  </a:rPr>
                  <a:t> bề lõm của đồ thị hướng xuống.</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r>
                  <a:rPr lang="en-US" sz="2800">
                    <a:effectLst/>
                    <a:latin typeface="Chu Van An"/>
                    <a:ea typeface="Calibri" panose="020F0502020204030204" pitchFamily="34" charset="0"/>
                    <a:cs typeface="Times New Roman" panose="02020603050405020304" pitchFamily="18" charset="0"/>
                  </a:rPr>
                  <a:t>Tọa độ đỉnh:</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14:m>
                  <m:oMathPara xmlns:m="http://schemas.openxmlformats.org/officeDocument/2006/math">
                    <m:oMathParaPr>
                      <m:jc m:val="centerGroup"/>
                    </m:oMathParaPr>
                    <m:oMath xmlns:m="http://schemas.openxmlformats.org/officeDocument/2006/math">
                      <m:sSub>
                        <m:sSub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2800" i="1">
                              <a:effectLst/>
                              <a:latin typeface="Cambria Math" panose="02040503050406030204" pitchFamily="18" charset="0"/>
                              <a:ea typeface="Calibri" panose="020F0502020204030204" pitchFamily="34" charset="0"/>
                              <a:cs typeface="Times New Roman" panose="02020603050405020304" pitchFamily="18" charset="0"/>
                            </a:rPr>
                            <m:t>𝑥</m:t>
                          </m:r>
                        </m:e>
                        <m:sub>
                          <m:r>
                            <a:rPr lang="en-US" sz="2800" i="1">
                              <a:effectLst/>
                              <a:latin typeface="Cambria Math" panose="02040503050406030204" pitchFamily="18" charset="0"/>
                              <a:ea typeface="Calibri" panose="020F0502020204030204" pitchFamily="34" charset="0"/>
                              <a:cs typeface="Times New Roman" panose="02020603050405020304" pitchFamily="18" charset="0"/>
                            </a:rPr>
                            <m:t>𝐼</m:t>
                          </m:r>
                        </m:sub>
                      </m:sSub>
                      <m:r>
                        <a:rPr lang="en-US" sz="2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800" i="1">
                              <a:effectLst/>
                              <a:latin typeface="Cambria Math" panose="02040503050406030204" pitchFamily="18" charset="0"/>
                              <a:ea typeface="Calibri" panose="020F0502020204030204" pitchFamily="34" charset="0"/>
                              <a:cs typeface="Times New Roman" panose="02020603050405020304" pitchFamily="18" charset="0"/>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𝑏</m:t>
                          </m:r>
                        </m:num>
                        <m:den>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𝑎</m:t>
                          </m:r>
                        </m:den>
                      </m:f>
                      <m:r>
                        <a:rPr lang="en-US" sz="2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800" i="1">
                              <a:effectLst/>
                              <a:latin typeface="Cambria Math" panose="02040503050406030204" pitchFamily="18" charset="0"/>
                              <a:ea typeface="Calibri" panose="020F0502020204030204" pitchFamily="34" charset="0"/>
                              <a:cs typeface="Times New Roman" panose="02020603050405020304" pitchFamily="18" charset="0"/>
                            </a:rPr>
                            <m:t>−3</m:t>
                          </m:r>
                        </m:num>
                        <m:den>
                          <m:r>
                            <a:rPr lang="en-US" sz="2800" i="1">
                              <a:effectLst/>
                              <a:latin typeface="Cambria Math" panose="02040503050406030204" pitchFamily="18" charset="0"/>
                              <a:ea typeface="Calibri" panose="020F0502020204030204" pitchFamily="34" charset="0"/>
                              <a:cs typeface="Times New Roman" panose="02020603050405020304" pitchFamily="18" charset="0"/>
                            </a:rPr>
                            <m:t>2.(−1)</m:t>
                          </m:r>
                        </m:den>
                      </m:f>
                      <m:r>
                        <a:rPr lang="en-US" sz="28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800" i="1">
                              <a:effectLst/>
                              <a:latin typeface="Cambria Math" panose="02040503050406030204" pitchFamily="18" charset="0"/>
                              <a:ea typeface="Calibri" panose="020F0502020204030204" pitchFamily="34" charset="0"/>
                              <a:cs typeface="Times New Roman" panose="02020603050405020304" pitchFamily="18" charset="0"/>
                            </a:rPr>
                            <m:t>3</m:t>
                          </m:r>
                        </m:num>
                        <m:den>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den>
                      </m:f>
                    </m:oMath>
                    <m:oMath xmlns:m="http://schemas.openxmlformats.org/officeDocument/2006/math">
                      <m:sSub>
                        <m:sSub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2800" i="1">
                              <a:effectLst/>
                              <a:latin typeface="Cambria Math" panose="02040503050406030204" pitchFamily="18" charset="0"/>
                              <a:ea typeface="Calibri" panose="020F0502020204030204" pitchFamily="34" charset="0"/>
                              <a:cs typeface="Times New Roman" panose="02020603050405020304" pitchFamily="18" charset="0"/>
                            </a:rPr>
                            <m:t>𝑦</m:t>
                          </m:r>
                        </m:e>
                        <m:sub>
                          <m:r>
                            <a:rPr lang="en-US" sz="2800" i="1">
                              <a:effectLst/>
                              <a:latin typeface="Cambria Math" panose="02040503050406030204" pitchFamily="18" charset="0"/>
                              <a:ea typeface="Calibri" panose="020F0502020204030204" pitchFamily="34" charset="0"/>
                              <a:cs typeface="Times New Roman" panose="02020603050405020304" pitchFamily="18" charset="0"/>
                            </a:rPr>
                            <m:t>𝐼</m:t>
                          </m:r>
                        </m:sub>
                      </m:sSub>
                      <m:r>
                        <a:rPr lang="en-US" sz="28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sSupPr>
                        <m:e>
                          <m:d>
                            <m:d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dPr>
                            <m:e>
                              <m:f>
                                <m:f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800" i="1">
                                      <a:effectLst/>
                                      <a:latin typeface="Cambria Math" panose="02040503050406030204" pitchFamily="18" charset="0"/>
                                      <a:ea typeface="Calibri" panose="020F0502020204030204" pitchFamily="34" charset="0"/>
                                      <a:cs typeface="Times New Roman" panose="02020603050405020304" pitchFamily="18" charset="0"/>
                                    </a:rPr>
                                    <m:t>3</m:t>
                                  </m:r>
                                </m:num>
                                <m:den>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den>
                              </m:f>
                            </m:e>
                          </m:d>
                        </m:e>
                        <m:sup>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US" sz="2800" i="1">
                          <a:effectLst/>
                          <a:latin typeface="Cambria Math" panose="02040503050406030204" pitchFamily="18" charset="0"/>
                          <a:ea typeface="Calibri" panose="020F0502020204030204" pitchFamily="34" charset="0"/>
                          <a:cs typeface="Times New Roman" panose="02020603050405020304" pitchFamily="18" charset="0"/>
                        </a:rPr>
                        <m:t>+3.</m:t>
                      </m:r>
                      <m:f>
                        <m:f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800" i="1">
                              <a:effectLst/>
                              <a:latin typeface="Cambria Math" panose="02040503050406030204" pitchFamily="18" charset="0"/>
                              <a:ea typeface="Calibri" panose="020F0502020204030204" pitchFamily="34" charset="0"/>
                              <a:cs typeface="Times New Roman" panose="02020603050405020304" pitchFamily="18" charset="0"/>
                            </a:rPr>
                            <m:t>3</m:t>
                          </m:r>
                        </m:num>
                        <m:den>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den>
                      </m:f>
                      <m:r>
                        <a:rPr lang="en-US" sz="2800" i="1">
                          <a:effectLst/>
                          <a:latin typeface="Cambria Math" panose="02040503050406030204" pitchFamily="18" charset="0"/>
                          <a:ea typeface="Calibri" panose="020F0502020204030204" pitchFamily="34" charset="0"/>
                          <a:cs typeface="Times New Roman" panose="02020603050405020304" pitchFamily="18" charset="0"/>
                        </a:rPr>
                        <m:t>−1=</m:t>
                      </m:r>
                      <m:f>
                        <m:fPr>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800" i="1">
                              <a:effectLst/>
                              <a:latin typeface="Cambria Math" panose="02040503050406030204" pitchFamily="18" charset="0"/>
                              <a:ea typeface="Calibri" panose="020F0502020204030204" pitchFamily="34" charset="0"/>
                              <a:cs typeface="Times New Roman" panose="02020603050405020304" pitchFamily="18" charset="0"/>
                            </a:rPr>
                            <m:t>5</m:t>
                          </m:r>
                        </m:num>
                        <m:den>
                          <m:r>
                            <a:rPr lang="en-US" sz="2800" i="1">
                              <a:effectLst/>
                              <a:latin typeface="Cambria Math" panose="02040503050406030204" pitchFamily="18" charset="0"/>
                              <a:ea typeface="Calibri" panose="020F0502020204030204" pitchFamily="34" charset="0"/>
                              <a:cs typeface="Times New Roman" panose="02020603050405020304" pitchFamily="18" charset="0"/>
                            </a:rPr>
                            <m:t>4</m:t>
                          </m:r>
                        </m:den>
                      </m:f>
                    </m:oMath>
                  </m:oMathPara>
                </a14:m>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12" name="TextBox 11">
                <a:extLst>
                  <a:ext uri="{FF2B5EF4-FFF2-40B4-BE49-F238E27FC236}">
                    <a16:creationId xmlns:a16="http://schemas.microsoft.com/office/drawing/2014/main" id="{1C6D9EA0-E7D4-6749-6C92-EEE9E0C992C9}"/>
                  </a:ext>
                </a:extLst>
              </p:cNvPr>
              <p:cNvSpPr txBox="1">
                <a:spLocks noRot="1" noChangeAspect="1" noMove="1" noResize="1" noEditPoints="1" noAdjustHandles="1" noChangeArrowheads="1" noChangeShapeType="1" noTextEdit="1"/>
              </p:cNvSpPr>
              <p:nvPr/>
            </p:nvSpPr>
            <p:spPr>
              <a:xfrm>
                <a:off x="-91911" y="2003354"/>
                <a:ext cx="11802359" cy="3763594"/>
              </a:xfrm>
              <a:prstGeom prst="rect">
                <a:avLst/>
              </a:prstGeom>
              <a:blipFill>
                <a:blip r:embed="rId3"/>
                <a:stretch>
                  <a:fillRect l="-1085" t="-1621"/>
                </a:stretch>
              </a:blipFill>
            </p:spPr>
            <p:txBody>
              <a:bodyPr/>
              <a:lstStyle/>
              <a:p>
                <a:r>
                  <a:rPr lang="en-US">
                    <a:noFill/>
                  </a:rPr>
                  <a:t> </a:t>
                </a:r>
              </a:p>
            </p:txBody>
          </p:sp>
        </mc:Fallback>
      </mc:AlternateContent>
      <p:cxnSp>
        <p:nvCxnSpPr>
          <p:cNvPr id="13" name="Straight Connector 12">
            <a:extLst>
              <a:ext uri="{FF2B5EF4-FFF2-40B4-BE49-F238E27FC236}">
                <a16:creationId xmlns:a16="http://schemas.microsoft.com/office/drawing/2014/main" id="{B339995F-81B5-4A24-1CD4-66B8628739CF}"/>
              </a:ext>
            </a:extLst>
          </p:cNvPr>
          <p:cNvCxnSpPr/>
          <p:nvPr/>
        </p:nvCxnSpPr>
        <p:spPr>
          <a:xfrm>
            <a:off x="150573" y="1961360"/>
            <a:ext cx="11830895" cy="51063"/>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0135B5C5-34E4-C7D7-BB96-EAB2D6EA91F2}"/>
                  </a:ext>
                </a:extLst>
              </p:cNvPr>
              <p:cNvSpPr txBox="1"/>
              <p:nvPr/>
            </p:nvSpPr>
            <p:spPr>
              <a:xfrm>
                <a:off x="179108" y="5940512"/>
                <a:ext cx="8022211" cy="707758"/>
              </a:xfrm>
              <a:prstGeom prst="rect">
                <a:avLst/>
              </a:prstGeom>
              <a:noFill/>
            </p:spPr>
            <p:txBody>
              <a:bodyPr wrap="square">
                <a:spAutoFit/>
              </a:bodyPr>
              <a:lstStyle/>
              <a:p>
                <a:r>
                  <a:rPr lang="en-US" sz="2800">
                    <a:effectLst/>
                    <a:latin typeface="Chu Van An"/>
                    <a:ea typeface="Calibri" panose="020F0502020204030204" pitchFamily="34" charset="0"/>
                    <a:cs typeface="Times New Roman" panose="02020603050405020304" pitchFamily="18" charset="0"/>
                  </a:rPr>
                  <a:t>Tìm giá trị lớn nhất của hàm số: </a:t>
                </a:r>
                <a14:m>
                  <m:oMath xmlns:m="http://schemas.openxmlformats.org/officeDocument/2006/math">
                    <m:sSub>
                      <m:sSubPr>
                        <m:ctrlPr>
                          <a:rPr lang="en-US" sz="2800" i="1" smtClean="0">
                            <a:effectLst/>
                            <a:latin typeface="Cambria Math" panose="02040503050406030204" pitchFamily="18" charset="0"/>
                            <a:cs typeface="Times New Roman" panose="02020603050405020304" pitchFamily="18" charset="0"/>
                          </a:rPr>
                        </m:ctrlPr>
                      </m:sSubPr>
                      <m:e>
                        <m:r>
                          <a:rPr lang="en-US" sz="2800" b="0" i="1" smtClean="0">
                            <a:effectLst/>
                            <a:latin typeface="Cambria Math" panose="02040503050406030204" pitchFamily="18" charset="0"/>
                            <a:cs typeface="Times New Roman" panose="02020603050405020304" pitchFamily="18" charset="0"/>
                          </a:rPr>
                          <m:t>𝑦</m:t>
                        </m:r>
                      </m:e>
                      <m:sub>
                        <m:r>
                          <a:rPr lang="en-US" sz="2800" b="0" i="1" smtClean="0">
                            <a:effectLst/>
                            <a:latin typeface="Cambria Math" panose="02040503050406030204" pitchFamily="18" charset="0"/>
                            <a:cs typeface="Times New Roman" panose="02020603050405020304" pitchFamily="18" charset="0"/>
                          </a:rPr>
                          <m:t>𝑚𝑎𝑥</m:t>
                        </m:r>
                      </m:sub>
                    </m:sSub>
                    <m:r>
                      <a:rPr lang="en-US" sz="2800" b="0" i="1" smtClean="0">
                        <a:effectLst/>
                        <a:latin typeface="Cambria Math" panose="02040503050406030204" pitchFamily="18" charset="0"/>
                        <a:cs typeface="Times New Roman" panose="02020603050405020304" pitchFamily="18" charset="0"/>
                      </a:rPr>
                      <m:t>=</m:t>
                    </m:r>
                    <m:f>
                      <m:fPr>
                        <m:ctrlPr>
                          <a:rPr lang="en-US" sz="2800" b="0" i="1" smtClean="0">
                            <a:effectLst/>
                            <a:latin typeface="Cambria Math" panose="02040503050406030204" pitchFamily="18" charset="0"/>
                            <a:cs typeface="Times New Roman" panose="02020603050405020304" pitchFamily="18" charset="0"/>
                          </a:rPr>
                        </m:ctrlPr>
                      </m:fPr>
                      <m:num>
                        <m:r>
                          <a:rPr lang="en-US" sz="2800" b="0" i="1" smtClean="0">
                            <a:effectLst/>
                            <a:latin typeface="Cambria Math" panose="02040503050406030204" pitchFamily="18" charset="0"/>
                            <a:cs typeface="Times New Roman" panose="02020603050405020304" pitchFamily="18" charset="0"/>
                          </a:rPr>
                          <m:t>5</m:t>
                        </m:r>
                      </m:num>
                      <m:den>
                        <m:r>
                          <a:rPr lang="en-US" sz="2800" b="0" i="1" smtClean="0">
                            <a:effectLst/>
                            <a:latin typeface="Cambria Math" panose="02040503050406030204" pitchFamily="18" charset="0"/>
                            <a:cs typeface="Times New Roman" panose="02020603050405020304" pitchFamily="18" charset="0"/>
                          </a:rPr>
                          <m:t>4</m:t>
                        </m:r>
                      </m:den>
                    </m:f>
                    <m:r>
                      <a:rPr lang="en-US" sz="2800" b="0" i="1" smtClean="0">
                        <a:effectLst/>
                        <a:latin typeface="Cambria Math" panose="02040503050406030204" pitchFamily="18" charset="0"/>
                        <a:cs typeface="Times New Roman" panose="02020603050405020304" pitchFamily="18" charset="0"/>
                      </a:rPr>
                      <m:t>=1,25</m:t>
                    </m:r>
                  </m:oMath>
                </a14:m>
                <a:r>
                  <a:rPr lang="en-US" sz="2800">
                    <a:effectLst/>
                    <a:latin typeface="Chu Van An"/>
                    <a:ea typeface="Calibri" panose="020F0502020204030204" pitchFamily="34" charset="0"/>
                    <a:cs typeface="Times New Roman" panose="02020603050405020304" pitchFamily="18" charset="0"/>
                  </a:rPr>
                  <a:t> </a:t>
                </a:r>
                <a:endParaRPr lang="en-US" sz="2800"/>
              </a:p>
            </p:txBody>
          </p:sp>
        </mc:Choice>
        <mc:Fallback>
          <p:sp>
            <p:nvSpPr>
              <p:cNvPr id="15" name="TextBox 14">
                <a:extLst>
                  <a:ext uri="{FF2B5EF4-FFF2-40B4-BE49-F238E27FC236}">
                    <a16:creationId xmlns:a16="http://schemas.microsoft.com/office/drawing/2014/main" id="{0135B5C5-34E4-C7D7-BB96-EAB2D6EA91F2}"/>
                  </a:ext>
                </a:extLst>
              </p:cNvPr>
              <p:cNvSpPr txBox="1">
                <a:spLocks noRot="1" noChangeAspect="1" noMove="1" noResize="1" noEditPoints="1" noAdjustHandles="1" noChangeArrowheads="1" noChangeShapeType="1" noTextEdit="1"/>
              </p:cNvSpPr>
              <p:nvPr/>
            </p:nvSpPr>
            <p:spPr>
              <a:xfrm>
                <a:off x="179108" y="5940512"/>
                <a:ext cx="8022211" cy="707758"/>
              </a:xfrm>
              <a:prstGeom prst="rect">
                <a:avLst/>
              </a:prstGeom>
              <a:blipFill>
                <a:blip r:embed="rId4"/>
                <a:stretch>
                  <a:fillRect l="-1520" b="-11111"/>
                </a:stretch>
              </a:blipFill>
            </p:spPr>
            <p:txBody>
              <a:bodyPr/>
              <a:lstStyle/>
              <a:p>
                <a:r>
                  <a:rPr lang="en-US">
                    <a:noFill/>
                  </a:rPr>
                  <a:t> </a:t>
                </a:r>
              </a:p>
            </p:txBody>
          </p:sp>
        </mc:Fallback>
      </mc:AlternateContent>
    </p:spTree>
    <p:extLst>
      <p:ext uri="{BB962C8B-B14F-4D97-AF65-F5344CB8AC3E}">
        <p14:creationId xmlns:p14="http://schemas.microsoft.com/office/powerpoint/2010/main" val="1423463979"/>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2E75E278-7520-ABCF-0F9E-0822D4B16D64}"/>
                  </a:ext>
                </a:extLst>
              </p:cNvPr>
              <p:cNvSpPr txBox="1"/>
              <p:nvPr/>
            </p:nvSpPr>
            <p:spPr>
              <a:xfrm>
                <a:off x="0" y="179356"/>
                <a:ext cx="11858920" cy="892552"/>
              </a:xfrm>
              <a:prstGeom prst="rect">
                <a:avLst/>
              </a:prstGeom>
              <a:noFill/>
            </p:spPr>
            <p:txBody>
              <a:bodyPr wrap="square">
                <a:spAutoFit/>
              </a:bodyPr>
              <a:lstStyle/>
              <a:p>
                <a:pPr lvl="0" algn="just">
                  <a:buClr>
                    <a:srgbClr val="0000FF"/>
                  </a:buClr>
                  <a:tabLst>
                    <a:tab pos="629920" algn="l"/>
                  </a:tabLst>
                </a:pPr>
                <a:r>
                  <a:rPr lang="en-US" sz="2600" b="1">
                    <a:solidFill>
                      <a:srgbClr val="FF0000"/>
                    </a:solidFill>
                    <a:effectLst/>
                    <a:latin typeface="Chu Van An"/>
                    <a:ea typeface="Calibri" panose="020F0502020204030204" pitchFamily="34" charset="0"/>
                    <a:cs typeface="Times New Roman" panose="02020603050405020304" pitchFamily="18" charset="0"/>
                  </a:rPr>
                  <a:t>Câu 18: </a:t>
                </a:r>
                <a:r>
                  <a:rPr lang="en-US" sz="2600">
                    <a:effectLst/>
                    <a:latin typeface="Chu Van An"/>
                    <a:ea typeface="Calibri" panose="020F0502020204030204" pitchFamily="34" charset="0"/>
                    <a:cs typeface="Times New Roman" panose="02020603050405020304" pitchFamily="18" charset="0"/>
                  </a:rPr>
                  <a:t>Xác định hàm số bậc hai có đồ thị là parabol </a:t>
                </a:r>
                <a14:m>
                  <m:oMath xmlns:m="http://schemas.openxmlformats.org/officeDocument/2006/math">
                    <m:r>
                      <a:rPr lang="en-US" sz="2600" i="1">
                        <a:effectLst/>
                        <a:latin typeface="Cambria Math" panose="02040503050406030204" pitchFamily="18" charset="0"/>
                        <a:ea typeface="Calibri" panose="020F0502020204030204" pitchFamily="34" charset="0"/>
                        <a:cs typeface="Times New Roman" panose="02020603050405020304" pitchFamily="18" charset="0"/>
                      </a:rPr>
                      <m:t>(</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𝑃</m:t>
                    </m:r>
                    <m:r>
                      <a:rPr lang="en-US" sz="26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2600">
                    <a:effectLst/>
                    <a:latin typeface="Chu Van An"/>
                    <a:ea typeface="Calibri" panose="020F0502020204030204" pitchFamily="34" charset="0"/>
                    <a:cs typeface="Times New Roman" panose="02020603050405020304" pitchFamily="18" charset="0"/>
                  </a:rPr>
                  <a:t> biết:</a:t>
                </a:r>
                <a14:m>
                  <m:oMath xmlns:m="http://schemas.openxmlformats.org/officeDocument/2006/math">
                    <m:d>
                      <m:dPr>
                        <m:ctrlPr>
                          <a:rPr lang="en-US" sz="26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2600" i="1">
                            <a:effectLst/>
                            <a:latin typeface="Cambria Math" panose="02040503050406030204" pitchFamily="18" charset="0"/>
                            <a:ea typeface="Calibri" panose="020F0502020204030204" pitchFamily="34" charset="0"/>
                            <a:cs typeface="Times New Roman" panose="02020603050405020304" pitchFamily="18" charset="0"/>
                          </a:rPr>
                          <m:t>𝑃</m:t>
                        </m:r>
                      </m:e>
                    </m:d>
                    <m:r>
                      <a:rPr lang="en-US" sz="2600" i="1">
                        <a:effectLst/>
                        <a:latin typeface="Cambria Math" panose="02040503050406030204" pitchFamily="18" charset="0"/>
                        <a:ea typeface="Calibri" panose="020F0502020204030204" pitchFamily="34" charset="0"/>
                        <a:cs typeface="Times New Roman" panose="02020603050405020304" pitchFamily="18" charset="0"/>
                      </a:rPr>
                      <m:t>:</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𝑦</m:t>
                    </m:r>
                    <m:r>
                      <a:rPr lang="en-US" sz="2600" i="1">
                        <a:effectLst/>
                        <a:latin typeface="Cambria Math" panose="02040503050406030204" pitchFamily="18" charset="0"/>
                        <a:ea typeface="Calibri" panose="020F0502020204030204" pitchFamily="34" charset="0"/>
                        <a:cs typeface="Times New Roman" panose="02020603050405020304" pitchFamily="18" charset="0"/>
                      </a:rPr>
                      <m:t>=</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𝑎</m:t>
                    </m:r>
                    <m:sSup>
                      <m:sSupPr>
                        <m:ctrlPr>
                          <a:rPr lang="en-US" sz="26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600" i="1">
                            <a:effectLst/>
                            <a:latin typeface="Cambria Math" panose="02040503050406030204" pitchFamily="18" charset="0"/>
                            <a:ea typeface="Calibri" panose="020F0502020204030204" pitchFamily="34" charset="0"/>
                            <a:cs typeface="Times New Roman" panose="02020603050405020304" pitchFamily="18" charset="0"/>
                          </a:rPr>
                          <m:t>𝑥</m:t>
                        </m:r>
                      </m:e>
                      <m:sup>
                        <m:r>
                          <a:rPr lang="en-US" sz="26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US" sz="2600" i="1">
                        <a:effectLst/>
                        <a:latin typeface="Cambria Math" panose="02040503050406030204" pitchFamily="18" charset="0"/>
                        <a:ea typeface="Calibri" panose="020F0502020204030204" pitchFamily="34" charset="0"/>
                        <a:cs typeface="Times New Roman" panose="02020603050405020304" pitchFamily="18" charset="0"/>
                      </a:rPr>
                      <m:t>−4</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𝑥</m:t>
                    </m:r>
                    <m:r>
                      <a:rPr lang="en-US" sz="2600" i="1">
                        <a:effectLst/>
                        <a:latin typeface="Cambria Math" panose="02040503050406030204" pitchFamily="18" charset="0"/>
                        <a:ea typeface="Calibri" panose="020F0502020204030204" pitchFamily="34" charset="0"/>
                        <a:cs typeface="Times New Roman" panose="02020603050405020304" pitchFamily="18" charset="0"/>
                      </a:rPr>
                      <m:t>+</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𝑐</m:t>
                    </m:r>
                  </m:oMath>
                </a14:m>
                <a:r>
                  <a:rPr lang="en-US" sz="2600">
                    <a:effectLst/>
                    <a:latin typeface="Chu Van An"/>
                    <a:ea typeface="Calibri" panose="020F0502020204030204" pitchFamily="34" charset="0"/>
                    <a:cs typeface="Times New Roman" panose="02020603050405020304" pitchFamily="18" charset="0"/>
                  </a:rPr>
                  <a:t> có hoành độ đỉnh là </a:t>
                </a:r>
                <a14:m>
                  <m:oMath xmlns:m="http://schemas.openxmlformats.org/officeDocument/2006/math">
                    <m:r>
                      <a:rPr lang="en-US" sz="2600" i="1">
                        <a:effectLst/>
                        <a:latin typeface="Cambria Math" panose="02040503050406030204" pitchFamily="18" charset="0"/>
                        <a:ea typeface="Calibri" panose="020F0502020204030204" pitchFamily="34" charset="0"/>
                        <a:cs typeface="Times New Roman" panose="02020603050405020304" pitchFamily="18" charset="0"/>
                      </a:rPr>
                      <m:t>−3</m:t>
                    </m:r>
                  </m:oMath>
                </a14:m>
                <a:r>
                  <a:rPr lang="en-US" sz="2600">
                    <a:effectLst/>
                    <a:latin typeface="Chu Van An"/>
                    <a:ea typeface="Calibri" panose="020F0502020204030204" pitchFamily="34" charset="0"/>
                    <a:cs typeface="Times New Roman" panose="02020603050405020304" pitchFamily="18" charset="0"/>
                  </a:rPr>
                  <a:t> và đi qua điểm </a:t>
                </a:r>
                <a14:m>
                  <m:oMath xmlns:m="http://schemas.openxmlformats.org/officeDocument/2006/math">
                    <m:r>
                      <a:rPr lang="en-US" sz="2600" i="1">
                        <a:effectLst/>
                        <a:latin typeface="Cambria Math" panose="02040503050406030204" pitchFamily="18" charset="0"/>
                        <a:ea typeface="Calibri" panose="020F0502020204030204" pitchFamily="34" charset="0"/>
                        <a:cs typeface="Times New Roman" panose="02020603050405020304" pitchFamily="18" charset="0"/>
                      </a:rPr>
                      <m:t>𝑀</m:t>
                    </m:r>
                    <m:r>
                      <a:rPr lang="en-US" sz="2600" i="1">
                        <a:effectLst/>
                        <a:latin typeface="Cambria Math" panose="02040503050406030204" pitchFamily="18" charset="0"/>
                        <a:ea typeface="Calibri" panose="020F0502020204030204" pitchFamily="34" charset="0"/>
                        <a:cs typeface="Times New Roman" panose="02020603050405020304" pitchFamily="18" charset="0"/>
                      </a:rPr>
                      <m:t>(−2;1)</m:t>
                    </m:r>
                  </m:oMath>
                </a14:m>
                <a:r>
                  <a:rPr lang="en-US" sz="2600">
                    <a:effectLst/>
                    <a:latin typeface="Chu Van An"/>
                    <a:ea typeface="Calibri" panose="020F0502020204030204" pitchFamily="34" charset="0"/>
                    <a:cs typeface="Times New Roman" panose="02020603050405020304" pitchFamily="18" charset="0"/>
                  </a:rPr>
                  <a:t>. Tính </a:t>
                </a:r>
                <a14:m>
                  <m:oMath xmlns:m="http://schemas.openxmlformats.org/officeDocument/2006/math">
                    <m:r>
                      <a:rPr lang="en-US" sz="2600" i="1">
                        <a:effectLst/>
                        <a:latin typeface="Cambria Math" panose="02040503050406030204" pitchFamily="18" charset="0"/>
                        <a:ea typeface="Calibri" panose="020F0502020204030204" pitchFamily="34" charset="0"/>
                        <a:cs typeface="Times New Roman" panose="02020603050405020304" pitchFamily="18" charset="0"/>
                      </a:rPr>
                      <m:t>𝑆</m:t>
                    </m:r>
                    <m:r>
                      <a:rPr lang="en-US" sz="2600" i="1">
                        <a:effectLst/>
                        <a:latin typeface="Cambria Math" panose="02040503050406030204" pitchFamily="18" charset="0"/>
                        <a:ea typeface="Calibri" panose="020F0502020204030204" pitchFamily="34" charset="0"/>
                        <a:cs typeface="Times New Roman" panose="02020603050405020304" pitchFamily="18" charset="0"/>
                      </a:rPr>
                      <m:t>=3</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𝑎</m:t>
                    </m:r>
                    <m:r>
                      <a:rPr lang="en-US" sz="2600" i="1">
                        <a:effectLst/>
                        <a:latin typeface="Cambria Math" panose="02040503050406030204" pitchFamily="18" charset="0"/>
                        <a:ea typeface="Calibri" panose="020F0502020204030204" pitchFamily="34" charset="0"/>
                        <a:cs typeface="Times New Roman" panose="02020603050405020304" pitchFamily="18" charset="0"/>
                      </a:rPr>
                      <m:t>+40</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𝑏</m:t>
                    </m:r>
                    <m:r>
                      <a:rPr lang="en-US" sz="2600" i="1">
                        <a:effectLst/>
                        <a:latin typeface="Cambria Math" panose="02040503050406030204" pitchFamily="18" charset="0"/>
                        <a:ea typeface="Calibri" panose="020F0502020204030204" pitchFamily="34" charset="0"/>
                        <a:cs typeface="Times New Roman" panose="02020603050405020304" pitchFamily="18" charset="0"/>
                      </a:rPr>
                      <m:t>+3</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𝑐</m:t>
                    </m:r>
                  </m:oMath>
                </a14:m>
                <a:r>
                  <a:rPr lang="en-US" sz="2600">
                    <a:effectLst/>
                    <a:latin typeface="Chu Van An"/>
                    <a:ea typeface="Calibri" panose="020F0502020204030204" pitchFamily="34" charset="0"/>
                    <a:cs typeface="Times New Roman" panose="02020603050405020304" pitchFamily="18" charset="0"/>
                  </a:rPr>
                  <a:t>.</a:t>
                </a:r>
                <a:endParaRPr lang="en-US" sz="26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3" name="TextBox 2">
                <a:extLst>
                  <a:ext uri="{FF2B5EF4-FFF2-40B4-BE49-F238E27FC236}">
                    <a16:creationId xmlns:a16="http://schemas.microsoft.com/office/drawing/2014/main" id="{2E75E278-7520-ABCF-0F9E-0822D4B16D64}"/>
                  </a:ext>
                </a:extLst>
              </p:cNvPr>
              <p:cNvSpPr txBox="1">
                <a:spLocks noRot="1" noChangeAspect="1" noMove="1" noResize="1" noEditPoints="1" noAdjustHandles="1" noChangeArrowheads="1" noChangeShapeType="1" noTextEdit="1"/>
              </p:cNvSpPr>
              <p:nvPr/>
            </p:nvSpPr>
            <p:spPr>
              <a:xfrm>
                <a:off x="0" y="179356"/>
                <a:ext cx="11858920" cy="892552"/>
              </a:xfrm>
              <a:prstGeom prst="rect">
                <a:avLst/>
              </a:prstGeom>
              <a:blipFill>
                <a:blip r:embed="rId2"/>
                <a:stretch>
                  <a:fillRect l="-925" t="-5442" b="-1700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A1E8043-0C1D-BAAE-8DC6-EB73D45A52E1}"/>
              </a:ext>
            </a:extLst>
          </p:cNvPr>
          <p:cNvCxnSpPr/>
          <p:nvPr/>
        </p:nvCxnSpPr>
        <p:spPr>
          <a:xfrm>
            <a:off x="0" y="1071908"/>
            <a:ext cx="11830895" cy="51063"/>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
        <p:nvSpPr>
          <p:cNvPr id="5" name="TextBox 4">
            <a:extLst>
              <a:ext uri="{FF2B5EF4-FFF2-40B4-BE49-F238E27FC236}">
                <a16:creationId xmlns:a16="http://schemas.microsoft.com/office/drawing/2014/main" id="{641B09EA-F0D1-B003-D3F7-1318F9D7D32B}"/>
              </a:ext>
            </a:extLst>
          </p:cNvPr>
          <p:cNvSpPr txBox="1"/>
          <p:nvPr/>
        </p:nvSpPr>
        <p:spPr>
          <a:xfrm>
            <a:off x="8487266" y="6139281"/>
            <a:ext cx="3704734" cy="646331"/>
          </a:xfrm>
          <a:prstGeom prst="rect">
            <a:avLst/>
          </a:prstGeom>
          <a:solidFill>
            <a:schemeClr val="accent6">
              <a:lumMod val="40000"/>
              <a:lumOff val="60000"/>
            </a:schemeClr>
          </a:solidFill>
        </p:spPr>
        <p:txBody>
          <a:bodyPr wrap="square">
            <a:spAutoFit/>
          </a:bodyPr>
          <a:lstStyle/>
          <a:p>
            <a:pPr marL="629920" algn="just">
              <a:tabLst>
                <a:tab pos="629920" algn="l"/>
              </a:tabLst>
            </a:pPr>
            <a:r>
              <a:rPr lang="en-US" sz="3600" b="1">
                <a:solidFill>
                  <a:srgbClr val="FF0000"/>
                </a:solidFill>
                <a:effectLst/>
                <a:latin typeface="Chu Van An"/>
                <a:ea typeface="Times New Roman" panose="02020603050405020304" pitchFamily="18" charset="0"/>
              </a:rPr>
              <a:t>Đáp án: - 175</a:t>
            </a:r>
            <a:endParaRPr lang="en-US" sz="3600">
              <a:solidFill>
                <a:srgbClr val="FF0000"/>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mc:Choice xmlns:a14="http://schemas.microsoft.com/office/drawing/2010/main" Requires="a14">
          <p:sp>
            <p:nvSpPr>
              <p:cNvPr id="10" name="TextBox 9">
                <a:extLst>
                  <a:ext uri="{FF2B5EF4-FFF2-40B4-BE49-F238E27FC236}">
                    <a16:creationId xmlns:a16="http://schemas.microsoft.com/office/drawing/2014/main" id="{5DFC6D35-7DBF-CB53-FE3F-D18150844308}"/>
                  </a:ext>
                </a:extLst>
              </p:cNvPr>
              <p:cNvSpPr txBox="1"/>
              <p:nvPr/>
            </p:nvSpPr>
            <p:spPr>
              <a:xfrm>
                <a:off x="134332" y="1381882"/>
                <a:ext cx="11858920" cy="676595"/>
              </a:xfrm>
              <a:prstGeom prst="rect">
                <a:avLst/>
              </a:prstGeom>
              <a:noFill/>
            </p:spPr>
            <p:txBody>
              <a:bodyPr wrap="square">
                <a:spAutoFit/>
              </a:bodyPr>
              <a:lstStyle/>
              <a:p>
                <a:pPr marL="285750" indent="-285750">
                  <a:buFont typeface="Arial" panose="020B0604020202020204" pitchFamily="34" charset="0"/>
                  <a:buChar char="•"/>
                </a:pPr>
                <a14:m>
                  <m:oMath xmlns:m="http://schemas.openxmlformats.org/officeDocument/2006/math">
                    <m:r>
                      <a:rPr lang="en-US" sz="2600" i="1" smtClean="0">
                        <a:effectLst/>
                        <a:latin typeface="Cambria Math" panose="02040503050406030204" pitchFamily="18" charset="0"/>
                        <a:ea typeface="Calibri" panose="020F0502020204030204" pitchFamily="34" charset="0"/>
                        <a:cs typeface="Times New Roman" panose="02020603050405020304" pitchFamily="18" charset="0"/>
                      </a:rPr>
                      <m:t>(</m:t>
                    </m:r>
                    <m:r>
                      <a:rPr lang="en-US" sz="2600" i="1" smtClean="0">
                        <a:effectLst/>
                        <a:latin typeface="Cambria Math" panose="02040503050406030204" pitchFamily="18" charset="0"/>
                        <a:ea typeface="Calibri" panose="020F0502020204030204" pitchFamily="34" charset="0"/>
                        <a:cs typeface="Times New Roman" panose="02020603050405020304" pitchFamily="18" charset="0"/>
                      </a:rPr>
                      <m:t>𝑃</m:t>
                    </m:r>
                    <m:r>
                      <a:rPr lang="en-US" sz="2600" i="1" smtClean="0">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2600">
                    <a:effectLst/>
                    <a:latin typeface="Chu Van An"/>
                    <a:ea typeface="Calibri" panose="020F0502020204030204" pitchFamily="34" charset="0"/>
                    <a:cs typeface="Times New Roman" panose="02020603050405020304" pitchFamily="18" charset="0"/>
                  </a:rPr>
                  <a:t> có hoành độ đỉnh là </a:t>
                </a:r>
                <a14:m>
                  <m:oMath xmlns:m="http://schemas.openxmlformats.org/officeDocument/2006/math">
                    <m:sSub>
                      <m:sSubPr>
                        <m:ctrlPr>
                          <a:rPr lang="en-US" sz="26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26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𝒙</m:t>
                        </m:r>
                      </m:e>
                      <m:sub>
                        <m:r>
                          <a:rPr lang="en-US" sz="26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𝑰</m:t>
                        </m:r>
                      </m:sub>
                    </m:sSub>
                    <m:r>
                      <a:rPr lang="en-US" sz="26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6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6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𝒃</m:t>
                        </m:r>
                      </m:num>
                      <m:den>
                        <m:r>
                          <a:rPr lang="en-US" sz="26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𝟐</m:t>
                        </m:r>
                        <m:r>
                          <a:rPr lang="en-US" sz="26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𝒂</m:t>
                        </m:r>
                      </m:den>
                    </m:f>
                    <m:r>
                      <a:rPr lang="en-US" sz="26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6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600" i="1">
                            <a:effectLst/>
                            <a:latin typeface="Cambria Math" panose="02040503050406030204" pitchFamily="18" charset="0"/>
                            <a:ea typeface="Calibri" panose="020F0502020204030204" pitchFamily="34" charset="0"/>
                            <a:cs typeface="Times New Roman" panose="02020603050405020304" pitchFamily="18" charset="0"/>
                          </a:rPr>
                          <m:t>4</m:t>
                        </m:r>
                      </m:num>
                      <m:den>
                        <m:r>
                          <a:rPr lang="en-US" sz="2600" i="1">
                            <a:effectLst/>
                            <a:latin typeface="Cambria Math" panose="02040503050406030204" pitchFamily="18" charset="0"/>
                            <a:ea typeface="Calibri" panose="020F0502020204030204" pitchFamily="34" charset="0"/>
                            <a:cs typeface="Times New Roman" panose="02020603050405020304" pitchFamily="18" charset="0"/>
                          </a:rPr>
                          <m:t>2</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𝑎</m:t>
                        </m:r>
                      </m:den>
                    </m:f>
                    <m:r>
                      <a:rPr lang="en-US" sz="2600" i="1">
                        <a:effectLst/>
                        <a:latin typeface="Cambria Math" panose="02040503050406030204" pitchFamily="18" charset="0"/>
                        <a:ea typeface="Calibri" panose="020F0502020204030204" pitchFamily="34" charset="0"/>
                        <a:cs typeface="Times New Roman" panose="02020603050405020304" pitchFamily="18" charset="0"/>
                      </a:rPr>
                      <m:t>=−3</m:t>
                    </m:r>
                    <m:r>
                      <a:rPr lang="en-US" sz="2600" i="1">
                        <a:effectLst/>
                        <a:latin typeface="Cambria Math" panose="02040503050406030204" pitchFamily="18" charset="0"/>
                        <a:ea typeface="Calibri" panose="020F0502020204030204" pitchFamily="34" charset="0"/>
                        <a:cs typeface="Cambria Math" panose="02040503050406030204" pitchFamily="18" charset="0"/>
                      </a:rPr>
                      <m:t>⇒</m:t>
                    </m:r>
                    <m:r>
                      <a:rPr lang="en-US" sz="2600" i="1">
                        <a:effectLst/>
                        <a:latin typeface="Cambria Math" panose="02040503050406030204" pitchFamily="18" charset="0"/>
                        <a:ea typeface="Calibri" panose="020F0502020204030204" pitchFamily="34" charset="0"/>
                        <a:cs typeface="Times New Roman" panose="02020603050405020304" pitchFamily="18" charset="0"/>
                      </a:rPr>
                      <m:t>4=−6</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𝑎</m:t>
                    </m:r>
                    <m:r>
                      <a:rPr lang="en-US" sz="2600" i="1">
                        <a:effectLst/>
                        <a:latin typeface="Cambria Math" panose="02040503050406030204" pitchFamily="18" charset="0"/>
                        <a:ea typeface="Calibri" panose="020F0502020204030204" pitchFamily="34" charset="0"/>
                        <a:cs typeface="Cambria Math" panose="02040503050406030204" pitchFamily="18" charset="0"/>
                      </a:rPr>
                      <m:t>⇒</m:t>
                    </m:r>
                    <m:r>
                      <a:rPr lang="en-US" sz="26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𝒂</m:t>
                    </m:r>
                    <m:r>
                      <a:rPr lang="en-US" sz="26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6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6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𝟐</m:t>
                        </m:r>
                      </m:num>
                      <m:den>
                        <m:r>
                          <a:rPr lang="en-US" sz="2600" b="1"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𝟑</m:t>
                        </m:r>
                      </m:den>
                    </m:f>
                  </m:oMath>
                </a14:m>
                <a:r>
                  <a:rPr lang="en-US" sz="2600">
                    <a:solidFill>
                      <a:srgbClr val="FF0000"/>
                    </a:solidFill>
                    <a:effectLst/>
                    <a:latin typeface="Chu Van An"/>
                    <a:ea typeface="Calibri" panose="020F0502020204030204" pitchFamily="34" charset="0"/>
                    <a:cs typeface="Times New Roman" panose="02020603050405020304" pitchFamily="18" charset="0"/>
                  </a:rPr>
                  <a:t>.</a:t>
                </a:r>
                <a:endParaRPr lang="en-US" sz="26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10" name="TextBox 9">
                <a:extLst>
                  <a:ext uri="{FF2B5EF4-FFF2-40B4-BE49-F238E27FC236}">
                    <a16:creationId xmlns:a16="http://schemas.microsoft.com/office/drawing/2014/main" id="{5DFC6D35-7DBF-CB53-FE3F-D18150844308}"/>
                  </a:ext>
                </a:extLst>
              </p:cNvPr>
              <p:cNvSpPr txBox="1">
                <a:spLocks noRot="1" noChangeAspect="1" noMove="1" noResize="1" noEditPoints="1" noAdjustHandles="1" noChangeArrowheads="1" noChangeShapeType="1" noTextEdit="1"/>
              </p:cNvSpPr>
              <p:nvPr/>
            </p:nvSpPr>
            <p:spPr>
              <a:xfrm>
                <a:off x="134332" y="1381882"/>
                <a:ext cx="11858920" cy="676595"/>
              </a:xfrm>
              <a:prstGeom prst="rect">
                <a:avLst/>
              </a:prstGeom>
              <a:blipFill>
                <a:blip r:embed="rId3"/>
                <a:stretch>
                  <a:fillRect b="-991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A4253379-3BC5-6AB4-C95A-F059ACAB32F6}"/>
                  </a:ext>
                </a:extLst>
              </p:cNvPr>
              <p:cNvSpPr txBox="1"/>
              <p:nvPr/>
            </p:nvSpPr>
            <p:spPr>
              <a:xfrm>
                <a:off x="0" y="2240132"/>
                <a:ext cx="11592613" cy="3717493"/>
              </a:xfrm>
              <a:prstGeom prst="rect">
                <a:avLst/>
              </a:prstGeom>
              <a:noFill/>
            </p:spPr>
            <p:txBody>
              <a:bodyPr wrap="square">
                <a:spAutoFit/>
              </a:bodyPr>
              <a:lstStyle/>
              <a:p>
                <a:pPr marL="457200" indent="-457200">
                  <a:buFont typeface="Arial" panose="020B0604020202020204" pitchFamily="34" charset="0"/>
                  <a:buChar char="•"/>
                </a:pPr>
                <a14:m>
                  <m:oMath xmlns:m="http://schemas.openxmlformats.org/officeDocument/2006/math">
                    <m:r>
                      <a:rPr lang="en-US" sz="2600" i="1" smtClean="0">
                        <a:effectLst/>
                        <a:latin typeface="Cambria Math" panose="02040503050406030204" pitchFamily="18" charset="0"/>
                        <a:ea typeface="Calibri" panose="020F0502020204030204" pitchFamily="34" charset="0"/>
                        <a:cs typeface="Times New Roman" panose="02020603050405020304" pitchFamily="18" charset="0"/>
                      </a:rPr>
                      <m:t>(</m:t>
                    </m:r>
                    <m:r>
                      <a:rPr lang="en-US" sz="2600" i="1" smtClean="0">
                        <a:effectLst/>
                        <a:latin typeface="Cambria Math" panose="02040503050406030204" pitchFamily="18" charset="0"/>
                        <a:ea typeface="Calibri" panose="020F0502020204030204" pitchFamily="34" charset="0"/>
                        <a:cs typeface="Times New Roman" panose="02020603050405020304" pitchFamily="18" charset="0"/>
                      </a:rPr>
                      <m:t>𝑃</m:t>
                    </m:r>
                    <m:r>
                      <a:rPr lang="en-US" sz="2600" i="1" smtClean="0">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2600">
                    <a:effectLst/>
                    <a:latin typeface="Chu Van An"/>
                    <a:ea typeface="Calibri" panose="020F0502020204030204" pitchFamily="34" charset="0"/>
                    <a:cs typeface="Times New Roman" panose="02020603050405020304" pitchFamily="18" charset="0"/>
                  </a:rPr>
                  <a:t> đi qua điểm </a:t>
                </a:r>
                <a14:m>
                  <m:oMath xmlns:m="http://schemas.openxmlformats.org/officeDocument/2006/math">
                    <m:r>
                      <a:rPr lang="en-US" sz="2600" i="1">
                        <a:effectLst/>
                        <a:latin typeface="Cambria Math" panose="02040503050406030204" pitchFamily="18" charset="0"/>
                        <a:ea typeface="Calibri" panose="020F0502020204030204" pitchFamily="34" charset="0"/>
                        <a:cs typeface="Times New Roman" panose="02020603050405020304" pitchFamily="18" charset="0"/>
                      </a:rPr>
                      <m:t>𝑀</m:t>
                    </m:r>
                    <m:r>
                      <a:rPr lang="en-US" sz="2600" i="1">
                        <a:effectLst/>
                        <a:latin typeface="Cambria Math" panose="02040503050406030204" pitchFamily="18" charset="0"/>
                        <a:ea typeface="Calibri" panose="020F0502020204030204" pitchFamily="34" charset="0"/>
                        <a:cs typeface="Times New Roman" panose="02020603050405020304" pitchFamily="18" charset="0"/>
                      </a:rPr>
                      <m:t>(−2;1)</m:t>
                    </m:r>
                  </m:oMath>
                </a14:m>
                <a:r>
                  <a:rPr lang="en-US" sz="2600">
                    <a:effectLst/>
                    <a:latin typeface="Chu Van An"/>
                    <a:ea typeface="Calibri" panose="020F0502020204030204" pitchFamily="34" charset="0"/>
                    <a:cs typeface="Times New Roman" panose="02020603050405020304" pitchFamily="18" charset="0"/>
                  </a:rPr>
                  <a:t> nên ta thay x=-2 và y=1 vào </a:t>
                </a:r>
                <a14:m>
                  <m:oMath xmlns:m="http://schemas.openxmlformats.org/officeDocument/2006/math">
                    <m:r>
                      <a:rPr lang="en-US" sz="2600" i="1">
                        <a:effectLst/>
                        <a:latin typeface="Cambria Math" panose="02040503050406030204" pitchFamily="18" charset="0"/>
                        <a:ea typeface="Calibri" panose="020F0502020204030204" pitchFamily="34" charset="0"/>
                        <a:cs typeface="Times New Roman" panose="02020603050405020304" pitchFamily="18" charset="0"/>
                      </a:rPr>
                      <m:t>(</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𝑃</m:t>
                    </m:r>
                    <m:r>
                      <a:rPr lang="en-US" sz="26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2600">
                    <a:effectLst/>
                    <a:latin typeface="Chu Van An"/>
                    <a:ea typeface="Calibri" panose="020F0502020204030204" pitchFamily="34" charset="0"/>
                    <a:cs typeface="Times New Roman" panose="02020603050405020304" pitchFamily="18" charset="0"/>
                  </a:rPr>
                  <a:t>, ta được:</a:t>
                </a:r>
                <a:endParaRPr lang="en-US" sz="26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r>
                  <a:rPr lang="en-US" sz="2600">
                    <a:effectLst/>
                    <a:latin typeface="Chu Van An"/>
                    <a:ea typeface="Calibri" panose="020F0502020204030204" pitchFamily="34" charset="0"/>
                    <a:cs typeface="Times New Roman" panose="02020603050405020304" pitchFamily="18" charset="0"/>
                  </a:rPr>
                  <a:t>  </a:t>
                </a:r>
                <a14:m>
                  <m:oMath xmlns:m="http://schemas.openxmlformats.org/officeDocument/2006/math">
                    <m:r>
                      <a:rPr lang="en-US" sz="2600" i="1">
                        <a:effectLst/>
                        <a:latin typeface="Cambria Math" panose="02040503050406030204" pitchFamily="18" charset="0"/>
                        <a:ea typeface="Calibri" panose="020F0502020204030204" pitchFamily="34" charset="0"/>
                        <a:cs typeface="Times New Roman" panose="02020603050405020304" pitchFamily="18" charset="0"/>
                      </a:rPr>
                      <m:t>1=</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𝑎</m:t>
                    </m:r>
                    <m:r>
                      <a:rPr lang="en-US" sz="2600" i="1">
                        <a:effectLst/>
                        <a:latin typeface="Cambria Math" panose="02040503050406030204" pitchFamily="18" charset="0"/>
                        <a:ea typeface="Calibri" panose="020F0502020204030204" pitchFamily="34" charset="0"/>
                        <a:cs typeface="Cambria Math" panose="02040503050406030204" pitchFamily="18" charset="0"/>
                      </a:rPr>
                      <m:t>⋅</m:t>
                    </m:r>
                    <m:r>
                      <a:rPr lang="en-US" sz="2600" i="1">
                        <a:effectLst/>
                        <a:latin typeface="Cambria Math" panose="02040503050406030204" pitchFamily="18" charset="0"/>
                        <a:ea typeface="Calibri" panose="020F0502020204030204" pitchFamily="34" charset="0"/>
                        <a:cs typeface="Times New Roman" panose="02020603050405020304" pitchFamily="18" charset="0"/>
                      </a:rPr>
                      <m:t>(</m:t>
                    </m:r>
                    <m:r>
                      <a:rPr lang="en-US" sz="260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−2</m:t>
                    </m:r>
                    <m:sSup>
                      <m:sSupPr>
                        <m:ctrlPr>
                          <a:rPr lang="en-US" sz="26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600" i="1">
                            <a:effectLst/>
                            <a:latin typeface="Cambria Math" panose="02040503050406030204" pitchFamily="18" charset="0"/>
                            <a:ea typeface="Calibri" panose="020F0502020204030204" pitchFamily="34" charset="0"/>
                            <a:cs typeface="Times New Roman" panose="02020603050405020304" pitchFamily="18" charset="0"/>
                          </a:rPr>
                          <m:t>)</m:t>
                        </m:r>
                      </m:e>
                      <m:sup>
                        <m:r>
                          <a:rPr lang="en-US" sz="26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US" sz="2600" i="1">
                        <a:effectLst/>
                        <a:latin typeface="Cambria Math" panose="02040503050406030204" pitchFamily="18" charset="0"/>
                        <a:ea typeface="Calibri" panose="020F0502020204030204" pitchFamily="34" charset="0"/>
                        <a:cs typeface="Times New Roman" panose="02020603050405020304" pitchFamily="18" charset="0"/>
                      </a:rPr>
                      <m:t>−4.(</m:t>
                    </m:r>
                    <m:r>
                      <a:rPr lang="en-US" sz="260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−2</m:t>
                    </m:r>
                    <m:r>
                      <a:rPr lang="en-US" sz="2600" i="1">
                        <a:effectLst/>
                        <a:latin typeface="Cambria Math" panose="02040503050406030204" pitchFamily="18" charset="0"/>
                        <a:ea typeface="Calibri" panose="020F0502020204030204" pitchFamily="34" charset="0"/>
                        <a:cs typeface="Times New Roman" panose="02020603050405020304" pitchFamily="18" charset="0"/>
                      </a:rPr>
                      <m:t>)+</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𝑐</m:t>
                    </m:r>
                    <m:r>
                      <a:rPr lang="en-US" sz="2600" i="1">
                        <a:effectLst/>
                        <a:latin typeface="Cambria Math" panose="02040503050406030204" pitchFamily="18" charset="0"/>
                        <a:ea typeface="Calibri" panose="020F0502020204030204" pitchFamily="34" charset="0"/>
                        <a:cs typeface="Cambria Math" panose="02040503050406030204" pitchFamily="18" charset="0"/>
                      </a:rPr>
                      <m:t>⇒</m:t>
                    </m:r>
                    <m:f>
                      <m:fPr>
                        <m:ctrlPr>
                          <a:rPr lang="en-US" sz="26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600" i="1">
                            <a:effectLst/>
                            <a:latin typeface="Cambria Math" panose="02040503050406030204" pitchFamily="18" charset="0"/>
                            <a:ea typeface="Calibri" panose="020F0502020204030204" pitchFamily="34" charset="0"/>
                            <a:cs typeface="Times New Roman" panose="02020603050405020304" pitchFamily="18" charset="0"/>
                          </a:rPr>
                          <m:t>−2</m:t>
                        </m:r>
                      </m:num>
                      <m:den>
                        <m:r>
                          <a:rPr lang="en-US" sz="2600" i="1">
                            <a:effectLst/>
                            <a:latin typeface="Cambria Math" panose="02040503050406030204" pitchFamily="18" charset="0"/>
                            <a:ea typeface="Calibri" panose="020F0502020204030204" pitchFamily="34" charset="0"/>
                            <a:cs typeface="Times New Roman" panose="02020603050405020304" pitchFamily="18" charset="0"/>
                          </a:rPr>
                          <m:t>3</m:t>
                        </m:r>
                      </m:den>
                    </m:f>
                    <m:r>
                      <a:rPr lang="en-US" sz="2600" i="1">
                        <a:effectLst/>
                        <a:latin typeface="Cambria Math" panose="02040503050406030204" pitchFamily="18" charset="0"/>
                        <a:ea typeface="Calibri" panose="020F0502020204030204" pitchFamily="34" charset="0"/>
                        <a:cs typeface="Times New Roman" panose="02020603050405020304" pitchFamily="18" charset="0"/>
                      </a:rPr>
                      <m:t>.4+8+</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𝑐</m:t>
                    </m:r>
                    <m:r>
                      <a:rPr lang="en-US" sz="2600" i="1">
                        <a:effectLst/>
                        <a:latin typeface="Cambria Math" panose="02040503050406030204" pitchFamily="18" charset="0"/>
                        <a:ea typeface="Calibri" panose="020F0502020204030204" pitchFamily="34" charset="0"/>
                        <a:cs typeface="Times New Roman" panose="02020603050405020304" pitchFamily="18" charset="0"/>
                      </a:rPr>
                      <m:t>=1</m:t>
                    </m:r>
                  </m:oMath>
                </a14:m>
                <a:br>
                  <a:rPr lang="en-US" sz="2600">
                    <a:effectLst/>
                    <a:latin typeface="Cambria Math" panose="02040503050406030204" pitchFamily="18" charset="0"/>
                    <a:ea typeface="Calibri" panose="020F0502020204030204" pitchFamily="34" charset="0"/>
                    <a:cs typeface="Times New Roman" panose="02020603050405020304" pitchFamily="18" charset="0"/>
                  </a:rPr>
                </a:br>
                <a14:m>
                  <m:oMathPara xmlns:m="http://schemas.openxmlformats.org/officeDocument/2006/math">
                    <m:oMathParaPr>
                      <m:jc m:val="centerGroup"/>
                    </m:oMathParaPr>
                    <m:oMath xmlns:m="http://schemas.openxmlformats.org/officeDocument/2006/math">
                      <m:limUpp>
                        <m:limUppPr>
                          <m:ctrlPr>
                            <a:rPr lang="en-US" sz="2600" i="1">
                              <a:effectLst/>
                              <a:latin typeface="Cambria Math" panose="02040503050406030204" pitchFamily="18" charset="0"/>
                              <a:ea typeface="Calibri" panose="020F0502020204030204" pitchFamily="34" charset="0"/>
                              <a:cs typeface="Times New Roman" panose="02020603050405020304" pitchFamily="18" charset="0"/>
                            </a:rPr>
                          </m:ctrlPr>
                        </m:limUppPr>
                        <m:e>
                          <m:r>
                            <a:rPr lang="en-US" sz="2600" i="1">
                              <a:effectLst/>
                              <a:latin typeface="Cambria Math" panose="02040503050406030204" pitchFamily="18" charset="0"/>
                              <a:ea typeface="Calibri" panose="020F0502020204030204" pitchFamily="34" charset="0"/>
                              <a:cs typeface="Cambria Math" panose="02040503050406030204" pitchFamily="18" charset="0"/>
                            </a:rPr>
                            <m:t>⇒</m:t>
                          </m:r>
                        </m:e>
                        <m:lim/>
                      </m:limUpp>
                      <m:r>
                        <a:rPr lang="en-US" sz="260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𝑐</m:t>
                      </m:r>
                      <m:r>
                        <a:rPr lang="en-US" sz="2600"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6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6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13</m:t>
                          </m:r>
                        </m:num>
                        <m:den>
                          <m:r>
                            <a:rPr lang="en-US" sz="2600" i="1">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3</m:t>
                          </m:r>
                        </m:den>
                      </m:f>
                    </m:oMath>
                  </m:oMathPara>
                </a14:m>
                <a:endParaRPr lang="en-US" sz="260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buFont typeface="Arial" panose="020B0604020202020204" pitchFamily="34" charset="0"/>
                  <a:buChar char="•"/>
                </a:pPr>
                <a:r>
                  <a:rPr lang="en-US" sz="2600">
                    <a:effectLst/>
                    <a:latin typeface="Chu Van An"/>
                    <a:ea typeface="Calibri" panose="020F0502020204030204" pitchFamily="34" charset="0"/>
                    <a:cs typeface="Times New Roman" panose="02020603050405020304" pitchFamily="18" charset="0"/>
                  </a:rPr>
                  <a:t>Vậy hàm số bậc hai được xác định là: </a:t>
                </a:r>
                <a14:m>
                  <m:oMath xmlns:m="http://schemas.openxmlformats.org/officeDocument/2006/math">
                    <m:r>
                      <a:rPr lang="en-US" sz="2600" i="1">
                        <a:effectLst/>
                        <a:latin typeface="Cambria Math" panose="02040503050406030204" pitchFamily="18" charset="0"/>
                        <a:ea typeface="Calibri" panose="020F0502020204030204" pitchFamily="34" charset="0"/>
                        <a:cs typeface="Times New Roman" panose="02020603050405020304" pitchFamily="18" charset="0"/>
                      </a:rPr>
                      <m:t>(</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𝑃</m:t>
                    </m:r>
                    <m:r>
                      <a:rPr lang="en-US" sz="2600" i="1">
                        <a:effectLst/>
                        <a:latin typeface="Cambria Math" panose="02040503050406030204" pitchFamily="18" charset="0"/>
                        <a:ea typeface="Calibri" panose="020F0502020204030204" pitchFamily="34" charset="0"/>
                        <a:cs typeface="Times New Roman" panose="02020603050405020304" pitchFamily="18" charset="0"/>
                      </a:rPr>
                      <m:t>):</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𝑦</m:t>
                    </m:r>
                    <m:r>
                      <a:rPr lang="en-US" sz="26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6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600" i="1">
                            <a:effectLst/>
                            <a:latin typeface="Cambria Math" panose="02040503050406030204" pitchFamily="18" charset="0"/>
                            <a:ea typeface="Calibri" panose="020F0502020204030204" pitchFamily="34" charset="0"/>
                            <a:cs typeface="Times New Roman" panose="02020603050405020304" pitchFamily="18" charset="0"/>
                          </a:rPr>
                          <m:t>2</m:t>
                        </m:r>
                      </m:num>
                      <m:den>
                        <m:r>
                          <a:rPr lang="en-US" sz="2600" i="1">
                            <a:effectLst/>
                            <a:latin typeface="Cambria Math" panose="02040503050406030204" pitchFamily="18" charset="0"/>
                            <a:ea typeface="Calibri" panose="020F0502020204030204" pitchFamily="34" charset="0"/>
                            <a:cs typeface="Times New Roman" panose="02020603050405020304" pitchFamily="18" charset="0"/>
                          </a:rPr>
                          <m:t>3</m:t>
                        </m:r>
                      </m:den>
                    </m:f>
                    <m:sSup>
                      <m:sSupPr>
                        <m:ctrlPr>
                          <a:rPr lang="en-US" sz="26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600" i="1">
                            <a:effectLst/>
                            <a:latin typeface="Cambria Math" panose="02040503050406030204" pitchFamily="18" charset="0"/>
                            <a:ea typeface="Calibri" panose="020F0502020204030204" pitchFamily="34" charset="0"/>
                            <a:cs typeface="Times New Roman" panose="02020603050405020304" pitchFamily="18" charset="0"/>
                          </a:rPr>
                          <m:t>𝑥</m:t>
                        </m:r>
                      </m:e>
                      <m:sup>
                        <m:r>
                          <a:rPr lang="en-US" sz="26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US" sz="2600" i="1">
                        <a:effectLst/>
                        <a:latin typeface="Cambria Math" panose="02040503050406030204" pitchFamily="18" charset="0"/>
                        <a:ea typeface="Calibri" panose="020F0502020204030204" pitchFamily="34" charset="0"/>
                        <a:cs typeface="Times New Roman" panose="02020603050405020304" pitchFamily="18" charset="0"/>
                      </a:rPr>
                      <m:t>−4</m:t>
                    </m:r>
                    <m:r>
                      <a:rPr lang="en-US" sz="2600" i="1">
                        <a:effectLst/>
                        <a:latin typeface="Cambria Math" panose="02040503050406030204" pitchFamily="18" charset="0"/>
                        <a:ea typeface="Calibri" panose="020F0502020204030204" pitchFamily="34" charset="0"/>
                        <a:cs typeface="Times New Roman" panose="02020603050405020304" pitchFamily="18" charset="0"/>
                      </a:rPr>
                      <m:t>𝑥</m:t>
                    </m:r>
                    <m:r>
                      <a:rPr lang="en-US" sz="2600" i="1">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26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600" i="1">
                            <a:effectLst/>
                            <a:latin typeface="Cambria Math" panose="02040503050406030204" pitchFamily="18" charset="0"/>
                            <a:ea typeface="Calibri" panose="020F0502020204030204" pitchFamily="34" charset="0"/>
                            <a:cs typeface="Times New Roman" panose="02020603050405020304" pitchFamily="18" charset="0"/>
                          </a:rPr>
                          <m:t>13</m:t>
                        </m:r>
                      </m:num>
                      <m:den>
                        <m:r>
                          <a:rPr lang="en-US" sz="2600" i="1">
                            <a:effectLst/>
                            <a:latin typeface="Cambria Math" panose="02040503050406030204" pitchFamily="18" charset="0"/>
                            <a:ea typeface="Calibri" panose="020F0502020204030204" pitchFamily="34" charset="0"/>
                            <a:cs typeface="Times New Roman" panose="02020603050405020304" pitchFamily="18" charset="0"/>
                          </a:rPr>
                          <m:t>3</m:t>
                        </m:r>
                      </m:den>
                    </m:f>
                  </m:oMath>
                </a14:m>
                <a:r>
                  <a:rPr lang="en-US" sz="2600">
                    <a:effectLst/>
                    <a:latin typeface="Chu Van An"/>
                    <a:ea typeface="Calibri" panose="020F0502020204030204" pitchFamily="34" charset="0"/>
                    <a:cs typeface="Times New Roman" panose="02020603050405020304" pitchFamily="18" charset="0"/>
                  </a:rPr>
                  <a:t>.</a:t>
                </a:r>
                <a:endParaRPr lang="en-US" sz="26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r>
                  <a:rPr lang="en-US" sz="2600">
                    <a:effectLst/>
                    <a:highlight>
                      <a:srgbClr val="FFFF00"/>
                    </a:highlight>
                    <a:latin typeface="Chu Van An"/>
                    <a:ea typeface="Calibri" panose="020F0502020204030204" pitchFamily="34" charset="0"/>
                    <a:cs typeface="Times New Roman" panose="02020603050405020304" pitchFamily="18" charset="0"/>
                  </a:rPr>
                  <a:t> </a:t>
                </a:r>
                <a:endParaRPr lang="en-US" sz="26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spcBef>
                    <a:spcPts val="300"/>
                  </a:spcBef>
                  <a:spcAft>
                    <a:spcPts val="300"/>
                  </a:spcAft>
                  <a:tabLst>
                    <a:tab pos="1771650" algn="l"/>
                    <a:tab pos="3599815" algn="l"/>
                    <a:tab pos="5039995" algn="l"/>
                  </a:tabLst>
                </a:pPr>
                <a14:m>
                  <m:oMathPara xmlns:m="http://schemas.openxmlformats.org/officeDocument/2006/math">
                    <m:oMathParaPr>
                      <m:jc m:val="centerGroup"/>
                    </m:oMathParaPr>
                    <m:oMath xmlns:m="http://schemas.openxmlformats.org/officeDocument/2006/math">
                      <m:r>
                        <a:rPr lang="en-US" sz="2600" b="1" i="1">
                          <a:effectLst/>
                          <a:latin typeface="Cambria Math" panose="02040503050406030204" pitchFamily="18" charset="0"/>
                          <a:ea typeface="Calibri" panose="020F0502020204030204" pitchFamily="34" charset="0"/>
                          <a:cs typeface="Times New Roman" panose="02020603050405020304" pitchFamily="18" charset="0"/>
                        </a:rPr>
                        <m:t>𝑺</m:t>
                      </m:r>
                      <m:r>
                        <a:rPr lang="en-US" sz="2600" b="1" i="1">
                          <a:effectLst/>
                          <a:latin typeface="Cambria Math" panose="02040503050406030204" pitchFamily="18" charset="0"/>
                          <a:ea typeface="Calibri" panose="020F0502020204030204" pitchFamily="34" charset="0"/>
                          <a:cs typeface="Times New Roman" panose="02020603050405020304" pitchFamily="18" charset="0"/>
                        </a:rPr>
                        <m:t>=</m:t>
                      </m:r>
                      <m:r>
                        <a:rPr lang="en-US" sz="2600" b="1" i="1">
                          <a:effectLst/>
                          <a:latin typeface="Cambria Math" panose="02040503050406030204" pitchFamily="18" charset="0"/>
                          <a:ea typeface="Calibri" panose="020F0502020204030204" pitchFamily="34" charset="0"/>
                          <a:cs typeface="Times New Roman" panose="02020603050405020304" pitchFamily="18" charset="0"/>
                        </a:rPr>
                        <m:t>𝟑</m:t>
                      </m:r>
                      <m:r>
                        <a:rPr lang="en-US" sz="2600" b="1" i="1">
                          <a:effectLst/>
                          <a:latin typeface="Cambria Math" panose="02040503050406030204" pitchFamily="18" charset="0"/>
                          <a:ea typeface="Calibri" panose="020F0502020204030204" pitchFamily="34" charset="0"/>
                          <a:cs typeface="Times New Roman" panose="02020603050405020304" pitchFamily="18" charset="0"/>
                        </a:rPr>
                        <m:t>𝒂</m:t>
                      </m:r>
                      <m:r>
                        <a:rPr lang="en-US" sz="2600" b="1" i="1">
                          <a:effectLst/>
                          <a:latin typeface="Cambria Math" panose="02040503050406030204" pitchFamily="18" charset="0"/>
                          <a:ea typeface="Calibri" panose="020F0502020204030204" pitchFamily="34" charset="0"/>
                          <a:cs typeface="Times New Roman" panose="02020603050405020304" pitchFamily="18" charset="0"/>
                        </a:rPr>
                        <m:t>+</m:t>
                      </m:r>
                      <m:r>
                        <a:rPr lang="en-US" sz="2600" b="1" i="1">
                          <a:effectLst/>
                          <a:latin typeface="Cambria Math" panose="02040503050406030204" pitchFamily="18" charset="0"/>
                          <a:ea typeface="Calibri" panose="020F0502020204030204" pitchFamily="34" charset="0"/>
                          <a:cs typeface="Times New Roman" panose="02020603050405020304" pitchFamily="18" charset="0"/>
                        </a:rPr>
                        <m:t>𝟒𝟎</m:t>
                      </m:r>
                      <m:r>
                        <a:rPr lang="en-US" sz="2600" b="1" i="1">
                          <a:effectLst/>
                          <a:latin typeface="Cambria Math" panose="02040503050406030204" pitchFamily="18" charset="0"/>
                          <a:ea typeface="Calibri" panose="020F0502020204030204" pitchFamily="34" charset="0"/>
                          <a:cs typeface="Times New Roman" panose="02020603050405020304" pitchFamily="18" charset="0"/>
                        </a:rPr>
                        <m:t>𝒃</m:t>
                      </m:r>
                      <m:r>
                        <a:rPr lang="en-US" sz="2600" b="1" i="1">
                          <a:effectLst/>
                          <a:latin typeface="Cambria Math" panose="02040503050406030204" pitchFamily="18" charset="0"/>
                          <a:ea typeface="Calibri" panose="020F0502020204030204" pitchFamily="34" charset="0"/>
                          <a:cs typeface="Times New Roman" panose="02020603050405020304" pitchFamily="18" charset="0"/>
                        </a:rPr>
                        <m:t>+</m:t>
                      </m:r>
                      <m:r>
                        <a:rPr lang="en-US" sz="2600" b="1" i="1">
                          <a:effectLst/>
                          <a:latin typeface="Cambria Math" panose="02040503050406030204" pitchFamily="18" charset="0"/>
                          <a:ea typeface="Calibri" panose="020F0502020204030204" pitchFamily="34" charset="0"/>
                          <a:cs typeface="Times New Roman" panose="02020603050405020304" pitchFamily="18" charset="0"/>
                        </a:rPr>
                        <m:t>𝟑</m:t>
                      </m:r>
                      <m:r>
                        <a:rPr lang="en-US" sz="2600" b="1" i="1">
                          <a:effectLst/>
                          <a:latin typeface="Cambria Math" panose="02040503050406030204" pitchFamily="18" charset="0"/>
                          <a:ea typeface="Calibri" panose="020F0502020204030204" pitchFamily="34" charset="0"/>
                          <a:cs typeface="Times New Roman" panose="02020603050405020304" pitchFamily="18" charset="0"/>
                        </a:rPr>
                        <m:t>𝒄</m:t>
                      </m:r>
                      <m:r>
                        <a:rPr lang="en-US" sz="2600" i="1">
                          <a:effectLst/>
                          <a:latin typeface="Cambria Math" panose="02040503050406030204" pitchFamily="18" charset="0"/>
                          <a:ea typeface="Calibri" panose="020F0502020204030204" pitchFamily="34" charset="0"/>
                          <a:cs typeface="Times New Roman" panose="02020603050405020304" pitchFamily="18" charset="0"/>
                        </a:rPr>
                        <m:t>=3.</m:t>
                      </m:r>
                      <m:d>
                        <m:dPr>
                          <m:ctrlPr>
                            <a:rPr lang="en-US" sz="2600" i="1">
                              <a:effectLst/>
                              <a:latin typeface="Cambria Math" panose="02040503050406030204" pitchFamily="18" charset="0"/>
                              <a:ea typeface="Calibri" panose="020F0502020204030204" pitchFamily="34" charset="0"/>
                              <a:cs typeface="Times New Roman" panose="02020603050405020304" pitchFamily="18" charset="0"/>
                            </a:rPr>
                          </m:ctrlPr>
                        </m:dPr>
                        <m:e>
                          <m:f>
                            <m:fPr>
                              <m:ctrlPr>
                                <a:rPr lang="en-US" sz="26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600" i="1">
                                  <a:effectLst/>
                                  <a:latin typeface="Cambria Math" panose="02040503050406030204" pitchFamily="18" charset="0"/>
                                  <a:ea typeface="Calibri" panose="020F0502020204030204" pitchFamily="34" charset="0"/>
                                  <a:cs typeface="Times New Roman" panose="02020603050405020304" pitchFamily="18" charset="0"/>
                                </a:rPr>
                                <m:t>−2</m:t>
                              </m:r>
                            </m:num>
                            <m:den>
                              <m:r>
                                <a:rPr lang="en-US" sz="2600" i="1">
                                  <a:effectLst/>
                                  <a:latin typeface="Cambria Math" panose="02040503050406030204" pitchFamily="18" charset="0"/>
                                  <a:ea typeface="Calibri" panose="020F0502020204030204" pitchFamily="34" charset="0"/>
                                  <a:cs typeface="Times New Roman" panose="02020603050405020304" pitchFamily="18" charset="0"/>
                                </a:rPr>
                                <m:t>3</m:t>
                              </m:r>
                            </m:den>
                          </m:f>
                        </m:e>
                      </m:d>
                      <m:r>
                        <a:rPr lang="en-US" sz="2600" i="1">
                          <a:effectLst/>
                          <a:latin typeface="Cambria Math" panose="02040503050406030204" pitchFamily="18" charset="0"/>
                          <a:ea typeface="Calibri" panose="020F0502020204030204" pitchFamily="34" charset="0"/>
                          <a:cs typeface="Times New Roman" panose="02020603050405020304" pitchFamily="18" charset="0"/>
                        </a:rPr>
                        <m:t>+40.(−4)+3.</m:t>
                      </m:r>
                      <m:d>
                        <m:dPr>
                          <m:ctrlPr>
                            <a:rPr lang="en-US" sz="2600" i="1">
                              <a:effectLst/>
                              <a:latin typeface="Cambria Math" panose="02040503050406030204" pitchFamily="18" charset="0"/>
                              <a:ea typeface="Calibri" panose="020F0502020204030204" pitchFamily="34" charset="0"/>
                              <a:cs typeface="Times New Roman" panose="02020603050405020304" pitchFamily="18" charset="0"/>
                            </a:rPr>
                          </m:ctrlPr>
                        </m:dPr>
                        <m:e>
                          <m:f>
                            <m:fPr>
                              <m:ctrlPr>
                                <a:rPr lang="en-US" sz="26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600" i="1">
                                  <a:effectLst/>
                                  <a:latin typeface="Cambria Math" panose="02040503050406030204" pitchFamily="18" charset="0"/>
                                  <a:ea typeface="Calibri" panose="020F0502020204030204" pitchFamily="34" charset="0"/>
                                  <a:cs typeface="Times New Roman" panose="02020603050405020304" pitchFamily="18" charset="0"/>
                                </a:rPr>
                                <m:t>−13</m:t>
                              </m:r>
                            </m:num>
                            <m:den>
                              <m:r>
                                <a:rPr lang="en-US" sz="2600" i="1">
                                  <a:effectLst/>
                                  <a:latin typeface="Cambria Math" panose="02040503050406030204" pitchFamily="18" charset="0"/>
                                  <a:ea typeface="Calibri" panose="020F0502020204030204" pitchFamily="34" charset="0"/>
                                  <a:cs typeface="Times New Roman" panose="02020603050405020304" pitchFamily="18" charset="0"/>
                                </a:rPr>
                                <m:t>3</m:t>
                              </m:r>
                            </m:den>
                          </m:f>
                        </m:e>
                      </m:d>
                      <m:r>
                        <a:rPr lang="en-US" sz="2600" i="1">
                          <a:effectLst/>
                          <a:latin typeface="Cambria Math" panose="02040503050406030204" pitchFamily="18" charset="0"/>
                          <a:ea typeface="Calibri" panose="020F0502020204030204" pitchFamily="34" charset="0"/>
                          <a:cs typeface="Times New Roman" panose="02020603050405020304" pitchFamily="18" charset="0"/>
                        </a:rPr>
                        <m:t>=</m:t>
                      </m:r>
                      <m:r>
                        <a:rPr lang="en-US" sz="2600" b="1" i="1">
                          <a:effectLst/>
                          <a:latin typeface="Cambria Math" panose="02040503050406030204" pitchFamily="18" charset="0"/>
                          <a:ea typeface="Calibri" panose="020F0502020204030204" pitchFamily="34" charset="0"/>
                          <a:cs typeface="Times New Roman" panose="02020603050405020304" pitchFamily="18" charset="0"/>
                        </a:rPr>
                        <m:t>−</m:t>
                      </m:r>
                      <m:r>
                        <a:rPr lang="en-US" sz="2600" b="1" i="1">
                          <a:effectLst/>
                          <a:latin typeface="Cambria Math" panose="02040503050406030204" pitchFamily="18" charset="0"/>
                          <a:ea typeface="Calibri" panose="020F0502020204030204" pitchFamily="34" charset="0"/>
                          <a:cs typeface="Times New Roman" panose="02020603050405020304" pitchFamily="18" charset="0"/>
                        </a:rPr>
                        <m:t>𝟏𝟕𝟓</m:t>
                      </m:r>
                    </m:oMath>
                  </m:oMathPara>
                </a14:m>
                <a:endParaRPr lang="en-US" sz="2600" b="1">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12" name="TextBox 11">
                <a:extLst>
                  <a:ext uri="{FF2B5EF4-FFF2-40B4-BE49-F238E27FC236}">
                    <a16:creationId xmlns:a16="http://schemas.microsoft.com/office/drawing/2014/main" id="{A4253379-3BC5-6AB4-C95A-F059ACAB32F6}"/>
                  </a:ext>
                </a:extLst>
              </p:cNvPr>
              <p:cNvSpPr txBox="1">
                <a:spLocks noRot="1" noChangeAspect="1" noMove="1" noResize="1" noEditPoints="1" noAdjustHandles="1" noChangeArrowheads="1" noChangeShapeType="1" noTextEdit="1"/>
              </p:cNvSpPr>
              <p:nvPr/>
            </p:nvSpPr>
            <p:spPr>
              <a:xfrm>
                <a:off x="0" y="2240132"/>
                <a:ext cx="11592613" cy="3717493"/>
              </a:xfrm>
              <a:prstGeom prst="rect">
                <a:avLst/>
              </a:prstGeom>
              <a:blipFill>
                <a:blip r:embed="rId4"/>
                <a:stretch>
                  <a:fillRect l="-789" t="-1311"/>
                </a:stretch>
              </a:blipFill>
            </p:spPr>
            <p:txBody>
              <a:bodyPr/>
              <a:lstStyle/>
              <a:p>
                <a:r>
                  <a:rPr lang="en-US">
                    <a:noFill/>
                  </a:rPr>
                  <a:t> </a:t>
                </a:r>
              </a:p>
            </p:txBody>
          </p:sp>
        </mc:Fallback>
      </mc:AlternateContent>
    </p:spTree>
    <p:extLst>
      <p:ext uri="{BB962C8B-B14F-4D97-AF65-F5344CB8AC3E}">
        <p14:creationId xmlns:p14="http://schemas.microsoft.com/office/powerpoint/2010/main" val="1208080967"/>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EB00CBE6-B142-6D66-47EE-FE9B943A26D9}"/>
                  </a:ext>
                </a:extLst>
              </p:cNvPr>
              <p:cNvSpPr txBox="1"/>
              <p:nvPr/>
            </p:nvSpPr>
            <p:spPr>
              <a:xfrm>
                <a:off x="0" y="0"/>
                <a:ext cx="11583185" cy="1156920"/>
              </a:xfrm>
              <a:prstGeom prst="rect">
                <a:avLst/>
              </a:prstGeom>
              <a:noFill/>
            </p:spPr>
            <p:txBody>
              <a:bodyPr wrap="square">
                <a:spAutoFit/>
              </a:bodyPr>
              <a:lstStyle/>
              <a:p>
                <a:pPr lvl="0" algn="just">
                  <a:buClr>
                    <a:srgbClr val="0000FF"/>
                  </a:buClr>
                  <a:tabLst>
                    <a:tab pos="629920" algn="l"/>
                  </a:tabLst>
                </a:pPr>
                <a:r>
                  <a:rPr lang="en-US" sz="3200">
                    <a:solidFill>
                      <a:srgbClr val="FF0000"/>
                    </a:solidFill>
                    <a:effectLst/>
                    <a:latin typeface="Chu Van An"/>
                    <a:ea typeface="Calibri" panose="020F0502020204030204" pitchFamily="34" charset="0"/>
                    <a:cs typeface="Times New Roman" panose="02020603050405020304" pitchFamily="18" charset="0"/>
                  </a:rPr>
                  <a:t>Câu 19</a:t>
                </a:r>
                <a:r>
                  <a:rPr lang="en-US" sz="3200">
                    <a:effectLst/>
                    <a:latin typeface="Chu Van An"/>
                    <a:ea typeface="Calibri" panose="020F0502020204030204" pitchFamily="34" charset="0"/>
                    <a:cs typeface="Times New Roman" panose="02020603050405020304" pitchFamily="18" charset="0"/>
                  </a:rPr>
                  <a:t>: Cho hình thoi </a:t>
                </a:r>
                <a14:m>
                  <m:oMath xmlns:m="http://schemas.openxmlformats.org/officeDocument/2006/math">
                    <m:r>
                      <a:rPr lang="en-US" sz="3200" i="1">
                        <a:effectLst/>
                        <a:latin typeface="Cambria Math" panose="02040503050406030204" pitchFamily="18" charset="0"/>
                        <a:ea typeface="Calibri" panose="020F0502020204030204" pitchFamily="34" charset="0"/>
                        <a:cs typeface="Times New Roman" panose="02020603050405020304" pitchFamily="18" charset="0"/>
                      </a:rPr>
                      <m:t>𝐴𝐵𝐶𝐷</m:t>
                    </m:r>
                  </m:oMath>
                </a14:m>
                <a:r>
                  <a:rPr lang="en-US" sz="3200">
                    <a:effectLst/>
                    <a:latin typeface="Chu Van An"/>
                    <a:ea typeface="Calibri" panose="020F0502020204030204" pitchFamily="34" charset="0"/>
                    <a:cs typeface="Times New Roman" panose="02020603050405020304" pitchFamily="18" charset="0"/>
                  </a:rPr>
                  <a:t> có cạnh bằng </a:t>
                </a:r>
                <a14:m>
                  <m:oMath xmlns:m="http://schemas.openxmlformats.org/officeDocument/2006/math">
                    <m:r>
                      <a:rPr lang="en-US" sz="3200" i="1">
                        <a:effectLst/>
                        <a:latin typeface="Cambria Math" panose="02040503050406030204" pitchFamily="18" charset="0"/>
                        <a:ea typeface="Calibri" panose="020F0502020204030204" pitchFamily="34" charset="0"/>
                        <a:cs typeface="Times New Roman" panose="02020603050405020304" pitchFamily="18" charset="0"/>
                      </a:rPr>
                      <m:t>24</m:t>
                    </m:r>
                  </m:oMath>
                </a14:m>
                <a:r>
                  <a:rPr lang="en-US" sz="3200">
                    <a:effectLst/>
                    <a:latin typeface="Chu Van An"/>
                    <a:ea typeface="Calibri" panose="020F0502020204030204" pitchFamily="34" charset="0"/>
                    <a:cs typeface="Times New Roman" panose="02020603050405020304" pitchFamily="18" charset="0"/>
                  </a:rPr>
                  <a:t> và góc </a:t>
                </a:r>
                <a14:m>
                  <m:oMath xmlns:m="http://schemas.openxmlformats.org/officeDocument/2006/math">
                    <m:acc>
                      <m:accPr>
                        <m:chr m:val="̂"/>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3200" i="1">
                            <a:effectLst/>
                            <a:latin typeface="Cambria Math" panose="02040503050406030204" pitchFamily="18" charset="0"/>
                            <a:ea typeface="Calibri" panose="020F0502020204030204" pitchFamily="34" charset="0"/>
                            <a:cs typeface="Times New Roman" panose="02020603050405020304" pitchFamily="18" charset="0"/>
                          </a:rPr>
                          <m:t>𝐴𝐵𝐶</m:t>
                        </m:r>
                      </m:e>
                    </m:acc>
                  </m:oMath>
                </a14:m>
                <a:r>
                  <a:rPr lang="en-US" sz="3200">
                    <a:effectLst/>
                    <a:latin typeface="Chu Van An"/>
                    <a:ea typeface="Calibri" panose="020F0502020204030204" pitchFamily="34" charset="0"/>
                    <a:cs typeface="Times New Roman" panose="02020603050405020304" pitchFamily="18" charset="0"/>
                  </a:rPr>
                  <a:t> bằng </a:t>
                </a:r>
                <a14:m>
                  <m:oMath xmlns:m="http://schemas.openxmlformats.org/officeDocument/2006/math">
                    <m:r>
                      <a:rPr lang="en-US" sz="3200" i="1">
                        <a:effectLst/>
                        <a:latin typeface="Cambria Math" panose="02040503050406030204" pitchFamily="18" charset="0"/>
                        <a:ea typeface="Calibri" panose="020F0502020204030204" pitchFamily="34" charset="0"/>
                        <a:cs typeface="Times New Roman" panose="02020603050405020304" pitchFamily="18" charset="0"/>
                      </a:rPr>
                      <m:t>6</m:t>
                    </m:r>
                    <m:sSup>
                      <m:sSupPr>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3200" i="1">
                            <a:effectLst/>
                            <a:latin typeface="Cambria Math" panose="02040503050406030204" pitchFamily="18" charset="0"/>
                            <a:ea typeface="Calibri" panose="020F0502020204030204" pitchFamily="34" charset="0"/>
                            <a:cs typeface="Times New Roman" panose="02020603050405020304" pitchFamily="18" charset="0"/>
                          </a:rPr>
                          <m:t>0</m:t>
                        </m:r>
                      </m:e>
                      <m:sup>
                        <m:r>
                          <a:rPr lang="en-US" sz="3200" i="1">
                            <a:effectLst/>
                            <a:latin typeface="Cambria Math" panose="02040503050406030204" pitchFamily="18" charset="0"/>
                            <a:ea typeface="Calibri" panose="020F0502020204030204" pitchFamily="34" charset="0"/>
                            <a:cs typeface="Times New Roman" panose="02020603050405020304" pitchFamily="18" charset="0"/>
                          </a:rPr>
                          <m:t>°</m:t>
                        </m:r>
                      </m:sup>
                    </m:sSup>
                  </m:oMath>
                </a14:m>
                <a:r>
                  <a:rPr lang="en-US" sz="3200">
                    <a:effectLst/>
                    <a:latin typeface="Chu Van An"/>
                    <a:ea typeface="Calibri" panose="020F0502020204030204" pitchFamily="34" charset="0"/>
                    <a:cs typeface="Times New Roman" panose="02020603050405020304" pitchFamily="18" charset="0"/>
                  </a:rPr>
                  <a:t>. Hai đường chéo cắt nhau tại </a:t>
                </a:r>
                <a14:m>
                  <m:oMath xmlns:m="http://schemas.openxmlformats.org/officeDocument/2006/math">
                    <m:r>
                      <a:rPr lang="en-US" sz="3200" i="1">
                        <a:effectLst/>
                        <a:latin typeface="Cambria Math" panose="02040503050406030204" pitchFamily="18" charset="0"/>
                        <a:ea typeface="Calibri" panose="020F0502020204030204" pitchFamily="34" charset="0"/>
                        <a:cs typeface="Times New Roman" panose="02020603050405020304" pitchFamily="18" charset="0"/>
                      </a:rPr>
                      <m:t>𝑂</m:t>
                    </m:r>
                  </m:oMath>
                </a14:m>
                <a:r>
                  <a:rPr lang="en-US" sz="3200">
                    <a:effectLst/>
                    <a:latin typeface="Chu Van An"/>
                    <a:ea typeface="Calibri" panose="020F0502020204030204" pitchFamily="34" charset="0"/>
                    <a:cs typeface="Times New Roman" panose="02020603050405020304" pitchFamily="18" charset="0"/>
                  </a:rPr>
                  <a:t>. Tính tích vô hướng </a:t>
                </a:r>
                <a14:m>
                  <m:oMath xmlns:m="http://schemas.openxmlformats.org/officeDocument/2006/math">
                    <m:acc>
                      <m:accPr>
                        <m:chr m:val="⃗"/>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3200" i="1">
                            <a:effectLst/>
                            <a:latin typeface="Cambria Math" panose="02040503050406030204" pitchFamily="18" charset="0"/>
                            <a:ea typeface="Calibri" panose="020F0502020204030204" pitchFamily="34" charset="0"/>
                            <a:cs typeface="Times New Roman" panose="02020603050405020304" pitchFamily="18" charset="0"/>
                          </a:rPr>
                          <m:t>𝑂𝐵</m:t>
                        </m:r>
                      </m:e>
                    </m:acc>
                    <m:r>
                      <a:rPr lang="en-US" sz="32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3200" i="1">
                            <a:effectLst/>
                            <a:latin typeface="Cambria Math" panose="02040503050406030204" pitchFamily="18" charset="0"/>
                            <a:ea typeface="Calibri" panose="020F0502020204030204" pitchFamily="34" charset="0"/>
                            <a:cs typeface="Times New Roman" panose="02020603050405020304" pitchFamily="18" charset="0"/>
                          </a:rPr>
                          <m:t>𝐵𝐴</m:t>
                        </m:r>
                      </m:e>
                    </m:acc>
                  </m:oMath>
                </a14:m>
                <a:r>
                  <a:rPr lang="en-US" sz="3200">
                    <a:effectLst/>
                    <a:latin typeface="Chu Van An"/>
                    <a:ea typeface="Calibri" panose="020F0502020204030204" pitchFamily="34" charset="0"/>
                    <a:cs typeface="Times New Roman" panose="02020603050405020304" pitchFamily="18" charset="0"/>
                  </a:rPr>
                  <a:t>.</a:t>
                </a:r>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3" name="TextBox 2">
                <a:extLst>
                  <a:ext uri="{FF2B5EF4-FFF2-40B4-BE49-F238E27FC236}">
                    <a16:creationId xmlns:a16="http://schemas.microsoft.com/office/drawing/2014/main" id="{EB00CBE6-B142-6D66-47EE-FE9B943A26D9}"/>
                  </a:ext>
                </a:extLst>
              </p:cNvPr>
              <p:cNvSpPr txBox="1">
                <a:spLocks noRot="1" noChangeAspect="1" noMove="1" noResize="1" noEditPoints="1" noAdjustHandles="1" noChangeArrowheads="1" noChangeShapeType="1" noTextEdit="1"/>
              </p:cNvSpPr>
              <p:nvPr/>
            </p:nvSpPr>
            <p:spPr>
              <a:xfrm>
                <a:off x="0" y="0"/>
                <a:ext cx="11583185" cy="1156920"/>
              </a:xfrm>
              <a:prstGeom prst="rect">
                <a:avLst/>
              </a:prstGeom>
              <a:blipFill>
                <a:blip r:embed="rId2"/>
                <a:stretch>
                  <a:fillRect l="-1316" t="-4737" r="-1316" b="-1684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87554E3-E861-1F81-16D4-22A344671FC5}"/>
              </a:ext>
            </a:extLst>
          </p:cNvPr>
          <p:cNvCxnSpPr/>
          <p:nvPr/>
        </p:nvCxnSpPr>
        <p:spPr>
          <a:xfrm>
            <a:off x="103439" y="1254350"/>
            <a:ext cx="11830895" cy="51063"/>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pic>
        <p:nvPicPr>
          <p:cNvPr id="5" name="Picture 4">
            <a:extLst>
              <a:ext uri="{FF2B5EF4-FFF2-40B4-BE49-F238E27FC236}">
                <a16:creationId xmlns:a16="http://schemas.microsoft.com/office/drawing/2014/main" id="{B21C624D-A7F3-5A99-0B99-DBD7D285E521}"/>
              </a:ext>
            </a:extLst>
          </p:cNvPr>
          <p:cNvPicPr>
            <a:picLocks noChangeAspect="1"/>
          </p:cNvPicPr>
          <p:nvPr/>
        </p:nvPicPr>
        <p:blipFill>
          <a:blip r:embed="rId3"/>
          <a:stretch>
            <a:fillRect/>
          </a:stretch>
        </p:blipFill>
        <p:spPr>
          <a:xfrm>
            <a:off x="9359931" y="1575162"/>
            <a:ext cx="2656487" cy="3450893"/>
          </a:xfrm>
          <a:prstGeom prst="rect">
            <a:avLst/>
          </a:prstGeom>
        </p:spPr>
      </p:pic>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AB5DA0FE-4365-6E2C-8617-7692552BF9DB}"/>
                  </a:ext>
                </a:extLst>
              </p:cNvPr>
              <p:cNvSpPr txBox="1"/>
              <p:nvPr/>
            </p:nvSpPr>
            <p:spPr>
              <a:xfrm>
                <a:off x="579748" y="1862075"/>
                <a:ext cx="9059551" cy="3997505"/>
              </a:xfrm>
              <a:prstGeom prst="rect">
                <a:avLst/>
              </a:prstGeom>
              <a:noFill/>
            </p:spPr>
            <p:txBody>
              <a:bodyPr wrap="square">
                <a:spAutoFit/>
              </a:bodyPr>
              <a:lstStyle/>
              <a:p>
                <a:pPr marL="457200" indent="-457200">
                  <a:buFont typeface="Arial" panose="020B0604020202020204" pitchFamily="34" charset="0"/>
                  <a:buChar char="•"/>
                </a:pPr>
                <a:r>
                  <a:rPr lang="en-US" sz="3200">
                    <a:effectLst/>
                    <a:latin typeface="Cambria Math" panose="02040503050406030204" pitchFamily="18" charset="0"/>
                    <a:ea typeface="Calibri" panose="020F0502020204030204" pitchFamily="34" charset="0"/>
                    <a:cs typeface="Times New Roman" panose="02020603050405020304" pitchFamily="18" charset="0"/>
                  </a:rPr>
                  <a:t>Ta có do </a:t>
                </a:r>
                <a14:m>
                  <m:oMath xmlns:m="http://schemas.openxmlformats.org/officeDocument/2006/math">
                    <m:acc>
                      <m:accPr>
                        <m:chr m:val="̂"/>
                        <m:ctrlPr>
                          <a:rPr lang="en-US" sz="3200" i="1">
                            <a:latin typeface="Cambria Math" panose="02040503050406030204" pitchFamily="18" charset="0"/>
                            <a:ea typeface="Calibri" panose="020F0502020204030204" pitchFamily="34" charset="0"/>
                            <a:cs typeface="Times New Roman" panose="02020603050405020304" pitchFamily="18" charset="0"/>
                          </a:rPr>
                        </m:ctrlPr>
                      </m:accPr>
                      <m:e>
                        <m:r>
                          <a:rPr lang="en-US" sz="3200" i="1">
                            <a:latin typeface="Cambria Math" panose="02040503050406030204" pitchFamily="18" charset="0"/>
                            <a:ea typeface="Calibri" panose="020F0502020204030204" pitchFamily="34" charset="0"/>
                            <a:cs typeface="Times New Roman" panose="02020603050405020304" pitchFamily="18" charset="0"/>
                          </a:rPr>
                          <m:t>𝐴𝐵𝐶</m:t>
                        </m:r>
                      </m:e>
                    </m:acc>
                  </m:oMath>
                </a14:m>
                <a:r>
                  <a:rPr lang="en-US" sz="3200">
                    <a:latin typeface="Chu Van An"/>
                    <a:ea typeface="Calibri" panose="020F0502020204030204" pitchFamily="34" charset="0"/>
                    <a:cs typeface="Times New Roman" panose="02020603050405020304" pitchFamily="18" charset="0"/>
                  </a:rPr>
                  <a:t> = </a:t>
                </a:r>
                <a14:m>
                  <m:oMath xmlns:m="http://schemas.openxmlformats.org/officeDocument/2006/math">
                    <m:r>
                      <a:rPr lang="en-US" sz="3200" i="1">
                        <a:latin typeface="Cambria Math" panose="02040503050406030204" pitchFamily="18" charset="0"/>
                        <a:ea typeface="Calibri" panose="020F0502020204030204" pitchFamily="34" charset="0"/>
                        <a:cs typeface="Times New Roman" panose="02020603050405020304" pitchFamily="18" charset="0"/>
                      </a:rPr>
                      <m:t>6</m:t>
                    </m:r>
                    <m:sSup>
                      <m:sSupPr>
                        <m:ctrlPr>
                          <a:rPr lang="en-US" sz="3200" i="1">
                            <a:latin typeface="Cambria Math" panose="02040503050406030204" pitchFamily="18" charset="0"/>
                            <a:ea typeface="Calibri" panose="020F0502020204030204" pitchFamily="34" charset="0"/>
                            <a:cs typeface="Times New Roman" panose="02020603050405020304" pitchFamily="18" charset="0"/>
                          </a:rPr>
                        </m:ctrlPr>
                      </m:sSupPr>
                      <m:e>
                        <m:r>
                          <a:rPr lang="en-US" sz="3200" i="1">
                            <a:latin typeface="Cambria Math" panose="02040503050406030204" pitchFamily="18" charset="0"/>
                            <a:ea typeface="Calibri" panose="020F0502020204030204" pitchFamily="34" charset="0"/>
                            <a:cs typeface="Times New Roman" panose="02020603050405020304" pitchFamily="18" charset="0"/>
                          </a:rPr>
                          <m:t>0</m:t>
                        </m:r>
                      </m:e>
                      <m:sup>
                        <m:r>
                          <a:rPr lang="en-US" sz="3200" i="1">
                            <a:latin typeface="Cambria Math" panose="02040503050406030204" pitchFamily="18" charset="0"/>
                            <a:ea typeface="Calibri" panose="020F0502020204030204" pitchFamily="34" charset="0"/>
                            <a:cs typeface="Times New Roman" panose="02020603050405020304" pitchFamily="18" charset="0"/>
                          </a:rPr>
                          <m:t>°</m:t>
                        </m:r>
                      </m:sup>
                    </m:sSup>
                    <m:r>
                      <a:rPr lang="en-US" sz="3200" b="0" i="0" smtClean="0">
                        <a:latin typeface="Cambria Math" panose="02040503050406030204" pitchFamily="18" charset="0"/>
                        <a:ea typeface="Calibri" panose="020F0502020204030204" pitchFamily="34" charset="0"/>
                        <a:cs typeface="Times New Roman" panose="02020603050405020304" pitchFamily="18" charset="0"/>
                      </a:rPr>
                      <m:t> </m:t>
                    </m:r>
                    <m:r>
                      <m:rPr>
                        <m:sty m:val="p"/>
                      </m:rPr>
                      <a:rPr lang="en-US" sz="3200" b="0" i="0" smtClean="0">
                        <a:latin typeface="Cambria Math" panose="02040503050406030204" pitchFamily="18" charset="0"/>
                        <a:ea typeface="Calibri" panose="020F0502020204030204" pitchFamily="34" charset="0"/>
                        <a:cs typeface="Times New Roman" panose="02020603050405020304" pitchFamily="18" charset="0"/>
                      </a:rPr>
                      <m:t>suy</m:t>
                    </m:r>
                    <m:r>
                      <a:rPr lang="en-US" sz="3200" b="0" i="0" smtClean="0">
                        <a:latin typeface="Cambria Math" panose="02040503050406030204" pitchFamily="18" charset="0"/>
                        <a:ea typeface="Calibri" panose="020F0502020204030204" pitchFamily="34" charset="0"/>
                        <a:cs typeface="Times New Roman" panose="02020603050405020304" pitchFamily="18" charset="0"/>
                      </a:rPr>
                      <m:t> </m:t>
                    </m:r>
                    <m:r>
                      <m:rPr>
                        <m:sty m:val="p"/>
                      </m:rPr>
                      <a:rPr lang="en-US" sz="3200" b="0" i="0" smtClean="0">
                        <a:latin typeface="Cambria Math" panose="02040503050406030204" pitchFamily="18" charset="0"/>
                        <a:ea typeface="Calibri" panose="020F0502020204030204" pitchFamily="34" charset="0"/>
                        <a:cs typeface="Times New Roman" panose="02020603050405020304" pitchFamily="18" charset="0"/>
                      </a:rPr>
                      <m:t>ra</m:t>
                    </m:r>
                    <m:r>
                      <a:rPr lang="en-US" sz="3200" b="0" i="0" smtClean="0">
                        <a:latin typeface="Cambria Math" panose="02040503050406030204" pitchFamily="18" charset="0"/>
                        <a:ea typeface="Calibri" panose="020F0502020204030204" pitchFamily="34" charset="0"/>
                        <a:cs typeface="Times New Roman" panose="02020603050405020304" pitchFamily="18" charset="0"/>
                      </a:rPr>
                      <m:t> </m:t>
                    </m:r>
                  </m:oMath>
                </a14:m>
                <a:r>
                  <a:rPr lang="en-US" sz="3200">
                    <a:latin typeface="Chu Van An"/>
                    <a:ea typeface="Calibri" panose="020F0502020204030204" pitchFamily="34" charset="0"/>
                    <a:cs typeface="Times New Roman" panose="02020603050405020304" pitchFamily="18" charset="0"/>
                  </a:rPr>
                  <a:t> </a:t>
                </a:r>
                <a:r>
                  <a:rPr lang="en-US" sz="3200">
                    <a:ea typeface="Calibri" panose="020F0502020204030204" pitchFamily="34" charset="0"/>
                    <a:cs typeface="Times New Roman" panose="02020603050405020304" pitchFamily="18" charset="0"/>
                  </a:rPr>
                  <a:t>tam giác ABC đều </a:t>
                </a:r>
                <a:endParaRPr lang="en-US" sz="3200" i="1">
                  <a:latin typeface="Cambria Math" panose="02040503050406030204" pitchFamily="18" charset="0"/>
                  <a:ea typeface="Calibri" panose="020F0502020204030204" pitchFamily="34" charset="0"/>
                  <a:cs typeface="Times New Roman" panose="02020603050405020304" pitchFamily="18" charset="0"/>
                </a:endParaRPr>
              </a:p>
              <a:p>
                <a:r>
                  <a:rPr lang="en-US" sz="3200" i="1">
                    <a:effectLst/>
                    <a:latin typeface="Cambria Math" panose="02040503050406030204" pitchFamily="18" charset="0"/>
                    <a:ea typeface="Calibri" panose="020F0502020204030204" pitchFamily="34" charset="0"/>
                    <a:cs typeface="Times New Roman" panose="02020603050405020304" pitchFamily="18" charset="0"/>
                  </a:rPr>
                  <a:t>=&gt; </a:t>
                </a:r>
                <a14:m>
                  <m:oMath xmlns:m="http://schemas.openxmlformats.org/officeDocument/2006/math">
                    <m:acc>
                      <m:accPr>
                        <m:chr m:val="̂"/>
                        <m:ctrlPr>
                          <a:rPr lang="en-US" sz="3200" i="1" smtClean="0">
                            <a:effectLst/>
                            <a:latin typeface="Cambria Math" panose="02040503050406030204" pitchFamily="18" charset="0"/>
                            <a:cs typeface="Times New Roman" panose="02020603050405020304" pitchFamily="18" charset="0"/>
                          </a:rPr>
                        </m:ctrlPr>
                      </m:accPr>
                      <m:e>
                        <m:r>
                          <a:rPr lang="en-US" sz="3200" b="0" i="1" smtClean="0">
                            <a:effectLst/>
                            <a:latin typeface="Cambria Math" panose="02040503050406030204" pitchFamily="18" charset="0"/>
                            <a:cs typeface="Times New Roman" panose="02020603050405020304" pitchFamily="18" charset="0"/>
                          </a:rPr>
                          <m:t>𝐴𝐵𝑂</m:t>
                        </m:r>
                      </m:e>
                    </m:acc>
                    <m:r>
                      <a:rPr lang="en-US" sz="3200" b="0" i="1" smtClean="0">
                        <a:effectLst/>
                        <a:latin typeface="Cambria Math" panose="02040503050406030204" pitchFamily="18" charset="0"/>
                        <a:cs typeface="Times New Roman" panose="02020603050405020304" pitchFamily="18" charset="0"/>
                      </a:rPr>
                      <m:t>=</m:t>
                    </m:r>
                    <m:sSup>
                      <m:sSupPr>
                        <m:ctrlPr>
                          <a:rPr lang="en-US" sz="3200" b="0" i="1" smtClean="0">
                            <a:effectLst/>
                            <a:latin typeface="Cambria Math" panose="02040503050406030204" pitchFamily="18" charset="0"/>
                            <a:cs typeface="Times New Roman" panose="02020603050405020304" pitchFamily="18" charset="0"/>
                          </a:rPr>
                        </m:ctrlPr>
                      </m:sSupPr>
                      <m:e>
                        <m:r>
                          <a:rPr lang="en-US" sz="3200" b="0" i="1" smtClean="0">
                            <a:effectLst/>
                            <a:latin typeface="Cambria Math" panose="02040503050406030204" pitchFamily="18" charset="0"/>
                            <a:cs typeface="Times New Roman" panose="02020603050405020304" pitchFamily="18" charset="0"/>
                          </a:rPr>
                          <m:t>30</m:t>
                        </m:r>
                      </m:e>
                      <m:sup>
                        <m:r>
                          <a:rPr lang="en-US" sz="3200" b="0" i="1" smtClean="0">
                            <a:effectLst/>
                            <a:latin typeface="Cambria Math" panose="02040503050406030204" pitchFamily="18" charset="0"/>
                            <a:cs typeface="Times New Roman" panose="02020603050405020304" pitchFamily="18" charset="0"/>
                          </a:rPr>
                          <m:t>0</m:t>
                        </m:r>
                      </m:sup>
                    </m:sSup>
                  </m:oMath>
                </a14:m>
                <a:endParaRPr lang="en-US" sz="3200" i="1">
                  <a:effectLst/>
                  <a:latin typeface="Cambria Math" panose="02040503050406030204" pitchFamily="18" charset="0"/>
                  <a:ea typeface="Calibri" panose="020F0502020204030204" pitchFamily="34" charset="0"/>
                  <a:cs typeface="Times New Roman" panose="02020603050405020304" pitchFamily="18" charset="0"/>
                </a:endParaRPr>
              </a:p>
              <a:p>
                <a:pPr marL="457200" indent="-457200">
                  <a:buFont typeface="Arial" panose="020B0604020202020204" pitchFamily="34" charset="0"/>
                  <a:buChar char="•"/>
                </a:pPr>
                <a:r>
                  <a:rPr lang="en-US" sz="3200">
                    <a:effectLst/>
                    <a:ea typeface="Calibri" panose="020F0502020204030204" pitchFamily="34" charset="0"/>
                    <a:cs typeface="Times New Roman" panose="02020603050405020304" pitchFamily="18" charset="0"/>
                  </a:rPr>
                  <a:t>Trong tam giác ABC đều có :  </a:t>
                </a:r>
                <a14:m>
                  <m:oMath xmlns:m="http://schemas.openxmlformats.org/officeDocument/2006/math">
                    <m:r>
                      <a:rPr lang="en-US" sz="3200" i="1" smtClean="0">
                        <a:effectLst/>
                        <a:latin typeface="Cambria Math" panose="02040503050406030204" pitchFamily="18" charset="0"/>
                        <a:ea typeface="Calibri" panose="020F0502020204030204" pitchFamily="34" charset="0"/>
                        <a:cs typeface="Times New Roman" panose="02020603050405020304" pitchFamily="18" charset="0"/>
                      </a:rPr>
                      <m:t>𝐵𝑂</m:t>
                    </m:r>
                    <m:r>
                      <a:rPr lang="en-US" sz="3200" i="1" smtClean="0">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3200" i="1">
                            <a:latin typeface="Cambria Math" panose="02040503050406030204" pitchFamily="18" charset="0"/>
                          </a:rPr>
                        </m:ctrlPr>
                      </m:fPr>
                      <m:num>
                        <m:r>
                          <a:rPr lang="en-US" sz="3200" b="0" i="1" smtClean="0">
                            <a:latin typeface="Cambria Math" panose="02040503050406030204" pitchFamily="18" charset="0"/>
                            <a:ea typeface="Calibri" panose="020F0502020204030204" pitchFamily="34" charset="0"/>
                            <a:cs typeface="Times New Roman" panose="02020603050405020304" pitchFamily="18" charset="0"/>
                          </a:rPr>
                          <m:t>𝑎</m:t>
                        </m:r>
                        <m:rad>
                          <m:radPr>
                            <m:degHide m:val="on"/>
                            <m:ctrlPr>
                              <a:rPr lang="en-US" sz="3200" i="1">
                                <a:latin typeface="Cambria Math" panose="02040503050406030204" pitchFamily="18" charset="0"/>
                              </a:rPr>
                            </m:ctrlPr>
                          </m:radPr>
                          <m:deg/>
                          <m:e>
                            <m:r>
                              <a:rPr lang="en-US" sz="3200" i="1">
                                <a:latin typeface="Cambria Math" panose="02040503050406030204" pitchFamily="18" charset="0"/>
                                <a:ea typeface="Calibri" panose="020F0502020204030204" pitchFamily="34" charset="0"/>
                                <a:cs typeface="Times New Roman" panose="02020603050405020304" pitchFamily="18" charset="0"/>
                              </a:rPr>
                              <m:t>3</m:t>
                            </m:r>
                          </m:e>
                        </m:rad>
                      </m:num>
                      <m:den>
                        <m:r>
                          <a:rPr lang="en-US" sz="3200" i="1">
                            <a:latin typeface="Cambria Math" panose="02040503050406030204" pitchFamily="18" charset="0"/>
                            <a:ea typeface="Calibri" panose="020F0502020204030204" pitchFamily="34" charset="0"/>
                            <a:cs typeface="Times New Roman" panose="02020603050405020304" pitchFamily="18" charset="0"/>
                          </a:rPr>
                          <m:t>2</m:t>
                        </m:r>
                      </m:den>
                    </m:f>
                    <m:r>
                      <a:rPr lang="en-US" sz="3200" b="0" i="1" smtClean="0">
                        <a:latin typeface="Cambria Math" panose="02040503050406030204" pitchFamily="18" charset="0"/>
                        <a:ea typeface="Calibri" panose="020F0502020204030204" pitchFamily="34" charset="0"/>
                        <a:cs typeface="Times New Roman" panose="02020603050405020304" pitchFamily="18" charset="0"/>
                      </a:rPr>
                      <m:t>=</m:t>
                    </m:r>
                    <m:f>
                      <m:fPr>
                        <m:ctrlPr>
                          <a:rPr lang="en-US" sz="3200" i="1">
                            <a:effectLst/>
                            <a:latin typeface="Cambria Math" panose="02040503050406030204" pitchFamily="18" charset="0"/>
                          </a:rPr>
                        </m:ctrlPr>
                      </m:fPr>
                      <m:num>
                        <m:r>
                          <a:rPr lang="en-US" sz="3200" i="1">
                            <a:effectLst/>
                            <a:latin typeface="Cambria Math" panose="02040503050406030204" pitchFamily="18" charset="0"/>
                            <a:ea typeface="Calibri" panose="020F0502020204030204" pitchFamily="34" charset="0"/>
                            <a:cs typeface="Times New Roman" panose="02020603050405020304" pitchFamily="18" charset="0"/>
                          </a:rPr>
                          <m:t>24</m:t>
                        </m:r>
                        <m:rad>
                          <m:radPr>
                            <m:degHide m:val="on"/>
                            <m:ctrlPr>
                              <a:rPr lang="en-US" sz="3200" i="1">
                                <a:effectLst/>
                                <a:latin typeface="Cambria Math" panose="02040503050406030204" pitchFamily="18" charset="0"/>
                              </a:rPr>
                            </m:ctrlPr>
                          </m:radPr>
                          <m:deg/>
                          <m:e>
                            <m:r>
                              <a:rPr lang="en-US" sz="3200" i="1">
                                <a:effectLst/>
                                <a:latin typeface="Cambria Math" panose="02040503050406030204" pitchFamily="18" charset="0"/>
                                <a:ea typeface="Calibri" panose="020F0502020204030204" pitchFamily="34" charset="0"/>
                                <a:cs typeface="Times New Roman" panose="02020603050405020304" pitchFamily="18" charset="0"/>
                              </a:rPr>
                              <m:t>3</m:t>
                            </m:r>
                          </m:e>
                        </m:rad>
                      </m:num>
                      <m:den>
                        <m:r>
                          <a:rPr lang="en-US" sz="3200" i="1">
                            <a:effectLst/>
                            <a:latin typeface="Cambria Math" panose="02040503050406030204" pitchFamily="18" charset="0"/>
                            <a:ea typeface="Calibri" panose="020F0502020204030204" pitchFamily="34" charset="0"/>
                            <a:cs typeface="Times New Roman" panose="02020603050405020304" pitchFamily="18" charset="0"/>
                          </a:rPr>
                          <m:t>2</m:t>
                        </m:r>
                      </m:den>
                    </m:f>
                  </m:oMath>
                </a14:m>
                <a:endParaRPr lang="en-US" sz="3200" i="1">
                  <a:effectLst/>
                  <a:latin typeface="Cambria Math" panose="02040503050406030204" pitchFamily="18" charset="0"/>
                  <a:ea typeface="Calibri" panose="020F0502020204030204" pitchFamily="34" charset="0"/>
                  <a:cs typeface="Times New Roman" panose="02020603050405020304" pitchFamily="18" charset="0"/>
                </a:endParaRPr>
              </a:p>
              <a:p>
                <a:pPr marL="457200" indent="-457200">
                  <a:buFont typeface="Arial" panose="020B0604020202020204" pitchFamily="34" charset="0"/>
                  <a:buChar char="•"/>
                </a:pPr>
                <a:r>
                  <a:rPr lang="en-US" sz="3200">
                    <a:effectLst/>
                    <a:latin typeface="Cambria Math" panose="02040503050406030204" pitchFamily="18" charset="0"/>
                    <a:ea typeface="Calibri" panose="020F0502020204030204" pitchFamily="34" charset="0"/>
                    <a:cs typeface="Times New Roman" panose="02020603050405020304" pitchFamily="18" charset="0"/>
                  </a:rPr>
                  <a:t>Ta có:</a:t>
                </a:r>
              </a:p>
              <a:p>
                <a14:m>
                  <m:oMath xmlns:m="http://schemas.openxmlformats.org/officeDocument/2006/math">
                    <m:acc>
                      <m:accPr>
                        <m:chr m:val="⃗"/>
                        <m:ctrlP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3200" b="1" i="1">
                            <a:effectLst/>
                            <a:latin typeface="Cambria Math" panose="02040503050406030204" pitchFamily="18" charset="0"/>
                            <a:ea typeface="Calibri" panose="020F0502020204030204" pitchFamily="34" charset="0"/>
                            <a:cs typeface="Times New Roman" panose="02020603050405020304" pitchFamily="18" charset="0"/>
                          </a:rPr>
                          <m:t>𝑶𝑩</m:t>
                        </m:r>
                      </m:e>
                    </m:acc>
                    <m:r>
                      <a:rPr lang="en-US" sz="32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2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3200" b="1" i="1">
                            <a:effectLst/>
                            <a:latin typeface="Cambria Math" panose="02040503050406030204" pitchFamily="18" charset="0"/>
                            <a:ea typeface="Calibri" panose="020F0502020204030204" pitchFamily="34" charset="0"/>
                            <a:cs typeface="Times New Roman" panose="02020603050405020304" pitchFamily="18" charset="0"/>
                          </a:rPr>
                          <m:t>𝑩𝑨</m:t>
                        </m:r>
                      </m:e>
                    </m:acc>
                    <m:r>
                      <a:rPr lang="en-US" sz="3200" b="1" i="0" smtClean="0">
                        <a:effectLst/>
                        <a:latin typeface="Cambria Math" panose="02040503050406030204" pitchFamily="18" charset="0"/>
                        <a:ea typeface="Calibri" panose="020F0502020204030204" pitchFamily="34" charset="0"/>
                        <a:cs typeface="Times New Roman" panose="02020603050405020304" pitchFamily="18" charset="0"/>
                      </a:rPr>
                      <m:t>=</m:t>
                    </m:r>
                    <m:r>
                      <a:rPr lang="en-US" sz="3200" b="1" i="0"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3200" b="1">
                    <a:solidFill>
                      <a:srgbClr val="FF0000"/>
                    </a:solidFill>
                    <a:ea typeface="Calibri" panose="020F0502020204030204" pitchFamily="34" charset="0"/>
                    <a:cs typeface="Times New Roman" panose="02020603050405020304" pitchFamily="18" charset="0"/>
                  </a:rPr>
                  <a:t> </a:t>
                </a:r>
                <a14:m>
                  <m:oMath xmlns:m="http://schemas.openxmlformats.org/officeDocument/2006/math">
                    <m:acc>
                      <m:accPr>
                        <m:chr m:val="⃗"/>
                        <m:ctrlPr>
                          <a:rPr lang="en-US" sz="3200" b="1" i="1">
                            <a:solidFill>
                              <a:srgbClr val="FF0000"/>
                            </a:solidFill>
                            <a:latin typeface="Cambria Math" panose="02040503050406030204" pitchFamily="18" charset="0"/>
                            <a:ea typeface="Calibri" panose="020F0502020204030204" pitchFamily="34" charset="0"/>
                            <a:cs typeface="Times New Roman" panose="02020603050405020304" pitchFamily="18" charset="0"/>
                          </a:rPr>
                        </m:ctrlPr>
                      </m:accPr>
                      <m:e>
                        <m:r>
                          <a:rPr lang="en-US" sz="3200" b="1" i="1" smtClean="0">
                            <a:solidFill>
                              <a:srgbClr val="FF0000"/>
                            </a:solidFill>
                            <a:latin typeface="Cambria Math" panose="02040503050406030204" pitchFamily="18" charset="0"/>
                            <a:ea typeface="Calibri" panose="020F0502020204030204" pitchFamily="34" charset="0"/>
                            <a:cs typeface="Times New Roman" panose="02020603050405020304" pitchFamily="18" charset="0"/>
                          </a:rPr>
                          <m:t>𝑩𝑶</m:t>
                        </m:r>
                      </m:e>
                    </m:acc>
                    <m:r>
                      <a:rPr lang="en-US" sz="3200" b="1" i="1">
                        <a:solidFill>
                          <a:srgbClr val="FF0000"/>
                        </a:solidFill>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200" i="1">
                            <a:latin typeface="Cambria Math" panose="02040503050406030204" pitchFamily="18" charset="0"/>
                            <a:ea typeface="Calibri" panose="020F0502020204030204" pitchFamily="34" charset="0"/>
                            <a:cs typeface="Times New Roman" panose="02020603050405020304" pitchFamily="18" charset="0"/>
                          </a:rPr>
                        </m:ctrlPr>
                      </m:accPr>
                      <m:e>
                        <m:r>
                          <a:rPr lang="en-US" sz="3200" i="1">
                            <a:latin typeface="Cambria Math" panose="02040503050406030204" pitchFamily="18" charset="0"/>
                            <a:ea typeface="Calibri" panose="020F0502020204030204" pitchFamily="34" charset="0"/>
                            <a:cs typeface="Times New Roman" panose="02020603050405020304" pitchFamily="18" charset="0"/>
                          </a:rPr>
                          <m:t>𝐵𝐴</m:t>
                        </m:r>
                      </m:e>
                    </m:acc>
                    <m:r>
                      <a:rPr lang="en-US" sz="3200" b="0" i="0" smtClean="0">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3200" b="0" i="1" smtClean="0">
                            <a:effectLst/>
                            <a:latin typeface="Cambria Math" panose="02040503050406030204" pitchFamily="18" charset="0"/>
                            <a:cs typeface="Times New Roman" panose="02020603050405020304" pitchFamily="18" charset="0"/>
                          </a:rPr>
                        </m:ctrlPr>
                      </m:dPr>
                      <m:e>
                        <m:acc>
                          <m:accPr>
                            <m:chr m:val="⃗"/>
                            <m:ctrlPr>
                              <a:rPr lang="en-US" sz="3200" i="1">
                                <a:latin typeface="Cambria Math" panose="02040503050406030204" pitchFamily="18" charset="0"/>
                                <a:ea typeface="Calibri" panose="020F0502020204030204" pitchFamily="34" charset="0"/>
                                <a:cs typeface="Times New Roman" panose="02020603050405020304" pitchFamily="18" charset="0"/>
                              </a:rPr>
                            </m:ctrlPr>
                          </m:accPr>
                          <m:e>
                            <m:r>
                              <a:rPr lang="en-US" sz="3200" i="1">
                                <a:latin typeface="Cambria Math" panose="02040503050406030204" pitchFamily="18" charset="0"/>
                                <a:ea typeface="Calibri" panose="020F0502020204030204" pitchFamily="34" charset="0"/>
                                <a:cs typeface="Times New Roman" panose="02020603050405020304" pitchFamily="18" charset="0"/>
                              </a:rPr>
                              <m:t>𝐵𝑂</m:t>
                            </m:r>
                          </m:e>
                        </m:acc>
                      </m:e>
                    </m:d>
                    <m:r>
                      <a:rPr lang="en-US" sz="3200" b="0" i="1" smtClean="0">
                        <a:effectLst/>
                        <a:latin typeface="Cambria Math" panose="02040503050406030204" pitchFamily="18" charset="0"/>
                        <a:cs typeface="Times New Roman" panose="02020603050405020304" pitchFamily="18" charset="0"/>
                      </a:rPr>
                      <m:t>.</m:t>
                    </m:r>
                    <m:d>
                      <m:dPr>
                        <m:begChr m:val="|"/>
                        <m:endChr m:val="|"/>
                        <m:ctrlPr>
                          <a:rPr lang="en-US" sz="3200" b="0" i="1" smtClean="0">
                            <a:effectLst/>
                            <a:latin typeface="Cambria Math" panose="02040503050406030204" pitchFamily="18" charset="0"/>
                            <a:cs typeface="Times New Roman" panose="02020603050405020304" pitchFamily="18" charset="0"/>
                          </a:rPr>
                        </m:ctrlPr>
                      </m:dPr>
                      <m:e>
                        <m:acc>
                          <m:accPr>
                            <m:chr m:val="⃗"/>
                            <m:ctrlPr>
                              <a:rPr lang="en-US" sz="3200" i="1">
                                <a:latin typeface="Cambria Math" panose="02040503050406030204" pitchFamily="18" charset="0"/>
                                <a:ea typeface="Calibri" panose="020F0502020204030204" pitchFamily="34" charset="0"/>
                                <a:cs typeface="Times New Roman" panose="02020603050405020304" pitchFamily="18" charset="0"/>
                              </a:rPr>
                            </m:ctrlPr>
                          </m:accPr>
                          <m:e>
                            <m:r>
                              <a:rPr lang="en-US" sz="3200" i="1">
                                <a:latin typeface="Cambria Math" panose="02040503050406030204" pitchFamily="18" charset="0"/>
                                <a:ea typeface="Calibri" panose="020F0502020204030204" pitchFamily="34" charset="0"/>
                                <a:cs typeface="Times New Roman" panose="02020603050405020304" pitchFamily="18" charset="0"/>
                              </a:rPr>
                              <m:t>𝐵𝐴</m:t>
                            </m:r>
                          </m:e>
                        </m:acc>
                      </m:e>
                    </m:d>
                    <m:r>
                      <a:rPr lang="en-US" sz="3200" b="0" i="1" smtClean="0">
                        <a:effectLst/>
                        <a:latin typeface="Cambria Math" panose="02040503050406030204" pitchFamily="18" charset="0"/>
                        <a:cs typeface="Times New Roman" panose="02020603050405020304" pitchFamily="18" charset="0"/>
                      </a:rPr>
                      <m:t>.</m:t>
                    </m:r>
                    <m:func>
                      <m:funcPr>
                        <m:ctrlPr>
                          <a:rPr lang="en-US" sz="3200" b="0" i="1" smtClean="0">
                            <a:effectLst/>
                            <a:latin typeface="Cambria Math" panose="02040503050406030204" pitchFamily="18" charset="0"/>
                            <a:cs typeface="Times New Roman" panose="02020603050405020304" pitchFamily="18" charset="0"/>
                          </a:rPr>
                        </m:ctrlPr>
                      </m:funcPr>
                      <m:fName>
                        <m:r>
                          <m:rPr>
                            <m:sty m:val="p"/>
                          </m:rPr>
                          <a:rPr lang="en-US" sz="3200" b="0" i="0" smtClean="0">
                            <a:effectLst/>
                            <a:latin typeface="Cambria Math" panose="02040503050406030204" pitchFamily="18" charset="0"/>
                            <a:cs typeface="Times New Roman" panose="02020603050405020304" pitchFamily="18" charset="0"/>
                          </a:rPr>
                          <m:t>cos</m:t>
                        </m:r>
                      </m:fName>
                      <m:e>
                        <m:d>
                          <m:dPr>
                            <m:ctrlPr>
                              <a:rPr lang="en-US" sz="3200" b="0" i="1" smtClean="0">
                                <a:effectLst/>
                                <a:latin typeface="Cambria Math" panose="02040503050406030204" pitchFamily="18" charset="0"/>
                                <a:cs typeface="Times New Roman" panose="02020603050405020304" pitchFamily="18" charset="0"/>
                              </a:rPr>
                            </m:ctrlPr>
                          </m:dPr>
                          <m:e>
                            <m:acc>
                              <m:accPr>
                                <m:chr m:val="⃗"/>
                                <m:ctrlPr>
                                  <a:rPr lang="en-US" sz="3200" i="1">
                                    <a:latin typeface="Cambria Math" panose="02040503050406030204" pitchFamily="18" charset="0"/>
                                    <a:ea typeface="Calibri" panose="020F0502020204030204" pitchFamily="34" charset="0"/>
                                    <a:cs typeface="Times New Roman" panose="02020603050405020304" pitchFamily="18" charset="0"/>
                                  </a:rPr>
                                </m:ctrlPr>
                              </m:accPr>
                              <m:e>
                                <m:r>
                                  <a:rPr lang="en-US" sz="3200" i="1">
                                    <a:latin typeface="Cambria Math" panose="02040503050406030204" pitchFamily="18" charset="0"/>
                                    <a:ea typeface="Calibri" panose="020F0502020204030204" pitchFamily="34" charset="0"/>
                                    <a:cs typeface="Times New Roman" panose="02020603050405020304" pitchFamily="18" charset="0"/>
                                  </a:rPr>
                                  <m:t>𝐵𝑂</m:t>
                                </m:r>
                              </m:e>
                            </m:acc>
                            <m:r>
                              <a:rPr lang="en-US" sz="3200" b="0" i="1" smtClean="0">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3200" i="1">
                                    <a:latin typeface="Cambria Math" panose="02040503050406030204" pitchFamily="18" charset="0"/>
                                    <a:ea typeface="Calibri" panose="020F0502020204030204" pitchFamily="34" charset="0"/>
                                    <a:cs typeface="Times New Roman" panose="02020603050405020304" pitchFamily="18" charset="0"/>
                                  </a:rPr>
                                </m:ctrlPr>
                              </m:accPr>
                              <m:e>
                                <m:r>
                                  <a:rPr lang="en-US" sz="3200" i="1">
                                    <a:latin typeface="Cambria Math" panose="02040503050406030204" pitchFamily="18" charset="0"/>
                                    <a:ea typeface="Calibri" panose="020F0502020204030204" pitchFamily="34" charset="0"/>
                                    <a:cs typeface="Times New Roman" panose="02020603050405020304" pitchFamily="18" charset="0"/>
                                  </a:rPr>
                                  <m:t>𝐵𝐴</m:t>
                                </m:r>
                              </m:e>
                            </m:acc>
                          </m:e>
                        </m:d>
                      </m:e>
                    </m:func>
                  </m:oMath>
                </a14:m>
                <a:endParaRPr lang="en-US" sz="3200" b="0">
                  <a:ea typeface="Calibri" panose="020F0502020204030204" pitchFamily="34" charset="0"/>
                  <a:cs typeface="Times New Roman" panose="02020603050405020304" pitchFamily="18" charset="0"/>
                </a:endParaRPr>
              </a:p>
              <a:p>
                <a14:m>
                  <m:oMathPara xmlns:m="http://schemas.openxmlformats.org/officeDocument/2006/math">
                    <m:oMathParaPr>
                      <m:jc m:val="centerGroup"/>
                    </m:oMathParaPr>
                    <m:oMath xmlns:m="http://schemas.openxmlformats.org/officeDocument/2006/math">
                      <m:r>
                        <a:rPr lang="en-US" sz="3200" b="0" i="0" smtClean="0">
                          <a:effectLst/>
                          <a:latin typeface="Cambria Math" panose="02040503050406030204" pitchFamily="18" charset="0"/>
                          <a:ea typeface="Calibri" panose="020F0502020204030204" pitchFamily="34" charset="0"/>
                          <a:cs typeface="Times New Roman" panose="02020603050405020304" pitchFamily="18" charset="0"/>
                        </a:rPr>
                        <m:t>=−</m:t>
                      </m:r>
                      <m:f>
                        <m:fPr>
                          <m:ctrlPr>
                            <a:rPr lang="en-US" sz="3200" i="1"/>
                          </m:ctrlPr>
                        </m:fPr>
                        <m:num>
                          <m:r>
                            <a:rPr lang="en-US" sz="3200" i="1"/>
                            <m:t>24</m:t>
                          </m:r>
                          <m:rad>
                            <m:radPr>
                              <m:degHide m:val="on"/>
                              <m:ctrlPr>
                                <a:rPr lang="en-US" sz="3200" i="1"/>
                              </m:ctrlPr>
                            </m:radPr>
                            <m:deg/>
                            <m:e>
                              <m:r>
                                <a:rPr lang="en-US" sz="3200" i="1"/>
                                <m:t>3</m:t>
                              </m:r>
                            </m:e>
                          </m:rad>
                        </m:num>
                        <m:den>
                          <m:r>
                            <a:rPr lang="en-US" sz="3200" i="1"/>
                            <m:t>2</m:t>
                          </m:r>
                        </m:den>
                      </m:f>
                      <m:r>
                        <a:rPr lang="en-US" sz="3200" b="0" i="1" smtClean="0">
                          <a:effectLst/>
                          <a:latin typeface="Cambria Math" panose="02040503050406030204" pitchFamily="18" charset="0"/>
                          <a:cs typeface="Times New Roman" panose="02020603050405020304" pitchFamily="18" charset="0"/>
                        </a:rPr>
                        <m:t>.</m:t>
                      </m:r>
                      <m:r>
                        <a:rPr lang="en-US" sz="3200" b="0" i="1" smtClean="0">
                          <a:effectLst/>
                          <a:latin typeface="Cambria Math" panose="02040503050406030204" pitchFamily="18" charset="0"/>
                          <a:cs typeface="Times New Roman" panose="02020603050405020304" pitchFamily="18" charset="0"/>
                        </a:rPr>
                        <m:t>24</m:t>
                      </m:r>
                      <m:r>
                        <a:rPr lang="en-US" sz="3200" b="0" i="1" smtClean="0">
                          <a:effectLst/>
                          <a:latin typeface="Cambria Math" panose="02040503050406030204" pitchFamily="18" charset="0"/>
                          <a:cs typeface="Times New Roman" panose="02020603050405020304" pitchFamily="18" charset="0"/>
                        </a:rPr>
                        <m:t>.</m:t>
                      </m:r>
                      <m:func>
                        <m:funcPr>
                          <m:ctrlPr>
                            <a:rPr lang="en-US" sz="3200" b="0" i="1" smtClean="0">
                              <a:effectLst/>
                              <a:latin typeface="Cambria Math" panose="02040503050406030204" pitchFamily="18" charset="0"/>
                              <a:cs typeface="Times New Roman" panose="02020603050405020304" pitchFamily="18" charset="0"/>
                            </a:rPr>
                          </m:ctrlPr>
                        </m:funcPr>
                        <m:fName>
                          <m:r>
                            <m:rPr>
                              <m:sty m:val="p"/>
                            </m:rPr>
                            <a:rPr lang="en-US" sz="3200" b="0" i="0" smtClean="0">
                              <a:effectLst/>
                              <a:latin typeface="Cambria Math" panose="02040503050406030204" pitchFamily="18" charset="0"/>
                              <a:cs typeface="Times New Roman" panose="02020603050405020304" pitchFamily="18" charset="0"/>
                            </a:rPr>
                            <m:t>cos</m:t>
                          </m:r>
                        </m:fName>
                        <m:e>
                          <m:sSup>
                            <m:sSupPr>
                              <m:ctrlPr>
                                <a:rPr lang="en-US" sz="3200" b="0" i="1" smtClean="0">
                                  <a:effectLst/>
                                  <a:latin typeface="Cambria Math" panose="02040503050406030204" pitchFamily="18" charset="0"/>
                                  <a:cs typeface="Times New Roman" panose="02020603050405020304" pitchFamily="18" charset="0"/>
                                </a:rPr>
                              </m:ctrlPr>
                            </m:sSupPr>
                            <m:e>
                              <m:r>
                                <a:rPr lang="en-US" sz="3200" b="0" i="1" smtClean="0">
                                  <a:effectLst/>
                                  <a:latin typeface="Cambria Math" panose="02040503050406030204" pitchFamily="18" charset="0"/>
                                  <a:cs typeface="Times New Roman" panose="02020603050405020304" pitchFamily="18" charset="0"/>
                                </a:rPr>
                                <m:t>30</m:t>
                              </m:r>
                            </m:e>
                            <m:sup>
                              <m:r>
                                <a:rPr lang="en-US" sz="3200" b="0" i="1" smtClean="0">
                                  <a:effectLst/>
                                  <a:latin typeface="Cambria Math" panose="02040503050406030204" pitchFamily="18" charset="0"/>
                                  <a:cs typeface="Times New Roman" panose="02020603050405020304" pitchFamily="18" charset="0"/>
                                </a:rPr>
                                <m:t>0</m:t>
                              </m:r>
                            </m:sup>
                          </m:sSup>
                        </m:e>
                      </m:func>
                      <m:r>
                        <a:rPr lang="en-US" sz="3200" b="0" i="0" smtClean="0">
                          <a:effectLst/>
                          <a:latin typeface="Cambria Math" panose="02040503050406030204" pitchFamily="18" charset="0"/>
                          <a:cs typeface="Times New Roman" panose="02020603050405020304" pitchFamily="18" charset="0"/>
                        </a:rPr>
                        <m:t>=−432</m:t>
                      </m:r>
                    </m:oMath>
                  </m:oMathPara>
                </a14:m>
                <a:endParaRPr lang="en-US" sz="3200"/>
              </a:p>
            </p:txBody>
          </p:sp>
        </mc:Choice>
        <mc:Fallback>
          <p:sp>
            <p:nvSpPr>
              <p:cNvPr id="7" name="TextBox 6">
                <a:extLst>
                  <a:ext uri="{FF2B5EF4-FFF2-40B4-BE49-F238E27FC236}">
                    <a16:creationId xmlns:a16="http://schemas.microsoft.com/office/drawing/2014/main" id="{AB5DA0FE-4365-6E2C-8617-7692552BF9DB}"/>
                  </a:ext>
                </a:extLst>
              </p:cNvPr>
              <p:cNvSpPr txBox="1">
                <a:spLocks noRot="1" noChangeAspect="1" noMove="1" noResize="1" noEditPoints="1" noAdjustHandles="1" noChangeArrowheads="1" noChangeShapeType="1" noTextEdit="1"/>
              </p:cNvSpPr>
              <p:nvPr/>
            </p:nvSpPr>
            <p:spPr>
              <a:xfrm>
                <a:off x="579748" y="1862075"/>
                <a:ext cx="9059551" cy="3997505"/>
              </a:xfrm>
              <a:prstGeom prst="rect">
                <a:avLst/>
              </a:prstGeom>
              <a:blipFill>
                <a:blip r:embed="rId4"/>
                <a:stretch>
                  <a:fillRect l="-1682" t="-1982"/>
                </a:stretch>
              </a:blipFill>
            </p:spPr>
            <p:txBody>
              <a:bodyPr/>
              <a:lstStyle/>
              <a:p>
                <a:r>
                  <a:rPr lang="en-US">
                    <a:noFill/>
                  </a:rPr>
                  <a:t> </a:t>
                </a:r>
              </a:p>
            </p:txBody>
          </p:sp>
        </mc:Fallback>
      </mc:AlternateContent>
      <p:sp>
        <p:nvSpPr>
          <p:cNvPr id="10" name="TextBox 9">
            <a:extLst>
              <a:ext uri="{FF2B5EF4-FFF2-40B4-BE49-F238E27FC236}">
                <a16:creationId xmlns:a16="http://schemas.microsoft.com/office/drawing/2014/main" id="{63FFFC47-76B3-0F09-F748-7F352CA83890}"/>
              </a:ext>
            </a:extLst>
          </p:cNvPr>
          <p:cNvSpPr txBox="1"/>
          <p:nvPr/>
        </p:nvSpPr>
        <p:spPr>
          <a:xfrm>
            <a:off x="8487266" y="6139281"/>
            <a:ext cx="3704734" cy="646331"/>
          </a:xfrm>
          <a:prstGeom prst="rect">
            <a:avLst/>
          </a:prstGeom>
          <a:solidFill>
            <a:schemeClr val="accent6">
              <a:lumMod val="40000"/>
              <a:lumOff val="60000"/>
            </a:schemeClr>
          </a:solidFill>
        </p:spPr>
        <p:txBody>
          <a:bodyPr wrap="square">
            <a:spAutoFit/>
          </a:bodyPr>
          <a:lstStyle/>
          <a:p>
            <a:pPr marL="629920" algn="just">
              <a:tabLst>
                <a:tab pos="629920" algn="l"/>
              </a:tabLst>
            </a:pPr>
            <a:r>
              <a:rPr lang="en-US" sz="3600" b="1">
                <a:solidFill>
                  <a:srgbClr val="FF0000"/>
                </a:solidFill>
                <a:effectLst/>
                <a:latin typeface="Chu Van An"/>
                <a:ea typeface="Times New Roman" panose="02020603050405020304" pitchFamily="18" charset="0"/>
              </a:rPr>
              <a:t>Đáp án: - 432</a:t>
            </a:r>
            <a:endParaRPr lang="en-US" sz="360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01688610"/>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3D52C56-7607-8A35-9093-A22C4F1675BF}"/>
              </a:ext>
            </a:extLst>
          </p:cNvPr>
          <p:cNvPicPr>
            <a:picLocks noChangeAspect="1"/>
          </p:cNvPicPr>
          <p:nvPr/>
        </p:nvPicPr>
        <p:blipFill>
          <a:blip r:embed="rId2"/>
          <a:stretch>
            <a:fillRect/>
          </a:stretch>
        </p:blipFill>
        <p:spPr>
          <a:xfrm>
            <a:off x="100000" y="164524"/>
            <a:ext cx="11877183" cy="2111747"/>
          </a:xfrm>
          <a:prstGeom prst="rect">
            <a:avLst/>
          </a:prstGeom>
        </p:spPr>
      </p:pic>
      <mc:AlternateContent xmlns:mc="http://schemas.openxmlformats.org/markup-compatibility/2006">
        <mc:Choice xmlns:a14="http://schemas.microsoft.com/office/drawing/2010/main" Requires="a14">
          <p:sp>
            <p:nvSpPr>
              <p:cNvPr id="4" name="Rectangle 3">
                <a:extLst>
                  <a:ext uri="{FF2B5EF4-FFF2-40B4-BE49-F238E27FC236}">
                    <a16:creationId xmlns:a16="http://schemas.microsoft.com/office/drawing/2014/main" id="{C313AEC1-D659-9F8D-7CED-EFFA23BAC42F}"/>
                  </a:ext>
                </a:extLst>
              </p:cNvPr>
              <p:cNvSpPr/>
              <p:nvPr/>
            </p:nvSpPr>
            <p:spPr>
              <a:xfrm>
                <a:off x="39566" y="2276271"/>
                <a:ext cx="11998049" cy="4339971"/>
              </a:xfrm>
              <a:prstGeom prst="rect">
                <a:avLst/>
              </a:prstGeom>
              <a:solidFill>
                <a:schemeClr val="bg1"/>
              </a:solidFill>
            </p:spPr>
            <p:style>
              <a:lnRef idx="3">
                <a:schemeClr val="lt1"/>
              </a:lnRef>
              <a:fillRef idx="1">
                <a:schemeClr val="accent5"/>
              </a:fillRef>
              <a:effectRef idx="1">
                <a:schemeClr val="accent5"/>
              </a:effectRef>
              <a:fontRef idx="minor">
                <a:schemeClr val="lt1"/>
              </a:fontRef>
            </p:style>
            <p:txBody>
              <a:bodyPr wrap="square">
                <a:spAutoFit/>
              </a:bodyPr>
              <a:lstStyle/>
              <a:p>
                <a:pPr>
                  <a:lnSpc>
                    <a:spcPct val="150000"/>
                  </a:lnSpc>
                </a:pPr>
                <a:r>
                  <a:rPr lang="en-US" sz="3200" b="1" i="1">
                    <a:solidFill>
                      <a:srgbClr val="FF0000"/>
                    </a:solidFill>
                    <a:latin typeface="Cambria Math" panose="02040503050406030204" pitchFamily="18" charset="0"/>
                  </a:rPr>
                  <a:t>Giải: </a:t>
                </a:r>
              </a:p>
              <a:p>
                <a:pPr>
                  <a:lnSpc>
                    <a:spcPct val="150000"/>
                  </a:lnSpc>
                </a:pPr>
                <a:r>
                  <a:rPr lang="en-US" sz="3200" b="1" i="1">
                    <a:solidFill>
                      <a:srgbClr val="FF0000"/>
                    </a:solidFill>
                    <a:latin typeface="Cambria Math" panose="02040503050406030204" pitchFamily="18" charset="0"/>
                  </a:rPr>
                  <a:t>Cách 1: </a:t>
                </a:r>
                <a:r>
                  <a:rPr lang="en-US" sz="3200" b="1" i="1">
                    <a:solidFill>
                      <a:schemeClr val="tx1"/>
                    </a:solidFill>
                    <a:latin typeface="Cambria Math" panose="02040503050406030204" pitchFamily="18" charset="0"/>
                  </a:rPr>
                  <a:t>Áp dụng công thức</a:t>
                </a:r>
                <a:r>
                  <a:rPr lang="en-US" sz="3200" b="1" i="1">
                    <a:solidFill>
                      <a:srgbClr val="FF0000"/>
                    </a:solidFill>
                    <a:latin typeface="Cambria Math" panose="02040503050406030204" pitchFamily="18" charset="0"/>
                  </a:rPr>
                  <a:t>:</a:t>
                </a:r>
                <a14:m>
                  <m:oMath xmlns:m="http://schemas.openxmlformats.org/officeDocument/2006/math">
                    <m:r>
                      <a:rPr lang="en-US" sz="3200" b="1" i="1" smtClean="0">
                        <a:solidFill>
                          <a:srgbClr val="FF0000"/>
                        </a:solidFill>
                        <a:latin typeface="Cambria Math" panose="02040503050406030204" pitchFamily="18" charset="0"/>
                      </a:rPr>
                      <m:t>     </m:t>
                    </m:r>
                    <m:acc>
                      <m:accPr>
                        <m:chr m:val="̅"/>
                        <m:ctrlPr>
                          <a:rPr lang="en-US" sz="3200" b="1" i="1" smtClean="0">
                            <a:solidFill>
                              <a:srgbClr val="FF0000"/>
                            </a:solidFill>
                            <a:latin typeface="Cambria Math" panose="02040503050406030204" pitchFamily="18" charset="0"/>
                          </a:rPr>
                        </m:ctrlPr>
                      </m:accPr>
                      <m:e>
                        <m:r>
                          <a:rPr lang="en-US" sz="3200" b="1" i="1">
                            <a:solidFill>
                              <a:srgbClr val="FF0000"/>
                            </a:solidFill>
                            <a:latin typeface="Cambria Math" panose="02040503050406030204" pitchFamily="18" charset="0"/>
                          </a:rPr>
                          <m:t>𝒙</m:t>
                        </m:r>
                      </m:e>
                    </m:acc>
                    <m:r>
                      <m:rPr>
                        <m:nor/>
                      </m:rPr>
                      <a:rPr lang="en-US" sz="3200" b="1" i="1">
                        <a:solidFill>
                          <a:srgbClr val="FF0000"/>
                        </a:solidFill>
                        <a:latin typeface="Cambria Math" panose="02040503050406030204" pitchFamily="18" charset="0"/>
                      </a:rPr>
                      <m:t> </m:t>
                    </m:r>
                    <m:r>
                      <a:rPr lang="en-US" sz="3200" b="1" i="0">
                        <a:solidFill>
                          <a:srgbClr val="FF0000"/>
                        </a:solidFill>
                        <a:latin typeface="Cambria Math" panose="02040503050406030204" pitchFamily="18" charset="0"/>
                      </a:rPr>
                      <m:t>=</m:t>
                    </m:r>
                    <m:r>
                      <m:rPr>
                        <m:nor/>
                      </m:rPr>
                      <a:rPr lang="en-US" sz="3200" b="1" i="1">
                        <a:solidFill>
                          <a:srgbClr val="FF0000"/>
                        </a:solidFill>
                        <a:latin typeface="Cambria Math" panose="02040503050406030204" pitchFamily="18" charset="0"/>
                      </a:rPr>
                      <m:t> </m:t>
                    </m:r>
                    <m:f>
                      <m:fPr>
                        <m:ctrlPr>
                          <a:rPr lang="en-US" sz="3200" b="1" i="1">
                            <a:solidFill>
                              <a:srgbClr val="FF0000"/>
                            </a:solidFill>
                            <a:latin typeface="Cambria Math" panose="02040503050406030204" pitchFamily="18" charset="0"/>
                          </a:rPr>
                        </m:ctrlPr>
                      </m:fPr>
                      <m:num>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𝒏</m:t>
                            </m:r>
                          </m:e>
                          <m:sub>
                            <m:r>
                              <a:rPr lang="en-US" sz="3200" b="1" i="0">
                                <a:solidFill>
                                  <a:srgbClr val="FF0000"/>
                                </a:solidFill>
                                <a:latin typeface="Cambria Math" panose="02040503050406030204" pitchFamily="18" charset="0"/>
                              </a:rPr>
                              <m:t>𝟏</m:t>
                            </m:r>
                          </m:sub>
                        </m:sSub>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𝒙</m:t>
                            </m:r>
                          </m:e>
                          <m:sub>
                            <m:r>
                              <a:rPr lang="en-US" sz="3200" b="1" i="0">
                                <a:solidFill>
                                  <a:srgbClr val="FF0000"/>
                                </a:solidFill>
                                <a:latin typeface="Cambria Math" panose="02040503050406030204" pitchFamily="18" charset="0"/>
                              </a:rPr>
                              <m:t>𝟏</m:t>
                            </m:r>
                          </m:sub>
                        </m:sSub>
                        <m:r>
                          <a:rPr lang="en-US" sz="3200" b="1" i="0">
                            <a:solidFill>
                              <a:srgbClr val="FF0000"/>
                            </a:solidFill>
                            <a:latin typeface="Cambria Math" panose="02040503050406030204" pitchFamily="18" charset="0"/>
                          </a:rPr>
                          <m:t>+</m:t>
                        </m:r>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𝒏</m:t>
                            </m:r>
                          </m:e>
                          <m:sub>
                            <m:r>
                              <a:rPr lang="en-US" sz="3200" b="1" i="0">
                                <a:solidFill>
                                  <a:srgbClr val="FF0000"/>
                                </a:solidFill>
                                <a:latin typeface="Cambria Math" panose="02040503050406030204" pitchFamily="18" charset="0"/>
                              </a:rPr>
                              <m:t>𝟐</m:t>
                            </m:r>
                          </m:sub>
                        </m:sSub>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𝒙</m:t>
                            </m:r>
                          </m:e>
                          <m:sub>
                            <m:r>
                              <a:rPr lang="en-US" sz="3200" b="1" i="0">
                                <a:solidFill>
                                  <a:srgbClr val="FF0000"/>
                                </a:solidFill>
                                <a:latin typeface="Cambria Math" panose="02040503050406030204" pitchFamily="18" charset="0"/>
                              </a:rPr>
                              <m:t>𝟐</m:t>
                            </m:r>
                          </m:sub>
                        </m:sSub>
                        <m:r>
                          <a:rPr lang="en-US" sz="3200" b="1" i="0">
                            <a:solidFill>
                              <a:srgbClr val="FF0000"/>
                            </a:solidFill>
                            <a:latin typeface="Cambria Math" panose="02040503050406030204" pitchFamily="18" charset="0"/>
                          </a:rPr>
                          <m:t>+...+</m:t>
                        </m:r>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𝒏</m:t>
                            </m:r>
                          </m:e>
                          <m:sub>
                            <m:r>
                              <a:rPr lang="en-US" sz="3200" b="1" i="1">
                                <a:solidFill>
                                  <a:srgbClr val="FF0000"/>
                                </a:solidFill>
                                <a:latin typeface="Cambria Math" panose="02040503050406030204" pitchFamily="18" charset="0"/>
                              </a:rPr>
                              <m:t>𝒌</m:t>
                            </m:r>
                          </m:sub>
                        </m:sSub>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𝒙</m:t>
                            </m:r>
                          </m:e>
                          <m:sub>
                            <m:r>
                              <a:rPr lang="en-US" sz="3200" b="1" i="1">
                                <a:solidFill>
                                  <a:srgbClr val="FF0000"/>
                                </a:solidFill>
                                <a:latin typeface="Cambria Math" panose="02040503050406030204" pitchFamily="18" charset="0"/>
                              </a:rPr>
                              <m:t>𝒏</m:t>
                            </m:r>
                          </m:sub>
                        </m:sSub>
                      </m:num>
                      <m:den>
                        <m:r>
                          <a:rPr lang="en-US" sz="3200" b="1" i="1">
                            <a:solidFill>
                              <a:srgbClr val="FF0000"/>
                            </a:solidFill>
                            <a:latin typeface="Cambria Math" panose="02040503050406030204" pitchFamily="18" charset="0"/>
                          </a:rPr>
                          <m:t>𝒏</m:t>
                        </m:r>
                      </m:den>
                    </m:f>
                  </m:oMath>
                </a14:m>
                <a:endParaRPr lang="en-US" sz="3200" b="1">
                  <a:solidFill>
                    <a:schemeClr val="tx1"/>
                  </a:solidFill>
                </a:endParaRPr>
              </a:p>
              <a:p>
                <a:pPr>
                  <a:lnSpc>
                    <a:spcPct val="150000"/>
                  </a:lnSpc>
                </a:pPr>
                <a14:m>
                  <m:oMath xmlns:m="http://schemas.openxmlformats.org/officeDocument/2006/math">
                    <m:bar>
                      <m:barPr>
                        <m:pos m:val="top"/>
                        <m:ctrlPr>
                          <a:rPr lang="en-US" sz="3200" i="1"/>
                        </m:ctrlPr>
                      </m:barPr>
                      <m:e>
                        <m:r>
                          <a:rPr lang="en-US" sz="3200" i="1"/>
                          <m:t>𝑥</m:t>
                        </m:r>
                      </m:e>
                    </m:bar>
                    <m:r>
                      <a:rPr lang="en-US" sz="3200" i="1" smtClean="0">
                        <a:solidFill>
                          <a:schemeClr val="tx1"/>
                        </a:solidFill>
                      </a:rPr>
                      <m:t>=</m:t>
                    </m:r>
                    <m:f>
                      <m:fPr>
                        <m:ctrlPr>
                          <a:rPr lang="en-US" sz="3200" i="1">
                            <a:solidFill>
                              <a:schemeClr val="tx1"/>
                            </a:solidFill>
                          </a:rPr>
                        </m:ctrlPr>
                      </m:fPr>
                      <m:num>
                        <m:r>
                          <a:rPr lang="en-US" sz="3200" i="1">
                            <a:solidFill>
                              <a:schemeClr val="tx1"/>
                            </a:solidFill>
                          </a:rPr>
                          <m:t>8,3.2+8,4.3+8,5.9+8,7.5+8,8</m:t>
                        </m:r>
                      </m:num>
                      <m:den>
                        <m:r>
                          <a:rPr lang="en-US" sz="3200" i="1">
                            <a:solidFill>
                              <a:schemeClr val="tx1"/>
                            </a:solidFill>
                          </a:rPr>
                          <m:t>20</m:t>
                        </m:r>
                      </m:den>
                    </m:f>
                    <m:r>
                      <a:rPr lang="en-US" sz="3200" i="1">
                        <a:solidFill>
                          <a:schemeClr val="tx1"/>
                        </a:solidFill>
                      </a:rPr>
                      <m:t>=8,53</m:t>
                    </m:r>
                  </m:oMath>
                </a14:m>
                <a:r>
                  <a:rPr lang="fr-FR" sz="3200">
                    <a:solidFill>
                      <a:schemeClr val="tx1"/>
                    </a:solidFill>
                  </a:rPr>
                  <a:t>.</a:t>
                </a:r>
                <a:endParaRPr lang="en-US" sz="3200">
                  <a:solidFill>
                    <a:schemeClr val="tx1"/>
                  </a:solidFill>
                </a:endParaRPr>
              </a:p>
              <a:p>
                <a:pPr>
                  <a:lnSpc>
                    <a:spcPct val="150000"/>
                  </a:lnSpc>
                </a:pPr>
                <a:endParaRPr lang="en-US" sz="3200" b="1">
                  <a:solidFill>
                    <a:schemeClr val="tx1"/>
                  </a:solidFill>
                </a:endParaRPr>
              </a:p>
              <a:p>
                <a:pPr>
                  <a:lnSpc>
                    <a:spcPct val="150000"/>
                  </a:lnSpc>
                </a:pPr>
                <a:r>
                  <a:rPr lang="en-US" sz="3200" b="1">
                    <a:solidFill>
                      <a:srgbClr val="FF0000"/>
                    </a:solidFill>
                  </a:rPr>
                  <a:t>Cách 2</a:t>
                </a:r>
                <a:r>
                  <a:rPr lang="en-US" sz="3200" b="1">
                    <a:solidFill>
                      <a:schemeClr val="tx1"/>
                    </a:solidFill>
                  </a:rPr>
                  <a:t>: Bấm máy tính</a:t>
                </a:r>
              </a:p>
            </p:txBody>
          </p:sp>
        </mc:Choice>
        <mc:Fallback>
          <p:sp>
            <p:nvSpPr>
              <p:cNvPr id="4" name="Rectangle 3">
                <a:extLst>
                  <a:ext uri="{FF2B5EF4-FFF2-40B4-BE49-F238E27FC236}">
                    <a16:creationId xmlns:a16="http://schemas.microsoft.com/office/drawing/2014/main" id="{C313AEC1-D659-9F8D-7CED-EFFA23BAC42F}"/>
                  </a:ext>
                </a:extLst>
              </p:cNvPr>
              <p:cNvSpPr>
                <a:spLocks noRot="1" noChangeAspect="1" noMove="1" noResize="1" noEditPoints="1" noAdjustHandles="1" noChangeArrowheads="1" noChangeShapeType="1" noTextEdit="1"/>
              </p:cNvSpPr>
              <p:nvPr/>
            </p:nvSpPr>
            <p:spPr>
              <a:xfrm>
                <a:off x="39566" y="2276271"/>
                <a:ext cx="11998049" cy="4339971"/>
              </a:xfrm>
              <a:prstGeom prst="rect">
                <a:avLst/>
              </a:prstGeom>
              <a:blipFill>
                <a:blip r:embed="rId3"/>
                <a:stretch>
                  <a:fillRect l="-1166" b="-3492"/>
                </a:stretch>
              </a:blipFill>
            </p:spPr>
            <p:txBody>
              <a:bodyPr/>
              <a:lstStyle/>
              <a:p>
                <a:r>
                  <a:rPr lang="en-US">
                    <a:noFill/>
                  </a:rPr>
                  <a:t> </a:t>
                </a:r>
              </a:p>
            </p:txBody>
          </p:sp>
        </mc:Fallback>
      </mc:AlternateContent>
      <p:sp>
        <p:nvSpPr>
          <p:cNvPr id="5" name="TextBox 4">
            <a:extLst>
              <a:ext uri="{FF2B5EF4-FFF2-40B4-BE49-F238E27FC236}">
                <a16:creationId xmlns:a16="http://schemas.microsoft.com/office/drawing/2014/main" id="{8C33544C-1D2C-D5A8-10FF-DDA06D863AC8}"/>
              </a:ext>
            </a:extLst>
          </p:cNvPr>
          <p:cNvSpPr txBox="1"/>
          <p:nvPr/>
        </p:nvSpPr>
        <p:spPr>
          <a:xfrm>
            <a:off x="8487266" y="6139281"/>
            <a:ext cx="3704734" cy="646331"/>
          </a:xfrm>
          <a:prstGeom prst="rect">
            <a:avLst/>
          </a:prstGeom>
          <a:solidFill>
            <a:schemeClr val="accent6">
              <a:lumMod val="40000"/>
              <a:lumOff val="60000"/>
            </a:schemeClr>
          </a:solidFill>
        </p:spPr>
        <p:txBody>
          <a:bodyPr wrap="square">
            <a:spAutoFit/>
          </a:bodyPr>
          <a:lstStyle/>
          <a:p>
            <a:pPr marL="629920" algn="just">
              <a:tabLst>
                <a:tab pos="629920" algn="l"/>
              </a:tabLst>
            </a:pPr>
            <a:r>
              <a:rPr lang="en-US" sz="3600" b="1">
                <a:solidFill>
                  <a:srgbClr val="FF0000"/>
                </a:solidFill>
                <a:effectLst/>
                <a:latin typeface="Chu Van An"/>
                <a:ea typeface="Times New Roman" panose="02020603050405020304" pitchFamily="18" charset="0"/>
              </a:rPr>
              <a:t>Đáp án: 8,53</a:t>
            </a:r>
            <a:endParaRPr lang="en-US" sz="360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85921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396F52BD-80DC-4F5D-CC9F-F489A2E7225C}"/>
                  </a:ext>
                </a:extLst>
              </p:cNvPr>
              <p:cNvSpPr txBox="1"/>
              <p:nvPr/>
            </p:nvSpPr>
            <p:spPr>
              <a:xfrm>
                <a:off x="190894" y="0"/>
                <a:ext cx="11884842" cy="1815882"/>
              </a:xfrm>
              <a:prstGeom prst="rect">
                <a:avLst/>
              </a:prstGeom>
              <a:noFill/>
            </p:spPr>
            <p:txBody>
              <a:bodyPr wrap="square">
                <a:spAutoFit/>
              </a:bodyPr>
              <a:lstStyle/>
              <a:p>
                <a:pPr lvl="0" algn="just">
                  <a:buClr>
                    <a:srgbClr val="0000FF"/>
                  </a:buClr>
                  <a:tabLst>
                    <a:tab pos="629920" algn="l"/>
                  </a:tabLst>
                </a:pPr>
                <a:r>
                  <a:rPr lang="en-US" sz="2800" b="1" spc="-10">
                    <a:effectLst/>
                    <a:latin typeface="Chu Van An"/>
                    <a:ea typeface="Arial" panose="020B0604020202020204" pitchFamily="34" charset="0"/>
                    <a:cs typeface="Times New Roman" panose="02020603050405020304" pitchFamily="18" charset="0"/>
                  </a:rPr>
                  <a:t>Câu 21</a:t>
                </a:r>
                <a:r>
                  <a:rPr lang="en-US" sz="2800" spc="-10">
                    <a:effectLst/>
                    <a:latin typeface="Chu Van An"/>
                    <a:ea typeface="Arial" panose="020B0604020202020204" pitchFamily="34" charset="0"/>
                    <a:cs typeface="Times New Roman" panose="02020603050405020304" pitchFamily="18" charset="0"/>
                  </a:rPr>
                  <a:t>: Hai bạn An và Hưng</a:t>
                </a:r>
                <a:r>
                  <a:rPr lang="vi-VN" sz="2800">
                    <a:effectLst/>
                    <a:latin typeface="Chu Van An"/>
                    <a:ea typeface="Arial" panose="020B0604020202020204" pitchFamily="34" charset="0"/>
                    <a:cs typeface="Times New Roman" panose="02020603050405020304" pitchFamily="18" charset="0"/>
                  </a:rPr>
                  <a:t> cùng xuất phát từ điểm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𝑃</m:t>
                    </m:r>
                  </m:oMath>
                </a14:m>
                <a:r>
                  <a:rPr lang="vi-VN" sz="2800">
                    <a:effectLst/>
                    <a:latin typeface="Chu Van An"/>
                    <a:ea typeface="Arial" panose="020B0604020202020204" pitchFamily="34" charset="0"/>
                    <a:cs typeface="Times New Roman" panose="02020603050405020304" pitchFamily="18" charset="0"/>
                  </a:rPr>
                  <a:t>, đi theo hai hướng khác nhau và tạo với nhau một góc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40°</m:t>
                    </m:r>
                  </m:oMath>
                </a14:m>
                <a:r>
                  <a:rPr lang="vi-VN" sz="2800">
                    <a:effectLst/>
                    <a:latin typeface="Chu Van An"/>
                    <a:ea typeface="Arial" panose="020B0604020202020204" pitchFamily="34" charset="0"/>
                    <a:cs typeface="Times New Roman" panose="02020603050405020304" pitchFamily="18" charset="0"/>
                  </a:rPr>
                  <a:t> để đến đích là điểm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𝐷</m:t>
                    </m:r>
                  </m:oMath>
                </a14:m>
                <a:r>
                  <a:rPr lang="vi-VN" sz="2800">
                    <a:effectLst/>
                    <a:latin typeface="Chu Van An"/>
                    <a:ea typeface="Arial" panose="020B0604020202020204" pitchFamily="34" charset="0"/>
                    <a:cs typeface="Times New Roman" panose="02020603050405020304" pitchFamily="18" charset="0"/>
                  </a:rPr>
                  <a:t>. Biết rằng họ dừng lại để ăn trưa lần lượt tại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𝐴</m:t>
                    </m:r>
                  </m:oMath>
                </a14:m>
                <a:r>
                  <a:rPr lang="vi-VN" sz="2800">
                    <a:effectLst/>
                    <a:latin typeface="Chu Van An"/>
                    <a:ea typeface="Arial" panose="020B0604020202020204" pitchFamily="34" charset="0"/>
                    <a:cs typeface="Times New Roman" panose="02020603050405020304" pitchFamily="18" charset="0"/>
                  </a:rPr>
                  <a:t> và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𝐵</m:t>
                    </m:r>
                  </m:oMath>
                </a14:m>
                <a:r>
                  <a:rPr lang="en-US" sz="2800">
                    <a:effectLst/>
                    <a:latin typeface="Chu Van An"/>
                    <a:ea typeface="Arial" panose="020B0604020202020204" pitchFamily="34" charset="0"/>
                    <a:cs typeface="Times New Roman" panose="02020603050405020304" pitchFamily="18" charset="0"/>
                  </a:rPr>
                  <a:t> </a:t>
                </a:r>
                <a:r>
                  <a:rPr lang="vi-VN" sz="2800">
                    <a:effectLst/>
                    <a:latin typeface="Chu Van An"/>
                    <a:ea typeface="Arial" panose="020B0604020202020204" pitchFamily="34" charset="0"/>
                    <a:cs typeface="Times New Roman" panose="02020603050405020304" pitchFamily="18" charset="0"/>
                  </a:rPr>
                  <a:t>(như hình vẽ). Hỏi </a:t>
                </a:r>
                <a:r>
                  <a:rPr lang="en-US" sz="2800">
                    <a:effectLst/>
                    <a:latin typeface="Chu Van An"/>
                    <a:ea typeface="Arial" panose="020B0604020202020204" pitchFamily="34" charset="0"/>
                    <a:cs typeface="Times New Roman" panose="02020603050405020304" pitchFamily="18" charset="0"/>
                  </a:rPr>
                  <a:t>Hưng </a:t>
                </a:r>
                <a:r>
                  <a:rPr lang="vi-VN" sz="2800">
                    <a:effectLst/>
                    <a:latin typeface="Chu Van An"/>
                    <a:ea typeface="Arial" panose="020B0604020202020204" pitchFamily="34" charset="0"/>
                    <a:cs typeface="Times New Roman" panose="02020603050405020304" pitchFamily="18" charset="0"/>
                  </a:rPr>
                  <a:t>phải đi bao xa nữa để đến được đích?</a:t>
                </a:r>
                <a:r>
                  <a:rPr lang="en-US" sz="2800">
                    <a:effectLst/>
                    <a:latin typeface="Chu Van An"/>
                    <a:ea typeface="Arial" panose="020B0604020202020204" pitchFamily="34" charset="0"/>
                    <a:cs typeface="Times New Roman" panose="02020603050405020304" pitchFamily="18" charset="0"/>
                  </a:rPr>
                  <a:t> (</a:t>
                </a:r>
                <a:r>
                  <a:rPr lang="en-US" sz="2800" i="1">
                    <a:effectLst/>
                    <a:latin typeface="Chu Van An"/>
                    <a:ea typeface="Arial" panose="020B0604020202020204" pitchFamily="34" charset="0"/>
                    <a:cs typeface="Times New Roman" panose="02020603050405020304" pitchFamily="18" charset="0"/>
                  </a:rPr>
                  <a:t>Làm tròn đến chữ số thập phân thứ hai</a:t>
                </a:r>
                <a:r>
                  <a:rPr lang="en-US" sz="2800">
                    <a:effectLst/>
                    <a:latin typeface="Chu Van An"/>
                    <a:ea typeface="Arial" panose="020B0604020202020204" pitchFamily="34" charset="0"/>
                    <a:cs typeface="Times New Roman" panose="02020603050405020304" pitchFamily="18" charset="0"/>
                  </a:rPr>
                  <a:t>)</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3" name="TextBox 2">
                <a:extLst>
                  <a:ext uri="{FF2B5EF4-FFF2-40B4-BE49-F238E27FC236}">
                    <a16:creationId xmlns:a16="http://schemas.microsoft.com/office/drawing/2014/main" id="{396F52BD-80DC-4F5D-CC9F-F489A2E7225C}"/>
                  </a:ext>
                </a:extLst>
              </p:cNvPr>
              <p:cNvSpPr txBox="1">
                <a:spLocks noRot="1" noChangeAspect="1" noMove="1" noResize="1" noEditPoints="1" noAdjustHandles="1" noChangeArrowheads="1" noChangeShapeType="1" noTextEdit="1"/>
              </p:cNvSpPr>
              <p:nvPr/>
            </p:nvSpPr>
            <p:spPr>
              <a:xfrm>
                <a:off x="190894" y="0"/>
                <a:ext cx="11884842" cy="1815882"/>
              </a:xfrm>
              <a:prstGeom prst="rect">
                <a:avLst/>
              </a:prstGeom>
              <a:blipFill>
                <a:blip r:embed="rId2"/>
                <a:stretch>
                  <a:fillRect l="-1026" t="-3020" r="-1077" b="-8725"/>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D2F286A-C40F-5DCC-D0E4-083BA230D07A}"/>
              </a:ext>
            </a:extLst>
          </p:cNvPr>
          <p:cNvCxnSpPr/>
          <p:nvPr/>
        </p:nvCxnSpPr>
        <p:spPr>
          <a:xfrm>
            <a:off x="180552" y="1815882"/>
            <a:ext cx="11830895" cy="51063"/>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pic>
        <p:nvPicPr>
          <p:cNvPr id="5" name="Picture 4">
            <a:extLst>
              <a:ext uri="{FF2B5EF4-FFF2-40B4-BE49-F238E27FC236}">
                <a16:creationId xmlns:a16="http://schemas.microsoft.com/office/drawing/2014/main" id="{78E6D465-5AAD-3673-23DE-96F7BD4F6AD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16919" y="1866945"/>
            <a:ext cx="2548491" cy="1656519"/>
          </a:xfrm>
          <a:prstGeom prst="rect">
            <a:avLst/>
          </a:prstGeom>
          <a:noFill/>
          <a:ln>
            <a:noFill/>
          </a:ln>
        </p:spPr>
      </p:pic>
      <p:pic>
        <p:nvPicPr>
          <p:cNvPr id="7" name="Picture 6">
            <a:extLst>
              <a:ext uri="{FF2B5EF4-FFF2-40B4-BE49-F238E27FC236}">
                <a16:creationId xmlns:a16="http://schemas.microsoft.com/office/drawing/2014/main" id="{D1B96D4F-6DA5-D0FE-1B57-311686B153B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91678" y="3903787"/>
            <a:ext cx="4319769" cy="2838810"/>
          </a:xfrm>
          <a:prstGeom prst="rect">
            <a:avLst/>
          </a:prstGeom>
          <a:noFill/>
          <a:ln>
            <a:noFill/>
          </a:ln>
        </p:spPr>
      </p:pic>
      <p:pic>
        <p:nvPicPr>
          <p:cNvPr id="9" name="Picture 8">
            <a:extLst>
              <a:ext uri="{FF2B5EF4-FFF2-40B4-BE49-F238E27FC236}">
                <a16:creationId xmlns:a16="http://schemas.microsoft.com/office/drawing/2014/main" id="{48F77EA5-CC14-5127-A8B2-12C7AA34B4C4}"/>
              </a:ext>
            </a:extLst>
          </p:cNvPr>
          <p:cNvPicPr>
            <a:picLocks noChangeAspect="1"/>
          </p:cNvPicPr>
          <p:nvPr/>
        </p:nvPicPr>
        <p:blipFill>
          <a:blip r:embed="rId5"/>
          <a:stretch>
            <a:fillRect/>
          </a:stretch>
        </p:blipFill>
        <p:spPr>
          <a:xfrm>
            <a:off x="190894" y="1980736"/>
            <a:ext cx="7845753" cy="3010320"/>
          </a:xfrm>
          <a:prstGeom prst="rect">
            <a:avLst/>
          </a:prstGeom>
        </p:spPr>
      </p:pic>
      <p:sp>
        <p:nvSpPr>
          <p:cNvPr id="10" name="TextBox 9">
            <a:extLst>
              <a:ext uri="{FF2B5EF4-FFF2-40B4-BE49-F238E27FC236}">
                <a16:creationId xmlns:a16="http://schemas.microsoft.com/office/drawing/2014/main" id="{79E88BBD-E656-9567-C0A1-B245E8DE4CFD}"/>
              </a:ext>
            </a:extLst>
          </p:cNvPr>
          <p:cNvSpPr txBox="1"/>
          <p:nvPr/>
        </p:nvSpPr>
        <p:spPr>
          <a:xfrm>
            <a:off x="180552" y="6211669"/>
            <a:ext cx="3704734" cy="646331"/>
          </a:xfrm>
          <a:prstGeom prst="rect">
            <a:avLst/>
          </a:prstGeom>
          <a:solidFill>
            <a:schemeClr val="accent6">
              <a:lumMod val="40000"/>
              <a:lumOff val="60000"/>
            </a:schemeClr>
          </a:solidFill>
        </p:spPr>
        <p:txBody>
          <a:bodyPr wrap="square">
            <a:spAutoFit/>
          </a:bodyPr>
          <a:lstStyle/>
          <a:p>
            <a:pPr marL="629920" algn="just">
              <a:tabLst>
                <a:tab pos="629920" algn="l"/>
              </a:tabLst>
            </a:pPr>
            <a:r>
              <a:rPr lang="en-US" sz="3600" b="1">
                <a:solidFill>
                  <a:srgbClr val="FF0000"/>
                </a:solidFill>
                <a:effectLst/>
                <a:latin typeface="Chu Van An"/>
                <a:ea typeface="Times New Roman" panose="02020603050405020304" pitchFamily="18" charset="0"/>
              </a:rPr>
              <a:t>Đáp án: 3,52</a:t>
            </a:r>
            <a:endParaRPr lang="en-US" sz="360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57543370"/>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170E46-133A-A823-7123-24F8978ED557}"/>
              </a:ext>
            </a:extLst>
          </p:cNvPr>
          <p:cNvPicPr>
            <a:picLocks noChangeAspect="1"/>
          </p:cNvPicPr>
          <p:nvPr/>
        </p:nvPicPr>
        <p:blipFill>
          <a:blip r:embed="rId2"/>
          <a:stretch>
            <a:fillRect/>
          </a:stretch>
        </p:blipFill>
        <p:spPr>
          <a:xfrm>
            <a:off x="134737" y="0"/>
            <a:ext cx="11762191" cy="2894602"/>
          </a:xfrm>
          <a:prstGeom prst="rect">
            <a:avLst/>
          </a:prstGeom>
        </p:spPr>
      </p:pic>
      <p:pic>
        <p:nvPicPr>
          <p:cNvPr id="5" name="Picture 4">
            <a:extLst>
              <a:ext uri="{FF2B5EF4-FFF2-40B4-BE49-F238E27FC236}">
                <a16:creationId xmlns:a16="http://schemas.microsoft.com/office/drawing/2014/main" id="{BE7D20A7-4050-8D88-DAC2-6B6EC1872DE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61124" y="2253006"/>
            <a:ext cx="4887491" cy="2035739"/>
          </a:xfrm>
          <a:prstGeom prst="rect">
            <a:avLst/>
          </a:prstGeom>
          <a:noFill/>
          <a:ln>
            <a:noFill/>
          </a:ln>
        </p:spPr>
      </p:pic>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8452F7DC-0D60-30EE-DB85-98DE1D10259B}"/>
                  </a:ext>
                </a:extLst>
              </p:cNvPr>
              <p:cNvSpPr txBox="1"/>
              <p:nvPr/>
            </p:nvSpPr>
            <p:spPr>
              <a:xfrm>
                <a:off x="0" y="3629981"/>
                <a:ext cx="10605155" cy="3059748"/>
              </a:xfrm>
              <a:prstGeom prst="rect">
                <a:avLst/>
              </a:prstGeom>
              <a:noFill/>
            </p:spPr>
            <p:txBody>
              <a:bodyPr wrap="square">
                <a:spAutoFit/>
              </a:bodyPr>
              <a:lstStyle/>
              <a:p>
                <a:pPr marL="285750" indent="-285750">
                  <a:lnSpc>
                    <a:spcPct val="115000"/>
                  </a:lnSpc>
                  <a:spcBef>
                    <a:spcPts val="200"/>
                  </a:spcBef>
                  <a:spcAft>
                    <a:spcPts val="200"/>
                  </a:spcAft>
                  <a:buFont typeface="Arial" panose="020B0604020202020204" pitchFamily="34" charset="0"/>
                  <a:buChar char="•"/>
                </a:pPr>
                <a:r>
                  <a:rPr lang="en-US" sz="1800">
                    <a:effectLst/>
                    <a:latin typeface="Chu Van An"/>
                    <a:ea typeface="Calibri" panose="020F0502020204030204" pitchFamily="34" charset="0"/>
                    <a:cs typeface="Times New Roman" panose="02020603050405020304" pitchFamily="18" charset="0"/>
                  </a:rPr>
                  <a:t>Ta có: </a:t>
                </a:r>
                <a14:m>
                  <m:oMath xmlns:m="http://schemas.openxmlformats.org/officeDocument/2006/math">
                    <m:sSub>
                      <m:sSubPr>
                        <m:ctrlPr>
                          <a:rPr lang="en-US" sz="1800" b="1" i="1">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1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b="1" i="1">
                                <a:effectLst/>
                                <a:latin typeface="Cambria Math" panose="02040503050406030204" pitchFamily="18" charset="0"/>
                                <a:ea typeface="Calibri" panose="020F0502020204030204" pitchFamily="34" charset="0"/>
                                <a:cs typeface="Times New Roman" panose="02020603050405020304" pitchFamily="18" charset="0"/>
                              </a:rPr>
                              <m:t>𝑭</m:t>
                            </m:r>
                          </m:e>
                        </m:acc>
                      </m:e>
                      <m:sub>
                        <m:r>
                          <a:rPr lang="en-US" sz="1800" b="1" i="1">
                            <a:effectLst/>
                            <a:latin typeface="Cambria Math" panose="02040503050406030204" pitchFamily="18" charset="0"/>
                            <a:ea typeface="Calibri" panose="020F0502020204030204" pitchFamily="34" charset="0"/>
                            <a:cs typeface="Times New Roman" panose="02020603050405020304" pitchFamily="18" charset="0"/>
                          </a:rPr>
                          <m:t>𝟏</m:t>
                        </m:r>
                      </m:sub>
                    </m:sSub>
                    <m:r>
                      <a:rPr lang="en-US" sz="1800" b="1"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en-US" sz="1800" b="1" i="1">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1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b="1" i="1">
                                <a:effectLst/>
                                <a:latin typeface="Cambria Math" panose="02040503050406030204" pitchFamily="18" charset="0"/>
                                <a:ea typeface="Calibri" panose="020F0502020204030204" pitchFamily="34" charset="0"/>
                                <a:cs typeface="Times New Roman" panose="02020603050405020304" pitchFamily="18" charset="0"/>
                              </a:rPr>
                              <m:t>𝑭</m:t>
                            </m:r>
                          </m:e>
                        </m:acc>
                      </m:e>
                      <m:sub>
                        <m:r>
                          <a:rPr lang="en-US" sz="1800" b="1" i="1">
                            <a:effectLst/>
                            <a:latin typeface="Cambria Math" panose="02040503050406030204" pitchFamily="18" charset="0"/>
                            <a:ea typeface="Calibri" panose="020F0502020204030204" pitchFamily="34" charset="0"/>
                            <a:cs typeface="Times New Roman" panose="02020603050405020304" pitchFamily="18" charset="0"/>
                          </a:rPr>
                          <m:t>𝟐</m:t>
                        </m:r>
                      </m:sub>
                    </m:sSub>
                    <m:r>
                      <a:rPr lang="en-US" sz="1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1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b="1" i="1">
                            <a:effectLst/>
                            <a:latin typeface="Cambria Math" panose="02040503050406030204" pitchFamily="18" charset="0"/>
                            <a:ea typeface="Calibri" panose="020F0502020204030204" pitchFamily="34" charset="0"/>
                            <a:cs typeface="Times New Roman" panose="02020603050405020304" pitchFamily="18" charset="0"/>
                          </a:rPr>
                          <m:t>𝑴𝑨</m:t>
                        </m:r>
                      </m:e>
                    </m:acc>
                    <m:r>
                      <a:rPr lang="en-US" sz="1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1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b="1" i="1">
                            <a:effectLst/>
                            <a:latin typeface="Cambria Math" panose="02040503050406030204" pitchFamily="18" charset="0"/>
                            <a:ea typeface="Calibri" panose="020F0502020204030204" pitchFamily="34" charset="0"/>
                            <a:cs typeface="Times New Roman" panose="02020603050405020304" pitchFamily="18" charset="0"/>
                          </a:rPr>
                          <m:t>𝑴𝑩</m:t>
                        </m:r>
                      </m:e>
                    </m:acc>
                    <m:r>
                      <a:rPr lang="en-US" sz="1800" b="1"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1800" b="1"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b="1" i="1">
                            <a:effectLst/>
                            <a:latin typeface="Cambria Math" panose="02040503050406030204" pitchFamily="18" charset="0"/>
                            <a:ea typeface="Calibri" panose="020F0502020204030204" pitchFamily="34" charset="0"/>
                            <a:cs typeface="Times New Roman" panose="02020603050405020304" pitchFamily="18" charset="0"/>
                          </a:rPr>
                          <m:t>𝑴𝑫</m:t>
                        </m:r>
                      </m:e>
                    </m:acc>
                  </m:oMath>
                </a14:m>
                <a:r>
                  <a:rPr lang="en-US" sz="1800" b="1">
                    <a:effectLst/>
                    <a:latin typeface="Chu Van An"/>
                    <a:ea typeface="Calibri" panose="020F0502020204030204" pitchFamily="34" charset="0"/>
                    <a:cs typeface="Times New Roman" panose="02020603050405020304" pitchFamily="18" charset="0"/>
                  </a:rPr>
                  <a:t> </a:t>
                </a:r>
                <a:r>
                  <a:rPr lang="en-US" sz="1800">
                    <a:effectLst/>
                    <a:latin typeface="Chu Van An"/>
                    <a:ea typeface="Calibri" panose="020F0502020204030204" pitchFamily="34" charset="0"/>
                    <a:cs typeface="Times New Roman" panose="02020603050405020304" pitchFamily="18" charset="0"/>
                  </a:rPr>
                  <a:t>(Với D là điểm sao cho AMBD là hình bình hành).</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lnSpc>
                    <a:spcPct val="115000"/>
                  </a:lnSpc>
                  <a:spcBef>
                    <a:spcPts val="200"/>
                  </a:spcBef>
                  <a:spcAft>
                    <a:spcPts val="200"/>
                  </a:spcAft>
                </a:pPr>
                <a:r>
                  <a:rPr lang="en-US" sz="1800">
                    <a:effectLst/>
                    <a:latin typeface="Chu Van An"/>
                    <a:ea typeface="Calibri" panose="020F0502020204030204" pitchFamily="34" charset="0"/>
                    <a:cs typeface="Times New Roman" panose="02020603050405020304" pitchFamily="18" charset="0"/>
                  </a:rPr>
                  <a:t>Ta có: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𝑀𝐴</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𝑀𝐴</m:t>
                            </m:r>
                          </m:e>
                        </m:acc>
                      </m:e>
                    </m:d>
                    <m:r>
                      <a:rPr lang="en-US" sz="1800" i="1">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dPr>
                      <m:e>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𝐹</m:t>
                                </m:r>
                              </m:e>
                            </m:acc>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1</m:t>
                            </m:r>
                          </m:sub>
                        </m:sSub>
                      </m:e>
                    </m:d>
                    <m:r>
                      <a:rPr lang="en-US" sz="1800" i="1">
                        <a:effectLst/>
                        <a:latin typeface="Cambria Math" panose="02040503050406030204" pitchFamily="18" charset="0"/>
                        <a:ea typeface="Calibri" panose="020F0502020204030204" pitchFamily="34" charset="0"/>
                        <a:cs typeface="Times New Roman" panose="02020603050405020304" pitchFamily="18" charset="0"/>
                      </a:rPr>
                      <m:t>=25</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𝑁</m:t>
                    </m:r>
                  </m:oMath>
                </a14:m>
                <a:r>
                  <a:rPr lang="en-US" sz="1800">
                    <a:effectLst/>
                    <a:latin typeface="Times New Roman" panose="02020603050405020304" pitchFamily="18" charset="0"/>
                    <a:ea typeface="Calibri" panose="020F0502020204030204" pitchFamily="34" charset="0"/>
                    <a:cs typeface="Times New Roman" panose="02020603050405020304" pitchFamily="18" charset="0"/>
                  </a:rPr>
                  <a:t>; </a:t>
                </a:r>
                <a:endParaRPr lang="en-US" i="1">
                  <a:latin typeface="Cambria Math" panose="02040503050406030204" pitchFamily="18" charset="0"/>
                  <a:ea typeface="Calibri" panose="020F0502020204030204" pitchFamily="34" charset="0"/>
                  <a:cs typeface="Times New Roman" panose="02020603050405020304" pitchFamily="18" charset="0"/>
                </a:endParaRPr>
              </a:p>
              <a:p>
                <a:pPr indent="137160">
                  <a:lnSpc>
                    <a:spcPct val="115000"/>
                  </a:lnSpc>
                  <a:spcBef>
                    <a:spcPts val="200"/>
                  </a:spcBef>
                  <a:spcAft>
                    <a:spcPts val="200"/>
                  </a:spcAft>
                </a:pPr>
                <a:r>
                  <a:rPr lang="en-US" sz="1800" i="1">
                    <a:effectLst/>
                    <a:latin typeface="Cambria Math" panose="02040503050406030204" pitchFamily="18" charset="0"/>
                    <a:ea typeface="Calibri" panose="020F0502020204030204" pitchFamily="34" charset="0"/>
                    <a:cs typeface="Times New Roman" panose="02020603050405020304" pitchFamily="18" charset="0"/>
                  </a:rPr>
                  <a:t>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𝑀𝐵</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𝑀𝐵</m:t>
                            </m:r>
                          </m:e>
                        </m:acc>
                      </m:e>
                    </m:d>
                    <m:r>
                      <a:rPr lang="en-US" sz="1800" i="1">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dPr>
                      <m:e>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𝐹</m:t>
                                </m:r>
                              </m:e>
                            </m:acc>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sub>
                        </m:sSub>
                      </m:e>
                    </m:d>
                    <m:r>
                      <a:rPr lang="en-US" sz="1800" i="1">
                        <a:effectLst/>
                        <a:latin typeface="Cambria Math" panose="02040503050406030204" pitchFamily="18" charset="0"/>
                        <a:ea typeface="Calibri" panose="020F0502020204030204" pitchFamily="34" charset="0"/>
                        <a:cs typeface="Times New Roman" panose="02020603050405020304" pitchFamily="18" charset="0"/>
                      </a:rPr>
                      <m:t>=25</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𝑁</m:t>
                    </m:r>
                  </m:oMath>
                </a14:m>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nSpc>
                    <a:spcPct val="115000"/>
                  </a:lnSpc>
                  <a:spcBef>
                    <a:spcPts val="200"/>
                  </a:spcBef>
                  <a:spcAft>
                    <a:spcPts val="200"/>
                  </a:spcAft>
                  <a:buFont typeface="Arial" panose="020B0604020202020204" pitchFamily="34" charset="0"/>
                  <a:buChar char="•"/>
                </a:pPr>
                <a:r>
                  <a:rPr lang="en-US" sz="1800">
                    <a:effectLst/>
                    <a:latin typeface="Chu Van An"/>
                    <a:ea typeface="Calibri" panose="020F0502020204030204" pitchFamily="34" charset="0"/>
                    <a:cs typeface="Times New Roman" panose="02020603050405020304" pitchFamily="18" charset="0"/>
                  </a:rPr>
                  <a:t>Do </a:t>
                </a:r>
                <a14:m>
                  <m:oMath xmlns:m="http://schemas.openxmlformats.org/officeDocument/2006/math">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𝐴𝑀𝐵</m:t>
                        </m:r>
                      </m:e>
                    </m:acc>
                    <m:r>
                      <a:rPr lang="en-US" sz="1800" i="1">
                        <a:effectLst/>
                        <a:latin typeface="Cambria Math" panose="02040503050406030204" pitchFamily="18" charset="0"/>
                        <a:ea typeface="Calibri" panose="020F0502020204030204" pitchFamily="34" charset="0"/>
                        <a:cs typeface="Times New Roman" panose="02020603050405020304" pitchFamily="18" charset="0"/>
                      </a:rPr>
                      <m:t>=6</m:t>
                    </m:r>
                    <m:sSup>
                      <m:sSup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1800" i="1">
                            <a:effectLst/>
                            <a:latin typeface="Cambria Math" panose="02040503050406030204" pitchFamily="18" charset="0"/>
                            <a:ea typeface="Calibri" panose="020F0502020204030204" pitchFamily="34" charset="0"/>
                            <a:cs typeface="Times New Roman" panose="02020603050405020304" pitchFamily="18" charset="0"/>
                          </a:rPr>
                          <m:t>0</m:t>
                        </m:r>
                      </m:e>
                      <m:sup>
                        <m:r>
                          <a:rPr lang="en-US" sz="1800" i="1">
                            <a:effectLst/>
                            <a:latin typeface="Cambria Math" panose="02040503050406030204" pitchFamily="18" charset="0"/>
                            <a:ea typeface="Calibri" panose="020F0502020204030204" pitchFamily="34" charset="0"/>
                            <a:cs typeface="Times New Roman" panose="02020603050405020304" pitchFamily="18" charset="0"/>
                          </a:rPr>
                          <m:t>0</m:t>
                        </m:r>
                      </m:sup>
                    </m:sSup>
                  </m:oMath>
                </a14:m>
                <a:r>
                  <a:rPr lang="en-US" sz="1800">
                    <a:effectLst/>
                    <a:latin typeface="Chu Van An"/>
                    <a:ea typeface="Calibri" panose="020F0502020204030204" pitchFamily="34" charset="0"/>
                    <a:cs typeface="Times New Roman" panose="02020603050405020304" pitchFamily="18" charset="0"/>
                  </a:rPr>
                  <a:t> nên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𝛥</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𝑀𝐴𝐵</m:t>
                    </m:r>
                  </m:oMath>
                </a14:m>
                <a:r>
                  <a:rPr lang="en-US" sz="1800">
                    <a:effectLst/>
                    <a:latin typeface="Chu Van An"/>
                    <a:ea typeface="Calibri" panose="020F0502020204030204" pitchFamily="34" charset="0"/>
                    <a:cs typeface="Times New Roman" panose="02020603050405020304" pitchFamily="18" charset="0"/>
                  </a:rPr>
                  <a:t> là tam giác đều. Khi đó: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𝑀𝐷</m:t>
                    </m:r>
                    <m:r>
                      <a:rPr lang="en-US" sz="1800" i="1">
                        <a:effectLst/>
                        <a:latin typeface="Cambria Math" panose="02040503050406030204" pitchFamily="18" charset="0"/>
                        <a:ea typeface="Calibri" panose="020F0502020204030204" pitchFamily="34" charset="0"/>
                        <a:cs typeface="Times New Roman" panose="02020603050405020304" pitchFamily="18" charset="0"/>
                      </a:rPr>
                      <m:t>=2 </m:t>
                    </m:r>
                    <m:r>
                      <a:rPr lang="en-US" sz="18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𝑴𝑶</m:t>
                    </m:r>
                    <m:r>
                      <a:rPr lang="en-US" sz="1800" b="0" i="1" smtClean="0">
                        <a:effectLst/>
                        <a:latin typeface="Cambria Math" panose="02040503050406030204" pitchFamily="18" charset="0"/>
                        <a:ea typeface="Calibri" panose="020F0502020204030204" pitchFamily="34" charset="0"/>
                        <a:cs typeface="Times New Roman" panose="02020603050405020304" pitchFamily="18" charset="0"/>
                      </a:rPr>
                      <m:t>=</m:t>
                    </m:r>
                    <m:r>
                      <a:rPr lang="en-US" i="1">
                        <a:latin typeface="Cambria Math" panose="02040503050406030204" pitchFamily="18" charset="0"/>
                        <a:ea typeface="Calibri" panose="020F0502020204030204" pitchFamily="34" charset="0"/>
                        <a:cs typeface="Times New Roman" panose="02020603050405020304" pitchFamily="18" charset="0"/>
                      </a:rPr>
                      <m:t>2.</m:t>
                    </m:r>
                    <m:f>
                      <m:fPr>
                        <m:ctrlPr>
                          <a:rPr lang="en-US" b="1" i="1" smtClean="0">
                            <a:solidFill>
                              <a:srgbClr val="FF0000"/>
                            </a:solidFill>
                            <a:latin typeface="Cambria Math" panose="02040503050406030204" pitchFamily="18" charset="0"/>
                            <a:ea typeface="Calibri" panose="020F0502020204030204" pitchFamily="34" charset="0"/>
                            <a:cs typeface="Times New Roman" panose="02020603050405020304" pitchFamily="18" charset="0"/>
                          </a:rPr>
                        </m:ctrlPr>
                      </m:fPr>
                      <m:num>
                        <m:r>
                          <a:rPr lang="en-US" b="1" i="1" smtClean="0">
                            <a:solidFill>
                              <a:srgbClr val="FF0000"/>
                            </a:solidFill>
                            <a:latin typeface="Cambria Math" panose="02040503050406030204" pitchFamily="18" charset="0"/>
                            <a:ea typeface="Calibri" panose="020F0502020204030204" pitchFamily="34" charset="0"/>
                            <a:cs typeface="Times New Roman" panose="02020603050405020304" pitchFamily="18" charset="0"/>
                          </a:rPr>
                          <m:t>𝒂</m:t>
                        </m:r>
                        <m:rad>
                          <m:radPr>
                            <m:degHide m:val="on"/>
                            <m:ctrlPr>
                              <a:rPr lang="en-US" b="1" i="1">
                                <a:solidFill>
                                  <a:srgbClr val="FF0000"/>
                                </a:solidFill>
                                <a:latin typeface="Cambria Math" panose="02040503050406030204" pitchFamily="18" charset="0"/>
                                <a:ea typeface="Calibri" panose="020F0502020204030204" pitchFamily="34" charset="0"/>
                                <a:cs typeface="Times New Roman" panose="02020603050405020304" pitchFamily="18" charset="0"/>
                              </a:rPr>
                            </m:ctrlPr>
                          </m:radPr>
                          <m:deg/>
                          <m:e>
                            <m:r>
                              <a:rPr lang="en-US" b="1" i="1">
                                <a:solidFill>
                                  <a:srgbClr val="FF0000"/>
                                </a:solidFill>
                                <a:latin typeface="Cambria Math" panose="02040503050406030204" pitchFamily="18" charset="0"/>
                                <a:ea typeface="Calibri" panose="020F0502020204030204" pitchFamily="34" charset="0"/>
                                <a:cs typeface="Times New Roman" panose="02020603050405020304" pitchFamily="18" charset="0"/>
                              </a:rPr>
                              <m:t>𝟑</m:t>
                            </m:r>
                          </m:e>
                        </m:rad>
                      </m:num>
                      <m:den>
                        <m:r>
                          <a:rPr lang="en-US" b="1" i="1">
                            <a:solidFill>
                              <a:srgbClr val="FF0000"/>
                            </a:solidFill>
                            <a:latin typeface="Cambria Math" panose="02040503050406030204" pitchFamily="18" charset="0"/>
                            <a:ea typeface="Calibri" panose="020F0502020204030204" pitchFamily="34" charset="0"/>
                            <a:cs typeface="Times New Roman" panose="02020603050405020304" pitchFamily="18" charset="0"/>
                          </a:rPr>
                          <m:t>𝟐</m:t>
                        </m:r>
                      </m:den>
                    </m:f>
                    <m:r>
                      <a:rPr lang="en-US" b="0" i="1" smtClean="0">
                        <a:latin typeface="Cambria Math" panose="02040503050406030204" pitchFamily="18" charset="0"/>
                        <a:ea typeface="Calibri" panose="020F0502020204030204" pitchFamily="34" charset="0"/>
                        <a:cs typeface="Times New Roman" panose="02020603050405020304" pitchFamily="18" charset="0"/>
                      </a:rPr>
                      <m:t>=</m:t>
                    </m:r>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f>
                      <m:f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1800" i="1">
                            <a:effectLst/>
                            <a:latin typeface="Cambria Math" panose="02040503050406030204" pitchFamily="18" charset="0"/>
                            <a:ea typeface="Calibri" panose="020F0502020204030204" pitchFamily="34" charset="0"/>
                            <a:cs typeface="Times New Roman" panose="02020603050405020304" pitchFamily="18" charset="0"/>
                          </a:rPr>
                          <m:t>25</m:t>
                        </m:r>
                        <m:rad>
                          <m:radPr>
                            <m:degHide m:val="on"/>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US" sz="1800" i="1">
                                <a:effectLst/>
                                <a:latin typeface="Cambria Math" panose="02040503050406030204" pitchFamily="18" charset="0"/>
                                <a:ea typeface="Calibri" panose="020F0502020204030204" pitchFamily="34" charset="0"/>
                                <a:cs typeface="Times New Roman" panose="02020603050405020304" pitchFamily="18" charset="0"/>
                              </a:rPr>
                              <m:t>3</m:t>
                            </m:r>
                          </m:e>
                        </m:rad>
                      </m:num>
                      <m:den>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den>
                    </m:f>
                    <m:r>
                      <a:rPr lang="en-US" sz="1800" i="1">
                        <a:effectLst/>
                        <a:latin typeface="Cambria Math" panose="02040503050406030204" pitchFamily="18" charset="0"/>
                        <a:ea typeface="Calibri" panose="020F0502020204030204" pitchFamily="34" charset="0"/>
                        <a:cs typeface="Times New Roman" panose="02020603050405020304" pitchFamily="18" charset="0"/>
                      </a:rPr>
                      <m:t>=25</m:t>
                    </m:r>
                    <m:rad>
                      <m:radPr>
                        <m:degHide m:val="on"/>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US" sz="1800" i="1">
                            <a:effectLst/>
                            <a:latin typeface="Cambria Math" panose="02040503050406030204" pitchFamily="18" charset="0"/>
                            <a:ea typeface="Calibri" panose="020F0502020204030204" pitchFamily="34" charset="0"/>
                            <a:cs typeface="Times New Roman" panose="02020603050405020304" pitchFamily="18" charset="0"/>
                          </a:rPr>
                          <m:t>3</m:t>
                        </m:r>
                      </m:e>
                    </m:rad>
                    <m:r>
                      <a:rPr lang="en-US" sz="1800" i="1">
                        <a:effectLst/>
                        <a:latin typeface="Cambria Math" panose="02040503050406030204" pitchFamily="18" charset="0"/>
                        <a:ea typeface="Calibri" panose="020F0502020204030204" pitchFamily="34" charset="0"/>
                        <a:cs typeface="Times New Roman" panose="02020603050405020304" pitchFamily="18" charset="0"/>
                      </a:rPr>
                      <m:t>(</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𝑁</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nSpc>
                    <a:spcPct val="115000"/>
                  </a:lnSpc>
                  <a:spcBef>
                    <a:spcPts val="200"/>
                  </a:spcBef>
                  <a:spcAft>
                    <a:spcPts val="200"/>
                  </a:spcAft>
                  <a:buFont typeface="Arial" panose="020B0604020202020204" pitchFamily="34" charset="0"/>
                  <a:buChar char="•"/>
                </a:pPr>
                <a:r>
                  <a:rPr lang="en-US" sz="1800">
                    <a:effectLst/>
                    <a:latin typeface="Chu Van An"/>
                    <a:ea typeface="Calibri" panose="020F0502020204030204" pitchFamily="34" charset="0"/>
                    <a:cs typeface="Times New Roman" panose="02020603050405020304" pitchFamily="18" charset="0"/>
                  </a:rPr>
                  <a:t>Do ô tô đứng yên nên cường độ lực tác dụng lên ô tô bằng 0 hay </a:t>
                </a:r>
                <a14:m>
                  <m:oMath xmlns:m="http://schemas.openxmlformats.org/officeDocument/2006/math">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𝐹</m:t>
                            </m:r>
                          </m:e>
                        </m:acc>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1</m:t>
                        </m:r>
                      </m:sub>
                    </m:sSub>
                    <m:r>
                      <a:rPr lang="en-US" sz="1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𝐹</m:t>
                            </m:r>
                          </m:e>
                        </m:acc>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sub>
                    </m:sSub>
                    <m:r>
                      <a:rPr lang="en-US" sz="1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𝐹</m:t>
                            </m:r>
                          </m:e>
                        </m:acc>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3</m:t>
                        </m:r>
                      </m:sub>
                    </m:sSub>
                    <m:r>
                      <a:rPr lang="en-US" sz="1800" i="1">
                        <a:effectLst/>
                        <a:latin typeface="Cambria Math" panose="02040503050406030204" pitchFamily="18" charset="0"/>
                        <a:ea typeface="Calibri" panose="020F0502020204030204" pitchFamily="34" charset="0"/>
                        <a:cs typeface="Times New Roman" panose="02020603050405020304" pitchFamily="18" charset="0"/>
                      </a:rPr>
                      <m:t>=</m:t>
                    </m:r>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0</m:t>
                        </m:r>
                      </m:e>
                    </m:acc>
                  </m:oMath>
                </a14:m>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indent="137160">
                  <a:lnSpc>
                    <a:spcPct val="115000"/>
                  </a:lnSpc>
                  <a:spcBef>
                    <a:spcPts val="200"/>
                  </a:spcBef>
                  <a:spcAft>
                    <a:spcPts val="200"/>
                  </a:spcAft>
                </a:pPr>
                <a:r>
                  <a:rPr lang="en-US" sz="1800">
                    <a:effectLst/>
                    <a:latin typeface="Chu Van An"/>
                    <a:ea typeface="Calibri" panose="020F0502020204030204" pitchFamily="34" charset="0"/>
                    <a:cs typeface="Times New Roman" panose="02020603050405020304" pitchFamily="18" charset="0"/>
                  </a:rPr>
                  <a:t>Suy ra: </a:t>
                </a:r>
                <a14:m>
                  <m:oMath xmlns:m="http://schemas.openxmlformats.org/officeDocument/2006/math">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𝐹</m:t>
                            </m:r>
                          </m:e>
                        </m:acc>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3</m:t>
                        </m:r>
                      </m:sub>
                    </m:sSub>
                    <m:r>
                      <a:rPr lang="en-US" sz="1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𝐹</m:t>
                            </m:r>
                          </m:e>
                        </m:acc>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1</m:t>
                        </m:r>
                      </m:sub>
                    </m:sSub>
                    <m:r>
                      <a:rPr lang="en-US" sz="1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𝐹</m:t>
                            </m:r>
                          </m:e>
                        </m:acc>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sub>
                    </m:sSub>
                    <m:r>
                      <a:rPr lang="en-US" sz="1800" i="1">
                        <a:effectLst/>
                        <a:latin typeface="Cambria Math" panose="02040503050406030204" pitchFamily="18" charset="0"/>
                        <a:ea typeface="Calibri" panose="020F0502020204030204" pitchFamily="34" charset="0"/>
                        <a:cs typeface="Times New Roman" panose="02020603050405020304" pitchFamily="18" charset="0"/>
                      </a:rPr>
                      <m:t>)</m:t>
                    </m:r>
                    <m:r>
                      <a:rPr lang="en-US" sz="1800" i="1">
                        <a:effectLst/>
                        <a:latin typeface="Cambria Math" panose="02040503050406030204" pitchFamily="18" charset="0"/>
                        <a:ea typeface="Calibri" panose="020F0502020204030204" pitchFamily="34" charset="0"/>
                        <a:cs typeface="Cambria Math" panose="02040503050406030204" pitchFamily="18" charset="0"/>
                      </a:rPr>
                      <m:t>⇒</m:t>
                    </m:r>
                    <m:d>
                      <m:dPr>
                        <m:begChr m:val="|"/>
                        <m:end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dPr>
                      <m:e>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𝐹</m:t>
                                </m:r>
                              </m:e>
                            </m:acc>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3</m:t>
                            </m:r>
                          </m:sub>
                        </m:sSub>
                      </m:e>
                    </m:d>
                    <m:r>
                      <a:rPr lang="en-US" sz="1800" i="1">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1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𝐹</m:t>
                                </m:r>
                              </m:e>
                            </m:acc>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1</m:t>
                            </m:r>
                          </m:sub>
                        </m:sSub>
                        <m:r>
                          <a:rPr lang="en-US" sz="1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𝐹</m:t>
                                </m:r>
                              </m:e>
                            </m:acc>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2</m:t>
                            </m:r>
                          </m:sub>
                        </m:sSub>
                        <m:r>
                          <a:rPr lang="en-US" sz="1800" i="1">
                            <a:effectLst/>
                            <a:latin typeface="Cambria Math" panose="02040503050406030204" pitchFamily="18" charset="0"/>
                            <a:ea typeface="Calibri" panose="020F0502020204030204" pitchFamily="34" charset="0"/>
                            <a:cs typeface="Times New Roman" panose="02020603050405020304" pitchFamily="18" charset="0"/>
                          </a:rPr>
                          <m:t>)</m:t>
                        </m:r>
                      </m:e>
                    </m:d>
                    <m:r>
                      <a:rPr lang="en-US" sz="1800" i="1">
                        <a:effectLst/>
                        <a:latin typeface="Cambria Math" panose="02040503050406030204" pitchFamily="18" charset="0"/>
                        <a:ea typeface="Calibri" panose="020F0502020204030204" pitchFamily="34" charset="0"/>
                        <a:cs typeface="Times New Roman" panose="02020603050405020304" pitchFamily="18" charset="0"/>
                      </a:rPr>
                      <m:t>=</m:t>
                    </m:r>
                    <m:d>
                      <m:dPr>
                        <m:begChr m:val="|"/>
                        <m:end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dPr>
                      <m:e>
                        <m:acc>
                          <m:accPr>
                            <m:chr m:val="⃗"/>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1800" i="1">
                                <a:effectLst/>
                                <a:latin typeface="Cambria Math" panose="02040503050406030204" pitchFamily="18" charset="0"/>
                                <a:ea typeface="Calibri" panose="020F0502020204030204" pitchFamily="34" charset="0"/>
                                <a:cs typeface="Times New Roman" panose="02020603050405020304" pitchFamily="18" charset="0"/>
                              </a:rPr>
                              <m:t>𝐷𝑀</m:t>
                            </m:r>
                          </m:e>
                        </m:acc>
                      </m:e>
                    </m:d>
                    <m:r>
                      <a:rPr lang="en-US" sz="1800" i="1">
                        <a:effectLst/>
                        <a:latin typeface="Cambria Math" panose="02040503050406030204" pitchFamily="18" charset="0"/>
                        <a:ea typeface="Calibri" panose="020F0502020204030204" pitchFamily="34" charset="0"/>
                        <a:cs typeface="Times New Roman" panose="02020603050405020304" pitchFamily="18" charset="0"/>
                      </a:rPr>
                      <m:t>=</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𝑀𝐷</m:t>
                    </m:r>
                    <m:r>
                      <a:rPr lang="en-US" sz="1800" i="1">
                        <a:effectLst/>
                        <a:latin typeface="Cambria Math" panose="02040503050406030204" pitchFamily="18" charset="0"/>
                        <a:ea typeface="Calibri" panose="020F0502020204030204" pitchFamily="34" charset="0"/>
                        <a:cs typeface="Times New Roman" panose="02020603050405020304" pitchFamily="18" charset="0"/>
                      </a:rPr>
                      <m:t>=25</m:t>
                    </m:r>
                    <m:rad>
                      <m:radPr>
                        <m:degHide m:val="on"/>
                        <m:ctrlPr>
                          <a:rPr lang="en-US" sz="1800" i="1">
                            <a:effectLst/>
                            <a:latin typeface="Cambria Math" panose="02040503050406030204" pitchFamily="18" charset="0"/>
                            <a:ea typeface="Calibri" panose="020F0502020204030204" pitchFamily="34" charset="0"/>
                            <a:cs typeface="Times New Roman" panose="02020603050405020304" pitchFamily="18" charset="0"/>
                          </a:rPr>
                        </m:ctrlPr>
                      </m:radPr>
                      <m:deg/>
                      <m:e>
                        <m:r>
                          <a:rPr lang="en-US" sz="1800" i="1">
                            <a:effectLst/>
                            <a:latin typeface="Cambria Math" panose="02040503050406030204" pitchFamily="18" charset="0"/>
                            <a:ea typeface="Calibri" panose="020F0502020204030204" pitchFamily="34" charset="0"/>
                            <a:cs typeface="Times New Roman" panose="02020603050405020304" pitchFamily="18" charset="0"/>
                          </a:rPr>
                          <m:t>3</m:t>
                        </m:r>
                      </m:e>
                    </m:rad>
                    <m:r>
                      <a:rPr lang="en-US" sz="1800" i="1">
                        <a:effectLst/>
                        <a:latin typeface="Cambria Math" panose="02040503050406030204" pitchFamily="18" charset="0"/>
                        <a:ea typeface="Calibri" panose="020F0502020204030204" pitchFamily="34" charset="0"/>
                        <a:cs typeface="Times New Roman" panose="02020603050405020304" pitchFamily="18" charset="0"/>
                      </a:rPr>
                      <m:t>≈43,3</m:t>
                    </m:r>
                  </m:oMath>
                </a14:m>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r>
                  <a:rPr lang="en-US" sz="1800">
                    <a:effectLst/>
                    <a:latin typeface="Chu Van An"/>
                    <a:ea typeface="Calibri" panose="020F0502020204030204" pitchFamily="34" charset="0"/>
                  </a:rPr>
                  <a:t>Vậy cường độ của </a:t>
                </a:r>
                <a14:m>
                  <m:oMath xmlns:m="http://schemas.openxmlformats.org/officeDocument/2006/math">
                    <m:acc>
                      <m:accPr>
                        <m:chr m:val="⃗"/>
                        <m:ctrlPr>
                          <a:rPr lang="en-US" i="1">
                            <a:effectLst/>
                            <a:latin typeface="Cambria Math" panose="02040503050406030204" pitchFamily="18" charset="0"/>
                          </a:rPr>
                        </m:ctrlPr>
                      </m:accPr>
                      <m:e>
                        <m:sSub>
                          <m:sSubPr>
                            <m:ctrlPr>
                              <a:rPr lang="en-US" i="1">
                                <a:effectLst/>
                                <a:latin typeface="Cambria Math" panose="02040503050406030204" pitchFamily="18" charset="0"/>
                              </a:rPr>
                            </m:ctrlPr>
                          </m:sSubPr>
                          <m:e>
                            <m:r>
                              <a:rPr lang="en-US" sz="1800" i="1">
                                <a:effectLst/>
                                <a:latin typeface="Cambria Math" panose="02040503050406030204" pitchFamily="18" charset="0"/>
                                <a:ea typeface="Calibri" panose="020F0502020204030204" pitchFamily="34" charset="0"/>
                                <a:cs typeface="Times New Roman" panose="02020603050405020304" pitchFamily="18" charset="0"/>
                              </a:rPr>
                              <m:t>𝐹</m:t>
                            </m:r>
                          </m:e>
                          <m:sub>
                            <m:r>
                              <a:rPr lang="en-US" sz="1800" i="1">
                                <a:effectLst/>
                                <a:latin typeface="Cambria Math" panose="02040503050406030204" pitchFamily="18" charset="0"/>
                                <a:ea typeface="Calibri" panose="020F0502020204030204" pitchFamily="34" charset="0"/>
                                <a:cs typeface="Times New Roman" panose="02020603050405020304" pitchFamily="18" charset="0"/>
                              </a:rPr>
                              <m:t>3</m:t>
                            </m:r>
                          </m:sub>
                        </m:sSub>
                      </m:e>
                    </m:acc>
                  </m:oMath>
                </a14:m>
                <a:r>
                  <a:rPr lang="en-US" sz="1800">
                    <a:effectLst/>
                    <a:latin typeface="Chu Van An"/>
                    <a:ea typeface="Calibri" panose="020F0502020204030204" pitchFamily="34" charset="0"/>
                  </a:rPr>
                  <a:t>là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25</m:t>
                    </m:r>
                    <m:rad>
                      <m:radPr>
                        <m:degHide m:val="on"/>
                        <m:ctrlPr>
                          <a:rPr lang="en-US" i="1">
                            <a:effectLst/>
                            <a:latin typeface="Cambria Math" panose="02040503050406030204" pitchFamily="18" charset="0"/>
                          </a:rPr>
                        </m:ctrlPr>
                      </m:radPr>
                      <m:deg/>
                      <m:e>
                        <m:r>
                          <a:rPr lang="en-US" sz="1800" i="1">
                            <a:effectLst/>
                            <a:latin typeface="Cambria Math" panose="02040503050406030204" pitchFamily="18" charset="0"/>
                            <a:ea typeface="Calibri" panose="020F0502020204030204" pitchFamily="34" charset="0"/>
                            <a:cs typeface="Times New Roman" panose="02020603050405020304" pitchFamily="18" charset="0"/>
                          </a:rPr>
                          <m:t>3</m:t>
                        </m:r>
                      </m:e>
                    </m:rad>
                    <m:r>
                      <a:rPr lang="en-US" sz="1800" i="1">
                        <a:effectLst/>
                        <a:latin typeface="Cambria Math" panose="02040503050406030204" pitchFamily="18" charset="0"/>
                        <a:ea typeface="Calibri" panose="020F0502020204030204" pitchFamily="34" charset="0"/>
                      </a:rPr>
                      <m:t>≈</m:t>
                    </m:r>
                    <m:r>
                      <a:rPr lang="en-US" sz="1800" i="1">
                        <a:effectLst/>
                        <a:latin typeface="Cambria Math" panose="02040503050406030204" pitchFamily="18" charset="0"/>
                        <a:ea typeface="Calibri" panose="020F0502020204030204" pitchFamily="34" charset="0"/>
                        <a:cs typeface="Times New Roman" panose="02020603050405020304" pitchFamily="18" charset="0"/>
                      </a:rPr>
                      <m:t>43,3</m:t>
                    </m:r>
                  </m:oMath>
                </a14:m>
                <a:endParaRPr lang="en-US"/>
              </a:p>
            </p:txBody>
          </p:sp>
        </mc:Choice>
        <mc:Fallback>
          <p:sp>
            <p:nvSpPr>
              <p:cNvPr id="7" name="TextBox 6">
                <a:extLst>
                  <a:ext uri="{FF2B5EF4-FFF2-40B4-BE49-F238E27FC236}">
                    <a16:creationId xmlns:a16="http://schemas.microsoft.com/office/drawing/2014/main" id="{8452F7DC-0D60-30EE-DB85-98DE1D10259B}"/>
                  </a:ext>
                </a:extLst>
              </p:cNvPr>
              <p:cNvSpPr txBox="1">
                <a:spLocks noRot="1" noChangeAspect="1" noMove="1" noResize="1" noEditPoints="1" noAdjustHandles="1" noChangeArrowheads="1" noChangeShapeType="1" noTextEdit="1"/>
              </p:cNvSpPr>
              <p:nvPr/>
            </p:nvSpPr>
            <p:spPr>
              <a:xfrm>
                <a:off x="0" y="3629981"/>
                <a:ext cx="10605155" cy="3059748"/>
              </a:xfrm>
              <a:prstGeom prst="rect">
                <a:avLst/>
              </a:prstGeom>
              <a:blipFill>
                <a:blip r:embed="rId4"/>
                <a:stretch>
                  <a:fillRect l="-460" b="-2390"/>
                </a:stretch>
              </a:blipFill>
            </p:spPr>
            <p:txBody>
              <a:bodyPr/>
              <a:lstStyle/>
              <a:p>
                <a:r>
                  <a:rPr lang="en-US">
                    <a:noFill/>
                  </a:rPr>
                  <a:t> </a:t>
                </a:r>
              </a:p>
            </p:txBody>
          </p:sp>
        </mc:Fallback>
      </mc:AlternateContent>
      <p:cxnSp>
        <p:nvCxnSpPr>
          <p:cNvPr id="9" name="Straight Connector 8">
            <a:extLst>
              <a:ext uri="{FF2B5EF4-FFF2-40B4-BE49-F238E27FC236}">
                <a16:creationId xmlns:a16="http://schemas.microsoft.com/office/drawing/2014/main" id="{9AEC31E3-FD48-AFA3-63BE-229F030D2C23}"/>
              </a:ext>
            </a:extLst>
          </p:cNvPr>
          <p:cNvCxnSpPr/>
          <p:nvPr/>
        </p:nvCxnSpPr>
        <p:spPr>
          <a:xfrm>
            <a:off x="8371002" y="2592371"/>
            <a:ext cx="0" cy="1371028"/>
          </a:xfrm>
          <a:prstGeom prst="line">
            <a:avLst/>
          </a:prstGeom>
          <a:ln w="76200">
            <a:solidFill>
              <a:srgbClr val="002060"/>
            </a:solidFill>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0CF41CBC-77EA-65E8-F51E-B8A6CAC7EB05}"/>
              </a:ext>
            </a:extLst>
          </p:cNvPr>
          <p:cNvSpPr txBox="1"/>
          <p:nvPr/>
        </p:nvSpPr>
        <p:spPr>
          <a:xfrm>
            <a:off x="8069344" y="3299381"/>
            <a:ext cx="216809" cy="369332"/>
          </a:xfrm>
          <a:prstGeom prst="rect">
            <a:avLst/>
          </a:prstGeom>
          <a:noFill/>
        </p:spPr>
        <p:txBody>
          <a:bodyPr wrap="square" rtlCol="0">
            <a:spAutoFit/>
          </a:bodyPr>
          <a:lstStyle/>
          <a:p>
            <a:r>
              <a:rPr lang="en-US" b="1"/>
              <a:t>O</a:t>
            </a:r>
          </a:p>
        </p:txBody>
      </p:sp>
      <p:sp>
        <p:nvSpPr>
          <p:cNvPr id="11" name="TextBox 10">
            <a:extLst>
              <a:ext uri="{FF2B5EF4-FFF2-40B4-BE49-F238E27FC236}">
                <a16:creationId xmlns:a16="http://schemas.microsoft.com/office/drawing/2014/main" id="{E3961B0A-0C6F-33FE-607B-24EF6D0FA98B}"/>
              </a:ext>
            </a:extLst>
          </p:cNvPr>
          <p:cNvSpPr txBox="1"/>
          <p:nvPr/>
        </p:nvSpPr>
        <p:spPr>
          <a:xfrm>
            <a:off x="8487266" y="6139281"/>
            <a:ext cx="3704734" cy="646331"/>
          </a:xfrm>
          <a:prstGeom prst="rect">
            <a:avLst/>
          </a:prstGeom>
          <a:solidFill>
            <a:schemeClr val="accent6">
              <a:lumMod val="40000"/>
              <a:lumOff val="60000"/>
            </a:schemeClr>
          </a:solidFill>
        </p:spPr>
        <p:txBody>
          <a:bodyPr wrap="square">
            <a:spAutoFit/>
          </a:bodyPr>
          <a:lstStyle/>
          <a:p>
            <a:pPr marL="629920" algn="just">
              <a:tabLst>
                <a:tab pos="629920" algn="l"/>
              </a:tabLst>
            </a:pPr>
            <a:r>
              <a:rPr lang="en-US" sz="3600" b="1">
                <a:solidFill>
                  <a:srgbClr val="FF0000"/>
                </a:solidFill>
                <a:effectLst/>
                <a:latin typeface="Chu Van An"/>
                <a:ea typeface="Times New Roman" panose="02020603050405020304" pitchFamily="18" charset="0"/>
              </a:rPr>
              <a:t>Đáp án: 43,3</a:t>
            </a:r>
            <a:endParaRPr lang="en-US" sz="360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427176"/>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0761912"/>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4906A2-2E79-80F4-EFD9-6773DA0A053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132CF49-189B-9933-D2D0-000B5638BA94}"/>
              </a:ext>
            </a:extLst>
          </p:cNvPr>
          <p:cNvSpPr txBox="1"/>
          <p:nvPr/>
        </p:nvSpPr>
        <p:spPr>
          <a:xfrm>
            <a:off x="623740" y="2384981"/>
            <a:ext cx="10944520" cy="1200329"/>
          </a:xfrm>
          <a:prstGeom prst="rect">
            <a:avLst/>
          </a:prstGeom>
          <a:noFill/>
        </p:spPr>
        <p:txBody>
          <a:bodyPr wrap="square" rtlCol="0">
            <a:spAutoFit/>
          </a:bodyPr>
          <a:lstStyle/>
          <a:p>
            <a:pPr algn="ctr"/>
            <a:r>
              <a:rPr lang="en-US" sz="7200" b="1">
                <a:solidFill>
                  <a:srgbClr val="FF0000"/>
                </a:solidFill>
                <a:latin typeface="Times New Roman" panose="02020603050405020304" pitchFamily="18" charset="0"/>
                <a:cs typeface="Times New Roman" panose="02020603050405020304" pitchFamily="18" charset="0"/>
              </a:rPr>
              <a:t>ĐỀ SỐ 8</a:t>
            </a:r>
          </a:p>
        </p:txBody>
      </p:sp>
    </p:spTree>
    <p:extLst>
      <p:ext uri="{BB962C8B-B14F-4D97-AF65-F5344CB8AC3E}">
        <p14:creationId xmlns:p14="http://schemas.microsoft.com/office/powerpoint/2010/main" val="2684983968"/>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4D14D-19C3-BD03-5F79-33A1526616C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5BD63F8-4FA2-1ADF-89FD-2AE00E432574}"/>
              </a:ext>
            </a:extLst>
          </p:cNvPr>
          <p:cNvSpPr txBox="1"/>
          <p:nvPr/>
        </p:nvSpPr>
        <p:spPr>
          <a:xfrm>
            <a:off x="623740" y="2384981"/>
            <a:ext cx="10944520" cy="1200329"/>
          </a:xfrm>
          <a:prstGeom prst="rect">
            <a:avLst/>
          </a:prstGeom>
          <a:noFill/>
        </p:spPr>
        <p:txBody>
          <a:bodyPr wrap="square" rtlCol="0">
            <a:spAutoFit/>
          </a:bodyPr>
          <a:lstStyle/>
          <a:p>
            <a:pPr algn="ctr"/>
            <a:r>
              <a:rPr lang="en-US" sz="7200" b="1">
                <a:solidFill>
                  <a:srgbClr val="FF0000"/>
                </a:solidFill>
                <a:latin typeface="Times New Roman" panose="02020603050405020304" pitchFamily="18" charset="0"/>
                <a:cs typeface="Times New Roman" panose="02020603050405020304" pitchFamily="18" charset="0"/>
              </a:rPr>
              <a:t>ĐỀ SỐ 9</a:t>
            </a:r>
          </a:p>
        </p:txBody>
      </p:sp>
    </p:spTree>
    <p:extLst>
      <p:ext uri="{BB962C8B-B14F-4D97-AF65-F5344CB8AC3E}">
        <p14:creationId xmlns:p14="http://schemas.microsoft.com/office/powerpoint/2010/main" val="3516294674"/>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B7FEF-B936-CB80-AAE4-EE7D1223D43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4993362-B15D-4275-E6CD-E2BAF1F90521}"/>
              </a:ext>
            </a:extLst>
          </p:cNvPr>
          <p:cNvSpPr txBox="1"/>
          <p:nvPr/>
        </p:nvSpPr>
        <p:spPr>
          <a:xfrm>
            <a:off x="623740" y="2384981"/>
            <a:ext cx="10944520" cy="1200329"/>
          </a:xfrm>
          <a:prstGeom prst="rect">
            <a:avLst/>
          </a:prstGeom>
          <a:noFill/>
        </p:spPr>
        <p:txBody>
          <a:bodyPr wrap="square" rtlCol="0">
            <a:spAutoFit/>
          </a:bodyPr>
          <a:lstStyle/>
          <a:p>
            <a:pPr algn="ctr"/>
            <a:r>
              <a:rPr lang="en-US" sz="7200" b="1">
                <a:solidFill>
                  <a:srgbClr val="FF0000"/>
                </a:solidFill>
                <a:latin typeface="Times New Roman" panose="02020603050405020304" pitchFamily="18" charset="0"/>
                <a:cs typeface="Times New Roman" panose="02020603050405020304" pitchFamily="18" charset="0"/>
              </a:rPr>
              <a:t>ĐỀ SỐ 10</a:t>
            </a:r>
          </a:p>
        </p:txBody>
      </p:sp>
    </p:spTree>
    <p:extLst>
      <p:ext uri="{BB962C8B-B14F-4D97-AF65-F5344CB8AC3E}">
        <p14:creationId xmlns:p14="http://schemas.microsoft.com/office/powerpoint/2010/main" val="1936676674"/>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8A0F10-652D-B90F-A570-56CDCA7C30F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4BDA7C3-286A-B6C8-12E5-64B13897C38A}"/>
              </a:ext>
            </a:extLst>
          </p:cNvPr>
          <p:cNvSpPr txBox="1"/>
          <p:nvPr/>
        </p:nvSpPr>
        <p:spPr>
          <a:xfrm>
            <a:off x="623740" y="2384981"/>
            <a:ext cx="10944520" cy="1200329"/>
          </a:xfrm>
          <a:prstGeom prst="rect">
            <a:avLst/>
          </a:prstGeom>
          <a:noFill/>
        </p:spPr>
        <p:txBody>
          <a:bodyPr wrap="square" rtlCol="0">
            <a:spAutoFit/>
          </a:bodyPr>
          <a:lstStyle/>
          <a:p>
            <a:pPr algn="ctr"/>
            <a:r>
              <a:rPr lang="en-US" sz="7200" b="1">
                <a:solidFill>
                  <a:srgbClr val="FF0000"/>
                </a:solidFill>
                <a:latin typeface="Times New Roman" panose="02020603050405020304" pitchFamily="18" charset="0"/>
                <a:cs typeface="Times New Roman" panose="02020603050405020304" pitchFamily="18" charset="0"/>
              </a:rPr>
              <a:t>ĐỀ SỐ 11</a:t>
            </a:r>
          </a:p>
        </p:txBody>
      </p:sp>
    </p:spTree>
    <p:extLst>
      <p:ext uri="{BB962C8B-B14F-4D97-AF65-F5344CB8AC3E}">
        <p14:creationId xmlns:p14="http://schemas.microsoft.com/office/powerpoint/2010/main" val="3027964026"/>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31FA9-984F-FA70-B58E-67050D9AA5A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0AAD1A1-38D5-D257-AD88-BF1E18CD8093}"/>
              </a:ext>
            </a:extLst>
          </p:cNvPr>
          <p:cNvSpPr txBox="1"/>
          <p:nvPr/>
        </p:nvSpPr>
        <p:spPr>
          <a:xfrm>
            <a:off x="623740" y="2384981"/>
            <a:ext cx="10944520" cy="1200329"/>
          </a:xfrm>
          <a:prstGeom prst="rect">
            <a:avLst/>
          </a:prstGeom>
          <a:noFill/>
        </p:spPr>
        <p:txBody>
          <a:bodyPr wrap="square" rtlCol="0">
            <a:spAutoFit/>
          </a:bodyPr>
          <a:lstStyle/>
          <a:p>
            <a:pPr algn="ctr"/>
            <a:r>
              <a:rPr lang="en-US" sz="7200" b="1">
                <a:solidFill>
                  <a:srgbClr val="FF0000"/>
                </a:solidFill>
                <a:latin typeface="Times New Roman" panose="02020603050405020304" pitchFamily="18" charset="0"/>
                <a:cs typeface="Times New Roman" panose="02020603050405020304" pitchFamily="18" charset="0"/>
              </a:rPr>
              <a:t>ĐỀ SỐ 12</a:t>
            </a:r>
          </a:p>
        </p:txBody>
      </p:sp>
    </p:spTree>
    <p:extLst>
      <p:ext uri="{BB962C8B-B14F-4D97-AF65-F5344CB8AC3E}">
        <p14:creationId xmlns:p14="http://schemas.microsoft.com/office/powerpoint/2010/main" val="8012545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820</TotalTime>
  <Words>7461</Words>
  <Application>Microsoft Office PowerPoint</Application>
  <PresentationFormat>Widescreen</PresentationFormat>
  <Paragraphs>718</Paragraphs>
  <Slides>131</Slides>
  <Notes>4</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131</vt:i4>
      </vt:variant>
    </vt:vector>
  </HeadingPairs>
  <TitlesOfParts>
    <vt:vector size="145" baseType="lpstr">
      <vt:lpstr>DengXian</vt:lpstr>
      <vt:lpstr>Aptos</vt:lpstr>
      <vt:lpstr>Aptos Display</vt:lpstr>
      <vt:lpstr>Arial</vt:lpstr>
      <vt:lpstr>Calibri</vt:lpstr>
      <vt:lpstr>Cambria Math</vt:lpstr>
      <vt:lpstr>Chu Van An</vt:lpstr>
      <vt:lpstr>Chu Văn An</vt:lpstr>
      <vt:lpstr>Palatino Linotype</vt:lpstr>
      <vt:lpstr>Roboto</vt:lpstr>
      <vt:lpstr>Symbol</vt:lpstr>
      <vt:lpstr>Times New Roman</vt:lpstr>
      <vt:lpstr>Office Theme</vt:lpstr>
      <vt:lpstr>Equation.DSMT4</vt:lpstr>
      <vt:lpstr>ÔN TẬP CUỐI KỲ  TOÁN 10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Trần Anh Sơn</dc:creator>
  <cp:lastModifiedBy>Trần Anh Sơn</cp:lastModifiedBy>
  <cp:revision>124</cp:revision>
  <dcterms:created xsi:type="dcterms:W3CDTF">2024-11-25T00:10:29Z</dcterms:created>
  <dcterms:modified xsi:type="dcterms:W3CDTF">2024-12-03T23:01:06Z</dcterms:modified>
</cp:coreProperties>
</file>