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54" r:id="rId1"/>
  </p:sldMasterIdLst>
  <p:notesMasterIdLst>
    <p:notesMasterId r:id="rId98"/>
  </p:notesMasterIdLst>
  <p:handoutMasterIdLst>
    <p:handoutMasterId r:id="rId99"/>
  </p:handoutMasterIdLst>
  <p:sldIdLst>
    <p:sldId id="256" r:id="rId2"/>
    <p:sldId id="593" r:id="rId3"/>
    <p:sldId id="517" r:id="rId4"/>
    <p:sldId id="603" r:id="rId5"/>
    <p:sldId id="498" r:id="rId6"/>
    <p:sldId id="499" r:id="rId7"/>
    <p:sldId id="500" r:id="rId8"/>
    <p:sldId id="589" r:id="rId9"/>
    <p:sldId id="501" r:id="rId10"/>
    <p:sldId id="502" r:id="rId11"/>
    <p:sldId id="504" r:id="rId12"/>
    <p:sldId id="505" r:id="rId13"/>
    <p:sldId id="506" r:id="rId14"/>
    <p:sldId id="507" r:id="rId15"/>
    <p:sldId id="508" r:id="rId16"/>
    <p:sldId id="510" r:id="rId17"/>
    <p:sldId id="511" r:id="rId18"/>
    <p:sldId id="512" r:id="rId19"/>
    <p:sldId id="513" r:id="rId20"/>
    <p:sldId id="514" r:id="rId21"/>
    <p:sldId id="604" r:id="rId22"/>
    <p:sldId id="605" r:id="rId23"/>
    <p:sldId id="606" r:id="rId24"/>
    <p:sldId id="660" r:id="rId25"/>
    <p:sldId id="659" r:id="rId26"/>
    <p:sldId id="516" r:id="rId27"/>
    <p:sldId id="518" r:id="rId28"/>
    <p:sldId id="519" r:id="rId29"/>
    <p:sldId id="520" r:id="rId30"/>
    <p:sldId id="521" r:id="rId31"/>
    <p:sldId id="523" r:id="rId32"/>
    <p:sldId id="607" r:id="rId33"/>
    <p:sldId id="527" r:id="rId34"/>
    <p:sldId id="528" r:id="rId35"/>
    <p:sldId id="529" r:id="rId36"/>
    <p:sldId id="530" r:id="rId37"/>
    <p:sldId id="531" r:id="rId38"/>
    <p:sldId id="532" r:id="rId39"/>
    <p:sldId id="533" r:id="rId40"/>
    <p:sldId id="535" r:id="rId41"/>
    <p:sldId id="536" r:id="rId42"/>
    <p:sldId id="538" r:id="rId43"/>
    <p:sldId id="541" r:id="rId44"/>
    <p:sldId id="544" r:id="rId45"/>
    <p:sldId id="546" r:id="rId46"/>
    <p:sldId id="547" r:id="rId47"/>
    <p:sldId id="548" r:id="rId48"/>
    <p:sldId id="550" r:id="rId49"/>
    <p:sldId id="551" r:id="rId50"/>
    <p:sldId id="560" r:id="rId51"/>
    <p:sldId id="561" r:id="rId52"/>
    <p:sldId id="563" r:id="rId53"/>
    <p:sldId id="565" r:id="rId54"/>
    <p:sldId id="596" r:id="rId55"/>
    <p:sldId id="568" r:id="rId56"/>
    <p:sldId id="569" r:id="rId57"/>
    <p:sldId id="597" r:id="rId58"/>
    <p:sldId id="570" r:id="rId59"/>
    <p:sldId id="572" r:id="rId60"/>
    <p:sldId id="598" r:id="rId61"/>
    <p:sldId id="573" r:id="rId62"/>
    <p:sldId id="574" r:id="rId63"/>
    <p:sldId id="579" r:id="rId64"/>
    <p:sldId id="599" r:id="rId65"/>
    <p:sldId id="582" r:id="rId66"/>
    <p:sldId id="600" r:id="rId67"/>
    <p:sldId id="601" r:id="rId68"/>
    <p:sldId id="602" r:id="rId69"/>
    <p:sldId id="608" r:id="rId70"/>
    <p:sldId id="615" r:id="rId71"/>
    <p:sldId id="616" r:id="rId72"/>
    <p:sldId id="617" r:id="rId73"/>
    <p:sldId id="618" r:id="rId74"/>
    <p:sldId id="619" r:id="rId75"/>
    <p:sldId id="620" r:id="rId76"/>
    <p:sldId id="621" r:id="rId77"/>
    <p:sldId id="623" r:id="rId78"/>
    <p:sldId id="624" r:id="rId79"/>
    <p:sldId id="625" r:id="rId80"/>
    <p:sldId id="626" r:id="rId81"/>
    <p:sldId id="627" r:id="rId82"/>
    <p:sldId id="628" r:id="rId83"/>
    <p:sldId id="629" r:id="rId84"/>
    <p:sldId id="630" r:id="rId85"/>
    <p:sldId id="631" r:id="rId86"/>
    <p:sldId id="633" r:id="rId87"/>
    <p:sldId id="634" r:id="rId88"/>
    <p:sldId id="635" r:id="rId89"/>
    <p:sldId id="636" r:id="rId90"/>
    <p:sldId id="637" r:id="rId91"/>
    <p:sldId id="638" r:id="rId92"/>
    <p:sldId id="639" r:id="rId93"/>
    <p:sldId id="609" r:id="rId94"/>
    <p:sldId id="610" r:id="rId95"/>
    <p:sldId id="611" r:id="rId96"/>
    <p:sldId id="612" r:id="rId9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6040"/>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79" autoAdjust="0"/>
    <p:restoredTop sz="84364" autoAdjust="0"/>
  </p:normalViewPr>
  <p:slideViewPr>
    <p:cSldViewPr>
      <p:cViewPr varScale="1">
        <p:scale>
          <a:sx n="53" d="100"/>
          <a:sy n="53" d="100"/>
        </p:scale>
        <p:origin x="1592" y="4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4" d="100"/>
          <a:sy n="54" d="100"/>
        </p:scale>
        <p:origin x="2796" y="4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handoutMaster" Target="handoutMasters/handoutMaster1.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notesMaster" Target="notesMasters/notesMaster1.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1"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EFF75A-B6F4-42FD-93EA-FF48D58EADE1}" type="doc">
      <dgm:prSet loTypeId="urn:microsoft.com/office/officeart/2005/8/layout/cycle7" loCatId="cycle" qsTypeId="urn:microsoft.com/office/officeart/2005/8/quickstyle/simple1" qsCatId="simple" csTypeId="urn:microsoft.com/office/officeart/2005/8/colors/accent1_1" csCatId="accent1" phldr="1"/>
      <dgm:spPr/>
      <dgm:t>
        <a:bodyPr/>
        <a:lstStyle/>
        <a:p>
          <a:endParaRPr lang="en-GB"/>
        </a:p>
      </dgm:t>
    </dgm:pt>
    <dgm:pt modelId="{776A850E-89B6-491B-A4FF-D8F7BB854F4D}">
      <dgm:prSet phldrT="[Text]"/>
      <dgm:spPr/>
      <dgm:t>
        <a:bodyPr/>
        <a:lstStyle/>
        <a:p>
          <a:r>
            <a:rPr lang="en-GB"/>
            <a:t>Lệnh rẽ nhánh</a:t>
          </a:r>
        </a:p>
      </dgm:t>
    </dgm:pt>
    <dgm:pt modelId="{DECA13FA-5485-4EDC-90C1-1140E3673BAA}" type="parTrans" cxnId="{601F4EC0-57F9-4591-AF8B-E5B7A922DA57}">
      <dgm:prSet/>
      <dgm:spPr/>
      <dgm:t>
        <a:bodyPr/>
        <a:lstStyle/>
        <a:p>
          <a:endParaRPr lang="en-GB"/>
        </a:p>
      </dgm:t>
    </dgm:pt>
    <dgm:pt modelId="{4EE3A7A7-E091-4D56-9D63-C989454828D6}" type="sibTrans" cxnId="{601F4EC0-57F9-4591-AF8B-E5B7A922DA57}">
      <dgm:prSet/>
      <dgm:spPr/>
      <dgm:t>
        <a:bodyPr/>
        <a:lstStyle/>
        <a:p>
          <a:endParaRPr lang="en-GB"/>
        </a:p>
      </dgm:t>
    </dgm:pt>
    <dgm:pt modelId="{0A27FCF6-2F1B-4209-A32D-4ACD8196ADD7}">
      <dgm:prSet phldrT="[Text]"/>
      <dgm:spPr/>
      <dgm:t>
        <a:bodyPr/>
        <a:lstStyle/>
        <a:p>
          <a:r>
            <a:rPr lang="en-GB"/>
            <a:t>Lệnh </a:t>
          </a:r>
          <a:br>
            <a:rPr lang="en-GB"/>
          </a:br>
          <a:r>
            <a:rPr lang="en-GB"/>
            <a:t>switch … case</a:t>
          </a: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53E7524C-9AD8-4F20-BE15-746586D8E830}" type="parTrans" cxnId="{5DF79E6A-A338-49D4-AE3E-D4C98B37C69F}">
      <dgm:prSet/>
      <dgm:spPr/>
      <dgm:t>
        <a:bodyPr/>
        <a:lstStyle/>
        <a:p>
          <a:endParaRPr lang="en-GB"/>
        </a:p>
      </dgm:t>
    </dgm:pt>
    <dgm:pt modelId="{C66D4899-9D48-491B-A3AF-7DE2476068F0}" type="sibTrans" cxnId="{5DF79E6A-A338-49D4-AE3E-D4C98B37C69F}">
      <dgm:prSet/>
      <dgm:spPr/>
      <dgm:t>
        <a:bodyPr/>
        <a:lstStyle/>
        <a:p>
          <a:endParaRPr lang="en-GB"/>
        </a:p>
      </dgm:t>
    </dgm:pt>
    <dgm:pt modelId="{21EC9D69-37D9-485E-BC9D-0207D9C9F5E9}">
      <dgm:prSet phldrT="[Text]"/>
      <dgm:spPr/>
      <dgm:t>
        <a:bodyPr/>
        <a:lstStyle/>
        <a:p>
          <a:r>
            <a:rPr lang="en-GB"/>
            <a:t>Lệnh if</a:t>
          </a:r>
        </a:p>
      </dgm:t>
      <dgm:extLst>
        <a:ext uri="{E40237B7-FDA0-4F09-8148-C483321AD2D9}">
          <dgm14:cNvPr xmlns:dgm14="http://schemas.microsoft.com/office/drawing/2010/diagram" id="0" name="">
            <a:hlinkClick xmlns:r="http://schemas.openxmlformats.org/officeDocument/2006/relationships" r:id="" action="ppaction://hlinkshowjump?jump=nextslide"/>
          </dgm14:cNvPr>
        </a:ext>
      </dgm:extLst>
    </dgm:pt>
    <dgm:pt modelId="{A5E2A811-0C62-4C25-B04F-FC8438FE4C69}" type="parTrans" cxnId="{8C4F48BE-EA80-4331-9407-6C2B83FDA8FE}">
      <dgm:prSet/>
      <dgm:spPr/>
      <dgm:t>
        <a:bodyPr/>
        <a:lstStyle/>
        <a:p>
          <a:endParaRPr lang="en-GB"/>
        </a:p>
      </dgm:t>
    </dgm:pt>
    <dgm:pt modelId="{B64D56CF-B111-43B1-AEE1-8FB1A3D48CA9}" type="sibTrans" cxnId="{8C4F48BE-EA80-4331-9407-6C2B83FDA8FE}">
      <dgm:prSet/>
      <dgm:spPr/>
      <dgm:t>
        <a:bodyPr/>
        <a:lstStyle/>
        <a:p>
          <a:endParaRPr lang="en-GB"/>
        </a:p>
      </dgm:t>
    </dgm:pt>
    <dgm:pt modelId="{26CFB04C-B5FC-4B43-A22C-E459380ACD30}" type="pres">
      <dgm:prSet presAssocID="{29EFF75A-B6F4-42FD-93EA-FF48D58EADE1}" presName="Name0" presStyleCnt="0">
        <dgm:presLayoutVars>
          <dgm:dir/>
          <dgm:resizeHandles val="exact"/>
        </dgm:presLayoutVars>
      </dgm:prSet>
      <dgm:spPr/>
    </dgm:pt>
    <dgm:pt modelId="{CADE0ADB-66CF-48D5-A304-F3BCFCED470D}" type="pres">
      <dgm:prSet presAssocID="{776A850E-89B6-491B-A4FF-D8F7BB854F4D}" presName="node" presStyleLbl="node1" presStyleIdx="0" presStyleCnt="3">
        <dgm:presLayoutVars>
          <dgm:bulletEnabled val="1"/>
        </dgm:presLayoutVars>
      </dgm:prSet>
      <dgm:spPr/>
    </dgm:pt>
    <dgm:pt modelId="{5C6351D1-04A7-4CEB-A555-76A707F0C0D7}" type="pres">
      <dgm:prSet presAssocID="{4EE3A7A7-E091-4D56-9D63-C989454828D6}" presName="sibTrans" presStyleLbl="sibTrans2D1" presStyleIdx="0" presStyleCnt="3"/>
      <dgm:spPr>
        <a:prstGeom prst="rightArrow">
          <a:avLst/>
        </a:prstGeom>
      </dgm:spPr>
    </dgm:pt>
    <dgm:pt modelId="{6796F22E-F636-4B2A-B579-3C80DF1884FF}" type="pres">
      <dgm:prSet presAssocID="{4EE3A7A7-E091-4D56-9D63-C989454828D6}" presName="connectorText" presStyleLbl="sibTrans2D1" presStyleIdx="0" presStyleCnt="3"/>
      <dgm:spPr/>
    </dgm:pt>
    <dgm:pt modelId="{053B2710-9AE6-404C-B39E-354DC1EB01D8}" type="pres">
      <dgm:prSet presAssocID="{0A27FCF6-2F1B-4209-A32D-4ACD8196ADD7}" presName="node" presStyleLbl="node1" presStyleIdx="1" presStyleCnt="3" custRadScaleRad="89662" custRadScaleInc="-24982">
        <dgm:presLayoutVars>
          <dgm:bulletEnabled val="1"/>
        </dgm:presLayoutVars>
      </dgm:prSet>
      <dgm:spPr/>
    </dgm:pt>
    <dgm:pt modelId="{0C15D164-C32E-4DBF-B862-582EE5F89FAF}" type="pres">
      <dgm:prSet presAssocID="{C66D4899-9D48-491B-A3AF-7DE2476068F0}" presName="sibTrans" presStyleLbl="sibTrans2D1" presStyleIdx="1" presStyleCnt="3" custScaleX="1247" custScaleY="1247" custLinFactX="100000" custLinFactY="-302635" custLinFactNeighborX="137892" custLinFactNeighborY="-400000"/>
      <dgm:spPr/>
    </dgm:pt>
    <dgm:pt modelId="{C5FD5BAB-23F3-4353-BE1A-0D68BE52AA96}" type="pres">
      <dgm:prSet presAssocID="{C66D4899-9D48-491B-A3AF-7DE2476068F0}" presName="connectorText" presStyleLbl="sibTrans2D1" presStyleIdx="1" presStyleCnt="3"/>
      <dgm:spPr/>
    </dgm:pt>
    <dgm:pt modelId="{7E984A35-6E35-48D9-A689-051DFB5E7CB8}" type="pres">
      <dgm:prSet presAssocID="{21EC9D69-37D9-485E-BC9D-0207D9C9F5E9}" presName="node" presStyleLbl="node1" presStyleIdx="2" presStyleCnt="3" custRadScaleRad="94140" custRadScaleInc="24755">
        <dgm:presLayoutVars>
          <dgm:bulletEnabled val="1"/>
        </dgm:presLayoutVars>
      </dgm:prSet>
      <dgm:spPr/>
    </dgm:pt>
    <dgm:pt modelId="{CD5E8566-9E54-40D0-97D7-F94C1AA468F3}" type="pres">
      <dgm:prSet presAssocID="{B64D56CF-B111-43B1-AEE1-8FB1A3D48CA9}" presName="sibTrans" presStyleLbl="sibTrans2D1" presStyleIdx="2" presStyleCnt="3"/>
      <dgm:spPr>
        <a:prstGeom prst="leftArrow">
          <a:avLst/>
        </a:prstGeom>
      </dgm:spPr>
    </dgm:pt>
    <dgm:pt modelId="{48784093-44EB-4EE4-AA95-A5CB4C3F9E07}" type="pres">
      <dgm:prSet presAssocID="{B64D56CF-B111-43B1-AEE1-8FB1A3D48CA9}" presName="connectorText" presStyleLbl="sibTrans2D1" presStyleIdx="2" presStyleCnt="3"/>
      <dgm:spPr/>
    </dgm:pt>
  </dgm:ptLst>
  <dgm:cxnLst>
    <dgm:cxn modelId="{A8790000-EF6F-4B70-990E-5A62136AA03B}" type="presOf" srcId="{4EE3A7A7-E091-4D56-9D63-C989454828D6}" destId="{5C6351D1-04A7-4CEB-A555-76A707F0C0D7}" srcOrd="0" destOrd="0" presId="urn:microsoft.com/office/officeart/2005/8/layout/cycle7"/>
    <dgm:cxn modelId="{9ED3C322-0727-4859-818F-7DA0DE73732B}" type="presOf" srcId="{29EFF75A-B6F4-42FD-93EA-FF48D58EADE1}" destId="{26CFB04C-B5FC-4B43-A22C-E459380ACD30}" srcOrd="0" destOrd="0" presId="urn:microsoft.com/office/officeart/2005/8/layout/cycle7"/>
    <dgm:cxn modelId="{1335D322-52CE-44E9-972D-50F2ED9C2A9D}" type="presOf" srcId="{B64D56CF-B111-43B1-AEE1-8FB1A3D48CA9}" destId="{48784093-44EB-4EE4-AA95-A5CB4C3F9E07}" srcOrd="1" destOrd="0" presId="urn:microsoft.com/office/officeart/2005/8/layout/cycle7"/>
    <dgm:cxn modelId="{5DF79E6A-A338-49D4-AE3E-D4C98B37C69F}" srcId="{29EFF75A-B6F4-42FD-93EA-FF48D58EADE1}" destId="{0A27FCF6-2F1B-4209-A32D-4ACD8196ADD7}" srcOrd="1" destOrd="0" parTransId="{53E7524C-9AD8-4F20-BE15-746586D8E830}" sibTransId="{C66D4899-9D48-491B-A3AF-7DE2476068F0}"/>
    <dgm:cxn modelId="{1E58566B-59EF-4E1D-8A40-6E59B6688D30}" type="presOf" srcId="{4EE3A7A7-E091-4D56-9D63-C989454828D6}" destId="{6796F22E-F636-4B2A-B579-3C80DF1884FF}" srcOrd="1" destOrd="0" presId="urn:microsoft.com/office/officeart/2005/8/layout/cycle7"/>
    <dgm:cxn modelId="{96A6BA4D-CB22-40FB-B390-B5A73E1EFDD8}" type="presOf" srcId="{B64D56CF-B111-43B1-AEE1-8FB1A3D48CA9}" destId="{CD5E8566-9E54-40D0-97D7-F94C1AA468F3}" srcOrd="0" destOrd="0" presId="urn:microsoft.com/office/officeart/2005/8/layout/cycle7"/>
    <dgm:cxn modelId="{577F0877-20C5-4447-B6B7-2A2F8820D8A5}" type="presOf" srcId="{21EC9D69-37D9-485E-BC9D-0207D9C9F5E9}" destId="{7E984A35-6E35-48D9-A689-051DFB5E7CB8}" srcOrd="0" destOrd="0" presId="urn:microsoft.com/office/officeart/2005/8/layout/cycle7"/>
    <dgm:cxn modelId="{8C4F48BE-EA80-4331-9407-6C2B83FDA8FE}" srcId="{29EFF75A-B6F4-42FD-93EA-FF48D58EADE1}" destId="{21EC9D69-37D9-485E-BC9D-0207D9C9F5E9}" srcOrd="2" destOrd="0" parTransId="{A5E2A811-0C62-4C25-B04F-FC8438FE4C69}" sibTransId="{B64D56CF-B111-43B1-AEE1-8FB1A3D48CA9}"/>
    <dgm:cxn modelId="{601F4EC0-57F9-4591-AF8B-E5B7A922DA57}" srcId="{29EFF75A-B6F4-42FD-93EA-FF48D58EADE1}" destId="{776A850E-89B6-491B-A4FF-D8F7BB854F4D}" srcOrd="0" destOrd="0" parTransId="{DECA13FA-5485-4EDC-90C1-1140E3673BAA}" sibTransId="{4EE3A7A7-E091-4D56-9D63-C989454828D6}"/>
    <dgm:cxn modelId="{74AEE9C4-960B-478F-9A47-548F9F7A9CFC}" type="presOf" srcId="{0A27FCF6-2F1B-4209-A32D-4ACD8196ADD7}" destId="{053B2710-9AE6-404C-B39E-354DC1EB01D8}" srcOrd="0" destOrd="0" presId="urn:microsoft.com/office/officeart/2005/8/layout/cycle7"/>
    <dgm:cxn modelId="{8E5A4ECF-928F-4BB6-B511-35984FB8F3A5}" type="presOf" srcId="{776A850E-89B6-491B-A4FF-D8F7BB854F4D}" destId="{CADE0ADB-66CF-48D5-A304-F3BCFCED470D}" srcOrd="0" destOrd="0" presId="urn:microsoft.com/office/officeart/2005/8/layout/cycle7"/>
    <dgm:cxn modelId="{659A4FE9-6484-49A7-849F-69481527B212}" type="presOf" srcId="{C66D4899-9D48-491B-A3AF-7DE2476068F0}" destId="{0C15D164-C32E-4DBF-B862-582EE5F89FAF}" srcOrd="0" destOrd="0" presId="urn:microsoft.com/office/officeart/2005/8/layout/cycle7"/>
    <dgm:cxn modelId="{87430FFF-6B23-4B74-9448-E8BCF3C03252}" type="presOf" srcId="{C66D4899-9D48-491B-A3AF-7DE2476068F0}" destId="{C5FD5BAB-23F3-4353-BE1A-0D68BE52AA96}" srcOrd="1" destOrd="0" presId="urn:microsoft.com/office/officeart/2005/8/layout/cycle7"/>
    <dgm:cxn modelId="{58A0750C-4176-49FF-8C97-7D5B38A385CD}" type="presParOf" srcId="{26CFB04C-B5FC-4B43-A22C-E459380ACD30}" destId="{CADE0ADB-66CF-48D5-A304-F3BCFCED470D}" srcOrd="0" destOrd="0" presId="urn:microsoft.com/office/officeart/2005/8/layout/cycle7"/>
    <dgm:cxn modelId="{9EC4758B-4E83-4EC5-97C6-588085CA5504}" type="presParOf" srcId="{26CFB04C-B5FC-4B43-A22C-E459380ACD30}" destId="{5C6351D1-04A7-4CEB-A555-76A707F0C0D7}" srcOrd="1" destOrd="0" presId="urn:microsoft.com/office/officeart/2005/8/layout/cycle7"/>
    <dgm:cxn modelId="{99CA44F0-9A19-4ACF-BD34-2D363910E6E3}" type="presParOf" srcId="{5C6351D1-04A7-4CEB-A555-76A707F0C0D7}" destId="{6796F22E-F636-4B2A-B579-3C80DF1884FF}" srcOrd="0" destOrd="0" presId="urn:microsoft.com/office/officeart/2005/8/layout/cycle7"/>
    <dgm:cxn modelId="{21D34482-9248-42B5-8820-DF1AAE977B5E}" type="presParOf" srcId="{26CFB04C-B5FC-4B43-A22C-E459380ACD30}" destId="{053B2710-9AE6-404C-B39E-354DC1EB01D8}" srcOrd="2" destOrd="0" presId="urn:microsoft.com/office/officeart/2005/8/layout/cycle7"/>
    <dgm:cxn modelId="{B3E4D170-FFEF-4D9F-B7FD-9935346D459D}" type="presParOf" srcId="{26CFB04C-B5FC-4B43-A22C-E459380ACD30}" destId="{0C15D164-C32E-4DBF-B862-582EE5F89FAF}" srcOrd="3" destOrd="0" presId="urn:microsoft.com/office/officeart/2005/8/layout/cycle7"/>
    <dgm:cxn modelId="{ED7A1E68-7A12-4949-828B-14876D64D341}" type="presParOf" srcId="{0C15D164-C32E-4DBF-B862-582EE5F89FAF}" destId="{C5FD5BAB-23F3-4353-BE1A-0D68BE52AA96}" srcOrd="0" destOrd="0" presId="urn:microsoft.com/office/officeart/2005/8/layout/cycle7"/>
    <dgm:cxn modelId="{7FFBC9D4-0161-47AC-BADE-E547C701107D}" type="presParOf" srcId="{26CFB04C-B5FC-4B43-A22C-E459380ACD30}" destId="{7E984A35-6E35-48D9-A689-051DFB5E7CB8}" srcOrd="4" destOrd="0" presId="urn:microsoft.com/office/officeart/2005/8/layout/cycle7"/>
    <dgm:cxn modelId="{0F228EBD-AF96-496F-A224-CAE352D30C52}" type="presParOf" srcId="{26CFB04C-B5FC-4B43-A22C-E459380ACD30}" destId="{CD5E8566-9E54-40D0-97D7-F94C1AA468F3}" srcOrd="5" destOrd="0" presId="urn:microsoft.com/office/officeart/2005/8/layout/cycle7"/>
    <dgm:cxn modelId="{4FEBB49F-C121-4A07-B1DD-EDA6A9718E83}" type="presParOf" srcId="{CD5E8566-9E54-40D0-97D7-F94C1AA468F3}" destId="{48784093-44EB-4EE4-AA95-A5CB4C3F9E07}" srcOrd="0" destOrd="0" presId="urn:microsoft.com/office/officeart/2005/8/layout/cycle7"/>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DE0ADB-66CF-48D5-A304-F3BCFCED470D}">
      <dsp:nvSpPr>
        <dsp:cNvPr id="0" name=""/>
        <dsp:cNvSpPr/>
      </dsp:nvSpPr>
      <dsp:spPr>
        <a:xfrm>
          <a:off x="2168968" y="775"/>
          <a:ext cx="1818746" cy="90937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Lệnh rẽ nhánh</a:t>
          </a:r>
        </a:p>
      </dsp:txBody>
      <dsp:txXfrm>
        <a:off x="2195603" y="27410"/>
        <a:ext cx="1765476" cy="856103"/>
      </dsp:txXfrm>
    </dsp:sp>
    <dsp:sp modelId="{5C6351D1-04A7-4CEB-A555-76A707F0C0D7}">
      <dsp:nvSpPr>
        <dsp:cNvPr id="0" name=""/>
        <dsp:cNvSpPr/>
      </dsp:nvSpPr>
      <dsp:spPr>
        <a:xfrm rot="3293996">
          <a:off x="3325962" y="1364130"/>
          <a:ext cx="1005699" cy="318280"/>
        </a:xfrm>
        <a:prstGeom prst="rightArrow">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3421446" y="1427786"/>
        <a:ext cx="814731" cy="190968"/>
      </dsp:txXfrm>
    </dsp:sp>
    <dsp:sp modelId="{053B2710-9AE6-404C-B39E-354DC1EB01D8}">
      <dsp:nvSpPr>
        <dsp:cNvPr id="0" name=""/>
        <dsp:cNvSpPr/>
      </dsp:nvSpPr>
      <dsp:spPr>
        <a:xfrm>
          <a:off x="3669909" y="2136393"/>
          <a:ext cx="1818746" cy="90937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Lệnh </a:t>
          </a:r>
          <a:br>
            <a:rPr lang="en-GB" sz="2200" kern="1200"/>
          </a:br>
          <a:r>
            <a:rPr lang="en-GB" sz="2200" kern="1200"/>
            <a:t>switch … case</a:t>
          </a:r>
        </a:p>
      </dsp:txBody>
      <dsp:txXfrm>
        <a:off x="3696544" y="2163028"/>
        <a:ext cx="1765476" cy="856103"/>
      </dsp:txXfrm>
    </dsp:sp>
    <dsp:sp modelId="{0C15D164-C32E-4DBF-B862-582EE5F89FAF}">
      <dsp:nvSpPr>
        <dsp:cNvPr id="0" name=""/>
        <dsp:cNvSpPr/>
      </dsp:nvSpPr>
      <dsp:spPr>
        <a:xfrm rot="10773349">
          <a:off x="5427574" y="364666"/>
          <a:ext cx="12541" cy="3968"/>
        </a:xfrm>
        <a:prstGeom prst="lef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5428764" y="365460"/>
        <a:ext cx="10161" cy="2380"/>
      </dsp:txXfrm>
    </dsp:sp>
    <dsp:sp modelId="{7E984A35-6E35-48D9-A689-051DFB5E7CB8}">
      <dsp:nvSpPr>
        <dsp:cNvPr id="0" name=""/>
        <dsp:cNvSpPr/>
      </dsp:nvSpPr>
      <dsp:spPr>
        <a:xfrm>
          <a:off x="594075" y="2160239"/>
          <a:ext cx="1818746" cy="909373"/>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Lệnh if</a:t>
          </a:r>
        </a:p>
      </dsp:txBody>
      <dsp:txXfrm>
        <a:off x="620710" y="2186874"/>
        <a:ext cx="1765476" cy="856103"/>
      </dsp:txXfrm>
    </dsp:sp>
    <dsp:sp modelId="{CD5E8566-9E54-40D0-97D7-F94C1AA468F3}">
      <dsp:nvSpPr>
        <dsp:cNvPr id="0" name=""/>
        <dsp:cNvSpPr/>
      </dsp:nvSpPr>
      <dsp:spPr>
        <a:xfrm rot="18366193">
          <a:off x="1788045" y="1376053"/>
          <a:ext cx="1005699" cy="318280"/>
        </a:xfrm>
        <a:prstGeom prst="leftArrow">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1883529" y="1439709"/>
        <a:ext cx="814731" cy="190968"/>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57200" y="228600"/>
            <a:ext cx="2514600" cy="310662"/>
          </a:xfrm>
          <a:prstGeom prst="rect">
            <a:avLst/>
          </a:prstGeom>
        </p:spPr>
        <p:txBody>
          <a:bodyPr vert="horz" lIns="91440" tIns="45720" rIns="91440" bIns="45720" rtlCol="0"/>
          <a:lstStyle>
            <a:lvl1pPr algn="l">
              <a:defRPr sz="1200"/>
            </a:lvl1pPr>
          </a:lstStyle>
          <a:p>
            <a:r>
              <a:rPr lang="en-US"/>
              <a:t>Công nghệ Java</a:t>
            </a:r>
            <a:endParaRPr lang="en-GB"/>
          </a:p>
        </p:txBody>
      </p:sp>
      <p:sp>
        <p:nvSpPr>
          <p:cNvPr id="4" name="Footer Placeholder 3"/>
          <p:cNvSpPr>
            <a:spLocks noGrp="1"/>
          </p:cNvSpPr>
          <p:nvPr>
            <p:ph type="ftr" sz="quarter" idx="2"/>
          </p:nvPr>
        </p:nvSpPr>
        <p:spPr>
          <a:xfrm>
            <a:off x="0" y="8532813"/>
            <a:ext cx="13716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2590800" y="8532813"/>
            <a:ext cx="1296987" cy="458787"/>
          </a:xfrm>
          <a:prstGeom prst="rect">
            <a:avLst/>
          </a:prstGeom>
        </p:spPr>
        <p:txBody>
          <a:bodyPr vert="horz" lIns="91440" tIns="45720" rIns="91440" bIns="45720" rtlCol="0" anchor="b"/>
          <a:lstStyle>
            <a:lvl1pPr algn="r">
              <a:defRPr sz="1200"/>
            </a:lvl1pPr>
          </a:lstStyle>
          <a:p>
            <a:pPr algn="ctr"/>
            <a:fld id="{76D47C7C-ADC2-467D-8E42-8B10FCB69FC6}" type="slidenum">
              <a:rPr lang="en-GB" smtClean="0"/>
              <a:pPr algn="ctr"/>
              <a:t>‹#›</a:t>
            </a:fld>
            <a:endParaRPr lang="en-GB"/>
          </a:p>
        </p:txBody>
      </p:sp>
    </p:spTree>
    <p:extLst>
      <p:ext uri="{BB962C8B-B14F-4D97-AF65-F5344CB8AC3E}">
        <p14:creationId xmlns:p14="http://schemas.microsoft.com/office/powerpoint/2010/main" val="41288795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32" tIns="45716" rIns="91432" bIns="45716" numCol="1" anchor="t" anchorCtr="0" compatLnSpc="1">
            <a:prstTxWarp prst="textNoShape">
              <a:avLst/>
            </a:prstTxWarp>
          </a:bodyPr>
          <a:lstStyle>
            <a:lvl1pPr>
              <a:defRPr sz="1200"/>
            </a:lvl1pPr>
          </a:lstStyle>
          <a:p>
            <a:endParaRPr lang="en-US"/>
          </a:p>
        </p:txBody>
      </p:sp>
      <p:sp>
        <p:nvSpPr>
          <p:cNvPr id="317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32" tIns="45716" rIns="91432" bIns="45716" numCol="1" anchor="t" anchorCtr="0" compatLnSpc="1">
            <a:prstTxWarp prst="textNoShape">
              <a:avLst/>
            </a:prstTxWarp>
          </a:bodyPr>
          <a:lstStyle>
            <a:lvl1pPr algn="r">
              <a:defRPr sz="1200"/>
            </a:lvl1pPr>
          </a:lstStyle>
          <a:p>
            <a:endParaRPr lang="en-US"/>
          </a:p>
        </p:txBody>
      </p:sp>
      <p:sp>
        <p:nvSpPr>
          <p:cNvPr id="50180" name="Rectangle 4"/>
          <p:cNvSpPr>
            <a:spLocks noGrp="1" noRot="1" noChangeAspect="1" noChangeArrowheads="1" noTextEdit="1"/>
          </p:cNvSpPr>
          <p:nvPr>
            <p:ph type="sldImg" idx="2"/>
          </p:nvPr>
        </p:nvSpPr>
        <p:spPr bwMode="auto">
          <a:xfrm>
            <a:off x="1143000" y="685800"/>
            <a:ext cx="4573588"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32" tIns="45716" rIns="91432" bIns="45716"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17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32" tIns="45716" rIns="91432" bIns="45716" numCol="1" anchor="b" anchorCtr="0" compatLnSpc="1">
            <a:prstTxWarp prst="textNoShape">
              <a:avLst/>
            </a:prstTxWarp>
          </a:bodyPr>
          <a:lstStyle>
            <a:lvl1pPr>
              <a:defRPr sz="1200"/>
            </a:lvl1pPr>
          </a:lstStyle>
          <a:p>
            <a:endParaRPr lang="en-US"/>
          </a:p>
        </p:txBody>
      </p:sp>
      <p:sp>
        <p:nvSpPr>
          <p:cNvPr id="317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32" tIns="45716" rIns="91432" bIns="45716" numCol="1" anchor="b" anchorCtr="0" compatLnSpc="1">
            <a:prstTxWarp prst="textNoShape">
              <a:avLst/>
            </a:prstTxWarp>
          </a:bodyPr>
          <a:lstStyle>
            <a:lvl1pPr algn="r">
              <a:defRPr sz="1200"/>
            </a:lvl1pPr>
          </a:lstStyle>
          <a:p>
            <a:fld id="{C4FAFF74-62C9-4164-83E5-C3FEE683EDA9}" type="slidenum">
              <a:rPr lang="en-US"/>
              <a:pPr/>
              <a:t>‹#›</a:t>
            </a:fld>
            <a:endParaRPr lang="en-US"/>
          </a:p>
        </p:txBody>
      </p:sp>
    </p:spTree>
    <p:extLst>
      <p:ext uri="{BB962C8B-B14F-4D97-AF65-F5344CB8AC3E}">
        <p14:creationId xmlns:p14="http://schemas.microsoft.com/office/powerpoint/2010/main" val="31270290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vi-VN" b="1" i="0">
                <a:solidFill>
                  <a:srgbClr val="222222"/>
                </a:solidFill>
                <a:effectLst/>
                <a:latin typeface="Roboto" panose="02000000000000000000" pitchFamily="2" charset="0"/>
              </a:rPr>
              <a:t>Chỉ số TIOBE</a:t>
            </a:r>
            <a:r>
              <a:rPr lang="vi-VN" b="0" i="0">
                <a:solidFill>
                  <a:srgbClr val="222222"/>
                </a:solidFill>
                <a:effectLst/>
                <a:latin typeface="Roboto" panose="02000000000000000000" pitchFamily="2" charset="0"/>
              </a:rPr>
              <a:t>: là một chỉ số về sự phổ biến của các ngôn ngữ lập trình, được cập nhật mỗi tháng một lần. Chỉ số này được tính dựa trên số lượng các truy vấn có chứa tên ngôn ngữ lập trình của các công cụ tìm kiếm phổ biến như Google, Bing, Yahoo !, Wikipedia, Amazon, YouTube và Baidu.</a:t>
            </a:r>
          </a:p>
          <a:p>
            <a:endParaRPr lang="en-US"/>
          </a:p>
        </p:txBody>
      </p:sp>
      <p:sp>
        <p:nvSpPr>
          <p:cNvPr id="4" name="Slide Number Placeholder 3"/>
          <p:cNvSpPr>
            <a:spLocks noGrp="1"/>
          </p:cNvSpPr>
          <p:nvPr>
            <p:ph type="sldNum" sz="quarter" idx="5"/>
          </p:nvPr>
        </p:nvSpPr>
        <p:spPr/>
        <p:txBody>
          <a:bodyPr/>
          <a:lstStyle/>
          <a:p>
            <a:fld id="{C4FAFF74-62C9-4164-83E5-C3FEE683EDA9}" type="slidenum">
              <a:rPr lang="en-US" smtClean="0"/>
              <a:pPr/>
              <a:t>2</a:t>
            </a:fld>
            <a:endParaRPr lang="en-US"/>
          </a:p>
        </p:txBody>
      </p:sp>
    </p:spTree>
    <p:extLst>
      <p:ext uri="{BB962C8B-B14F-4D97-AF65-F5344CB8AC3E}">
        <p14:creationId xmlns:p14="http://schemas.microsoft.com/office/powerpoint/2010/main" val="1563556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t>API là giao diện chương trình ứng dụng.</a:t>
            </a:r>
          </a:p>
          <a:p>
            <a:r>
              <a:rPr lang="vi-VN" b="0" i="0">
                <a:solidFill>
                  <a:srgbClr val="1F1F1F"/>
                </a:solidFill>
                <a:effectLst/>
                <a:latin typeface="Google Sans"/>
              </a:rPr>
              <a:t>Framework </a:t>
            </a:r>
            <a:r>
              <a:rPr lang="vi-VN" b="0" i="0">
                <a:solidFill>
                  <a:srgbClr val="040C28"/>
                </a:solidFill>
                <a:effectLst/>
                <a:latin typeface="Google Sans"/>
              </a:rPr>
              <a:t>là một khung làm việc hoặc một bộ công cụ cung cấp các quy tắc, cấu trúc, thư viện, các hàm và giao diện lập trình ứng dụng (API)</a:t>
            </a:r>
            <a:r>
              <a:rPr lang="en-US" b="0" i="0">
                <a:solidFill>
                  <a:srgbClr val="040C28"/>
                </a:solidFill>
                <a:effectLst/>
                <a:latin typeface="Google Sans"/>
              </a:rPr>
              <a:t>.</a:t>
            </a:r>
            <a:endParaRPr lang="en-US"/>
          </a:p>
        </p:txBody>
      </p:sp>
      <p:sp>
        <p:nvSpPr>
          <p:cNvPr id="4" name="Slide Number Placeholder 3"/>
          <p:cNvSpPr>
            <a:spLocks noGrp="1"/>
          </p:cNvSpPr>
          <p:nvPr>
            <p:ph type="sldNum" sz="quarter" idx="5"/>
          </p:nvPr>
        </p:nvSpPr>
        <p:spPr/>
        <p:txBody>
          <a:bodyPr/>
          <a:lstStyle/>
          <a:p>
            <a:fld id="{C4FAFF74-62C9-4164-83E5-C3FEE683EDA9}" type="slidenum">
              <a:rPr lang="en-US" smtClean="0"/>
              <a:pPr/>
              <a:t>17</a:t>
            </a:fld>
            <a:endParaRPr lang="en-US"/>
          </a:p>
        </p:txBody>
      </p:sp>
    </p:spTree>
    <p:extLst>
      <p:ext uri="{BB962C8B-B14F-4D97-AF65-F5344CB8AC3E}">
        <p14:creationId xmlns:p14="http://schemas.microsoft.com/office/powerpoint/2010/main" val="10687694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Classes: lớp</a:t>
            </a:r>
          </a:p>
          <a:p>
            <a:r>
              <a:rPr lang="en-US"/>
              <a:t>Compiler: trình biên dịch</a:t>
            </a:r>
          </a:p>
          <a:p>
            <a:r>
              <a:rPr lang="en-US"/>
              <a:t>Debugger: gỡ lỗi</a:t>
            </a:r>
          </a:p>
          <a:p>
            <a:r>
              <a:rPr lang="en-US"/>
              <a:t> Java Runtime Environment: môi trường chạy Java</a:t>
            </a:r>
          </a:p>
        </p:txBody>
      </p:sp>
      <p:sp>
        <p:nvSpPr>
          <p:cNvPr id="4" name="Slide Number Placeholder 3"/>
          <p:cNvSpPr>
            <a:spLocks noGrp="1"/>
          </p:cNvSpPr>
          <p:nvPr>
            <p:ph type="sldNum" sz="quarter" idx="5"/>
          </p:nvPr>
        </p:nvSpPr>
        <p:spPr/>
        <p:txBody>
          <a:bodyPr/>
          <a:lstStyle/>
          <a:p>
            <a:fld id="{C4FAFF74-62C9-4164-83E5-C3FEE683EDA9}" type="slidenum">
              <a:rPr lang="en-US" smtClean="0"/>
              <a:pPr/>
              <a:t>20</a:t>
            </a:fld>
            <a:endParaRPr lang="en-US"/>
          </a:p>
        </p:txBody>
      </p:sp>
    </p:spTree>
    <p:extLst>
      <p:ext uri="{BB962C8B-B14F-4D97-AF65-F5344CB8AC3E}">
        <p14:creationId xmlns:p14="http://schemas.microsoft.com/office/powerpoint/2010/main" val="2176735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21</a:t>
            </a:fld>
            <a:endParaRPr lang="en-US"/>
          </a:p>
        </p:txBody>
      </p:sp>
    </p:spTree>
    <p:extLst>
      <p:ext uri="{BB962C8B-B14F-4D97-AF65-F5344CB8AC3E}">
        <p14:creationId xmlns:p14="http://schemas.microsoft.com/office/powerpoint/2010/main" val="22341812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22</a:t>
            </a:fld>
            <a:endParaRPr lang="en-US"/>
          </a:p>
        </p:txBody>
      </p:sp>
    </p:spTree>
    <p:extLst>
      <p:ext uri="{BB962C8B-B14F-4D97-AF65-F5344CB8AC3E}">
        <p14:creationId xmlns:p14="http://schemas.microsoft.com/office/powerpoint/2010/main" val="1540783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23</a:t>
            </a:fld>
            <a:endParaRPr lang="en-US"/>
          </a:p>
        </p:txBody>
      </p:sp>
    </p:spTree>
    <p:extLst>
      <p:ext uri="{BB962C8B-B14F-4D97-AF65-F5344CB8AC3E}">
        <p14:creationId xmlns:p14="http://schemas.microsoft.com/office/powerpoint/2010/main" val="3927864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27</a:t>
            </a:fld>
            <a:endParaRPr lang="en-US"/>
          </a:p>
        </p:txBody>
      </p:sp>
    </p:spTree>
    <p:extLst>
      <p:ext uri="{BB962C8B-B14F-4D97-AF65-F5344CB8AC3E}">
        <p14:creationId xmlns:p14="http://schemas.microsoft.com/office/powerpoint/2010/main" val="410294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28</a:t>
            </a:fld>
            <a:endParaRPr lang="en-US"/>
          </a:p>
        </p:txBody>
      </p:sp>
    </p:spTree>
    <p:extLst>
      <p:ext uri="{BB962C8B-B14F-4D97-AF65-F5344CB8AC3E}">
        <p14:creationId xmlns:p14="http://schemas.microsoft.com/office/powerpoint/2010/main" val="1017711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29</a:t>
            </a:fld>
            <a:endParaRPr lang="en-US"/>
          </a:p>
        </p:txBody>
      </p:sp>
    </p:spTree>
    <p:extLst>
      <p:ext uri="{BB962C8B-B14F-4D97-AF65-F5344CB8AC3E}">
        <p14:creationId xmlns:p14="http://schemas.microsoft.com/office/powerpoint/2010/main" val="5845236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30</a:t>
            </a:fld>
            <a:endParaRPr lang="en-US"/>
          </a:p>
        </p:txBody>
      </p:sp>
    </p:spTree>
    <p:extLst>
      <p:ext uri="{BB962C8B-B14F-4D97-AF65-F5344CB8AC3E}">
        <p14:creationId xmlns:p14="http://schemas.microsoft.com/office/powerpoint/2010/main" val="23633453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31</a:t>
            </a:fld>
            <a:endParaRPr lang="en-US"/>
          </a:p>
        </p:txBody>
      </p:sp>
    </p:spTree>
    <p:extLst>
      <p:ext uri="{BB962C8B-B14F-4D97-AF65-F5344CB8AC3E}">
        <p14:creationId xmlns:p14="http://schemas.microsoft.com/office/powerpoint/2010/main" val="19217725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32</a:t>
            </a:fld>
            <a:endParaRPr lang="en-US"/>
          </a:p>
        </p:txBody>
      </p:sp>
    </p:spTree>
    <p:extLst>
      <p:ext uri="{BB962C8B-B14F-4D97-AF65-F5344CB8AC3E}">
        <p14:creationId xmlns:p14="http://schemas.microsoft.com/office/powerpoint/2010/main" val="2304292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34</a:t>
            </a:fld>
            <a:endParaRPr lang="en-US"/>
          </a:p>
        </p:txBody>
      </p:sp>
    </p:spTree>
    <p:extLst>
      <p:ext uri="{BB962C8B-B14F-4D97-AF65-F5344CB8AC3E}">
        <p14:creationId xmlns:p14="http://schemas.microsoft.com/office/powerpoint/2010/main" val="36169326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35</a:t>
            </a:fld>
            <a:endParaRPr lang="en-US"/>
          </a:p>
        </p:txBody>
      </p:sp>
    </p:spTree>
    <p:extLst>
      <p:ext uri="{BB962C8B-B14F-4D97-AF65-F5344CB8AC3E}">
        <p14:creationId xmlns:p14="http://schemas.microsoft.com/office/powerpoint/2010/main" val="18814813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43</a:t>
            </a:fld>
            <a:endParaRPr lang="en-US"/>
          </a:p>
        </p:txBody>
      </p:sp>
    </p:spTree>
    <p:extLst>
      <p:ext uri="{BB962C8B-B14F-4D97-AF65-F5344CB8AC3E}">
        <p14:creationId xmlns:p14="http://schemas.microsoft.com/office/powerpoint/2010/main" val="8426191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44</a:t>
            </a:fld>
            <a:endParaRPr lang="en-US"/>
          </a:p>
        </p:txBody>
      </p:sp>
    </p:spTree>
    <p:extLst>
      <p:ext uri="{BB962C8B-B14F-4D97-AF65-F5344CB8AC3E}">
        <p14:creationId xmlns:p14="http://schemas.microsoft.com/office/powerpoint/2010/main" val="4940747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45</a:t>
            </a:fld>
            <a:endParaRPr lang="en-US"/>
          </a:p>
        </p:txBody>
      </p:sp>
    </p:spTree>
    <p:extLst>
      <p:ext uri="{BB962C8B-B14F-4D97-AF65-F5344CB8AC3E}">
        <p14:creationId xmlns:p14="http://schemas.microsoft.com/office/powerpoint/2010/main" val="10267340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46</a:t>
            </a:fld>
            <a:endParaRPr lang="en-US"/>
          </a:p>
        </p:txBody>
      </p:sp>
    </p:spTree>
    <p:extLst>
      <p:ext uri="{BB962C8B-B14F-4D97-AF65-F5344CB8AC3E}">
        <p14:creationId xmlns:p14="http://schemas.microsoft.com/office/powerpoint/2010/main" val="34749296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47</a:t>
            </a:fld>
            <a:endParaRPr lang="en-US"/>
          </a:p>
        </p:txBody>
      </p:sp>
    </p:spTree>
    <p:extLst>
      <p:ext uri="{BB962C8B-B14F-4D97-AF65-F5344CB8AC3E}">
        <p14:creationId xmlns:p14="http://schemas.microsoft.com/office/powerpoint/2010/main" val="17330498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48</a:t>
            </a:fld>
            <a:endParaRPr lang="en-US"/>
          </a:p>
        </p:txBody>
      </p:sp>
    </p:spTree>
    <p:extLst>
      <p:ext uri="{BB962C8B-B14F-4D97-AF65-F5344CB8AC3E}">
        <p14:creationId xmlns:p14="http://schemas.microsoft.com/office/powerpoint/2010/main" val="27530088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49</a:t>
            </a:fld>
            <a:endParaRPr lang="en-US"/>
          </a:p>
        </p:txBody>
      </p:sp>
    </p:spTree>
    <p:extLst>
      <p:ext uri="{BB962C8B-B14F-4D97-AF65-F5344CB8AC3E}">
        <p14:creationId xmlns:p14="http://schemas.microsoft.com/office/powerpoint/2010/main" val="21740102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51</a:t>
            </a:fld>
            <a:endParaRPr lang="en-US"/>
          </a:p>
        </p:txBody>
      </p:sp>
    </p:spTree>
    <p:extLst>
      <p:ext uri="{BB962C8B-B14F-4D97-AF65-F5344CB8AC3E}">
        <p14:creationId xmlns:p14="http://schemas.microsoft.com/office/powerpoint/2010/main" val="1178203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52</a:t>
            </a:fld>
            <a:endParaRPr lang="en-US"/>
          </a:p>
        </p:txBody>
      </p:sp>
    </p:spTree>
    <p:extLst>
      <p:ext uri="{BB962C8B-B14F-4D97-AF65-F5344CB8AC3E}">
        <p14:creationId xmlns:p14="http://schemas.microsoft.com/office/powerpoint/2010/main" val="13135904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53</a:t>
            </a:fld>
            <a:endParaRPr lang="en-US"/>
          </a:p>
        </p:txBody>
      </p:sp>
    </p:spTree>
    <p:extLst>
      <p:ext uri="{BB962C8B-B14F-4D97-AF65-F5344CB8AC3E}">
        <p14:creationId xmlns:p14="http://schemas.microsoft.com/office/powerpoint/2010/main" val="7467324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54</a:t>
            </a:fld>
            <a:endParaRPr lang="en-US"/>
          </a:p>
        </p:txBody>
      </p:sp>
    </p:spTree>
    <p:extLst>
      <p:ext uri="{BB962C8B-B14F-4D97-AF65-F5344CB8AC3E}">
        <p14:creationId xmlns:p14="http://schemas.microsoft.com/office/powerpoint/2010/main" val="31474997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55</a:t>
            </a:fld>
            <a:endParaRPr lang="en-US"/>
          </a:p>
        </p:txBody>
      </p:sp>
    </p:spTree>
    <p:extLst>
      <p:ext uri="{BB962C8B-B14F-4D97-AF65-F5344CB8AC3E}">
        <p14:creationId xmlns:p14="http://schemas.microsoft.com/office/powerpoint/2010/main" val="28928045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56</a:t>
            </a:fld>
            <a:endParaRPr lang="en-US"/>
          </a:p>
        </p:txBody>
      </p:sp>
    </p:spTree>
    <p:extLst>
      <p:ext uri="{BB962C8B-B14F-4D97-AF65-F5344CB8AC3E}">
        <p14:creationId xmlns:p14="http://schemas.microsoft.com/office/powerpoint/2010/main" val="7937826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57</a:t>
            </a:fld>
            <a:endParaRPr lang="en-US"/>
          </a:p>
        </p:txBody>
      </p:sp>
    </p:spTree>
    <p:extLst>
      <p:ext uri="{BB962C8B-B14F-4D97-AF65-F5344CB8AC3E}">
        <p14:creationId xmlns:p14="http://schemas.microsoft.com/office/powerpoint/2010/main" val="24102523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58</a:t>
            </a:fld>
            <a:endParaRPr lang="en-US"/>
          </a:p>
        </p:txBody>
      </p:sp>
    </p:spTree>
    <p:extLst>
      <p:ext uri="{BB962C8B-B14F-4D97-AF65-F5344CB8AC3E}">
        <p14:creationId xmlns:p14="http://schemas.microsoft.com/office/powerpoint/2010/main" val="3711715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59</a:t>
            </a:fld>
            <a:endParaRPr lang="en-US"/>
          </a:p>
        </p:txBody>
      </p:sp>
    </p:spTree>
    <p:extLst>
      <p:ext uri="{BB962C8B-B14F-4D97-AF65-F5344CB8AC3E}">
        <p14:creationId xmlns:p14="http://schemas.microsoft.com/office/powerpoint/2010/main" val="35195891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60</a:t>
            </a:fld>
            <a:endParaRPr lang="en-US"/>
          </a:p>
        </p:txBody>
      </p:sp>
    </p:spTree>
    <p:extLst>
      <p:ext uri="{BB962C8B-B14F-4D97-AF65-F5344CB8AC3E}">
        <p14:creationId xmlns:p14="http://schemas.microsoft.com/office/powerpoint/2010/main" val="23054286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61</a:t>
            </a:fld>
            <a:endParaRPr lang="en-US"/>
          </a:p>
        </p:txBody>
      </p:sp>
    </p:spTree>
    <p:extLst>
      <p:ext uri="{BB962C8B-B14F-4D97-AF65-F5344CB8AC3E}">
        <p14:creationId xmlns:p14="http://schemas.microsoft.com/office/powerpoint/2010/main" val="23761369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62</a:t>
            </a:fld>
            <a:endParaRPr lang="en-US"/>
          </a:p>
        </p:txBody>
      </p:sp>
    </p:spTree>
    <p:extLst>
      <p:ext uri="{BB962C8B-B14F-4D97-AF65-F5344CB8AC3E}">
        <p14:creationId xmlns:p14="http://schemas.microsoft.com/office/powerpoint/2010/main" val="36185703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63</a:t>
            </a:fld>
            <a:endParaRPr lang="en-US"/>
          </a:p>
        </p:txBody>
      </p:sp>
    </p:spTree>
    <p:extLst>
      <p:ext uri="{BB962C8B-B14F-4D97-AF65-F5344CB8AC3E}">
        <p14:creationId xmlns:p14="http://schemas.microsoft.com/office/powerpoint/2010/main" val="337915824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64</a:t>
            </a:fld>
            <a:endParaRPr lang="en-US"/>
          </a:p>
        </p:txBody>
      </p:sp>
    </p:spTree>
    <p:extLst>
      <p:ext uri="{BB962C8B-B14F-4D97-AF65-F5344CB8AC3E}">
        <p14:creationId xmlns:p14="http://schemas.microsoft.com/office/powerpoint/2010/main" val="7018411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65</a:t>
            </a:fld>
            <a:endParaRPr lang="en-US"/>
          </a:p>
        </p:txBody>
      </p:sp>
    </p:spTree>
    <p:extLst>
      <p:ext uri="{BB962C8B-B14F-4D97-AF65-F5344CB8AC3E}">
        <p14:creationId xmlns:p14="http://schemas.microsoft.com/office/powerpoint/2010/main" val="10894816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66</a:t>
            </a:fld>
            <a:endParaRPr lang="en-US"/>
          </a:p>
        </p:txBody>
      </p:sp>
    </p:spTree>
    <p:extLst>
      <p:ext uri="{BB962C8B-B14F-4D97-AF65-F5344CB8AC3E}">
        <p14:creationId xmlns:p14="http://schemas.microsoft.com/office/powerpoint/2010/main" val="401045487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67</a:t>
            </a:fld>
            <a:endParaRPr lang="en-US"/>
          </a:p>
        </p:txBody>
      </p:sp>
    </p:spTree>
    <p:extLst>
      <p:ext uri="{BB962C8B-B14F-4D97-AF65-F5344CB8AC3E}">
        <p14:creationId xmlns:p14="http://schemas.microsoft.com/office/powerpoint/2010/main" val="26926632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68</a:t>
            </a:fld>
            <a:endParaRPr lang="en-US"/>
          </a:p>
        </p:txBody>
      </p:sp>
    </p:spTree>
    <p:extLst>
      <p:ext uri="{BB962C8B-B14F-4D97-AF65-F5344CB8AC3E}">
        <p14:creationId xmlns:p14="http://schemas.microsoft.com/office/powerpoint/2010/main" val="35774904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91</a:t>
            </a:fld>
            <a:endParaRPr lang="en-US"/>
          </a:p>
        </p:txBody>
      </p:sp>
    </p:spTree>
    <p:extLst>
      <p:ext uri="{BB962C8B-B14F-4D97-AF65-F5344CB8AC3E}">
        <p14:creationId xmlns:p14="http://schemas.microsoft.com/office/powerpoint/2010/main" val="29532492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92</a:t>
            </a:fld>
            <a:endParaRPr lang="en-US"/>
          </a:p>
        </p:txBody>
      </p:sp>
    </p:spTree>
    <p:extLst>
      <p:ext uri="{BB962C8B-B14F-4D97-AF65-F5344CB8AC3E}">
        <p14:creationId xmlns:p14="http://schemas.microsoft.com/office/powerpoint/2010/main" val="181412633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93</a:t>
            </a:fld>
            <a:endParaRPr lang="en-US"/>
          </a:p>
        </p:txBody>
      </p:sp>
    </p:spTree>
    <p:extLst>
      <p:ext uri="{BB962C8B-B14F-4D97-AF65-F5344CB8AC3E}">
        <p14:creationId xmlns:p14="http://schemas.microsoft.com/office/powerpoint/2010/main" val="403060223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94</a:t>
            </a:fld>
            <a:endParaRPr lang="en-US"/>
          </a:p>
        </p:txBody>
      </p:sp>
    </p:spTree>
    <p:extLst>
      <p:ext uri="{BB962C8B-B14F-4D97-AF65-F5344CB8AC3E}">
        <p14:creationId xmlns:p14="http://schemas.microsoft.com/office/powerpoint/2010/main" val="122513188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95</a:t>
            </a:fld>
            <a:endParaRPr lang="en-US"/>
          </a:p>
        </p:txBody>
      </p:sp>
    </p:spTree>
    <p:extLst>
      <p:ext uri="{BB962C8B-B14F-4D97-AF65-F5344CB8AC3E}">
        <p14:creationId xmlns:p14="http://schemas.microsoft.com/office/powerpoint/2010/main" val="36150583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3588"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F83C8A-37B2-47AD-8B4B-9133DA213D7B}" type="slidenum">
              <a:rPr lang="en-US" smtClean="0"/>
              <a:t>96</a:t>
            </a:fld>
            <a:endParaRPr lang="en-US"/>
          </a:p>
        </p:txBody>
      </p:sp>
    </p:spTree>
    <p:extLst>
      <p:ext uri="{BB962C8B-B14F-4D97-AF65-F5344CB8AC3E}">
        <p14:creationId xmlns:p14="http://schemas.microsoft.com/office/powerpoint/2010/main" val="37044230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60845"/>
            <a:ext cx="9144000" cy="269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4000" cy="282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228600" y="2438409"/>
            <a:ext cx="8534400" cy="1470025"/>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defRPr b="1" cap="none" spc="38">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defRPr>
            </a:lvl1pPr>
          </a:lstStyle>
          <a:p>
            <a:r>
              <a:rPr lang="en-US"/>
              <a:t>Click to edit Master title style</a:t>
            </a:r>
          </a:p>
        </p:txBody>
      </p:sp>
      <p:sp>
        <p:nvSpPr>
          <p:cNvPr id="3" name="Subtitle 2"/>
          <p:cNvSpPr>
            <a:spLocks noGrp="1"/>
          </p:cNvSpPr>
          <p:nvPr>
            <p:ph type="subTitle" idx="1"/>
          </p:nvPr>
        </p:nvSpPr>
        <p:spPr>
          <a:xfrm>
            <a:off x="1371600" y="4148533"/>
            <a:ext cx="6400800" cy="762000"/>
          </a:xfrm>
        </p:spPr>
        <p:txBody>
          <a:bodyPr>
            <a:normAutofit/>
          </a:bodyPr>
          <a:lstStyle>
            <a:lvl1pPr marL="0" indent="0" algn="ctr">
              <a:buNone/>
              <a:defRPr sz="1500">
                <a:solidFill>
                  <a:schemeClr val="tx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p>
          <a:p>
            <a:endParaRPr lang="en-US"/>
          </a:p>
        </p:txBody>
      </p:sp>
    </p:spTree>
    <p:extLst>
      <p:ext uri="{BB962C8B-B14F-4D97-AF65-F5344CB8AC3E}">
        <p14:creationId xmlns:p14="http://schemas.microsoft.com/office/powerpoint/2010/main" val="961019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629400"/>
            <a:ext cx="9144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WinFX__LineGlow"/>
          <p:cNvPicPr>
            <a:picLocks noChangeAspect="1" noChangeArrowheads="1"/>
          </p:cNvPicPr>
          <p:nvPr/>
        </p:nvPicPr>
        <p:blipFill>
          <a:blip r:embed="rId4" cstate="print">
            <a:duotone>
              <a:schemeClr val="accent6">
                <a:shade val="45000"/>
                <a:satMod val="135000"/>
              </a:schemeClr>
              <a:prstClr val="white"/>
            </a:duotone>
            <a:lum bright="16000" contrast="26000"/>
          </a:blip>
          <a:srcRect/>
          <a:stretch>
            <a:fillRect/>
          </a:stretch>
        </p:blipFill>
        <p:spPr bwMode="auto">
          <a:xfrm>
            <a:off x="0" y="1143000"/>
            <a:ext cx="9144000" cy="228600"/>
          </a:xfrm>
          <a:prstGeom prst="rect">
            <a:avLst/>
          </a:prstGeom>
          <a:noFill/>
        </p:spPr>
      </p:pic>
      <p:pic>
        <p:nvPicPr>
          <p:cNvPr id="7" name="Picture 5" descr="WinFX_WCF__03a"/>
          <p:cNvPicPr>
            <a:picLocks noChangeAspect="1" noChangeArrowheads="1"/>
          </p:cNvPicPr>
          <p:nvPr/>
        </p:nvPicPr>
        <p:blipFill>
          <a:blip r:embed="rId5" cstate="print">
            <a:duotone>
              <a:schemeClr val="accent6">
                <a:shade val="45000"/>
                <a:satMod val="135000"/>
              </a:schemeClr>
              <a:prstClr val="white"/>
            </a:duotone>
          </a:blip>
          <a:srcRect/>
          <a:stretch>
            <a:fillRect/>
          </a:stretch>
        </p:blipFill>
        <p:spPr bwMode="auto">
          <a:xfrm>
            <a:off x="8534217" y="6400800"/>
            <a:ext cx="609784" cy="457200"/>
          </a:xfrm>
          <a:prstGeom prst="rect">
            <a:avLst/>
          </a:prstGeom>
          <a:noFill/>
        </p:spPr>
      </p:pic>
      <p:sp>
        <p:nvSpPr>
          <p:cNvPr id="2" name="Title 1"/>
          <p:cNvSpPr>
            <a:spLocks noGrp="1"/>
          </p:cNvSpPr>
          <p:nvPr>
            <p:ph type="title"/>
          </p:nvPr>
        </p:nvSpPr>
        <p:spPr>
          <a:xfrm>
            <a:off x="381000" y="152400"/>
            <a:ext cx="8610600" cy="1143000"/>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algn="ctr">
              <a:defRPr sz="2700" b="1" cap="none" spc="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defRPr>
            </a:lvl1pPr>
          </a:lstStyle>
          <a:p>
            <a:r>
              <a:rPr lang="en-US"/>
              <a:t>Click to edit Master title style</a:t>
            </a:r>
          </a:p>
        </p:txBody>
      </p:sp>
      <p:sp>
        <p:nvSpPr>
          <p:cNvPr id="3" name="Content Placeholder 2"/>
          <p:cNvSpPr>
            <a:spLocks noGrp="1"/>
          </p:cNvSpPr>
          <p:nvPr>
            <p:ph idx="1"/>
          </p:nvPr>
        </p:nvSpPr>
        <p:spPr>
          <a:xfrm>
            <a:off x="304800" y="1371601"/>
            <a:ext cx="8534308" cy="4876800"/>
          </a:xfrm>
        </p:spPr>
        <p:txBody>
          <a:bodyPr/>
          <a:lstStyle>
            <a:lvl1pPr marL="257175" indent="-257175" algn="just">
              <a:buFont typeface="Wingdings" pitchFamily="2" charset="2"/>
              <a:buChar char="Ø"/>
              <a:defRPr sz="2250"/>
            </a:lvl1pPr>
            <a:lvl2pPr algn="just">
              <a:defRPr/>
            </a:lvl2pPr>
            <a:lvl3pPr algn="just">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p:cNvSpPr>
            <a:spLocks noGrp="1"/>
          </p:cNvSpPr>
          <p:nvPr>
            <p:ph type="dt" sz="half" idx="10"/>
          </p:nvPr>
        </p:nvSpPr>
        <p:spPr>
          <a:xfrm>
            <a:off x="304800" y="6356359"/>
            <a:ext cx="990600" cy="365125"/>
          </a:xfrm>
        </p:spPr>
        <p:txBody>
          <a:bodyPr/>
          <a:lstStyle>
            <a:lvl1pPr>
              <a:defRPr>
                <a:solidFill>
                  <a:schemeClr val="tx1"/>
                </a:solidFill>
                <a:latin typeface="Tahoma" pitchFamily="34" charset="0"/>
                <a:cs typeface="Tahoma" pitchFamily="34" charset="0"/>
              </a:defRPr>
            </a:lvl1pPr>
          </a:lstStyle>
          <a:p>
            <a:endParaRPr lang="en-US" altLang="en-US"/>
          </a:p>
        </p:txBody>
      </p:sp>
      <p:sp>
        <p:nvSpPr>
          <p:cNvPr id="9" name="Footer Placeholder 4"/>
          <p:cNvSpPr>
            <a:spLocks noGrp="1"/>
          </p:cNvSpPr>
          <p:nvPr>
            <p:ph type="ftr" sz="quarter" idx="11"/>
          </p:nvPr>
        </p:nvSpPr>
        <p:spPr>
          <a:xfrm>
            <a:off x="1905000" y="6356359"/>
            <a:ext cx="6248400" cy="365125"/>
          </a:xfrm>
        </p:spPr>
        <p:txBody>
          <a:bodyPr/>
          <a:lstStyle>
            <a:lvl1pPr>
              <a:defRPr>
                <a:solidFill>
                  <a:schemeClr val="tx1"/>
                </a:solidFill>
                <a:latin typeface="Tahoma" pitchFamily="34" charset="0"/>
                <a:cs typeface="Tahoma" pitchFamily="34" charset="0"/>
              </a:defRPr>
            </a:lvl1pPr>
          </a:lstStyle>
          <a:p>
            <a:endParaRPr lang="en-US" altLang="en-US"/>
          </a:p>
        </p:txBody>
      </p:sp>
      <p:sp>
        <p:nvSpPr>
          <p:cNvPr id="10" name="Slide Number Placeholder 5"/>
          <p:cNvSpPr>
            <a:spLocks noGrp="1"/>
          </p:cNvSpPr>
          <p:nvPr>
            <p:ph type="sldNum" sz="quarter" idx="12"/>
          </p:nvPr>
        </p:nvSpPr>
        <p:spPr>
          <a:xfrm>
            <a:off x="8344422" y="6356359"/>
            <a:ext cx="533400" cy="365125"/>
          </a:xfrm>
        </p:spPr>
        <p:txBody>
          <a:bodyPr/>
          <a:lstStyle>
            <a:lvl1pPr>
              <a:defRPr>
                <a:solidFill>
                  <a:schemeClr val="tx1"/>
                </a:solidFill>
                <a:latin typeface="Tahoma" pitchFamily="34" charset="0"/>
                <a:cs typeface="Tahoma" pitchFamily="34" charset="0"/>
              </a:defRPr>
            </a:lvl1pPr>
          </a:lstStyle>
          <a:p>
            <a:fld id="{04E14541-87DE-422E-93EA-11027DDA40BD}" type="slidenum">
              <a:rPr lang="en-US" altLang="en-US"/>
              <a:pPr/>
              <a:t>‹#›</a:t>
            </a:fld>
            <a:endParaRPr lang="en-US" altLang="en-US"/>
          </a:p>
        </p:txBody>
      </p:sp>
    </p:spTree>
    <p:extLst>
      <p:ext uri="{BB962C8B-B14F-4D97-AF65-F5344CB8AC3E}">
        <p14:creationId xmlns:p14="http://schemas.microsoft.com/office/powerpoint/2010/main" val="3350305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 name="Picture 5" descr="WinFX_WCF__03a"/>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4800600" y="3601437"/>
            <a:ext cx="4343400" cy="3256571"/>
          </a:xfrm>
          <a:prstGeom prst="rect">
            <a:avLst/>
          </a:prstGeom>
          <a:noFill/>
        </p:spPr>
      </p:pic>
      <p:pic>
        <p:nvPicPr>
          <p:cNvPr id="4" name="Picture 8" descr="WinFX__LineGlow"/>
          <p:cNvPicPr>
            <a:picLocks noChangeAspect="1" noChangeArrowheads="1"/>
          </p:cNvPicPr>
          <p:nvPr/>
        </p:nvPicPr>
        <p:blipFill>
          <a:blip r:embed="rId3" cstate="print">
            <a:duotone>
              <a:schemeClr val="accent6">
                <a:shade val="45000"/>
                <a:satMod val="135000"/>
              </a:schemeClr>
              <a:prstClr val="white"/>
            </a:duotone>
            <a:lum bright="16000" contrast="26000"/>
          </a:blip>
          <a:srcRect r="16667" b="33333"/>
          <a:stretch>
            <a:fillRect/>
          </a:stretch>
        </p:blipFill>
        <p:spPr bwMode="auto">
          <a:xfrm>
            <a:off x="1524000" y="1905000"/>
            <a:ext cx="7620000" cy="152400"/>
          </a:xfrm>
          <a:prstGeom prst="rect">
            <a:avLst/>
          </a:prstGeom>
          <a:noFill/>
        </p:spPr>
      </p:pic>
      <p:pic>
        <p:nvPicPr>
          <p:cNvPr id="5" name="Picture 4" descr="WinFX__LineGlow"/>
          <p:cNvPicPr>
            <a:picLocks noChangeAspect="1" noChangeArrowheads="1"/>
          </p:cNvPicPr>
          <p:nvPr/>
        </p:nvPicPr>
        <p:blipFill>
          <a:blip r:embed="rId3" cstate="print">
            <a:duotone>
              <a:schemeClr val="accent6">
                <a:shade val="45000"/>
                <a:satMod val="135000"/>
              </a:schemeClr>
              <a:prstClr val="white"/>
            </a:duotone>
            <a:lum bright="16000" contrast="26000"/>
          </a:blip>
          <a:srcRect l="15000" t="33333"/>
          <a:stretch>
            <a:fillRect/>
          </a:stretch>
        </p:blipFill>
        <p:spPr bwMode="auto">
          <a:xfrm>
            <a:off x="0" y="4343400"/>
            <a:ext cx="7772400" cy="152400"/>
          </a:xfrm>
          <a:prstGeom prst="rect">
            <a:avLst/>
          </a:prstGeom>
          <a:noFill/>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D:\Dropbox\SS-Slides\DeCuong-CDIO\TemplateCDIOv1\HinhAnh\LogoCDIO_Transparen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1089" y="863609"/>
            <a:ext cx="1052512"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D:\Dropbox\SS-Slides\DeCuong-CDIO\TemplateCDIOv1\HinhAnh\LogoTruong_Transparent.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2888" y="815984"/>
            <a:ext cx="7620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381000" y="2492385"/>
            <a:ext cx="8534400" cy="1470025"/>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defRPr b="1" cap="none" spc="38">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defRPr>
            </a:lvl1pPr>
          </a:lstStyle>
          <a:p>
            <a:r>
              <a:rPr lang="en-US"/>
              <a:t>Click to edit Master title style</a:t>
            </a:r>
          </a:p>
        </p:txBody>
      </p:sp>
    </p:spTree>
    <p:extLst>
      <p:ext uri="{BB962C8B-B14F-4D97-AF65-F5344CB8AC3E}">
        <p14:creationId xmlns:p14="http://schemas.microsoft.com/office/powerpoint/2010/main" val="403935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953000"/>
            <a:ext cx="91440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9144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E:\04_Image Collection\01_ICON\Question\Help.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990600"/>
            <a:ext cx="51054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071462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9"/>
            <a:ext cx="7772400" cy="1362075"/>
          </a:xfrm>
        </p:spPr>
        <p:txBody>
          <a:bodyPr anchor="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l">
              <a:defRPr sz="3000" b="1" cap="none" spc="38">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defRPr>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1"/>
                </a:solidFill>
              </a:defRPr>
            </a:lvl1pPr>
          </a:lstStyle>
          <a:p>
            <a:endParaRPr lang="en-US" altLang="en-US"/>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alt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DD752161-84C5-490F-8C16-3A376D823178}" type="slidenum">
              <a:rPr lang="en-US" altLang="en-US"/>
              <a:pPr/>
              <a:t>‹#›</a:t>
            </a:fld>
            <a:endParaRPr lang="en-US" altLang="en-US"/>
          </a:p>
        </p:txBody>
      </p:sp>
    </p:spTree>
    <p:extLst>
      <p:ext uri="{BB962C8B-B14F-4D97-AF65-F5344CB8AC3E}">
        <p14:creationId xmlns:p14="http://schemas.microsoft.com/office/powerpoint/2010/main" val="1768075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629400"/>
            <a:ext cx="9144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WinFX__LineGlow"/>
          <p:cNvPicPr>
            <a:picLocks noChangeAspect="1" noChangeArrowheads="1"/>
          </p:cNvPicPr>
          <p:nvPr/>
        </p:nvPicPr>
        <p:blipFill>
          <a:blip r:embed="rId4" cstate="print">
            <a:duotone>
              <a:schemeClr val="accent6">
                <a:shade val="45000"/>
                <a:satMod val="135000"/>
              </a:schemeClr>
              <a:prstClr val="white"/>
            </a:duotone>
            <a:lum bright="16000" contrast="26000"/>
          </a:blip>
          <a:srcRect/>
          <a:stretch>
            <a:fillRect/>
          </a:stretch>
        </p:blipFill>
        <p:spPr bwMode="auto">
          <a:xfrm>
            <a:off x="0" y="1295400"/>
            <a:ext cx="9144000" cy="228600"/>
          </a:xfrm>
          <a:prstGeom prst="rect">
            <a:avLst/>
          </a:prstGeom>
          <a:noFill/>
        </p:spPr>
      </p:pic>
      <p:sp>
        <p:nvSpPr>
          <p:cNvPr id="2" name="Title 1"/>
          <p:cNvSpPr>
            <a:spLocks noGrp="1"/>
          </p:cNvSpPr>
          <p:nvPr>
            <p:ph type="title"/>
          </p:nvPr>
        </p:nvSpPr>
        <p:spPr>
          <a:xfrm>
            <a:off x="457200" y="152400"/>
            <a:ext cx="8534400" cy="1143000"/>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defRPr b="1" cap="none" spc="38">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defRPr>
            </a:lvl1pPr>
          </a:lstStyle>
          <a:p>
            <a:r>
              <a:rPr lang="en-US"/>
              <a:t>Click to edit Master title style</a:t>
            </a:r>
          </a:p>
        </p:txBody>
      </p:sp>
      <p:sp>
        <p:nvSpPr>
          <p:cNvPr id="3" name="Content Placeholder 2"/>
          <p:cNvSpPr>
            <a:spLocks noGrp="1"/>
          </p:cNvSpPr>
          <p:nvPr>
            <p:ph sz="half" idx="1"/>
          </p:nvPr>
        </p:nvSpPr>
        <p:spPr>
          <a:xfrm>
            <a:off x="457200" y="1600206"/>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6"/>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4"/>
          <p:cNvSpPr>
            <a:spLocks noGrp="1"/>
          </p:cNvSpPr>
          <p:nvPr>
            <p:ph type="dt" sz="half" idx="10"/>
          </p:nvPr>
        </p:nvSpPr>
        <p:spPr>
          <a:xfrm>
            <a:off x="457200" y="6356359"/>
            <a:ext cx="914400" cy="365125"/>
          </a:xfrm>
        </p:spPr>
        <p:txBody>
          <a:bodyPr/>
          <a:lstStyle>
            <a:lvl1pPr>
              <a:defRPr>
                <a:solidFill>
                  <a:schemeClr val="tx1"/>
                </a:solidFill>
              </a:defRPr>
            </a:lvl1pPr>
          </a:lstStyle>
          <a:p>
            <a:endParaRPr lang="en-US" altLang="en-US"/>
          </a:p>
        </p:txBody>
      </p:sp>
      <p:sp>
        <p:nvSpPr>
          <p:cNvPr id="9" name="Footer Placeholder 5"/>
          <p:cNvSpPr>
            <a:spLocks noGrp="1"/>
          </p:cNvSpPr>
          <p:nvPr>
            <p:ph type="ftr" sz="quarter" idx="11"/>
          </p:nvPr>
        </p:nvSpPr>
        <p:spPr>
          <a:xfrm>
            <a:off x="1524000" y="6356359"/>
            <a:ext cx="6400800" cy="365125"/>
          </a:xfrm>
        </p:spPr>
        <p:txBody>
          <a:bodyPr/>
          <a:lstStyle>
            <a:lvl1pPr>
              <a:defRPr>
                <a:solidFill>
                  <a:schemeClr val="tx1"/>
                </a:solidFill>
              </a:defRPr>
            </a:lvl1pPr>
          </a:lstStyle>
          <a:p>
            <a:endParaRPr lang="en-US" altLang="en-US"/>
          </a:p>
        </p:txBody>
      </p:sp>
      <p:sp>
        <p:nvSpPr>
          <p:cNvPr id="10" name="Slide Number Placeholder 6"/>
          <p:cNvSpPr>
            <a:spLocks noGrp="1"/>
          </p:cNvSpPr>
          <p:nvPr>
            <p:ph type="sldNum" sz="quarter" idx="12"/>
          </p:nvPr>
        </p:nvSpPr>
        <p:spPr>
          <a:xfrm>
            <a:off x="8153400" y="6356359"/>
            <a:ext cx="533400" cy="365125"/>
          </a:xfrm>
        </p:spPr>
        <p:txBody>
          <a:bodyPr/>
          <a:lstStyle>
            <a:lvl1pPr>
              <a:defRPr>
                <a:solidFill>
                  <a:schemeClr val="tx1"/>
                </a:solidFill>
              </a:defRPr>
            </a:lvl1pPr>
          </a:lstStyle>
          <a:p>
            <a:fld id="{61223252-CD90-444C-B6C2-7CFA06AB67FA}" type="slidenum">
              <a:rPr lang="en-US" altLang="en-US"/>
              <a:pPr/>
              <a:t>‹#›</a:t>
            </a:fld>
            <a:endParaRPr lang="en-US" altLang="en-US"/>
          </a:p>
        </p:txBody>
      </p:sp>
    </p:spTree>
    <p:extLst>
      <p:ext uri="{BB962C8B-B14F-4D97-AF65-F5344CB8AC3E}">
        <p14:creationId xmlns:p14="http://schemas.microsoft.com/office/powerpoint/2010/main" val="1026083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defRPr b="1" cap="none" spc="38">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defRPr>
            </a:lvl1pPr>
          </a:lstStyle>
          <a:p>
            <a:r>
              <a:rPr lang="en-US"/>
              <a:t>Click to edit Master title style</a:t>
            </a:r>
          </a:p>
        </p:txBody>
      </p:sp>
      <p:sp>
        <p:nvSpPr>
          <p:cNvPr id="3" name="Text Placeholder 2"/>
          <p:cNvSpPr>
            <a:spLocks noGrp="1"/>
          </p:cNvSpPr>
          <p:nvPr>
            <p:ph type="body" idx="1"/>
          </p:nvPr>
        </p:nvSpPr>
        <p:spPr>
          <a:xfrm>
            <a:off x="457200" y="1535117"/>
            <a:ext cx="4040188" cy="639763"/>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31" y="1535117"/>
            <a:ext cx="4041775" cy="639763"/>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31"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endParaRPr lang="en-US" altLang="en-US"/>
          </a:p>
        </p:txBody>
      </p:sp>
      <p:sp>
        <p:nvSpPr>
          <p:cNvPr id="8" name="Footer Placeholder 4"/>
          <p:cNvSpPr>
            <a:spLocks noGrp="1"/>
          </p:cNvSpPr>
          <p:nvPr>
            <p:ph type="ftr" sz="quarter" idx="11"/>
          </p:nvPr>
        </p:nvSpPr>
        <p:spPr/>
        <p:txBody>
          <a:bodyPr/>
          <a:lstStyle>
            <a:lvl1pPr>
              <a:defRPr/>
            </a:lvl1pPr>
          </a:lstStyle>
          <a:p>
            <a:endParaRPr lang="en-US" altLang="en-US"/>
          </a:p>
        </p:txBody>
      </p:sp>
      <p:sp>
        <p:nvSpPr>
          <p:cNvPr id="9" name="Slide Number Placeholder 5"/>
          <p:cNvSpPr>
            <a:spLocks noGrp="1"/>
          </p:cNvSpPr>
          <p:nvPr>
            <p:ph type="sldNum" sz="quarter" idx="12"/>
          </p:nvPr>
        </p:nvSpPr>
        <p:spPr/>
        <p:txBody>
          <a:bodyPr/>
          <a:lstStyle>
            <a:lvl1pPr>
              <a:defRPr/>
            </a:lvl1pPr>
          </a:lstStyle>
          <a:p>
            <a:fld id="{CA58D610-6654-4EF4-BDA5-FE54BB8838D6}" type="slidenum">
              <a:rPr lang="en-US" altLang="en-US"/>
              <a:pPr/>
              <a:t>‹#›</a:t>
            </a:fld>
            <a:endParaRPr lang="en-US" altLang="en-US"/>
          </a:p>
        </p:txBody>
      </p:sp>
    </p:spTree>
    <p:extLst>
      <p:ext uri="{BB962C8B-B14F-4D97-AF65-F5344CB8AC3E}">
        <p14:creationId xmlns:p14="http://schemas.microsoft.com/office/powerpoint/2010/main" val="3988408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7"/>
            <a:ext cx="3008313" cy="1162051"/>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3575050" y="273060"/>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endParaRPr lang="en-US" altLang="en-US"/>
          </a:p>
        </p:txBody>
      </p:sp>
      <p:sp>
        <p:nvSpPr>
          <p:cNvPr id="6" name="Footer Placeholder 4"/>
          <p:cNvSpPr>
            <a:spLocks noGrp="1"/>
          </p:cNvSpPr>
          <p:nvPr>
            <p:ph type="ftr" sz="quarter" idx="11"/>
          </p:nvPr>
        </p:nvSpPr>
        <p:spPr/>
        <p:txBody>
          <a:bodyPr/>
          <a:lstStyle>
            <a:lvl1pPr>
              <a:defRPr/>
            </a:lvl1pPr>
          </a:lstStyle>
          <a:p>
            <a:endParaRPr lang="en-US" altLang="en-US"/>
          </a:p>
        </p:txBody>
      </p:sp>
      <p:sp>
        <p:nvSpPr>
          <p:cNvPr id="7" name="Slide Number Placeholder 5"/>
          <p:cNvSpPr>
            <a:spLocks noGrp="1"/>
          </p:cNvSpPr>
          <p:nvPr>
            <p:ph type="sldNum" sz="quarter" idx="12"/>
          </p:nvPr>
        </p:nvSpPr>
        <p:spPr/>
        <p:txBody>
          <a:bodyPr/>
          <a:lstStyle>
            <a:lvl1pPr>
              <a:defRPr/>
            </a:lvl1pPr>
          </a:lstStyle>
          <a:p>
            <a:fld id="{E486CF7F-2DC5-43F7-AAC5-209202E932E9}" type="slidenum">
              <a:rPr lang="en-US" altLang="en-US"/>
              <a:pPr/>
              <a:t>‹#›</a:t>
            </a:fld>
            <a:endParaRPr lang="en-US" altLang="en-US"/>
          </a:p>
        </p:txBody>
      </p:sp>
    </p:spTree>
    <p:extLst>
      <p:ext uri="{BB962C8B-B14F-4D97-AF65-F5344CB8AC3E}">
        <p14:creationId xmlns:p14="http://schemas.microsoft.com/office/powerpoint/2010/main" val="3920779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8"/>
            <a:ext cx="5486400" cy="566739"/>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p>
        </p:txBody>
      </p:sp>
      <p:sp>
        <p:nvSpPr>
          <p:cNvPr id="4" name="Text Placeholder 3"/>
          <p:cNvSpPr>
            <a:spLocks noGrp="1"/>
          </p:cNvSpPr>
          <p:nvPr>
            <p:ph type="body" sz="half" idx="2"/>
          </p:nvPr>
        </p:nvSpPr>
        <p:spPr>
          <a:xfrm>
            <a:off x="1792288" y="5367346"/>
            <a:ext cx="5486400" cy="8048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endParaRPr lang="en-US" altLang="en-US"/>
          </a:p>
        </p:txBody>
      </p:sp>
      <p:sp>
        <p:nvSpPr>
          <p:cNvPr id="6" name="Footer Placeholder 4"/>
          <p:cNvSpPr>
            <a:spLocks noGrp="1"/>
          </p:cNvSpPr>
          <p:nvPr>
            <p:ph type="ftr" sz="quarter" idx="11"/>
          </p:nvPr>
        </p:nvSpPr>
        <p:spPr/>
        <p:txBody>
          <a:bodyPr/>
          <a:lstStyle>
            <a:lvl1pPr>
              <a:defRPr/>
            </a:lvl1pPr>
          </a:lstStyle>
          <a:p>
            <a:endParaRPr lang="en-US" altLang="en-US"/>
          </a:p>
        </p:txBody>
      </p:sp>
      <p:sp>
        <p:nvSpPr>
          <p:cNvPr id="7" name="Slide Number Placeholder 5"/>
          <p:cNvSpPr>
            <a:spLocks noGrp="1"/>
          </p:cNvSpPr>
          <p:nvPr>
            <p:ph type="sldNum" sz="quarter" idx="12"/>
          </p:nvPr>
        </p:nvSpPr>
        <p:spPr/>
        <p:txBody>
          <a:bodyPr/>
          <a:lstStyle>
            <a:lvl1pPr>
              <a:defRPr/>
            </a:lvl1pPr>
          </a:lstStyle>
          <a:p>
            <a:fld id="{7F8B56C3-AD5A-4B80-A913-0551DDF95D6D}" type="slidenum">
              <a:rPr lang="en-US" altLang="en-US"/>
              <a:pPr/>
              <a:t>‹#›</a:t>
            </a:fld>
            <a:endParaRPr lang="en-US" altLang="en-US"/>
          </a:p>
        </p:txBody>
      </p:sp>
    </p:spTree>
    <p:extLst>
      <p:ext uri="{BB962C8B-B14F-4D97-AF65-F5344CB8AC3E}">
        <p14:creationId xmlns:p14="http://schemas.microsoft.com/office/powerpoint/2010/main" val="1276335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4F972C1B-6C77-4067-BEA7-E892694A452C}" type="slidenum">
              <a:rPr lang="en-US" altLang="en-US"/>
              <a:pPr/>
              <a:t>‹#›</a:t>
            </a:fld>
            <a:endParaRPr lang="en-US" altLang="en-US"/>
          </a:p>
        </p:txBody>
      </p:sp>
    </p:spTree>
    <p:extLst>
      <p:ext uri="{BB962C8B-B14F-4D97-AF65-F5344CB8AC3E}">
        <p14:creationId xmlns:p14="http://schemas.microsoft.com/office/powerpoint/2010/main" val="2253648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7"/>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7"/>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78307E3C-D608-456E-B6C7-4B895AC42FA2}" type="slidenum">
              <a:rPr lang="en-US" altLang="en-US"/>
              <a:pPr/>
              <a:t>‹#›</a:t>
            </a:fld>
            <a:endParaRPr lang="en-US" altLang="en-US"/>
          </a:p>
        </p:txBody>
      </p:sp>
    </p:spTree>
    <p:extLst>
      <p:ext uri="{BB962C8B-B14F-4D97-AF65-F5344CB8AC3E}">
        <p14:creationId xmlns:p14="http://schemas.microsoft.com/office/powerpoint/2010/main" val="901432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438400" y="609609"/>
            <a:ext cx="6248400" cy="487363"/>
          </a:xfrm>
        </p:spPr>
        <p:txBody>
          <a:bodyPr/>
          <a:lstStyle/>
          <a:p>
            <a:r>
              <a:rPr lang="en-US"/>
              <a:t>Click to edit Master title style</a:t>
            </a:r>
          </a:p>
        </p:txBody>
      </p:sp>
      <p:sp>
        <p:nvSpPr>
          <p:cNvPr id="3" name="Text Placeholder 2"/>
          <p:cNvSpPr>
            <a:spLocks noGrp="1"/>
          </p:cNvSpPr>
          <p:nvPr>
            <p:ph type="body" sz="half" idx="1"/>
          </p:nvPr>
        </p:nvSpPr>
        <p:spPr>
          <a:xfrm>
            <a:off x="457200" y="1219200"/>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219201"/>
            <a:ext cx="4038600" cy="2476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848101"/>
            <a:ext cx="4038600" cy="2476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endParaRPr lang="en-US" altLang="en-US"/>
          </a:p>
        </p:txBody>
      </p:sp>
      <p:sp>
        <p:nvSpPr>
          <p:cNvPr id="7" name="Footer Placeholder 4"/>
          <p:cNvSpPr>
            <a:spLocks noGrp="1"/>
          </p:cNvSpPr>
          <p:nvPr>
            <p:ph type="ftr" sz="quarter" idx="11"/>
          </p:nvPr>
        </p:nvSpPr>
        <p:spPr/>
        <p:txBody>
          <a:bodyPr/>
          <a:lstStyle>
            <a:lvl1pPr>
              <a:defRPr/>
            </a:lvl1pPr>
          </a:lstStyle>
          <a:p>
            <a:endParaRPr lang="en-US" altLang="en-US"/>
          </a:p>
        </p:txBody>
      </p:sp>
      <p:sp>
        <p:nvSpPr>
          <p:cNvPr id="8" name="Slide Number Placeholder 5"/>
          <p:cNvSpPr>
            <a:spLocks noGrp="1"/>
          </p:cNvSpPr>
          <p:nvPr>
            <p:ph type="sldNum" sz="quarter" idx="12"/>
          </p:nvPr>
        </p:nvSpPr>
        <p:spPr/>
        <p:txBody>
          <a:bodyPr/>
          <a:lstStyle>
            <a:lvl1pPr>
              <a:defRPr/>
            </a:lvl1pPr>
          </a:lstStyle>
          <a:p>
            <a:fld id="{E47DEC5C-C1DF-4AD0-B199-9868809CC6B0}" type="slidenum">
              <a:rPr lang="en-US" altLang="en-US"/>
              <a:pPr/>
              <a:t>‹#›</a:t>
            </a:fld>
            <a:endParaRPr lang="en-US" altLang="en-US"/>
          </a:p>
        </p:txBody>
      </p:sp>
    </p:spTree>
    <p:extLst>
      <p:ext uri="{BB962C8B-B14F-4D97-AF65-F5344CB8AC3E}">
        <p14:creationId xmlns:p14="http://schemas.microsoft.com/office/powerpoint/2010/main" val="787726031"/>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438400" y="609609"/>
            <a:ext cx="6248400" cy="487363"/>
          </a:xfrm>
        </p:spPr>
        <p:txBody>
          <a:bodyPr/>
          <a:lstStyle/>
          <a:p>
            <a:r>
              <a:rPr lang="en-US"/>
              <a:t>Click to edit Master title style</a:t>
            </a:r>
          </a:p>
        </p:txBody>
      </p:sp>
      <p:sp>
        <p:nvSpPr>
          <p:cNvPr id="3" name="Text Placeholder 2"/>
          <p:cNvSpPr>
            <a:spLocks noGrp="1"/>
          </p:cNvSpPr>
          <p:nvPr>
            <p:ph type="body" sz="half" idx="1"/>
          </p:nvPr>
        </p:nvSpPr>
        <p:spPr>
          <a:xfrm>
            <a:off x="457200" y="1219200"/>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19200"/>
            <a:ext cx="4038600" cy="5105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endParaRPr lang="en-US" altLang="en-US"/>
          </a:p>
        </p:txBody>
      </p:sp>
      <p:sp>
        <p:nvSpPr>
          <p:cNvPr id="6" name="Footer Placeholder 4"/>
          <p:cNvSpPr>
            <a:spLocks noGrp="1"/>
          </p:cNvSpPr>
          <p:nvPr>
            <p:ph type="ftr" sz="quarter" idx="11"/>
          </p:nvPr>
        </p:nvSpPr>
        <p:spPr/>
        <p:txBody>
          <a:bodyPr/>
          <a:lstStyle>
            <a:lvl1pPr>
              <a:defRPr/>
            </a:lvl1pPr>
          </a:lstStyle>
          <a:p>
            <a:endParaRPr lang="en-US" altLang="en-US"/>
          </a:p>
        </p:txBody>
      </p:sp>
      <p:sp>
        <p:nvSpPr>
          <p:cNvPr id="7" name="Slide Number Placeholder 5"/>
          <p:cNvSpPr>
            <a:spLocks noGrp="1"/>
          </p:cNvSpPr>
          <p:nvPr>
            <p:ph type="sldNum" sz="quarter" idx="12"/>
          </p:nvPr>
        </p:nvSpPr>
        <p:spPr/>
        <p:txBody>
          <a:bodyPr/>
          <a:lstStyle>
            <a:lvl1pPr>
              <a:defRPr/>
            </a:lvl1pPr>
          </a:lstStyle>
          <a:p>
            <a:fld id="{255C21EE-0949-4F64-A3B6-119F06C76298}" type="slidenum">
              <a:rPr lang="en-US" altLang="en-US"/>
              <a:pPr/>
              <a:t>‹#›</a:t>
            </a:fld>
            <a:endParaRPr lang="en-US" altLang="en-US"/>
          </a:p>
        </p:txBody>
      </p:sp>
    </p:spTree>
    <p:extLst>
      <p:ext uri="{BB962C8B-B14F-4D97-AF65-F5344CB8AC3E}">
        <p14:creationId xmlns:p14="http://schemas.microsoft.com/office/powerpoint/2010/main" val="2856215767"/>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9"/>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600206"/>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9"/>
            <a:ext cx="2133600" cy="365125"/>
          </a:xfrm>
          <a:prstGeom prst="rect">
            <a:avLst/>
          </a:prstGeom>
        </p:spPr>
        <p:txBody>
          <a:bodyPr vert="horz" wrap="square" lIns="91440" tIns="45720" rIns="91440" bIns="45720" numCol="1" anchor="ctr" anchorCtr="0" compatLnSpc="1">
            <a:prstTxWarp prst="textNoShape">
              <a:avLst/>
            </a:prstTxWarp>
          </a:bodyPr>
          <a:lstStyle>
            <a:lvl1pPr>
              <a:defRPr sz="900">
                <a:solidFill>
                  <a:srgbClr val="898989"/>
                </a:solidFill>
              </a:defRPr>
            </a:lvl1pPr>
          </a:lstStyle>
          <a:p>
            <a:endParaRPr lang="en-US" altLang="en-US"/>
          </a:p>
        </p:txBody>
      </p:sp>
      <p:sp>
        <p:nvSpPr>
          <p:cNvPr id="5" name="Footer Placeholder 4"/>
          <p:cNvSpPr>
            <a:spLocks noGrp="1"/>
          </p:cNvSpPr>
          <p:nvPr>
            <p:ph type="ftr" sz="quarter" idx="3"/>
          </p:nvPr>
        </p:nvSpPr>
        <p:spPr>
          <a:xfrm>
            <a:off x="3124200" y="6356359"/>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900">
                <a:solidFill>
                  <a:srgbClr val="898989"/>
                </a:solidFill>
              </a:defRPr>
            </a:lvl1pPr>
          </a:lstStyle>
          <a:p>
            <a:endParaRPr lang="en-US" altLang="en-US"/>
          </a:p>
        </p:txBody>
      </p:sp>
      <p:sp>
        <p:nvSpPr>
          <p:cNvPr id="6" name="Slide Number Placeholder 5"/>
          <p:cNvSpPr>
            <a:spLocks noGrp="1"/>
          </p:cNvSpPr>
          <p:nvPr>
            <p:ph type="sldNum" sz="quarter" idx="4"/>
          </p:nvPr>
        </p:nvSpPr>
        <p:spPr>
          <a:xfrm>
            <a:off x="6553200" y="6356359"/>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900">
                <a:solidFill>
                  <a:srgbClr val="898989"/>
                </a:solidFill>
              </a:defRPr>
            </a:lvl1pPr>
          </a:lstStyle>
          <a:p>
            <a:fld id="{FD8CC005-B970-4095-AC33-29DAF7CD53BC}"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940" r:id="rId1"/>
    <p:sldLayoutId id="2147483941" r:id="rId2"/>
    <p:sldLayoutId id="2147483942" r:id="rId3"/>
    <p:sldLayoutId id="2147483943" r:id="rId4"/>
    <p:sldLayoutId id="2147483944" r:id="rId5"/>
    <p:sldLayoutId id="2147483945" r:id="rId6"/>
    <p:sldLayoutId id="2147483933" r:id="rId7"/>
    <p:sldLayoutId id="2147483934" r:id="rId8"/>
    <p:sldLayoutId id="2147483935" r:id="rId9"/>
    <p:sldLayoutId id="2147483936" r:id="rId10"/>
    <p:sldLayoutId id="2147483937" r:id="rId11"/>
    <p:sldLayoutId id="2147483938" r:id="rId12"/>
    <p:sldLayoutId id="2147483939" r:id="rId13"/>
  </p:sldLayoutIdLst>
  <p:hf hdr="0" ftr="0" dt="0"/>
  <p:txStyles>
    <p:titleStyle>
      <a:lvl1pPr algn="ctr" rtl="0" eaLnBrk="0" fontAlgn="base" hangingPunct="0">
        <a:spcBef>
          <a:spcPct val="0"/>
        </a:spcBef>
        <a:spcAft>
          <a:spcPct val="0"/>
        </a:spcAft>
        <a:defRPr sz="3300" kern="1200">
          <a:solidFill>
            <a:schemeClr val="tx1"/>
          </a:solidFill>
          <a:latin typeface="Tahoma" pitchFamily="34" charset="0"/>
          <a:ea typeface="Tahoma" pitchFamily="34" charset="0"/>
          <a:cs typeface="Tahoma" pitchFamily="34" charset="0"/>
        </a:defRPr>
      </a:lvl1pPr>
      <a:lvl2pPr algn="ctr" rtl="0" eaLnBrk="0" fontAlgn="base" hangingPunct="0">
        <a:spcBef>
          <a:spcPct val="0"/>
        </a:spcBef>
        <a:spcAft>
          <a:spcPct val="0"/>
        </a:spcAft>
        <a:defRPr sz="3300">
          <a:solidFill>
            <a:schemeClr val="tx1"/>
          </a:solidFill>
          <a:latin typeface="Tahoma" pitchFamily="34" charset="0"/>
          <a:cs typeface="Tahoma" pitchFamily="34" charset="0"/>
        </a:defRPr>
      </a:lvl2pPr>
      <a:lvl3pPr algn="ctr" rtl="0" eaLnBrk="0" fontAlgn="base" hangingPunct="0">
        <a:spcBef>
          <a:spcPct val="0"/>
        </a:spcBef>
        <a:spcAft>
          <a:spcPct val="0"/>
        </a:spcAft>
        <a:defRPr sz="3300">
          <a:solidFill>
            <a:schemeClr val="tx1"/>
          </a:solidFill>
          <a:latin typeface="Tahoma" pitchFamily="34" charset="0"/>
          <a:cs typeface="Tahoma" pitchFamily="34" charset="0"/>
        </a:defRPr>
      </a:lvl3pPr>
      <a:lvl4pPr algn="ctr" rtl="0" eaLnBrk="0" fontAlgn="base" hangingPunct="0">
        <a:spcBef>
          <a:spcPct val="0"/>
        </a:spcBef>
        <a:spcAft>
          <a:spcPct val="0"/>
        </a:spcAft>
        <a:defRPr sz="3300">
          <a:solidFill>
            <a:schemeClr val="tx1"/>
          </a:solidFill>
          <a:latin typeface="Tahoma" pitchFamily="34" charset="0"/>
          <a:cs typeface="Tahoma" pitchFamily="34" charset="0"/>
        </a:defRPr>
      </a:lvl4pPr>
      <a:lvl5pPr algn="ctr" rtl="0" eaLnBrk="0" fontAlgn="base" hangingPunct="0">
        <a:spcBef>
          <a:spcPct val="0"/>
        </a:spcBef>
        <a:spcAft>
          <a:spcPct val="0"/>
        </a:spcAft>
        <a:defRPr sz="3300">
          <a:solidFill>
            <a:schemeClr val="tx1"/>
          </a:solidFill>
          <a:latin typeface="Tahoma" pitchFamily="34" charset="0"/>
          <a:cs typeface="Tahoma" pitchFamily="34" charset="0"/>
        </a:defRPr>
      </a:lvl5pPr>
      <a:lvl6pPr marL="342900" algn="ctr" rtl="0" fontAlgn="base">
        <a:spcBef>
          <a:spcPct val="0"/>
        </a:spcBef>
        <a:spcAft>
          <a:spcPct val="0"/>
        </a:spcAft>
        <a:defRPr sz="3300">
          <a:solidFill>
            <a:schemeClr val="tx1"/>
          </a:solidFill>
          <a:latin typeface="Tahoma" pitchFamily="34" charset="0"/>
          <a:cs typeface="Tahoma" pitchFamily="34" charset="0"/>
        </a:defRPr>
      </a:lvl6pPr>
      <a:lvl7pPr marL="685800" algn="ctr" rtl="0" fontAlgn="base">
        <a:spcBef>
          <a:spcPct val="0"/>
        </a:spcBef>
        <a:spcAft>
          <a:spcPct val="0"/>
        </a:spcAft>
        <a:defRPr sz="3300">
          <a:solidFill>
            <a:schemeClr val="tx1"/>
          </a:solidFill>
          <a:latin typeface="Tahoma" pitchFamily="34" charset="0"/>
          <a:cs typeface="Tahoma" pitchFamily="34" charset="0"/>
        </a:defRPr>
      </a:lvl7pPr>
      <a:lvl8pPr marL="1028700" algn="ctr" rtl="0" fontAlgn="base">
        <a:spcBef>
          <a:spcPct val="0"/>
        </a:spcBef>
        <a:spcAft>
          <a:spcPct val="0"/>
        </a:spcAft>
        <a:defRPr sz="3300">
          <a:solidFill>
            <a:schemeClr val="tx1"/>
          </a:solidFill>
          <a:latin typeface="Tahoma" pitchFamily="34" charset="0"/>
          <a:cs typeface="Tahoma" pitchFamily="34" charset="0"/>
        </a:defRPr>
      </a:lvl8pPr>
      <a:lvl9pPr marL="1371600" algn="ctr" rtl="0" fontAlgn="base">
        <a:spcBef>
          <a:spcPct val="0"/>
        </a:spcBef>
        <a:spcAft>
          <a:spcPct val="0"/>
        </a:spcAft>
        <a:defRPr sz="3300">
          <a:solidFill>
            <a:schemeClr val="tx1"/>
          </a:solidFill>
          <a:latin typeface="Tahoma" pitchFamily="34" charset="0"/>
          <a:cs typeface="Tahoma" pitchFamily="34" charset="0"/>
        </a:defRPr>
      </a:lvl9pPr>
    </p:titleStyle>
    <p:bodyStyle>
      <a:lvl1pPr marL="257175" indent="-257175" algn="l" rtl="0" eaLnBrk="0" fontAlgn="base" hangingPunct="0">
        <a:spcBef>
          <a:spcPct val="20000"/>
        </a:spcBef>
        <a:spcAft>
          <a:spcPct val="0"/>
        </a:spcAft>
        <a:buFont typeface="Arial" pitchFamily="34" charset="0"/>
        <a:buChar char="•"/>
        <a:defRPr sz="2400" kern="1200">
          <a:solidFill>
            <a:schemeClr val="tx1"/>
          </a:solidFill>
          <a:latin typeface="Tahoma" pitchFamily="34" charset="0"/>
          <a:ea typeface="Tahoma" pitchFamily="34" charset="0"/>
          <a:cs typeface="Tahoma" pitchFamily="34" charset="0"/>
        </a:defRPr>
      </a:lvl1pPr>
      <a:lvl2pPr marL="557213" indent="-214313" algn="l" rtl="0" eaLnBrk="0" fontAlgn="base" hangingPunct="0">
        <a:spcBef>
          <a:spcPct val="20000"/>
        </a:spcBef>
        <a:spcAft>
          <a:spcPct val="0"/>
        </a:spcAft>
        <a:buFont typeface="Arial" pitchFamily="34" charset="0"/>
        <a:buChar char="–"/>
        <a:defRPr sz="2100" kern="1200">
          <a:solidFill>
            <a:schemeClr val="tx1"/>
          </a:solidFill>
          <a:latin typeface="Tahoma" pitchFamily="34" charset="0"/>
          <a:ea typeface="Tahoma" pitchFamily="34" charset="0"/>
          <a:cs typeface="Tahoma" pitchFamily="34" charset="0"/>
        </a:defRPr>
      </a:lvl2pPr>
      <a:lvl3pPr marL="857250" indent="-171450" algn="l" rtl="0" eaLnBrk="0" fontAlgn="base" hangingPunct="0">
        <a:spcBef>
          <a:spcPct val="20000"/>
        </a:spcBef>
        <a:spcAft>
          <a:spcPct val="0"/>
        </a:spcAft>
        <a:buFont typeface="Arial" pitchFamily="34" charset="0"/>
        <a:buChar char="•"/>
        <a:defRPr sz="1800" kern="1200">
          <a:solidFill>
            <a:schemeClr val="tx1"/>
          </a:solidFill>
          <a:latin typeface="Tahoma" pitchFamily="34" charset="0"/>
          <a:ea typeface="Tahoma" pitchFamily="34" charset="0"/>
          <a:cs typeface="Tahoma" pitchFamily="34" charset="0"/>
        </a:defRPr>
      </a:lvl3pPr>
      <a:lvl4pPr marL="1200150" indent="-171450" algn="l" rtl="0" eaLnBrk="0" fontAlgn="base" hangingPunct="0">
        <a:spcBef>
          <a:spcPct val="20000"/>
        </a:spcBef>
        <a:spcAft>
          <a:spcPct val="0"/>
        </a:spcAft>
        <a:buFont typeface="Arial" pitchFamily="34" charset="0"/>
        <a:buChar char="–"/>
        <a:defRPr sz="1500" kern="1200">
          <a:solidFill>
            <a:schemeClr val="tx1"/>
          </a:solidFill>
          <a:latin typeface="Tahoma" pitchFamily="34" charset="0"/>
          <a:ea typeface="Tahoma" pitchFamily="34" charset="0"/>
          <a:cs typeface="Tahoma" pitchFamily="34" charset="0"/>
        </a:defRPr>
      </a:lvl4pPr>
      <a:lvl5pPr marL="1543050" indent="-171450" algn="l" rtl="0" eaLnBrk="0" fontAlgn="base" hangingPunct="0">
        <a:spcBef>
          <a:spcPct val="20000"/>
        </a:spcBef>
        <a:spcAft>
          <a:spcPct val="0"/>
        </a:spcAft>
        <a:buFont typeface="Arial" pitchFamily="34" charset="0"/>
        <a:buChar char="»"/>
        <a:defRPr sz="1500" kern="1200">
          <a:solidFill>
            <a:schemeClr val="tx1"/>
          </a:solidFill>
          <a:latin typeface="Tahoma" pitchFamily="34" charset="0"/>
          <a:ea typeface="Tahoma" pitchFamily="34" charset="0"/>
          <a:cs typeface="Tahoma" pitchFamily="34" charset="0"/>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5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6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6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6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Rectangle 6"/>
          <p:cNvSpPr>
            <a:spLocks noGrp="1" noChangeArrowheads="1"/>
          </p:cNvSpPr>
          <p:nvPr>
            <p:ph type="sldNum" sz="quarter" idx="4294967295"/>
          </p:nvPr>
        </p:nvSpPr>
        <p:spPr>
          <a:xfrm>
            <a:off x="6400800" y="5539979"/>
            <a:ext cx="1600200" cy="342900"/>
          </a:xfrm>
        </p:spPr>
        <p:txBody>
          <a:bodyPr/>
          <a:lstStyle>
            <a:lvl1pPr eaLnBrk="0" hangingPunct="0">
              <a:defRPr>
                <a:solidFill>
                  <a:schemeClr val="tx1"/>
                </a:solidFill>
                <a:latin typeface="Arial" pitchFamily="34" charset="0"/>
              </a:defRPr>
            </a:lvl1pPr>
            <a:lvl2pPr marL="557213" indent="-214313" eaLnBrk="0" hangingPunct="0">
              <a:defRPr>
                <a:solidFill>
                  <a:schemeClr val="tx1"/>
                </a:solidFill>
                <a:latin typeface="Arial" pitchFamily="34" charset="0"/>
              </a:defRPr>
            </a:lvl2pPr>
            <a:lvl3pPr marL="857250" indent="-171450" eaLnBrk="0" hangingPunct="0">
              <a:defRPr>
                <a:solidFill>
                  <a:schemeClr val="tx1"/>
                </a:solidFill>
                <a:latin typeface="Arial" pitchFamily="34" charset="0"/>
              </a:defRPr>
            </a:lvl3pPr>
            <a:lvl4pPr marL="1200150" indent="-171450" eaLnBrk="0" hangingPunct="0">
              <a:defRPr>
                <a:solidFill>
                  <a:schemeClr val="tx1"/>
                </a:solidFill>
                <a:latin typeface="Arial" pitchFamily="34" charset="0"/>
              </a:defRPr>
            </a:lvl4pPr>
            <a:lvl5pPr marL="1543050" indent="-171450" eaLnBrk="0" hangingPunct="0">
              <a:defRPr>
                <a:solidFill>
                  <a:schemeClr val="tx1"/>
                </a:solidFill>
                <a:latin typeface="Arial" pitchFamily="34" charset="0"/>
              </a:defRPr>
            </a:lvl5pPr>
            <a:lvl6pPr marL="1885950" indent="-171450" eaLnBrk="0" fontAlgn="base" hangingPunct="0">
              <a:spcBef>
                <a:spcPct val="0"/>
              </a:spcBef>
              <a:spcAft>
                <a:spcPct val="0"/>
              </a:spcAft>
              <a:defRPr>
                <a:solidFill>
                  <a:schemeClr val="tx1"/>
                </a:solidFill>
                <a:latin typeface="Arial" pitchFamily="34" charset="0"/>
              </a:defRPr>
            </a:lvl6pPr>
            <a:lvl7pPr marL="2228850" indent="-171450" eaLnBrk="0" fontAlgn="base" hangingPunct="0">
              <a:spcBef>
                <a:spcPct val="0"/>
              </a:spcBef>
              <a:spcAft>
                <a:spcPct val="0"/>
              </a:spcAft>
              <a:defRPr>
                <a:solidFill>
                  <a:schemeClr val="tx1"/>
                </a:solidFill>
                <a:latin typeface="Arial" pitchFamily="34" charset="0"/>
              </a:defRPr>
            </a:lvl7pPr>
            <a:lvl8pPr marL="2571750" indent="-171450" eaLnBrk="0" fontAlgn="base" hangingPunct="0">
              <a:spcBef>
                <a:spcPct val="0"/>
              </a:spcBef>
              <a:spcAft>
                <a:spcPct val="0"/>
              </a:spcAft>
              <a:defRPr>
                <a:solidFill>
                  <a:schemeClr val="tx1"/>
                </a:solidFill>
                <a:latin typeface="Arial" pitchFamily="34" charset="0"/>
              </a:defRPr>
            </a:lvl8pPr>
            <a:lvl9pPr marL="2914650" indent="-171450" eaLnBrk="0" fontAlgn="base" hangingPunct="0">
              <a:spcBef>
                <a:spcPct val="0"/>
              </a:spcBef>
              <a:spcAft>
                <a:spcPct val="0"/>
              </a:spcAft>
              <a:defRPr>
                <a:solidFill>
                  <a:schemeClr val="tx1"/>
                </a:solidFill>
                <a:latin typeface="Arial" pitchFamily="34" charset="0"/>
              </a:defRPr>
            </a:lvl9pPr>
          </a:lstStyle>
          <a:p>
            <a:pPr eaLnBrk="1" hangingPunct="1"/>
            <a:fld id="{1A86CBDA-2D38-4FEF-9AE6-B75BF6C6E58F}" type="slidenum">
              <a:rPr lang="en-US" altLang="en-US">
                <a:solidFill>
                  <a:srgbClr val="898989"/>
                </a:solidFill>
              </a:rPr>
              <a:pPr eaLnBrk="1" hangingPunct="1"/>
              <a:t>1</a:t>
            </a:fld>
            <a:endParaRPr lang="en-US" altLang="en-US">
              <a:solidFill>
                <a:srgbClr val="898989"/>
              </a:solidFill>
            </a:endParaRPr>
          </a:p>
        </p:txBody>
      </p:sp>
      <p:sp>
        <p:nvSpPr>
          <p:cNvPr id="6" name="Title 5"/>
          <p:cNvSpPr>
            <a:spLocks noGrp="1"/>
          </p:cNvSpPr>
          <p:nvPr>
            <p:ph type="ctrTitle"/>
          </p:nvPr>
        </p:nvSpPr>
        <p:spPr>
          <a:xfrm>
            <a:off x="1257300" y="2686057"/>
            <a:ext cx="6686550" cy="1314449"/>
          </a:xfrm>
          <a:ln>
            <a:miter lim="800000"/>
            <a:headEnd/>
            <a:tailEnd/>
          </a:ln>
        </p:spPr>
        <p:txBody>
          <a:bodyPr rtlCol="0">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pPr eaLnBrk="1" fontAlgn="auto" hangingPunct="1">
              <a:spcAft>
                <a:spcPts val="0"/>
              </a:spcAft>
              <a:defRPr/>
            </a:pPr>
            <a:r>
              <a:rPr lang="en-US" err="1">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300" endPos="45500" dir="5400000" sy="-100000" algn="bl" rotWithShape="0"/>
                </a:effectLst>
              </a:rPr>
              <a:t>Chương</a:t>
            </a:r>
            <a:r>
              <a:rPr lang="en-US">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300" endPos="45500" dir="5400000" sy="-100000" algn="bl" rotWithShape="0"/>
                </a:effectLst>
              </a:rPr>
              <a:t> 1</a:t>
            </a:r>
            <a:br>
              <a:rPr lang="en-US">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300" endPos="45500" dir="5400000" sy="-100000" algn="bl" rotWithShape="0"/>
                </a:effectLst>
              </a:rPr>
            </a:br>
            <a:r>
              <a:rPr lang="en-US">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300" endPos="45500" dir="5400000" sy="-100000" algn="bl" rotWithShape="0"/>
                </a:effectLst>
              </a:rPr>
              <a:t>Căn bản về Ngôn ngữ lập trình Java</a:t>
            </a:r>
          </a:p>
        </p:txBody>
      </p:sp>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3064" y="314325"/>
            <a:ext cx="6738505" cy="857250"/>
          </a:xfrm>
        </p:spPr>
        <p:txBody>
          <a:bodyPr/>
          <a:lstStyle/>
          <a:p>
            <a:r>
              <a:rPr lang="en-US" sz="2250"/>
              <a:t>The top 10 programming languages of TIOBE</a:t>
            </a:r>
          </a:p>
        </p:txBody>
      </p:sp>
      <p:sp>
        <p:nvSpPr>
          <p:cNvPr id="4" name="Slide Number Placeholder 3"/>
          <p:cNvSpPr>
            <a:spLocks noGrp="1"/>
          </p:cNvSpPr>
          <p:nvPr>
            <p:ph type="sldNum" sz="quarter" idx="12"/>
          </p:nvPr>
        </p:nvSpPr>
        <p:spPr/>
        <p:txBody>
          <a:bodyPr/>
          <a:lstStyle/>
          <a:p>
            <a:fld id="{E3E8E051-591C-4566-9813-B4BB16D377BD}" type="slidenum">
              <a:rPr lang="en-US" smtClean="0"/>
              <a:pPr/>
              <a:t>2</a:t>
            </a:fld>
            <a:endParaRPr lang="en-US"/>
          </a:p>
        </p:txBody>
      </p:sp>
      <p:pic>
        <p:nvPicPr>
          <p:cNvPr id="5" name="Picture 4">
            <a:extLst>
              <a:ext uri="{FF2B5EF4-FFF2-40B4-BE49-F238E27FC236}">
                <a16:creationId xmlns:a16="http://schemas.microsoft.com/office/drawing/2014/main" id="{EF909878-A40C-49FD-AC4C-5933A6922924}"/>
              </a:ext>
            </a:extLst>
          </p:cNvPr>
          <p:cNvPicPr>
            <a:picLocks noChangeAspect="1"/>
          </p:cNvPicPr>
          <p:nvPr/>
        </p:nvPicPr>
        <p:blipFill>
          <a:blip r:embed="rId3"/>
          <a:stretch>
            <a:fillRect/>
          </a:stretch>
        </p:blipFill>
        <p:spPr>
          <a:xfrm>
            <a:off x="928129" y="1981200"/>
            <a:ext cx="7448377" cy="3905250"/>
          </a:xfrm>
          <a:prstGeom prst="rect">
            <a:avLst/>
          </a:prstGeom>
        </p:spPr>
      </p:pic>
      <p:sp>
        <p:nvSpPr>
          <p:cNvPr id="7" name="Oval 6">
            <a:extLst>
              <a:ext uri="{FF2B5EF4-FFF2-40B4-BE49-F238E27FC236}">
                <a16:creationId xmlns:a16="http://schemas.microsoft.com/office/drawing/2014/main" id="{35009F23-5D61-48FB-9300-411DE67B25E5}"/>
              </a:ext>
            </a:extLst>
          </p:cNvPr>
          <p:cNvSpPr/>
          <p:nvPr/>
        </p:nvSpPr>
        <p:spPr>
          <a:xfrm>
            <a:off x="4038600" y="3200400"/>
            <a:ext cx="3124200" cy="2286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8445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err="1"/>
              <a:t>Nội</a:t>
            </a:r>
            <a:r>
              <a:rPr lang="en-US"/>
              <a:t> dung</a:t>
            </a:r>
          </a:p>
        </p:txBody>
      </p:sp>
      <p:sp>
        <p:nvSpPr>
          <p:cNvPr id="3" name="Content Placeholder 2"/>
          <p:cNvSpPr>
            <a:spLocks noGrp="1"/>
          </p:cNvSpPr>
          <p:nvPr>
            <p:ph idx="1"/>
          </p:nvPr>
        </p:nvSpPr>
        <p:spPr/>
        <p:txBody>
          <a:bodyPr/>
          <a:lstStyle/>
          <a:p>
            <a:pPr marL="385763" indent="-385763">
              <a:spcAft>
                <a:spcPts val="450"/>
              </a:spcAft>
              <a:buFont typeface="+mj-lt"/>
              <a:buAutoNum type="arabicPeriod"/>
            </a:pPr>
            <a:r>
              <a:rPr lang="en-US"/>
              <a:t>Tổng quan về NNLT Java</a:t>
            </a:r>
          </a:p>
          <a:p>
            <a:pPr marL="385763" indent="-385763">
              <a:spcAft>
                <a:spcPts val="450"/>
              </a:spcAft>
              <a:buFont typeface="+mj-lt"/>
              <a:buAutoNum type="arabicPeriod"/>
            </a:pPr>
            <a:r>
              <a:rPr lang="en-US"/>
              <a:t>Các thành phần cơ bản của NNLT Java</a:t>
            </a:r>
          </a:p>
          <a:p>
            <a:pPr marL="385763" indent="-385763">
              <a:spcAft>
                <a:spcPts val="450"/>
              </a:spcAft>
              <a:buFont typeface="+mj-lt"/>
              <a:buAutoNum type="arabicPeriod"/>
            </a:pPr>
            <a:r>
              <a:rPr lang="en-US"/>
              <a:t>Các cấu trúc điều khiển</a:t>
            </a:r>
          </a:p>
          <a:p>
            <a:pPr marL="385763" indent="-385763">
              <a:spcAft>
                <a:spcPts val="450"/>
              </a:spcAft>
              <a:buFont typeface="+mj-lt"/>
              <a:buAutoNum type="arabicPeriod"/>
            </a:pPr>
            <a:r>
              <a:rPr lang="en-US"/>
              <a:t>Mảng và chuỗi</a:t>
            </a:r>
          </a:p>
          <a:p>
            <a:pPr marL="385763" indent="-385763">
              <a:spcAft>
                <a:spcPts val="450"/>
              </a:spcAft>
              <a:buFont typeface="+mj-lt"/>
              <a:buAutoNum type="arabicPeriod"/>
            </a:pPr>
            <a:r>
              <a:rPr lang="en-US"/>
              <a:t>Nhập xuất dữ liệu đơn giản</a:t>
            </a:r>
          </a:p>
          <a:p>
            <a:pPr marL="385763" indent="-385763">
              <a:spcAft>
                <a:spcPts val="450"/>
              </a:spcAft>
              <a:buFont typeface="+mj-lt"/>
              <a:buAutoNum type="arabicPeriod"/>
            </a:pPr>
            <a:r>
              <a:rPr lang="en-US"/>
              <a:t>Ngoại lệ (Exception) và xử lý ngoại lệ</a:t>
            </a:r>
          </a:p>
          <a:p>
            <a:pPr marL="385763" indent="-385763">
              <a:spcAft>
                <a:spcPts val="450"/>
              </a:spcAft>
              <a:buFont typeface="+mj-lt"/>
              <a:buAutoNum type="arabicPeriod"/>
            </a:pPr>
            <a:r>
              <a:rPr lang="en-US"/>
              <a:t>Lập trình hướng đối tượng trong Java (Chương 2)</a:t>
            </a:r>
          </a:p>
        </p:txBody>
      </p:sp>
      <p:sp>
        <p:nvSpPr>
          <p:cNvPr id="4" name="Slide Number Placeholder 3"/>
          <p:cNvSpPr>
            <a:spLocks noGrp="1"/>
          </p:cNvSpPr>
          <p:nvPr>
            <p:ph type="sldNum" sz="quarter" idx="12"/>
          </p:nvPr>
        </p:nvSpPr>
        <p:spPr/>
        <p:txBody>
          <a:bodyPr/>
          <a:lstStyle/>
          <a:p>
            <a:fld id="{04E14541-87DE-422E-93EA-11027DDA40BD}" type="slidenum">
              <a:rPr lang="en-US" altLang="en-US" smtClean="0"/>
              <a:pPr/>
              <a:t>3</a:t>
            </a:fld>
            <a:endParaRPr lang="en-US" altLang="en-US"/>
          </a:p>
        </p:txBody>
      </p:sp>
    </p:spTree>
    <p:extLst>
      <p:ext uri="{BB962C8B-B14F-4D97-AF65-F5344CB8AC3E}">
        <p14:creationId xmlns:p14="http://schemas.microsoft.com/office/powerpoint/2010/main" val="2497443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 Tổng quan về NNLT Java</a:t>
            </a:r>
          </a:p>
        </p:txBody>
      </p:sp>
      <p:sp>
        <p:nvSpPr>
          <p:cNvPr id="3" name="Content Placeholder 2"/>
          <p:cNvSpPr>
            <a:spLocks noGrp="1"/>
          </p:cNvSpPr>
          <p:nvPr>
            <p:ph idx="1"/>
          </p:nvPr>
        </p:nvSpPr>
        <p:spPr/>
        <p:txBody>
          <a:bodyPr/>
          <a:lstStyle/>
          <a:p>
            <a:pPr marL="0" indent="0">
              <a:spcAft>
                <a:spcPts val="450"/>
              </a:spcAft>
              <a:buNone/>
            </a:pPr>
            <a:r>
              <a:rPr lang="en-US"/>
              <a:t>1.1. Lịch sử phát triển</a:t>
            </a:r>
          </a:p>
          <a:p>
            <a:pPr marL="0" indent="0">
              <a:spcAft>
                <a:spcPts val="450"/>
              </a:spcAft>
              <a:buNone/>
            </a:pPr>
            <a:r>
              <a:rPr lang="en-US"/>
              <a:t>1.2. Đặc điểm</a:t>
            </a:r>
          </a:p>
          <a:p>
            <a:pPr marL="0" indent="0">
              <a:spcAft>
                <a:spcPts val="450"/>
              </a:spcAft>
              <a:buNone/>
            </a:pPr>
            <a:r>
              <a:rPr lang="en-US"/>
              <a:t>1.3. Các công nghệ Java</a:t>
            </a:r>
          </a:p>
          <a:p>
            <a:pPr marL="0" indent="0">
              <a:spcAft>
                <a:spcPts val="450"/>
              </a:spcAft>
              <a:buNone/>
            </a:pPr>
            <a:r>
              <a:rPr lang="en-US"/>
              <a:t>1.4. Môi trường lập trình Java</a:t>
            </a:r>
          </a:p>
          <a:p>
            <a:pPr marL="0" indent="0">
              <a:spcAft>
                <a:spcPts val="450"/>
              </a:spcAft>
              <a:buNone/>
            </a:pPr>
            <a:r>
              <a:rPr lang="en-US"/>
              <a:t>1.5. Chương trình Java đơn giản</a:t>
            </a:r>
          </a:p>
          <a:p>
            <a:pPr marL="0" indent="0">
              <a:spcAft>
                <a:spcPts val="450"/>
              </a:spcAft>
              <a:buNone/>
            </a:pPr>
            <a:r>
              <a:rPr lang="en-US"/>
              <a:t>1.6. Quá trình phát triển một chương trình Java</a:t>
            </a:r>
          </a:p>
          <a:p>
            <a:pPr marL="0" indent="0">
              <a:spcAft>
                <a:spcPts val="450"/>
              </a:spcAft>
              <a:buNone/>
            </a:pPr>
            <a:r>
              <a:rPr lang="en-US"/>
              <a:t>1.7. IDE hỗ trợ lập trình Java</a:t>
            </a:r>
          </a:p>
          <a:p>
            <a:pPr marL="385763" indent="-385763">
              <a:spcAft>
                <a:spcPts val="450"/>
              </a:spcAft>
              <a:buFont typeface="+mj-lt"/>
              <a:buAutoNum type="arabicPeriod"/>
            </a:pPr>
            <a:endParaRPr lang="en-US"/>
          </a:p>
        </p:txBody>
      </p:sp>
      <p:sp>
        <p:nvSpPr>
          <p:cNvPr id="4" name="Slide Number Placeholder 3"/>
          <p:cNvSpPr>
            <a:spLocks noGrp="1"/>
          </p:cNvSpPr>
          <p:nvPr>
            <p:ph type="sldNum" sz="quarter" idx="12"/>
          </p:nvPr>
        </p:nvSpPr>
        <p:spPr/>
        <p:txBody>
          <a:bodyPr/>
          <a:lstStyle/>
          <a:p>
            <a:fld id="{04E14541-87DE-422E-93EA-11027DDA40BD}" type="slidenum">
              <a:rPr lang="en-US" altLang="en-US" smtClean="0"/>
              <a:pPr/>
              <a:t>4</a:t>
            </a:fld>
            <a:endParaRPr lang="en-US" altLang="en-US"/>
          </a:p>
        </p:txBody>
      </p:sp>
    </p:spTree>
    <p:extLst>
      <p:ext uri="{BB962C8B-B14F-4D97-AF65-F5344CB8AC3E}">
        <p14:creationId xmlns:p14="http://schemas.microsoft.com/office/powerpoint/2010/main" val="39184798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1.1. Lịch sử phát triển</a:t>
            </a:r>
          </a:p>
        </p:txBody>
      </p:sp>
      <p:sp>
        <p:nvSpPr>
          <p:cNvPr id="3" name="Content Placeholder 2"/>
          <p:cNvSpPr>
            <a:spLocks noGrp="1"/>
          </p:cNvSpPr>
          <p:nvPr>
            <p:ph idx="1"/>
          </p:nvPr>
        </p:nvSpPr>
        <p:spPr/>
        <p:txBody>
          <a:bodyPr>
            <a:normAutofit lnSpcReduction="10000"/>
          </a:bodyPr>
          <a:lstStyle/>
          <a:p>
            <a:pPr latinLnBrk="0"/>
            <a:r>
              <a:rPr lang="en-US" sz="2800"/>
              <a:t>Lịch sử của Java bắt đầu từ tháng 4/1991, khi một nhóm những nhà lập trình của hãng Sun Microsystems được chuyển đến đại lộ Sand Hill để thực hiện đề án với tên gọi là Green.</a:t>
            </a:r>
          </a:p>
          <a:p>
            <a:pPr latinLnBrk="0"/>
            <a:r>
              <a:rPr lang="en-US" sz="2800"/>
              <a:t>Đề án này nhằm đưa các kỹ thuật tin học vào những thiết bị điện tử thương mại như một cuộc đột phá về kỹ thuật, qua đó duy trì tốc độ phát triển cũng như lợi nhuận.</a:t>
            </a:r>
          </a:p>
          <a:p>
            <a:pPr latinLnBrk="0"/>
            <a:r>
              <a:rPr lang="en-US" sz="2800"/>
              <a:t>Lãnh đạo đề án Green là James Gosling quyết định cần phải có một ngôn ngữ lập trình mới thỏa tính uyển chuyển (portability).</a:t>
            </a:r>
          </a:p>
          <a:p>
            <a:endParaRPr lang="en-US" sz="2800"/>
          </a:p>
        </p:txBody>
      </p:sp>
      <p:sp>
        <p:nvSpPr>
          <p:cNvPr id="4" name="Slide Number Placeholder 3"/>
          <p:cNvSpPr>
            <a:spLocks noGrp="1"/>
          </p:cNvSpPr>
          <p:nvPr>
            <p:ph type="sldNum" sz="quarter" idx="12"/>
          </p:nvPr>
        </p:nvSpPr>
        <p:spPr/>
        <p:txBody>
          <a:bodyPr/>
          <a:lstStyle/>
          <a:p>
            <a:fld id="{E3E8E051-591C-4566-9813-B4BB16D377BD}" type="slidenum">
              <a:rPr lang="en-US" smtClean="0"/>
              <a:pPr/>
              <a:t>5</a:t>
            </a:fld>
            <a:endParaRPr lang="en-US"/>
          </a:p>
        </p:txBody>
      </p:sp>
    </p:spTree>
    <p:extLst>
      <p:ext uri="{BB962C8B-B14F-4D97-AF65-F5344CB8AC3E}">
        <p14:creationId xmlns:p14="http://schemas.microsoft.com/office/powerpoint/2010/main" val="3382713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1.1. Lịch sử phát triển</a:t>
            </a:r>
          </a:p>
        </p:txBody>
      </p:sp>
      <p:sp>
        <p:nvSpPr>
          <p:cNvPr id="3" name="Content Placeholder 2"/>
          <p:cNvSpPr>
            <a:spLocks noGrp="1"/>
          </p:cNvSpPr>
          <p:nvPr>
            <p:ph idx="1"/>
          </p:nvPr>
        </p:nvSpPr>
        <p:spPr/>
        <p:txBody>
          <a:bodyPr>
            <a:normAutofit/>
          </a:bodyPr>
          <a:lstStyle/>
          <a:p>
            <a:pPr latinLnBrk="0"/>
            <a:r>
              <a:rPr lang="en-US"/>
              <a:t>Tính uyển chuyển phải thỏa mãn không những về phía mã nguồn chương trình mà còn cả với bộ xử lý.</a:t>
            </a:r>
          </a:p>
          <a:p>
            <a:pPr latinLnBrk="0"/>
            <a:r>
              <a:rPr lang="en-US"/>
              <a:t>Ngôn ngữ C++ tỏ ra khá uyển chuyển nhưng vẫn chưa đáp ứng được yêu cầu. Nếu sử dụng ngôn ngữ C++ thì khi gặp một bộ xử lý mới cần phải thay đổi chương trình dịch, rồi biên dịch lại chương trình.</a:t>
            </a:r>
          </a:p>
          <a:p>
            <a:pPr latinLnBrk="0"/>
            <a:r>
              <a:rPr lang="en-US"/>
              <a:t>Tháng 8/1991, J.Gosling thiết kế ngôn ngữ mới và đặt tên là Oak (cây sồi).</a:t>
            </a:r>
          </a:p>
        </p:txBody>
      </p:sp>
      <p:sp>
        <p:nvSpPr>
          <p:cNvPr id="4" name="Slide Number Placeholder 3"/>
          <p:cNvSpPr>
            <a:spLocks noGrp="1"/>
          </p:cNvSpPr>
          <p:nvPr>
            <p:ph type="sldNum" sz="quarter" idx="12"/>
          </p:nvPr>
        </p:nvSpPr>
        <p:spPr/>
        <p:txBody>
          <a:bodyPr/>
          <a:lstStyle/>
          <a:p>
            <a:fld id="{E3E8E051-591C-4566-9813-B4BB16D377BD}" type="slidenum">
              <a:rPr lang="en-US" smtClean="0"/>
              <a:pPr/>
              <a:t>6</a:t>
            </a:fld>
            <a:endParaRPr lang="en-US"/>
          </a:p>
        </p:txBody>
      </p:sp>
    </p:spTree>
    <p:extLst>
      <p:ext uri="{BB962C8B-B14F-4D97-AF65-F5344CB8AC3E}">
        <p14:creationId xmlns:p14="http://schemas.microsoft.com/office/powerpoint/2010/main" val="3426273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1.1. Lịch sử phát triển</a:t>
            </a:r>
          </a:p>
        </p:txBody>
      </p:sp>
      <p:sp>
        <p:nvSpPr>
          <p:cNvPr id="3" name="Content Placeholder 2"/>
          <p:cNvSpPr>
            <a:spLocks noGrp="1"/>
          </p:cNvSpPr>
          <p:nvPr>
            <p:ph idx="1"/>
          </p:nvPr>
        </p:nvSpPr>
        <p:spPr/>
        <p:txBody>
          <a:bodyPr>
            <a:normAutofit/>
          </a:bodyPr>
          <a:lstStyle/>
          <a:p>
            <a:pPr latinLnBrk="0"/>
            <a:r>
              <a:rPr lang="en-US" sz="2800"/>
              <a:t>Tháng 01/1995, Oak được đổi tên thành Java, tên một xứ sở ở Indonesia có giống cà phê nổi tiếng mà những người trong Green Team thường hay uống. Hơn nữa, Oak cũng trùng với tên một sản phẩm thương mại đã đăng ký.</a:t>
            </a:r>
          </a:p>
          <a:p>
            <a:pPr latinLnBrk="0"/>
            <a:r>
              <a:rPr lang="en-US" sz="2800"/>
              <a:t>Ngày 23/05/1995, Java được công bố chính thức ở Sun Word’95.</a:t>
            </a:r>
          </a:p>
        </p:txBody>
      </p:sp>
      <p:sp>
        <p:nvSpPr>
          <p:cNvPr id="4" name="Slide Number Placeholder 3"/>
          <p:cNvSpPr>
            <a:spLocks noGrp="1"/>
          </p:cNvSpPr>
          <p:nvPr>
            <p:ph type="sldNum" sz="quarter" idx="12"/>
          </p:nvPr>
        </p:nvSpPr>
        <p:spPr/>
        <p:txBody>
          <a:bodyPr/>
          <a:lstStyle/>
          <a:p>
            <a:fld id="{E3E8E051-591C-4566-9813-B4BB16D377BD}" type="slidenum">
              <a:rPr lang="en-US" smtClean="0"/>
              <a:pPr/>
              <a:t>7</a:t>
            </a:fld>
            <a:endParaRPr lang="en-US"/>
          </a:p>
        </p:txBody>
      </p:sp>
    </p:spTree>
    <p:extLst>
      <p:ext uri="{BB962C8B-B14F-4D97-AF65-F5344CB8AC3E}">
        <p14:creationId xmlns:p14="http://schemas.microsoft.com/office/powerpoint/2010/main" val="2649564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1.2. Đặc điểm</a:t>
            </a:r>
          </a:p>
        </p:txBody>
      </p:sp>
      <p:sp>
        <p:nvSpPr>
          <p:cNvPr id="4" name="Slide Number Placeholder 3"/>
          <p:cNvSpPr>
            <a:spLocks noGrp="1"/>
          </p:cNvSpPr>
          <p:nvPr>
            <p:ph type="sldNum" sz="quarter" idx="12"/>
          </p:nvPr>
        </p:nvSpPr>
        <p:spPr/>
        <p:txBody>
          <a:bodyPr/>
          <a:lstStyle/>
          <a:p>
            <a:fld id="{E3E8E051-591C-4566-9813-B4BB16D377BD}" type="slidenum">
              <a:rPr lang="en-US" smtClean="0"/>
              <a:pPr/>
              <a:t>8</a:t>
            </a:fld>
            <a:endParaRPr lang="en-US"/>
          </a:p>
        </p:txBody>
      </p:sp>
      <p:sp>
        <p:nvSpPr>
          <p:cNvPr id="6" name="Content Placeholder 2"/>
          <p:cNvSpPr txBox="1">
            <a:spLocks/>
          </p:cNvSpPr>
          <p:nvPr/>
        </p:nvSpPr>
        <p:spPr bwMode="auto">
          <a:xfrm>
            <a:off x="1371634" y="1327043"/>
            <a:ext cx="6400731" cy="547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normAutofit/>
          </a:bodyPr>
          <a:lstStyle>
            <a:lvl1pPr marL="342900" indent="-342900" algn="just" rtl="0" eaLnBrk="0" fontAlgn="base" hangingPunct="0">
              <a:spcBef>
                <a:spcPct val="20000"/>
              </a:spcBef>
              <a:spcAft>
                <a:spcPct val="0"/>
              </a:spcAft>
              <a:buFont typeface="Wingdings" pitchFamily="2" charset="2"/>
              <a:buChar char="Ø"/>
              <a:defRPr sz="3000" kern="1200">
                <a:solidFill>
                  <a:schemeClr val="tx1"/>
                </a:solidFill>
                <a:latin typeface="Tahoma" pitchFamily="34" charset="0"/>
                <a:ea typeface="Tahoma" pitchFamily="34" charset="0"/>
                <a:cs typeface="Tahoma" pitchFamily="34" charset="0"/>
              </a:defRPr>
            </a:lvl1pPr>
            <a:lvl2pPr marL="742950" indent="-285750" algn="just" rtl="0" eaLnBrk="0" fontAlgn="base" hangingPunct="0">
              <a:spcBef>
                <a:spcPct val="20000"/>
              </a:spcBef>
              <a:spcAft>
                <a:spcPct val="0"/>
              </a:spcAft>
              <a:buFont typeface="Arial" pitchFamily="34" charset="0"/>
              <a:buChar char="–"/>
              <a:defRPr sz="2800" kern="1200">
                <a:solidFill>
                  <a:schemeClr val="tx1"/>
                </a:solidFill>
                <a:latin typeface="Tahoma" pitchFamily="34" charset="0"/>
                <a:ea typeface="Tahoma" pitchFamily="34" charset="0"/>
                <a:cs typeface="Tahoma" pitchFamily="34" charset="0"/>
              </a:defRPr>
            </a:lvl2pPr>
            <a:lvl3pPr marL="1143000" indent="-228600" algn="just" rtl="0" eaLnBrk="0" fontAlgn="base" hangingPunct="0">
              <a:spcBef>
                <a:spcPct val="20000"/>
              </a:spcBef>
              <a:spcAft>
                <a:spcPct val="0"/>
              </a:spcAft>
              <a:buFont typeface="Arial" pitchFamily="34" charset="0"/>
              <a:buChar char="•"/>
              <a:defRPr sz="2400" kern="1200">
                <a:solidFill>
                  <a:schemeClr val="tx1"/>
                </a:solidFill>
                <a:latin typeface="Tahoma" pitchFamily="34" charset="0"/>
                <a:ea typeface="Tahoma" pitchFamily="34" charset="0"/>
                <a:cs typeface="Tahoma"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Tahoma" pitchFamily="34" charset="0"/>
                <a:ea typeface="Tahoma" pitchFamily="34" charset="0"/>
                <a:cs typeface="Tahoma"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Tahoma" pitchFamily="34" charset="0"/>
                <a:ea typeface="Tahoma" pitchFamily="34" charset="0"/>
                <a:cs typeface="Tahom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b="1">
                <a:solidFill>
                  <a:srgbClr val="FF0000"/>
                </a:solidFill>
              </a:rPr>
              <a:t>The Java “White Paper” Buzzwords</a:t>
            </a:r>
          </a:p>
        </p:txBody>
      </p:sp>
      <p:sp>
        <p:nvSpPr>
          <p:cNvPr id="5" name="TextBox 4">
            <a:extLst>
              <a:ext uri="{FF2B5EF4-FFF2-40B4-BE49-F238E27FC236}">
                <a16:creationId xmlns:a16="http://schemas.microsoft.com/office/drawing/2014/main" id="{06F45D46-5858-4A6B-995A-C436D067B220}"/>
              </a:ext>
            </a:extLst>
          </p:cNvPr>
          <p:cNvSpPr txBox="1"/>
          <p:nvPr/>
        </p:nvSpPr>
        <p:spPr>
          <a:xfrm>
            <a:off x="381000" y="2133600"/>
            <a:ext cx="3962400" cy="2677656"/>
          </a:xfrm>
          <a:prstGeom prst="rect">
            <a:avLst/>
          </a:prstGeom>
          <a:noFill/>
        </p:spPr>
        <p:txBody>
          <a:bodyPr wrap="square" rtlCol="0">
            <a:spAutoFit/>
          </a:bodyPr>
          <a:lstStyle/>
          <a:p>
            <a:pPr marL="457200" indent="-457200">
              <a:buFont typeface="Wingdings" panose="05000000000000000000" pitchFamily="2" charset="2"/>
              <a:buChar char="ü"/>
            </a:pPr>
            <a:r>
              <a:rPr lang="vi-VN" sz="2800" b="0" i="0">
                <a:solidFill>
                  <a:srgbClr val="3C4043"/>
                </a:solidFill>
                <a:effectLst/>
                <a:latin typeface="Roboto" panose="02000000000000000000" pitchFamily="2" charset="0"/>
              </a:rPr>
              <a:t>Đơn giản</a:t>
            </a:r>
            <a:r>
              <a:rPr lang="en-US" sz="2800" b="0" i="0">
                <a:solidFill>
                  <a:srgbClr val="3C4043"/>
                </a:solidFill>
                <a:effectLst/>
                <a:latin typeface="Roboto" panose="02000000000000000000" pitchFamily="2" charset="0"/>
              </a:rPr>
              <a:t>		</a:t>
            </a:r>
          </a:p>
          <a:p>
            <a:pPr marL="457200" indent="-457200">
              <a:buFont typeface="Wingdings" panose="05000000000000000000" pitchFamily="2" charset="2"/>
              <a:buChar char="ü"/>
            </a:pPr>
            <a:r>
              <a:rPr lang="vi-VN" sz="2800" b="0" i="0">
                <a:solidFill>
                  <a:srgbClr val="3C4043"/>
                </a:solidFill>
                <a:effectLst/>
                <a:latin typeface="Roboto" panose="02000000000000000000" pitchFamily="2" charset="0"/>
              </a:rPr>
              <a:t> Phân tán</a:t>
            </a:r>
            <a:r>
              <a:rPr lang="en-US" sz="2800" b="0" i="0">
                <a:solidFill>
                  <a:srgbClr val="3C4043"/>
                </a:solidFill>
                <a:effectLst/>
                <a:latin typeface="Roboto" panose="02000000000000000000" pitchFamily="2" charset="0"/>
              </a:rPr>
              <a:t>		</a:t>
            </a:r>
          </a:p>
          <a:p>
            <a:pPr marL="457200" indent="-457200">
              <a:buFont typeface="Wingdings" panose="05000000000000000000" pitchFamily="2" charset="2"/>
              <a:buChar char="ü"/>
            </a:pPr>
            <a:r>
              <a:rPr lang="vi-VN" sz="2800" b="0" i="0">
                <a:solidFill>
                  <a:srgbClr val="3C4043"/>
                </a:solidFill>
                <a:effectLst/>
                <a:latin typeface="Roboto" panose="02000000000000000000" pitchFamily="2" charset="0"/>
              </a:rPr>
              <a:t> Bảo mật</a:t>
            </a:r>
            <a:r>
              <a:rPr lang="en-US" sz="2800" b="0" i="0">
                <a:solidFill>
                  <a:srgbClr val="3C4043"/>
                </a:solidFill>
                <a:effectLst/>
                <a:latin typeface="Roboto" panose="02000000000000000000" pitchFamily="2" charset="0"/>
              </a:rPr>
              <a:t>		</a:t>
            </a:r>
          </a:p>
          <a:p>
            <a:pPr marL="457200" indent="-457200">
              <a:buFont typeface="Wingdings" panose="05000000000000000000" pitchFamily="2" charset="2"/>
              <a:buChar char="ü"/>
            </a:pPr>
            <a:r>
              <a:rPr lang="vi-VN" sz="2800" b="0" i="0">
                <a:solidFill>
                  <a:srgbClr val="3C4043"/>
                </a:solidFill>
                <a:effectLst/>
                <a:latin typeface="Roboto" panose="02000000000000000000" pitchFamily="2" charset="0"/>
              </a:rPr>
              <a:t> Di động</a:t>
            </a:r>
            <a:r>
              <a:rPr lang="en-US" sz="2800" b="0" i="0">
                <a:solidFill>
                  <a:srgbClr val="3C4043"/>
                </a:solidFill>
                <a:effectLst/>
                <a:latin typeface="Roboto" panose="02000000000000000000" pitchFamily="2" charset="0"/>
              </a:rPr>
              <a:t>			</a:t>
            </a:r>
          </a:p>
          <a:p>
            <a:pPr marL="457200" indent="-457200">
              <a:buFont typeface="Wingdings" panose="05000000000000000000" pitchFamily="2" charset="2"/>
              <a:buChar char="ü"/>
            </a:pPr>
            <a:r>
              <a:rPr lang="vi-VN" sz="2800" b="0" i="0">
                <a:solidFill>
                  <a:srgbClr val="3C4043"/>
                </a:solidFill>
                <a:effectLst/>
                <a:latin typeface="Roboto" panose="02000000000000000000" pitchFamily="2" charset="0"/>
              </a:rPr>
              <a:t> Hiệu suất cao </a:t>
            </a:r>
            <a:r>
              <a:rPr lang="en-US" sz="2800" b="0" i="0">
                <a:solidFill>
                  <a:srgbClr val="3C4043"/>
                </a:solidFill>
                <a:effectLst/>
                <a:latin typeface="Roboto" panose="02000000000000000000" pitchFamily="2" charset="0"/>
              </a:rPr>
              <a:t>	</a:t>
            </a:r>
          </a:p>
          <a:p>
            <a:pPr marL="457200" indent="-457200">
              <a:buFont typeface="Wingdings" panose="05000000000000000000" pitchFamily="2" charset="2"/>
              <a:buChar char="ü"/>
            </a:pPr>
            <a:r>
              <a:rPr lang="en-US" sz="2800">
                <a:solidFill>
                  <a:srgbClr val="3C4043"/>
                </a:solidFill>
                <a:latin typeface="Roboto" panose="02000000000000000000" pitchFamily="2" charset="0"/>
              </a:rPr>
              <a:t> Năng động</a:t>
            </a:r>
            <a:endParaRPr lang="en-US" sz="2800"/>
          </a:p>
        </p:txBody>
      </p:sp>
      <p:sp>
        <p:nvSpPr>
          <p:cNvPr id="8" name="TextBox 7">
            <a:extLst>
              <a:ext uri="{FF2B5EF4-FFF2-40B4-BE49-F238E27FC236}">
                <a16:creationId xmlns:a16="http://schemas.microsoft.com/office/drawing/2014/main" id="{747288BB-4BA0-4FE9-A74C-658548493A47}"/>
              </a:ext>
            </a:extLst>
          </p:cNvPr>
          <p:cNvSpPr txBox="1"/>
          <p:nvPr/>
        </p:nvSpPr>
        <p:spPr>
          <a:xfrm>
            <a:off x="4191000" y="2305615"/>
            <a:ext cx="3962400" cy="2246769"/>
          </a:xfrm>
          <a:prstGeom prst="rect">
            <a:avLst/>
          </a:prstGeom>
          <a:noFill/>
        </p:spPr>
        <p:txBody>
          <a:bodyPr wrap="square" rtlCol="0">
            <a:spAutoFit/>
          </a:bodyPr>
          <a:lstStyle/>
          <a:p>
            <a:pPr marL="457200" indent="-457200">
              <a:buFont typeface="Wingdings" panose="05000000000000000000" pitchFamily="2" charset="2"/>
              <a:buChar char="ü"/>
            </a:pPr>
            <a:r>
              <a:rPr lang="vi-VN" sz="2800" b="0" i="0">
                <a:solidFill>
                  <a:srgbClr val="3C4043"/>
                </a:solidFill>
                <a:effectLst/>
                <a:latin typeface="Roboto" panose="02000000000000000000" pitchFamily="2" charset="0"/>
              </a:rPr>
              <a:t>Hướng đối tượng</a:t>
            </a:r>
            <a:endParaRPr lang="en-US" sz="2800" b="0" i="0">
              <a:solidFill>
                <a:srgbClr val="3C4043"/>
              </a:solidFill>
              <a:effectLst/>
              <a:latin typeface="Roboto" panose="02000000000000000000" pitchFamily="2" charset="0"/>
            </a:endParaRPr>
          </a:p>
          <a:p>
            <a:pPr marL="457200" indent="-457200">
              <a:buFont typeface="Wingdings" panose="05000000000000000000" pitchFamily="2" charset="2"/>
              <a:buChar char="ü"/>
            </a:pPr>
            <a:r>
              <a:rPr lang="vi-VN" sz="2800" b="0" i="0">
                <a:solidFill>
                  <a:srgbClr val="3C4043"/>
                </a:solidFill>
                <a:effectLst/>
                <a:latin typeface="Roboto" panose="02000000000000000000" pitchFamily="2" charset="0"/>
              </a:rPr>
              <a:t>Mạnh mẽ</a:t>
            </a:r>
            <a:endParaRPr lang="en-US" sz="2800" b="0" i="0">
              <a:solidFill>
                <a:srgbClr val="3C4043"/>
              </a:solidFill>
              <a:effectLst/>
              <a:latin typeface="Roboto" panose="02000000000000000000" pitchFamily="2" charset="0"/>
            </a:endParaRPr>
          </a:p>
          <a:p>
            <a:pPr marL="457200" indent="-457200">
              <a:buFont typeface="Wingdings" panose="05000000000000000000" pitchFamily="2" charset="2"/>
              <a:buChar char="ü"/>
            </a:pPr>
            <a:r>
              <a:rPr lang="vi-VN" sz="2800" b="0" i="0">
                <a:solidFill>
                  <a:srgbClr val="3C4043"/>
                </a:solidFill>
                <a:effectLst/>
                <a:latin typeface="Roboto" panose="02000000000000000000" pitchFamily="2" charset="0"/>
              </a:rPr>
              <a:t>Kiến trúc trung lập</a:t>
            </a:r>
            <a:endParaRPr lang="en-US" sz="2800" b="0" i="0">
              <a:solidFill>
                <a:srgbClr val="3C4043"/>
              </a:solidFill>
              <a:effectLst/>
              <a:latin typeface="Roboto" panose="02000000000000000000" pitchFamily="2" charset="0"/>
            </a:endParaRPr>
          </a:p>
          <a:p>
            <a:pPr marL="457200" indent="-457200">
              <a:buFont typeface="Wingdings" panose="05000000000000000000" pitchFamily="2" charset="2"/>
              <a:buChar char="ü"/>
            </a:pPr>
            <a:r>
              <a:rPr lang="vi-VN" sz="2800" b="0" i="0">
                <a:solidFill>
                  <a:srgbClr val="3C4043"/>
                </a:solidFill>
                <a:effectLst/>
                <a:latin typeface="Roboto" panose="02000000000000000000" pitchFamily="2" charset="0"/>
              </a:rPr>
              <a:t>Thông dịch</a:t>
            </a:r>
            <a:endParaRPr lang="en-US" sz="2800" b="0" i="0">
              <a:solidFill>
                <a:srgbClr val="3C4043"/>
              </a:solidFill>
              <a:effectLst/>
              <a:latin typeface="Roboto" panose="02000000000000000000" pitchFamily="2" charset="0"/>
            </a:endParaRPr>
          </a:p>
          <a:p>
            <a:pPr marL="457200" indent="-457200">
              <a:buFont typeface="Wingdings" panose="05000000000000000000" pitchFamily="2" charset="2"/>
              <a:buChar char="ü"/>
            </a:pPr>
            <a:r>
              <a:rPr lang="vi-VN" sz="2800" b="0" i="0">
                <a:solidFill>
                  <a:srgbClr val="3C4043"/>
                </a:solidFill>
                <a:effectLst/>
                <a:latin typeface="Roboto" panose="02000000000000000000" pitchFamily="2" charset="0"/>
              </a:rPr>
              <a:t>Đa luồng</a:t>
            </a:r>
            <a:endParaRPr lang="en-US" sz="2800" b="0" i="0">
              <a:solidFill>
                <a:srgbClr val="3C4043"/>
              </a:solidFill>
              <a:effectLst/>
              <a:latin typeface="Roboto" panose="02000000000000000000" pitchFamily="2" charset="0"/>
            </a:endParaRPr>
          </a:p>
        </p:txBody>
      </p:sp>
    </p:spTree>
    <p:extLst>
      <p:ext uri="{BB962C8B-B14F-4D97-AF65-F5344CB8AC3E}">
        <p14:creationId xmlns:p14="http://schemas.microsoft.com/office/powerpoint/2010/main" val="1790999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5"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1.2. Đặc điểm</a:t>
            </a:r>
          </a:p>
        </p:txBody>
      </p:sp>
      <p:sp>
        <p:nvSpPr>
          <p:cNvPr id="3" name="Content Placeholder 2"/>
          <p:cNvSpPr>
            <a:spLocks noGrp="1"/>
          </p:cNvSpPr>
          <p:nvPr>
            <p:ph idx="1"/>
          </p:nvPr>
        </p:nvSpPr>
        <p:spPr/>
        <p:txBody>
          <a:bodyPr/>
          <a:lstStyle/>
          <a:p>
            <a:pPr>
              <a:spcAft>
                <a:spcPts val="450"/>
              </a:spcAft>
            </a:pPr>
            <a:r>
              <a:rPr lang="en-US"/>
              <a:t>Máy ảo Java (Java Virtual Machine)</a:t>
            </a:r>
          </a:p>
          <a:p>
            <a:pPr>
              <a:spcAft>
                <a:spcPts val="450"/>
              </a:spcAft>
            </a:pPr>
            <a:r>
              <a:rPr lang="en-US"/>
              <a:t>Vừa biên dịch và thông dịch</a:t>
            </a:r>
          </a:p>
          <a:p>
            <a:pPr>
              <a:spcAft>
                <a:spcPts val="450"/>
              </a:spcAft>
            </a:pPr>
            <a:r>
              <a:rPr lang="en-US"/>
              <a:t>Độc lập nền tảng</a:t>
            </a:r>
          </a:p>
          <a:p>
            <a:pPr>
              <a:spcAft>
                <a:spcPts val="450"/>
              </a:spcAft>
            </a:pPr>
            <a:r>
              <a:rPr lang="en-US"/>
              <a:t>Hướng đối tượng</a:t>
            </a:r>
          </a:p>
          <a:p>
            <a:pPr>
              <a:spcAft>
                <a:spcPts val="450"/>
              </a:spcAft>
            </a:pPr>
            <a:r>
              <a:rPr lang="en-US"/>
              <a:t>Đa luồng</a:t>
            </a:r>
          </a:p>
          <a:p>
            <a:pPr>
              <a:spcAft>
                <a:spcPts val="450"/>
              </a:spcAft>
            </a:pPr>
            <a:r>
              <a:rPr lang="en-US"/>
              <a:t>Khả chuyển</a:t>
            </a:r>
          </a:p>
        </p:txBody>
      </p:sp>
      <p:sp>
        <p:nvSpPr>
          <p:cNvPr id="4" name="Slide Number Placeholder 3"/>
          <p:cNvSpPr>
            <a:spLocks noGrp="1"/>
          </p:cNvSpPr>
          <p:nvPr>
            <p:ph type="sldNum" sz="quarter" idx="12"/>
          </p:nvPr>
        </p:nvSpPr>
        <p:spPr/>
        <p:txBody>
          <a:bodyPr/>
          <a:lstStyle/>
          <a:p>
            <a:fld id="{E3E8E051-591C-4566-9813-B4BB16D377BD}" type="slidenum">
              <a:rPr lang="en-US" smtClean="0"/>
              <a:pPr/>
              <a:t>9</a:t>
            </a:fld>
            <a:endParaRPr lang="en-US"/>
          </a:p>
        </p:txBody>
      </p:sp>
    </p:spTree>
    <p:extLst>
      <p:ext uri="{BB962C8B-B14F-4D97-AF65-F5344CB8AC3E}">
        <p14:creationId xmlns:p14="http://schemas.microsoft.com/office/powerpoint/2010/main" val="19379908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1.2. Đặc điểm</a:t>
            </a:r>
          </a:p>
        </p:txBody>
      </p:sp>
      <p:sp>
        <p:nvSpPr>
          <p:cNvPr id="3" name="Content Placeholder 2"/>
          <p:cNvSpPr>
            <a:spLocks noGrp="1"/>
          </p:cNvSpPr>
          <p:nvPr>
            <p:ph idx="1"/>
          </p:nvPr>
        </p:nvSpPr>
        <p:spPr/>
        <p:txBody>
          <a:bodyPr/>
          <a:lstStyle/>
          <a:p>
            <a:r>
              <a:rPr lang="en-US" b="1">
                <a:solidFill>
                  <a:srgbClr val="FF0000"/>
                </a:solidFill>
              </a:rPr>
              <a:t>Máy ảo Java (Java Virtual Machine)</a:t>
            </a:r>
          </a:p>
          <a:p>
            <a:pPr lvl="1"/>
            <a:r>
              <a:rPr lang="en-US"/>
              <a:t>Tất cả các chương trình muốn thực thi được phải được biên dịch ra mã máy.</a:t>
            </a:r>
          </a:p>
          <a:p>
            <a:pPr lvl="1"/>
            <a:r>
              <a:rPr lang="en-US"/>
              <a:t>Một chương trình viết bằng ngôn ngữ lập trình Java sẽ được biên dịch ra mã của máy ảo Java (mã Java bytecode). Sau đó máy ảo Java chuyển mã Java bytecode thành mã máy tương ứng.</a:t>
            </a:r>
          </a:p>
          <a:p>
            <a:pPr lvl="1"/>
            <a:r>
              <a:rPr lang="en-US"/>
              <a:t>Sun Microsystem chịu trách nhiệm phát triển các máy ảo Java chạy trên các hệ điều hành và trên các kiến trúc CPU khác nhau.</a:t>
            </a:r>
          </a:p>
          <a:p>
            <a:pPr lvl="1"/>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10</a:t>
            </a:fld>
            <a:endParaRPr lang="en-US"/>
          </a:p>
        </p:txBody>
      </p:sp>
    </p:spTree>
    <p:extLst>
      <p:ext uri="{BB962C8B-B14F-4D97-AF65-F5344CB8AC3E}">
        <p14:creationId xmlns:p14="http://schemas.microsoft.com/office/powerpoint/2010/main" val="31422832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1.2. Đặc điểm</a:t>
            </a:r>
          </a:p>
        </p:txBody>
      </p:sp>
      <p:sp>
        <p:nvSpPr>
          <p:cNvPr id="3" name="Content Placeholder 2"/>
          <p:cNvSpPr>
            <a:spLocks noGrp="1"/>
          </p:cNvSpPr>
          <p:nvPr>
            <p:ph idx="1"/>
          </p:nvPr>
        </p:nvSpPr>
        <p:spPr/>
        <p:txBody>
          <a:bodyPr>
            <a:normAutofit/>
          </a:bodyPr>
          <a:lstStyle/>
          <a:p>
            <a:r>
              <a:rPr lang="en-US" b="1">
                <a:solidFill>
                  <a:srgbClr val="FF0000"/>
                </a:solidFill>
              </a:rPr>
              <a:t>Máy ảo Java (Java Virtual Machine)</a:t>
            </a:r>
          </a:p>
        </p:txBody>
      </p:sp>
      <p:sp>
        <p:nvSpPr>
          <p:cNvPr id="4" name="Slide Number Placeholder 3"/>
          <p:cNvSpPr>
            <a:spLocks noGrp="1"/>
          </p:cNvSpPr>
          <p:nvPr>
            <p:ph type="sldNum" sz="quarter" idx="12"/>
          </p:nvPr>
        </p:nvSpPr>
        <p:spPr/>
        <p:txBody>
          <a:bodyPr/>
          <a:lstStyle/>
          <a:p>
            <a:fld id="{E3E8E051-591C-4566-9813-B4BB16D377BD}" type="slidenum">
              <a:rPr lang="en-US" smtClean="0"/>
              <a:pPr/>
              <a:t>11</a:t>
            </a:fld>
            <a:endParaRPr lang="en-US"/>
          </a:p>
        </p:txBody>
      </p:sp>
      <p:pic>
        <p:nvPicPr>
          <p:cNvPr id="5" name="Picture 4"/>
          <p:cNvPicPr/>
          <p:nvPr/>
        </p:nvPicPr>
        <p:blipFill>
          <a:blip r:embed="rId2"/>
          <a:stretch>
            <a:fillRect/>
          </a:stretch>
        </p:blipFill>
        <p:spPr>
          <a:xfrm>
            <a:off x="3383868" y="2343150"/>
            <a:ext cx="2430270" cy="3348372"/>
          </a:xfrm>
          <a:prstGeom prst="rect">
            <a:avLst/>
          </a:prstGeom>
        </p:spPr>
      </p:pic>
    </p:spTree>
    <p:extLst>
      <p:ext uri="{BB962C8B-B14F-4D97-AF65-F5344CB8AC3E}">
        <p14:creationId xmlns:p14="http://schemas.microsoft.com/office/powerpoint/2010/main" val="27637429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1.2. Đặc điểm</a:t>
            </a:r>
          </a:p>
        </p:txBody>
      </p:sp>
      <p:sp>
        <p:nvSpPr>
          <p:cNvPr id="3" name="Content Placeholder 2"/>
          <p:cNvSpPr>
            <a:spLocks noGrp="1"/>
          </p:cNvSpPr>
          <p:nvPr>
            <p:ph idx="1"/>
          </p:nvPr>
        </p:nvSpPr>
        <p:spPr/>
        <p:txBody>
          <a:bodyPr>
            <a:normAutofit/>
          </a:bodyPr>
          <a:lstStyle/>
          <a:p>
            <a:r>
              <a:rPr lang="en-US" b="1">
                <a:solidFill>
                  <a:srgbClr val="FF0000"/>
                </a:solidFill>
              </a:rPr>
              <a:t>Vừa biên dịch vừa thông dịch</a:t>
            </a:r>
          </a:p>
          <a:p>
            <a:pPr lvl="1">
              <a:spcAft>
                <a:spcPts val="450"/>
              </a:spcAft>
            </a:pPr>
            <a:r>
              <a:rPr lang="en-US" sz="2400"/>
              <a:t>Java là một ngôn ngữ lập trình vừa biên dịch vừa thông dịch.</a:t>
            </a:r>
          </a:p>
          <a:p>
            <a:pPr lvl="1">
              <a:spcAft>
                <a:spcPts val="450"/>
              </a:spcAft>
            </a:pPr>
            <a:r>
              <a:rPr lang="en-US" sz="2400"/>
              <a:t>Chương trình nguồn viết bằng ngôn ngữ lập trình Java có đuôi *.java đầu tiên được biên dịch thành tập tin có đuôi *.class</a:t>
            </a:r>
          </a:p>
          <a:p>
            <a:pPr lvl="1">
              <a:spcAft>
                <a:spcPts val="450"/>
              </a:spcAft>
            </a:pPr>
            <a:r>
              <a:rPr lang="en-US" sz="2400"/>
              <a:t>Sau đó file *.class sẽ được trình thông dịch thông dịch thành mã máy.</a:t>
            </a:r>
          </a:p>
        </p:txBody>
      </p:sp>
      <p:sp>
        <p:nvSpPr>
          <p:cNvPr id="4" name="Slide Number Placeholder 3"/>
          <p:cNvSpPr>
            <a:spLocks noGrp="1"/>
          </p:cNvSpPr>
          <p:nvPr>
            <p:ph type="sldNum" sz="quarter" idx="12"/>
          </p:nvPr>
        </p:nvSpPr>
        <p:spPr/>
        <p:txBody>
          <a:bodyPr/>
          <a:lstStyle/>
          <a:p>
            <a:fld id="{E3E8E051-591C-4566-9813-B4BB16D377BD}" type="slidenum">
              <a:rPr lang="en-US" smtClean="0"/>
              <a:pPr/>
              <a:t>12</a:t>
            </a:fld>
            <a:endParaRPr lang="en-US"/>
          </a:p>
        </p:txBody>
      </p:sp>
    </p:spTree>
    <p:extLst>
      <p:ext uri="{BB962C8B-B14F-4D97-AF65-F5344CB8AC3E}">
        <p14:creationId xmlns:p14="http://schemas.microsoft.com/office/powerpoint/2010/main" val="3457935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1.2. Đặc điểm</a:t>
            </a:r>
          </a:p>
        </p:txBody>
      </p:sp>
      <p:sp>
        <p:nvSpPr>
          <p:cNvPr id="3" name="Content Placeholder 2"/>
          <p:cNvSpPr>
            <a:spLocks noGrp="1"/>
          </p:cNvSpPr>
          <p:nvPr>
            <p:ph idx="1"/>
          </p:nvPr>
        </p:nvSpPr>
        <p:spPr/>
        <p:txBody>
          <a:bodyPr>
            <a:normAutofit/>
          </a:bodyPr>
          <a:lstStyle/>
          <a:p>
            <a:r>
              <a:rPr lang="en-US" sz="2400" b="1">
                <a:solidFill>
                  <a:srgbClr val="FF0000"/>
                </a:solidFill>
              </a:rPr>
              <a:t>Độc lập nền tảng</a:t>
            </a:r>
          </a:p>
          <a:p>
            <a:pPr lvl="1">
              <a:spcAft>
                <a:spcPts val="450"/>
              </a:spcAft>
            </a:pPr>
            <a:r>
              <a:rPr lang="en-US" sz="2400"/>
              <a:t>Một chương trình viết bằng ngôn ngữ Java có thể chạy trên nhiều máy tính có hệ điều hành khác nhau (Windows, Unix, Linux…) miễn sao ở đó có cài đặt máy ảo Java (Java Virtual Machine).</a:t>
            </a:r>
          </a:p>
          <a:p>
            <a:pPr lvl="1">
              <a:spcAft>
                <a:spcPts val="450"/>
              </a:spcAft>
            </a:pPr>
            <a:r>
              <a:rPr lang="en-US" sz="2400" b="1"/>
              <a:t>Viết một lần chạy mọi nơi </a:t>
            </a:r>
            <a:r>
              <a:rPr lang="en-US" sz="2400"/>
              <a:t>(write once run anywhere).</a:t>
            </a:r>
          </a:p>
        </p:txBody>
      </p:sp>
      <p:sp>
        <p:nvSpPr>
          <p:cNvPr id="4" name="Slide Number Placeholder 3"/>
          <p:cNvSpPr>
            <a:spLocks noGrp="1"/>
          </p:cNvSpPr>
          <p:nvPr>
            <p:ph type="sldNum" sz="quarter" idx="12"/>
          </p:nvPr>
        </p:nvSpPr>
        <p:spPr/>
        <p:txBody>
          <a:bodyPr/>
          <a:lstStyle/>
          <a:p>
            <a:fld id="{E3E8E051-591C-4566-9813-B4BB16D377BD}" type="slidenum">
              <a:rPr lang="en-US" smtClean="0"/>
              <a:pPr/>
              <a:t>13</a:t>
            </a:fld>
            <a:endParaRPr lang="en-US"/>
          </a:p>
        </p:txBody>
      </p:sp>
    </p:spTree>
    <p:extLst>
      <p:ext uri="{BB962C8B-B14F-4D97-AF65-F5344CB8AC3E}">
        <p14:creationId xmlns:p14="http://schemas.microsoft.com/office/powerpoint/2010/main" val="539777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1.2. Đặc điểm</a:t>
            </a:r>
          </a:p>
        </p:txBody>
      </p:sp>
      <p:sp>
        <p:nvSpPr>
          <p:cNvPr id="3" name="Content Placeholder 2"/>
          <p:cNvSpPr>
            <a:spLocks noGrp="1"/>
          </p:cNvSpPr>
          <p:nvPr>
            <p:ph idx="1"/>
          </p:nvPr>
        </p:nvSpPr>
        <p:spPr/>
        <p:txBody>
          <a:bodyPr>
            <a:normAutofit/>
          </a:bodyPr>
          <a:lstStyle/>
          <a:p>
            <a:r>
              <a:rPr lang="en-US" b="1">
                <a:solidFill>
                  <a:srgbClr val="FF0000"/>
                </a:solidFill>
              </a:rPr>
              <a:t>Hướng đối tượng</a:t>
            </a:r>
          </a:p>
          <a:p>
            <a:pPr lvl="1">
              <a:spcAft>
                <a:spcPts val="450"/>
              </a:spcAft>
            </a:pPr>
            <a:r>
              <a:rPr lang="en-US" sz="2400"/>
              <a:t>Java là một ngôn ngữ hướng đối tượng hoàn toàn.</a:t>
            </a:r>
          </a:p>
          <a:p>
            <a:pPr lvl="1">
              <a:spcAft>
                <a:spcPts val="450"/>
              </a:spcAft>
            </a:pPr>
            <a:r>
              <a:rPr lang="en-US" sz="2400"/>
              <a:t>Tất cả mọi thứ đề cập trong Java đều liên quan đến các đối tượng được định nghĩa trước, thậm chí hàm chính của một chương trình viết bằng Java (hàm </a:t>
            </a:r>
            <a:r>
              <a:rPr lang="en-US" sz="2400" b="1"/>
              <a:t>main</a:t>
            </a:r>
            <a:r>
              <a:rPr lang="en-US" sz="2400"/>
              <a:t>) cũng phải đặt bên trong một lớp.</a:t>
            </a:r>
          </a:p>
        </p:txBody>
      </p:sp>
      <p:sp>
        <p:nvSpPr>
          <p:cNvPr id="4" name="Slide Number Placeholder 3"/>
          <p:cNvSpPr>
            <a:spLocks noGrp="1"/>
          </p:cNvSpPr>
          <p:nvPr>
            <p:ph type="sldNum" sz="quarter" idx="12"/>
          </p:nvPr>
        </p:nvSpPr>
        <p:spPr/>
        <p:txBody>
          <a:bodyPr/>
          <a:lstStyle/>
          <a:p>
            <a:fld id="{E3E8E051-591C-4566-9813-B4BB16D377BD}" type="slidenum">
              <a:rPr lang="en-US" smtClean="0"/>
              <a:pPr/>
              <a:t>14</a:t>
            </a:fld>
            <a:endParaRPr lang="en-US"/>
          </a:p>
        </p:txBody>
      </p:sp>
    </p:spTree>
    <p:extLst>
      <p:ext uri="{BB962C8B-B14F-4D97-AF65-F5344CB8AC3E}">
        <p14:creationId xmlns:p14="http://schemas.microsoft.com/office/powerpoint/2010/main" val="32702960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1.2. Đặc điểm</a:t>
            </a:r>
          </a:p>
        </p:txBody>
      </p:sp>
      <p:sp>
        <p:nvSpPr>
          <p:cNvPr id="3" name="Content Placeholder 2"/>
          <p:cNvSpPr>
            <a:spLocks noGrp="1"/>
          </p:cNvSpPr>
          <p:nvPr>
            <p:ph idx="1"/>
          </p:nvPr>
        </p:nvSpPr>
        <p:spPr>
          <a:xfrm>
            <a:off x="1371604" y="1828807"/>
            <a:ext cx="6400731" cy="3795713"/>
          </a:xfrm>
        </p:spPr>
        <p:txBody>
          <a:bodyPr>
            <a:normAutofit fontScale="92500"/>
          </a:bodyPr>
          <a:lstStyle/>
          <a:p>
            <a:pPr>
              <a:lnSpc>
                <a:spcPct val="110000"/>
              </a:lnSpc>
              <a:spcBef>
                <a:spcPts val="0"/>
              </a:spcBef>
              <a:spcAft>
                <a:spcPts val="0"/>
              </a:spcAft>
            </a:pPr>
            <a:r>
              <a:rPr lang="en-US" b="1">
                <a:solidFill>
                  <a:srgbClr val="FF0000"/>
                </a:solidFill>
              </a:rPr>
              <a:t>Đa luồng</a:t>
            </a:r>
          </a:p>
          <a:p>
            <a:pPr lvl="1">
              <a:lnSpc>
                <a:spcPct val="110000"/>
              </a:lnSpc>
              <a:spcBef>
                <a:spcPts val="0"/>
              </a:spcBef>
              <a:spcAft>
                <a:spcPts val="0"/>
              </a:spcAft>
            </a:pPr>
            <a:r>
              <a:rPr lang="en-US" sz="2400"/>
              <a:t>Java hỗ trợ lập trình đa luồng cho phép nhiều tiến trình, tiểu trình có thể chạy song song cùng một thời điểm và tương tác với nhau.</a:t>
            </a:r>
          </a:p>
          <a:p>
            <a:pPr>
              <a:lnSpc>
                <a:spcPct val="110000"/>
              </a:lnSpc>
              <a:spcBef>
                <a:spcPts val="0"/>
              </a:spcBef>
              <a:spcAft>
                <a:spcPts val="0"/>
              </a:spcAft>
            </a:pPr>
            <a:r>
              <a:rPr lang="en-US" b="1">
                <a:solidFill>
                  <a:srgbClr val="FF0000"/>
                </a:solidFill>
              </a:rPr>
              <a:t>Hỗ trợ mạnh cho việc phát triển ứng dụng</a:t>
            </a:r>
          </a:p>
          <a:p>
            <a:pPr lvl="1">
              <a:lnSpc>
                <a:spcPct val="110000"/>
              </a:lnSpc>
              <a:spcBef>
                <a:spcPts val="0"/>
              </a:spcBef>
              <a:spcAft>
                <a:spcPts val="0"/>
              </a:spcAft>
            </a:pPr>
            <a:r>
              <a:rPr lang="en-US" sz="2400"/>
              <a:t>Công nghệ Java phát triển mạnh mẽ nhờ vào Sun Mirosystem cung cấp nhiều công cụ, thư viện lập trình phong phú hỗ trợ cho việc phát triển nhiều loại ứng dụng khác nhau như: J2SE, J2EE J2ME.</a:t>
            </a:r>
          </a:p>
        </p:txBody>
      </p:sp>
      <p:sp>
        <p:nvSpPr>
          <p:cNvPr id="4" name="Slide Number Placeholder 3"/>
          <p:cNvSpPr>
            <a:spLocks noGrp="1"/>
          </p:cNvSpPr>
          <p:nvPr>
            <p:ph type="sldNum" sz="quarter" idx="12"/>
          </p:nvPr>
        </p:nvSpPr>
        <p:spPr/>
        <p:txBody>
          <a:bodyPr/>
          <a:lstStyle/>
          <a:p>
            <a:fld id="{E3E8E051-591C-4566-9813-B4BB16D377BD}" type="slidenum">
              <a:rPr lang="en-US" smtClean="0"/>
              <a:pPr/>
              <a:t>15</a:t>
            </a:fld>
            <a:endParaRPr lang="en-US"/>
          </a:p>
        </p:txBody>
      </p:sp>
    </p:spTree>
    <p:extLst>
      <p:ext uri="{BB962C8B-B14F-4D97-AF65-F5344CB8AC3E}">
        <p14:creationId xmlns:p14="http://schemas.microsoft.com/office/powerpoint/2010/main" val="34980999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1.3. Các công nghệ Java</a:t>
            </a:r>
          </a:p>
        </p:txBody>
      </p:sp>
      <p:sp>
        <p:nvSpPr>
          <p:cNvPr id="3" name="Content Placeholder 2"/>
          <p:cNvSpPr>
            <a:spLocks noGrp="1"/>
          </p:cNvSpPr>
          <p:nvPr>
            <p:ph idx="1"/>
          </p:nvPr>
        </p:nvSpPr>
        <p:spPr/>
        <p:txBody>
          <a:bodyPr/>
          <a:lstStyle/>
          <a:p>
            <a:pPr marL="257175" lvl="2" indent="-257175">
              <a:spcAft>
                <a:spcPts val="450"/>
              </a:spcAft>
              <a:buFont typeface="Wingdings" pitchFamily="2" charset="2"/>
              <a:buChar char="v"/>
            </a:pPr>
            <a:r>
              <a:rPr lang="en-US" sz="2250">
                <a:effectLst>
                  <a:glow>
                    <a:srgbClr val="000000"/>
                  </a:glow>
                  <a:reflection stA="0" endPos="0" fadeDir="0" sx="0" sy="0"/>
                </a:effectLst>
              </a:rPr>
              <a:t>J2SE (Java 2 Platform Standard Edition)</a:t>
            </a:r>
          </a:p>
          <a:p>
            <a:pPr marL="257175" lvl="2" indent="-257175">
              <a:spcAft>
                <a:spcPts val="450"/>
              </a:spcAft>
              <a:buFont typeface="Wingdings" pitchFamily="2" charset="2"/>
              <a:buChar char="v"/>
            </a:pPr>
            <a:r>
              <a:rPr lang="en-US" sz="2250">
                <a:effectLst>
                  <a:glow>
                    <a:srgbClr val="000000"/>
                  </a:glow>
                  <a:reflection stA="0" endPos="0" fadeDir="0" sx="0" sy="0"/>
                </a:effectLst>
              </a:rPr>
              <a:t>J2EE (Java 2 Platform Enterprise Edition)</a:t>
            </a:r>
          </a:p>
          <a:p>
            <a:pPr marL="257175" lvl="2" indent="-257175">
              <a:spcAft>
                <a:spcPts val="450"/>
              </a:spcAft>
              <a:buFont typeface="Wingdings" pitchFamily="2" charset="2"/>
              <a:buChar char="v"/>
            </a:pPr>
            <a:r>
              <a:rPr lang="en-US" sz="2250">
                <a:effectLst>
                  <a:glow>
                    <a:srgbClr val="000000"/>
                  </a:glow>
                  <a:reflection stA="0" endPos="0" fadeDir="0" sx="0" sy="0"/>
                </a:effectLst>
              </a:rPr>
              <a:t>J2ME (Java 2 Platform Micro Edition)</a:t>
            </a:r>
          </a:p>
          <a:p>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16</a:t>
            </a:fld>
            <a:endParaRPr lang="en-US"/>
          </a:p>
        </p:txBody>
      </p:sp>
      <p:pic>
        <p:nvPicPr>
          <p:cNvPr id="5" name="Picture 4"/>
          <p:cNvPicPr/>
          <p:nvPr/>
        </p:nvPicPr>
        <p:blipFill>
          <a:blip r:embed="rId2"/>
          <a:stretch>
            <a:fillRect/>
          </a:stretch>
        </p:blipFill>
        <p:spPr>
          <a:xfrm>
            <a:off x="2573778" y="3332633"/>
            <a:ext cx="3726414" cy="2553820"/>
          </a:xfrm>
          <a:prstGeom prst="rect">
            <a:avLst/>
          </a:prstGeom>
        </p:spPr>
      </p:pic>
    </p:spTree>
    <p:extLst>
      <p:ext uri="{BB962C8B-B14F-4D97-AF65-F5344CB8AC3E}">
        <p14:creationId xmlns:p14="http://schemas.microsoft.com/office/powerpoint/2010/main" val="1224420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1.3. Các công nghệ Java</a:t>
            </a:r>
          </a:p>
        </p:txBody>
      </p:sp>
      <p:sp>
        <p:nvSpPr>
          <p:cNvPr id="3" name="Content Placeholder 2"/>
          <p:cNvSpPr>
            <a:spLocks noGrp="1"/>
          </p:cNvSpPr>
          <p:nvPr>
            <p:ph idx="1"/>
          </p:nvPr>
        </p:nvSpPr>
        <p:spPr>
          <a:xfrm>
            <a:off x="1371604" y="1885957"/>
            <a:ext cx="6400731" cy="3886199"/>
          </a:xfrm>
        </p:spPr>
        <p:txBody>
          <a:bodyPr>
            <a:normAutofit fontScale="92500"/>
          </a:bodyPr>
          <a:lstStyle/>
          <a:p>
            <a:pPr marL="257175" lvl="2" indent="-257175">
              <a:buFont typeface="Wingdings" pitchFamily="2" charset="2"/>
              <a:buChar char="v"/>
            </a:pPr>
            <a:r>
              <a:rPr lang="en-US" sz="2400" b="1">
                <a:solidFill>
                  <a:srgbClr val="FF0000"/>
                </a:solidFill>
                <a:effectLst>
                  <a:glow>
                    <a:srgbClr val="000000"/>
                  </a:glow>
                  <a:reflection stA="0" endPos="0" fadeDir="0" sx="0" sy="0"/>
                </a:effectLst>
              </a:rPr>
              <a:t>J2SE (Java 2 Platform Standard Edition)</a:t>
            </a:r>
          </a:p>
          <a:p>
            <a:pPr lvl="1" latinLnBrk="0"/>
            <a:r>
              <a:rPr lang="en-US" sz="2400"/>
              <a:t>Là một nền tảng thực thi (bao gồm cả phát triển và triển khai) cho các ứng dụng Java. Nó cung cấp các API, các kiến trúc chuẩn, các thư viện lớp và các công cụ cốt lõi nhất để xây các ứng dụng Java.</a:t>
            </a:r>
          </a:p>
          <a:p>
            <a:pPr lvl="1" latinLnBrk="0"/>
            <a:r>
              <a:rPr lang="en-US" sz="2400"/>
              <a:t>Là phiên bản chuẩn, là nền tảng thiên về phát triển các sản phẩm chạy trên máy tính để bàn (desktop-based), các ứng dụng dạng khách chủ (client server – based).</a:t>
            </a:r>
          </a:p>
          <a:p>
            <a:pPr lvl="2"/>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17</a:t>
            </a:fld>
            <a:endParaRPr lang="en-US"/>
          </a:p>
        </p:txBody>
      </p:sp>
    </p:spTree>
    <p:extLst>
      <p:ext uri="{BB962C8B-B14F-4D97-AF65-F5344CB8AC3E}">
        <p14:creationId xmlns:p14="http://schemas.microsoft.com/office/powerpoint/2010/main" val="32863474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1.3. Các công nghệ Java</a:t>
            </a:r>
          </a:p>
        </p:txBody>
      </p:sp>
      <p:sp>
        <p:nvSpPr>
          <p:cNvPr id="3" name="Content Placeholder 2"/>
          <p:cNvSpPr>
            <a:spLocks noGrp="1"/>
          </p:cNvSpPr>
          <p:nvPr>
            <p:ph idx="1"/>
          </p:nvPr>
        </p:nvSpPr>
        <p:spPr>
          <a:xfrm>
            <a:off x="1371604" y="1885957"/>
            <a:ext cx="6400731" cy="3886199"/>
          </a:xfrm>
        </p:spPr>
        <p:txBody>
          <a:bodyPr>
            <a:normAutofit/>
          </a:bodyPr>
          <a:lstStyle/>
          <a:p>
            <a:pPr latinLnBrk="0">
              <a:lnSpc>
                <a:spcPct val="110000"/>
              </a:lnSpc>
            </a:pPr>
            <a:r>
              <a:rPr lang="en-US" b="1">
                <a:solidFill>
                  <a:srgbClr val="FF0000"/>
                </a:solidFill>
                <a:effectLst>
                  <a:glow>
                    <a:srgbClr val="000000"/>
                  </a:glow>
                  <a:outerShdw sx="0" sy="0">
                    <a:srgbClr val="000000"/>
                  </a:outerShdw>
                  <a:reflection stA="0" endPos="0" fadeDir="0" sx="0" sy="0"/>
                </a:effectLst>
              </a:rPr>
              <a:t>J2EE (Java 2 Platform Enterprise Edition)</a:t>
            </a:r>
          </a:p>
          <a:p>
            <a:pPr lvl="1" latinLnBrk="0">
              <a:lnSpc>
                <a:spcPct val="110000"/>
              </a:lnSpc>
            </a:pPr>
            <a:r>
              <a:rPr lang="en-US" sz="2250"/>
              <a:t>Định nghĩa một chuẩn để phát triển những ứng dụng thương mại đa tầng (multitier enterprise applications). Các công nghệ trong J2EE bao gồm:</a:t>
            </a:r>
          </a:p>
          <a:p>
            <a:pPr lvl="2" latinLnBrk="0">
              <a:lnSpc>
                <a:spcPct val="110000"/>
              </a:lnSpc>
            </a:pPr>
            <a:r>
              <a:rPr lang="en-US" sz="2250"/>
              <a:t>Java Database Connectivity (JDBC) API</a:t>
            </a:r>
          </a:p>
          <a:p>
            <a:pPr lvl="2" latinLnBrk="0">
              <a:lnSpc>
                <a:spcPct val="110000"/>
              </a:lnSpc>
            </a:pPr>
            <a:r>
              <a:rPr lang="en-US" sz="2250"/>
              <a:t>Remote Method Invocation (RMI)</a:t>
            </a:r>
          </a:p>
          <a:p>
            <a:pPr lvl="2" latinLnBrk="0">
              <a:lnSpc>
                <a:spcPct val="110000"/>
              </a:lnSpc>
            </a:pPr>
            <a:r>
              <a:rPr lang="en-US" sz="2250"/>
              <a:t>Servlets và Java Server Pages (JSP)</a:t>
            </a:r>
          </a:p>
          <a:p>
            <a:pPr lvl="2" latinLnBrk="0">
              <a:lnSpc>
                <a:spcPct val="110000"/>
              </a:lnSpc>
            </a:pPr>
            <a:r>
              <a:rPr lang="en-US" sz="2250"/>
              <a:t>Java Transaction API (JTA)…</a:t>
            </a:r>
          </a:p>
        </p:txBody>
      </p:sp>
      <p:sp>
        <p:nvSpPr>
          <p:cNvPr id="4" name="Slide Number Placeholder 3"/>
          <p:cNvSpPr>
            <a:spLocks noGrp="1"/>
          </p:cNvSpPr>
          <p:nvPr>
            <p:ph type="sldNum" sz="quarter" idx="12"/>
          </p:nvPr>
        </p:nvSpPr>
        <p:spPr/>
        <p:txBody>
          <a:bodyPr/>
          <a:lstStyle/>
          <a:p>
            <a:fld id="{E3E8E051-591C-4566-9813-B4BB16D377BD}" type="slidenum">
              <a:rPr lang="en-US" smtClean="0"/>
              <a:pPr/>
              <a:t>18</a:t>
            </a:fld>
            <a:endParaRPr lang="en-US"/>
          </a:p>
        </p:txBody>
      </p:sp>
    </p:spTree>
    <p:extLst>
      <p:ext uri="{BB962C8B-B14F-4D97-AF65-F5344CB8AC3E}">
        <p14:creationId xmlns:p14="http://schemas.microsoft.com/office/powerpoint/2010/main" val="38450488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5600" y="381000"/>
            <a:ext cx="6372708" cy="651560"/>
          </a:xfrm>
        </p:spPr>
        <p:txBody>
          <a:bodyPr/>
          <a:lstStyle/>
          <a:p>
            <a:r>
              <a:rPr lang="en-US"/>
              <a:t>1.3. Các công nghệ Java</a:t>
            </a:r>
          </a:p>
        </p:txBody>
      </p:sp>
      <p:sp>
        <p:nvSpPr>
          <p:cNvPr id="3" name="Content Placeholder 2"/>
          <p:cNvSpPr>
            <a:spLocks noGrp="1"/>
          </p:cNvSpPr>
          <p:nvPr>
            <p:ph idx="1"/>
          </p:nvPr>
        </p:nvSpPr>
        <p:spPr/>
        <p:txBody>
          <a:bodyPr>
            <a:normAutofit/>
          </a:bodyPr>
          <a:lstStyle/>
          <a:p>
            <a:r>
              <a:rPr lang="en-US" sz="2400" b="1">
                <a:solidFill>
                  <a:srgbClr val="FF0000"/>
                </a:solidFill>
                <a:effectLst>
                  <a:glow>
                    <a:srgbClr val="000000"/>
                  </a:glow>
                  <a:outerShdw sx="0" sy="0">
                    <a:srgbClr val="000000"/>
                  </a:outerShdw>
                  <a:reflection stA="0" endPos="0" fadeDir="0" sx="0" sy="0"/>
                </a:effectLst>
              </a:rPr>
              <a:t>J2ME (Java 2 Platform Micro Edition)</a:t>
            </a:r>
          </a:p>
          <a:p>
            <a:pPr lvl="1" latinLnBrk="0">
              <a:lnSpc>
                <a:spcPct val="120000"/>
              </a:lnSpc>
            </a:pPr>
            <a:r>
              <a:rPr lang="en-US" sz="2400"/>
              <a:t>Là một nhánh của NNLT Java để phát triển các ứng dụng trên điện thoại di động, thiết bị cầm tay nhỏ gọn khác hay các thiết bị tiêu dùng với công suất hạn chế (TV, máy in, thiết bị điện tử,...).</a:t>
            </a:r>
          </a:p>
          <a:p>
            <a:pPr lvl="1" latinLnBrk="0">
              <a:lnSpc>
                <a:spcPct val="120000"/>
              </a:lnSpc>
            </a:pPr>
            <a:r>
              <a:rPr lang="en-US" sz="2400"/>
              <a:t>Được phát triển trên phiên bản J2SE, nhưng nó lược bỏ đi khá nhiều các framework cũng như API để phù hợp với bộ nhớ cũng như tốc độ xử lý của các thiết bị di động.</a:t>
            </a:r>
          </a:p>
        </p:txBody>
      </p:sp>
      <p:sp>
        <p:nvSpPr>
          <p:cNvPr id="4" name="Slide Number Placeholder 3"/>
          <p:cNvSpPr>
            <a:spLocks noGrp="1"/>
          </p:cNvSpPr>
          <p:nvPr>
            <p:ph type="sldNum" sz="quarter" idx="12"/>
          </p:nvPr>
        </p:nvSpPr>
        <p:spPr/>
        <p:txBody>
          <a:bodyPr/>
          <a:lstStyle/>
          <a:p>
            <a:fld id="{E3E8E051-591C-4566-9813-B4BB16D377BD}" type="slidenum">
              <a:rPr lang="en-US" smtClean="0"/>
              <a:pPr/>
              <a:t>19</a:t>
            </a:fld>
            <a:endParaRPr lang="en-US"/>
          </a:p>
        </p:txBody>
      </p:sp>
    </p:spTree>
    <p:extLst>
      <p:ext uri="{BB962C8B-B14F-4D97-AF65-F5344CB8AC3E}">
        <p14:creationId xmlns:p14="http://schemas.microsoft.com/office/powerpoint/2010/main" val="3853062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609599"/>
            <a:ext cx="6372708" cy="651560"/>
          </a:xfrm>
        </p:spPr>
        <p:txBody>
          <a:bodyPr/>
          <a:lstStyle/>
          <a:p>
            <a:r>
              <a:rPr lang="en-US"/>
              <a:t>1.4. Môi trường lập trình Java</a:t>
            </a:r>
          </a:p>
        </p:txBody>
      </p:sp>
      <p:sp>
        <p:nvSpPr>
          <p:cNvPr id="3" name="Content Placeholder 2"/>
          <p:cNvSpPr>
            <a:spLocks noGrp="1"/>
          </p:cNvSpPr>
          <p:nvPr>
            <p:ph idx="1"/>
          </p:nvPr>
        </p:nvSpPr>
        <p:spPr/>
        <p:txBody>
          <a:bodyPr>
            <a:normAutofit/>
          </a:bodyPr>
          <a:lstStyle/>
          <a:p>
            <a:pPr>
              <a:spcAft>
                <a:spcPts val="450"/>
              </a:spcAft>
            </a:pPr>
            <a:r>
              <a:rPr lang="en-US"/>
              <a:t>Hãng SUN Microsystems cung cấp bộ công cụ </a:t>
            </a:r>
            <a:r>
              <a:rPr lang="en-US">
                <a:solidFill>
                  <a:srgbClr val="FF0000"/>
                </a:solidFill>
              </a:rPr>
              <a:t>JDK</a:t>
            </a:r>
            <a:r>
              <a:rPr lang="en-US"/>
              <a:t> (Java Development Kit) và </a:t>
            </a:r>
            <a:r>
              <a:rPr lang="en-US">
                <a:solidFill>
                  <a:srgbClr val="FF0000"/>
                </a:solidFill>
              </a:rPr>
              <a:t>JRE</a:t>
            </a:r>
            <a:r>
              <a:rPr lang="en-US"/>
              <a:t> (Java Runtime Environment) giúp thực thi chương trình Java.</a:t>
            </a:r>
          </a:p>
          <a:p>
            <a:pPr>
              <a:spcAft>
                <a:spcPts val="450"/>
              </a:spcAft>
            </a:pPr>
            <a:r>
              <a:rPr lang="en-US"/>
              <a:t>JDK còn được gọi là SDK (Java SDK – Software Development Kit) là bộ công cụ phát triển ứng dụng Java bao gồm 4 thành phần: Classes, Compiler, Debugger, Java Runtime Environment. </a:t>
            </a:r>
          </a:p>
        </p:txBody>
      </p:sp>
      <p:sp>
        <p:nvSpPr>
          <p:cNvPr id="4" name="Slide Number Placeholder 3"/>
          <p:cNvSpPr>
            <a:spLocks noGrp="1"/>
          </p:cNvSpPr>
          <p:nvPr>
            <p:ph type="sldNum" sz="quarter" idx="12"/>
          </p:nvPr>
        </p:nvSpPr>
        <p:spPr/>
        <p:txBody>
          <a:bodyPr/>
          <a:lstStyle/>
          <a:p>
            <a:fld id="{E3E8E051-591C-4566-9813-B4BB16D377BD}" type="slidenum">
              <a:rPr lang="en-US" smtClean="0"/>
              <a:pPr/>
              <a:t>20</a:t>
            </a:fld>
            <a:endParaRPr lang="en-US"/>
          </a:p>
        </p:txBody>
      </p:sp>
    </p:spTree>
    <p:extLst>
      <p:ext uri="{BB962C8B-B14F-4D97-AF65-F5344CB8AC3E}">
        <p14:creationId xmlns:p14="http://schemas.microsoft.com/office/powerpoint/2010/main" val="29977082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1.5. Chương trình Java đơn giản</a:t>
            </a:r>
          </a:p>
        </p:txBody>
      </p:sp>
      <p:sp>
        <p:nvSpPr>
          <p:cNvPr id="4" name="Slide Number Placeholder 3"/>
          <p:cNvSpPr>
            <a:spLocks noGrp="1"/>
          </p:cNvSpPr>
          <p:nvPr>
            <p:ph type="sldNum" sz="quarter" idx="12"/>
          </p:nvPr>
        </p:nvSpPr>
        <p:spPr/>
        <p:txBody>
          <a:bodyPr/>
          <a:lstStyle/>
          <a:p>
            <a:fld id="{E3E8E051-591C-4566-9813-B4BB16D377BD}" type="slidenum">
              <a:rPr lang="en-US" smtClean="0"/>
              <a:pPr/>
              <a:t>21</a:t>
            </a:fld>
            <a:endParaRPr lang="en-US"/>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4450" y="1828803"/>
            <a:ext cx="6357030" cy="3390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09754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1.5. Chương trình Java đơn giản</a:t>
            </a:r>
          </a:p>
        </p:txBody>
      </p:sp>
      <p:sp>
        <p:nvSpPr>
          <p:cNvPr id="4" name="Slide Number Placeholder 3"/>
          <p:cNvSpPr>
            <a:spLocks noGrp="1"/>
          </p:cNvSpPr>
          <p:nvPr>
            <p:ph type="sldNum" sz="quarter" idx="12"/>
          </p:nvPr>
        </p:nvSpPr>
        <p:spPr/>
        <p:txBody>
          <a:bodyPr/>
          <a:lstStyle/>
          <a:p>
            <a:fld id="{E3E8E051-591C-4566-9813-B4BB16D377BD}" type="slidenum">
              <a:rPr lang="en-US" smtClean="0"/>
              <a:pPr/>
              <a:t>22</a:t>
            </a:fld>
            <a:endParaRPr lang="en-US"/>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1885950"/>
            <a:ext cx="6858000" cy="354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23102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1.5. Chương trình Java đơn giản</a:t>
            </a:r>
          </a:p>
        </p:txBody>
      </p:sp>
      <p:sp>
        <p:nvSpPr>
          <p:cNvPr id="4" name="Slide Number Placeholder 3"/>
          <p:cNvSpPr>
            <a:spLocks noGrp="1"/>
          </p:cNvSpPr>
          <p:nvPr>
            <p:ph type="sldNum" sz="quarter" idx="12"/>
          </p:nvPr>
        </p:nvSpPr>
        <p:spPr/>
        <p:txBody>
          <a:bodyPr/>
          <a:lstStyle/>
          <a:p>
            <a:fld id="{E3E8E051-591C-4566-9813-B4BB16D377BD}" type="slidenum">
              <a:rPr lang="en-US" smtClean="0"/>
              <a:pPr/>
              <a:t>23</a:t>
            </a:fld>
            <a:endParaRPr lang="en-US"/>
          </a:p>
        </p:txBody>
      </p:sp>
      <p:sp>
        <p:nvSpPr>
          <p:cNvPr id="6" name="TextBox 1"/>
          <p:cNvSpPr txBox="1">
            <a:spLocks noChangeArrowheads="1"/>
          </p:cNvSpPr>
          <p:nvPr/>
        </p:nvSpPr>
        <p:spPr bwMode="auto">
          <a:xfrm>
            <a:off x="1314454" y="1828807"/>
            <a:ext cx="6486917"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just" eaLnBrk="1" hangingPunct="1">
              <a:spcBef>
                <a:spcPts val="225"/>
              </a:spcBef>
              <a:spcAft>
                <a:spcPts val="225"/>
              </a:spcAft>
            </a:pPr>
            <a:r>
              <a:rPr lang="en-US" altLang="en-US" sz="1650" b="1">
                <a:solidFill>
                  <a:srgbClr val="000099"/>
                </a:solidFill>
              </a:rPr>
              <a:t>Mở Notepad để soạn thảo chương trình:</a:t>
            </a: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2791" y="2155559"/>
            <a:ext cx="4761309" cy="1424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1"/>
          <p:cNvSpPr txBox="1">
            <a:spLocks noChangeArrowheads="1"/>
          </p:cNvSpPr>
          <p:nvPr/>
        </p:nvSpPr>
        <p:spPr bwMode="auto">
          <a:xfrm>
            <a:off x="1314454" y="3680461"/>
            <a:ext cx="6486917"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lgn="just" eaLnBrk="1" hangingPunct="1">
              <a:spcBef>
                <a:spcPts val="225"/>
              </a:spcBef>
              <a:spcAft>
                <a:spcPts val="225"/>
              </a:spcAft>
            </a:pPr>
            <a:r>
              <a:rPr lang="en-US" altLang="en-US" sz="1650" b="1">
                <a:solidFill>
                  <a:srgbClr val="000099"/>
                </a:solidFill>
              </a:rPr>
              <a:t>Lưu lại với tập tin: </a:t>
            </a:r>
            <a:r>
              <a:rPr lang="en-US" altLang="en-US" sz="1650">
                <a:solidFill>
                  <a:srgbClr val="000099"/>
                </a:solidFill>
              </a:rPr>
              <a:t>MyFirstJavaProgram.java</a:t>
            </a:r>
          </a:p>
          <a:p>
            <a:pPr algn="just" eaLnBrk="1" hangingPunct="1">
              <a:spcBef>
                <a:spcPts val="225"/>
              </a:spcBef>
              <a:spcAft>
                <a:spcPts val="225"/>
              </a:spcAft>
            </a:pPr>
            <a:r>
              <a:rPr lang="en-US" altLang="en-US" sz="1650" b="1">
                <a:solidFill>
                  <a:srgbClr val="000099"/>
                </a:solidFill>
              </a:rPr>
              <a:t>Mở command prompt: </a:t>
            </a:r>
            <a:r>
              <a:rPr lang="en-US" altLang="en-US" sz="1650">
                <a:solidFill>
                  <a:srgbClr val="000099"/>
                </a:solidFill>
              </a:rPr>
              <a:t>di chuyển đến thư mục đã lưu.</a:t>
            </a:r>
          </a:p>
          <a:p>
            <a:pPr algn="just" eaLnBrk="1" hangingPunct="1">
              <a:spcBef>
                <a:spcPts val="225"/>
              </a:spcBef>
              <a:spcAft>
                <a:spcPts val="225"/>
              </a:spcAft>
            </a:pPr>
            <a:r>
              <a:rPr lang="en-US" altLang="en-US" sz="1650" b="1">
                <a:solidFill>
                  <a:srgbClr val="000099"/>
                </a:solidFill>
              </a:rPr>
              <a:t>Gõ lệnh biên dịch:</a:t>
            </a:r>
            <a:r>
              <a:rPr lang="en-US" altLang="en-US" sz="1650">
                <a:solidFill>
                  <a:srgbClr val="000099"/>
                </a:solidFill>
              </a:rPr>
              <a:t> javac MyFirstJavaProgram.java</a:t>
            </a:r>
          </a:p>
          <a:p>
            <a:pPr algn="just" eaLnBrk="1" hangingPunct="1">
              <a:spcBef>
                <a:spcPts val="225"/>
              </a:spcBef>
              <a:spcAft>
                <a:spcPts val="225"/>
              </a:spcAft>
            </a:pPr>
            <a:r>
              <a:rPr lang="en-US" altLang="en-US" sz="1650" b="1">
                <a:solidFill>
                  <a:srgbClr val="000099"/>
                </a:solidFill>
              </a:rPr>
              <a:t>Gõ lệnh thực thi: </a:t>
            </a:r>
            <a:r>
              <a:rPr lang="en-US" altLang="en-US" sz="1650">
                <a:solidFill>
                  <a:srgbClr val="000099"/>
                </a:solidFill>
              </a:rPr>
              <a:t>java MyFirstJavaProgram</a:t>
            </a:r>
          </a:p>
        </p:txBody>
      </p:sp>
    </p:spTree>
    <p:extLst>
      <p:ext uri="{BB962C8B-B14F-4D97-AF65-F5344CB8AC3E}">
        <p14:creationId xmlns:p14="http://schemas.microsoft.com/office/powerpoint/2010/main" val="16405768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79404-98FD-42F7-88E8-85C345347277}"/>
              </a:ext>
            </a:extLst>
          </p:cNvPr>
          <p:cNvSpPr>
            <a:spLocks noGrp="1"/>
          </p:cNvSpPr>
          <p:nvPr>
            <p:ph type="title"/>
          </p:nvPr>
        </p:nvSpPr>
        <p:spPr/>
        <p:txBody>
          <a:bodyPr/>
          <a:lstStyle/>
          <a:p>
            <a:r>
              <a:rPr lang="en-US"/>
              <a:t>Kiểm tra java</a:t>
            </a:r>
          </a:p>
        </p:txBody>
      </p:sp>
      <p:pic>
        <p:nvPicPr>
          <p:cNvPr id="6" name="Content Placeholder 5">
            <a:extLst>
              <a:ext uri="{FF2B5EF4-FFF2-40B4-BE49-F238E27FC236}">
                <a16:creationId xmlns:a16="http://schemas.microsoft.com/office/drawing/2014/main" id="{E3E88A69-C827-4C39-9326-E9DD7B587E3F}"/>
              </a:ext>
            </a:extLst>
          </p:cNvPr>
          <p:cNvPicPr>
            <a:picLocks noGrp="1" noChangeAspect="1"/>
          </p:cNvPicPr>
          <p:nvPr>
            <p:ph idx="1"/>
          </p:nvPr>
        </p:nvPicPr>
        <p:blipFill>
          <a:blip r:embed="rId2"/>
          <a:stretch>
            <a:fillRect/>
          </a:stretch>
        </p:blipFill>
        <p:spPr>
          <a:xfrm>
            <a:off x="609600" y="1600200"/>
            <a:ext cx="6982799" cy="1238423"/>
          </a:xfrm>
        </p:spPr>
      </p:pic>
      <p:sp>
        <p:nvSpPr>
          <p:cNvPr id="4" name="Slide Number Placeholder 3">
            <a:extLst>
              <a:ext uri="{FF2B5EF4-FFF2-40B4-BE49-F238E27FC236}">
                <a16:creationId xmlns:a16="http://schemas.microsoft.com/office/drawing/2014/main" id="{8E5B30F4-1024-45E4-A687-BFD8CFDB69B1}"/>
              </a:ext>
            </a:extLst>
          </p:cNvPr>
          <p:cNvSpPr>
            <a:spLocks noGrp="1"/>
          </p:cNvSpPr>
          <p:nvPr>
            <p:ph type="sldNum" sz="quarter" idx="12"/>
          </p:nvPr>
        </p:nvSpPr>
        <p:spPr/>
        <p:txBody>
          <a:bodyPr/>
          <a:lstStyle/>
          <a:p>
            <a:fld id="{04E14541-87DE-422E-93EA-11027DDA40BD}" type="slidenum">
              <a:rPr lang="en-US" altLang="en-US" smtClean="0"/>
              <a:pPr/>
              <a:t>24</a:t>
            </a:fld>
            <a:endParaRPr lang="en-US" altLang="en-US"/>
          </a:p>
        </p:txBody>
      </p:sp>
      <p:pic>
        <p:nvPicPr>
          <p:cNvPr id="10" name="Picture 9">
            <a:extLst>
              <a:ext uri="{FF2B5EF4-FFF2-40B4-BE49-F238E27FC236}">
                <a16:creationId xmlns:a16="http://schemas.microsoft.com/office/drawing/2014/main" id="{9DA8D1F1-A412-4A83-8DAE-218DB7956260}"/>
              </a:ext>
            </a:extLst>
          </p:cNvPr>
          <p:cNvPicPr>
            <a:picLocks noChangeAspect="1"/>
          </p:cNvPicPr>
          <p:nvPr/>
        </p:nvPicPr>
        <p:blipFill>
          <a:blip r:embed="rId3"/>
          <a:stretch>
            <a:fillRect/>
          </a:stretch>
        </p:blipFill>
        <p:spPr>
          <a:xfrm>
            <a:off x="609600" y="3028777"/>
            <a:ext cx="2991267" cy="857370"/>
          </a:xfrm>
          <a:prstGeom prst="rect">
            <a:avLst/>
          </a:prstGeom>
        </p:spPr>
      </p:pic>
      <p:pic>
        <p:nvPicPr>
          <p:cNvPr id="12" name="Picture 11">
            <a:extLst>
              <a:ext uri="{FF2B5EF4-FFF2-40B4-BE49-F238E27FC236}">
                <a16:creationId xmlns:a16="http://schemas.microsoft.com/office/drawing/2014/main" id="{A752084A-2CB3-4952-B220-E09B9B9DA183}"/>
              </a:ext>
            </a:extLst>
          </p:cNvPr>
          <p:cNvPicPr>
            <a:picLocks noChangeAspect="1"/>
          </p:cNvPicPr>
          <p:nvPr/>
        </p:nvPicPr>
        <p:blipFill>
          <a:blip r:embed="rId4"/>
          <a:stretch>
            <a:fillRect/>
          </a:stretch>
        </p:blipFill>
        <p:spPr>
          <a:xfrm>
            <a:off x="609600" y="4124427"/>
            <a:ext cx="2181529" cy="819264"/>
          </a:xfrm>
          <a:prstGeom prst="rect">
            <a:avLst/>
          </a:prstGeom>
        </p:spPr>
      </p:pic>
      <p:pic>
        <p:nvPicPr>
          <p:cNvPr id="16" name="Picture 15">
            <a:extLst>
              <a:ext uri="{FF2B5EF4-FFF2-40B4-BE49-F238E27FC236}">
                <a16:creationId xmlns:a16="http://schemas.microsoft.com/office/drawing/2014/main" id="{32275968-0EF5-4768-8E93-E50A0226B0C0}"/>
              </a:ext>
            </a:extLst>
          </p:cNvPr>
          <p:cNvPicPr>
            <a:picLocks noChangeAspect="1"/>
          </p:cNvPicPr>
          <p:nvPr/>
        </p:nvPicPr>
        <p:blipFill>
          <a:blip r:embed="rId5"/>
          <a:stretch>
            <a:fillRect/>
          </a:stretch>
        </p:blipFill>
        <p:spPr>
          <a:xfrm>
            <a:off x="609600" y="5161918"/>
            <a:ext cx="2200582" cy="847843"/>
          </a:xfrm>
          <a:prstGeom prst="rect">
            <a:avLst/>
          </a:prstGeom>
        </p:spPr>
      </p:pic>
      <p:pic>
        <p:nvPicPr>
          <p:cNvPr id="18" name="Picture 17">
            <a:extLst>
              <a:ext uri="{FF2B5EF4-FFF2-40B4-BE49-F238E27FC236}">
                <a16:creationId xmlns:a16="http://schemas.microsoft.com/office/drawing/2014/main" id="{D89A2C00-2F75-4B03-BE9A-B29C36EB4486}"/>
              </a:ext>
            </a:extLst>
          </p:cNvPr>
          <p:cNvPicPr>
            <a:picLocks noChangeAspect="1"/>
          </p:cNvPicPr>
          <p:nvPr/>
        </p:nvPicPr>
        <p:blipFill>
          <a:blip r:embed="rId6"/>
          <a:stretch>
            <a:fillRect/>
          </a:stretch>
        </p:blipFill>
        <p:spPr>
          <a:xfrm>
            <a:off x="3962400" y="3886147"/>
            <a:ext cx="4191585" cy="1200318"/>
          </a:xfrm>
          <a:prstGeom prst="rect">
            <a:avLst/>
          </a:prstGeom>
        </p:spPr>
      </p:pic>
    </p:spTree>
    <p:extLst>
      <p:ext uri="{BB962C8B-B14F-4D97-AF65-F5344CB8AC3E}">
        <p14:creationId xmlns:p14="http://schemas.microsoft.com/office/powerpoint/2010/main" val="3206509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4256" y="533400"/>
            <a:ext cx="6372708" cy="651560"/>
          </a:xfrm>
        </p:spPr>
        <p:txBody>
          <a:bodyPr/>
          <a:lstStyle/>
          <a:p>
            <a:r>
              <a:rPr lang="en-US"/>
              <a:t>1.6. Quá trình phát triển một chương trình Java</a:t>
            </a:r>
          </a:p>
        </p:txBody>
      </p:sp>
      <p:sp>
        <p:nvSpPr>
          <p:cNvPr id="4" name="Slide Number Placeholder 3"/>
          <p:cNvSpPr>
            <a:spLocks noGrp="1"/>
          </p:cNvSpPr>
          <p:nvPr>
            <p:ph type="sldNum" sz="quarter" idx="12"/>
          </p:nvPr>
        </p:nvSpPr>
        <p:spPr/>
        <p:txBody>
          <a:bodyPr/>
          <a:lstStyle/>
          <a:p>
            <a:fld id="{E3E8E051-591C-4566-9813-B4BB16D377BD}" type="slidenum">
              <a:rPr lang="en-US" smtClean="0"/>
              <a:pPr/>
              <a:t>25</a:t>
            </a:fld>
            <a:endParaRPr lang="en-US"/>
          </a:p>
        </p:txBody>
      </p:sp>
      <p:pic>
        <p:nvPicPr>
          <p:cNvPr id="6" name="Picture 5"/>
          <p:cNvPicPr>
            <a:picLocks noChangeAspect="1"/>
          </p:cNvPicPr>
          <p:nvPr/>
        </p:nvPicPr>
        <p:blipFill>
          <a:blip r:embed="rId2"/>
          <a:stretch>
            <a:fillRect/>
          </a:stretch>
        </p:blipFill>
        <p:spPr>
          <a:xfrm>
            <a:off x="1534764" y="2000256"/>
            <a:ext cx="6172200" cy="2858951"/>
          </a:xfrm>
          <a:prstGeom prst="rect">
            <a:avLst/>
          </a:prstGeom>
        </p:spPr>
      </p:pic>
    </p:spTree>
    <p:extLst>
      <p:ext uri="{BB962C8B-B14F-4D97-AF65-F5344CB8AC3E}">
        <p14:creationId xmlns:p14="http://schemas.microsoft.com/office/powerpoint/2010/main" val="23199605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9388" y="500842"/>
            <a:ext cx="6372708" cy="651560"/>
          </a:xfrm>
        </p:spPr>
        <p:txBody>
          <a:bodyPr/>
          <a:lstStyle/>
          <a:p>
            <a:r>
              <a:rPr lang="en-US"/>
              <a:t>1.7. IDE hỗ trợ lập trình Java</a:t>
            </a:r>
          </a:p>
        </p:txBody>
      </p:sp>
      <p:sp>
        <p:nvSpPr>
          <p:cNvPr id="3" name="Content Placeholder 2"/>
          <p:cNvSpPr>
            <a:spLocks noGrp="1"/>
          </p:cNvSpPr>
          <p:nvPr>
            <p:ph idx="1"/>
          </p:nvPr>
        </p:nvSpPr>
        <p:spPr/>
        <p:txBody>
          <a:bodyPr>
            <a:normAutofit/>
          </a:bodyPr>
          <a:lstStyle/>
          <a:p>
            <a:pPr latinLnBrk="0"/>
            <a:r>
              <a:rPr lang="en-US"/>
              <a:t>Một số IDE (</a:t>
            </a:r>
            <a:r>
              <a:rPr lang="en-US" i="1"/>
              <a:t>Integrated Development Environment</a:t>
            </a:r>
            <a:r>
              <a:rPr lang="en-US"/>
              <a:t>) hỗ trợ lập trình Java được sử dụng phổ biến:</a:t>
            </a:r>
          </a:p>
          <a:p>
            <a:pPr lvl="1" latinLnBrk="0"/>
            <a:r>
              <a:rPr lang="en-US" sz="2400"/>
              <a:t>Eclipse</a:t>
            </a:r>
          </a:p>
          <a:p>
            <a:pPr lvl="1" latinLnBrk="0"/>
            <a:r>
              <a:rPr lang="en-US" sz="2400"/>
              <a:t>NetBean</a:t>
            </a:r>
          </a:p>
          <a:p>
            <a:pPr lvl="1" latinLnBrk="0"/>
            <a:r>
              <a:rPr lang="en-US"/>
              <a:t>IntelliJ IDEA</a:t>
            </a:r>
            <a:endParaRPr lang="en-US" sz="2400"/>
          </a:p>
          <a:p>
            <a:pPr latinLnBrk="0"/>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26</a:t>
            </a:fld>
            <a:endParaRPr lang="en-US"/>
          </a:p>
        </p:txBody>
      </p:sp>
      <p:pic>
        <p:nvPicPr>
          <p:cNvPr id="5" name="Picture 4" descr="eclipse.png"/>
          <p:cNvPicPr>
            <a:picLocks noChangeAspect="1"/>
          </p:cNvPicPr>
          <p:nvPr/>
        </p:nvPicPr>
        <p:blipFill>
          <a:blip r:embed="rId2" cstate="print"/>
          <a:stretch>
            <a:fillRect/>
          </a:stretch>
        </p:blipFill>
        <p:spPr>
          <a:xfrm>
            <a:off x="2141730" y="4421533"/>
            <a:ext cx="960120" cy="960120"/>
          </a:xfrm>
          <a:prstGeom prst="rect">
            <a:avLst/>
          </a:prstGeom>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9892" y="4305092"/>
            <a:ext cx="1085850" cy="1193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noChangeAspect="1"/>
          </p:cNvPicPr>
          <p:nvPr/>
        </p:nvPicPr>
        <p:blipFill>
          <a:blip r:embed="rId4"/>
          <a:stretch>
            <a:fillRect/>
          </a:stretch>
        </p:blipFill>
        <p:spPr>
          <a:xfrm>
            <a:off x="5490106" y="4202941"/>
            <a:ext cx="1114425" cy="1178719"/>
          </a:xfrm>
          <a:prstGeom prst="rect">
            <a:avLst/>
          </a:prstGeom>
        </p:spPr>
      </p:pic>
    </p:spTree>
    <p:extLst>
      <p:ext uri="{BB962C8B-B14F-4D97-AF65-F5344CB8AC3E}">
        <p14:creationId xmlns:p14="http://schemas.microsoft.com/office/powerpoint/2010/main" val="163000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a:t>2. Các thành phần cơ bản của NNLT Java</a:t>
            </a:r>
          </a:p>
        </p:txBody>
      </p:sp>
      <p:sp>
        <p:nvSpPr>
          <p:cNvPr id="3" name="Content Placeholder 2"/>
          <p:cNvSpPr>
            <a:spLocks noGrp="1"/>
          </p:cNvSpPr>
          <p:nvPr>
            <p:ph idx="1"/>
          </p:nvPr>
        </p:nvSpPr>
        <p:spPr>
          <a:xfrm>
            <a:off x="1385646" y="1808820"/>
            <a:ext cx="6372708" cy="3726414"/>
          </a:xfrm>
        </p:spPr>
        <p:txBody>
          <a:bodyPr wrap="square">
            <a:noAutofit/>
          </a:bodyPr>
          <a:lstStyle/>
          <a:p>
            <a:pPr marL="0" indent="0">
              <a:buNone/>
            </a:pPr>
            <a:r>
              <a:rPr lang="en-US">
                <a:effectLst>
                  <a:glow>
                    <a:srgbClr val="000000"/>
                  </a:glow>
                  <a:outerShdw sx="0" sy="0">
                    <a:srgbClr val="000000"/>
                  </a:outerShdw>
                  <a:reflection stA="0" endPos="0" fadeDir="0" sx="0" sy="0"/>
                </a:effectLst>
              </a:rPr>
              <a:t>2.1. Từ khóa và định danh</a:t>
            </a:r>
          </a:p>
          <a:p>
            <a:pPr marL="0" indent="0">
              <a:buNone/>
            </a:pPr>
            <a:r>
              <a:rPr lang="en-US">
                <a:effectLst>
                  <a:glow>
                    <a:srgbClr val="000000"/>
                  </a:glow>
                  <a:outerShdw sx="0" sy="0">
                    <a:srgbClr val="000000"/>
                  </a:outerShdw>
                  <a:reflection stA="0" endPos="0" fadeDir="0" sx="0" sy="0"/>
                </a:effectLst>
              </a:rPr>
              <a:t>2.2. Kiểu dữ liệu</a:t>
            </a:r>
          </a:p>
          <a:p>
            <a:pPr marL="0" indent="0">
              <a:buNone/>
            </a:pPr>
            <a:r>
              <a:rPr lang="en-US">
                <a:effectLst>
                  <a:glow>
                    <a:srgbClr val="000000"/>
                  </a:glow>
                  <a:outerShdw sx="0" sy="0">
                    <a:srgbClr val="000000"/>
                  </a:outerShdw>
                  <a:reflection stA="0" endPos="0" fadeDir="0" sx="0" sy="0"/>
                </a:effectLst>
              </a:rPr>
              <a:t>2.3. Toán tử</a:t>
            </a:r>
          </a:p>
          <a:p>
            <a:pPr marL="0" indent="0">
              <a:buNone/>
            </a:pPr>
            <a:r>
              <a:rPr lang="en-US">
                <a:effectLst>
                  <a:glow>
                    <a:srgbClr val="000000"/>
                  </a:glow>
                  <a:outerShdw sx="0" sy="0">
                    <a:srgbClr val="000000"/>
                  </a:outerShdw>
                  <a:reflection stA="0" endPos="0" fadeDir="0" sx="0" sy="0"/>
                </a:effectLst>
              </a:rPr>
              <a:t>2.4. Biến và hằng</a:t>
            </a:r>
          </a:p>
          <a:p>
            <a:pPr marL="0" indent="0">
              <a:buNone/>
            </a:pPr>
            <a:r>
              <a:rPr lang="en-US">
                <a:effectLst>
                  <a:glow>
                    <a:srgbClr val="000000"/>
                  </a:glow>
                  <a:outerShdw sx="0" sy="0">
                    <a:srgbClr val="000000"/>
                  </a:outerShdw>
                  <a:reflection stA="0" endPos="0" fadeDir="0" sx="0" sy="0"/>
                </a:effectLst>
              </a:rPr>
              <a:t>2.5.Câu lệnh và khối lệnh</a:t>
            </a:r>
          </a:p>
          <a:p>
            <a:pPr marL="0" indent="0">
              <a:buNone/>
            </a:pPr>
            <a:r>
              <a:rPr lang="en-US">
                <a:effectLst>
                  <a:glow>
                    <a:srgbClr val="000000"/>
                  </a:glow>
                  <a:outerShdw sx="0" sy="0">
                    <a:srgbClr val="000000"/>
                  </a:outerShdw>
                  <a:reflection stA="0" endPos="0" fadeDir="0" sx="0" sy="0"/>
                </a:effectLst>
              </a:rPr>
              <a:t>2.6. Chú thích</a:t>
            </a:r>
          </a:p>
          <a:p>
            <a:pPr marL="0" indent="0">
              <a:buNone/>
            </a:pPr>
            <a:r>
              <a:rPr lang="en-US">
                <a:effectLst>
                  <a:glow>
                    <a:srgbClr val="000000"/>
                  </a:glow>
                  <a:outerShdw sx="0" sy="0">
                    <a:srgbClr val="000000"/>
                  </a:outerShdw>
                  <a:reflection stA="0" endPos="0" fadeDir="0" sx="0" sy="0"/>
                </a:effectLst>
              </a:rPr>
              <a:t>2.7. Nhập xuất dữ liệu đơn giản</a:t>
            </a:r>
          </a:p>
        </p:txBody>
      </p:sp>
      <p:sp>
        <p:nvSpPr>
          <p:cNvPr id="4" name="Slide Number Placeholder 3"/>
          <p:cNvSpPr>
            <a:spLocks noGrp="1"/>
          </p:cNvSpPr>
          <p:nvPr>
            <p:ph type="sldNum" sz="quarter" idx="12"/>
          </p:nvPr>
        </p:nvSpPr>
        <p:spPr/>
        <p:txBody>
          <a:bodyPr/>
          <a:lstStyle/>
          <a:p>
            <a:fld id="{E3E8E051-591C-4566-9813-B4BB16D377BD}" type="slidenum">
              <a:rPr lang="en-US" smtClean="0"/>
              <a:pPr/>
              <a:t>27</a:t>
            </a:fld>
            <a:endParaRPr lang="en-US"/>
          </a:p>
        </p:txBody>
      </p:sp>
    </p:spTree>
    <p:extLst>
      <p:ext uri="{BB962C8B-B14F-4D97-AF65-F5344CB8AC3E}">
        <p14:creationId xmlns:p14="http://schemas.microsoft.com/office/powerpoint/2010/main" val="29998710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2.1. Từ khóa và định danh</a:t>
            </a:r>
          </a:p>
        </p:txBody>
      </p:sp>
      <p:sp>
        <p:nvSpPr>
          <p:cNvPr id="3" name="Content Placeholder 2"/>
          <p:cNvSpPr>
            <a:spLocks noGrp="1"/>
          </p:cNvSpPr>
          <p:nvPr>
            <p:ph idx="1"/>
          </p:nvPr>
        </p:nvSpPr>
        <p:spPr>
          <a:xfrm>
            <a:off x="1385646" y="1808820"/>
            <a:ext cx="6372708" cy="3726414"/>
          </a:xfrm>
        </p:spPr>
        <p:txBody>
          <a:bodyPr wrap="square">
            <a:noAutofit/>
          </a:bodyPr>
          <a:lstStyle/>
          <a:p>
            <a:r>
              <a:rPr lang="en-US" b="1">
                <a:solidFill>
                  <a:srgbClr val="FF0000"/>
                </a:solidFill>
              </a:rPr>
              <a:t>Từ khóa</a:t>
            </a:r>
          </a:p>
          <a:p>
            <a:pPr lvl="1" latinLnBrk="0"/>
            <a:r>
              <a:rPr lang="en-US" sz="2250"/>
              <a:t>Từ khóa của một ngôn ngữ lập trình là những định danh được định nghĩa trước của ngôn ngữ và không được phép sử dụng cho các thực thể khác.</a:t>
            </a:r>
          </a:p>
          <a:p>
            <a:pPr lvl="1" latinLnBrk="0"/>
            <a:r>
              <a:rPr lang="en-US" sz="2250"/>
              <a:t>Các từ khóa của Java có thể chia thành </a:t>
            </a:r>
            <a:r>
              <a:rPr lang="en-US" sz="2250" b="1"/>
              <a:t>9</a:t>
            </a:r>
            <a:r>
              <a:rPr lang="en-US" sz="2250"/>
              <a:t> nhóm.</a:t>
            </a:r>
          </a:p>
          <a:p>
            <a:pPr lvl="2" latinLnBrk="0"/>
            <a:endParaRPr lang="vi-VN"/>
          </a:p>
        </p:txBody>
      </p:sp>
      <p:sp>
        <p:nvSpPr>
          <p:cNvPr id="4" name="Slide Number Placeholder 3"/>
          <p:cNvSpPr>
            <a:spLocks noGrp="1"/>
          </p:cNvSpPr>
          <p:nvPr>
            <p:ph type="sldNum" sz="quarter" idx="12"/>
          </p:nvPr>
        </p:nvSpPr>
        <p:spPr/>
        <p:txBody>
          <a:bodyPr/>
          <a:lstStyle/>
          <a:p>
            <a:fld id="{E3E8E051-591C-4566-9813-B4BB16D377BD}" type="slidenum">
              <a:rPr lang="en-US" smtClean="0"/>
              <a:pPr/>
              <a:t>28</a:t>
            </a:fld>
            <a:endParaRPr lang="en-US"/>
          </a:p>
        </p:txBody>
      </p:sp>
    </p:spTree>
    <p:extLst>
      <p:ext uri="{BB962C8B-B14F-4D97-AF65-F5344CB8AC3E}">
        <p14:creationId xmlns:p14="http://schemas.microsoft.com/office/powerpoint/2010/main" val="4080828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2.1. Từ khóa và định danh</a:t>
            </a:r>
          </a:p>
        </p:txBody>
      </p:sp>
      <p:sp>
        <p:nvSpPr>
          <p:cNvPr id="3" name="Content Placeholder 2"/>
          <p:cNvSpPr>
            <a:spLocks noGrp="1"/>
          </p:cNvSpPr>
          <p:nvPr>
            <p:ph idx="1"/>
          </p:nvPr>
        </p:nvSpPr>
        <p:spPr>
          <a:xfrm>
            <a:off x="1385646" y="1714500"/>
            <a:ext cx="6372708" cy="3726414"/>
          </a:xfrm>
        </p:spPr>
        <p:txBody>
          <a:bodyPr wrap="square">
            <a:noAutofit/>
          </a:bodyPr>
          <a:lstStyle/>
          <a:p>
            <a:r>
              <a:rPr lang="en-US" b="1">
                <a:solidFill>
                  <a:srgbClr val="FF0000"/>
                </a:solidFill>
              </a:rPr>
              <a:t>Từ khóa</a:t>
            </a:r>
          </a:p>
          <a:p>
            <a:pPr lvl="1">
              <a:spcBef>
                <a:spcPts val="450"/>
              </a:spcBef>
              <a:spcAft>
                <a:spcPts val="0"/>
              </a:spcAft>
            </a:pPr>
            <a:r>
              <a:rPr lang="en-US" sz="2250">
                <a:effectLst>
                  <a:glow>
                    <a:srgbClr val="000000"/>
                  </a:glow>
                  <a:outerShdw sx="0" sy="0">
                    <a:srgbClr val="000000"/>
                  </a:outerShdw>
                  <a:reflection stA="0" endPos="0" fadeDir="0" sx="0" sy="0"/>
                </a:effectLst>
              </a:rPr>
              <a:t>Tổ chức các lớp: package, import</a:t>
            </a:r>
          </a:p>
          <a:p>
            <a:pPr lvl="1">
              <a:spcBef>
                <a:spcPts val="450"/>
              </a:spcBef>
              <a:spcAft>
                <a:spcPts val="0"/>
              </a:spcAft>
            </a:pPr>
            <a:r>
              <a:rPr lang="en-US" sz="2250">
                <a:effectLst>
                  <a:glow>
                    <a:srgbClr val="000000"/>
                  </a:glow>
                  <a:outerShdw sx="0" sy="0">
                    <a:srgbClr val="000000"/>
                  </a:outerShdw>
                  <a:reflection stA="0" endPos="0" fadeDir="0" sx="0" sy="0"/>
                </a:effectLst>
              </a:rPr>
              <a:t>Định nghĩa các lớp: interface, class, extends, implements.</a:t>
            </a:r>
          </a:p>
          <a:p>
            <a:pPr lvl="1">
              <a:spcBef>
                <a:spcPts val="450"/>
              </a:spcBef>
              <a:spcAft>
                <a:spcPts val="0"/>
              </a:spcAft>
            </a:pPr>
            <a:r>
              <a:rPr lang="en-US" sz="2250">
                <a:effectLst>
                  <a:glow>
                    <a:srgbClr val="000000"/>
                  </a:glow>
                  <a:outerShdw sx="0" sy="0">
                    <a:srgbClr val="000000"/>
                  </a:outerShdw>
                  <a:reflection stA="0" endPos="0" fadeDir="0" sx="0" sy="0"/>
                </a:effectLst>
              </a:rPr>
              <a:t>Các từ khóa cho các biến và các lớp: abstract, public, private, protected, static, synchronized, volatile, final, native.</a:t>
            </a:r>
          </a:p>
          <a:p>
            <a:pPr lvl="1">
              <a:spcBef>
                <a:spcPts val="450"/>
              </a:spcBef>
              <a:spcAft>
                <a:spcPts val="0"/>
              </a:spcAft>
            </a:pPr>
            <a:r>
              <a:rPr lang="en-US" sz="2250">
                <a:effectLst>
                  <a:glow>
                    <a:srgbClr val="000000"/>
                  </a:glow>
                  <a:outerShdw sx="0" sy="0">
                    <a:srgbClr val="000000"/>
                  </a:outerShdw>
                  <a:reflection stA="0" endPos="0" fadeDir="0" sx="0" sy="0"/>
                </a:effectLst>
              </a:rPr>
              <a:t>Các kiểu dữ liệu cơ sở: long, int, short, byte, char, float, double, boolean, void.</a:t>
            </a:r>
          </a:p>
          <a:p>
            <a:pPr lvl="1">
              <a:spcBef>
                <a:spcPts val="450"/>
              </a:spcBef>
              <a:spcAft>
                <a:spcPts val="0"/>
              </a:spcAft>
            </a:pPr>
            <a:r>
              <a:rPr lang="en-US" sz="2250">
                <a:effectLst>
                  <a:glow>
                    <a:srgbClr val="000000"/>
                  </a:glow>
                  <a:outerShdw sx="0" sy="0">
                    <a:srgbClr val="000000"/>
                  </a:outerShdw>
                  <a:reflection stA="0" endPos="0" fadeDir="0" sx="0" sy="0"/>
                </a:effectLst>
              </a:rPr>
              <a:t>Các từ khóa cho các giá trị và các biến: false, true, this, super, null.</a:t>
            </a:r>
          </a:p>
          <a:p>
            <a:pPr marL="342900" lvl="1" indent="0">
              <a:spcBef>
                <a:spcPts val="450"/>
              </a:spcBef>
              <a:spcAft>
                <a:spcPts val="0"/>
              </a:spcAft>
              <a:buNone/>
            </a:pPr>
            <a:endParaRPr lang="en-US" sz="2250">
              <a:effectLst>
                <a:glow>
                  <a:srgbClr val="000000"/>
                </a:glow>
                <a:outerShdw sx="0" sy="0">
                  <a:srgbClr val="000000"/>
                </a:outerShdw>
                <a:reflection stA="0" endPos="0" fadeDir="0" sx="0" sy="0"/>
              </a:effectLst>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29</a:t>
            </a:fld>
            <a:endParaRPr lang="en-US"/>
          </a:p>
        </p:txBody>
      </p:sp>
    </p:spTree>
    <p:extLst>
      <p:ext uri="{BB962C8B-B14F-4D97-AF65-F5344CB8AC3E}">
        <p14:creationId xmlns:p14="http://schemas.microsoft.com/office/powerpoint/2010/main" val="14719027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2.1. Từ khóa và định danh</a:t>
            </a:r>
          </a:p>
        </p:txBody>
      </p:sp>
      <p:sp>
        <p:nvSpPr>
          <p:cNvPr id="3" name="Content Placeholder 2"/>
          <p:cNvSpPr>
            <a:spLocks noGrp="1"/>
          </p:cNvSpPr>
          <p:nvPr>
            <p:ph idx="1"/>
          </p:nvPr>
        </p:nvSpPr>
        <p:spPr>
          <a:xfrm>
            <a:off x="1385646" y="1808820"/>
            <a:ext cx="6372708" cy="3726414"/>
          </a:xfrm>
        </p:spPr>
        <p:txBody>
          <a:bodyPr wrap="square">
            <a:noAutofit/>
          </a:bodyPr>
          <a:lstStyle/>
          <a:p>
            <a:r>
              <a:rPr lang="en-US" b="1">
                <a:solidFill>
                  <a:srgbClr val="FF0000"/>
                </a:solidFill>
              </a:rPr>
              <a:t>Từ khóa</a:t>
            </a:r>
          </a:p>
          <a:p>
            <a:pPr lvl="1">
              <a:spcBef>
                <a:spcPts val="450"/>
              </a:spcBef>
              <a:spcAft>
                <a:spcPts val="0"/>
              </a:spcAft>
            </a:pPr>
            <a:r>
              <a:rPr lang="en-US" sz="2250">
                <a:effectLst>
                  <a:glow>
                    <a:srgbClr val="000000"/>
                  </a:glow>
                  <a:outerShdw sx="0" sy="0">
                    <a:srgbClr val="000000"/>
                  </a:outerShdw>
                  <a:reflection stA="0" endPos="0" fadeDir="0" sx="0" sy="0"/>
                </a:effectLst>
              </a:rPr>
              <a:t>Xử lý ngoại lệ: throw, throws, try, catch, finally.</a:t>
            </a:r>
          </a:p>
          <a:p>
            <a:pPr lvl="1">
              <a:spcBef>
                <a:spcPts val="450"/>
              </a:spcBef>
              <a:spcAft>
                <a:spcPts val="0"/>
              </a:spcAft>
            </a:pPr>
            <a:r>
              <a:rPr lang="en-US" sz="2250">
                <a:effectLst>
                  <a:glow>
                    <a:srgbClr val="000000"/>
                  </a:glow>
                  <a:outerShdw sx="0" sy="0">
                    <a:srgbClr val="000000"/>
                  </a:outerShdw>
                  <a:reflection stA="0" endPos="0" fadeDir="0" sx="0" sy="0"/>
                </a:effectLst>
              </a:rPr>
              <a:t>Tạo lập và kiểm tra các đối tượng: new, instanceof.</a:t>
            </a:r>
          </a:p>
          <a:p>
            <a:pPr lvl="1">
              <a:spcBef>
                <a:spcPts val="450"/>
              </a:spcBef>
              <a:spcAft>
                <a:spcPts val="0"/>
              </a:spcAft>
            </a:pPr>
            <a:r>
              <a:rPr lang="en-US" sz="2250">
                <a:effectLst>
                  <a:glow>
                    <a:srgbClr val="000000"/>
                  </a:glow>
                  <a:outerShdw sx="0" sy="0">
                    <a:srgbClr val="000000"/>
                  </a:outerShdw>
                  <a:reflection stA="0" endPos="0" fadeDir="0" sx="0" sy="0"/>
                </a:effectLst>
              </a:rPr>
              <a:t>Dòng điều khiển chương trình: if, else, switch, case, default, break, continue, return, do, while, for.</a:t>
            </a:r>
          </a:p>
          <a:p>
            <a:pPr lvl="1">
              <a:spcBef>
                <a:spcPts val="450"/>
              </a:spcBef>
              <a:spcAft>
                <a:spcPts val="0"/>
              </a:spcAft>
            </a:pPr>
            <a:r>
              <a:rPr lang="en-US" sz="2250">
                <a:effectLst>
                  <a:glow>
                    <a:srgbClr val="000000"/>
                  </a:glow>
                  <a:outerShdw sx="0" sy="0">
                    <a:srgbClr val="000000"/>
                  </a:outerShdw>
                  <a:reflection stA="0" endPos="0" fadeDir="0" sx="0" sy="0"/>
                </a:effectLst>
              </a:rPr>
              <a:t>Một số từ khóa khác: byvalue, future, outer, const, genetic, rest, goto, inner, var, cast, operator.</a:t>
            </a:r>
          </a:p>
          <a:p>
            <a:pPr marL="342900" lvl="1" indent="0">
              <a:spcAft>
                <a:spcPts val="450"/>
              </a:spcAft>
              <a:buNone/>
            </a:pPr>
            <a:endParaRPr lang="en-US" sz="2250">
              <a:effectLst>
                <a:glow>
                  <a:srgbClr val="000000"/>
                </a:glow>
                <a:outerShdw sx="0" sy="0">
                  <a:srgbClr val="000000"/>
                </a:outerShdw>
                <a:reflection stA="0" endPos="0" fadeDir="0" sx="0" sy="0"/>
              </a:effectLst>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30</a:t>
            </a:fld>
            <a:endParaRPr lang="en-US"/>
          </a:p>
        </p:txBody>
      </p:sp>
    </p:spTree>
    <p:extLst>
      <p:ext uri="{BB962C8B-B14F-4D97-AF65-F5344CB8AC3E}">
        <p14:creationId xmlns:p14="http://schemas.microsoft.com/office/powerpoint/2010/main" val="32999290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2.1. Từ khóa và định danh</a:t>
            </a:r>
          </a:p>
        </p:txBody>
      </p:sp>
      <p:sp>
        <p:nvSpPr>
          <p:cNvPr id="3" name="Content Placeholder 2"/>
          <p:cNvSpPr>
            <a:spLocks noGrp="1"/>
          </p:cNvSpPr>
          <p:nvPr>
            <p:ph idx="1"/>
          </p:nvPr>
        </p:nvSpPr>
        <p:spPr>
          <a:xfrm>
            <a:off x="1385646" y="1808820"/>
            <a:ext cx="6372708" cy="3726414"/>
          </a:xfrm>
        </p:spPr>
        <p:txBody>
          <a:bodyPr wrap="square">
            <a:noAutofit/>
          </a:bodyPr>
          <a:lstStyle/>
          <a:p>
            <a:r>
              <a:rPr lang="en-US" b="1">
                <a:solidFill>
                  <a:srgbClr val="FF0000"/>
                </a:solidFill>
              </a:rPr>
              <a:t>Định danh (Identifier)</a:t>
            </a:r>
          </a:p>
          <a:p>
            <a:pPr lvl="1" latinLnBrk="0"/>
            <a:r>
              <a:rPr lang="en-US" sz="2250"/>
              <a:t>Là tên gọi của các thành phần trong chương trình. Định danh được sử dụng để xác định các phần tử như biến, phương thức (method), đối tượng, lớp,…</a:t>
            </a:r>
          </a:p>
          <a:p>
            <a:pPr lvl="1"/>
            <a:r>
              <a:rPr lang="en-US" sz="2250"/>
              <a:t>Trong Java, định danh là một dãy các ký tự gồm các chữ cái, chữ số, ký hiệu gạch nối “_”, các ký hiệu tiền tệ như $, £,… không được bắt đầu bằng chữ số và không được trùng với từ khóa và các từ dành riêng của Java.</a:t>
            </a:r>
          </a:p>
        </p:txBody>
      </p:sp>
      <p:sp>
        <p:nvSpPr>
          <p:cNvPr id="4" name="Slide Number Placeholder 3"/>
          <p:cNvSpPr>
            <a:spLocks noGrp="1"/>
          </p:cNvSpPr>
          <p:nvPr>
            <p:ph type="sldNum" sz="quarter" idx="12"/>
          </p:nvPr>
        </p:nvSpPr>
        <p:spPr/>
        <p:txBody>
          <a:bodyPr/>
          <a:lstStyle/>
          <a:p>
            <a:fld id="{E3E8E051-591C-4566-9813-B4BB16D377BD}" type="slidenum">
              <a:rPr lang="en-US" smtClean="0"/>
              <a:pPr/>
              <a:t>31</a:t>
            </a:fld>
            <a:endParaRPr lang="en-US"/>
          </a:p>
        </p:txBody>
      </p:sp>
    </p:spTree>
    <p:extLst>
      <p:ext uri="{BB962C8B-B14F-4D97-AF65-F5344CB8AC3E}">
        <p14:creationId xmlns:p14="http://schemas.microsoft.com/office/powerpoint/2010/main" val="13341274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a:t>2.2. Kiểu dữ liệu</a:t>
            </a:r>
          </a:p>
        </p:txBody>
      </p:sp>
      <p:sp>
        <p:nvSpPr>
          <p:cNvPr id="3" name="Content Placeholder 2"/>
          <p:cNvSpPr>
            <a:spLocks noGrp="1"/>
          </p:cNvSpPr>
          <p:nvPr>
            <p:ph idx="1"/>
          </p:nvPr>
        </p:nvSpPr>
        <p:spPr>
          <a:xfrm>
            <a:off x="1385646" y="1808820"/>
            <a:ext cx="6372708" cy="3726414"/>
          </a:xfrm>
        </p:spPr>
        <p:txBody>
          <a:bodyPr wrap="square">
            <a:noAutofit/>
          </a:bodyPr>
          <a:lstStyle/>
          <a:p>
            <a:pPr marL="385763" indent="-385763">
              <a:buFont typeface="+mj-lt"/>
              <a:buAutoNum type="arabicPeriod"/>
            </a:pPr>
            <a:r>
              <a:rPr lang="en-US">
                <a:effectLst>
                  <a:glow>
                    <a:srgbClr val="000000"/>
                  </a:glow>
                  <a:outerShdw sx="0" sy="0">
                    <a:srgbClr val="000000"/>
                  </a:outerShdw>
                  <a:reflection stA="0" endPos="0" fadeDir="0" sx="0" sy="0"/>
                </a:effectLst>
              </a:rPr>
              <a:t>Kiểu dữ liệu cơ sở</a:t>
            </a:r>
          </a:p>
          <a:p>
            <a:pPr marL="385763" indent="-385763">
              <a:buFont typeface="+mj-lt"/>
              <a:buAutoNum type="arabicPeriod"/>
            </a:pPr>
            <a:r>
              <a:rPr lang="en-US">
                <a:effectLst>
                  <a:glow>
                    <a:srgbClr val="000000"/>
                  </a:glow>
                  <a:outerShdw sx="0" sy="0">
                    <a:srgbClr val="000000"/>
                  </a:outerShdw>
                  <a:reflection stA="0" endPos="0" fadeDir="0" sx="0" sy="0"/>
                </a:effectLst>
              </a:rPr>
              <a:t>Kiểu dữ liệu tham chiếu</a:t>
            </a:r>
          </a:p>
        </p:txBody>
      </p:sp>
      <p:sp>
        <p:nvSpPr>
          <p:cNvPr id="4" name="Slide Number Placeholder 3"/>
          <p:cNvSpPr>
            <a:spLocks noGrp="1"/>
          </p:cNvSpPr>
          <p:nvPr>
            <p:ph type="sldNum" sz="quarter" idx="12"/>
          </p:nvPr>
        </p:nvSpPr>
        <p:spPr/>
        <p:txBody>
          <a:bodyPr/>
          <a:lstStyle/>
          <a:p>
            <a:fld id="{E3E8E051-591C-4566-9813-B4BB16D377BD}" type="slidenum">
              <a:rPr lang="en-US" smtClean="0"/>
              <a:pPr/>
              <a:t>32</a:t>
            </a:fld>
            <a:endParaRPr lang="en-US"/>
          </a:p>
        </p:txBody>
      </p:sp>
    </p:spTree>
    <p:extLst>
      <p:ext uri="{BB962C8B-B14F-4D97-AF65-F5344CB8AC3E}">
        <p14:creationId xmlns:p14="http://schemas.microsoft.com/office/powerpoint/2010/main" val="41913163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2.2.1. Các kiểu dữ liệu cơ sở</a:t>
            </a:r>
          </a:p>
        </p:txBody>
      </p:sp>
      <p:graphicFrame>
        <p:nvGraphicFramePr>
          <p:cNvPr id="5" name="Content Placeholder 4"/>
          <p:cNvGraphicFramePr>
            <a:graphicFrameLocks noGrp="1"/>
          </p:cNvGraphicFramePr>
          <p:nvPr>
            <p:ph idx="1"/>
          </p:nvPr>
        </p:nvGraphicFramePr>
        <p:xfrm>
          <a:off x="1385892" y="1808560"/>
          <a:ext cx="6372226" cy="4438142"/>
        </p:xfrm>
        <a:graphic>
          <a:graphicData uri="http://schemas.openxmlformats.org/drawingml/2006/table">
            <a:tbl>
              <a:tblPr firstRow="1" bandRow="1">
                <a:tableStyleId>{5C22544A-7EE6-4342-B048-85BDC9FD1C3A}</a:tableStyleId>
              </a:tblPr>
              <a:tblGrid>
                <a:gridCol w="1274445">
                  <a:extLst>
                    <a:ext uri="{9D8B030D-6E8A-4147-A177-3AD203B41FA5}">
                      <a16:colId xmlns:a16="http://schemas.microsoft.com/office/drawing/2014/main" val="20000"/>
                    </a:ext>
                  </a:extLst>
                </a:gridCol>
                <a:gridCol w="1101578">
                  <a:extLst>
                    <a:ext uri="{9D8B030D-6E8A-4147-A177-3AD203B41FA5}">
                      <a16:colId xmlns:a16="http://schemas.microsoft.com/office/drawing/2014/main" val="20001"/>
                    </a:ext>
                  </a:extLst>
                </a:gridCol>
                <a:gridCol w="1188132">
                  <a:extLst>
                    <a:ext uri="{9D8B030D-6E8A-4147-A177-3AD203B41FA5}">
                      <a16:colId xmlns:a16="http://schemas.microsoft.com/office/drawing/2014/main" val="20002"/>
                    </a:ext>
                  </a:extLst>
                </a:gridCol>
                <a:gridCol w="2808071">
                  <a:extLst>
                    <a:ext uri="{9D8B030D-6E8A-4147-A177-3AD203B41FA5}">
                      <a16:colId xmlns:a16="http://schemas.microsoft.com/office/drawing/2014/main" val="20003"/>
                    </a:ext>
                  </a:extLst>
                </a:gridCol>
              </a:tblGrid>
              <a:tr h="514350">
                <a:tc>
                  <a:txBody>
                    <a:bodyPr/>
                    <a:lstStyle/>
                    <a:p>
                      <a:pPr algn="ctr">
                        <a:spcBef>
                          <a:spcPts val="600"/>
                        </a:spcBef>
                        <a:spcAft>
                          <a:spcPts val="600"/>
                        </a:spcAft>
                      </a:pPr>
                      <a:r>
                        <a:rPr lang="en-US" sz="1500">
                          <a:effectLst/>
                          <a:latin typeface="Times New Roman"/>
                          <a:ea typeface="Calibri"/>
                          <a:cs typeface="Times New Roman"/>
                        </a:rPr>
                        <a:t>Kiểu dữ liệu</a:t>
                      </a:r>
                    </a:p>
                  </a:txBody>
                  <a:tcPr marL="51435" marR="51435" marT="0" marB="0" anchor="ctr"/>
                </a:tc>
                <a:tc>
                  <a:txBody>
                    <a:bodyPr/>
                    <a:lstStyle/>
                    <a:p>
                      <a:pPr algn="ctr">
                        <a:spcBef>
                          <a:spcPts val="600"/>
                        </a:spcBef>
                        <a:spcAft>
                          <a:spcPts val="0"/>
                        </a:spcAft>
                      </a:pPr>
                      <a:r>
                        <a:rPr lang="en-US" sz="1500">
                          <a:effectLst/>
                          <a:latin typeface="Times New Roman"/>
                          <a:ea typeface="Calibri"/>
                          <a:cs typeface="Times New Roman"/>
                        </a:rPr>
                        <a:t>Kích thước</a:t>
                      </a:r>
                    </a:p>
                    <a:p>
                      <a:pPr algn="ctr">
                        <a:spcBef>
                          <a:spcPts val="600"/>
                        </a:spcBef>
                        <a:spcAft>
                          <a:spcPts val="600"/>
                        </a:spcAft>
                      </a:pPr>
                      <a:r>
                        <a:rPr lang="en-US" sz="1500">
                          <a:effectLst/>
                          <a:latin typeface="Times New Roman"/>
                          <a:ea typeface="Calibri"/>
                          <a:cs typeface="Times New Roman"/>
                        </a:rPr>
                        <a:t>(bit)</a:t>
                      </a:r>
                    </a:p>
                  </a:txBody>
                  <a:tcPr marL="51435" marR="51435" marT="0" marB="0" anchor="ctr"/>
                </a:tc>
                <a:tc>
                  <a:txBody>
                    <a:bodyPr/>
                    <a:lstStyle/>
                    <a:p>
                      <a:pPr algn="ctr">
                        <a:spcBef>
                          <a:spcPts val="600"/>
                        </a:spcBef>
                        <a:spcAft>
                          <a:spcPts val="600"/>
                        </a:spcAft>
                      </a:pPr>
                      <a:r>
                        <a:rPr lang="en-US" sz="1500">
                          <a:effectLst/>
                          <a:latin typeface="Times New Roman"/>
                          <a:ea typeface="Calibri"/>
                          <a:cs typeface="Times New Roman"/>
                        </a:rPr>
                        <a:t>Giá trị mặc định</a:t>
                      </a:r>
                    </a:p>
                  </a:txBody>
                  <a:tcPr marL="51435" marR="51435" marT="0" marB="0" anchor="ctr"/>
                </a:tc>
                <a:tc>
                  <a:txBody>
                    <a:bodyPr/>
                    <a:lstStyle/>
                    <a:p>
                      <a:pPr algn="ctr">
                        <a:spcBef>
                          <a:spcPts val="600"/>
                        </a:spcBef>
                        <a:spcAft>
                          <a:spcPts val="600"/>
                        </a:spcAft>
                      </a:pPr>
                      <a:r>
                        <a:rPr lang="en-US" sz="1500">
                          <a:effectLst/>
                          <a:latin typeface="Times New Roman"/>
                          <a:ea typeface="Calibri"/>
                          <a:cs typeface="Times New Roman"/>
                        </a:rPr>
                        <a:t>Miền</a:t>
                      </a:r>
                      <a:r>
                        <a:rPr lang="en-US" sz="1500" baseline="0">
                          <a:effectLst/>
                          <a:latin typeface="Times New Roman"/>
                          <a:ea typeface="Calibri"/>
                          <a:cs typeface="Times New Roman"/>
                        </a:rPr>
                        <a:t> giá trị</a:t>
                      </a:r>
                      <a:endParaRPr lang="en-US" sz="1500">
                        <a:effectLst/>
                        <a:latin typeface="Times New Roman"/>
                        <a:ea typeface="Calibri"/>
                        <a:cs typeface="Times New Roman"/>
                      </a:endParaRPr>
                    </a:p>
                  </a:txBody>
                  <a:tcPr marL="51435" marR="51435" marT="0" marB="0" anchor="ctr"/>
                </a:tc>
                <a:extLst>
                  <a:ext uri="{0D108BD9-81ED-4DB2-BD59-A6C34878D82A}">
                    <a16:rowId xmlns:a16="http://schemas.microsoft.com/office/drawing/2014/main" val="10000"/>
                  </a:ext>
                </a:extLst>
              </a:tr>
              <a:tr h="301752">
                <a:tc>
                  <a:txBody>
                    <a:bodyPr/>
                    <a:lstStyle/>
                    <a:p>
                      <a:pPr algn="just">
                        <a:lnSpc>
                          <a:spcPct val="120000"/>
                        </a:lnSpc>
                        <a:spcBef>
                          <a:spcPts val="300"/>
                        </a:spcBef>
                        <a:spcAft>
                          <a:spcPts val="300"/>
                        </a:spcAft>
                      </a:pPr>
                      <a:r>
                        <a:rPr lang="en-US" sz="1700">
                          <a:effectLst/>
                          <a:latin typeface="Times New Roman"/>
                          <a:ea typeface="Calibri"/>
                          <a:cs typeface="Times New Roman"/>
                        </a:rPr>
                        <a:t>byte</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8</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0</a:t>
                      </a:r>
                    </a:p>
                  </a:txBody>
                  <a:tcPr marL="51435" marR="51435" marT="0" marB="0"/>
                </a:tc>
                <a:tc>
                  <a:txBody>
                    <a:bodyPr/>
                    <a:lstStyle/>
                    <a:p>
                      <a:pPr algn="ctr">
                        <a:lnSpc>
                          <a:spcPct val="120000"/>
                        </a:lnSpc>
                        <a:spcBef>
                          <a:spcPts val="300"/>
                        </a:spcBef>
                        <a:spcAft>
                          <a:spcPts val="300"/>
                        </a:spcAft>
                      </a:pPr>
                      <a:r>
                        <a:rPr lang="vi-VN" sz="1700" kern="1200">
                          <a:solidFill>
                            <a:schemeClr val="dk1"/>
                          </a:solidFill>
                          <a:effectLst/>
                          <a:latin typeface="Times New Roman"/>
                          <a:ea typeface="Calibri"/>
                          <a:cs typeface="Times New Roman"/>
                        </a:rPr>
                        <a:t>-128 đến 127</a:t>
                      </a:r>
                      <a:endParaRPr lang="en-US" sz="1700" kern="1200">
                        <a:solidFill>
                          <a:schemeClr val="dk1"/>
                        </a:solidFill>
                        <a:effectLst/>
                        <a:latin typeface="Times New Roman"/>
                        <a:ea typeface="Calibri"/>
                        <a:cs typeface="Times New Roman"/>
                      </a:endParaRPr>
                    </a:p>
                  </a:txBody>
                  <a:tcPr marL="51435" marR="51435" marT="0" marB="0"/>
                </a:tc>
                <a:extLst>
                  <a:ext uri="{0D108BD9-81ED-4DB2-BD59-A6C34878D82A}">
                    <a16:rowId xmlns:a16="http://schemas.microsoft.com/office/drawing/2014/main" val="10001"/>
                  </a:ext>
                </a:extLst>
              </a:tr>
              <a:tr h="301752">
                <a:tc>
                  <a:txBody>
                    <a:bodyPr/>
                    <a:lstStyle/>
                    <a:p>
                      <a:pPr algn="just">
                        <a:lnSpc>
                          <a:spcPct val="120000"/>
                        </a:lnSpc>
                        <a:spcBef>
                          <a:spcPts val="300"/>
                        </a:spcBef>
                        <a:spcAft>
                          <a:spcPts val="300"/>
                        </a:spcAft>
                      </a:pPr>
                      <a:r>
                        <a:rPr lang="en-US" sz="1700">
                          <a:effectLst/>
                          <a:latin typeface="Times New Roman"/>
                          <a:ea typeface="Calibri"/>
                          <a:cs typeface="Times New Roman"/>
                        </a:rPr>
                        <a:t>short</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16</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0</a:t>
                      </a:r>
                    </a:p>
                  </a:txBody>
                  <a:tcPr marL="51435" marR="51435" marT="0" marB="0"/>
                </a:tc>
                <a:tc>
                  <a:txBody>
                    <a:bodyPr/>
                    <a:lstStyle/>
                    <a:p>
                      <a:pPr algn="ctr">
                        <a:lnSpc>
                          <a:spcPct val="120000"/>
                        </a:lnSpc>
                        <a:spcBef>
                          <a:spcPts val="300"/>
                        </a:spcBef>
                        <a:spcAft>
                          <a:spcPts val="300"/>
                        </a:spcAft>
                      </a:pPr>
                      <a:r>
                        <a:rPr lang="vi-VN" sz="1700" kern="1200">
                          <a:solidFill>
                            <a:schemeClr val="dk1"/>
                          </a:solidFill>
                          <a:effectLst/>
                          <a:latin typeface="Times New Roman"/>
                          <a:ea typeface="Calibri"/>
                          <a:cs typeface="Times New Roman"/>
                        </a:rPr>
                        <a:t>-32768 đến 32767</a:t>
                      </a:r>
                      <a:endParaRPr lang="en-US" sz="1700" kern="1200">
                        <a:solidFill>
                          <a:schemeClr val="dk1"/>
                        </a:solidFill>
                        <a:effectLst/>
                        <a:latin typeface="Times New Roman"/>
                        <a:ea typeface="Calibri"/>
                        <a:cs typeface="Times New Roman"/>
                      </a:endParaRPr>
                    </a:p>
                  </a:txBody>
                  <a:tcPr marL="51435" marR="51435" marT="0" marB="0"/>
                </a:tc>
                <a:extLst>
                  <a:ext uri="{0D108BD9-81ED-4DB2-BD59-A6C34878D82A}">
                    <a16:rowId xmlns:a16="http://schemas.microsoft.com/office/drawing/2014/main" val="10002"/>
                  </a:ext>
                </a:extLst>
              </a:tr>
              <a:tr h="301752">
                <a:tc>
                  <a:txBody>
                    <a:bodyPr/>
                    <a:lstStyle/>
                    <a:p>
                      <a:pPr algn="just">
                        <a:lnSpc>
                          <a:spcPct val="120000"/>
                        </a:lnSpc>
                        <a:spcBef>
                          <a:spcPts val="300"/>
                        </a:spcBef>
                        <a:spcAft>
                          <a:spcPts val="300"/>
                        </a:spcAft>
                      </a:pPr>
                      <a:r>
                        <a:rPr lang="en-US" sz="1700">
                          <a:effectLst/>
                          <a:latin typeface="Times New Roman"/>
                          <a:ea typeface="Calibri"/>
                          <a:cs typeface="Times New Roman"/>
                        </a:rPr>
                        <a:t>int</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32</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0</a:t>
                      </a:r>
                    </a:p>
                  </a:txBody>
                  <a:tcPr marL="51435" marR="51435" marT="0" marB="0"/>
                </a:tc>
                <a:tc>
                  <a:txBody>
                    <a:bodyPr/>
                    <a:lstStyle/>
                    <a:p>
                      <a:pPr algn="ctr">
                        <a:lnSpc>
                          <a:spcPct val="120000"/>
                        </a:lnSpc>
                        <a:spcBef>
                          <a:spcPts val="300"/>
                        </a:spcBef>
                        <a:spcAft>
                          <a:spcPts val="300"/>
                        </a:spcAft>
                      </a:pPr>
                      <a:r>
                        <a:rPr lang="en-US" sz="1700" kern="1200">
                          <a:solidFill>
                            <a:schemeClr val="dk1"/>
                          </a:solidFill>
                          <a:effectLst/>
                          <a:latin typeface="Times New Roman"/>
                          <a:ea typeface="Calibri"/>
                          <a:cs typeface="Times New Roman"/>
                        </a:rPr>
                        <a:t>- 2</a:t>
                      </a:r>
                      <a:r>
                        <a:rPr lang="en-US" sz="1700" kern="1200" baseline="30000">
                          <a:solidFill>
                            <a:schemeClr val="dk1"/>
                          </a:solidFill>
                          <a:effectLst/>
                          <a:latin typeface="Times New Roman"/>
                          <a:ea typeface="Calibri"/>
                          <a:cs typeface="Times New Roman"/>
                        </a:rPr>
                        <a:t>31</a:t>
                      </a:r>
                      <a:r>
                        <a:rPr lang="en-US" sz="1700" kern="1200">
                          <a:solidFill>
                            <a:schemeClr val="dk1"/>
                          </a:solidFill>
                          <a:effectLst/>
                          <a:latin typeface="Times New Roman"/>
                          <a:ea typeface="Calibri"/>
                          <a:cs typeface="Times New Roman"/>
                        </a:rPr>
                        <a:t> đến 2</a:t>
                      </a:r>
                      <a:r>
                        <a:rPr lang="en-US" sz="1700" kern="1200" baseline="30000">
                          <a:solidFill>
                            <a:schemeClr val="dk1"/>
                          </a:solidFill>
                          <a:effectLst/>
                          <a:latin typeface="Times New Roman"/>
                          <a:ea typeface="Calibri"/>
                          <a:cs typeface="Times New Roman"/>
                        </a:rPr>
                        <a:t>31</a:t>
                      </a:r>
                      <a:r>
                        <a:rPr lang="en-US" sz="1700" kern="1200" baseline="0">
                          <a:solidFill>
                            <a:schemeClr val="dk1"/>
                          </a:solidFill>
                          <a:effectLst/>
                          <a:latin typeface="Times New Roman"/>
                          <a:ea typeface="Calibri"/>
                          <a:cs typeface="Times New Roman"/>
                        </a:rPr>
                        <a:t>-1</a:t>
                      </a:r>
                    </a:p>
                  </a:txBody>
                  <a:tcPr marL="51435" marR="51435" marT="0" marB="0"/>
                </a:tc>
                <a:extLst>
                  <a:ext uri="{0D108BD9-81ED-4DB2-BD59-A6C34878D82A}">
                    <a16:rowId xmlns:a16="http://schemas.microsoft.com/office/drawing/2014/main" val="10003"/>
                  </a:ext>
                </a:extLst>
              </a:tr>
              <a:tr h="301752">
                <a:tc>
                  <a:txBody>
                    <a:bodyPr/>
                    <a:lstStyle/>
                    <a:p>
                      <a:pPr algn="just">
                        <a:lnSpc>
                          <a:spcPct val="120000"/>
                        </a:lnSpc>
                        <a:spcBef>
                          <a:spcPts val="300"/>
                        </a:spcBef>
                        <a:spcAft>
                          <a:spcPts val="300"/>
                        </a:spcAft>
                      </a:pPr>
                      <a:r>
                        <a:rPr lang="en-US" sz="1700">
                          <a:effectLst/>
                          <a:latin typeface="Times New Roman"/>
                          <a:ea typeface="Calibri"/>
                          <a:cs typeface="Times New Roman"/>
                        </a:rPr>
                        <a:t>long</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64</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0L</a:t>
                      </a:r>
                    </a:p>
                  </a:txBody>
                  <a:tcPr marL="51435" marR="51435" marT="0" marB="0"/>
                </a:tc>
                <a:tc>
                  <a:txBody>
                    <a:bodyPr/>
                    <a:lstStyle/>
                    <a:p>
                      <a:pPr marL="0" marR="0" indent="0" algn="ctr" defTabSz="914400" rtl="0" eaLnBrk="1" fontAlgn="auto" latinLnBrk="0" hangingPunct="1">
                        <a:lnSpc>
                          <a:spcPct val="120000"/>
                        </a:lnSpc>
                        <a:spcBef>
                          <a:spcPts val="300"/>
                        </a:spcBef>
                        <a:spcAft>
                          <a:spcPts val="300"/>
                        </a:spcAft>
                        <a:buClrTx/>
                        <a:buSzTx/>
                        <a:buFontTx/>
                        <a:buNone/>
                        <a:tabLst/>
                        <a:defRPr/>
                      </a:pPr>
                      <a:r>
                        <a:rPr lang="en-US" sz="1700" kern="1200">
                          <a:solidFill>
                            <a:schemeClr val="dk1"/>
                          </a:solidFill>
                          <a:effectLst/>
                          <a:latin typeface="Times New Roman"/>
                          <a:ea typeface="Calibri"/>
                          <a:cs typeface="Times New Roman"/>
                        </a:rPr>
                        <a:t>- 2</a:t>
                      </a:r>
                      <a:r>
                        <a:rPr lang="en-US" sz="1700" kern="1200" baseline="30000">
                          <a:solidFill>
                            <a:schemeClr val="dk1"/>
                          </a:solidFill>
                          <a:effectLst/>
                          <a:latin typeface="Times New Roman"/>
                          <a:ea typeface="Calibri"/>
                          <a:cs typeface="Times New Roman"/>
                        </a:rPr>
                        <a:t>63</a:t>
                      </a:r>
                      <a:r>
                        <a:rPr lang="en-US" sz="1700" kern="1200">
                          <a:solidFill>
                            <a:schemeClr val="dk1"/>
                          </a:solidFill>
                          <a:effectLst/>
                          <a:latin typeface="Times New Roman"/>
                          <a:ea typeface="Calibri"/>
                          <a:cs typeface="Times New Roman"/>
                        </a:rPr>
                        <a:t> đến 2</a:t>
                      </a:r>
                      <a:r>
                        <a:rPr lang="en-US" sz="1700" kern="1200" baseline="30000">
                          <a:solidFill>
                            <a:schemeClr val="dk1"/>
                          </a:solidFill>
                          <a:effectLst/>
                          <a:latin typeface="Times New Roman"/>
                          <a:ea typeface="Calibri"/>
                          <a:cs typeface="Times New Roman"/>
                        </a:rPr>
                        <a:t>631</a:t>
                      </a:r>
                      <a:r>
                        <a:rPr lang="en-US" sz="1700" kern="1200" baseline="0">
                          <a:solidFill>
                            <a:schemeClr val="dk1"/>
                          </a:solidFill>
                          <a:effectLst/>
                          <a:latin typeface="Times New Roman"/>
                          <a:ea typeface="Calibri"/>
                          <a:cs typeface="Times New Roman"/>
                        </a:rPr>
                        <a:t>-1</a:t>
                      </a:r>
                    </a:p>
                  </a:txBody>
                  <a:tcPr marL="51435" marR="51435" marT="0" marB="0"/>
                </a:tc>
                <a:extLst>
                  <a:ext uri="{0D108BD9-81ED-4DB2-BD59-A6C34878D82A}">
                    <a16:rowId xmlns:a16="http://schemas.microsoft.com/office/drawing/2014/main" val="10004"/>
                  </a:ext>
                </a:extLst>
              </a:tr>
              <a:tr h="672084">
                <a:tc>
                  <a:txBody>
                    <a:bodyPr/>
                    <a:lstStyle/>
                    <a:p>
                      <a:pPr algn="just">
                        <a:lnSpc>
                          <a:spcPct val="120000"/>
                        </a:lnSpc>
                        <a:spcBef>
                          <a:spcPts val="300"/>
                        </a:spcBef>
                        <a:spcAft>
                          <a:spcPts val="300"/>
                        </a:spcAft>
                      </a:pPr>
                      <a:r>
                        <a:rPr lang="en-US" sz="1700">
                          <a:effectLst/>
                          <a:latin typeface="Times New Roman"/>
                          <a:ea typeface="Calibri"/>
                          <a:cs typeface="Times New Roman"/>
                        </a:rPr>
                        <a:t>float</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32</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0.0f</a:t>
                      </a:r>
                    </a:p>
                  </a:txBody>
                  <a:tcPr marL="51435" marR="51435" marT="0" marB="0"/>
                </a:tc>
                <a:tc>
                  <a:txBody>
                    <a:bodyPr/>
                    <a:lstStyle/>
                    <a:p>
                      <a:pPr>
                        <a:lnSpc>
                          <a:spcPct val="120000"/>
                        </a:lnSpc>
                        <a:spcBef>
                          <a:spcPts val="300"/>
                        </a:spcBef>
                        <a:spcAft>
                          <a:spcPts val="300"/>
                        </a:spcAft>
                      </a:pPr>
                      <a:r>
                        <a:rPr lang="vi-VN" sz="1700" kern="1200">
                          <a:solidFill>
                            <a:schemeClr val="dk1"/>
                          </a:solidFill>
                          <a:effectLst/>
                          <a:latin typeface="Times New Roman"/>
                          <a:ea typeface="Calibri"/>
                          <a:cs typeface="Times New Roman"/>
                        </a:rPr>
                        <a:t>-3.40292347E+38 đến</a:t>
                      </a:r>
                      <a:br>
                        <a:rPr lang="vi-VN" sz="1700" kern="1200">
                          <a:solidFill>
                            <a:schemeClr val="dk1"/>
                          </a:solidFill>
                          <a:effectLst/>
                          <a:latin typeface="Times New Roman"/>
                          <a:ea typeface="Calibri"/>
                          <a:cs typeface="Times New Roman"/>
                        </a:rPr>
                      </a:br>
                      <a:r>
                        <a:rPr lang="vi-VN" sz="1700" kern="1200">
                          <a:solidFill>
                            <a:schemeClr val="dk1"/>
                          </a:solidFill>
                          <a:effectLst/>
                          <a:latin typeface="Times New Roman"/>
                          <a:ea typeface="Calibri"/>
                          <a:cs typeface="Times New Roman"/>
                        </a:rPr>
                        <a:t>+3.40292347E+38</a:t>
                      </a:r>
                      <a:endParaRPr lang="en-US" sz="1700" kern="1200">
                        <a:solidFill>
                          <a:schemeClr val="dk1"/>
                        </a:solidFill>
                        <a:effectLst/>
                        <a:latin typeface="Times New Roman"/>
                        <a:ea typeface="Calibri"/>
                        <a:cs typeface="Times New Roman"/>
                      </a:endParaRPr>
                    </a:p>
                  </a:txBody>
                  <a:tcPr marL="68580" marR="68580" marT="34290" marB="34290"/>
                </a:tc>
                <a:extLst>
                  <a:ext uri="{0D108BD9-81ED-4DB2-BD59-A6C34878D82A}">
                    <a16:rowId xmlns:a16="http://schemas.microsoft.com/office/drawing/2014/main" val="10005"/>
                  </a:ext>
                </a:extLst>
              </a:tr>
              <a:tr h="973836">
                <a:tc>
                  <a:txBody>
                    <a:bodyPr/>
                    <a:lstStyle/>
                    <a:p>
                      <a:pPr algn="just">
                        <a:lnSpc>
                          <a:spcPct val="120000"/>
                        </a:lnSpc>
                        <a:spcBef>
                          <a:spcPts val="300"/>
                        </a:spcBef>
                        <a:spcAft>
                          <a:spcPts val="300"/>
                        </a:spcAft>
                      </a:pPr>
                      <a:r>
                        <a:rPr lang="en-US" sz="1700">
                          <a:effectLst/>
                          <a:latin typeface="Times New Roman"/>
                          <a:ea typeface="Calibri"/>
                          <a:cs typeface="Times New Roman"/>
                        </a:rPr>
                        <a:t>double</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64</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0.0d</a:t>
                      </a:r>
                    </a:p>
                  </a:txBody>
                  <a:tcPr marL="51435" marR="51435" marT="0" marB="0"/>
                </a:tc>
                <a:tc>
                  <a:txBody>
                    <a:bodyPr/>
                    <a:lstStyle/>
                    <a:p>
                      <a:pPr>
                        <a:lnSpc>
                          <a:spcPct val="120000"/>
                        </a:lnSpc>
                        <a:spcBef>
                          <a:spcPts val="300"/>
                        </a:spcBef>
                        <a:spcAft>
                          <a:spcPts val="300"/>
                        </a:spcAft>
                      </a:pPr>
                      <a:r>
                        <a:rPr lang="vi-VN" sz="1700" kern="1200">
                          <a:solidFill>
                            <a:schemeClr val="dk1"/>
                          </a:solidFill>
                          <a:effectLst/>
                          <a:latin typeface="Times New Roman"/>
                          <a:ea typeface="Calibri"/>
                          <a:cs typeface="Times New Roman"/>
                        </a:rPr>
                        <a:t>-1,79769313486231570E+308 đến</a:t>
                      </a:r>
                      <a:br>
                        <a:rPr lang="vi-VN" sz="1700" kern="1200">
                          <a:solidFill>
                            <a:schemeClr val="dk1"/>
                          </a:solidFill>
                          <a:effectLst/>
                          <a:latin typeface="Times New Roman"/>
                          <a:ea typeface="Calibri"/>
                          <a:cs typeface="Times New Roman"/>
                        </a:rPr>
                      </a:br>
                      <a:r>
                        <a:rPr lang="vi-VN" sz="1700" kern="1200">
                          <a:solidFill>
                            <a:schemeClr val="dk1"/>
                          </a:solidFill>
                          <a:effectLst/>
                          <a:latin typeface="Times New Roman"/>
                          <a:ea typeface="Calibri"/>
                          <a:cs typeface="Times New Roman"/>
                        </a:rPr>
                        <a:t>+1,79769313486231570E+308</a:t>
                      </a:r>
                      <a:endParaRPr lang="en-US" sz="1700" kern="1200">
                        <a:solidFill>
                          <a:schemeClr val="dk1"/>
                        </a:solidFill>
                        <a:effectLst/>
                        <a:latin typeface="Times New Roman"/>
                        <a:ea typeface="Calibri"/>
                        <a:cs typeface="Times New Roman"/>
                      </a:endParaRPr>
                    </a:p>
                  </a:txBody>
                  <a:tcPr marL="68580" marR="68580" marT="34290" marB="34290"/>
                </a:tc>
                <a:extLst>
                  <a:ext uri="{0D108BD9-81ED-4DB2-BD59-A6C34878D82A}">
                    <a16:rowId xmlns:a16="http://schemas.microsoft.com/office/drawing/2014/main" val="10006"/>
                  </a:ext>
                </a:extLst>
              </a:tr>
              <a:tr h="370332">
                <a:tc>
                  <a:txBody>
                    <a:bodyPr/>
                    <a:lstStyle/>
                    <a:p>
                      <a:pPr algn="just">
                        <a:lnSpc>
                          <a:spcPct val="120000"/>
                        </a:lnSpc>
                        <a:spcBef>
                          <a:spcPts val="300"/>
                        </a:spcBef>
                        <a:spcAft>
                          <a:spcPts val="300"/>
                        </a:spcAft>
                      </a:pPr>
                      <a:r>
                        <a:rPr lang="en-US" sz="1700">
                          <a:effectLst/>
                          <a:latin typeface="Times New Roman"/>
                          <a:ea typeface="Calibri"/>
                          <a:cs typeface="Times New Roman"/>
                        </a:rPr>
                        <a:t>boolean</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 1</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false</a:t>
                      </a:r>
                    </a:p>
                  </a:txBody>
                  <a:tcPr marL="51435" marR="51435" marT="0" marB="0"/>
                </a:tc>
                <a:tc>
                  <a:txBody>
                    <a:bodyPr/>
                    <a:lstStyle/>
                    <a:p>
                      <a:pPr>
                        <a:lnSpc>
                          <a:spcPct val="120000"/>
                        </a:lnSpc>
                        <a:spcBef>
                          <a:spcPts val="300"/>
                        </a:spcBef>
                        <a:spcAft>
                          <a:spcPts val="300"/>
                        </a:spcAft>
                      </a:pPr>
                      <a:r>
                        <a:rPr lang="en-US" sz="1700"/>
                        <a:t>true hoặc</a:t>
                      </a:r>
                      <a:r>
                        <a:rPr lang="en-US" sz="1700" baseline="0"/>
                        <a:t> false</a:t>
                      </a:r>
                      <a:endParaRPr lang="en-US" sz="1700"/>
                    </a:p>
                  </a:txBody>
                  <a:tcPr marL="68580" marR="68580" marT="34290" marB="34290"/>
                </a:tc>
                <a:extLst>
                  <a:ext uri="{0D108BD9-81ED-4DB2-BD59-A6C34878D82A}">
                    <a16:rowId xmlns:a16="http://schemas.microsoft.com/office/drawing/2014/main" val="10007"/>
                  </a:ext>
                </a:extLst>
              </a:tr>
              <a:tr h="370332">
                <a:tc>
                  <a:txBody>
                    <a:bodyPr/>
                    <a:lstStyle/>
                    <a:p>
                      <a:pPr algn="just">
                        <a:lnSpc>
                          <a:spcPct val="120000"/>
                        </a:lnSpc>
                        <a:spcBef>
                          <a:spcPts val="300"/>
                        </a:spcBef>
                        <a:spcAft>
                          <a:spcPts val="300"/>
                        </a:spcAft>
                      </a:pPr>
                      <a:r>
                        <a:rPr lang="en-US" sz="1700">
                          <a:effectLst/>
                          <a:latin typeface="Times New Roman"/>
                          <a:ea typeface="Calibri"/>
                          <a:cs typeface="Times New Roman"/>
                        </a:rPr>
                        <a:t>char</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16</a:t>
                      </a:r>
                    </a:p>
                  </a:txBody>
                  <a:tcPr marL="51435" marR="51435" marT="0" marB="0"/>
                </a:tc>
                <a:tc>
                  <a:txBody>
                    <a:bodyPr/>
                    <a:lstStyle/>
                    <a:p>
                      <a:pPr algn="ctr">
                        <a:lnSpc>
                          <a:spcPct val="120000"/>
                        </a:lnSpc>
                        <a:spcBef>
                          <a:spcPts val="300"/>
                        </a:spcBef>
                        <a:spcAft>
                          <a:spcPts val="300"/>
                        </a:spcAft>
                      </a:pPr>
                      <a:r>
                        <a:rPr lang="en-US" sz="1700">
                          <a:effectLst/>
                          <a:latin typeface="Times New Roman"/>
                          <a:ea typeface="Calibri"/>
                          <a:cs typeface="Times New Roman"/>
                        </a:rPr>
                        <a:t>\u0000</a:t>
                      </a:r>
                    </a:p>
                  </a:txBody>
                  <a:tcPr marL="51435" marR="51435" marT="0" marB="0"/>
                </a:tc>
                <a:tc>
                  <a:txBody>
                    <a:bodyPr/>
                    <a:lstStyle/>
                    <a:p>
                      <a:pPr>
                        <a:lnSpc>
                          <a:spcPct val="120000"/>
                        </a:lnSpc>
                        <a:spcBef>
                          <a:spcPts val="300"/>
                        </a:spcBef>
                        <a:spcAft>
                          <a:spcPts val="300"/>
                        </a:spcAft>
                      </a:pPr>
                      <a:r>
                        <a:rPr lang="en-US" sz="1700" i="0" kern="1200">
                          <a:solidFill>
                            <a:schemeClr val="dk1"/>
                          </a:solidFill>
                          <a:effectLst/>
                          <a:latin typeface="Arial" pitchFamily="34" charset="0"/>
                          <a:ea typeface="+mn-ea"/>
                          <a:cs typeface="Arial" pitchFamily="34" charset="0"/>
                        </a:rPr>
                        <a:t>‘\u0000’ to ‘u\ffff’</a:t>
                      </a:r>
                      <a:endParaRPr lang="en-US" sz="1700">
                        <a:latin typeface="Arial" pitchFamily="34" charset="0"/>
                        <a:cs typeface="Arial" pitchFamily="34" charset="0"/>
                      </a:endParaRPr>
                    </a:p>
                  </a:txBody>
                  <a:tcPr marL="68580" marR="68580" marT="34290" marB="34290"/>
                </a:tc>
                <a:extLst>
                  <a:ext uri="{0D108BD9-81ED-4DB2-BD59-A6C34878D82A}">
                    <a16:rowId xmlns:a16="http://schemas.microsoft.com/office/drawing/2014/main" val="10008"/>
                  </a:ext>
                </a:extLst>
              </a:tr>
            </a:tbl>
          </a:graphicData>
        </a:graphic>
      </p:graphicFrame>
      <p:sp>
        <p:nvSpPr>
          <p:cNvPr id="4" name="Slide Number Placeholder 3"/>
          <p:cNvSpPr>
            <a:spLocks noGrp="1"/>
          </p:cNvSpPr>
          <p:nvPr>
            <p:ph type="sldNum" sz="quarter" idx="12"/>
          </p:nvPr>
        </p:nvSpPr>
        <p:spPr/>
        <p:txBody>
          <a:bodyPr/>
          <a:lstStyle/>
          <a:p>
            <a:fld id="{E3E8E051-591C-4566-9813-B4BB16D377BD}" type="slidenum">
              <a:rPr lang="en-US" smtClean="0"/>
              <a:pPr/>
              <a:t>33</a:t>
            </a:fld>
            <a:endParaRPr lang="en-US"/>
          </a:p>
        </p:txBody>
      </p:sp>
    </p:spTree>
    <p:extLst>
      <p:ext uri="{BB962C8B-B14F-4D97-AF65-F5344CB8AC3E}">
        <p14:creationId xmlns:p14="http://schemas.microsoft.com/office/powerpoint/2010/main" val="24446949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2.2.2. Kiểu dữ liệu tham chiếu</a:t>
            </a:r>
          </a:p>
        </p:txBody>
      </p:sp>
      <p:sp>
        <p:nvSpPr>
          <p:cNvPr id="3" name="Content Placeholder 2"/>
          <p:cNvSpPr>
            <a:spLocks noGrp="1"/>
          </p:cNvSpPr>
          <p:nvPr>
            <p:ph idx="1"/>
          </p:nvPr>
        </p:nvSpPr>
        <p:spPr>
          <a:xfrm>
            <a:off x="1385646" y="1808820"/>
            <a:ext cx="6372708" cy="3726414"/>
          </a:xfrm>
        </p:spPr>
        <p:txBody>
          <a:bodyPr wrap="square">
            <a:noAutofit/>
          </a:bodyPr>
          <a:lstStyle/>
          <a:p>
            <a:pPr>
              <a:spcAft>
                <a:spcPts val="450"/>
              </a:spcAft>
            </a:pPr>
            <a:r>
              <a:rPr lang="en-US" sz="2400"/>
              <a:t>Array</a:t>
            </a:r>
          </a:p>
          <a:p>
            <a:pPr>
              <a:spcAft>
                <a:spcPts val="450"/>
              </a:spcAft>
            </a:pPr>
            <a:r>
              <a:rPr lang="en-US" sz="2400"/>
              <a:t>Class</a:t>
            </a:r>
          </a:p>
          <a:p>
            <a:pPr>
              <a:spcAft>
                <a:spcPts val="450"/>
              </a:spcAft>
            </a:pPr>
            <a:r>
              <a:rPr lang="en-US" sz="2400"/>
              <a:t>Interface</a:t>
            </a:r>
          </a:p>
          <a:p>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34</a:t>
            </a:fld>
            <a:endParaRPr lang="en-US"/>
          </a:p>
        </p:txBody>
      </p:sp>
    </p:spTree>
    <p:extLst>
      <p:ext uri="{BB962C8B-B14F-4D97-AF65-F5344CB8AC3E}">
        <p14:creationId xmlns:p14="http://schemas.microsoft.com/office/powerpoint/2010/main" val="13723784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2.3. Toán tử</a:t>
            </a:r>
          </a:p>
        </p:txBody>
      </p:sp>
      <p:sp>
        <p:nvSpPr>
          <p:cNvPr id="3" name="Content Placeholder 2"/>
          <p:cNvSpPr>
            <a:spLocks noGrp="1"/>
          </p:cNvSpPr>
          <p:nvPr>
            <p:ph idx="1"/>
          </p:nvPr>
        </p:nvSpPr>
        <p:spPr>
          <a:xfrm>
            <a:off x="1385646" y="1808820"/>
            <a:ext cx="6372708" cy="3726414"/>
          </a:xfrm>
        </p:spPr>
        <p:txBody>
          <a:bodyPr wrap="square">
            <a:noAutofit/>
          </a:bodyPr>
          <a:lstStyle/>
          <a:p>
            <a:pPr>
              <a:spcAft>
                <a:spcPts val="450"/>
              </a:spcAft>
            </a:pPr>
            <a:r>
              <a:rPr lang="en-US" sz="2400"/>
              <a:t>Toán tử số học</a:t>
            </a:r>
          </a:p>
          <a:p>
            <a:pPr>
              <a:spcAft>
                <a:spcPts val="450"/>
              </a:spcAft>
            </a:pPr>
            <a:r>
              <a:rPr lang="en-US" sz="2400"/>
              <a:t>Toán tử nhị phân</a:t>
            </a:r>
          </a:p>
          <a:p>
            <a:pPr>
              <a:spcAft>
                <a:spcPts val="450"/>
              </a:spcAft>
            </a:pPr>
            <a:r>
              <a:rPr lang="en-US" sz="2400"/>
              <a:t>Toán tử quan hệ</a:t>
            </a:r>
          </a:p>
          <a:p>
            <a:pPr>
              <a:spcAft>
                <a:spcPts val="450"/>
              </a:spcAft>
            </a:pPr>
            <a:r>
              <a:rPr lang="en-US" sz="2400"/>
              <a:t>Toán tử luận lý (logic)</a:t>
            </a:r>
          </a:p>
          <a:p>
            <a:pPr>
              <a:spcAft>
                <a:spcPts val="450"/>
              </a:spcAft>
            </a:pPr>
            <a:r>
              <a:rPr lang="en-US" sz="2400"/>
              <a:t>Một số toán tử khác</a:t>
            </a:r>
          </a:p>
          <a:p>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35</a:t>
            </a:fld>
            <a:endParaRPr lang="en-US"/>
          </a:p>
        </p:txBody>
      </p:sp>
    </p:spTree>
    <p:extLst>
      <p:ext uri="{BB962C8B-B14F-4D97-AF65-F5344CB8AC3E}">
        <p14:creationId xmlns:p14="http://schemas.microsoft.com/office/powerpoint/2010/main" val="1029798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2.3.1. Toán tử số học</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29063638"/>
              </p:ext>
            </p:extLst>
          </p:nvPr>
        </p:nvGraphicFramePr>
        <p:xfrm>
          <a:off x="1385892" y="1954530"/>
          <a:ext cx="6372226" cy="3474720"/>
        </p:xfrm>
        <a:graphic>
          <a:graphicData uri="http://schemas.openxmlformats.org/drawingml/2006/table">
            <a:tbl>
              <a:tblPr firstRow="1" bandRow="1">
                <a:tableStyleId>{5C22544A-7EE6-4342-B048-85BDC9FD1C3A}</a:tableStyleId>
              </a:tblPr>
              <a:tblGrid>
                <a:gridCol w="701837">
                  <a:extLst>
                    <a:ext uri="{9D8B030D-6E8A-4147-A177-3AD203B41FA5}">
                      <a16:colId xmlns:a16="http://schemas.microsoft.com/office/drawing/2014/main" val="20000"/>
                    </a:ext>
                  </a:extLst>
                </a:gridCol>
                <a:gridCol w="1620180">
                  <a:extLst>
                    <a:ext uri="{9D8B030D-6E8A-4147-A177-3AD203B41FA5}">
                      <a16:colId xmlns:a16="http://schemas.microsoft.com/office/drawing/2014/main" val="20001"/>
                    </a:ext>
                  </a:extLst>
                </a:gridCol>
                <a:gridCol w="1998222">
                  <a:extLst>
                    <a:ext uri="{9D8B030D-6E8A-4147-A177-3AD203B41FA5}">
                      <a16:colId xmlns:a16="http://schemas.microsoft.com/office/drawing/2014/main" val="20002"/>
                    </a:ext>
                  </a:extLst>
                </a:gridCol>
                <a:gridCol w="2051987">
                  <a:extLst>
                    <a:ext uri="{9D8B030D-6E8A-4147-A177-3AD203B41FA5}">
                      <a16:colId xmlns:a16="http://schemas.microsoft.com/office/drawing/2014/main" val="20003"/>
                    </a:ext>
                  </a:extLst>
                </a:gridCol>
              </a:tblGrid>
              <a:tr h="548640">
                <a:tc>
                  <a:txBody>
                    <a:bodyPr/>
                    <a:lstStyle/>
                    <a:p>
                      <a:pPr algn="ctr">
                        <a:spcBef>
                          <a:spcPts val="600"/>
                        </a:spcBef>
                        <a:spcAft>
                          <a:spcPts val="600"/>
                        </a:spcAft>
                      </a:pPr>
                      <a:r>
                        <a:rPr lang="en-US" sz="1800" b="1">
                          <a:effectLst/>
                          <a:latin typeface="Times New Roman"/>
                          <a:ea typeface="Calibri"/>
                          <a:cs typeface="Times New Roman"/>
                        </a:rPr>
                        <a:t>Toán tử</a:t>
                      </a:r>
                      <a:endParaRPr lang="en-US" sz="18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1800" b="1">
                          <a:effectLst/>
                          <a:latin typeface="Times New Roman"/>
                          <a:ea typeface="Calibri"/>
                          <a:cs typeface="Times New Roman"/>
                        </a:rPr>
                        <a:t>Ý nghĩa</a:t>
                      </a:r>
                      <a:endParaRPr lang="en-US" sz="18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1800" b="1">
                          <a:effectLst/>
                          <a:latin typeface="Times New Roman"/>
                          <a:ea typeface="Calibri"/>
                          <a:cs typeface="Times New Roman"/>
                        </a:rPr>
                        <a:t>Kiểu dữ liệu của toán hạng</a:t>
                      </a:r>
                      <a:endParaRPr lang="en-US" sz="18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1800" b="1">
                          <a:effectLst/>
                          <a:latin typeface="Times New Roman"/>
                          <a:ea typeface="Calibri"/>
                          <a:cs typeface="Times New Roman"/>
                        </a:rPr>
                        <a:t>Ví dụ</a:t>
                      </a:r>
                      <a:endParaRPr lang="en-US" sz="1800">
                        <a:effectLst/>
                        <a:latin typeface="Times New Roman"/>
                        <a:ea typeface="Calibri"/>
                        <a:cs typeface="Times New Roman"/>
                      </a:endParaRPr>
                    </a:p>
                  </a:txBody>
                  <a:tcPr marL="51435" marR="51435" marT="0" marB="0" anchor="ctr"/>
                </a:tc>
                <a:extLst>
                  <a:ext uri="{0D108BD9-81ED-4DB2-BD59-A6C34878D82A}">
                    <a16:rowId xmlns:a16="http://schemas.microsoft.com/office/drawing/2014/main" val="10000"/>
                  </a:ext>
                </a:extLst>
              </a:tr>
              <a:tr h="1325880">
                <a:tc>
                  <a:txBody>
                    <a:bodyPr/>
                    <a:lstStyle/>
                    <a:p>
                      <a:pPr algn="ctr">
                        <a:spcBef>
                          <a:spcPts val="600"/>
                        </a:spcBef>
                        <a:spcAft>
                          <a:spcPts val="600"/>
                        </a:spcAft>
                      </a:pPr>
                      <a:r>
                        <a:rPr lang="en-US" sz="1800">
                          <a:effectLst/>
                          <a:latin typeface="Times New Roman"/>
                          <a:ea typeface="Calibri"/>
                          <a:cs typeface="Times New Roman"/>
                        </a:rPr>
                        <a:t>-</a:t>
                      </a:r>
                    </a:p>
                  </a:txBody>
                  <a:tcPr marL="51435" marR="51435" marT="0" marB="0"/>
                </a:tc>
                <a:tc>
                  <a:txBody>
                    <a:bodyPr/>
                    <a:lstStyle/>
                    <a:p>
                      <a:pPr algn="just">
                        <a:spcBef>
                          <a:spcPts val="600"/>
                        </a:spcBef>
                        <a:spcAft>
                          <a:spcPts val="600"/>
                        </a:spcAft>
                      </a:pPr>
                      <a:r>
                        <a:rPr lang="en-US" sz="1800">
                          <a:effectLst/>
                          <a:latin typeface="Times New Roman"/>
                          <a:ea typeface="Calibri"/>
                          <a:cs typeface="Times New Roman"/>
                        </a:rPr>
                        <a:t>Phép toán trừ</a:t>
                      </a:r>
                    </a:p>
                  </a:txBody>
                  <a:tcPr marL="51435" marR="51435" marT="0" marB="0"/>
                </a:tc>
                <a:tc>
                  <a:txBody>
                    <a:bodyPr/>
                    <a:lstStyle/>
                    <a:p>
                      <a:pPr algn="just">
                        <a:spcBef>
                          <a:spcPts val="600"/>
                        </a:spcBef>
                        <a:spcAft>
                          <a:spcPts val="600"/>
                        </a:spcAft>
                      </a:pPr>
                      <a:r>
                        <a:rPr lang="en-US" sz="1800">
                          <a:effectLst/>
                          <a:latin typeface="Times New Roman"/>
                          <a:ea typeface="Calibri"/>
                          <a:cs typeface="Times New Roman"/>
                        </a:rPr>
                        <a:t>Số thực hoặc số nguyên</a:t>
                      </a:r>
                    </a:p>
                  </a:txBody>
                  <a:tcPr marL="51435" marR="51435" marT="0" marB="0"/>
                </a:tc>
                <a:tc>
                  <a:txBody>
                    <a:bodyPr/>
                    <a:lstStyle/>
                    <a:p>
                      <a:pPr algn="l">
                        <a:spcBef>
                          <a:spcPts val="600"/>
                        </a:spcBef>
                        <a:spcAft>
                          <a:spcPts val="600"/>
                        </a:spcAft>
                      </a:pPr>
                      <a:r>
                        <a:rPr lang="en-US" sz="1800">
                          <a:effectLst/>
                          <a:latin typeface="Courier New"/>
                          <a:ea typeface="Calibri"/>
                          <a:cs typeface="Times New Roman"/>
                        </a:rPr>
                        <a:t>int a, b;</a:t>
                      </a:r>
                      <a:endParaRPr lang="en-US" sz="1800">
                        <a:effectLst/>
                        <a:latin typeface="Times New Roman"/>
                        <a:ea typeface="Calibri"/>
                        <a:cs typeface="Times New Roman"/>
                      </a:endParaRPr>
                    </a:p>
                    <a:p>
                      <a:pPr algn="l">
                        <a:spcBef>
                          <a:spcPts val="600"/>
                        </a:spcBef>
                        <a:spcAft>
                          <a:spcPts val="600"/>
                        </a:spcAft>
                      </a:pPr>
                      <a:r>
                        <a:rPr lang="en-US" sz="1800">
                          <a:effectLst/>
                          <a:latin typeface="Courier New"/>
                          <a:ea typeface="Calibri"/>
                          <a:cs typeface="Times New Roman"/>
                        </a:rPr>
                        <a:t>float x, y;</a:t>
                      </a:r>
                      <a:endParaRPr lang="en-US" sz="1800">
                        <a:effectLst/>
                        <a:latin typeface="Times New Roman"/>
                        <a:ea typeface="Calibri"/>
                        <a:cs typeface="Times New Roman"/>
                      </a:endParaRPr>
                    </a:p>
                    <a:p>
                      <a:pPr algn="l">
                        <a:spcBef>
                          <a:spcPts val="600"/>
                        </a:spcBef>
                        <a:spcAft>
                          <a:spcPts val="600"/>
                        </a:spcAft>
                      </a:pPr>
                      <a:r>
                        <a:rPr lang="en-US" sz="1800">
                          <a:effectLst/>
                          <a:latin typeface="Courier New"/>
                          <a:ea typeface="Calibri"/>
                          <a:cs typeface="Times New Roman"/>
                        </a:rPr>
                        <a:t>5 – 2.6; a – 3;</a:t>
                      </a:r>
                      <a:endParaRPr lang="en-US" sz="1800">
                        <a:effectLst/>
                        <a:latin typeface="Times New Roman"/>
                        <a:ea typeface="Calibri"/>
                        <a:cs typeface="Times New Roman"/>
                      </a:endParaRPr>
                    </a:p>
                  </a:txBody>
                  <a:tcPr marL="51435" marR="51435" marT="0" marB="0"/>
                </a:tc>
                <a:extLst>
                  <a:ext uri="{0D108BD9-81ED-4DB2-BD59-A6C34878D82A}">
                    <a16:rowId xmlns:a16="http://schemas.microsoft.com/office/drawing/2014/main" val="10001"/>
                  </a:ext>
                </a:extLst>
              </a:tr>
              <a:tr h="937260">
                <a:tc>
                  <a:txBody>
                    <a:bodyPr/>
                    <a:lstStyle/>
                    <a:p>
                      <a:pPr algn="ctr">
                        <a:spcBef>
                          <a:spcPts val="600"/>
                        </a:spcBef>
                        <a:spcAft>
                          <a:spcPts val="600"/>
                        </a:spcAft>
                      </a:pPr>
                      <a:r>
                        <a:rPr lang="en-US" sz="1800">
                          <a:effectLst/>
                          <a:latin typeface="Times New Roman"/>
                          <a:ea typeface="Calibri"/>
                          <a:cs typeface="Times New Roman"/>
                        </a:rPr>
                        <a:t>+</a:t>
                      </a:r>
                    </a:p>
                  </a:txBody>
                  <a:tcPr marL="51435" marR="51435" marT="0" marB="0"/>
                </a:tc>
                <a:tc>
                  <a:txBody>
                    <a:bodyPr/>
                    <a:lstStyle/>
                    <a:p>
                      <a:pPr algn="just">
                        <a:spcBef>
                          <a:spcPts val="600"/>
                        </a:spcBef>
                        <a:spcAft>
                          <a:spcPts val="600"/>
                        </a:spcAft>
                      </a:pPr>
                      <a:r>
                        <a:rPr lang="en-US" sz="1800">
                          <a:effectLst/>
                          <a:latin typeface="Times New Roman"/>
                          <a:ea typeface="Calibri"/>
                          <a:cs typeface="Times New Roman"/>
                        </a:rPr>
                        <a:t>Phép toán cộng</a:t>
                      </a:r>
                    </a:p>
                  </a:txBody>
                  <a:tcPr marL="51435" marR="51435" marT="0" marB="0"/>
                </a:tc>
                <a:tc>
                  <a:txBody>
                    <a:bodyPr/>
                    <a:lstStyle/>
                    <a:p>
                      <a:pPr algn="just">
                        <a:spcBef>
                          <a:spcPts val="600"/>
                        </a:spcBef>
                        <a:spcAft>
                          <a:spcPts val="600"/>
                        </a:spcAft>
                      </a:pPr>
                      <a:r>
                        <a:rPr lang="en-US" sz="1800">
                          <a:effectLst/>
                          <a:latin typeface="Times New Roman"/>
                          <a:ea typeface="Calibri"/>
                          <a:cs typeface="Times New Roman"/>
                        </a:rPr>
                        <a:t>Số thực hoặc số nguyên</a:t>
                      </a:r>
                    </a:p>
                  </a:txBody>
                  <a:tcPr marL="51435" marR="51435" marT="0" marB="0"/>
                </a:tc>
                <a:tc>
                  <a:txBody>
                    <a:bodyPr/>
                    <a:lstStyle/>
                    <a:p>
                      <a:pPr algn="l">
                        <a:spcBef>
                          <a:spcPts val="600"/>
                        </a:spcBef>
                        <a:spcAft>
                          <a:spcPts val="600"/>
                        </a:spcAft>
                      </a:pPr>
                      <a:r>
                        <a:rPr lang="en-US" sz="1800">
                          <a:effectLst/>
                          <a:latin typeface="Courier New"/>
                          <a:ea typeface="Calibri"/>
                          <a:cs typeface="Times New Roman"/>
                        </a:rPr>
                        <a:t>6 + 5; a + y;</a:t>
                      </a:r>
                      <a:endParaRPr lang="en-US" sz="1800">
                        <a:effectLst/>
                        <a:latin typeface="Times New Roman"/>
                        <a:ea typeface="Calibri"/>
                        <a:cs typeface="Times New Roman"/>
                      </a:endParaRPr>
                    </a:p>
                    <a:p>
                      <a:pPr algn="l">
                        <a:spcBef>
                          <a:spcPts val="600"/>
                        </a:spcBef>
                        <a:spcAft>
                          <a:spcPts val="600"/>
                        </a:spcAft>
                      </a:pPr>
                      <a:r>
                        <a:rPr lang="en-US" sz="1800">
                          <a:effectLst/>
                          <a:latin typeface="Courier New"/>
                          <a:ea typeface="Calibri"/>
                          <a:cs typeface="Times New Roman"/>
                        </a:rPr>
                        <a:t>5.6 + 2.3; 5– 1.2;</a:t>
                      </a:r>
                      <a:endParaRPr lang="en-US" sz="1800">
                        <a:effectLst/>
                        <a:latin typeface="Times New Roman"/>
                        <a:ea typeface="Calibri"/>
                        <a:cs typeface="Times New Roman"/>
                      </a:endParaRPr>
                    </a:p>
                  </a:txBody>
                  <a:tcPr marL="51435" marR="51435" marT="0" marB="0"/>
                </a:tc>
                <a:extLst>
                  <a:ext uri="{0D108BD9-81ED-4DB2-BD59-A6C34878D82A}">
                    <a16:rowId xmlns:a16="http://schemas.microsoft.com/office/drawing/2014/main" val="10002"/>
                  </a:ext>
                </a:extLst>
              </a:tr>
              <a:tr h="548640">
                <a:tc>
                  <a:txBody>
                    <a:bodyPr/>
                    <a:lstStyle/>
                    <a:p>
                      <a:pPr algn="ctr">
                        <a:spcBef>
                          <a:spcPts val="600"/>
                        </a:spcBef>
                        <a:spcAft>
                          <a:spcPts val="600"/>
                        </a:spcAft>
                      </a:pPr>
                      <a:r>
                        <a:rPr lang="en-US" sz="1800">
                          <a:effectLst/>
                          <a:latin typeface="Times New Roman"/>
                          <a:ea typeface="Calibri"/>
                          <a:cs typeface="Times New Roman"/>
                        </a:rPr>
                        <a:t>*</a:t>
                      </a:r>
                    </a:p>
                  </a:txBody>
                  <a:tcPr marL="51435" marR="51435" marT="0" marB="0"/>
                </a:tc>
                <a:tc>
                  <a:txBody>
                    <a:bodyPr/>
                    <a:lstStyle/>
                    <a:p>
                      <a:pPr algn="just">
                        <a:spcBef>
                          <a:spcPts val="600"/>
                        </a:spcBef>
                        <a:spcAft>
                          <a:spcPts val="600"/>
                        </a:spcAft>
                      </a:pPr>
                      <a:r>
                        <a:rPr lang="en-US" sz="1800">
                          <a:effectLst/>
                          <a:latin typeface="Times New Roman"/>
                          <a:ea typeface="Calibri"/>
                          <a:cs typeface="Times New Roman"/>
                        </a:rPr>
                        <a:t>Phép toán nhân</a:t>
                      </a:r>
                    </a:p>
                  </a:txBody>
                  <a:tcPr marL="51435" marR="51435" marT="0" marB="0"/>
                </a:tc>
                <a:tc>
                  <a:txBody>
                    <a:bodyPr/>
                    <a:lstStyle/>
                    <a:p>
                      <a:pPr algn="just">
                        <a:spcBef>
                          <a:spcPts val="600"/>
                        </a:spcBef>
                        <a:spcAft>
                          <a:spcPts val="600"/>
                        </a:spcAft>
                      </a:pPr>
                      <a:r>
                        <a:rPr lang="en-US" sz="1800">
                          <a:effectLst/>
                          <a:latin typeface="Times New Roman"/>
                          <a:ea typeface="Calibri"/>
                          <a:cs typeface="Times New Roman"/>
                        </a:rPr>
                        <a:t>Số thực hoặc số nguyên</a:t>
                      </a:r>
                    </a:p>
                  </a:txBody>
                  <a:tcPr marL="51435" marR="51435" marT="0" marB="0"/>
                </a:tc>
                <a:tc>
                  <a:txBody>
                    <a:bodyPr/>
                    <a:lstStyle/>
                    <a:p>
                      <a:pPr algn="l">
                        <a:spcBef>
                          <a:spcPts val="600"/>
                        </a:spcBef>
                        <a:spcAft>
                          <a:spcPts val="600"/>
                        </a:spcAft>
                      </a:pPr>
                      <a:r>
                        <a:rPr lang="en-US" sz="1800">
                          <a:effectLst/>
                          <a:latin typeface="Courier New"/>
                          <a:ea typeface="Calibri"/>
                          <a:cs typeface="Times New Roman"/>
                        </a:rPr>
                        <a:t>a * x; b * y; 2.5 * 6.3;</a:t>
                      </a:r>
                      <a:endParaRPr lang="en-US" sz="1800">
                        <a:effectLst/>
                        <a:latin typeface="Times New Roman"/>
                        <a:ea typeface="Calibri"/>
                        <a:cs typeface="Times New Roman"/>
                      </a:endParaRPr>
                    </a:p>
                  </a:txBody>
                  <a:tcPr marL="51435" marR="51435" marT="0" marB="0"/>
                </a:tc>
                <a:extLst>
                  <a:ext uri="{0D108BD9-81ED-4DB2-BD59-A6C34878D82A}">
                    <a16:rowId xmlns:a16="http://schemas.microsoft.com/office/drawing/2014/main" val="10003"/>
                  </a:ext>
                </a:extLst>
              </a:tr>
            </a:tbl>
          </a:graphicData>
        </a:graphic>
      </p:graphicFrame>
      <p:sp>
        <p:nvSpPr>
          <p:cNvPr id="4" name="Slide Number Placeholder 3"/>
          <p:cNvSpPr>
            <a:spLocks noGrp="1"/>
          </p:cNvSpPr>
          <p:nvPr>
            <p:ph type="sldNum" sz="quarter" idx="12"/>
          </p:nvPr>
        </p:nvSpPr>
        <p:spPr/>
        <p:txBody>
          <a:bodyPr/>
          <a:lstStyle/>
          <a:p>
            <a:fld id="{E3E8E051-591C-4566-9813-B4BB16D377BD}" type="slidenum">
              <a:rPr lang="en-US" smtClean="0"/>
              <a:pPr/>
              <a:t>36</a:t>
            </a:fld>
            <a:endParaRPr lang="en-US"/>
          </a:p>
        </p:txBody>
      </p:sp>
    </p:spTree>
    <p:extLst>
      <p:ext uri="{BB962C8B-B14F-4D97-AF65-F5344CB8AC3E}">
        <p14:creationId xmlns:p14="http://schemas.microsoft.com/office/powerpoint/2010/main" val="2354877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2.3.1. Toán tử số học (2)</a:t>
            </a:r>
          </a:p>
        </p:txBody>
      </p:sp>
      <p:graphicFrame>
        <p:nvGraphicFramePr>
          <p:cNvPr id="5" name="Content Placeholder 4"/>
          <p:cNvGraphicFramePr>
            <a:graphicFrameLocks noGrp="1"/>
          </p:cNvGraphicFramePr>
          <p:nvPr>
            <p:ph idx="1"/>
          </p:nvPr>
        </p:nvGraphicFramePr>
        <p:xfrm>
          <a:off x="1385892" y="1808560"/>
          <a:ext cx="6372226" cy="3962400"/>
        </p:xfrm>
        <a:graphic>
          <a:graphicData uri="http://schemas.openxmlformats.org/drawingml/2006/table">
            <a:tbl>
              <a:tblPr firstRow="1" bandRow="1">
                <a:tableStyleId>{5C22544A-7EE6-4342-B048-85BDC9FD1C3A}</a:tableStyleId>
              </a:tblPr>
              <a:tblGrid>
                <a:gridCol w="701837">
                  <a:extLst>
                    <a:ext uri="{9D8B030D-6E8A-4147-A177-3AD203B41FA5}">
                      <a16:colId xmlns:a16="http://schemas.microsoft.com/office/drawing/2014/main" val="20000"/>
                    </a:ext>
                  </a:extLst>
                </a:gridCol>
                <a:gridCol w="1620180">
                  <a:extLst>
                    <a:ext uri="{9D8B030D-6E8A-4147-A177-3AD203B41FA5}">
                      <a16:colId xmlns:a16="http://schemas.microsoft.com/office/drawing/2014/main" val="20001"/>
                    </a:ext>
                  </a:extLst>
                </a:gridCol>
                <a:gridCol w="1998222">
                  <a:extLst>
                    <a:ext uri="{9D8B030D-6E8A-4147-A177-3AD203B41FA5}">
                      <a16:colId xmlns:a16="http://schemas.microsoft.com/office/drawing/2014/main" val="20002"/>
                    </a:ext>
                  </a:extLst>
                </a:gridCol>
                <a:gridCol w="2051987">
                  <a:extLst>
                    <a:ext uri="{9D8B030D-6E8A-4147-A177-3AD203B41FA5}">
                      <a16:colId xmlns:a16="http://schemas.microsoft.com/office/drawing/2014/main" val="20003"/>
                    </a:ext>
                  </a:extLst>
                </a:gridCol>
              </a:tblGrid>
              <a:tr h="594360">
                <a:tc>
                  <a:txBody>
                    <a:bodyPr/>
                    <a:lstStyle/>
                    <a:p>
                      <a:pPr algn="ctr">
                        <a:spcBef>
                          <a:spcPts val="600"/>
                        </a:spcBef>
                        <a:spcAft>
                          <a:spcPts val="600"/>
                        </a:spcAft>
                      </a:pPr>
                      <a:r>
                        <a:rPr lang="en-US" sz="2000" b="1">
                          <a:effectLst/>
                          <a:latin typeface="Times New Roman"/>
                          <a:ea typeface="Calibri"/>
                          <a:cs typeface="Times New Roman"/>
                        </a:rPr>
                        <a:t>Toán tử</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Ý nghĩa</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Kiểu dữ liệu của toán hạng</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Ví dụ</a:t>
                      </a:r>
                      <a:endParaRPr lang="en-US" sz="2000">
                        <a:effectLst/>
                        <a:latin typeface="Times New Roman"/>
                        <a:ea typeface="Calibri"/>
                        <a:cs typeface="Times New Roman"/>
                      </a:endParaRPr>
                    </a:p>
                  </a:txBody>
                  <a:tcPr marL="51435" marR="51435" marT="0" marB="0" anchor="ctr"/>
                </a:tc>
                <a:extLst>
                  <a:ext uri="{0D108BD9-81ED-4DB2-BD59-A6C34878D82A}">
                    <a16:rowId xmlns:a16="http://schemas.microsoft.com/office/drawing/2014/main" val="10000"/>
                  </a:ext>
                </a:extLst>
              </a:tr>
              <a:tr h="2011680">
                <a:tc>
                  <a:txBody>
                    <a:bodyPr/>
                    <a:lstStyle/>
                    <a:p>
                      <a:pPr algn="ctr">
                        <a:spcBef>
                          <a:spcPts val="600"/>
                        </a:spcBef>
                        <a:spcAft>
                          <a:spcPts val="600"/>
                        </a:spcAft>
                      </a:pPr>
                      <a:r>
                        <a:rPr lang="en-US" sz="2000">
                          <a:effectLst/>
                          <a:latin typeface="Times New Roman"/>
                          <a:ea typeface="Calibri"/>
                          <a:cs typeface="Times New Roman"/>
                        </a:rPr>
                        <a:t>/</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Phép toán chia</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Số thực hoặc số nguyên</a:t>
                      </a:r>
                    </a:p>
                  </a:txBody>
                  <a:tcPr marL="51435" marR="51435" marT="0" marB="0"/>
                </a:tc>
                <a:tc>
                  <a:txBody>
                    <a:bodyPr/>
                    <a:lstStyle/>
                    <a:p>
                      <a:pPr algn="l">
                        <a:spcBef>
                          <a:spcPts val="600"/>
                        </a:spcBef>
                        <a:spcAft>
                          <a:spcPts val="600"/>
                        </a:spcAft>
                      </a:pPr>
                      <a:r>
                        <a:rPr lang="en-US" sz="2000">
                          <a:effectLst/>
                          <a:latin typeface="Courier New"/>
                          <a:ea typeface="Calibri"/>
                          <a:cs typeface="Times New Roman"/>
                        </a:rPr>
                        <a:t>10.0/3.0</a:t>
                      </a:r>
                      <a:r>
                        <a:rPr lang="en-US" sz="2000">
                          <a:effectLst/>
                          <a:latin typeface="Courier New"/>
                          <a:ea typeface="Calibri"/>
                          <a:cs typeface="Courier New"/>
                          <a:sym typeface="Wingdings"/>
                        </a:rPr>
                        <a:t></a:t>
                      </a:r>
                      <a:r>
                        <a:rPr lang="en-US" sz="2000">
                          <a:effectLst/>
                          <a:latin typeface="Courier New"/>
                          <a:ea typeface="Calibri"/>
                          <a:cs typeface="Times New Roman"/>
                        </a:rPr>
                        <a:t> 3.33</a:t>
                      </a:r>
                      <a:endParaRPr lang="en-US" sz="2000">
                        <a:effectLst/>
                        <a:latin typeface="Times New Roman"/>
                        <a:ea typeface="Calibri"/>
                        <a:cs typeface="Times New Roman"/>
                      </a:endParaRPr>
                    </a:p>
                    <a:p>
                      <a:pPr algn="l">
                        <a:spcBef>
                          <a:spcPts val="600"/>
                        </a:spcBef>
                        <a:spcAft>
                          <a:spcPts val="600"/>
                        </a:spcAft>
                      </a:pPr>
                      <a:r>
                        <a:rPr lang="en-US" sz="2000">
                          <a:effectLst/>
                          <a:latin typeface="Courier New"/>
                          <a:ea typeface="Calibri"/>
                          <a:cs typeface="Times New Roman"/>
                        </a:rPr>
                        <a:t>10.0/3 </a:t>
                      </a:r>
                      <a:r>
                        <a:rPr lang="en-US" sz="2000">
                          <a:effectLst/>
                          <a:latin typeface="Courier New"/>
                          <a:ea typeface="Calibri"/>
                          <a:cs typeface="Courier New"/>
                          <a:sym typeface="Wingdings"/>
                        </a:rPr>
                        <a:t></a:t>
                      </a:r>
                      <a:r>
                        <a:rPr lang="en-US" sz="2000">
                          <a:effectLst/>
                          <a:latin typeface="Courier New"/>
                          <a:ea typeface="Calibri"/>
                          <a:cs typeface="Times New Roman"/>
                        </a:rPr>
                        <a:t> 3.33</a:t>
                      </a:r>
                      <a:endParaRPr lang="en-US" sz="2000">
                        <a:effectLst/>
                        <a:latin typeface="Times New Roman"/>
                        <a:ea typeface="Calibri"/>
                        <a:cs typeface="Times New Roman"/>
                      </a:endParaRPr>
                    </a:p>
                    <a:p>
                      <a:pPr algn="l">
                        <a:spcBef>
                          <a:spcPts val="600"/>
                        </a:spcBef>
                        <a:spcAft>
                          <a:spcPts val="600"/>
                        </a:spcAft>
                      </a:pPr>
                      <a:r>
                        <a:rPr lang="en-US" sz="2000">
                          <a:effectLst/>
                          <a:latin typeface="Courier New"/>
                          <a:ea typeface="Calibri"/>
                          <a:cs typeface="Times New Roman"/>
                        </a:rPr>
                        <a:t>10/3.0 </a:t>
                      </a:r>
                      <a:r>
                        <a:rPr lang="en-US" sz="2000">
                          <a:effectLst/>
                          <a:latin typeface="Courier New"/>
                          <a:ea typeface="Calibri"/>
                          <a:cs typeface="Courier New"/>
                          <a:sym typeface="Wingdings"/>
                        </a:rPr>
                        <a:t></a:t>
                      </a:r>
                      <a:r>
                        <a:rPr lang="en-US" sz="2000">
                          <a:effectLst/>
                          <a:latin typeface="Courier New"/>
                          <a:ea typeface="Calibri"/>
                          <a:cs typeface="Times New Roman"/>
                        </a:rPr>
                        <a:t> 3.33</a:t>
                      </a:r>
                      <a:endParaRPr lang="en-US" sz="2000">
                        <a:effectLst/>
                        <a:latin typeface="Times New Roman"/>
                        <a:ea typeface="Calibri"/>
                        <a:cs typeface="Times New Roman"/>
                      </a:endParaRPr>
                    </a:p>
                  </a:txBody>
                  <a:tcPr marL="51435" marR="51435" marT="0" marB="0"/>
                </a:tc>
                <a:extLst>
                  <a:ext uri="{0D108BD9-81ED-4DB2-BD59-A6C34878D82A}">
                    <a16:rowId xmlns:a16="http://schemas.microsoft.com/office/drawing/2014/main" val="10001"/>
                  </a:ext>
                </a:extLst>
              </a:tr>
              <a:tr h="594360">
                <a:tc>
                  <a:txBody>
                    <a:bodyPr/>
                    <a:lstStyle/>
                    <a:p>
                      <a:pPr algn="ctr">
                        <a:spcBef>
                          <a:spcPts val="600"/>
                        </a:spcBef>
                        <a:spcAft>
                          <a:spcPts val="600"/>
                        </a:spcAft>
                      </a:pPr>
                      <a:r>
                        <a:rPr lang="en-US" sz="2000">
                          <a:effectLst/>
                          <a:latin typeface="Times New Roman"/>
                          <a:ea typeface="Calibri"/>
                          <a:cs typeface="Times New Roman"/>
                        </a:rPr>
                        <a:t>/</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Phép chia lấy phần nguyên</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Giữa 2 số nguyên</a:t>
                      </a:r>
                    </a:p>
                  </a:txBody>
                  <a:tcPr marL="51435" marR="51435" marT="0" marB="0"/>
                </a:tc>
                <a:tc>
                  <a:txBody>
                    <a:bodyPr/>
                    <a:lstStyle/>
                    <a:p>
                      <a:pPr algn="l">
                        <a:spcBef>
                          <a:spcPts val="600"/>
                        </a:spcBef>
                        <a:spcAft>
                          <a:spcPts val="600"/>
                        </a:spcAft>
                      </a:pPr>
                      <a:r>
                        <a:rPr lang="en-US" sz="2000">
                          <a:effectLst/>
                          <a:latin typeface="Courier New"/>
                          <a:ea typeface="Calibri"/>
                          <a:cs typeface="Times New Roman"/>
                        </a:rPr>
                        <a:t>10/3 </a:t>
                      </a:r>
                      <a:r>
                        <a:rPr lang="en-US" sz="2000">
                          <a:effectLst/>
                          <a:latin typeface="Courier New"/>
                          <a:ea typeface="Calibri"/>
                          <a:cs typeface="Courier New"/>
                          <a:sym typeface="Wingdings"/>
                        </a:rPr>
                        <a:t></a:t>
                      </a:r>
                      <a:r>
                        <a:rPr lang="en-US" sz="2000">
                          <a:effectLst/>
                          <a:latin typeface="Courier New"/>
                          <a:ea typeface="Calibri"/>
                          <a:cs typeface="Times New Roman"/>
                        </a:rPr>
                        <a:t> 3</a:t>
                      </a:r>
                      <a:endParaRPr lang="en-US" sz="2000">
                        <a:effectLst/>
                        <a:latin typeface="Times New Roman"/>
                        <a:ea typeface="Calibri"/>
                        <a:cs typeface="Times New Roman"/>
                      </a:endParaRPr>
                    </a:p>
                  </a:txBody>
                  <a:tcPr marL="51435" marR="51435" marT="0" marB="0"/>
                </a:tc>
                <a:extLst>
                  <a:ext uri="{0D108BD9-81ED-4DB2-BD59-A6C34878D82A}">
                    <a16:rowId xmlns:a16="http://schemas.microsoft.com/office/drawing/2014/main" val="10002"/>
                  </a:ext>
                </a:extLst>
              </a:tr>
              <a:tr h="594360">
                <a:tc>
                  <a:txBody>
                    <a:bodyPr/>
                    <a:lstStyle/>
                    <a:p>
                      <a:pPr algn="ctr">
                        <a:spcBef>
                          <a:spcPts val="600"/>
                        </a:spcBef>
                        <a:spcAft>
                          <a:spcPts val="600"/>
                        </a:spcAft>
                      </a:pPr>
                      <a:r>
                        <a:rPr lang="en-US" sz="2000">
                          <a:effectLst/>
                          <a:latin typeface="Times New Roman"/>
                          <a:ea typeface="Calibri"/>
                          <a:cs typeface="Times New Roman"/>
                        </a:rPr>
                        <a:t>%</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Phép chia lấy phần dư</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Giữa 2 số nguyên</a:t>
                      </a:r>
                    </a:p>
                  </a:txBody>
                  <a:tcPr marL="51435" marR="51435" marT="0" marB="0"/>
                </a:tc>
                <a:tc>
                  <a:txBody>
                    <a:bodyPr/>
                    <a:lstStyle/>
                    <a:p>
                      <a:pPr algn="just">
                        <a:spcBef>
                          <a:spcPts val="600"/>
                        </a:spcBef>
                        <a:spcAft>
                          <a:spcPts val="600"/>
                        </a:spcAft>
                      </a:pPr>
                      <a:r>
                        <a:rPr lang="en-US" sz="2000">
                          <a:effectLst/>
                          <a:latin typeface="Courier New"/>
                          <a:ea typeface="Calibri"/>
                          <a:cs typeface="Times New Roman"/>
                        </a:rPr>
                        <a:t>10%3 </a:t>
                      </a:r>
                      <a:r>
                        <a:rPr lang="en-US" sz="2000">
                          <a:effectLst/>
                          <a:latin typeface="Courier New"/>
                          <a:ea typeface="Calibri"/>
                          <a:cs typeface="Courier New"/>
                          <a:sym typeface="Wingdings"/>
                        </a:rPr>
                        <a:t></a:t>
                      </a:r>
                      <a:r>
                        <a:rPr lang="en-US" sz="2000">
                          <a:effectLst/>
                          <a:latin typeface="Courier New"/>
                          <a:ea typeface="Calibri"/>
                          <a:cs typeface="Times New Roman"/>
                        </a:rPr>
                        <a:t> 1</a:t>
                      </a:r>
                      <a:endParaRPr lang="en-US" sz="2000">
                        <a:effectLst/>
                        <a:latin typeface="Times New Roman"/>
                        <a:ea typeface="Calibri"/>
                        <a:cs typeface="Times New Roman"/>
                      </a:endParaRPr>
                    </a:p>
                  </a:txBody>
                  <a:tcPr marL="51435" marR="51435" marT="0" marB="0"/>
                </a:tc>
                <a:extLst>
                  <a:ext uri="{0D108BD9-81ED-4DB2-BD59-A6C34878D82A}">
                    <a16:rowId xmlns:a16="http://schemas.microsoft.com/office/drawing/2014/main" val="10003"/>
                  </a:ext>
                </a:extLst>
              </a:tr>
            </a:tbl>
          </a:graphicData>
        </a:graphic>
      </p:graphicFrame>
      <p:sp>
        <p:nvSpPr>
          <p:cNvPr id="4" name="Slide Number Placeholder 3"/>
          <p:cNvSpPr>
            <a:spLocks noGrp="1"/>
          </p:cNvSpPr>
          <p:nvPr>
            <p:ph type="sldNum" sz="quarter" idx="12"/>
          </p:nvPr>
        </p:nvSpPr>
        <p:spPr/>
        <p:txBody>
          <a:bodyPr/>
          <a:lstStyle/>
          <a:p>
            <a:fld id="{E3E8E051-591C-4566-9813-B4BB16D377BD}" type="slidenum">
              <a:rPr lang="en-US" smtClean="0"/>
              <a:pPr/>
              <a:t>37</a:t>
            </a:fld>
            <a:endParaRPr lang="en-US"/>
          </a:p>
        </p:txBody>
      </p:sp>
    </p:spTree>
    <p:extLst>
      <p:ext uri="{BB962C8B-B14F-4D97-AF65-F5344CB8AC3E}">
        <p14:creationId xmlns:p14="http://schemas.microsoft.com/office/powerpoint/2010/main" val="10243755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2.3.2. Toán tử nhị phân</a:t>
            </a:r>
          </a:p>
        </p:txBody>
      </p:sp>
      <p:graphicFrame>
        <p:nvGraphicFramePr>
          <p:cNvPr id="5" name="Content Placeholder 4"/>
          <p:cNvGraphicFramePr>
            <a:graphicFrameLocks noGrp="1"/>
          </p:cNvGraphicFramePr>
          <p:nvPr>
            <p:ph idx="1"/>
          </p:nvPr>
        </p:nvGraphicFramePr>
        <p:xfrm>
          <a:off x="1385892" y="1808560"/>
          <a:ext cx="6372226" cy="3962400"/>
        </p:xfrm>
        <a:graphic>
          <a:graphicData uri="http://schemas.openxmlformats.org/drawingml/2006/table">
            <a:tbl>
              <a:tblPr firstRow="1" bandRow="1">
                <a:tableStyleId>{5C22544A-7EE6-4342-B048-85BDC9FD1C3A}</a:tableStyleId>
              </a:tblPr>
              <a:tblGrid>
                <a:gridCol w="701837">
                  <a:extLst>
                    <a:ext uri="{9D8B030D-6E8A-4147-A177-3AD203B41FA5}">
                      <a16:colId xmlns:a16="http://schemas.microsoft.com/office/drawing/2014/main" val="20000"/>
                    </a:ext>
                  </a:extLst>
                </a:gridCol>
                <a:gridCol w="1620180">
                  <a:extLst>
                    <a:ext uri="{9D8B030D-6E8A-4147-A177-3AD203B41FA5}">
                      <a16:colId xmlns:a16="http://schemas.microsoft.com/office/drawing/2014/main" val="20001"/>
                    </a:ext>
                  </a:extLst>
                </a:gridCol>
                <a:gridCol w="1998222">
                  <a:extLst>
                    <a:ext uri="{9D8B030D-6E8A-4147-A177-3AD203B41FA5}">
                      <a16:colId xmlns:a16="http://schemas.microsoft.com/office/drawing/2014/main" val="20002"/>
                    </a:ext>
                  </a:extLst>
                </a:gridCol>
                <a:gridCol w="2051987">
                  <a:extLst>
                    <a:ext uri="{9D8B030D-6E8A-4147-A177-3AD203B41FA5}">
                      <a16:colId xmlns:a16="http://schemas.microsoft.com/office/drawing/2014/main" val="20003"/>
                    </a:ext>
                  </a:extLst>
                </a:gridCol>
              </a:tblGrid>
              <a:tr h="594360">
                <a:tc>
                  <a:txBody>
                    <a:bodyPr/>
                    <a:lstStyle/>
                    <a:p>
                      <a:pPr algn="ctr">
                        <a:spcBef>
                          <a:spcPts val="600"/>
                        </a:spcBef>
                        <a:spcAft>
                          <a:spcPts val="600"/>
                        </a:spcAft>
                      </a:pPr>
                      <a:r>
                        <a:rPr lang="en-US" sz="2000" b="1">
                          <a:effectLst/>
                          <a:latin typeface="Times New Roman"/>
                          <a:ea typeface="Calibri"/>
                          <a:cs typeface="Times New Roman"/>
                        </a:rPr>
                        <a:t>Toán tử</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Ý nghĩa</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Kiểu dữ liệu của toán hạng</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Ví dụ</a:t>
                      </a:r>
                      <a:endParaRPr lang="en-US" sz="2000">
                        <a:effectLst/>
                        <a:latin typeface="Times New Roman"/>
                        <a:ea typeface="Calibri"/>
                        <a:cs typeface="Times New Roman"/>
                      </a:endParaRPr>
                    </a:p>
                  </a:txBody>
                  <a:tcPr marL="51435" marR="51435" marT="0" marB="0" anchor="ctr"/>
                </a:tc>
                <a:extLst>
                  <a:ext uri="{0D108BD9-81ED-4DB2-BD59-A6C34878D82A}">
                    <a16:rowId xmlns:a16="http://schemas.microsoft.com/office/drawing/2014/main" val="10000"/>
                  </a:ext>
                </a:extLst>
              </a:tr>
              <a:tr h="1531620">
                <a:tc>
                  <a:txBody>
                    <a:bodyPr/>
                    <a:lstStyle/>
                    <a:p>
                      <a:pPr algn="just">
                        <a:spcBef>
                          <a:spcPts val="600"/>
                        </a:spcBef>
                        <a:spcAft>
                          <a:spcPts val="600"/>
                        </a:spcAft>
                      </a:pPr>
                      <a:r>
                        <a:rPr lang="en-US" sz="2000">
                          <a:effectLst/>
                          <a:latin typeface="Times New Roman"/>
                          <a:ea typeface="Calibri"/>
                          <a:cs typeface="Times New Roman"/>
                        </a:rPr>
                        <a:t>&amp;</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Phép và nhị phân</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2 số nhị phân</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0 &amp; 0 </a:t>
                      </a:r>
                      <a:r>
                        <a:rPr lang="en-US" sz="2000">
                          <a:effectLst/>
                          <a:latin typeface="Times New Roman"/>
                          <a:ea typeface="Calibri"/>
                          <a:cs typeface="Times New Roman"/>
                          <a:sym typeface="Wingdings"/>
                        </a:rPr>
                        <a:t></a:t>
                      </a:r>
                      <a:r>
                        <a:rPr lang="en-US" sz="2000">
                          <a:effectLst/>
                          <a:latin typeface="Times New Roman"/>
                          <a:ea typeface="Calibri"/>
                          <a:cs typeface="Times New Roman"/>
                        </a:rPr>
                        <a:t> 0</a:t>
                      </a:r>
                    </a:p>
                    <a:p>
                      <a:pPr algn="just">
                        <a:spcBef>
                          <a:spcPts val="600"/>
                        </a:spcBef>
                        <a:spcAft>
                          <a:spcPts val="600"/>
                        </a:spcAft>
                      </a:pPr>
                      <a:r>
                        <a:rPr lang="en-US" sz="2000">
                          <a:effectLst/>
                          <a:latin typeface="Times New Roman"/>
                          <a:ea typeface="Calibri"/>
                          <a:cs typeface="Times New Roman"/>
                        </a:rPr>
                        <a:t>0 &amp; 1 </a:t>
                      </a:r>
                      <a:r>
                        <a:rPr lang="en-US" sz="2000">
                          <a:effectLst/>
                          <a:latin typeface="Times New Roman"/>
                          <a:ea typeface="Calibri"/>
                          <a:cs typeface="Times New Roman"/>
                          <a:sym typeface="Wingdings"/>
                        </a:rPr>
                        <a:t></a:t>
                      </a:r>
                      <a:r>
                        <a:rPr lang="en-US" sz="2000">
                          <a:effectLst/>
                          <a:latin typeface="Times New Roman"/>
                          <a:ea typeface="Calibri"/>
                          <a:cs typeface="Times New Roman"/>
                        </a:rPr>
                        <a:t> 0</a:t>
                      </a:r>
                    </a:p>
                    <a:p>
                      <a:pPr algn="just">
                        <a:spcBef>
                          <a:spcPts val="600"/>
                        </a:spcBef>
                        <a:spcAft>
                          <a:spcPts val="600"/>
                        </a:spcAft>
                      </a:pPr>
                      <a:r>
                        <a:rPr lang="en-US" sz="2000">
                          <a:effectLst/>
                          <a:latin typeface="Times New Roman"/>
                          <a:ea typeface="Calibri"/>
                          <a:cs typeface="Times New Roman"/>
                        </a:rPr>
                        <a:t>1 &amp; 0 </a:t>
                      </a:r>
                      <a:r>
                        <a:rPr lang="en-US" sz="2000">
                          <a:effectLst/>
                          <a:latin typeface="Times New Roman"/>
                          <a:ea typeface="Calibri"/>
                          <a:cs typeface="Times New Roman"/>
                          <a:sym typeface="Wingdings"/>
                        </a:rPr>
                        <a:t></a:t>
                      </a:r>
                      <a:r>
                        <a:rPr lang="en-US" sz="2000">
                          <a:effectLst/>
                          <a:latin typeface="Times New Roman"/>
                          <a:ea typeface="Calibri"/>
                          <a:cs typeface="Times New Roman"/>
                        </a:rPr>
                        <a:t> 0</a:t>
                      </a:r>
                    </a:p>
                    <a:p>
                      <a:pPr algn="just">
                        <a:spcBef>
                          <a:spcPts val="600"/>
                        </a:spcBef>
                        <a:spcAft>
                          <a:spcPts val="600"/>
                        </a:spcAft>
                      </a:pPr>
                      <a:r>
                        <a:rPr lang="en-US" sz="2000">
                          <a:effectLst/>
                          <a:latin typeface="Times New Roman"/>
                          <a:ea typeface="Calibri"/>
                          <a:cs typeface="Times New Roman"/>
                        </a:rPr>
                        <a:t>1 &amp; 1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a:t>
                      </a:r>
                    </a:p>
                  </a:txBody>
                  <a:tcPr marL="51435" marR="51435" marT="0" marB="0"/>
                </a:tc>
                <a:extLst>
                  <a:ext uri="{0D108BD9-81ED-4DB2-BD59-A6C34878D82A}">
                    <a16:rowId xmlns:a16="http://schemas.microsoft.com/office/drawing/2014/main" val="10001"/>
                  </a:ext>
                </a:extLst>
              </a:tr>
              <a:tr h="1531620">
                <a:tc>
                  <a:txBody>
                    <a:bodyPr/>
                    <a:lstStyle/>
                    <a:p>
                      <a:pPr algn="just">
                        <a:spcBef>
                          <a:spcPts val="600"/>
                        </a:spcBef>
                        <a:spcAft>
                          <a:spcPts val="600"/>
                        </a:spcAft>
                      </a:pPr>
                      <a:r>
                        <a:rPr lang="en-US" sz="2000">
                          <a:effectLst/>
                          <a:latin typeface="Times New Roman"/>
                          <a:ea typeface="Calibri"/>
                          <a:cs typeface="Times New Roman"/>
                        </a:rPr>
                        <a:t>|</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Phép hoặc nhị phân</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2 số nhị phân</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0 | 0 </a:t>
                      </a:r>
                      <a:r>
                        <a:rPr lang="en-US" sz="2000">
                          <a:effectLst/>
                          <a:latin typeface="Times New Roman"/>
                          <a:ea typeface="Calibri"/>
                          <a:cs typeface="Times New Roman"/>
                          <a:sym typeface="Wingdings"/>
                        </a:rPr>
                        <a:t></a:t>
                      </a:r>
                      <a:r>
                        <a:rPr lang="en-US" sz="2000">
                          <a:effectLst/>
                          <a:latin typeface="Times New Roman"/>
                          <a:ea typeface="Calibri"/>
                          <a:cs typeface="Times New Roman"/>
                        </a:rPr>
                        <a:t> 0</a:t>
                      </a:r>
                    </a:p>
                    <a:p>
                      <a:pPr algn="just">
                        <a:spcBef>
                          <a:spcPts val="600"/>
                        </a:spcBef>
                        <a:spcAft>
                          <a:spcPts val="600"/>
                        </a:spcAft>
                      </a:pPr>
                      <a:r>
                        <a:rPr lang="en-US" sz="2000">
                          <a:effectLst/>
                          <a:latin typeface="Times New Roman"/>
                          <a:ea typeface="Calibri"/>
                          <a:cs typeface="Times New Roman"/>
                        </a:rPr>
                        <a:t>0 | 1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a:t>
                      </a:r>
                    </a:p>
                    <a:p>
                      <a:pPr algn="just">
                        <a:spcBef>
                          <a:spcPts val="600"/>
                        </a:spcBef>
                        <a:spcAft>
                          <a:spcPts val="600"/>
                        </a:spcAft>
                      </a:pPr>
                      <a:r>
                        <a:rPr lang="en-US" sz="2000">
                          <a:effectLst/>
                          <a:latin typeface="Times New Roman"/>
                          <a:ea typeface="Calibri"/>
                          <a:cs typeface="Times New Roman"/>
                        </a:rPr>
                        <a:t>1 | 0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a:t>
                      </a:r>
                    </a:p>
                    <a:p>
                      <a:pPr algn="just">
                        <a:spcBef>
                          <a:spcPts val="600"/>
                        </a:spcBef>
                        <a:spcAft>
                          <a:spcPts val="600"/>
                        </a:spcAft>
                      </a:pPr>
                      <a:r>
                        <a:rPr lang="en-US" sz="2000">
                          <a:effectLst/>
                          <a:latin typeface="Times New Roman"/>
                          <a:ea typeface="Calibri"/>
                          <a:cs typeface="Times New Roman"/>
                        </a:rPr>
                        <a:t>1 | 1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a:t>
                      </a:r>
                    </a:p>
                  </a:txBody>
                  <a:tcPr marL="51435" marR="51435" marT="0" marB="0"/>
                </a:tc>
                <a:extLst>
                  <a:ext uri="{0D108BD9-81ED-4DB2-BD59-A6C34878D82A}">
                    <a16:rowId xmlns:a16="http://schemas.microsoft.com/office/drawing/2014/main" val="10002"/>
                  </a:ext>
                </a:extLst>
              </a:tr>
            </a:tbl>
          </a:graphicData>
        </a:graphic>
      </p:graphicFrame>
      <p:sp>
        <p:nvSpPr>
          <p:cNvPr id="4" name="Slide Number Placeholder 3"/>
          <p:cNvSpPr>
            <a:spLocks noGrp="1"/>
          </p:cNvSpPr>
          <p:nvPr>
            <p:ph type="sldNum" sz="quarter" idx="12"/>
          </p:nvPr>
        </p:nvSpPr>
        <p:spPr/>
        <p:txBody>
          <a:bodyPr/>
          <a:lstStyle/>
          <a:p>
            <a:fld id="{E3E8E051-591C-4566-9813-B4BB16D377BD}" type="slidenum">
              <a:rPr lang="en-US" smtClean="0"/>
              <a:pPr/>
              <a:t>38</a:t>
            </a:fld>
            <a:endParaRPr lang="en-US"/>
          </a:p>
        </p:txBody>
      </p:sp>
    </p:spTree>
    <p:extLst>
      <p:ext uri="{BB962C8B-B14F-4D97-AF65-F5344CB8AC3E}">
        <p14:creationId xmlns:p14="http://schemas.microsoft.com/office/powerpoint/2010/main" val="25476175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2.3.2. Toán tử nhị phân (2)</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042553505"/>
              </p:ext>
            </p:extLst>
          </p:nvPr>
        </p:nvGraphicFramePr>
        <p:xfrm>
          <a:off x="1385892" y="1808560"/>
          <a:ext cx="6372226" cy="4267200"/>
        </p:xfrm>
        <a:graphic>
          <a:graphicData uri="http://schemas.openxmlformats.org/drawingml/2006/table">
            <a:tbl>
              <a:tblPr firstRow="1" bandRow="1">
                <a:tableStyleId>{5C22544A-7EE6-4342-B048-85BDC9FD1C3A}</a:tableStyleId>
              </a:tblPr>
              <a:tblGrid>
                <a:gridCol w="701837">
                  <a:extLst>
                    <a:ext uri="{9D8B030D-6E8A-4147-A177-3AD203B41FA5}">
                      <a16:colId xmlns:a16="http://schemas.microsoft.com/office/drawing/2014/main" val="20000"/>
                    </a:ext>
                  </a:extLst>
                </a:gridCol>
                <a:gridCol w="1620180">
                  <a:extLst>
                    <a:ext uri="{9D8B030D-6E8A-4147-A177-3AD203B41FA5}">
                      <a16:colId xmlns:a16="http://schemas.microsoft.com/office/drawing/2014/main" val="20001"/>
                    </a:ext>
                  </a:extLst>
                </a:gridCol>
                <a:gridCol w="1998222">
                  <a:extLst>
                    <a:ext uri="{9D8B030D-6E8A-4147-A177-3AD203B41FA5}">
                      <a16:colId xmlns:a16="http://schemas.microsoft.com/office/drawing/2014/main" val="20002"/>
                    </a:ext>
                  </a:extLst>
                </a:gridCol>
                <a:gridCol w="2051987">
                  <a:extLst>
                    <a:ext uri="{9D8B030D-6E8A-4147-A177-3AD203B41FA5}">
                      <a16:colId xmlns:a16="http://schemas.microsoft.com/office/drawing/2014/main" val="20003"/>
                    </a:ext>
                  </a:extLst>
                </a:gridCol>
              </a:tblGrid>
              <a:tr h="594360">
                <a:tc>
                  <a:txBody>
                    <a:bodyPr/>
                    <a:lstStyle/>
                    <a:p>
                      <a:pPr algn="ctr">
                        <a:spcBef>
                          <a:spcPts val="600"/>
                        </a:spcBef>
                        <a:spcAft>
                          <a:spcPts val="600"/>
                        </a:spcAft>
                      </a:pPr>
                      <a:r>
                        <a:rPr lang="en-US" sz="2000" b="1">
                          <a:effectLst/>
                          <a:latin typeface="Times New Roman"/>
                          <a:ea typeface="Calibri"/>
                          <a:cs typeface="Times New Roman"/>
                        </a:rPr>
                        <a:t>Toán tử</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Ý nghĩa</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Kiểu dữ liệu của toán hạng</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Ví dụ</a:t>
                      </a:r>
                      <a:endParaRPr lang="en-US" sz="2000">
                        <a:effectLst/>
                        <a:latin typeface="Times New Roman"/>
                        <a:ea typeface="Calibri"/>
                        <a:cs typeface="Times New Roman"/>
                      </a:endParaRPr>
                    </a:p>
                  </a:txBody>
                  <a:tcPr marL="51435" marR="51435" marT="0" marB="0" anchor="ctr"/>
                </a:tc>
                <a:extLst>
                  <a:ext uri="{0D108BD9-81ED-4DB2-BD59-A6C34878D82A}">
                    <a16:rowId xmlns:a16="http://schemas.microsoft.com/office/drawing/2014/main" val="10000"/>
                  </a:ext>
                </a:extLst>
              </a:tr>
              <a:tr h="1360170">
                <a:tc>
                  <a:txBody>
                    <a:bodyPr/>
                    <a:lstStyle/>
                    <a:p>
                      <a:pPr algn="ctr">
                        <a:spcBef>
                          <a:spcPts val="600"/>
                        </a:spcBef>
                        <a:spcAft>
                          <a:spcPts val="600"/>
                        </a:spcAft>
                      </a:pPr>
                      <a:r>
                        <a:rPr lang="en-US" sz="2000">
                          <a:effectLst/>
                          <a:latin typeface="Times New Roman"/>
                          <a:ea typeface="Calibri"/>
                          <a:cs typeface="Times New Roman"/>
                        </a:rPr>
                        <a:t>^</a:t>
                      </a:r>
                    </a:p>
                  </a:txBody>
                  <a:tcPr marL="51435" marR="51435" marT="0" marB="0" anchor="ctr"/>
                </a:tc>
                <a:tc>
                  <a:txBody>
                    <a:bodyPr/>
                    <a:lstStyle/>
                    <a:p>
                      <a:pPr algn="just">
                        <a:spcBef>
                          <a:spcPts val="600"/>
                        </a:spcBef>
                        <a:spcAft>
                          <a:spcPts val="600"/>
                        </a:spcAft>
                      </a:pPr>
                      <a:r>
                        <a:rPr lang="en-US" sz="2000">
                          <a:effectLst/>
                          <a:latin typeface="Times New Roman"/>
                          <a:ea typeface="Calibri"/>
                          <a:cs typeface="Times New Roman"/>
                        </a:rPr>
                        <a:t>Phép HOẶC có loại trừ</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2 số nhị phân</a:t>
                      </a:r>
                    </a:p>
                  </a:txBody>
                  <a:tcPr marL="51435" marR="51435" marT="0" marB="0"/>
                </a:tc>
                <a:tc>
                  <a:txBody>
                    <a:bodyPr/>
                    <a:lstStyle/>
                    <a:p>
                      <a:pPr algn="just">
                        <a:spcBef>
                          <a:spcPts val="600"/>
                        </a:spcBef>
                        <a:spcAft>
                          <a:spcPts val="0"/>
                        </a:spcAft>
                      </a:pPr>
                      <a:r>
                        <a:rPr lang="en-US" sz="2000">
                          <a:effectLst/>
                          <a:latin typeface="Times New Roman"/>
                          <a:ea typeface="Calibri"/>
                          <a:cs typeface="Times New Roman"/>
                        </a:rPr>
                        <a:t>0 | 0 </a:t>
                      </a:r>
                      <a:r>
                        <a:rPr lang="en-US" sz="2000">
                          <a:effectLst/>
                          <a:latin typeface="Times New Roman"/>
                          <a:ea typeface="Calibri"/>
                          <a:cs typeface="Times New Roman"/>
                          <a:sym typeface="Wingdings"/>
                        </a:rPr>
                        <a:t></a:t>
                      </a:r>
                      <a:r>
                        <a:rPr lang="en-US" sz="2000">
                          <a:effectLst/>
                          <a:latin typeface="Times New Roman"/>
                          <a:ea typeface="Calibri"/>
                          <a:cs typeface="Times New Roman"/>
                        </a:rPr>
                        <a:t> 0</a:t>
                      </a:r>
                    </a:p>
                    <a:p>
                      <a:pPr algn="just">
                        <a:spcBef>
                          <a:spcPts val="600"/>
                        </a:spcBef>
                        <a:spcAft>
                          <a:spcPts val="0"/>
                        </a:spcAft>
                      </a:pPr>
                      <a:r>
                        <a:rPr lang="en-US" sz="2000">
                          <a:effectLst/>
                          <a:latin typeface="Times New Roman"/>
                          <a:ea typeface="Calibri"/>
                          <a:cs typeface="Times New Roman"/>
                        </a:rPr>
                        <a:t>0 | 1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a:t>
                      </a:r>
                    </a:p>
                    <a:p>
                      <a:pPr algn="just">
                        <a:spcBef>
                          <a:spcPts val="600"/>
                        </a:spcBef>
                        <a:spcAft>
                          <a:spcPts val="0"/>
                        </a:spcAft>
                      </a:pPr>
                      <a:r>
                        <a:rPr lang="en-US" sz="2000">
                          <a:effectLst/>
                          <a:latin typeface="Times New Roman"/>
                          <a:ea typeface="Calibri"/>
                          <a:cs typeface="Times New Roman"/>
                        </a:rPr>
                        <a:t>1 | 0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a:t>
                      </a:r>
                    </a:p>
                    <a:p>
                      <a:pPr algn="just">
                        <a:spcBef>
                          <a:spcPts val="600"/>
                        </a:spcBef>
                        <a:spcAft>
                          <a:spcPts val="0"/>
                        </a:spcAft>
                      </a:pPr>
                      <a:r>
                        <a:rPr lang="en-US" sz="2000">
                          <a:effectLst/>
                          <a:latin typeface="Times New Roman"/>
                          <a:ea typeface="Calibri"/>
                          <a:cs typeface="Times New Roman"/>
                        </a:rPr>
                        <a:t>1 | 1 </a:t>
                      </a:r>
                      <a:r>
                        <a:rPr lang="en-US" sz="2000">
                          <a:effectLst/>
                          <a:latin typeface="Times New Roman"/>
                          <a:ea typeface="Calibri"/>
                          <a:cs typeface="Times New Roman"/>
                          <a:sym typeface="Wingdings"/>
                        </a:rPr>
                        <a:t></a:t>
                      </a:r>
                      <a:r>
                        <a:rPr lang="en-US" sz="2000">
                          <a:effectLst/>
                          <a:latin typeface="Times New Roman"/>
                          <a:ea typeface="Calibri"/>
                          <a:cs typeface="Times New Roman"/>
                        </a:rPr>
                        <a:t> 0</a:t>
                      </a:r>
                    </a:p>
                  </a:txBody>
                  <a:tcPr marL="51435" marR="51435" marT="0" marB="0"/>
                </a:tc>
                <a:extLst>
                  <a:ext uri="{0D108BD9-81ED-4DB2-BD59-A6C34878D82A}">
                    <a16:rowId xmlns:a16="http://schemas.microsoft.com/office/drawing/2014/main" val="10001"/>
                  </a:ext>
                </a:extLst>
              </a:tr>
              <a:tr h="651510">
                <a:tc>
                  <a:txBody>
                    <a:bodyPr/>
                    <a:lstStyle/>
                    <a:p>
                      <a:pPr algn="ctr">
                        <a:spcBef>
                          <a:spcPts val="600"/>
                        </a:spcBef>
                        <a:spcAft>
                          <a:spcPts val="0"/>
                        </a:spcAft>
                      </a:pPr>
                      <a:r>
                        <a:rPr lang="en-US" sz="2000">
                          <a:effectLst/>
                          <a:latin typeface="Times New Roman"/>
                          <a:ea typeface="Calibri"/>
                          <a:cs typeface="Times New Roman"/>
                        </a:rPr>
                        <a:t>&lt;&lt; </a:t>
                      </a:r>
                    </a:p>
                  </a:txBody>
                  <a:tcPr marL="51435" marR="51435" marT="0" marB="0" anchor="ctr"/>
                </a:tc>
                <a:tc>
                  <a:txBody>
                    <a:bodyPr/>
                    <a:lstStyle/>
                    <a:p>
                      <a:pPr algn="just">
                        <a:spcBef>
                          <a:spcPts val="600"/>
                        </a:spcBef>
                        <a:spcAft>
                          <a:spcPts val="0"/>
                        </a:spcAft>
                      </a:pPr>
                      <a:r>
                        <a:rPr lang="en-US" sz="2000">
                          <a:effectLst/>
                          <a:latin typeface="Times New Roman"/>
                          <a:ea typeface="Calibri"/>
                          <a:cs typeface="Times New Roman"/>
                        </a:rPr>
                        <a:t>Phép dịch trái nhị phân</a:t>
                      </a:r>
                    </a:p>
                  </a:txBody>
                  <a:tcPr marL="51435" marR="51435" marT="0" marB="0"/>
                </a:tc>
                <a:tc>
                  <a:txBody>
                    <a:bodyPr/>
                    <a:lstStyle/>
                    <a:p>
                      <a:pPr algn="just">
                        <a:spcBef>
                          <a:spcPts val="600"/>
                        </a:spcBef>
                        <a:spcAft>
                          <a:spcPts val="0"/>
                        </a:spcAft>
                      </a:pPr>
                      <a:r>
                        <a:rPr lang="en-US" sz="2000">
                          <a:effectLst/>
                          <a:latin typeface="Times New Roman"/>
                          <a:ea typeface="Calibri"/>
                          <a:cs typeface="Times New Roman"/>
                        </a:rPr>
                        <a:t>Số nhị phân</a:t>
                      </a:r>
                    </a:p>
                  </a:txBody>
                  <a:tcPr marL="51435" marR="51435" marT="0" marB="0"/>
                </a:tc>
                <a:tc>
                  <a:txBody>
                    <a:bodyPr/>
                    <a:lstStyle/>
                    <a:p>
                      <a:pPr algn="just">
                        <a:spcBef>
                          <a:spcPts val="600"/>
                        </a:spcBef>
                        <a:spcAft>
                          <a:spcPts val="0"/>
                        </a:spcAft>
                      </a:pPr>
                      <a:r>
                        <a:rPr lang="en-US" sz="2000">
                          <a:effectLst/>
                          <a:latin typeface="Times New Roman"/>
                          <a:ea typeface="Calibri"/>
                          <a:cs typeface="Times New Roman"/>
                        </a:rPr>
                        <a:t>a &lt;&lt; n </a:t>
                      </a:r>
                      <a:r>
                        <a:rPr lang="en-US" sz="2000">
                          <a:effectLst/>
                          <a:latin typeface="Times New Roman"/>
                          <a:ea typeface="Calibri"/>
                          <a:cs typeface="Times New Roman"/>
                          <a:sym typeface="Wingdings"/>
                        </a:rPr>
                        <a:t></a:t>
                      </a:r>
                      <a:r>
                        <a:rPr lang="en-US" sz="2000">
                          <a:effectLst/>
                          <a:latin typeface="Times New Roman"/>
                          <a:ea typeface="Calibri"/>
                          <a:cs typeface="Times New Roman"/>
                        </a:rPr>
                        <a:t> a*2</a:t>
                      </a:r>
                      <a:r>
                        <a:rPr lang="en-US" sz="2000" baseline="30000">
                          <a:effectLst/>
                          <a:latin typeface="Times New Roman"/>
                          <a:ea typeface="Calibri"/>
                          <a:cs typeface="Times New Roman"/>
                        </a:rPr>
                        <a:t>n</a:t>
                      </a:r>
                      <a:endParaRPr lang="en-US" sz="2000">
                        <a:effectLst/>
                        <a:latin typeface="Times New Roman"/>
                        <a:ea typeface="Calibri"/>
                        <a:cs typeface="Times New Roman"/>
                      </a:endParaRPr>
                    </a:p>
                    <a:p>
                      <a:pPr algn="just">
                        <a:spcBef>
                          <a:spcPts val="600"/>
                        </a:spcBef>
                        <a:spcAft>
                          <a:spcPts val="0"/>
                        </a:spcAft>
                      </a:pPr>
                      <a:r>
                        <a:rPr lang="en-US" sz="2000">
                          <a:effectLst/>
                          <a:latin typeface="Times New Roman"/>
                          <a:ea typeface="Calibri"/>
                          <a:cs typeface="Times New Roman"/>
                        </a:rPr>
                        <a:t>101 &lt;&lt; 2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10100</a:t>
                      </a:r>
                    </a:p>
                  </a:txBody>
                  <a:tcPr marL="51435" marR="51435" marT="0" marB="0"/>
                </a:tc>
                <a:extLst>
                  <a:ext uri="{0D108BD9-81ED-4DB2-BD59-A6C34878D82A}">
                    <a16:rowId xmlns:a16="http://schemas.microsoft.com/office/drawing/2014/main" val="10002"/>
                  </a:ext>
                </a:extLst>
              </a:tr>
              <a:tr h="708660">
                <a:tc>
                  <a:txBody>
                    <a:bodyPr/>
                    <a:lstStyle/>
                    <a:p>
                      <a:pPr algn="ctr">
                        <a:spcBef>
                          <a:spcPts val="600"/>
                        </a:spcBef>
                        <a:spcAft>
                          <a:spcPts val="600"/>
                        </a:spcAft>
                      </a:pPr>
                      <a:r>
                        <a:rPr lang="en-US" sz="2000">
                          <a:effectLst/>
                          <a:latin typeface="Times New Roman"/>
                          <a:ea typeface="Calibri"/>
                          <a:cs typeface="Times New Roman"/>
                        </a:rPr>
                        <a:t>&gt;&gt; </a:t>
                      </a:r>
                    </a:p>
                  </a:txBody>
                  <a:tcPr marL="51435" marR="51435" marT="0" marB="0" anchor="ctr"/>
                </a:tc>
                <a:tc>
                  <a:txBody>
                    <a:bodyPr/>
                    <a:lstStyle/>
                    <a:p>
                      <a:pPr algn="just">
                        <a:spcBef>
                          <a:spcPts val="600"/>
                        </a:spcBef>
                        <a:spcAft>
                          <a:spcPts val="600"/>
                        </a:spcAft>
                      </a:pPr>
                      <a:r>
                        <a:rPr lang="en-US" sz="2000">
                          <a:effectLst/>
                          <a:latin typeface="Times New Roman"/>
                          <a:ea typeface="Calibri"/>
                          <a:cs typeface="Times New Roman"/>
                        </a:rPr>
                        <a:t>Phép dịch phải nhị phân</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Số nhị phân</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a &gt;&gt; n </a:t>
                      </a:r>
                      <a:r>
                        <a:rPr lang="en-US" sz="2000">
                          <a:effectLst/>
                          <a:latin typeface="Times New Roman"/>
                          <a:ea typeface="Calibri"/>
                          <a:cs typeface="Times New Roman"/>
                          <a:sym typeface="Wingdings"/>
                        </a:rPr>
                        <a:t></a:t>
                      </a:r>
                      <a:r>
                        <a:rPr lang="en-US" sz="2000">
                          <a:effectLst/>
                          <a:latin typeface="Times New Roman"/>
                          <a:ea typeface="Calibri"/>
                          <a:cs typeface="Times New Roman"/>
                        </a:rPr>
                        <a:t> a/2</a:t>
                      </a:r>
                      <a:r>
                        <a:rPr lang="en-US" sz="2000" baseline="30000">
                          <a:effectLst/>
                          <a:latin typeface="Times New Roman"/>
                          <a:ea typeface="Calibri"/>
                          <a:cs typeface="Times New Roman"/>
                        </a:rPr>
                        <a:t>n</a:t>
                      </a:r>
                      <a:endParaRPr lang="en-US" sz="2000">
                        <a:effectLst/>
                        <a:latin typeface="Times New Roman"/>
                        <a:ea typeface="Calibri"/>
                        <a:cs typeface="Times New Roman"/>
                      </a:endParaRPr>
                    </a:p>
                    <a:p>
                      <a:pPr algn="just">
                        <a:spcBef>
                          <a:spcPts val="600"/>
                        </a:spcBef>
                        <a:spcAft>
                          <a:spcPts val="600"/>
                        </a:spcAft>
                      </a:pPr>
                      <a:r>
                        <a:rPr lang="en-US" sz="2000">
                          <a:effectLst/>
                          <a:latin typeface="Times New Roman"/>
                          <a:ea typeface="Calibri"/>
                          <a:cs typeface="Times New Roman"/>
                        </a:rPr>
                        <a:t>101 &gt;&gt; 2 </a:t>
                      </a:r>
                      <a:r>
                        <a:rPr lang="en-US" sz="2000">
                          <a:effectLst/>
                          <a:latin typeface="Times New Roman"/>
                          <a:ea typeface="Calibri"/>
                          <a:cs typeface="Times New Roman"/>
                          <a:sym typeface="Wingdings"/>
                        </a:rPr>
                        <a:t></a:t>
                      </a:r>
                      <a:r>
                        <a:rPr lang="en-US" sz="2000">
                          <a:effectLst/>
                          <a:latin typeface="Times New Roman"/>
                          <a:ea typeface="Calibri"/>
                          <a:cs typeface="Times New Roman"/>
                        </a:rPr>
                        <a:t>1</a:t>
                      </a:r>
                    </a:p>
                  </a:txBody>
                  <a:tcPr marL="51435" marR="51435" marT="0" marB="0"/>
                </a:tc>
                <a:extLst>
                  <a:ext uri="{0D108BD9-81ED-4DB2-BD59-A6C34878D82A}">
                    <a16:rowId xmlns:a16="http://schemas.microsoft.com/office/drawing/2014/main" val="2144945366"/>
                  </a:ext>
                </a:extLst>
              </a:tr>
              <a:tr h="708660">
                <a:tc>
                  <a:txBody>
                    <a:bodyPr/>
                    <a:lstStyle/>
                    <a:p>
                      <a:pPr algn="ctr">
                        <a:spcBef>
                          <a:spcPts val="600"/>
                        </a:spcBef>
                        <a:spcAft>
                          <a:spcPts val="600"/>
                        </a:spcAft>
                      </a:pPr>
                      <a:r>
                        <a:rPr lang="en-US" sz="2000">
                          <a:effectLst/>
                          <a:latin typeface="Times New Roman"/>
                          <a:ea typeface="Calibri"/>
                          <a:cs typeface="Times New Roman"/>
                        </a:rPr>
                        <a:t>~</a:t>
                      </a:r>
                    </a:p>
                  </a:txBody>
                  <a:tcPr marL="51435" marR="51435" marT="0" marB="0" anchor="ctr"/>
                </a:tc>
                <a:tc>
                  <a:txBody>
                    <a:bodyPr/>
                    <a:lstStyle/>
                    <a:p>
                      <a:pPr algn="just">
                        <a:spcBef>
                          <a:spcPts val="600"/>
                        </a:spcBef>
                        <a:spcAft>
                          <a:spcPts val="600"/>
                        </a:spcAft>
                      </a:pPr>
                      <a:r>
                        <a:rPr lang="en-US" sz="2000">
                          <a:effectLst/>
                          <a:latin typeface="Times New Roman"/>
                          <a:ea typeface="Calibri"/>
                          <a:cs typeface="Times New Roman"/>
                        </a:rPr>
                        <a:t>Phép đảo bit nhị phân</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Số nhị phân</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~0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a:t>
                      </a:r>
                    </a:p>
                    <a:p>
                      <a:pPr algn="just">
                        <a:spcBef>
                          <a:spcPts val="600"/>
                        </a:spcBef>
                        <a:spcAft>
                          <a:spcPts val="600"/>
                        </a:spcAft>
                      </a:pPr>
                      <a:r>
                        <a:rPr lang="en-US" sz="2000">
                          <a:effectLst/>
                          <a:latin typeface="Times New Roman"/>
                          <a:ea typeface="Calibri"/>
                          <a:cs typeface="Times New Roman"/>
                        </a:rPr>
                        <a:t>~1 </a:t>
                      </a:r>
                      <a:r>
                        <a:rPr lang="en-US" sz="2000">
                          <a:effectLst/>
                          <a:latin typeface="Times New Roman"/>
                          <a:ea typeface="Calibri"/>
                          <a:cs typeface="Times New Roman"/>
                          <a:sym typeface="Wingdings"/>
                        </a:rPr>
                        <a:t></a:t>
                      </a:r>
                      <a:r>
                        <a:rPr lang="en-US" sz="2000">
                          <a:effectLst/>
                          <a:latin typeface="Times New Roman"/>
                          <a:ea typeface="Calibri"/>
                          <a:cs typeface="Times New Roman"/>
                        </a:rPr>
                        <a:t> 0</a:t>
                      </a:r>
                    </a:p>
                  </a:txBody>
                  <a:tcPr marL="51435" marR="51435" marT="0" marB="0"/>
                </a:tc>
                <a:extLst>
                  <a:ext uri="{0D108BD9-81ED-4DB2-BD59-A6C34878D82A}">
                    <a16:rowId xmlns:a16="http://schemas.microsoft.com/office/drawing/2014/main" val="1653518126"/>
                  </a:ext>
                </a:extLst>
              </a:tr>
            </a:tbl>
          </a:graphicData>
        </a:graphic>
      </p:graphicFrame>
      <p:sp>
        <p:nvSpPr>
          <p:cNvPr id="4" name="Slide Number Placeholder 3"/>
          <p:cNvSpPr>
            <a:spLocks noGrp="1"/>
          </p:cNvSpPr>
          <p:nvPr>
            <p:ph type="sldNum" sz="quarter" idx="12"/>
          </p:nvPr>
        </p:nvSpPr>
        <p:spPr/>
        <p:txBody>
          <a:bodyPr/>
          <a:lstStyle/>
          <a:p>
            <a:fld id="{E3E8E051-591C-4566-9813-B4BB16D377BD}" type="slidenum">
              <a:rPr lang="en-US" smtClean="0"/>
              <a:pPr/>
              <a:t>39</a:t>
            </a:fld>
            <a:endParaRPr lang="en-US"/>
          </a:p>
        </p:txBody>
      </p:sp>
    </p:spTree>
    <p:extLst>
      <p:ext uri="{BB962C8B-B14F-4D97-AF65-F5344CB8AC3E}">
        <p14:creationId xmlns:p14="http://schemas.microsoft.com/office/powerpoint/2010/main" val="3667764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2.2.3. Toán tử nhị phân (3)</a:t>
            </a:r>
          </a:p>
        </p:txBody>
      </p:sp>
      <p:sp>
        <p:nvSpPr>
          <p:cNvPr id="4" name="Slide Number Placeholder 3"/>
          <p:cNvSpPr>
            <a:spLocks noGrp="1"/>
          </p:cNvSpPr>
          <p:nvPr>
            <p:ph type="sldNum" sz="quarter" idx="12"/>
          </p:nvPr>
        </p:nvSpPr>
        <p:spPr/>
        <p:txBody>
          <a:bodyPr/>
          <a:lstStyle/>
          <a:p>
            <a:fld id="{E3E8E051-591C-4566-9813-B4BB16D377BD}" type="slidenum">
              <a:rPr lang="en-US" smtClean="0"/>
              <a:pPr/>
              <a:t>40</a:t>
            </a:fld>
            <a:endParaRPr lang="en-US"/>
          </a:p>
        </p:txBody>
      </p:sp>
      <p:sp>
        <p:nvSpPr>
          <p:cNvPr id="3" name="Content Placeholder 2"/>
          <p:cNvSpPr>
            <a:spLocks noGrp="1"/>
          </p:cNvSpPr>
          <p:nvPr>
            <p:ph idx="1"/>
          </p:nvPr>
        </p:nvSpPr>
        <p:spPr>
          <a:xfrm>
            <a:off x="1385646" y="1853952"/>
            <a:ext cx="6372708" cy="432048"/>
          </a:xfrm>
        </p:spPr>
        <p:txBody>
          <a:bodyPr/>
          <a:lstStyle/>
          <a:p>
            <a:r>
              <a:rPr lang="en-US"/>
              <a:t>Ví dụ:</a:t>
            </a:r>
          </a:p>
        </p:txBody>
      </p:sp>
      <p:sp>
        <p:nvSpPr>
          <p:cNvPr id="6" name="Rectangle 5"/>
          <p:cNvSpPr/>
          <p:nvPr/>
        </p:nvSpPr>
        <p:spPr>
          <a:xfrm>
            <a:off x="1601670" y="2313965"/>
            <a:ext cx="5940660" cy="3000821"/>
          </a:xfrm>
          <a:prstGeom prst="rect">
            <a:avLst/>
          </a:prstGeom>
        </p:spPr>
        <p:txBody>
          <a:bodyPr wrap="square">
            <a:spAutoFit/>
          </a:bodyPr>
          <a:lstStyle/>
          <a:p>
            <a:r>
              <a:rPr lang="en-US" sz="2100">
                <a:solidFill>
                  <a:srgbClr val="0000FF"/>
                </a:solidFill>
              </a:rPr>
              <a:t>int</a:t>
            </a:r>
            <a:r>
              <a:rPr lang="en-US" sz="2100"/>
              <a:t> a = 27;		</a:t>
            </a:r>
            <a:r>
              <a:rPr lang="en-US" sz="2100">
                <a:solidFill>
                  <a:srgbClr val="00B050"/>
                </a:solidFill>
              </a:rPr>
              <a:t>// 0001 1011</a:t>
            </a:r>
          </a:p>
          <a:p>
            <a:r>
              <a:rPr lang="en-US" sz="2100">
                <a:solidFill>
                  <a:srgbClr val="0000FF"/>
                </a:solidFill>
              </a:rPr>
              <a:t>int</a:t>
            </a:r>
            <a:r>
              <a:rPr lang="en-US" sz="2100"/>
              <a:t> b = 18;		</a:t>
            </a:r>
            <a:r>
              <a:rPr lang="en-US" sz="2100">
                <a:solidFill>
                  <a:srgbClr val="00B050"/>
                </a:solidFill>
              </a:rPr>
              <a:t>// 0001 0010</a:t>
            </a:r>
            <a:r>
              <a:rPr lang="en-US" sz="2100"/>
              <a:t>	</a:t>
            </a:r>
          </a:p>
          <a:p>
            <a:r>
              <a:rPr lang="en-US" sz="2100">
                <a:solidFill>
                  <a:srgbClr val="0000FF"/>
                </a:solidFill>
              </a:rPr>
              <a:t>int</a:t>
            </a:r>
            <a:r>
              <a:rPr lang="en-US" sz="2100"/>
              <a:t> c1, c2, c3, c4, c5, c6;</a:t>
            </a:r>
          </a:p>
          <a:p>
            <a:r>
              <a:rPr lang="en-US" sz="2100"/>
              <a:t>c1 = a </a:t>
            </a:r>
            <a:r>
              <a:rPr lang="en-US" sz="2100" b="1">
                <a:solidFill>
                  <a:srgbClr val="FF0000"/>
                </a:solidFill>
              </a:rPr>
              <a:t>&amp;</a:t>
            </a:r>
            <a:r>
              <a:rPr lang="en-US" sz="2100"/>
              <a:t> b;		</a:t>
            </a:r>
            <a:r>
              <a:rPr lang="en-US" sz="2100">
                <a:solidFill>
                  <a:srgbClr val="00B050"/>
                </a:solidFill>
              </a:rPr>
              <a:t>// 0001 0010</a:t>
            </a:r>
          </a:p>
          <a:p>
            <a:r>
              <a:rPr lang="en-US" sz="2100"/>
              <a:t>c2 = a </a:t>
            </a:r>
            <a:r>
              <a:rPr lang="en-US" sz="2100" b="1">
                <a:solidFill>
                  <a:srgbClr val="FF0000"/>
                </a:solidFill>
              </a:rPr>
              <a:t>|</a:t>
            </a:r>
            <a:r>
              <a:rPr lang="en-US" sz="2100"/>
              <a:t> b;		</a:t>
            </a:r>
            <a:r>
              <a:rPr lang="en-US" sz="2100">
                <a:solidFill>
                  <a:srgbClr val="00B050"/>
                </a:solidFill>
              </a:rPr>
              <a:t>// 0001 1011</a:t>
            </a:r>
          </a:p>
          <a:p>
            <a:r>
              <a:rPr lang="en-US" sz="2100"/>
              <a:t>c3 = a </a:t>
            </a:r>
            <a:r>
              <a:rPr lang="en-US" sz="2100" b="1">
                <a:solidFill>
                  <a:srgbClr val="FF0000"/>
                </a:solidFill>
              </a:rPr>
              <a:t>^</a:t>
            </a:r>
            <a:r>
              <a:rPr lang="en-US" sz="2100"/>
              <a:t> b;		</a:t>
            </a:r>
            <a:r>
              <a:rPr lang="en-US" sz="2100">
                <a:solidFill>
                  <a:srgbClr val="00B050"/>
                </a:solidFill>
              </a:rPr>
              <a:t>// 0000 1001</a:t>
            </a:r>
          </a:p>
          <a:p>
            <a:r>
              <a:rPr lang="en-US" sz="2100"/>
              <a:t>c4 = </a:t>
            </a:r>
            <a:r>
              <a:rPr lang="en-US" sz="2100" b="1">
                <a:solidFill>
                  <a:srgbClr val="FF0000"/>
                </a:solidFill>
              </a:rPr>
              <a:t>~</a:t>
            </a:r>
            <a:r>
              <a:rPr lang="en-US" sz="2100"/>
              <a:t>a;		</a:t>
            </a:r>
            <a:r>
              <a:rPr lang="en-US" sz="2100">
                <a:solidFill>
                  <a:srgbClr val="00B050"/>
                </a:solidFill>
              </a:rPr>
              <a:t>// 1110 0100</a:t>
            </a:r>
          </a:p>
          <a:p>
            <a:r>
              <a:rPr lang="en-US" sz="2100"/>
              <a:t>c5 = a </a:t>
            </a:r>
            <a:r>
              <a:rPr lang="en-US" sz="2100" b="1">
                <a:solidFill>
                  <a:srgbClr val="FF0000"/>
                </a:solidFill>
              </a:rPr>
              <a:t>&lt;&lt; </a:t>
            </a:r>
            <a:r>
              <a:rPr lang="en-US" sz="2100"/>
              <a:t>3;	</a:t>
            </a:r>
            <a:r>
              <a:rPr lang="en-US" sz="2100">
                <a:solidFill>
                  <a:srgbClr val="00B050"/>
                </a:solidFill>
              </a:rPr>
              <a:t>// 1101 1000</a:t>
            </a:r>
          </a:p>
          <a:p>
            <a:r>
              <a:rPr lang="en-US" sz="2100"/>
              <a:t>c6 = a </a:t>
            </a:r>
            <a:r>
              <a:rPr lang="en-US" sz="2100" b="1">
                <a:solidFill>
                  <a:srgbClr val="FF0000"/>
                </a:solidFill>
              </a:rPr>
              <a:t>&gt;&gt; </a:t>
            </a:r>
            <a:r>
              <a:rPr lang="en-US" sz="2100"/>
              <a:t>3;	</a:t>
            </a:r>
            <a:r>
              <a:rPr lang="en-US" sz="2100">
                <a:solidFill>
                  <a:srgbClr val="00B050"/>
                </a:solidFill>
              </a:rPr>
              <a:t>// 0000 0011</a:t>
            </a:r>
            <a:endParaRPr lang="en-US" sz="2100"/>
          </a:p>
        </p:txBody>
      </p:sp>
    </p:spTree>
    <p:extLst>
      <p:ext uri="{BB962C8B-B14F-4D97-AF65-F5344CB8AC3E}">
        <p14:creationId xmlns:p14="http://schemas.microsoft.com/office/powerpoint/2010/main" val="31548238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2.2.4. Toán tử quan hệ</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15175333"/>
              </p:ext>
            </p:extLst>
          </p:nvPr>
        </p:nvGraphicFramePr>
        <p:xfrm>
          <a:off x="1417324" y="1714500"/>
          <a:ext cx="6372226" cy="4114800"/>
        </p:xfrm>
        <a:graphic>
          <a:graphicData uri="http://schemas.openxmlformats.org/drawingml/2006/table">
            <a:tbl>
              <a:tblPr firstRow="1" bandRow="1">
                <a:tableStyleId>{5C22544A-7EE6-4342-B048-85BDC9FD1C3A}</a:tableStyleId>
              </a:tblPr>
              <a:tblGrid>
                <a:gridCol w="701837">
                  <a:extLst>
                    <a:ext uri="{9D8B030D-6E8A-4147-A177-3AD203B41FA5}">
                      <a16:colId xmlns:a16="http://schemas.microsoft.com/office/drawing/2014/main" val="20000"/>
                    </a:ext>
                  </a:extLst>
                </a:gridCol>
                <a:gridCol w="1620180">
                  <a:extLst>
                    <a:ext uri="{9D8B030D-6E8A-4147-A177-3AD203B41FA5}">
                      <a16:colId xmlns:a16="http://schemas.microsoft.com/office/drawing/2014/main" val="20001"/>
                    </a:ext>
                  </a:extLst>
                </a:gridCol>
                <a:gridCol w="1998222">
                  <a:extLst>
                    <a:ext uri="{9D8B030D-6E8A-4147-A177-3AD203B41FA5}">
                      <a16:colId xmlns:a16="http://schemas.microsoft.com/office/drawing/2014/main" val="20002"/>
                    </a:ext>
                  </a:extLst>
                </a:gridCol>
                <a:gridCol w="2051987">
                  <a:extLst>
                    <a:ext uri="{9D8B030D-6E8A-4147-A177-3AD203B41FA5}">
                      <a16:colId xmlns:a16="http://schemas.microsoft.com/office/drawing/2014/main" val="20003"/>
                    </a:ext>
                  </a:extLst>
                </a:gridCol>
              </a:tblGrid>
              <a:tr h="548640">
                <a:tc>
                  <a:txBody>
                    <a:bodyPr/>
                    <a:lstStyle/>
                    <a:p>
                      <a:pPr algn="ctr">
                        <a:spcBef>
                          <a:spcPts val="600"/>
                        </a:spcBef>
                        <a:spcAft>
                          <a:spcPts val="600"/>
                        </a:spcAft>
                      </a:pPr>
                      <a:r>
                        <a:rPr lang="en-US" sz="1800" b="1">
                          <a:effectLst/>
                          <a:latin typeface="Times New Roman"/>
                          <a:ea typeface="Calibri"/>
                          <a:cs typeface="Times New Roman"/>
                        </a:rPr>
                        <a:t>Toán tử</a:t>
                      </a:r>
                      <a:endParaRPr lang="en-US" sz="18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1800" b="1">
                          <a:effectLst/>
                          <a:latin typeface="Times New Roman"/>
                          <a:ea typeface="Calibri"/>
                          <a:cs typeface="Times New Roman"/>
                        </a:rPr>
                        <a:t>Ý nghĩa</a:t>
                      </a:r>
                      <a:endParaRPr lang="en-US" sz="18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1800" b="1">
                          <a:effectLst/>
                          <a:latin typeface="Times New Roman"/>
                          <a:ea typeface="Calibri"/>
                          <a:cs typeface="Times New Roman"/>
                        </a:rPr>
                        <a:t>Kiểu dữ liệu của toán hạng</a:t>
                      </a:r>
                      <a:endParaRPr lang="en-US" sz="18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1800" b="1">
                          <a:effectLst/>
                          <a:latin typeface="Times New Roman"/>
                          <a:ea typeface="Calibri"/>
                          <a:cs typeface="Times New Roman"/>
                        </a:rPr>
                        <a:t>Ví dụ</a:t>
                      </a:r>
                      <a:endParaRPr lang="en-US" sz="1800">
                        <a:effectLst/>
                        <a:latin typeface="Times New Roman"/>
                        <a:ea typeface="Calibri"/>
                        <a:cs typeface="Times New Roman"/>
                      </a:endParaRPr>
                    </a:p>
                  </a:txBody>
                  <a:tcPr marL="51435" marR="51435" marT="0" marB="0" anchor="ctr"/>
                </a:tc>
                <a:extLst>
                  <a:ext uri="{0D108BD9-81ED-4DB2-BD59-A6C34878D82A}">
                    <a16:rowId xmlns:a16="http://schemas.microsoft.com/office/drawing/2014/main" val="10000"/>
                  </a:ext>
                </a:extLst>
              </a:tr>
              <a:tr h="548640">
                <a:tc>
                  <a:txBody>
                    <a:bodyPr/>
                    <a:lstStyle/>
                    <a:p>
                      <a:pPr algn="ctr">
                        <a:spcBef>
                          <a:spcPts val="0"/>
                        </a:spcBef>
                        <a:spcAft>
                          <a:spcPts val="0"/>
                        </a:spcAft>
                      </a:pPr>
                      <a:r>
                        <a:rPr lang="en-US" sz="1800">
                          <a:effectLst/>
                          <a:latin typeface="Times New Roman"/>
                          <a:ea typeface="Calibri"/>
                          <a:cs typeface="Times New Roman"/>
                        </a:rPr>
                        <a:t>&gt; </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So sánh lớn hơn</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2 số nguyên hoặc số thực</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1 &gt; 2 </a:t>
                      </a:r>
                      <a:r>
                        <a:rPr lang="en-US" sz="1800">
                          <a:effectLst/>
                          <a:latin typeface="Times New Roman"/>
                          <a:ea typeface="Calibri"/>
                          <a:cs typeface="Times New Roman"/>
                          <a:sym typeface="Wingdings"/>
                        </a:rPr>
                        <a:t></a:t>
                      </a:r>
                      <a:r>
                        <a:rPr lang="en-US" sz="1800">
                          <a:effectLst/>
                          <a:latin typeface="Times New Roman"/>
                          <a:ea typeface="Calibri"/>
                          <a:cs typeface="Times New Roman"/>
                        </a:rPr>
                        <a:t> 0</a:t>
                      </a:r>
                    </a:p>
                    <a:p>
                      <a:pPr algn="just">
                        <a:spcBef>
                          <a:spcPts val="0"/>
                        </a:spcBef>
                        <a:spcAft>
                          <a:spcPts val="0"/>
                        </a:spcAft>
                      </a:pPr>
                      <a:r>
                        <a:rPr lang="en-US" sz="1800">
                          <a:effectLst/>
                          <a:latin typeface="Times New Roman"/>
                          <a:ea typeface="Calibri"/>
                          <a:cs typeface="Times New Roman"/>
                        </a:rPr>
                        <a:t>5 &gt; 4 </a:t>
                      </a:r>
                      <a:r>
                        <a:rPr lang="en-US" sz="1800">
                          <a:effectLst/>
                          <a:latin typeface="Times New Roman"/>
                          <a:ea typeface="Calibri"/>
                          <a:cs typeface="Times New Roman"/>
                          <a:sym typeface="Wingdings"/>
                        </a:rPr>
                        <a:t></a:t>
                      </a:r>
                      <a:r>
                        <a:rPr lang="en-US" sz="1800">
                          <a:effectLst/>
                          <a:latin typeface="Times New Roman"/>
                          <a:ea typeface="Calibri"/>
                          <a:cs typeface="Times New Roman"/>
                        </a:rPr>
                        <a:t> 1</a:t>
                      </a:r>
                    </a:p>
                  </a:txBody>
                  <a:tcPr marL="51435" marR="51435" marT="0" marB="0"/>
                </a:tc>
                <a:extLst>
                  <a:ext uri="{0D108BD9-81ED-4DB2-BD59-A6C34878D82A}">
                    <a16:rowId xmlns:a16="http://schemas.microsoft.com/office/drawing/2014/main" val="10001"/>
                  </a:ext>
                </a:extLst>
              </a:tr>
              <a:tr h="548640">
                <a:tc>
                  <a:txBody>
                    <a:bodyPr/>
                    <a:lstStyle/>
                    <a:p>
                      <a:pPr algn="ctr">
                        <a:spcBef>
                          <a:spcPts val="0"/>
                        </a:spcBef>
                        <a:spcAft>
                          <a:spcPts val="0"/>
                        </a:spcAft>
                      </a:pPr>
                      <a:r>
                        <a:rPr lang="en-US" sz="1800">
                          <a:effectLst/>
                          <a:latin typeface="Times New Roman"/>
                          <a:ea typeface="Calibri"/>
                          <a:cs typeface="Times New Roman"/>
                        </a:rPr>
                        <a:t>&gt;=</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So sánh lớn hơn hoặc bằng</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2 số nguyên hoặc số thực</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2 &gt;= 2 </a:t>
                      </a:r>
                      <a:r>
                        <a:rPr lang="en-US" sz="1800">
                          <a:effectLst/>
                          <a:latin typeface="Times New Roman"/>
                          <a:ea typeface="Calibri"/>
                          <a:cs typeface="Times New Roman"/>
                          <a:sym typeface="Wingdings"/>
                        </a:rPr>
                        <a:t></a:t>
                      </a:r>
                      <a:r>
                        <a:rPr lang="en-US" sz="1800">
                          <a:effectLst/>
                          <a:latin typeface="Times New Roman"/>
                          <a:ea typeface="Calibri"/>
                          <a:cs typeface="Times New Roman"/>
                        </a:rPr>
                        <a:t> 1</a:t>
                      </a:r>
                    </a:p>
                    <a:p>
                      <a:pPr algn="just">
                        <a:spcBef>
                          <a:spcPts val="0"/>
                        </a:spcBef>
                        <a:spcAft>
                          <a:spcPts val="0"/>
                        </a:spcAft>
                      </a:pPr>
                      <a:r>
                        <a:rPr lang="en-US" sz="1800">
                          <a:effectLst/>
                          <a:latin typeface="Times New Roman"/>
                          <a:ea typeface="Calibri"/>
                          <a:cs typeface="Times New Roman"/>
                        </a:rPr>
                        <a:t>3 &gt;= 4 </a:t>
                      </a:r>
                      <a:r>
                        <a:rPr lang="en-US" sz="1800">
                          <a:effectLst/>
                          <a:latin typeface="Times New Roman"/>
                          <a:ea typeface="Calibri"/>
                          <a:cs typeface="Times New Roman"/>
                          <a:sym typeface="Wingdings"/>
                        </a:rPr>
                        <a:t></a:t>
                      </a:r>
                      <a:r>
                        <a:rPr lang="en-US" sz="1800">
                          <a:effectLst/>
                          <a:latin typeface="Times New Roman"/>
                          <a:ea typeface="Calibri"/>
                          <a:cs typeface="Times New Roman"/>
                        </a:rPr>
                        <a:t> 0</a:t>
                      </a:r>
                    </a:p>
                  </a:txBody>
                  <a:tcPr marL="51435" marR="51435" marT="0" marB="0"/>
                </a:tc>
                <a:extLst>
                  <a:ext uri="{0D108BD9-81ED-4DB2-BD59-A6C34878D82A}">
                    <a16:rowId xmlns:a16="http://schemas.microsoft.com/office/drawing/2014/main" val="10002"/>
                  </a:ext>
                </a:extLst>
              </a:tr>
              <a:tr h="548640">
                <a:tc>
                  <a:txBody>
                    <a:bodyPr/>
                    <a:lstStyle/>
                    <a:p>
                      <a:pPr algn="ctr">
                        <a:spcBef>
                          <a:spcPts val="0"/>
                        </a:spcBef>
                        <a:spcAft>
                          <a:spcPts val="0"/>
                        </a:spcAft>
                      </a:pPr>
                      <a:r>
                        <a:rPr lang="en-US" sz="1800">
                          <a:effectLst/>
                          <a:latin typeface="Times New Roman"/>
                          <a:ea typeface="Calibri"/>
                          <a:cs typeface="Times New Roman"/>
                        </a:rPr>
                        <a:t>&lt; </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So sánh nhỏ hơn</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2 số nguyên hoặc số thực</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1 &lt; 2 </a:t>
                      </a:r>
                      <a:r>
                        <a:rPr lang="en-US" sz="1800">
                          <a:effectLst/>
                          <a:latin typeface="Times New Roman"/>
                          <a:ea typeface="Calibri"/>
                          <a:cs typeface="Times New Roman"/>
                          <a:sym typeface="Wingdings"/>
                        </a:rPr>
                        <a:t></a:t>
                      </a:r>
                      <a:r>
                        <a:rPr lang="en-US" sz="1800">
                          <a:effectLst/>
                          <a:latin typeface="Times New Roman"/>
                          <a:ea typeface="Calibri"/>
                          <a:cs typeface="Times New Roman"/>
                        </a:rPr>
                        <a:t> 1</a:t>
                      </a:r>
                    </a:p>
                    <a:p>
                      <a:pPr algn="just">
                        <a:spcBef>
                          <a:spcPts val="0"/>
                        </a:spcBef>
                        <a:spcAft>
                          <a:spcPts val="0"/>
                        </a:spcAft>
                      </a:pPr>
                      <a:r>
                        <a:rPr lang="en-US" sz="1800">
                          <a:effectLst/>
                          <a:latin typeface="Times New Roman"/>
                          <a:ea typeface="Calibri"/>
                          <a:cs typeface="Times New Roman"/>
                        </a:rPr>
                        <a:t>5 &lt; 4 </a:t>
                      </a:r>
                      <a:r>
                        <a:rPr lang="en-US" sz="1800">
                          <a:effectLst/>
                          <a:latin typeface="Times New Roman"/>
                          <a:ea typeface="Calibri"/>
                          <a:cs typeface="Times New Roman"/>
                          <a:sym typeface="Wingdings"/>
                        </a:rPr>
                        <a:t></a:t>
                      </a:r>
                      <a:r>
                        <a:rPr lang="en-US" sz="1800">
                          <a:effectLst/>
                          <a:latin typeface="Times New Roman"/>
                          <a:ea typeface="Calibri"/>
                          <a:cs typeface="Times New Roman"/>
                        </a:rPr>
                        <a:t> 0</a:t>
                      </a:r>
                    </a:p>
                  </a:txBody>
                  <a:tcPr marL="51435" marR="51435" marT="0" marB="0"/>
                </a:tc>
                <a:extLst>
                  <a:ext uri="{0D108BD9-81ED-4DB2-BD59-A6C34878D82A}">
                    <a16:rowId xmlns:a16="http://schemas.microsoft.com/office/drawing/2014/main" val="10003"/>
                  </a:ext>
                </a:extLst>
              </a:tr>
              <a:tr h="548640">
                <a:tc>
                  <a:txBody>
                    <a:bodyPr/>
                    <a:lstStyle/>
                    <a:p>
                      <a:pPr algn="ctr">
                        <a:spcBef>
                          <a:spcPts val="0"/>
                        </a:spcBef>
                        <a:spcAft>
                          <a:spcPts val="0"/>
                        </a:spcAft>
                      </a:pPr>
                      <a:r>
                        <a:rPr lang="en-US" sz="1800">
                          <a:effectLst/>
                          <a:latin typeface="Times New Roman"/>
                          <a:ea typeface="Calibri"/>
                          <a:cs typeface="Times New Roman"/>
                        </a:rPr>
                        <a:t>&lt;=</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So sánh nhỏ hơn hoặc bằng</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2 số nguyên hoặc số thực</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2 &lt;= 2 </a:t>
                      </a:r>
                      <a:r>
                        <a:rPr lang="en-US" sz="1800">
                          <a:effectLst/>
                          <a:latin typeface="Times New Roman"/>
                          <a:ea typeface="Calibri"/>
                          <a:cs typeface="Times New Roman"/>
                          <a:sym typeface="Wingdings"/>
                        </a:rPr>
                        <a:t></a:t>
                      </a:r>
                      <a:r>
                        <a:rPr lang="en-US" sz="1800">
                          <a:effectLst/>
                          <a:latin typeface="Times New Roman"/>
                          <a:ea typeface="Calibri"/>
                          <a:cs typeface="Times New Roman"/>
                        </a:rPr>
                        <a:t> 1</a:t>
                      </a:r>
                    </a:p>
                    <a:p>
                      <a:pPr algn="just">
                        <a:spcBef>
                          <a:spcPts val="0"/>
                        </a:spcBef>
                        <a:spcAft>
                          <a:spcPts val="0"/>
                        </a:spcAft>
                      </a:pPr>
                      <a:r>
                        <a:rPr lang="en-US" sz="1800">
                          <a:effectLst/>
                          <a:latin typeface="Times New Roman"/>
                          <a:ea typeface="Calibri"/>
                          <a:cs typeface="Times New Roman"/>
                        </a:rPr>
                        <a:t>4 &lt;= 3 </a:t>
                      </a:r>
                      <a:r>
                        <a:rPr lang="en-US" sz="1800">
                          <a:effectLst/>
                          <a:latin typeface="Times New Roman"/>
                          <a:ea typeface="Calibri"/>
                          <a:cs typeface="Times New Roman"/>
                          <a:sym typeface="Wingdings"/>
                        </a:rPr>
                        <a:t></a:t>
                      </a:r>
                      <a:r>
                        <a:rPr lang="en-US" sz="1800">
                          <a:effectLst/>
                          <a:latin typeface="Times New Roman"/>
                          <a:ea typeface="Calibri"/>
                          <a:cs typeface="Times New Roman"/>
                        </a:rPr>
                        <a:t> 0</a:t>
                      </a:r>
                    </a:p>
                  </a:txBody>
                  <a:tcPr marL="51435" marR="51435" marT="0" marB="0"/>
                </a:tc>
                <a:extLst>
                  <a:ext uri="{0D108BD9-81ED-4DB2-BD59-A6C34878D82A}">
                    <a16:rowId xmlns:a16="http://schemas.microsoft.com/office/drawing/2014/main" val="766889936"/>
                  </a:ext>
                </a:extLst>
              </a:tr>
              <a:tr h="548640">
                <a:tc>
                  <a:txBody>
                    <a:bodyPr/>
                    <a:lstStyle/>
                    <a:p>
                      <a:pPr algn="ctr">
                        <a:spcBef>
                          <a:spcPts val="0"/>
                        </a:spcBef>
                        <a:spcAft>
                          <a:spcPts val="0"/>
                        </a:spcAft>
                        <a:tabLst>
                          <a:tab pos="668655" algn="ctr"/>
                        </a:tabLst>
                      </a:pPr>
                      <a:r>
                        <a:rPr lang="en-US" sz="1800">
                          <a:effectLst/>
                          <a:latin typeface="Times New Roman"/>
                          <a:ea typeface="Calibri"/>
                          <a:cs typeface="Times New Roman"/>
                        </a:rPr>
                        <a:t>==</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So sánh bằng nhau</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2 số nguyên hoặc số thực</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4 == 5 </a:t>
                      </a:r>
                      <a:r>
                        <a:rPr lang="en-US" sz="1800">
                          <a:effectLst/>
                          <a:latin typeface="Times New Roman"/>
                          <a:ea typeface="Calibri"/>
                          <a:cs typeface="Times New Roman"/>
                          <a:sym typeface="Wingdings"/>
                        </a:rPr>
                        <a:t></a:t>
                      </a:r>
                      <a:r>
                        <a:rPr lang="en-US" sz="1800">
                          <a:effectLst/>
                          <a:latin typeface="Times New Roman"/>
                          <a:ea typeface="Calibri"/>
                          <a:cs typeface="Times New Roman"/>
                        </a:rPr>
                        <a:t>0</a:t>
                      </a:r>
                    </a:p>
                  </a:txBody>
                  <a:tcPr marL="51435" marR="51435" marT="0" marB="0"/>
                </a:tc>
                <a:extLst>
                  <a:ext uri="{0D108BD9-81ED-4DB2-BD59-A6C34878D82A}">
                    <a16:rowId xmlns:a16="http://schemas.microsoft.com/office/drawing/2014/main" val="3462570738"/>
                  </a:ext>
                </a:extLst>
              </a:tr>
              <a:tr h="822960">
                <a:tc>
                  <a:txBody>
                    <a:bodyPr/>
                    <a:lstStyle/>
                    <a:p>
                      <a:pPr algn="ctr">
                        <a:spcBef>
                          <a:spcPts val="0"/>
                        </a:spcBef>
                        <a:spcAft>
                          <a:spcPts val="0"/>
                        </a:spcAft>
                      </a:pPr>
                      <a:r>
                        <a:rPr lang="en-US" sz="1800">
                          <a:effectLst/>
                          <a:latin typeface="Times New Roman"/>
                          <a:ea typeface="Calibri"/>
                          <a:cs typeface="Times New Roman"/>
                        </a:rPr>
                        <a:t>!=</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So sánh không bằng nhau (khác)</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2 số nguyên hoặc số thực</a:t>
                      </a:r>
                    </a:p>
                  </a:txBody>
                  <a:tcPr marL="51435" marR="51435" marT="0" marB="0"/>
                </a:tc>
                <a:tc>
                  <a:txBody>
                    <a:bodyPr/>
                    <a:lstStyle/>
                    <a:p>
                      <a:pPr algn="just">
                        <a:spcBef>
                          <a:spcPts val="0"/>
                        </a:spcBef>
                        <a:spcAft>
                          <a:spcPts val="0"/>
                        </a:spcAft>
                      </a:pPr>
                      <a:r>
                        <a:rPr lang="en-US" sz="1800">
                          <a:effectLst/>
                          <a:latin typeface="Times New Roman"/>
                          <a:ea typeface="Calibri"/>
                          <a:cs typeface="Times New Roman"/>
                        </a:rPr>
                        <a:t>2 != 2 </a:t>
                      </a:r>
                      <a:r>
                        <a:rPr lang="en-US" sz="1800">
                          <a:effectLst/>
                          <a:latin typeface="Times New Roman"/>
                          <a:ea typeface="Calibri"/>
                          <a:cs typeface="Times New Roman"/>
                          <a:sym typeface="Wingdings"/>
                        </a:rPr>
                        <a:t></a:t>
                      </a:r>
                      <a:r>
                        <a:rPr lang="en-US" sz="1800">
                          <a:effectLst/>
                          <a:latin typeface="Times New Roman"/>
                          <a:ea typeface="Calibri"/>
                          <a:cs typeface="Times New Roman"/>
                        </a:rPr>
                        <a:t> 0</a:t>
                      </a:r>
                    </a:p>
                    <a:p>
                      <a:pPr algn="just">
                        <a:spcBef>
                          <a:spcPts val="0"/>
                        </a:spcBef>
                        <a:spcAft>
                          <a:spcPts val="0"/>
                        </a:spcAft>
                      </a:pPr>
                      <a:r>
                        <a:rPr lang="en-US" sz="1800">
                          <a:effectLst/>
                          <a:latin typeface="Times New Roman"/>
                          <a:ea typeface="Calibri"/>
                          <a:cs typeface="Times New Roman"/>
                        </a:rPr>
                        <a:t>1 != 2 </a:t>
                      </a:r>
                      <a:r>
                        <a:rPr lang="en-US" sz="1800">
                          <a:effectLst/>
                          <a:latin typeface="Times New Roman"/>
                          <a:ea typeface="Calibri"/>
                          <a:cs typeface="Times New Roman"/>
                          <a:sym typeface="Wingdings"/>
                        </a:rPr>
                        <a:t></a:t>
                      </a:r>
                      <a:r>
                        <a:rPr lang="en-US" sz="1800">
                          <a:effectLst/>
                          <a:latin typeface="Times New Roman"/>
                          <a:ea typeface="Calibri"/>
                          <a:cs typeface="Times New Roman"/>
                        </a:rPr>
                        <a:t> 1</a:t>
                      </a:r>
                    </a:p>
                  </a:txBody>
                  <a:tcPr marL="51435" marR="51435" marT="0" marB="0"/>
                </a:tc>
                <a:extLst>
                  <a:ext uri="{0D108BD9-81ED-4DB2-BD59-A6C34878D82A}">
                    <a16:rowId xmlns:a16="http://schemas.microsoft.com/office/drawing/2014/main" val="4065726960"/>
                  </a:ext>
                </a:extLst>
              </a:tr>
            </a:tbl>
          </a:graphicData>
        </a:graphic>
      </p:graphicFrame>
      <p:sp>
        <p:nvSpPr>
          <p:cNvPr id="4" name="Slide Number Placeholder 3"/>
          <p:cNvSpPr>
            <a:spLocks noGrp="1"/>
          </p:cNvSpPr>
          <p:nvPr>
            <p:ph type="sldNum" sz="quarter" idx="12"/>
          </p:nvPr>
        </p:nvSpPr>
        <p:spPr/>
        <p:txBody>
          <a:bodyPr/>
          <a:lstStyle/>
          <a:p>
            <a:fld id="{E3E8E051-591C-4566-9813-B4BB16D377BD}" type="slidenum">
              <a:rPr lang="en-US" smtClean="0"/>
              <a:pPr/>
              <a:t>41</a:t>
            </a:fld>
            <a:endParaRPr lang="en-US"/>
          </a:p>
        </p:txBody>
      </p:sp>
    </p:spTree>
    <p:extLst>
      <p:ext uri="{BB962C8B-B14F-4D97-AF65-F5344CB8AC3E}">
        <p14:creationId xmlns:p14="http://schemas.microsoft.com/office/powerpoint/2010/main" val="38614826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2.2.5. Toán tử logic</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072344756"/>
              </p:ext>
            </p:extLst>
          </p:nvPr>
        </p:nvGraphicFramePr>
        <p:xfrm>
          <a:off x="1385892" y="1808560"/>
          <a:ext cx="6372226" cy="2895600"/>
        </p:xfrm>
        <a:graphic>
          <a:graphicData uri="http://schemas.openxmlformats.org/drawingml/2006/table">
            <a:tbl>
              <a:tblPr firstRow="1" bandRow="1">
                <a:tableStyleId>{5C22544A-7EE6-4342-B048-85BDC9FD1C3A}</a:tableStyleId>
              </a:tblPr>
              <a:tblGrid>
                <a:gridCol w="701837">
                  <a:extLst>
                    <a:ext uri="{9D8B030D-6E8A-4147-A177-3AD203B41FA5}">
                      <a16:colId xmlns:a16="http://schemas.microsoft.com/office/drawing/2014/main" val="20000"/>
                    </a:ext>
                  </a:extLst>
                </a:gridCol>
                <a:gridCol w="1620180">
                  <a:extLst>
                    <a:ext uri="{9D8B030D-6E8A-4147-A177-3AD203B41FA5}">
                      <a16:colId xmlns:a16="http://schemas.microsoft.com/office/drawing/2014/main" val="20001"/>
                    </a:ext>
                  </a:extLst>
                </a:gridCol>
                <a:gridCol w="1998222">
                  <a:extLst>
                    <a:ext uri="{9D8B030D-6E8A-4147-A177-3AD203B41FA5}">
                      <a16:colId xmlns:a16="http://schemas.microsoft.com/office/drawing/2014/main" val="20002"/>
                    </a:ext>
                  </a:extLst>
                </a:gridCol>
                <a:gridCol w="2051987">
                  <a:extLst>
                    <a:ext uri="{9D8B030D-6E8A-4147-A177-3AD203B41FA5}">
                      <a16:colId xmlns:a16="http://schemas.microsoft.com/office/drawing/2014/main" val="20003"/>
                    </a:ext>
                  </a:extLst>
                </a:gridCol>
              </a:tblGrid>
              <a:tr h="594360">
                <a:tc>
                  <a:txBody>
                    <a:bodyPr/>
                    <a:lstStyle/>
                    <a:p>
                      <a:pPr algn="ctr">
                        <a:spcBef>
                          <a:spcPts val="600"/>
                        </a:spcBef>
                        <a:spcAft>
                          <a:spcPts val="600"/>
                        </a:spcAft>
                      </a:pPr>
                      <a:r>
                        <a:rPr lang="en-US" sz="2000" b="1">
                          <a:effectLst/>
                          <a:latin typeface="Times New Roman"/>
                          <a:ea typeface="Calibri"/>
                          <a:cs typeface="Times New Roman"/>
                        </a:rPr>
                        <a:t>Toán tử</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Ý nghĩa</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Kiểu dữ liệu của toán hạng</a:t>
                      </a:r>
                      <a:endParaRPr lang="en-US" sz="2000">
                        <a:effectLst/>
                        <a:latin typeface="Times New Roman"/>
                        <a:ea typeface="Calibri"/>
                        <a:cs typeface="Times New Roman"/>
                      </a:endParaRPr>
                    </a:p>
                  </a:txBody>
                  <a:tcPr marL="51435" marR="51435" marT="0" marB="0" anchor="ctr"/>
                </a:tc>
                <a:tc>
                  <a:txBody>
                    <a:bodyPr/>
                    <a:lstStyle/>
                    <a:p>
                      <a:pPr algn="ctr">
                        <a:spcBef>
                          <a:spcPts val="600"/>
                        </a:spcBef>
                        <a:spcAft>
                          <a:spcPts val="600"/>
                        </a:spcAft>
                      </a:pPr>
                      <a:r>
                        <a:rPr lang="en-US" sz="2000" b="1">
                          <a:effectLst/>
                          <a:latin typeface="Times New Roman"/>
                          <a:ea typeface="Calibri"/>
                          <a:cs typeface="Times New Roman"/>
                        </a:rPr>
                        <a:t>Ví dụ</a:t>
                      </a:r>
                      <a:endParaRPr lang="en-US" sz="2000">
                        <a:effectLst/>
                        <a:latin typeface="Times New Roman"/>
                        <a:ea typeface="Calibri"/>
                        <a:cs typeface="Times New Roman"/>
                      </a:endParaRPr>
                    </a:p>
                  </a:txBody>
                  <a:tcPr marL="51435" marR="51435" marT="0" marB="0" anchor="ctr"/>
                </a:tc>
                <a:extLst>
                  <a:ext uri="{0D108BD9-81ED-4DB2-BD59-A6C34878D82A}">
                    <a16:rowId xmlns:a16="http://schemas.microsoft.com/office/drawing/2014/main" val="10000"/>
                  </a:ext>
                </a:extLst>
              </a:tr>
              <a:tr h="708660">
                <a:tc>
                  <a:txBody>
                    <a:bodyPr/>
                    <a:lstStyle/>
                    <a:p>
                      <a:pPr algn="just">
                        <a:spcBef>
                          <a:spcPts val="600"/>
                        </a:spcBef>
                        <a:spcAft>
                          <a:spcPts val="600"/>
                        </a:spcAft>
                      </a:pPr>
                      <a:r>
                        <a:rPr lang="en-US" sz="2000">
                          <a:effectLst/>
                          <a:latin typeface="Times New Roman"/>
                          <a:ea typeface="Calibri"/>
                          <a:cs typeface="Times New Roman"/>
                        </a:rPr>
                        <a:t>&amp;&amp;</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Phép và logic, </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Hai biểu thức logic</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2&lt; 3 &amp;&amp; 4&lt;5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a:t>
                      </a:r>
                    </a:p>
                    <a:p>
                      <a:pPr algn="just">
                        <a:spcBef>
                          <a:spcPts val="600"/>
                        </a:spcBef>
                        <a:spcAft>
                          <a:spcPts val="600"/>
                        </a:spcAft>
                      </a:pPr>
                      <a:r>
                        <a:rPr lang="en-US" sz="2000">
                          <a:effectLst/>
                          <a:latin typeface="Times New Roman"/>
                          <a:ea typeface="Calibri"/>
                          <a:cs typeface="Times New Roman"/>
                        </a:rPr>
                        <a:t>2&lt;1 &amp;&amp; 4&lt;5 </a:t>
                      </a:r>
                      <a:r>
                        <a:rPr lang="en-US" sz="2000">
                          <a:effectLst/>
                          <a:latin typeface="Times New Roman"/>
                          <a:ea typeface="Calibri"/>
                          <a:cs typeface="Times New Roman"/>
                          <a:sym typeface="Wingdings"/>
                        </a:rPr>
                        <a:t></a:t>
                      </a:r>
                      <a:r>
                        <a:rPr lang="en-US" sz="2000">
                          <a:effectLst/>
                          <a:latin typeface="Times New Roman"/>
                          <a:ea typeface="Calibri"/>
                          <a:cs typeface="Times New Roman"/>
                        </a:rPr>
                        <a:t> 0</a:t>
                      </a:r>
                    </a:p>
                  </a:txBody>
                  <a:tcPr marL="51435" marR="51435" marT="0" marB="0"/>
                </a:tc>
                <a:extLst>
                  <a:ext uri="{0D108BD9-81ED-4DB2-BD59-A6C34878D82A}">
                    <a16:rowId xmlns:a16="http://schemas.microsoft.com/office/drawing/2014/main" val="10001"/>
                  </a:ext>
                </a:extLst>
              </a:tr>
              <a:tr h="708660">
                <a:tc>
                  <a:txBody>
                    <a:bodyPr/>
                    <a:lstStyle/>
                    <a:p>
                      <a:pPr algn="just">
                        <a:spcBef>
                          <a:spcPts val="600"/>
                        </a:spcBef>
                        <a:spcAft>
                          <a:spcPts val="600"/>
                        </a:spcAft>
                      </a:pPr>
                      <a:r>
                        <a:rPr lang="en-US" sz="2000">
                          <a:effectLst/>
                          <a:latin typeface="Times New Roman"/>
                          <a:ea typeface="Calibri"/>
                          <a:cs typeface="Times New Roman"/>
                        </a:rPr>
                        <a:t>||</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Phép hoặc logic</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Hai biểu thức logic</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2&lt; 3 || 4&lt;5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a:t>
                      </a:r>
                    </a:p>
                    <a:p>
                      <a:pPr algn="just">
                        <a:spcBef>
                          <a:spcPts val="600"/>
                        </a:spcBef>
                        <a:spcAft>
                          <a:spcPts val="600"/>
                        </a:spcAft>
                      </a:pPr>
                      <a:r>
                        <a:rPr lang="en-US" sz="2000">
                          <a:effectLst/>
                          <a:latin typeface="Times New Roman"/>
                          <a:ea typeface="Calibri"/>
                          <a:cs typeface="Times New Roman"/>
                        </a:rPr>
                        <a:t>2&lt;1 || 5&lt;4 </a:t>
                      </a:r>
                      <a:r>
                        <a:rPr lang="en-US" sz="2000">
                          <a:effectLst/>
                          <a:latin typeface="Times New Roman"/>
                          <a:ea typeface="Calibri"/>
                          <a:cs typeface="Times New Roman"/>
                          <a:sym typeface="Wingdings"/>
                        </a:rPr>
                        <a:t></a:t>
                      </a:r>
                      <a:r>
                        <a:rPr lang="en-US" sz="2000">
                          <a:effectLst/>
                          <a:latin typeface="Times New Roman"/>
                          <a:ea typeface="Calibri"/>
                          <a:cs typeface="Times New Roman"/>
                        </a:rPr>
                        <a:t> 0</a:t>
                      </a:r>
                    </a:p>
                  </a:txBody>
                  <a:tcPr marL="51435" marR="51435" marT="0" marB="0"/>
                </a:tc>
                <a:extLst>
                  <a:ext uri="{0D108BD9-81ED-4DB2-BD59-A6C34878D82A}">
                    <a16:rowId xmlns:a16="http://schemas.microsoft.com/office/drawing/2014/main" val="10002"/>
                  </a:ext>
                </a:extLst>
              </a:tr>
              <a:tr h="708660">
                <a:tc>
                  <a:txBody>
                    <a:bodyPr/>
                    <a:lstStyle/>
                    <a:p>
                      <a:pPr algn="just">
                        <a:spcBef>
                          <a:spcPts val="600"/>
                        </a:spcBef>
                        <a:spcAft>
                          <a:spcPts val="600"/>
                        </a:spcAft>
                      </a:pPr>
                      <a:r>
                        <a:rPr lang="en-US" sz="2000">
                          <a:effectLst/>
                          <a:latin typeface="Times New Roman"/>
                          <a:ea typeface="Calibri"/>
                          <a:cs typeface="Times New Roman"/>
                        </a:rPr>
                        <a:t>!</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Phép phủ định logic</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Biểu thức logic</a:t>
                      </a:r>
                    </a:p>
                  </a:txBody>
                  <a:tcPr marL="51435" marR="51435" marT="0" marB="0"/>
                </a:tc>
                <a:tc>
                  <a:txBody>
                    <a:bodyPr/>
                    <a:lstStyle/>
                    <a:p>
                      <a:pPr algn="just">
                        <a:spcBef>
                          <a:spcPts val="600"/>
                        </a:spcBef>
                        <a:spcAft>
                          <a:spcPts val="600"/>
                        </a:spcAft>
                      </a:pPr>
                      <a:r>
                        <a:rPr lang="en-US" sz="2000">
                          <a:effectLst/>
                          <a:latin typeface="Times New Roman"/>
                          <a:ea typeface="Calibri"/>
                          <a:cs typeface="Times New Roman"/>
                        </a:rPr>
                        <a:t>!1 </a:t>
                      </a:r>
                      <a:r>
                        <a:rPr lang="en-US" sz="2000">
                          <a:effectLst/>
                          <a:latin typeface="Times New Roman"/>
                          <a:ea typeface="Calibri"/>
                          <a:cs typeface="Times New Roman"/>
                          <a:sym typeface="Wingdings"/>
                        </a:rPr>
                        <a:t></a:t>
                      </a:r>
                      <a:r>
                        <a:rPr lang="en-US" sz="2000">
                          <a:effectLst/>
                          <a:latin typeface="Times New Roman"/>
                          <a:ea typeface="Calibri"/>
                          <a:cs typeface="Times New Roman"/>
                        </a:rPr>
                        <a:t> 0</a:t>
                      </a:r>
                    </a:p>
                    <a:p>
                      <a:pPr algn="just">
                        <a:spcBef>
                          <a:spcPts val="600"/>
                        </a:spcBef>
                        <a:spcAft>
                          <a:spcPts val="600"/>
                        </a:spcAft>
                      </a:pPr>
                      <a:r>
                        <a:rPr lang="en-US" sz="2000">
                          <a:effectLst/>
                          <a:latin typeface="Times New Roman"/>
                          <a:ea typeface="Calibri"/>
                          <a:cs typeface="Times New Roman"/>
                        </a:rPr>
                        <a:t>! (2 &gt; 3) </a:t>
                      </a:r>
                      <a:r>
                        <a:rPr lang="en-US" sz="2000">
                          <a:effectLst/>
                          <a:latin typeface="Times New Roman"/>
                          <a:ea typeface="Calibri"/>
                          <a:cs typeface="Times New Roman"/>
                          <a:sym typeface="Wingdings"/>
                        </a:rPr>
                        <a:t></a:t>
                      </a:r>
                      <a:r>
                        <a:rPr lang="en-US" sz="2000">
                          <a:effectLst/>
                          <a:latin typeface="Times New Roman"/>
                          <a:ea typeface="Calibri"/>
                          <a:cs typeface="Times New Roman"/>
                        </a:rPr>
                        <a:t> 1</a:t>
                      </a:r>
                    </a:p>
                  </a:txBody>
                  <a:tcPr marL="51435" marR="51435" marT="0" marB="0"/>
                </a:tc>
                <a:extLst>
                  <a:ext uri="{0D108BD9-81ED-4DB2-BD59-A6C34878D82A}">
                    <a16:rowId xmlns:a16="http://schemas.microsoft.com/office/drawing/2014/main" val="3538855581"/>
                  </a:ext>
                </a:extLst>
              </a:tr>
            </a:tbl>
          </a:graphicData>
        </a:graphic>
      </p:graphicFrame>
      <p:sp>
        <p:nvSpPr>
          <p:cNvPr id="4" name="Slide Number Placeholder 3"/>
          <p:cNvSpPr>
            <a:spLocks noGrp="1"/>
          </p:cNvSpPr>
          <p:nvPr>
            <p:ph type="sldNum" sz="quarter" idx="12"/>
          </p:nvPr>
        </p:nvSpPr>
        <p:spPr/>
        <p:txBody>
          <a:bodyPr/>
          <a:lstStyle/>
          <a:p>
            <a:fld id="{E3E8E051-591C-4566-9813-B4BB16D377BD}" type="slidenum">
              <a:rPr lang="en-US" smtClean="0"/>
              <a:pPr/>
              <a:t>42</a:t>
            </a:fld>
            <a:endParaRPr lang="en-US"/>
          </a:p>
        </p:txBody>
      </p:sp>
    </p:spTree>
    <p:extLst>
      <p:ext uri="{BB962C8B-B14F-4D97-AF65-F5344CB8AC3E}">
        <p14:creationId xmlns:p14="http://schemas.microsoft.com/office/powerpoint/2010/main" val="40853011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2.2.6. Toán tử điều kiện</a:t>
            </a:r>
          </a:p>
        </p:txBody>
      </p:sp>
      <p:sp>
        <p:nvSpPr>
          <p:cNvPr id="3" name="Content Placeholder 2"/>
          <p:cNvSpPr>
            <a:spLocks noGrp="1"/>
          </p:cNvSpPr>
          <p:nvPr>
            <p:ph idx="1"/>
          </p:nvPr>
        </p:nvSpPr>
        <p:spPr>
          <a:xfrm>
            <a:off x="1385646" y="1808820"/>
            <a:ext cx="6372708" cy="3726414"/>
          </a:xfrm>
        </p:spPr>
        <p:txBody>
          <a:bodyPr wrap="square">
            <a:noAutofit/>
          </a:bodyPr>
          <a:lstStyle/>
          <a:p>
            <a:pPr lvl="0" latinLnBrk="0"/>
            <a:r>
              <a:rPr lang="en-US">
                <a:effectLst>
                  <a:glow>
                    <a:srgbClr val="000000"/>
                  </a:glow>
                  <a:outerShdw sx="0" sy="0">
                    <a:srgbClr val="000000"/>
                  </a:outerShdw>
                  <a:reflection stA="0" endPos="0" fadeDir="0" sx="0" sy="0"/>
                </a:effectLst>
              </a:rPr>
              <a:t>Toán tử điều kiện: </a:t>
            </a:r>
            <a:r>
              <a:rPr lang="en-US">
                <a:solidFill>
                  <a:srgbClr val="FF0000"/>
                </a:solidFill>
                <a:effectLst>
                  <a:glow>
                    <a:srgbClr val="000000"/>
                  </a:glow>
                  <a:outerShdw sx="0" sy="0">
                    <a:srgbClr val="000000"/>
                  </a:outerShdw>
                  <a:reflection stA="0" endPos="0" fadeDir="0" sx="0" sy="0"/>
                </a:effectLst>
              </a:rPr>
              <a:t>? :</a:t>
            </a:r>
          </a:p>
          <a:p>
            <a:pPr marL="0" indent="0" algn="ctr">
              <a:buNone/>
            </a:pPr>
            <a:r>
              <a:rPr lang="en-US"/>
              <a:t>&lt;Biểu thức logic&gt;</a:t>
            </a:r>
            <a:r>
              <a:rPr lang="en-US">
                <a:solidFill>
                  <a:srgbClr val="FF0000"/>
                </a:solidFill>
              </a:rPr>
              <a:t>?</a:t>
            </a:r>
            <a:r>
              <a:rPr lang="en-US"/>
              <a:t>&lt;Giá trị 1&gt;</a:t>
            </a:r>
            <a:r>
              <a:rPr lang="en-US">
                <a:solidFill>
                  <a:srgbClr val="FF0000"/>
                </a:solidFill>
              </a:rPr>
              <a:t>:</a:t>
            </a:r>
            <a:r>
              <a:rPr lang="en-US"/>
              <a:t>&lt;Giá trị 2&gt;	</a:t>
            </a:r>
          </a:p>
          <a:p>
            <a:pPr lvl="1" latinLnBrk="0"/>
            <a:r>
              <a:rPr lang="en-US"/>
              <a:t>Nếu biểu thức logic đúng thì kết quả &lt;là giá trị 1&gt;, ngược lại kết quả là giá trị 2.</a:t>
            </a:r>
          </a:p>
          <a:p>
            <a:pPr lvl="1" latinLnBrk="0"/>
            <a:r>
              <a:rPr lang="en-US"/>
              <a:t>Ví dụ:</a:t>
            </a:r>
          </a:p>
          <a:p>
            <a:pPr lvl="1" latinLnBrk="0"/>
            <a:endParaRPr lang="en-US"/>
          </a:p>
          <a:p>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43</a:t>
            </a:fld>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3718" y="3980682"/>
            <a:ext cx="2589254"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6040" y="4007685"/>
            <a:ext cx="2289981" cy="1026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067416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2.3. Biến và hằng</a:t>
            </a:r>
          </a:p>
        </p:txBody>
      </p:sp>
      <p:sp>
        <p:nvSpPr>
          <p:cNvPr id="3" name="Content Placeholder 2"/>
          <p:cNvSpPr>
            <a:spLocks noGrp="1"/>
          </p:cNvSpPr>
          <p:nvPr>
            <p:ph idx="1"/>
          </p:nvPr>
        </p:nvSpPr>
        <p:spPr>
          <a:xfrm>
            <a:off x="1385646" y="1808820"/>
            <a:ext cx="6372708" cy="3726414"/>
          </a:xfrm>
        </p:spPr>
        <p:txBody>
          <a:bodyPr wrap="square">
            <a:noAutofit/>
          </a:bodyPr>
          <a:lstStyle/>
          <a:p>
            <a:r>
              <a:rPr lang="en-US" b="1">
                <a:solidFill>
                  <a:srgbClr val="FF0000"/>
                </a:solidFill>
              </a:rPr>
              <a:t>Biến</a:t>
            </a:r>
          </a:p>
          <a:p>
            <a:pPr lvl="1"/>
            <a:r>
              <a:rPr lang="en-US" sz="2250"/>
              <a:t>Cú pháp khai báo biến:</a:t>
            </a:r>
          </a:p>
          <a:p>
            <a:pPr marL="342900" lvl="1" indent="0" algn="ctr">
              <a:buNone/>
            </a:pPr>
            <a:r>
              <a:rPr lang="en-US" sz="2250"/>
              <a:t>&lt;Kiểu dữ liệu&gt; &lt;tên biến&gt;;</a:t>
            </a:r>
          </a:p>
          <a:p>
            <a:pPr lvl="1"/>
            <a:r>
              <a:rPr lang="en-US" sz="2250"/>
              <a:t>Ví dụ:</a:t>
            </a:r>
          </a:p>
          <a:p>
            <a:pPr marL="342900" lvl="1" indent="0" algn="ctr">
              <a:buNone/>
            </a:pPr>
            <a:r>
              <a:rPr lang="en-US" sz="2250">
                <a:solidFill>
                  <a:srgbClr val="0000FF"/>
                </a:solidFill>
              </a:rPr>
              <a:t>int</a:t>
            </a:r>
            <a:r>
              <a:rPr lang="en-US" sz="2250"/>
              <a:t> a, b; </a:t>
            </a:r>
          </a:p>
          <a:p>
            <a:r>
              <a:rPr lang="en-US">
                <a:solidFill>
                  <a:srgbClr val="FF0000"/>
                </a:solidFill>
              </a:rPr>
              <a:t>Hằng</a:t>
            </a:r>
          </a:p>
          <a:p>
            <a:pPr lvl="1" latinLnBrk="0"/>
            <a:r>
              <a:rPr lang="en-US"/>
              <a:t>Cú pháp khai báo hằng:</a:t>
            </a:r>
          </a:p>
          <a:p>
            <a:pPr marL="48816" lvl="1" indent="0" algn="ctr">
              <a:buNone/>
            </a:pPr>
            <a:r>
              <a:rPr lang="en-US">
                <a:solidFill>
                  <a:srgbClr val="0000FF"/>
                </a:solidFill>
              </a:rPr>
              <a:t>final</a:t>
            </a:r>
            <a:r>
              <a:rPr lang="en-US"/>
              <a:t> &lt;Kiểu dữ liệu&gt; &lt;tên hằng&gt; = &lt;giá trị&gt;;</a:t>
            </a:r>
          </a:p>
          <a:p>
            <a:pPr lvl="1" latinLnBrk="0"/>
            <a:r>
              <a:rPr lang="en-US"/>
              <a:t>Ví dụ:</a:t>
            </a:r>
          </a:p>
          <a:p>
            <a:pPr marL="48816" lvl="1" indent="0" algn="ctr">
              <a:buNone/>
            </a:pPr>
            <a:r>
              <a:rPr lang="en-US">
                <a:solidFill>
                  <a:srgbClr val="0000FF"/>
                </a:solidFill>
              </a:rPr>
              <a:t>final</a:t>
            </a:r>
            <a:r>
              <a:rPr lang="en-US"/>
              <a:t> </a:t>
            </a:r>
            <a:r>
              <a:rPr lang="en-US">
                <a:solidFill>
                  <a:srgbClr val="0000FF"/>
                </a:solidFill>
              </a:rPr>
              <a:t>double</a:t>
            </a:r>
            <a:r>
              <a:rPr lang="en-US"/>
              <a:t> PI = 3.1416;</a:t>
            </a:r>
          </a:p>
          <a:p>
            <a:pPr marL="342900" lvl="1" indent="0" algn="ctr">
              <a:buNone/>
            </a:pPr>
            <a:endParaRPr lang="en-US"/>
          </a:p>
          <a:p>
            <a:pPr marL="342900" lvl="1" indent="0">
              <a:buNone/>
            </a:pPr>
            <a:endParaRPr lang="en-US"/>
          </a:p>
          <a:p>
            <a:pPr lvl="1"/>
            <a:endParaRPr lang="en-US"/>
          </a:p>
          <a:p>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44</a:t>
            </a:fld>
            <a:endParaRPr lang="en-US"/>
          </a:p>
        </p:txBody>
      </p:sp>
    </p:spTree>
    <p:extLst>
      <p:ext uri="{BB962C8B-B14F-4D97-AF65-F5344CB8AC3E}">
        <p14:creationId xmlns:p14="http://schemas.microsoft.com/office/powerpoint/2010/main" val="40574278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2.4. Câu lệnh và khối lệnh</a:t>
            </a:r>
          </a:p>
        </p:txBody>
      </p:sp>
      <p:sp>
        <p:nvSpPr>
          <p:cNvPr id="3" name="Content Placeholder 2"/>
          <p:cNvSpPr>
            <a:spLocks noGrp="1"/>
          </p:cNvSpPr>
          <p:nvPr>
            <p:ph idx="1"/>
          </p:nvPr>
        </p:nvSpPr>
        <p:spPr>
          <a:xfrm>
            <a:off x="1385646" y="1808820"/>
            <a:ext cx="6372708" cy="3726414"/>
          </a:xfrm>
        </p:spPr>
        <p:txBody>
          <a:bodyPr wrap="square">
            <a:noAutofit/>
          </a:bodyPr>
          <a:lstStyle/>
          <a:p>
            <a:pPr latinLnBrk="0"/>
            <a:r>
              <a:rPr lang="en-US"/>
              <a:t>Các câu lệnh trong java được kết thúc bằng dấu chấm phẩy (;)</a:t>
            </a:r>
          </a:p>
          <a:p>
            <a:pPr latinLnBrk="0"/>
            <a:r>
              <a:rPr lang="en-US"/>
              <a:t>Một khối lệnh là một nhóm từ hai lệnh trở lên, được bao bằng cặp dấu {} và được thực hiện tuần tự. Bên trong một khối lệnh có thể chứa một hay nhiều lệnh hoặc khối lệnh khác.</a:t>
            </a:r>
          </a:p>
        </p:txBody>
      </p:sp>
      <p:sp>
        <p:nvSpPr>
          <p:cNvPr id="4" name="Slide Number Placeholder 3"/>
          <p:cNvSpPr>
            <a:spLocks noGrp="1"/>
          </p:cNvSpPr>
          <p:nvPr>
            <p:ph type="sldNum" sz="quarter" idx="12"/>
          </p:nvPr>
        </p:nvSpPr>
        <p:spPr/>
        <p:txBody>
          <a:bodyPr/>
          <a:lstStyle/>
          <a:p>
            <a:fld id="{E3E8E051-591C-4566-9813-B4BB16D377BD}" type="slidenum">
              <a:rPr lang="en-US" smtClean="0"/>
              <a:pPr/>
              <a:t>45</a:t>
            </a:fld>
            <a:endParaRPr lang="en-US"/>
          </a:p>
        </p:txBody>
      </p:sp>
    </p:spTree>
    <p:extLst>
      <p:ext uri="{BB962C8B-B14F-4D97-AF65-F5344CB8AC3E}">
        <p14:creationId xmlns:p14="http://schemas.microsoft.com/office/powerpoint/2010/main" val="6735557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2.4. Câu lệnh và khối lệnh</a:t>
            </a:r>
          </a:p>
        </p:txBody>
      </p:sp>
      <p:sp>
        <p:nvSpPr>
          <p:cNvPr id="4" name="Slide Number Placeholder 3"/>
          <p:cNvSpPr>
            <a:spLocks noGrp="1"/>
          </p:cNvSpPr>
          <p:nvPr>
            <p:ph type="sldNum" sz="quarter" idx="12"/>
          </p:nvPr>
        </p:nvSpPr>
        <p:spPr/>
        <p:txBody>
          <a:bodyPr/>
          <a:lstStyle/>
          <a:p>
            <a:fld id="{E3E8E051-591C-4566-9813-B4BB16D377BD}" type="slidenum">
              <a:rPr lang="en-US" smtClean="0"/>
              <a:pPr/>
              <a:t>46</a:t>
            </a:fld>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899821"/>
            <a:ext cx="3429000" cy="3527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91213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2.5. Chú thích</a:t>
            </a:r>
          </a:p>
        </p:txBody>
      </p:sp>
      <p:sp>
        <p:nvSpPr>
          <p:cNvPr id="3" name="Content Placeholder 2"/>
          <p:cNvSpPr>
            <a:spLocks noGrp="1"/>
          </p:cNvSpPr>
          <p:nvPr>
            <p:ph idx="1"/>
          </p:nvPr>
        </p:nvSpPr>
        <p:spPr>
          <a:xfrm>
            <a:off x="1385646" y="1808820"/>
            <a:ext cx="6372708" cy="3726414"/>
          </a:xfrm>
        </p:spPr>
        <p:txBody>
          <a:bodyPr wrap="square">
            <a:noAutofit/>
          </a:bodyPr>
          <a:lstStyle/>
          <a:p>
            <a:pPr>
              <a:spcAft>
                <a:spcPts val="450"/>
              </a:spcAft>
            </a:pPr>
            <a:r>
              <a:rPr lang="en-US"/>
              <a:t>Java cung cấp 3 loại chú thích:</a:t>
            </a:r>
          </a:p>
          <a:p>
            <a:pPr lvl="1"/>
            <a:r>
              <a:rPr lang="en-US" sz="2250">
                <a:effectLst>
                  <a:glow>
                    <a:srgbClr val="000000"/>
                  </a:glow>
                  <a:outerShdw sx="0" sy="0">
                    <a:srgbClr val="000000"/>
                  </a:outerShdw>
                  <a:reflection stA="0" endPos="0" fadeDir="0" sx="0" sy="0"/>
                </a:effectLst>
              </a:rPr>
              <a:t>Chú thích trên một dòng: ghi nội dung chú thích sau dấu //</a:t>
            </a:r>
          </a:p>
          <a:p>
            <a:pPr marL="390525" indent="0">
              <a:buNone/>
            </a:pPr>
            <a:r>
              <a:rPr lang="en-US">
                <a:latin typeface="Courier New" pitchFamily="49" charset="0"/>
                <a:cs typeface="Courier New" pitchFamily="49" charset="0"/>
              </a:rPr>
              <a:t>//Từ đây đến cuối dòng là chú thích</a:t>
            </a:r>
          </a:p>
          <a:p>
            <a:pPr lvl="1"/>
            <a:r>
              <a:rPr lang="en-US" sz="2250">
                <a:effectLst>
                  <a:glow>
                    <a:srgbClr val="000000"/>
                  </a:glow>
                  <a:outerShdw sx="0" sy="0">
                    <a:srgbClr val="000000"/>
                  </a:outerShdw>
                  <a:reflection stA="0" endPos="0" fadeDir="0" sx="0" sy="0"/>
                </a:effectLst>
              </a:rPr>
              <a:t>Chú thích trên nhiều dòng: ghi nội dung chú thích giữa dấu /* và */</a:t>
            </a:r>
          </a:p>
          <a:p>
            <a:pPr marL="600075" lvl="2" indent="0">
              <a:buNone/>
            </a:pPr>
            <a:r>
              <a:rPr lang="en-US" sz="2250">
                <a:latin typeface="Courier New" pitchFamily="49" charset="0"/>
                <a:cs typeface="Courier New" pitchFamily="49" charset="0"/>
              </a:rPr>
              <a:t>/* Chú thích được ghi</a:t>
            </a:r>
          </a:p>
          <a:p>
            <a:pPr marL="600075" lvl="2" indent="0">
              <a:buNone/>
            </a:pPr>
            <a:r>
              <a:rPr lang="en-US" sz="2250">
                <a:latin typeface="Courier New" pitchFamily="49" charset="0"/>
                <a:cs typeface="Courier New" pitchFamily="49" charset="0"/>
              </a:rPr>
              <a:t>trên nhiều dòng</a:t>
            </a:r>
          </a:p>
          <a:p>
            <a:pPr marL="600075" lvl="2" indent="0">
              <a:buNone/>
            </a:pPr>
            <a:r>
              <a:rPr lang="en-US" sz="2250">
                <a:latin typeface="Courier New" pitchFamily="49" charset="0"/>
                <a:cs typeface="Courier New" pitchFamily="49" charset="0"/>
              </a:rPr>
              <a:t>*/</a:t>
            </a:r>
          </a:p>
        </p:txBody>
      </p:sp>
      <p:sp>
        <p:nvSpPr>
          <p:cNvPr id="4" name="Slide Number Placeholder 3"/>
          <p:cNvSpPr>
            <a:spLocks noGrp="1"/>
          </p:cNvSpPr>
          <p:nvPr>
            <p:ph type="sldNum" sz="quarter" idx="12"/>
          </p:nvPr>
        </p:nvSpPr>
        <p:spPr/>
        <p:txBody>
          <a:bodyPr/>
          <a:lstStyle/>
          <a:p>
            <a:fld id="{E3E8E051-591C-4566-9813-B4BB16D377BD}" type="slidenum">
              <a:rPr lang="en-US" smtClean="0"/>
              <a:pPr/>
              <a:t>47</a:t>
            </a:fld>
            <a:endParaRPr lang="en-US"/>
          </a:p>
        </p:txBody>
      </p:sp>
    </p:spTree>
    <p:extLst>
      <p:ext uri="{BB962C8B-B14F-4D97-AF65-F5344CB8AC3E}">
        <p14:creationId xmlns:p14="http://schemas.microsoft.com/office/powerpoint/2010/main" val="32683933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2.5. Chú thích (4)</a:t>
            </a:r>
          </a:p>
        </p:txBody>
      </p:sp>
      <p:sp>
        <p:nvSpPr>
          <p:cNvPr id="3" name="Content Placeholder 2"/>
          <p:cNvSpPr>
            <a:spLocks noGrp="1"/>
          </p:cNvSpPr>
          <p:nvPr>
            <p:ph idx="1"/>
          </p:nvPr>
        </p:nvSpPr>
        <p:spPr>
          <a:xfrm>
            <a:off x="1385646" y="1808820"/>
            <a:ext cx="6372708" cy="3726414"/>
          </a:xfrm>
        </p:spPr>
        <p:txBody>
          <a:bodyPr wrap="square">
            <a:noAutofit/>
          </a:bodyPr>
          <a:lstStyle/>
          <a:p>
            <a:pPr marL="342900" indent="-342900"/>
            <a:r>
              <a:rPr lang="en-US">
                <a:effectLst>
                  <a:glow>
                    <a:srgbClr val="000000"/>
                  </a:glow>
                  <a:outerShdw sx="0" sy="0">
                    <a:srgbClr val="000000"/>
                  </a:outerShdw>
                  <a:reflection stA="0" endPos="0" fadeDir="0" sx="0" sy="0"/>
                </a:effectLst>
              </a:rPr>
              <a:t>Chú thích trong tư liệu (Javadoc)</a:t>
            </a:r>
            <a:endParaRPr lang="en-US">
              <a:latin typeface="Courier New" pitchFamily="49" charset="0"/>
              <a:cs typeface="Courier New" pitchFamily="49" charset="0"/>
            </a:endParaRPr>
          </a:p>
          <a:p>
            <a:pPr marL="300038" lvl="1" indent="0">
              <a:buNone/>
            </a:pPr>
            <a:r>
              <a:rPr lang="en-US">
                <a:latin typeface="Courier New" pitchFamily="49" charset="0"/>
                <a:cs typeface="Courier New" pitchFamily="49" charset="0"/>
              </a:rPr>
              <a:t>/**</a:t>
            </a:r>
          </a:p>
          <a:p>
            <a:pPr marL="300038" lvl="1" indent="0">
              <a:buNone/>
            </a:pPr>
            <a:r>
              <a:rPr lang="en-US">
                <a:latin typeface="Courier New" pitchFamily="49" charset="0"/>
                <a:cs typeface="Courier New" pitchFamily="49" charset="0"/>
              </a:rPr>
              <a:t>* Phương thức này dùng để cộng 2 số</a:t>
            </a:r>
          </a:p>
          <a:p>
            <a:pPr marL="300038" lvl="1" indent="0">
              <a:buNone/>
            </a:pPr>
            <a:r>
              <a:rPr lang="en-US">
                <a:latin typeface="Courier New" pitchFamily="49" charset="0"/>
                <a:cs typeface="Courier New" pitchFamily="49" charset="0"/>
              </a:rPr>
              <a:t>* Tác giả: NV A</a:t>
            </a:r>
          </a:p>
          <a:p>
            <a:pPr marL="300038" lvl="1" indent="0">
              <a:buNone/>
            </a:pPr>
            <a:r>
              <a:rPr lang="en-US">
                <a:latin typeface="Courier New" pitchFamily="49" charset="0"/>
                <a:cs typeface="Courier New" pitchFamily="49" charset="0"/>
              </a:rPr>
              <a:t>* Version 0.1</a:t>
            </a:r>
          </a:p>
          <a:p>
            <a:pPr marL="300038" lvl="1" indent="0">
              <a:buNone/>
            </a:pPr>
            <a:r>
              <a:rPr lang="en-US">
                <a:latin typeface="Courier New" pitchFamily="49" charset="0"/>
                <a:cs typeface="Courier New" pitchFamily="49" charset="0"/>
              </a:rPr>
              <a:t>*/</a:t>
            </a:r>
          </a:p>
          <a:p>
            <a:pPr marL="0" indent="0">
              <a:buNone/>
            </a:pP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48</a:t>
            </a:fld>
            <a:endParaRPr lang="en-US"/>
          </a:p>
        </p:txBody>
      </p:sp>
    </p:spTree>
    <p:extLst>
      <p:ext uri="{BB962C8B-B14F-4D97-AF65-F5344CB8AC3E}">
        <p14:creationId xmlns:p14="http://schemas.microsoft.com/office/powerpoint/2010/main" val="15937730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2.5. Chú thích (3)</a:t>
            </a:r>
          </a:p>
        </p:txBody>
      </p:sp>
      <p:sp>
        <p:nvSpPr>
          <p:cNvPr id="3" name="Content Placeholder 2"/>
          <p:cNvSpPr>
            <a:spLocks noGrp="1"/>
          </p:cNvSpPr>
          <p:nvPr>
            <p:ph idx="1"/>
          </p:nvPr>
        </p:nvSpPr>
        <p:spPr>
          <a:xfrm>
            <a:off x="1385646" y="1808820"/>
            <a:ext cx="6372708" cy="3726414"/>
          </a:xfrm>
        </p:spPr>
        <p:txBody>
          <a:bodyPr wrap="square">
            <a:noAutofit/>
          </a:bodyPr>
          <a:lstStyle/>
          <a:p>
            <a:pPr>
              <a:lnSpc>
                <a:spcPct val="120000"/>
              </a:lnSpc>
              <a:spcAft>
                <a:spcPts val="450"/>
              </a:spcAft>
            </a:pPr>
            <a:r>
              <a:rPr lang="en-US"/>
              <a:t>Chú thích trong tư liệu (javadoc): là loại chú thích đặt biệt được đặt vào những chỗ thích hợp trong chương trình để javadoc có thể đọc và sử dụng tạo ra tư liệu dạng HTML cho chương trình. </a:t>
            </a:r>
          </a:p>
          <a:p>
            <a:pPr>
              <a:lnSpc>
                <a:spcPct val="120000"/>
              </a:lnSpc>
              <a:spcAft>
                <a:spcPts val="450"/>
              </a:spcAft>
            </a:pPr>
            <a:r>
              <a:rPr lang="en-US"/>
              <a:t>Thường đặt vào trước phần định nghĩa các lớp, interface,  phương thức và biến. Phần chú thích trong tư liệu được bắt đầu bằng /** và kết thúc bằng */.</a:t>
            </a:r>
          </a:p>
        </p:txBody>
      </p:sp>
      <p:sp>
        <p:nvSpPr>
          <p:cNvPr id="4" name="Slide Number Placeholder 3"/>
          <p:cNvSpPr>
            <a:spLocks noGrp="1"/>
          </p:cNvSpPr>
          <p:nvPr>
            <p:ph type="sldNum" sz="quarter" idx="12"/>
          </p:nvPr>
        </p:nvSpPr>
        <p:spPr/>
        <p:txBody>
          <a:bodyPr/>
          <a:lstStyle/>
          <a:p>
            <a:fld id="{E3E8E051-591C-4566-9813-B4BB16D377BD}" type="slidenum">
              <a:rPr lang="en-US" smtClean="0"/>
              <a:pPr/>
              <a:t>49</a:t>
            </a:fld>
            <a:endParaRPr lang="en-US"/>
          </a:p>
        </p:txBody>
      </p:sp>
    </p:spTree>
    <p:extLst>
      <p:ext uri="{BB962C8B-B14F-4D97-AF65-F5344CB8AC3E}">
        <p14:creationId xmlns:p14="http://schemas.microsoft.com/office/powerpoint/2010/main" val="22377361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 Lệnh điều khiển</a:t>
            </a:r>
          </a:p>
        </p:txBody>
      </p:sp>
      <p:sp>
        <p:nvSpPr>
          <p:cNvPr id="3" name="Content Placeholder 2"/>
          <p:cNvSpPr>
            <a:spLocks noGrp="1"/>
          </p:cNvSpPr>
          <p:nvPr>
            <p:ph idx="1"/>
          </p:nvPr>
        </p:nvSpPr>
        <p:spPr/>
        <p:txBody>
          <a:bodyPr/>
          <a:lstStyle/>
          <a:p>
            <a:pPr marL="385763" indent="-385763">
              <a:lnSpc>
                <a:spcPct val="150000"/>
              </a:lnSpc>
              <a:buFont typeface="+mj-lt"/>
              <a:buAutoNum type="arabicPeriod"/>
            </a:pPr>
            <a:r>
              <a:rPr lang="en-US"/>
              <a:t>Lệnh rẽ nhánh</a:t>
            </a:r>
          </a:p>
          <a:p>
            <a:pPr marL="385763" indent="-385763">
              <a:lnSpc>
                <a:spcPct val="150000"/>
              </a:lnSpc>
              <a:buFont typeface="+mj-lt"/>
              <a:buAutoNum type="arabicPeriod"/>
            </a:pPr>
            <a:r>
              <a:rPr lang="en-US"/>
              <a:t>Lệnh lặp</a:t>
            </a:r>
          </a:p>
        </p:txBody>
      </p:sp>
      <p:sp>
        <p:nvSpPr>
          <p:cNvPr id="4" name="Slide Number Placeholder 3"/>
          <p:cNvSpPr>
            <a:spLocks noGrp="1"/>
          </p:cNvSpPr>
          <p:nvPr>
            <p:ph type="sldNum" sz="quarter" idx="12"/>
          </p:nvPr>
        </p:nvSpPr>
        <p:spPr/>
        <p:txBody>
          <a:bodyPr/>
          <a:lstStyle/>
          <a:p>
            <a:fld id="{E3E8E051-591C-4566-9813-B4BB16D377BD}" type="slidenum">
              <a:rPr lang="en-US" smtClean="0"/>
              <a:pPr/>
              <a:t>50</a:t>
            </a:fld>
            <a:endParaRPr lang="en-US"/>
          </a:p>
        </p:txBody>
      </p:sp>
    </p:spTree>
    <p:extLst>
      <p:ext uri="{BB962C8B-B14F-4D97-AF65-F5344CB8AC3E}">
        <p14:creationId xmlns:p14="http://schemas.microsoft.com/office/powerpoint/2010/main" val="38306490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3.1. Lệnh rẽ nhánh</a:t>
            </a:r>
          </a:p>
        </p:txBody>
      </p:sp>
      <p:sp>
        <p:nvSpPr>
          <p:cNvPr id="4" name="Slide Number Placeholder 3"/>
          <p:cNvSpPr>
            <a:spLocks noGrp="1"/>
          </p:cNvSpPr>
          <p:nvPr>
            <p:ph type="sldNum" sz="quarter" idx="12"/>
          </p:nvPr>
        </p:nvSpPr>
        <p:spPr/>
        <p:txBody>
          <a:bodyPr/>
          <a:lstStyle/>
          <a:p>
            <a:fld id="{E3E8E051-591C-4566-9813-B4BB16D377BD}" type="slidenum">
              <a:rPr lang="en-US" smtClean="0"/>
              <a:pPr/>
              <a:t>51</a:t>
            </a:fld>
            <a:endParaRPr lang="en-US"/>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80695944"/>
              </p:ext>
            </p:extLst>
          </p:nvPr>
        </p:nvGraphicFramePr>
        <p:xfrm>
          <a:off x="1547664" y="1970841"/>
          <a:ext cx="6156684" cy="3510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441394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3.1.1. Lệnh if</a:t>
            </a:r>
          </a:p>
        </p:txBody>
      </p:sp>
      <p:sp>
        <p:nvSpPr>
          <p:cNvPr id="4" name="Slide Number Placeholder 3"/>
          <p:cNvSpPr>
            <a:spLocks noGrp="1"/>
          </p:cNvSpPr>
          <p:nvPr>
            <p:ph type="sldNum" sz="quarter" idx="12"/>
          </p:nvPr>
        </p:nvSpPr>
        <p:spPr/>
        <p:txBody>
          <a:bodyPr/>
          <a:lstStyle/>
          <a:p>
            <a:fld id="{E3E8E051-591C-4566-9813-B4BB16D377BD}" type="slidenum">
              <a:rPr lang="en-US" smtClean="0"/>
              <a:pPr/>
              <a:t>52</a:t>
            </a:fld>
            <a:endParaRPr lang="en-US"/>
          </a:p>
        </p:txBody>
      </p:sp>
      <p:pic>
        <p:nvPicPr>
          <p:cNvPr id="7" name="Picture 2" descr="If Stat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0184" y="1828800"/>
            <a:ext cx="2854977" cy="3608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descr="anatomy of an if statement"/>
          <p:cNvPicPr>
            <a:picLocks noChangeAspect="1" noChangeArrowheads="1"/>
          </p:cNvPicPr>
          <p:nvPr/>
        </p:nvPicPr>
        <p:blipFill>
          <a:blip r:embed="rId4">
            <a:extLst>
              <a:ext uri="{28A0092B-C50C-407E-A947-70E740481C1C}">
                <a14:useLocalDpi xmlns:a14="http://schemas.microsoft.com/office/drawing/2010/main" val="0"/>
              </a:ext>
            </a:extLst>
          </a:blip>
          <a:srcRect l="3154" r="6499" b="7143"/>
          <a:stretch>
            <a:fillRect/>
          </a:stretch>
        </p:blipFill>
        <p:spPr bwMode="auto">
          <a:xfrm>
            <a:off x="4446267" y="2171700"/>
            <a:ext cx="2955052" cy="239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14047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3.1.2. Lệnh if … else</a:t>
            </a:r>
          </a:p>
        </p:txBody>
      </p:sp>
      <p:sp>
        <p:nvSpPr>
          <p:cNvPr id="4" name="Slide Number Placeholder 3"/>
          <p:cNvSpPr>
            <a:spLocks noGrp="1"/>
          </p:cNvSpPr>
          <p:nvPr>
            <p:ph type="sldNum" sz="quarter" idx="12"/>
          </p:nvPr>
        </p:nvSpPr>
        <p:spPr/>
        <p:txBody>
          <a:bodyPr/>
          <a:lstStyle/>
          <a:p>
            <a:fld id="{E3E8E051-591C-4566-9813-B4BB16D377BD}" type="slidenum">
              <a:rPr lang="en-US" smtClean="0"/>
              <a:pPr/>
              <a:t>53</a:t>
            </a:fld>
            <a:endParaRPr lang="en-US"/>
          </a:p>
        </p:txBody>
      </p:sp>
      <p:pic>
        <p:nvPicPr>
          <p:cNvPr id="7" name="Picture 2" descr="If Else Stat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6075" y="1878666"/>
            <a:ext cx="3543300" cy="3894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6023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Lệnh if, if…else</a:t>
            </a:r>
          </a:p>
        </p:txBody>
      </p:sp>
      <p:sp>
        <p:nvSpPr>
          <p:cNvPr id="4" name="Slide Number Placeholder 3"/>
          <p:cNvSpPr>
            <a:spLocks noGrp="1"/>
          </p:cNvSpPr>
          <p:nvPr>
            <p:ph type="sldNum" sz="quarter" idx="12"/>
          </p:nvPr>
        </p:nvSpPr>
        <p:spPr/>
        <p:txBody>
          <a:bodyPr/>
          <a:lstStyle/>
          <a:p>
            <a:fld id="{E3E8E051-591C-4566-9813-B4BB16D377BD}" type="slidenum">
              <a:rPr lang="en-US" smtClean="0"/>
              <a:pPr/>
              <a:t>54</a:t>
            </a:fld>
            <a:endParaRPr 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7350" y="1705790"/>
            <a:ext cx="5543550" cy="3932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229954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3.1.3. Lệnh </a:t>
            </a:r>
            <a:r>
              <a:rPr lang="en-GB"/>
              <a:t>if … else lồng nhau</a:t>
            </a:r>
            <a:endParaRPr lang="en-US"/>
          </a:p>
        </p:txBody>
      </p:sp>
      <p:sp>
        <p:nvSpPr>
          <p:cNvPr id="3" name="Content Placeholder 2"/>
          <p:cNvSpPr>
            <a:spLocks noGrp="1"/>
          </p:cNvSpPr>
          <p:nvPr>
            <p:ph idx="1"/>
          </p:nvPr>
        </p:nvSpPr>
        <p:spPr>
          <a:xfrm>
            <a:off x="1385646" y="1808820"/>
            <a:ext cx="6372708" cy="3726414"/>
          </a:xfrm>
        </p:spPr>
        <p:txBody>
          <a:bodyPr wrap="square">
            <a:noAutofit/>
          </a:bodyPr>
          <a:lstStyle/>
          <a:p>
            <a:r>
              <a:rPr lang="en-US" b="1">
                <a:solidFill>
                  <a:srgbClr val="FF0000"/>
                </a:solidFill>
              </a:rPr>
              <a:t>Cú pháp</a:t>
            </a:r>
          </a:p>
          <a:p>
            <a:pPr marL="0" indent="0">
              <a:spcBef>
                <a:spcPts val="0"/>
              </a:spcBef>
              <a:spcAft>
                <a:spcPts val="0"/>
              </a:spcAft>
              <a:buNone/>
            </a:pPr>
            <a:r>
              <a:rPr lang="en-US" sz="2400" b="1">
                <a:latin typeface="Courier New"/>
                <a:ea typeface="Calibri"/>
              </a:rPr>
              <a:t>		</a:t>
            </a:r>
            <a:r>
              <a:rPr lang="en-US" sz="1650" b="1">
                <a:latin typeface="Courier New"/>
                <a:ea typeface="Calibri"/>
              </a:rPr>
              <a:t>if</a:t>
            </a:r>
            <a:r>
              <a:rPr lang="en-US" sz="1650">
                <a:latin typeface="Courier New"/>
                <a:ea typeface="Calibri"/>
              </a:rPr>
              <a:t> (&lt;điều kiện 1&gt;){</a:t>
            </a:r>
            <a:endParaRPr lang="en-GB" sz="1650">
              <a:latin typeface="Times New Roman"/>
              <a:ea typeface="Calibri"/>
            </a:endParaRPr>
          </a:p>
          <a:p>
            <a:pPr marL="0" indent="0">
              <a:spcBef>
                <a:spcPts val="0"/>
              </a:spcBef>
              <a:spcAft>
                <a:spcPts val="0"/>
              </a:spcAft>
              <a:buNone/>
            </a:pPr>
            <a:r>
              <a:rPr lang="en-US" sz="1650">
                <a:latin typeface="Courier New"/>
                <a:ea typeface="Calibri"/>
              </a:rPr>
              <a:t>		  &lt;lệnh/khối lệnh 1&gt;;</a:t>
            </a:r>
            <a:endParaRPr lang="en-GB" sz="1650">
              <a:latin typeface="Times New Roman"/>
              <a:ea typeface="Calibri"/>
            </a:endParaRPr>
          </a:p>
          <a:p>
            <a:pPr marL="0" indent="0">
              <a:spcBef>
                <a:spcPts val="0"/>
              </a:spcBef>
              <a:spcAft>
                <a:spcPts val="0"/>
              </a:spcAft>
              <a:buNone/>
            </a:pPr>
            <a:r>
              <a:rPr lang="en-US" sz="1650">
                <a:latin typeface="Courier New"/>
                <a:ea typeface="Calibri"/>
              </a:rPr>
              <a:t>		}</a:t>
            </a:r>
            <a:endParaRPr lang="en-GB" sz="1650">
              <a:latin typeface="Times New Roman"/>
              <a:ea typeface="Calibri"/>
            </a:endParaRPr>
          </a:p>
          <a:p>
            <a:pPr marL="0" indent="0">
              <a:spcBef>
                <a:spcPts val="0"/>
              </a:spcBef>
              <a:spcAft>
                <a:spcPts val="0"/>
              </a:spcAft>
              <a:buNone/>
            </a:pPr>
            <a:r>
              <a:rPr lang="en-US" sz="1650" b="1">
                <a:latin typeface="Courier New"/>
                <a:ea typeface="Calibri"/>
              </a:rPr>
              <a:t>		else if </a:t>
            </a:r>
            <a:r>
              <a:rPr lang="en-US" sz="1650">
                <a:latin typeface="Courier New"/>
                <a:ea typeface="Calibri"/>
              </a:rPr>
              <a:t>(&lt;điều kiện 2&gt;){</a:t>
            </a:r>
            <a:endParaRPr lang="en-GB" sz="1650">
              <a:latin typeface="Times New Roman"/>
              <a:ea typeface="Calibri"/>
            </a:endParaRPr>
          </a:p>
          <a:p>
            <a:pPr marL="0" indent="0">
              <a:spcBef>
                <a:spcPts val="0"/>
              </a:spcBef>
              <a:spcAft>
                <a:spcPts val="0"/>
              </a:spcAft>
              <a:buNone/>
            </a:pPr>
            <a:r>
              <a:rPr lang="en-US" sz="1650">
                <a:latin typeface="Courier New"/>
                <a:ea typeface="Calibri"/>
              </a:rPr>
              <a:t>		  &lt;lệnh/khối lệnh 2&gt;;</a:t>
            </a:r>
            <a:endParaRPr lang="en-GB" sz="1650">
              <a:latin typeface="Times New Roman"/>
              <a:ea typeface="Calibri"/>
            </a:endParaRPr>
          </a:p>
          <a:p>
            <a:pPr indent="0">
              <a:spcBef>
                <a:spcPts val="0"/>
              </a:spcBef>
              <a:spcAft>
                <a:spcPts val="0"/>
              </a:spcAft>
              <a:buNone/>
            </a:pPr>
            <a:r>
              <a:rPr lang="en-US" sz="1650">
                <a:latin typeface="Courier New"/>
                <a:ea typeface="Calibri"/>
              </a:rPr>
              <a:t>		}</a:t>
            </a:r>
            <a:endParaRPr lang="en-GB" sz="1650">
              <a:latin typeface="Times New Roman"/>
              <a:ea typeface="Calibri"/>
            </a:endParaRPr>
          </a:p>
          <a:p>
            <a:pPr marL="0" indent="0">
              <a:spcBef>
                <a:spcPts val="0"/>
              </a:spcBef>
              <a:spcAft>
                <a:spcPts val="0"/>
              </a:spcAft>
              <a:buNone/>
            </a:pPr>
            <a:r>
              <a:rPr lang="en-US" sz="1650">
                <a:latin typeface="Courier New"/>
                <a:ea typeface="Calibri"/>
              </a:rPr>
              <a:t>		...</a:t>
            </a:r>
            <a:endParaRPr lang="en-GB" sz="1650">
              <a:latin typeface="Times New Roman"/>
              <a:ea typeface="Calibri"/>
            </a:endParaRPr>
          </a:p>
          <a:p>
            <a:pPr marL="0" indent="0">
              <a:spcBef>
                <a:spcPts val="0"/>
              </a:spcBef>
              <a:spcAft>
                <a:spcPts val="0"/>
              </a:spcAft>
              <a:buNone/>
            </a:pPr>
            <a:r>
              <a:rPr lang="en-US" sz="1650" b="1">
                <a:latin typeface="Courier New"/>
                <a:ea typeface="Calibri"/>
              </a:rPr>
              <a:t>		else if</a:t>
            </a:r>
            <a:r>
              <a:rPr lang="en-US" sz="1650">
                <a:latin typeface="Courier New"/>
                <a:ea typeface="Calibri"/>
              </a:rPr>
              <a:t> (&lt;điều kiện n){</a:t>
            </a:r>
            <a:endParaRPr lang="en-GB" sz="1650">
              <a:latin typeface="Times New Roman"/>
              <a:ea typeface="Calibri"/>
            </a:endParaRPr>
          </a:p>
          <a:p>
            <a:pPr marL="0" indent="0">
              <a:spcBef>
                <a:spcPts val="0"/>
              </a:spcBef>
              <a:spcAft>
                <a:spcPts val="0"/>
              </a:spcAft>
              <a:buNone/>
            </a:pPr>
            <a:r>
              <a:rPr lang="en-US" sz="1650">
                <a:latin typeface="Courier New"/>
                <a:ea typeface="Calibri"/>
              </a:rPr>
              <a:t>		  &lt;lệnh/khối lệnh n&gt;;</a:t>
            </a:r>
            <a:endParaRPr lang="en-GB" sz="1650">
              <a:latin typeface="Times New Roman"/>
              <a:ea typeface="Calibri"/>
            </a:endParaRPr>
          </a:p>
          <a:p>
            <a:pPr marL="0" indent="0">
              <a:spcBef>
                <a:spcPts val="0"/>
              </a:spcBef>
              <a:spcAft>
                <a:spcPts val="0"/>
              </a:spcAft>
              <a:buNone/>
            </a:pPr>
            <a:r>
              <a:rPr lang="en-GB" sz="1650">
                <a:latin typeface="Times New Roman"/>
                <a:ea typeface="Calibri"/>
              </a:rPr>
              <a:t>		</a:t>
            </a:r>
            <a:r>
              <a:rPr lang="en-US" sz="1650">
                <a:latin typeface="Courier New"/>
                <a:ea typeface="Calibri"/>
              </a:rPr>
              <a:t>}</a:t>
            </a:r>
            <a:endParaRPr lang="en-GB" sz="1650">
              <a:latin typeface="Times New Roman"/>
              <a:ea typeface="Calibri"/>
            </a:endParaRPr>
          </a:p>
          <a:p>
            <a:pPr marL="0" indent="0">
              <a:spcBef>
                <a:spcPts val="0"/>
              </a:spcBef>
              <a:spcAft>
                <a:spcPts val="0"/>
              </a:spcAft>
              <a:buNone/>
            </a:pPr>
            <a:r>
              <a:rPr lang="en-US" sz="1650" b="1">
                <a:latin typeface="Courier New"/>
                <a:ea typeface="Calibri"/>
              </a:rPr>
              <a:t>		else</a:t>
            </a:r>
            <a:r>
              <a:rPr lang="en-US" sz="1650">
                <a:latin typeface="Courier New"/>
                <a:ea typeface="Calibri"/>
              </a:rPr>
              <a:t>{</a:t>
            </a:r>
            <a:endParaRPr lang="en-GB" sz="1650">
              <a:latin typeface="Times New Roman"/>
              <a:ea typeface="Calibri"/>
            </a:endParaRPr>
          </a:p>
          <a:p>
            <a:pPr marL="0" indent="0">
              <a:spcBef>
                <a:spcPts val="0"/>
              </a:spcBef>
              <a:spcAft>
                <a:spcPts val="0"/>
              </a:spcAft>
              <a:buNone/>
            </a:pPr>
            <a:r>
              <a:rPr lang="en-US" sz="1650">
                <a:latin typeface="Courier New"/>
                <a:ea typeface="Calibri"/>
              </a:rPr>
              <a:t>		  &lt;lệnh/khối lệnh khác&gt;;</a:t>
            </a:r>
            <a:endParaRPr lang="en-GB" sz="1650">
              <a:latin typeface="Times New Roman"/>
              <a:ea typeface="Calibri"/>
            </a:endParaRPr>
          </a:p>
          <a:p>
            <a:pPr marL="0" indent="0">
              <a:spcBef>
                <a:spcPts val="0"/>
              </a:spcBef>
              <a:spcAft>
                <a:spcPts val="0"/>
              </a:spcAft>
              <a:buNone/>
            </a:pPr>
            <a:r>
              <a:rPr lang="en-US" sz="1650">
                <a:latin typeface="Courier New"/>
                <a:ea typeface="Calibri"/>
              </a:rPr>
              <a:t>		}</a:t>
            </a:r>
            <a:endParaRPr lang="en-US" sz="1650" b="1">
              <a:solidFill>
                <a:srgbClr val="FF0000"/>
              </a:solidFill>
            </a:endParaRPr>
          </a:p>
          <a:p>
            <a:pPr lvl="1"/>
            <a:endParaRPr lang="en-US" b="1">
              <a:solidFill>
                <a:srgbClr val="FF0000"/>
              </a:solidFill>
            </a:endParaRPr>
          </a:p>
          <a:p>
            <a:pPr lvl="1"/>
            <a:endParaRPr lang="en-US" b="1">
              <a:solidFill>
                <a:srgbClr val="FF0000"/>
              </a:solidFill>
            </a:endParaRPr>
          </a:p>
          <a:p>
            <a:pPr lvl="1"/>
            <a:endParaRPr lang="en-US" b="1">
              <a:solidFill>
                <a:srgbClr val="FF0000"/>
              </a:solidFill>
            </a:endParaRPr>
          </a:p>
          <a:p>
            <a:pPr marL="342900" lvl="1" indent="0">
              <a:buNone/>
            </a:pPr>
            <a:endParaRPr lang="en-US" b="1">
              <a:solidFill>
                <a:srgbClr val="FF0000"/>
              </a:solidFill>
            </a:endParaRPr>
          </a:p>
          <a:p>
            <a:pPr marL="0" indent="0">
              <a:buNone/>
            </a:pPr>
            <a:r>
              <a:rPr lang="en-US" b="1">
                <a:solidFill>
                  <a:srgbClr val="FF0000"/>
                </a:solidFill>
              </a:rPr>
              <a:t>	</a:t>
            </a:r>
            <a:endParaRPr lang="vi-VN"/>
          </a:p>
        </p:txBody>
      </p:sp>
      <p:sp>
        <p:nvSpPr>
          <p:cNvPr id="4" name="Slide Number Placeholder 3"/>
          <p:cNvSpPr>
            <a:spLocks noGrp="1"/>
          </p:cNvSpPr>
          <p:nvPr>
            <p:ph type="sldNum" sz="quarter" idx="12"/>
          </p:nvPr>
        </p:nvSpPr>
        <p:spPr/>
        <p:txBody>
          <a:bodyPr/>
          <a:lstStyle/>
          <a:p>
            <a:fld id="{E3E8E051-591C-4566-9813-B4BB16D377BD}" type="slidenum">
              <a:rPr lang="en-US" smtClean="0"/>
              <a:pPr/>
              <a:t>55</a:t>
            </a:fld>
            <a:endParaRPr lang="en-US"/>
          </a:p>
        </p:txBody>
      </p:sp>
    </p:spTree>
    <p:extLst>
      <p:ext uri="{BB962C8B-B14F-4D97-AF65-F5344CB8AC3E}">
        <p14:creationId xmlns:p14="http://schemas.microsoft.com/office/powerpoint/2010/main" val="207104117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3.1.3. Lệnh </a:t>
            </a:r>
            <a:r>
              <a:rPr lang="en-GB"/>
              <a:t>if … else lồng nhau</a:t>
            </a:r>
            <a:endParaRPr lang="en-US"/>
          </a:p>
        </p:txBody>
      </p:sp>
      <p:sp>
        <p:nvSpPr>
          <p:cNvPr id="3" name="Content Placeholder 2"/>
          <p:cNvSpPr>
            <a:spLocks noGrp="1"/>
          </p:cNvSpPr>
          <p:nvPr>
            <p:ph idx="1"/>
          </p:nvPr>
        </p:nvSpPr>
        <p:spPr>
          <a:xfrm>
            <a:off x="1385646" y="1808820"/>
            <a:ext cx="6372708" cy="3726414"/>
          </a:xfrm>
        </p:spPr>
        <p:txBody>
          <a:bodyPr wrap="square">
            <a:noAutofit/>
          </a:bodyPr>
          <a:lstStyle/>
          <a:p>
            <a:pPr lvl="1"/>
            <a:r>
              <a:rPr lang="en-US" b="1">
                <a:solidFill>
                  <a:srgbClr val="FF0000"/>
                </a:solidFill>
              </a:rPr>
              <a:t>Ví dụ</a:t>
            </a:r>
          </a:p>
          <a:p>
            <a:pPr lvl="1"/>
            <a:endParaRPr lang="en-US" b="1">
              <a:solidFill>
                <a:srgbClr val="FF0000"/>
              </a:solidFill>
            </a:endParaRPr>
          </a:p>
          <a:p>
            <a:pPr lvl="1"/>
            <a:endParaRPr lang="en-US" b="1">
              <a:solidFill>
                <a:srgbClr val="FF0000"/>
              </a:solidFill>
            </a:endParaRPr>
          </a:p>
          <a:p>
            <a:pPr lvl="1"/>
            <a:endParaRPr lang="en-US" b="1">
              <a:solidFill>
                <a:srgbClr val="FF0000"/>
              </a:solidFill>
            </a:endParaRPr>
          </a:p>
          <a:p>
            <a:pPr lvl="1"/>
            <a:endParaRPr lang="en-US" b="1">
              <a:solidFill>
                <a:srgbClr val="FF0000"/>
              </a:solidFill>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56</a:t>
            </a:fld>
            <a:endParaRPr lang="en-US"/>
          </a:p>
        </p:txBody>
      </p:sp>
      <p:graphicFrame>
        <p:nvGraphicFramePr>
          <p:cNvPr id="5" name="Table 4"/>
          <p:cNvGraphicFramePr>
            <a:graphicFrameLocks noGrp="1"/>
          </p:cNvGraphicFramePr>
          <p:nvPr/>
        </p:nvGraphicFramePr>
        <p:xfrm>
          <a:off x="2735800" y="2240868"/>
          <a:ext cx="4779531" cy="3132348"/>
        </p:xfrm>
        <a:graphic>
          <a:graphicData uri="http://schemas.openxmlformats.org/drawingml/2006/table">
            <a:tbl>
              <a:tblPr firstRow="1" bandRow="1">
                <a:tableStyleId>{5C22544A-7EE6-4342-B048-85BDC9FD1C3A}</a:tableStyleId>
              </a:tblPr>
              <a:tblGrid>
                <a:gridCol w="4779531">
                  <a:extLst>
                    <a:ext uri="{9D8B030D-6E8A-4147-A177-3AD203B41FA5}">
                      <a16:colId xmlns:a16="http://schemas.microsoft.com/office/drawing/2014/main" val="20000"/>
                    </a:ext>
                  </a:extLst>
                </a:gridCol>
              </a:tblGrid>
              <a:tr h="116187">
                <a:tc>
                  <a:txBody>
                    <a:bodyPr/>
                    <a:lstStyle/>
                    <a:p>
                      <a:endParaRPr lang="en-GB" sz="100"/>
                    </a:p>
                  </a:txBody>
                  <a:tcPr marL="68580" marR="68580" marT="34290" marB="34290"/>
                </a:tc>
                <a:extLst>
                  <a:ext uri="{0D108BD9-81ED-4DB2-BD59-A6C34878D82A}">
                    <a16:rowId xmlns:a16="http://schemas.microsoft.com/office/drawing/2014/main" val="10000"/>
                  </a:ext>
                </a:extLst>
              </a:tr>
              <a:tr h="3016161">
                <a:tc>
                  <a:txBody>
                    <a:bodyPr/>
                    <a:lstStyle/>
                    <a:p>
                      <a:endParaRPr lang="en-GB" sz="1400"/>
                    </a:p>
                  </a:txBody>
                  <a:tcPr marL="68580" marR="68580" marT="34290" marB="34290"/>
                </a:tc>
                <a:extLst>
                  <a:ext uri="{0D108BD9-81ED-4DB2-BD59-A6C34878D82A}">
                    <a16:rowId xmlns:a16="http://schemas.microsoft.com/office/drawing/2014/main" val="10001"/>
                  </a:ext>
                </a:extLst>
              </a:tr>
            </a:tbl>
          </a:graphicData>
        </a:graphic>
      </p:graphicFrame>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2843808" y="2456897"/>
            <a:ext cx="4590510" cy="2820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30227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3.1.3. Lệnh </a:t>
            </a:r>
            <a:r>
              <a:rPr lang="en-GB"/>
              <a:t>if … else lồng nhau</a:t>
            </a: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57</a:t>
            </a:fld>
            <a:endParaRPr lang="en-US"/>
          </a:p>
        </p:txBody>
      </p:sp>
      <p:sp>
        <p:nvSpPr>
          <p:cNvPr id="8" name="Content Placeholder 2"/>
          <p:cNvSpPr txBox="1">
            <a:spLocks/>
          </p:cNvSpPr>
          <p:nvPr/>
        </p:nvSpPr>
        <p:spPr>
          <a:xfrm>
            <a:off x="1314450" y="1828800"/>
            <a:ext cx="6686550" cy="4171950"/>
          </a:xfrm>
          <a:prstGeom prst="rect">
            <a:avLst/>
          </a:prstGeom>
        </p:spPr>
        <p:txBody>
          <a:bodyPr/>
          <a:lstStyle>
            <a:lvl1pPr marL="342900" indent="-342900" algn="l" rtl="0" eaLnBrk="0" fontAlgn="base" hangingPunct="0">
              <a:spcBef>
                <a:spcPct val="20000"/>
              </a:spcBef>
              <a:spcAft>
                <a:spcPct val="0"/>
              </a:spcAft>
              <a:buClr>
                <a:schemeClr val="accent1"/>
              </a:buClr>
              <a:buSzPct val="65000"/>
              <a:buFont typeface="Wingdings" pitchFamily="2" charset="2"/>
              <a:buChar char="n"/>
              <a:defRPr sz="30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itchFamily="2" charset="2"/>
              <a:buChar char="q"/>
              <a:defRPr sz="2600">
                <a:solidFill>
                  <a:schemeClr val="tx1"/>
                </a:solidFill>
                <a:latin typeface="+mn-lt"/>
              </a:defRPr>
            </a:lvl2pPr>
            <a:lvl3pPr marL="1022350" indent="-350838" algn="l" rtl="0" eaLnBrk="0" fontAlgn="base" hangingPunct="0">
              <a:spcBef>
                <a:spcPct val="20000"/>
              </a:spcBef>
              <a:spcAft>
                <a:spcPct val="0"/>
              </a:spcAft>
              <a:buClr>
                <a:schemeClr val="accent1"/>
              </a:buClr>
              <a:buSzPct val="65000"/>
              <a:buFont typeface="Wingdings" pitchFamily="2" charset="2"/>
              <a:buChar char="n"/>
              <a:defRPr sz="2200">
                <a:solidFill>
                  <a:schemeClr val="tx1"/>
                </a:solidFill>
                <a:latin typeface="+mn-lt"/>
              </a:defRPr>
            </a:lvl3pPr>
            <a:lvl4pPr marL="1339850" indent="-315913" algn="l" rtl="0" eaLnBrk="0" fontAlgn="base" hangingPunct="0">
              <a:spcBef>
                <a:spcPct val="20000"/>
              </a:spcBef>
              <a:spcAft>
                <a:spcPct val="0"/>
              </a:spcAft>
              <a:buClr>
                <a:schemeClr val="accent2"/>
              </a:buClr>
              <a:buSzPct val="70000"/>
              <a:buFont typeface="Wingdings" pitchFamily="2" charset="2"/>
              <a:buChar char="q"/>
              <a:defRPr sz="2000">
                <a:solidFill>
                  <a:schemeClr val="tx1"/>
                </a:solidFill>
                <a:latin typeface="+mn-lt"/>
              </a:defRPr>
            </a:lvl4pPr>
            <a:lvl5pPr marL="1681163" indent="-339725" algn="l" rtl="0" eaLnBrk="0" fontAlgn="base" hangingPunct="0">
              <a:spcBef>
                <a:spcPct val="20000"/>
              </a:spcBef>
              <a:spcAft>
                <a:spcPct val="0"/>
              </a:spcAft>
              <a:buClr>
                <a:schemeClr val="accent1"/>
              </a:buClr>
              <a:buSzPct val="75000"/>
              <a:buFont typeface="Wingdings" pitchFamily="2" charset="2"/>
              <a:buChar char="§"/>
              <a:defRPr sz="2000">
                <a:solidFill>
                  <a:schemeClr val="tx1"/>
                </a:solidFill>
                <a:latin typeface="+mn-lt"/>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9pPr>
          </a:lstStyle>
          <a:p>
            <a:pPr marL="0" indent="0">
              <a:lnSpc>
                <a:spcPct val="120000"/>
              </a:lnSpc>
              <a:spcBef>
                <a:spcPts val="0"/>
              </a:spcBef>
              <a:spcAft>
                <a:spcPts val="0"/>
              </a:spcAft>
              <a:buNone/>
              <a:defRPr/>
            </a:pPr>
            <a:r>
              <a:rPr lang="en-US" sz="1050">
                <a:solidFill>
                  <a:srgbClr val="7F0055"/>
                </a:solidFill>
                <a:latin typeface="Consolas" panose="020B0609020204030204" pitchFamily="49" charset="0"/>
                <a:ea typeface="Calibri" panose="020F0502020204030204" pitchFamily="34" charset="0"/>
                <a:cs typeface="Consolas" panose="020B0609020204030204" pitchFamily="49" charset="0"/>
              </a:rPr>
              <a:t>public</a:t>
            </a:r>
            <a:r>
              <a:rPr lang="en-US" sz="105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static</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void</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main(String[] </a:t>
            </a:r>
            <a:r>
              <a:rPr lang="en-US" sz="1050" dirty="0" err="1">
                <a:solidFill>
                  <a:srgbClr val="6A3E3E"/>
                </a:solidFill>
                <a:latin typeface="Consolas" panose="020B0609020204030204" pitchFamily="49" charset="0"/>
                <a:ea typeface="Calibri" panose="020F0502020204030204" pitchFamily="34" charset="0"/>
                <a:cs typeface="Consolas" panose="020B0609020204030204" pitchFamily="49" charset="0"/>
              </a:rPr>
              <a:t>args</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tabLst>
                <a:tab pos="165200" algn="l"/>
              </a:tabLst>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7F0055"/>
                </a:solidFill>
                <a:latin typeface="Consolas" panose="020B0609020204030204" pitchFamily="49" charset="0"/>
                <a:ea typeface="Calibri" panose="020F0502020204030204" pitchFamily="34" charset="0"/>
                <a:cs typeface="Consolas" panose="020B0609020204030204" pitchFamily="49" charset="0"/>
              </a:rPr>
              <a:t>int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=4,</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b</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=5,</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c</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=9;</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tabLst>
                <a:tab pos="165200" algn="l"/>
              </a:tabLst>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if</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!=0)</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tabLst>
                <a:tab pos="165200" algn="l"/>
              </a:tabLst>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tabLst>
                <a:tab pos="165200" algn="l"/>
              </a:tabLst>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float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delta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b</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b</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-4*</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c</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tabLst>
                <a:tab pos="165200" algn="l"/>
              </a:tabLst>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if</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delta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&gt;0){</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642938" indent="0">
              <a:lnSpc>
                <a:spcPct val="120000"/>
              </a:lnSpc>
              <a:spcBef>
                <a:spcPts val="0"/>
              </a:spcBef>
              <a:spcAft>
                <a:spcPts val="0"/>
              </a:spcAft>
              <a:buNone/>
              <a:tabLst>
                <a:tab pos="165200" algn="l"/>
              </a:tabLst>
              <a:defRPr/>
            </a:pP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System.</a:t>
            </a:r>
            <a:r>
              <a:rPr lang="en-US" sz="1050" i="1" dirty="0" err="1">
                <a:solidFill>
                  <a:srgbClr val="0000C0"/>
                </a:solidFill>
                <a:latin typeface="Consolas" panose="020B0609020204030204" pitchFamily="49" charset="0"/>
                <a:ea typeface="Calibri" panose="020F0502020204030204" pitchFamily="34" charset="0"/>
                <a:cs typeface="Consolas" panose="020B0609020204030204" pitchFamily="49" charset="0"/>
              </a:rPr>
              <a:t>out</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.print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Phương</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trình</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có</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2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nghiệm</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phân</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biệt</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 ((-</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b</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Math.</a:t>
            </a:r>
            <a:r>
              <a:rPr lang="en-US" sz="1050" i="1" dirty="0" err="1">
                <a:solidFill>
                  <a:srgbClr val="000000"/>
                </a:solidFill>
                <a:latin typeface="Consolas" panose="020B0609020204030204" pitchFamily="49" charset="0"/>
                <a:ea typeface="Calibri" panose="020F0502020204030204" pitchFamily="34" charset="0"/>
                <a:cs typeface="Consolas" panose="020B0609020204030204" pitchFamily="49" charset="0"/>
              </a:rPr>
              <a:t>sqrt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delta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))/(2*</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 </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 ((-</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b</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Math.</a:t>
            </a:r>
            <a:r>
              <a:rPr lang="en-US" sz="1050" i="1" dirty="0" err="1">
                <a:solidFill>
                  <a:srgbClr val="000000"/>
                </a:solidFill>
                <a:latin typeface="Consolas" panose="020B0609020204030204" pitchFamily="49" charset="0"/>
                <a:ea typeface="Calibri" panose="020F0502020204030204" pitchFamily="34" charset="0"/>
                <a:cs typeface="Consolas" panose="020B0609020204030204" pitchFamily="49" charset="0"/>
              </a:rPr>
              <a:t>sqrt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delta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))/(2*</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else</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if</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delta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==0){</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System.</a:t>
            </a:r>
            <a:r>
              <a:rPr lang="en-US" sz="1050" i="1" dirty="0" err="1">
                <a:solidFill>
                  <a:srgbClr val="0000C0"/>
                </a:solidFill>
                <a:latin typeface="Consolas" panose="020B0609020204030204" pitchFamily="49" charset="0"/>
                <a:ea typeface="Calibri" panose="020F0502020204030204" pitchFamily="34" charset="0"/>
                <a:cs typeface="Consolas" panose="020B0609020204030204" pitchFamily="49" charset="0"/>
              </a:rPr>
              <a:t>out</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.print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Phương</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trình</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có</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1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nghiệm</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kép</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 (-</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b</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/(2*</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a</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else</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System.</a:t>
            </a:r>
            <a:r>
              <a:rPr lang="en-US" sz="1050" i="1" dirty="0" err="1">
                <a:solidFill>
                  <a:srgbClr val="0000C0"/>
                </a:solidFill>
                <a:latin typeface="Consolas" panose="020B0609020204030204" pitchFamily="49" charset="0"/>
                <a:ea typeface="Calibri" panose="020F0502020204030204" pitchFamily="34" charset="0"/>
                <a:cs typeface="Consolas" panose="020B0609020204030204" pitchFamily="49" charset="0"/>
              </a:rPr>
              <a:t>out</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.print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Phương</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trình</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vô</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nghiệm</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p>
          <a:p>
            <a:pPr marL="0" indent="0">
              <a:lnSpc>
                <a:spcPct val="120000"/>
              </a:lnSpc>
              <a:spcBef>
                <a:spcPts val="0"/>
              </a:spcBef>
              <a:spcAft>
                <a:spcPts val="0"/>
              </a:spcAft>
              <a:buNone/>
              <a:defRPr/>
            </a:pP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     else</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if</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b</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==0)</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if</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c</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==0) </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System.</a:t>
            </a:r>
            <a:r>
              <a:rPr lang="en-US" sz="1050" i="1" dirty="0" err="1">
                <a:solidFill>
                  <a:srgbClr val="0000C0"/>
                </a:solidFill>
                <a:latin typeface="Consolas" panose="020B0609020204030204" pitchFamily="49" charset="0"/>
                <a:ea typeface="Calibri" panose="020F0502020204030204" pitchFamily="34" charset="0"/>
                <a:cs typeface="Consolas" panose="020B0609020204030204" pitchFamily="49" charset="0"/>
              </a:rPr>
              <a:t>out</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.print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Phương</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trình</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vô</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số</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nghiệm</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else</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System.</a:t>
            </a:r>
            <a:r>
              <a:rPr lang="en-US" sz="1050" i="1" dirty="0" err="1">
                <a:solidFill>
                  <a:srgbClr val="0000C0"/>
                </a:solidFill>
                <a:latin typeface="Consolas" panose="020B0609020204030204" pitchFamily="49" charset="0"/>
                <a:ea typeface="Calibri" panose="020F0502020204030204" pitchFamily="34" charset="0"/>
                <a:cs typeface="Consolas" panose="020B0609020204030204" pitchFamily="49" charset="0"/>
              </a:rPr>
              <a:t>out</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.print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Phương</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trình</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vô</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nghiệm</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7F0055"/>
                </a:solidFill>
                <a:latin typeface="Consolas" panose="020B0609020204030204" pitchFamily="49" charset="0"/>
                <a:ea typeface="Calibri" panose="020F0502020204030204" pitchFamily="34" charset="0"/>
                <a:cs typeface="Consolas" panose="020B0609020204030204" pitchFamily="49" charset="0"/>
              </a:rPr>
              <a:t>else</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System.</a:t>
            </a:r>
            <a:r>
              <a:rPr lang="en-US" sz="1050" i="1" u="sng" dirty="0" err="1">
                <a:solidFill>
                  <a:srgbClr val="000000"/>
                </a:solidFill>
                <a:latin typeface="Consolas" panose="020B0609020204030204" pitchFamily="49" charset="0"/>
                <a:ea typeface="Calibri" panose="020F0502020204030204" pitchFamily="34" charset="0"/>
                <a:cs typeface="Consolas" panose="020B0609020204030204" pitchFamily="49" charset="0"/>
              </a:rPr>
              <a:t>out</a:t>
            </a:r>
            <a:r>
              <a:rPr lang="en-US" sz="1050" dirty="0" err="1">
                <a:solidFill>
                  <a:srgbClr val="000000"/>
                </a:solidFill>
                <a:latin typeface="Consolas" panose="020B0609020204030204" pitchFamily="49" charset="0"/>
                <a:ea typeface="Calibri" panose="020F0502020204030204" pitchFamily="34" charset="0"/>
                <a:cs typeface="Consolas" panose="020B0609020204030204" pitchFamily="49" charset="0"/>
              </a:rPr>
              <a:t>.print</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Phương</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trình</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có</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1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nghiệm</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err="1">
                <a:solidFill>
                  <a:srgbClr val="2A00FF"/>
                </a:solidFill>
                <a:latin typeface="Consolas" panose="020B0609020204030204" pitchFamily="49" charset="0"/>
                <a:ea typeface="Calibri" panose="020F0502020204030204" pitchFamily="34" charset="0"/>
                <a:cs typeface="Consolas" panose="020B0609020204030204" pitchFamily="49" charset="0"/>
              </a:rPr>
              <a:t>là</a:t>
            </a:r>
            <a:r>
              <a:rPr lang="en-US" sz="1050" dirty="0">
                <a:solidFill>
                  <a:srgbClr val="2A00FF"/>
                </a:solidFill>
                <a:latin typeface="Consolas" panose="020B0609020204030204" pitchFamily="49" charset="0"/>
                <a:ea typeface="Calibri" panose="020F0502020204030204" pitchFamily="34" charset="0"/>
                <a:cs typeface="Consolas" panose="020B0609020204030204" pitchFamily="49" charset="0"/>
              </a:rPr>
              <a:t>: "</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 + -</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c</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r>
              <a:rPr lang="en-US" sz="1050" dirty="0">
                <a:solidFill>
                  <a:srgbClr val="6A3E3E"/>
                </a:solidFill>
                <a:latin typeface="Consolas" panose="020B0609020204030204" pitchFamily="49" charset="0"/>
                <a:ea typeface="Calibri" panose="020F0502020204030204" pitchFamily="34" charset="0"/>
                <a:cs typeface="Consolas" panose="020B0609020204030204" pitchFamily="49" charset="0"/>
              </a:rPr>
              <a:t>b</a:t>
            </a: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spcBef>
                <a:spcPts val="0"/>
              </a:spcBef>
              <a:spcAft>
                <a:spcPts val="0"/>
              </a:spcAft>
              <a:buNone/>
              <a:defRPr/>
            </a:pPr>
            <a:r>
              <a:rPr lang="en-US" sz="1050" dirty="0">
                <a:solidFill>
                  <a:srgbClr val="000000"/>
                </a:solidFill>
                <a:latin typeface="Consolas" panose="020B0609020204030204" pitchFamily="49" charset="0"/>
                <a:ea typeface="Calibri" panose="020F0502020204030204" pitchFamily="34" charset="0"/>
                <a:cs typeface="Consolas" panose="020B0609020204030204" pitchFamily="49" charset="0"/>
              </a:rPr>
              <a:t>}</a:t>
            </a:r>
            <a:endParaRPr lang="en-US" sz="2100" dirty="0">
              <a:latin typeface="Calibri" panose="020F0502020204030204" pitchFamily="34" charset="0"/>
              <a:ea typeface="Calibri" panose="020F0502020204030204" pitchFamily="34" charset="0"/>
              <a:cs typeface="Times New Roman" panose="02020603050405020304" pitchFamily="18" charset="0"/>
            </a:endParaRPr>
          </a:p>
          <a:p>
            <a:pPr marL="0">
              <a:lnSpc>
                <a:spcPct val="107000"/>
              </a:lnSpc>
              <a:spcBef>
                <a:spcPts val="0"/>
              </a:spcBef>
              <a:spcAft>
                <a:spcPts val="0"/>
              </a:spcAft>
              <a:defRPr/>
            </a:pPr>
            <a:endParaRPr lang="en-US" sz="900" dirty="0"/>
          </a:p>
        </p:txBody>
      </p:sp>
    </p:spTree>
    <p:extLst>
      <p:ext uri="{BB962C8B-B14F-4D97-AF65-F5344CB8AC3E}">
        <p14:creationId xmlns:p14="http://schemas.microsoft.com/office/powerpoint/2010/main" val="20839425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3.1.4. Lệnh switch … case</a:t>
            </a:r>
          </a:p>
        </p:txBody>
      </p:sp>
      <p:sp>
        <p:nvSpPr>
          <p:cNvPr id="3" name="Content Placeholder 2"/>
          <p:cNvSpPr>
            <a:spLocks noGrp="1"/>
          </p:cNvSpPr>
          <p:nvPr>
            <p:ph idx="1"/>
          </p:nvPr>
        </p:nvSpPr>
        <p:spPr>
          <a:xfrm>
            <a:off x="1385646" y="1808820"/>
            <a:ext cx="6372708" cy="3726414"/>
          </a:xfrm>
        </p:spPr>
        <p:txBody>
          <a:bodyPr wrap="square">
            <a:noAutofit/>
          </a:bodyPr>
          <a:lstStyle/>
          <a:p>
            <a:pPr lvl="1"/>
            <a:endParaRPr lang="en-US" b="1">
              <a:solidFill>
                <a:srgbClr val="FF0000"/>
              </a:solidFill>
            </a:endParaRPr>
          </a:p>
          <a:p>
            <a:pPr lvl="1"/>
            <a:endParaRPr lang="en-US" b="1">
              <a:solidFill>
                <a:srgbClr val="FF0000"/>
              </a:solidFill>
            </a:endParaRPr>
          </a:p>
          <a:p>
            <a:r>
              <a:rPr lang="en-US" b="1">
                <a:solidFill>
                  <a:srgbClr val="FF0000"/>
                </a:solidFill>
              </a:rPr>
              <a:t>Cú pháp</a:t>
            </a:r>
          </a:p>
          <a:p>
            <a:pPr marL="0" indent="0">
              <a:buNone/>
            </a:pPr>
            <a:r>
              <a:rPr lang="en-US" b="1">
                <a:solidFill>
                  <a:srgbClr val="FF0000"/>
                </a:solidFill>
              </a:rPr>
              <a:t>				</a:t>
            </a:r>
          </a:p>
          <a:p>
            <a:pPr lvl="2" latinLnBrk="0"/>
            <a:endParaRPr lang="vi-VN"/>
          </a:p>
        </p:txBody>
      </p:sp>
      <p:sp>
        <p:nvSpPr>
          <p:cNvPr id="4" name="Slide Number Placeholder 3"/>
          <p:cNvSpPr>
            <a:spLocks noGrp="1"/>
          </p:cNvSpPr>
          <p:nvPr>
            <p:ph type="sldNum" sz="quarter" idx="12"/>
          </p:nvPr>
        </p:nvSpPr>
        <p:spPr/>
        <p:txBody>
          <a:bodyPr/>
          <a:lstStyle/>
          <a:p>
            <a:fld id="{E3E8E051-591C-4566-9813-B4BB16D377BD}" type="slidenum">
              <a:rPr lang="en-US" smtClean="0"/>
              <a:pPr/>
              <a:t>58</a:t>
            </a:fld>
            <a:endParaRPr lang="en-US"/>
          </a:p>
        </p:txBody>
      </p:sp>
      <p:graphicFrame>
        <p:nvGraphicFramePr>
          <p:cNvPr id="5" name="Table 4"/>
          <p:cNvGraphicFramePr>
            <a:graphicFrameLocks noGrp="1"/>
          </p:cNvGraphicFramePr>
          <p:nvPr/>
        </p:nvGraphicFramePr>
        <p:xfrm>
          <a:off x="2951820" y="1754814"/>
          <a:ext cx="4806534" cy="3925632"/>
        </p:xfrm>
        <a:graphic>
          <a:graphicData uri="http://schemas.openxmlformats.org/drawingml/2006/table">
            <a:tbl>
              <a:tblPr firstRow="1" bandRow="1">
                <a:effectLst>
                  <a:outerShdw blurRad="152400" dist="317500" dir="5400000" sx="90000" sy="-19000" rotWithShape="0">
                    <a:prstClr val="black">
                      <a:alpha val="15000"/>
                    </a:prstClr>
                  </a:outerShdw>
                </a:effectLst>
                <a:tableStyleId>{5C22544A-7EE6-4342-B048-85BDC9FD1C3A}</a:tableStyleId>
              </a:tblPr>
              <a:tblGrid>
                <a:gridCol w="4806534">
                  <a:extLst>
                    <a:ext uri="{9D8B030D-6E8A-4147-A177-3AD203B41FA5}">
                      <a16:colId xmlns:a16="http://schemas.microsoft.com/office/drawing/2014/main" val="20000"/>
                    </a:ext>
                  </a:extLst>
                </a:gridCol>
              </a:tblGrid>
              <a:tr h="108012">
                <a:tc>
                  <a:txBody>
                    <a:bodyPr/>
                    <a:lstStyle/>
                    <a:p>
                      <a:pPr algn="just">
                        <a:spcBef>
                          <a:spcPts val="0"/>
                        </a:spcBef>
                        <a:spcAft>
                          <a:spcPts val="0"/>
                        </a:spcAft>
                      </a:pPr>
                      <a:endParaRPr lang="en-GB" sz="100"/>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prst="cross"/>
                      <a:lightRig rig="flood" dir="t"/>
                    </a:cell3D>
                  </a:tcPr>
                </a:tc>
                <a:extLst>
                  <a:ext uri="{0D108BD9-81ED-4DB2-BD59-A6C34878D82A}">
                    <a16:rowId xmlns:a16="http://schemas.microsoft.com/office/drawing/2014/main" val="10000"/>
                  </a:ext>
                </a:extLst>
              </a:tr>
              <a:tr h="3726414">
                <a:tc>
                  <a:txBody>
                    <a:bodyPr/>
                    <a:lstStyle/>
                    <a:p>
                      <a:pPr algn="just">
                        <a:spcBef>
                          <a:spcPts val="0"/>
                        </a:spcBef>
                        <a:spcAft>
                          <a:spcPts val="0"/>
                        </a:spcAft>
                      </a:pPr>
                      <a:endParaRPr lang="en-US" sz="800" b="1">
                        <a:solidFill>
                          <a:srgbClr val="FF0000"/>
                        </a:solidFill>
                        <a:effectLst/>
                        <a:latin typeface="Courier New"/>
                        <a:ea typeface="Calibri"/>
                      </a:endParaRPr>
                    </a:p>
                    <a:p>
                      <a:pPr algn="just">
                        <a:spcBef>
                          <a:spcPts val="0"/>
                        </a:spcBef>
                        <a:spcAft>
                          <a:spcPts val="0"/>
                        </a:spcAft>
                      </a:pPr>
                      <a:r>
                        <a:rPr lang="en-US" sz="1700" b="1">
                          <a:solidFill>
                            <a:srgbClr val="FF0000"/>
                          </a:solidFill>
                          <a:effectLst/>
                          <a:latin typeface="Courier New"/>
                          <a:ea typeface="Calibri"/>
                        </a:rPr>
                        <a:t>switch</a:t>
                      </a:r>
                      <a:r>
                        <a:rPr lang="en-US" sz="1700">
                          <a:effectLst/>
                          <a:latin typeface="Courier New"/>
                          <a:ea typeface="Calibri"/>
                        </a:rPr>
                        <a:t>(&lt;biểu thức&gt;){</a:t>
                      </a:r>
                      <a:endParaRPr lang="en-GB" sz="1700">
                        <a:effectLst/>
                        <a:latin typeface="Times New Roman"/>
                        <a:ea typeface="Calibri"/>
                      </a:endParaRPr>
                    </a:p>
                    <a:p>
                      <a:pPr algn="just">
                        <a:spcBef>
                          <a:spcPts val="0"/>
                        </a:spcBef>
                        <a:spcAft>
                          <a:spcPts val="0"/>
                        </a:spcAft>
                      </a:pPr>
                      <a:r>
                        <a:rPr lang="en-US" sz="1700">
                          <a:effectLst/>
                          <a:latin typeface="Courier New"/>
                          <a:ea typeface="Calibri"/>
                        </a:rPr>
                        <a:t>	</a:t>
                      </a:r>
                      <a:r>
                        <a:rPr lang="en-US" sz="1700" b="1">
                          <a:solidFill>
                            <a:srgbClr val="FF0000"/>
                          </a:solidFill>
                          <a:effectLst/>
                          <a:latin typeface="Courier New"/>
                          <a:ea typeface="Calibri"/>
                        </a:rPr>
                        <a:t>case</a:t>
                      </a:r>
                      <a:r>
                        <a:rPr lang="en-US" sz="1700">
                          <a:solidFill>
                            <a:srgbClr val="FF0000"/>
                          </a:solidFill>
                          <a:effectLst/>
                          <a:latin typeface="Courier New"/>
                          <a:ea typeface="Calibri"/>
                        </a:rPr>
                        <a:t> </a:t>
                      </a:r>
                      <a:r>
                        <a:rPr lang="en-US" sz="1700">
                          <a:effectLst/>
                          <a:latin typeface="Courier New"/>
                          <a:ea typeface="Calibri"/>
                        </a:rPr>
                        <a:t>&lt;giá trị 1&gt;:</a:t>
                      </a:r>
                      <a:endParaRPr lang="en-GB" sz="1700">
                        <a:effectLst/>
                        <a:latin typeface="Times New Roman"/>
                        <a:ea typeface="Calibri"/>
                      </a:endParaRPr>
                    </a:p>
                    <a:p>
                      <a:pPr algn="just">
                        <a:spcBef>
                          <a:spcPts val="0"/>
                        </a:spcBef>
                        <a:spcAft>
                          <a:spcPts val="0"/>
                        </a:spcAft>
                      </a:pPr>
                      <a:r>
                        <a:rPr lang="en-US" sz="1700">
                          <a:effectLst/>
                          <a:latin typeface="Courier New"/>
                          <a:ea typeface="Calibri"/>
                        </a:rPr>
                        <a:t>		&lt;lệnh/khối lệnh 1&gt;;</a:t>
                      </a:r>
                      <a:endParaRPr lang="en-GB" sz="1700">
                        <a:effectLst/>
                        <a:latin typeface="Times New Roman"/>
                        <a:ea typeface="Calibri"/>
                      </a:endParaRPr>
                    </a:p>
                    <a:p>
                      <a:pPr algn="just">
                        <a:spcBef>
                          <a:spcPts val="0"/>
                        </a:spcBef>
                        <a:spcAft>
                          <a:spcPts val="0"/>
                        </a:spcAft>
                      </a:pPr>
                      <a:r>
                        <a:rPr lang="en-US" sz="1700">
                          <a:effectLst/>
                          <a:latin typeface="Courier New"/>
                          <a:ea typeface="Calibri"/>
                        </a:rPr>
                        <a:t>		break;</a:t>
                      </a:r>
                      <a:endParaRPr lang="en-GB" sz="1700">
                        <a:effectLst/>
                        <a:latin typeface="Times New Roman"/>
                        <a:ea typeface="Calibri"/>
                      </a:endParaRPr>
                    </a:p>
                    <a:p>
                      <a:pPr indent="457200" algn="just">
                        <a:spcBef>
                          <a:spcPts val="0"/>
                        </a:spcBef>
                        <a:spcAft>
                          <a:spcPts val="0"/>
                        </a:spcAft>
                      </a:pPr>
                      <a:r>
                        <a:rPr lang="en-US" sz="1700" b="1">
                          <a:solidFill>
                            <a:srgbClr val="FFFF00"/>
                          </a:solidFill>
                          <a:effectLst/>
                          <a:latin typeface="Courier New"/>
                          <a:ea typeface="Calibri"/>
                        </a:rPr>
                        <a:t>	</a:t>
                      </a:r>
                      <a:r>
                        <a:rPr lang="en-US" sz="1700" b="1">
                          <a:solidFill>
                            <a:srgbClr val="FF0000"/>
                          </a:solidFill>
                          <a:effectLst/>
                          <a:latin typeface="Courier New"/>
                          <a:ea typeface="Calibri"/>
                        </a:rPr>
                        <a:t>case</a:t>
                      </a:r>
                      <a:r>
                        <a:rPr lang="en-US" sz="1700">
                          <a:solidFill>
                            <a:srgbClr val="FF0000"/>
                          </a:solidFill>
                          <a:effectLst/>
                          <a:latin typeface="Courier New"/>
                          <a:ea typeface="Calibri"/>
                        </a:rPr>
                        <a:t> </a:t>
                      </a:r>
                      <a:r>
                        <a:rPr lang="en-US" sz="1700">
                          <a:effectLst/>
                          <a:latin typeface="Courier New"/>
                          <a:ea typeface="Calibri"/>
                        </a:rPr>
                        <a:t>&lt;giá trị 2&gt;:</a:t>
                      </a:r>
                      <a:endParaRPr lang="en-GB" sz="1700">
                        <a:effectLst/>
                        <a:latin typeface="Times New Roman"/>
                        <a:ea typeface="Calibri"/>
                      </a:endParaRPr>
                    </a:p>
                    <a:p>
                      <a:pPr algn="just">
                        <a:spcBef>
                          <a:spcPts val="0"/>
                        </a:spcBef>
                        <a:spcAft>
                          <a:spcPts val="0"/>
                        </a:spcAft>
                      </a:pPr>
                      <a:r>
                        <a:rPr lang="en-US" sz="1700">
                          <a:effectLst/>
                          <a:latin typeface="Courier New"/>
                          <a:ea typeface="Calibri"/>
                        </a:rPr>
                        <a:t>		&lt;lệnh/khối lệnh 2&gt;;</a:t>
                      </a:r>
                      <a:endParaRPr lang="en-GB" sz="1700">
                        <a:effectLst/>
                        <a:latin typeface="Times New Roman"/>
                        <a:ea typeface="Calibri"/>
                      </a:endParaRPr>
                    </a:p>
                    <a:p>
                      <a:pPr algn="just">
                        <a:spcBef>
                          <a:spcPts val="0"/>
                        </a:spcBef>
                        <a:spcAft>
                          <a:spcPts val="0"/>
                        </a:spcAft>
                      </a:pPr>
                      <a:r>
                        <a:rPr lang="en-US" sz="1700">
                          <a:effectLst/>
                          <a:latin typeface="Courier New"/>
                          <a:ea typeface="Calibri"/>
                        </a:rPr>
                        <a:t>		break;</a:t>
                      </a:r>
                      <a:endParaRPr lang="en-GB" sz="1700">
                        <a:effectLst/>
                        <a:latin typeface="Times New Roman"/>
                        <a:ea typeface="Calibri"/>
                      </a:endParaRPr>
                    </a:p>
                    <a:p>
                      <a:pPr algn="just">
                        <a:spcBef>
                          <a:spcPts val="0"/>
                        </a:spcBef>
                        <a:spcAft>
                          <a:spcPts val="0"/>
                        </a:spcAft>
                      </a:pPr>
                      <a:r>
                        <a:rPr lang="en-US" sz="1700">
                          <a:effectLst/>
                          <a:latin typeface="Courier New"/>
                          <a:ea typeface="Calibri"/>
                        </a:rPr>
                        <a:t>	...</a:t>
                      </a:r>
                      <a:endParaRPr lang="en-GB" sz="1700">
                        <a:effectLst/>
                        <a:latin typeface="Times New Roman"/>
                        <a:ea typeface="Calibri"/>
                      </a:endParaRPr>
                    </a:p>
                    <a:p>
                      <a:pPr indent="457200" algn="just">
                        <a:spcBef>
                          <a:spcPts val="0"/>
                        </a:spcBef>
                        <a:spcAft>
                          <a:spcPts val="0"/>
                        </a:spcAft>
                      </a:pPr>
                      <a:r>
                        <a:rPr lang="en-US" sz="1700" b="1">
                          <a:solidFill>
                            <a:srgbClr val="FFFF00"/>
                          </a:solidFill>
                          <a:effectLst/>
                          <a:latin typeface="Courier New"/>
                          <a:ea typeface="Calibri"/>
                        </a:rPr>
                        <a:t>	</a:t>
                      </a:r>
                      <a:r>
                        <a:rPr lang="en-US" sz="1700" b="1">
                          <a:solidFill>
                            <a:srgbClr val="FF0000"/>
                          </a:solidFill>
                          <a:effectLst/>
                          <a:latin typeface="Courier New"/>
                          <a:ea typeface="Calibri"/>
                        </a:rPr>
                        <a:t>case</a:t>
                      </a:r>
                      <a:r>
                        <a:rPr lang="en-US" sz="1700">
                          <a:solidFill>
                            <a:srgbClr val="FF0000"/>
                          </a:solidFill>
                          <a:effectLst/>
                          <a:latin typeface="Courier New"/>
                          <a:ea typeface="Calibri"/>
                        </a:rPr>
                        <a:t> </a:t>
                      </a:r>
                      <a:r>
                        <a:rPr lang="en-US" sz="1700">
                          <a:effectLst/>
                          <a:latin typeface="Courier New"/>
                          <a:ea typeface="Calibri"/>
                        </a:rPr>
                        <a:t>&lt;giá trị n&gt;:</a:t>
                      </a:r>
                      <a:endParaRPr lang="en-GB" sz="1700">
                        <a:effectLst/>
                        <a:latin typeface="Times New Roman"/>
                        <a:ea typeface="Calibri"/>
                      </a:endParaRPr>
                    </a:p>
                    <a:p>
                      <a:pPr algn="just">
                        <a:spcBef>
                          <a:spcPts val="0"/>
                        </a:spcBef>
                        <a:spcAft>
                          <a:spcPts val="0"/>
                        </a:spcAft>
                      </a:pPr>
                      <a:r>
                        <a:rPr lang="en-US" sz="1700">
                          <a:effectLst/>
                          <a:latin typeface="Courier New"/>
                          <a:ea typeface="Calibri"/>
                        </a:rPr>
                        <a:t>		&lt;lệnh/khối lệnh n&gt;;</a:t>
                      </a:r>
                      <a:endParaRPr lang="en-GB" sz="1700">
                        <a:effectLst/>
                        <a:latin typeface="Times New Roman"/>
                        <a:ea typeface="Calibri"/>
                      </a:endParaRPr>
                    </a:p>
                    <a:p>
                      <a:pPr algn="just">
                        <a:spcBef>
                          <a:spcPts val="0"/>
                        </a:spcBef>
                        <a:spcAft>
                          <a:spcPts val="0"/>
                        </a:spcAft>
                      </a:pPr>
                      <a:r>
                        <a:rPr lang="en-US" sz="1700">
                          <a:effectLst/>
                          <a:latin typeface="Courier New"/>
                          <a:ea typeface="Calibri"/>
                        </a:rPr>
                        <a:t>		break;</a:t>
                      </a:r>
                      <a:endParaRPr lang="en-GB" sz="1700">
                        <a:effectLst/>
                        <a:latin typeface="Times New Roman"/>
                        <a:ea typeface="Calibri"/>
                      </a:endParaRPr>
                    </a:p>
                    <a:p>
                      <a:pPr algn="just">
                        <a:spcBef>
                          <a:spcPts val="0"/>
                        </a:spcBef>
                        <a:spcAft>
                          <a:spcPts val="0"/>
                        </a:spcAft>
                      </a:pPr>
                      <a:r>
                        <a:rPr lang="en-US" sz="1700">
                          <a:effectLst/>
                          <a:latin typeface="Courier New"/>
                          <a:ea typeface="Calibri"/>
                        </a:rPr>
                        <a:t>	</a:t>
                      </a:r>
                      <a:r>
                        <a:rPr lang="en-US" sz="1700" b="1">
                          <a:solidFill>
                            <a:srgbClr val="FF0000"/>
                          </a:solidFill>
                          <a:effectLst/>
                          <a:latin typeface="Courier New"/>
                          <a:ea typeface="Calibri"/>
                        </a:rPr>
                        <a:t>default</a:t>
                      </a:r>
                      <a:r>
                        <a:rPr lang="en-US" sz="1700">
                          <a:solidFill>
                            <a:srgbClr val="FF0000"/>
                          </a:solidFill>
                          <a:effectLst/>
                          <a:latin typeface="Courier New"/>
                          <a:ea typeface="Calibri"/>
                        </a:rPr>
                        <a:t>:</a:t>
                      </a:r>
                      <a:endParaRPr lang="en-GB" sz="1700">
                        <a:solidFill>
                          <a:srgbClr val="FF0000"/>
                        </a:solidFill>
                        <a:effectLst/>
                        <a:latin typeface="Times New Roman"/>
                        <a:ea typeface="Calibri"/>
                      </a:endParaRPr>
                    </a:p>
                    <a:p>
                      <a:pPr algn="just">
                        <a:spcBef>
                          <a:spcPts val="0"/>
                        </a:spcBef>
                        <a:spcAft>
                          <a:spcPts val="0"/>
                        </a:spcAft>
                      </a:pPr>
                      <a:r>
                        <a:rPr lang="en-US" sz="1700">
                          <a:effectLst/>
                          <a:latin typeface="Courier New"/>
                          <a:ea typeface="Calibri"/>
                        </a:rPr>
                        <a:t>		&lt;lệnh/khối lệnh default&gt;;</a:t>
                      </a:r>
                      <a:endParaRPr lang="en-GB" sz="1700">
                        <a:effectLst/>
                        <a:latin typeface="Times New Roman"/>
                        <a:ea typeface="Calibri"/>
                      </a:endParaRPr>
                    </a:p>
                    <a:p>
                      <a:pPr>
                        <a:spcBef>
                          <a:spcPts val="0"/>
                        </a:spcBef>
                        <a:spcAft>
                          <a:spcPts val="0"/>
                        </a:spcAft>
                      </a:pPr>
                      <a:r>
                        <a:rPr lang="en-US" sz="1700">
                          <a:effectLst/>
                          <a:latin typeface="Courier New"/>
                          <a:ea typeface="Calibri"/>
                        </a:rPr>
                        <a:t>}</a:t>
                      </a:r>
                      <a:endParaRPr lang="en-GB" sz="1700"/>
                    </a:p>
                  </a:txBody>
                  <a:tcPr marL="68580" marR="68580" marT="34290" marB="3429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prst="cross"/>
                      <a:lightRig rig="flood" dir="t"/>
                    </a:cell3D>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034029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3.1.4. Lệnh switch … case</a:t>
            </a:r>
          </a:p>
        </p:txBody>
      </p:sp>
      <p:sp>
        <p:nvSpPr>
          <p:cNvPr id="4" name="Slide Number Placeholder 3"/>
          <p:cNvSpPr>
            <a:spLocks noGrp="1"/>
          </p:cNvSpPr>
          <p:nvPr>
            <p:ph type="sldNum" sz="quarter" idx="12"/>
          </p:nvPr>
        </p:nvSpPr>
        <p:spPr/>
        <p:txBody>
          <a:bodyPr/>
          <a:lstStyle/>
          <a:p>
            <a:fld id="{E3E8E051-591C-4566-9813-B4BB16D377BD}" type="slidenum">
              <a:rPr lang="en-US" smtClean="0"/>
              <a:pPr/>
              <a:t>59</a:t>
            </a:fld>
            <a:endParaRPr lang="en-US"/>
          </a:p>
        </p:txBody>
      </p:sp>
      <p:sp>
        <p:nvSpPr>
          <p:cNvPr id="8" name="Content Placeholder 2"/>
          <p:cNvSpPr txBox="1">
            <a:spLocks/>
          </p:cNvSpPr>
          <p:nvPr/>
        </p:nvSpPr>
        <p:spPr>
          <a:xfrm>
            <a:off x="1514871" y="1833999"/>
            <a:ext cx="6086475" cy="4214813"/>
          </a:xfrm>
          <a:prstGeom prst="rect">
            <a:avLst/>
          </a:prstGeom>
        </p:spPr>
        <p:txBody>
          <a:bodyPr/>
          <a:lstStyle>
            <a:lvl1pPr marL="342900" indent="-342900" algn="l" rtl="0" eaLnBrk="0" fontAlgn="base" hangingPunct="0">
              <a:spcBef>
                <a:spcPct val="20000"/>
              </a:spcBef>
              <a:spcAft>
                <a:spcPct val="0"/>
              </a:spcAft>
              <a:buClr>
                <a:schemeClr val="accent1"/>
              </a:buClr>
              <a:buSzPct val="65000"/>
              <a:buFont typeface="Wingdings" pitchFamily="2" charset="2"/>
              <a:buChar char="n"/>
              <a:defRPr sz="30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itchFamily="2" charset="2"/>
              <a:buChar char="q"/>
              <a:defRPr sz="2600">
                <a:solidFill>
                  <a:schemeClr val="tx1"/>
                </a:solidFill>
                <a:latin typeface="+mn-lt"/>
              </a:defRPr>
            </a:lvl2pPr>
            <a:lvl3pPr marL="1022350" indent="-350838" algn="l" rtl="0" eaLnBrk="0" fontAlgn="base" hangingPunct="0">
              <a:spcBef>
                <a:spcPct val="20000"/>
              </a:spcBef>
              <a:spcAft>
                <a:spcPct val="0"/>
              </a:spcAft>
              <a:buClr>
                <a:schemeClr val="accent1"/>
              </a:buClr>
              <a:buSzPct val="65000"/>
              <a:buFont typeface="Wingdings" pitchFamily="2" charset="2"/>
              <a:buChar char="n"/>
              <a:defRPr sz="2200">
                <a:solidFill>
                  <a:schemeClr val="tx1"/>
                </a:solidFill>
                <a:latin typeface="+mn-lt"/>
              </a:defRPr>
            </a:lvl3pPr>
            <a:lvl4pPr marL="1339850" indent="-315913" algn="l" rtl="0" eaLnBrk="0" fontAlgn="base" hangingPunct="0">
              <a:spcBef>
                <a:spcPct val="20000"/>
              </a:spcBef>
              <a:spcAft>
                <a:spcPct val="0"/>
              </a:spcAft>
              <a:buClr>
                <a:schemeClr val="accent2"/>
              </a:buClr>
              <a:buSzPct val="70000"/>
              <a:buFont typeface="Wingdings" pitchFamily="2" charset="2"/>
              <a:buChar char="q"/>
              <a:defRPr sz="2000">
                <a:solidFill>
                  <a:schemeClr val="tx1"/>
                </a:solidFill>
                <a:latin typeface="+mn-lt"/>
              </a:defRPr>
            </a:lvl4pPr>
            <a:lvl5pPr marL="1681163" indent="-339725" algn="l" rtl="0" eaLnBrk="0" fontAlgn="base" hangingPunct="0">
              <a:spcBef>
                <a:spcPct val="20000"/>
              </a:spcBef>
              <a:spcAft>
                <a:spcPct val="0"/>
              </a:spcAft>
              <a:buClr>
                <a:schemeClr val="accent1"/>
              </a:buClr>
              <a:buSzPct val="75000"/>
              <a:buFont typeface="Wingdings" pitchFamily="2" charset="2"/>
              <a:buChar char="§"/>
              <a:defRPr sz="2000">
                <a:solidFill>
                  <a:schemeClr val="tx1"/>
                </a:solidFill>
                <a:latin typeface="+mn-lt"/>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9pPr>
          </a:lstStyle>
          <a:p>
            <a:pPr marL="0" indent="0">
              <a:buNone/>
              <a:defRPr/>
            </a:pPr>
            <a:r>
              <a:rPr lang="en-US" sz="1200">
                <a:solidFill>
                  <a:srgbClr val="7F0055"/>
                </a:solidFill>
                <a:latin typeface="Consolas" panose="020B0609020204030204" pitchFamily="49" charset="0"/>
              </a:rPr>
              <a:t>public</a:t>
            </a:r>
            <a:r>
              <a:rPr lang="en-US" sz="1200">
                <a:solidFill>
                  <a:srgbClr val="000000"/>
                </a:solidFill>
                <a:latin typeface="Consolas" panose="020B0609020204030204" pitchFamily="49" charset="0"/>
              </a:rPr>
              <a:t> </a:t>
            </a:r>
            <a:r>
              <a:rPr lang="en-US" sz="1200">
                <a:solidFill>
                  <a:srgbClr val="7F0055"/>
                </a:solidFill>
                <a:latin typeface="Consolas" panose="020B0609020204030204" pitchFamily="49" charset="0"/>
              </a:rPr>
              <a:t>static</a:t>
            </a:r>
            <a:r>
              <a:rPr lang="en-US" sz="1200">
                <a:solidFill>
                  <a:srgbClr val="000000"/>
                </a:solidFill>
                <a:latin typeface="Consolas" panose="020B0609020204030204" pitchFamily="49" charset="0"/>
              </a:rPr>
              <a:t> </a:t>
            </a:r>
            <a:r>
              <a:rPr lang="en-US" sz="1200">
                <a:solidFill>
                  <a:srgbClr val="7F0055"/>
                </a:solidFill>
                <a:latin typeface="Consolas" panose="020B0609020204030204" pitchFamily="49" charset="0"/>
              </a:rPr>
              <a:t>void</a:t>
            </a:r>
            <a:r>
              <a:rPr lang="en-US" sz="1200">
                <a:solidFill>
                  <a:srgbClr val="000000"/>
                </a:solidFill>
                <a:latin typeface="Consolas" panose="020B0609020204030204" pitchFamily="49" charset="0"/>
              </a:rPr>
              <a:t> main (String[] </a:t>
            </a:r>
            <a:r>
              <a:rPr lang="en-US" sz="1200">
                <a:solidFill>
                  <a:srgbClr val="6A3E3E"/>
                </a:solidFill>
                <a:latin typeface="Consolas" panose="020B0609020204030204" pitchFamily="49" charset="0"/>
              </a:rPr>
              <a:t>args</a:t>
            </a:r>
            <a:r>
              <a:rPr lang="en-US" sz="1200">
                <a:solidFill>
                  <a:srgbClr val="000000"/>
                </a:solidFill>
                <a:latin typeface="Consolas" panose="020B0609020204030204" pitchFamily="49" charset="0"/>
              </a:rPr>
              <a:t>) {</a:t>
            </a:r>
          </a:p>
          <a:p>
            <a:pPr marL="0" indent="0">
              <a:buNone/>
              <a:defRPr/>
            </a:pPr>
            <a:r>
              <a:rPr lang="en-US" sz="1200">
                <a:solidFill>
                  <a:srgbClr val="7F0055"/>
                </a:solidFill>
                <a:latin typeface="Consolas" panose="020B0609020204030204" pitchFamily="49" charset="0"/>
              </a:rPr>
              <a:t>    int</a:t>
            </a:r>
            <a:r>
              <a:rPr lang="en-US" sz="1200">
                <a:solidFill>
                  <a:srgbClr val="000000"/>
                </a:solidFill>
                <a:latin typeface="Consolas" panose="020B0609020204030204" pitchFamily="49" charset="0"/>
              </a:rPr>
              <a:t> </a:t>
            </a:r>
            <a:r>
              <a:rPr lang="en-US" sz="1200">
                <a:solidFill>
                  <a:srgbClr val="6A3E3E"/>
                </a:solidFill>
                <a:latin typeface="Consolas" panose="020B0609020204030204" pitchFamily="49" charset="0"/>
              </a:rPr>
              <a:t>thang</a:t>
            </a:r>
            <a:r>
              <a:rPr lang="en-US" sz="1200">
                <a:solidFill>
                  <a:srgbClr val="000000"/>
                </a:solidFill>
                <a:latin typeface="Consolas" panose="020B0609020204030204" pitchFamily="49" charset="0"/>
              </a:rPr>
              <a:t> = 11;</a:t>
            </a:r>
          </a:p>
          <a:p>
            <a:pPr marL="0" indent="0">
              <a:buNone/>
              <a:defRPr/>
            </a:pPr>
            <a:r>
              <a:rPr lang="en-US" sz="1200">
                <a:solidFill>
                  <a:srgbClr val="7F0055"/>
                </a:solidFill>
                <a:highlight>
                  <a:srgbClr val="D4D4D4"/>
                </a:highlight>
                <a:latin typeface="Consolas" panose="020B0609020204030204" pitchFamily="49" charset="0"/>
              </a:rPr>
              <a:t>    switch</a:t>
            </a:r>
            <a:r>
              <a:rPr lang="en-US" sz="1200">
                <a:solidFill>
                  <a:srgbClr val="000000"/>
                </a:solidFill>
                <a:highlight>
                  <a:srgbClr val="D4D4D4"/>
                </a:highlight>
                <a:latin typeface="Consolas" panose="020B0609020204030204" pitchFamily="49" charset="0"/>
              </a:rPr>
              <a:t>(</a:t>
            </a:r>
            <a:r>
              <a:rPr lang="en-US" sz="1200">
                <a:solidFill>
                  <a:srgbClr val="6A3E3E"/>
                </a:solidFill>
                <a:highlight>
                  <a:srgbClr val="D4D4D4"/>
                </a:highlight>
                <a:latin typeface="Consolas" panose="020B0609020204030204" pitchFamily="49" charset="0"/>
              </a:rPr>
              <a:t>thang</a:t>
            </a:r>
            <a:r>
              <a:rPr lang="en-US" sz="1200">
                <a:solidFill>
                  <a:srgbClr val="000000"/>
                </a:solidFill>
                <a:highlight>
                  <a:srgbClr val="D4D4D4"/>
                </a:highlight>
                <a:latin typeface="Consolas" panose="020B0609020204030204" pitchFamily="49" charset="0"/>
              </a:rPr>
              <a:t>) {</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1: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1"</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2: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2"</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3: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3"</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4: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4"</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5: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5"</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6: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6"</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7: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7"</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8: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8"</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9: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9"</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10: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10"</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11: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11"</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case</a:t>
            </a:r>
            <a:r>
              <a:rPr lang="en-US" sz="1200">
                <a:solidFill>
                  <a:srgbClr val="000000"/>
                </a:solidFill>
                <a:latin typeface="Consolas" panose="020B0609020204030204" pitchFamily="49" charset="0"/>
              </a:rPr>
              <a:t> 12: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12"</a:t>
            </a:r>
            <a:r>
              <a:rPr lang="en-US" sz="1200" i="1">
                <a:solidFill>
                  <a:srgbClr val="000000"/>
                </a:solidFill>
                <a:latin typeface="Consolas" panose="020B0609020204030204" pitchFamily="49" charset="0"/>
              </a:rPr>
              <a:t>); </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7F0055"/>
                </a:solidFill>
                <a:latin typeface="Consolas" panose="020B0609020204030204" pitchFamily="49" charset="0"/>
              </a:rPr>
              <a:t>	default</a:t>
            </a:r>
            <a:r>
              <a:rPr lang="en-US" sz="1200">
                <a:solidFill>
                  <a:srgbClr val="000000"/>
                </a:solidFill>
                <a:latin typeface="Consolas" panose="020B0609020204030204" pitchFamily="49" charset="0"/>
              </a:rPr>
              <a:t>: System.</a:t>
            </a:r>
            <a:r>
              <a:rPr lang="en-US" sz="1200" i="1">
                <a:solidFill>
                  <a:srgbClr val="0000C0"/>
                </a:solidFill>
                <a:latin typeface="Consolas" panose="020B0609020204030204" pitchFamily="49" charset="0"/>
              </a:rPr>
              <a:t>out</a:t>
            </a:r>
            <a:r>
              <a:rPr lang="en-US" sz="1200" i="1">
                <a:solidFill>
                  <a:srgbClr val="000000"/>
                </a:solidFill>
                <a:latin typeface="Consolas" panose="020B0609020204030204" pitchFamily="49" charset="0"/>
              </a:rPr>
              <a:t>.println(</a:t>
            </a:r>
            <a:r>
              <a:rPr lang="en-US" sz="1200" i="1">
                <a:solidFill>
                  <a:srgbClr val="2A00FF"/>
                </a:solidFill>
                <a:latin typeface="Consolas" panose="020B0609020204030204" pitchFamily="49" charset="0"/>
              </a:rPr>
              <a:t>“Tháng không hợp lệ"</a:t>
            </a:r>
            <a:r>
              <a:rPr lang="en-US" sz="1200" i="1">
                <a:solidFill>
                  <a:srgbClr val="000000"/>
                </a:solidFill>
                <a:latin typeface="Consolas" panose="020B0609020204030204" pitchFamily="49" charset="0"/>
              </a:rPr>
              <a:t>);</a:t>
            </a:r>
            <a:r>
              <a:rPr lang="en-US" sz="1200" i="1">
                <a:solidFill>
                  <a:srgbClr val="7F0055"/>
                </a:solidFill>
                <a:latin typeface="Consolas" panose="020B0609020204030204" pitchFamily="49" charset="0"/>
              </a:rPr>
              <a:t>break</a:t>
            </a:r>
            <a:r>
              <a:rPr lang="en-US" sz="1200" i="1">
                <a:solidFill>
                  <a:srgbClr val="000000"/>
                </a:solidFill>
                <a:latin typeface="Consolas" panose="020B0609020204030204" pitchFamily="49" charset="0"/>
              </a:rPr>
              <a:t>;</a:t>
            </a:r>
          </a:p>
          <a:p>
            <a:pPr marL="0" indent="0">
              <a:buNone/>
              <a:defRPr/>
            </a:pPr>
            <a:r>
              <a:rPr lang="en-US" sz="1200">
                <a:solidFill>
                  <a:srgbClr val="000000"/>
                </a:solidFill>
                <a:highlight>
                  <a:srgbClr val="D4D4D4"/>
                </a:highlight>
                <a:latin typeface="Consolas" panose="020B0609020204030204" pitchFamily="49" charset="0"/>
              </a:rPr>
              <a:t>    }</a:t>
            </a:r>
          </a:p>
          <a:p>
            <a:pPr marL="0" indent="0">
              <a:buNone/>
              <a:defRPr/>
            </a:pPr>
            <a:r>
              <a:rPr lang="en-US" altLang="en-US" sz="1200">
                <a:solidFill>
                  <a:srgbClr val="000000"/>
                </a:solidFill>
                <a:highlight>
                  <a:srgbClr val="D4D4D4"/>
                </a:highlight>
                <a:latin typeface="Consolas" panose="020B0609020204030204" pitchFamily="49" charset="0"/>
              </a:rPr>
              <a:t>}</a:t>
            </a:r>
            <a:endParaRPr lang="en-US" altLang="en-US" sz="1200" dirty="0">
              <a:solidFill>
                <a:srgbClr val="201053"/>
              </a:solidFill>
            </a:endParaRPr>
          </a:p>
        </p:txBody>
      </p:sp>
    </p:spTree>
    <p:extLst>
      <p:ext uri="{BB962C8B-B14F-4D97-AF65-F5344CB8AC3E}">
        <p14:creationId xmlns:p14="http://schemas.microsoft.com/office/powerpoint/2010/main" val="338888144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3.1.4. Lệnh switch … case</a:t>
            </a:r>
          </a:p>
        </p:txBody>
      </p:sp>
      <p:sp>
        <p:nvSpPr>
          <p:cNvPr id="4" name="Slide Number Placeholder 3"/>
          <p:cNvSpPr>
            <a:spLocks noGrp="1"/>
          </p:cNvSpPr>
          <p:nvPr>
            <p:ph type="sldNum" sz="quarter" idx="12"/>
          </p:nvPr>
        </p:nvSpPr>
        <p:spPr/>
        <p:txBody>
          <a:bodyPr/>
          <a:lstStyle/>
          <a:p>
            <a:fld id="{E3E8E051-591C-4566-9813-B4BB16D377BD}" type="slidenum">
              <a:rPr lang="en-US" smtClean="0"/>
              <a:pPr/>
              <a:t>60</a:t>
            </a:fld>
            <a:endParaRPr lang="en-US"/>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3103" y="1640682"/>
            <a:ext cx="4755356" cy="417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693131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3.2. Lệnh lặp</a:t>
            </a:r>
          </a:p>
        </p:txBody>
      </p:sp>
      <p:sp>
        <p:nvSpPr>
          <p:cNvPr id="3" name="Content Placeholder 2"/>
          <p:cNvSpPr>
            <a:spLocks noGrp="1"/>
          </p:cNvSpPr>
          <p:nvPr>
            <p:ph idx="1"/>
          </p:nvPr>
        </p:nvSpPr>
        <p:spPr>
          <a:xfrm>
            <a:off x="1385646" y="1808820"/>
            <a:ext cx="6372708" cy="3726414"/>
          </a:xfrm>
        </p:spPr>
        <p:txBody>
          <a:bodyPr wrap="square">
            <a:noAutofit/>
          </a:bodyPr>
          <a:lstStyle/>
          <a:p>
            <a:pPr marL="0" indent="0">
              <a:buNone/>
            </a:pPr>
            <a:r>
              <a:rPr lang="en-US" sz="2400" b="1"/>
              <a:t>1. Lệnh while</a:t>
            </a:r>
          </a:p>
          <a:p>
            <a:pPr marL="0" indent="0">
              <a:buNone/>
            </a:pPr>
            <a:r>
              <a:rPr lang="en-US" sz="2400" b="1"/>
              <a:t>2. Lệnh do … while</a:t>
            </a:r>
          </a:p>
          <a:p>
            <a:pPr marL="0" indent="0">
              <a:buNone/>
            </a:pPr>
            <a:r>
              <a:rPr lang="en-US" sz="2400" b="1"/>
              <a:t>3. Lệnh for</a:t>
            </a:r>
          </a:p>
          <a:p>
            <a:pPr marL="0" indent="0">
              <a:buNone/>
            </a:pPr>
            <a:r>
              <a:rPr lang="en-US" sz="2400" b="1"/>
              <a:t>4. </a:t>
            </a:r>
            <a:r>
              <a:rPr lang="en-GB" sz="2400" b="1"/>
              <a:t>Lệnh break</a:t>
            </a:r>
          </a:p>
          <a:p>
            <a:pPr marL="0" indent="0">
              <a:buNone/>
            </a:pPr>
            <a:r>
              <a:rPr lang="en-US" sz="2400" b="1"/>
              <a:t>5. </a:t>
            </a:r>
            <a:r>
              <a:rPr lang="en-GB" sz="2400" b="1"/>
              <a:t>Lệnh continue</a:t>
            </a:r>
            <a:endParaRPr lang="en-US" sz="2400" b="1"/>
          </a:p>
          <a:p>
            <a:pPr marL="0" indent="0">
              <a:buNone/>
            </a:pPr>
            <a:endParaRPr lang="en-US" b="1">
              <a:solidFill>
                <a:srgbClr val="FF0000"/>
              </a:solidFill>
            </a:endParaRPr>
          </a:p>
          <a:p>
            <a:pPr marL="0" indent="0">
              <a:buNone/>
            </a:pPr>
            <a:r>
              <a:rPr lang="en-US" b="1">
                <a:solidFill>
                  <a:srgbClr val="FF0000"/>
                </a:solidFill>
              </a:rPr>
              <a:t>				</a:t>
            </a:r>
          </a:p>
          <a:p>
            <a:pPr lvl="2" latinLnBrk="0"/>
            <a:endParaRPr lang="vi-VN"/>
          </a:p>
        </p:txBody>
      </p:sp>
      <p:sp>
        <p:nvSpPr>
          <p:cNvPr id="4" name="Slide Number Placeholder 3"/>
          <p:cNvSpPr>
            <a:spLocks noGrp="1"/>
          </p:cNvSpPr>
          <p:nvPr>
            <p:ph type="sldNum" sz="quarter" idx="12"/>
          </p:nvPr>
        </p:nvSpPr>
        <p:spPr/>
        <p:txBody>
          <a:bodyPr/>
          <a:lstStyle/>
          <a:p>
            <a:fld id="{E3E8E051-591C-4566-9813-B4BB16D377BD}" type="slidenum">
              <a:rPr lang="en-US" smtClean="0"/>
              <a:pPr/>
              <a:t>61</a:t>
            </a:fld>
            <a:endParaRPr lang="en-US"/>
          </a:p>
        </p:txBody>
      </p:sp>
      <p:pic>
        <p:nvPicPr>
          <p:cNvPr id="5" name="Picture 43" descr="Loop Architec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2150" y="2228850"/>
            <a:ext cx="211455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50664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3.2.1. Lệnh while</a:t>
            </a:r>
          </a:p>
        </p:txBody>
      </p:sp>
      <p:sp>
        <p:nvSpPr>
          <p:cNvPr id="4" name="Slide Number Placeholder 3"/>
          <p:cNvSpPr>
            <a:spLocks noGrp="1"/>
          </p:cNvSpPr>
          <p:nvPr>
            <p:ph type="sldNum" sz="quarter" idx="12"/>
          </p:nvPr>
        </p:nvSpPr>
        <p:spPr/>
        <p:txBody>
          <a:bodyPr/>
          <a:lstStyle/>
          <a:p>
            <a:fld id="{E3E8E051-591C-4566-9813-B4BB16D377BD}" type="slidenum">
              <a:rPr lang="en-US" smtClean="0"/>
              <a:pPr/>
              <a:t>62</a:t>
            </a:fld>
            <a:endParaRPr lang="en-US"/>
          </a:p>
        </p:txBody>
      </p:sp>
      <p:pic>
        <p:nvPicPr>
          <p:cNvPr id="9" name="Picture 41" descr="Java While Lo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7" y="1782434"/>
            <a:ext cx="2634641" cy="4046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9104" y="3517204"/>
            <a:ext cx="3485411" cy="214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Content Placeholder 2"/>
          <p:cNvSpPr txBox="1">
            <a:spLocks/>
          </p:cNvSpPr>
          <p:nvPr/>
        </p:nvSpPr>
        <p:spPr>
          <a:xfrm>
            <a:off x="4343404" y="2000250"/>
            <a:ext cx="3457967" cy="857250"/>
          </a:xfrm>
          <a:prstGeom prst="rect">
            <a:avLst/>
          </a:prstGeom>
        </p:spPr>
        <p:txBody>
          <a:bodyPr/>
          <a:lstStyle>
            <a:lvl1pPr marL="342900" indent="-342900" algn="l" rtl="0" eaLnBrk="0" fontAlgn="base" hangingPunct="0">
              <a:spcBef>
                <a:spcPct val="20000"/>
              </a:spcBef>
              <a:spcAft>
                <a:spcPct val="0"/>
              </a:spcAft>
              <a:buClr>
                <a:schemeClr val="accent1"/>
              </a:buClr>
              <a:buSzPct val="65000"/>
              <a:buFont typeface="Wingdings" pitchFamily="2" charset="2"/>
              <a:buChar char="n"/>
              <a:defRPr sz="30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itchFamily="2" charset="2"/>
              <a:buChar char="q"/>
              <a:defRPr sz="2600">
                <a:solidFill>
                  <a:schemeClr val="tx1"/>
                </a:solidFill>
                <a:latin typeface="+mn-lt"/>
              </a:defRPr>
            </a:lvl2pPr>
            <a:lvl3pPr marL="1022350" indent="-350838" algn="l" rtl="0" eaLnBrk="0" fontAlgn="base" hangingPunct="0">
              <a:spcBef>
                <a:spcPct val="20000"/>
              </a:spcBef>
              <a:spcAft>
                <a:spcPct val="0"/>
              </a:spcAft>
              <a:buClr>
                <a:schemeClr val="accent1"/>
              </a:buClr>
              <a:buSzPct val="65000"/>
              <a:buFont typeface="Wingdings" pitchFamily="2" charset="2"/>
              <a:buChar char="n"/>
              <a:defRPr sz="2200">
                <a:solidFill>
                  <a:schemeClr val="tx1"/>
                </a:solidFill>
                <a:latin typeface="+mn-lt"/>
              </a:defRPr>
            </a:lvl3pPr>
            <a:lvl4pPr marL="1339850" indent="-315913" algn="l" rtl="0" eaLnBrk="0" fontAlgn="base" hangingPunct="0">
              <a:spcBef>
                <a:spcPct val="20000"/>
              </a:spcBef>
              <a:spcAft>
                <a:spcPct val="0"/>
              </a:spcAft>
              <a:buClr>
                <a:schemeClr val="accent2"/>
              </a:buClr>
              <a:buSzPct val="70000"/>
              <a:buFont typeface="Wingdings" pitchFamily="2" charset="2"/>
              <a:buChar char="q"/>
              <a:defRPr sz="2000">
                <a:solidFill>
                  <a:schemeClr val="tx1"/>
                </a:solidFill>
                <a:latin typeface="+mn-lt"/>
              </a:defRPr>
            </a:lvl4pPr>
            <a:lvl5pPr marL="1681163" indent="-339725" algn="l" rtl="0" eaLnBrk="0" fontAlgn="base" hangingPunct="0">
              <a:spcBef>
                <a:spcPct val="20000"/>
              </a:spcBef>
              <a:spcAft>
                <a:spcPct val="0"/>
              </a:spcAft>
              <a:buClr>
                <a:schemeClr val="accent1"/>
              </a:buClr>
              <a:buSzPct val="75000"/>
              <a:buFont typeface="Wingdings" pitchFamily="2" charset="2"/>
              <a:buChar char="§"/>
              <a:defRPr sz="2000">
                <a:solidFill>
                  <a:schemeClr val="tx1"/>
                </a:solidFill>
                <a:latin typeface="+mn-lt"/>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9pPr>
          </a:lstStyle>
          <a:p>
            <a:pPr marL="64294" indent="0">
              <a:lnSpc>
                <a:spcPct val="107000"/>
              </a:lnSpc>
              <a:spcBef>
                <a:spcPts val="0"/>
              </a:spcBef>
              <a:spcAft>
                <a:spcPts val="0"/>
              </a:spcAft>
              <a:buNone/>
              <a:defRPr/>
            </a:pPr>
            <a:r>
              <a:rPr lang="en-US" sz="1800" dirty="0">
                <a:solidFill>
                  <a:srgbClr val="003399"/>
                </a:solidFill>
                <a:ea typeface="Calibri" panose="020F0502020204030204" pitchFamily="34" charset="0"/>
                <a:cs typeface="Times New Roman" panose="02020603050405020304" pitchFamily="18" charset="0"/>
              </a:rPr>
              <a:t>while (</a:t>
            </a:r>
            <a:r>
              <a:rPr lang="en-US" sz="1800" i="1" dirty="0">
                <a:solidFill>
                  <a:srgbClr val="003399"/>
                </a:solidFill>
                <a:ea typeface="Calibri" panose="020F0502020204030204" pitchFamily="34" charset="0"/>
                <a:cs typeface="Times New Roman" panose="02020603050405020304" pitchFamily="18" charset="0"/>
              </a:rPr>
              <a:t>&lt;</a:t>
            </a:r>
            <a:r>
              <a:rPr lang="en-US" sz="1800" i="1" dirty="0" err="1">
                <a:solidFill>
                  <a:srgbClr val="003399"/>
                </a:solidFill>
                <a:ea typeface="Calibri" panose="020F0502020204030204" pitchFamily="34" charset="0"/>
                <a:cs typeface="Times New Roman" panose="02020603050405020304" pitchFamily="18" charset="0"/>
              </a:rPr>
              <a:t>biểu</a:t>
            </a:r>
            <a:r>
              <a:rPr lang="en-US" sz="1800" i="1" dirty="0">
                <a:solidFill>
                  <a:srgbClr val="003399"/>
                </a:solidFill>
                <a:ea typeface="Calibri" panose="020F0502020204030204" pitchFamily="34" charset="0"/>
                <a:cs typeface="Times New Roman" panose="02020603050405020304" pitchFamily="18" charset="0"/>
              </a:rPr>
              <a:t> </a:t>
            </a:r>
            <a:r>
              <a:rPr lang="en-US" sz="1800" i="1" dirty="0" err="1">
                <a:solidFill>
                  <a:srgbClr val="003399"/>
                </a:solidFill>
                <a:ea typeface="Calibri" panose="020F0502020204030204" pitchFamily="34" charset="0"/>
                <a:cs typeface="Times New Roman" panose="02020603050405020304" pitchFamily="18" charset="0"/>
              </a:rPr>
              <a:t>thức</a:t>
            </a:r>
            <a:r>
              <a:rPr lang="en-US" sz="1800" i="1" dirty="0">
                <a:solidFill>
                  <a:srgbClr val="003399"/>
                </a:solidFill>
                <a:ea typeface="Calibri" panose="020F0502020204030204" pitchFamily="34" charset="0"/>
                <a:cs typeface="Times New Roman" panose="02020603050405020304" pitchFamily="18" charset="0"/>
              </a:rPr>
              <a:t> </a:t>
            </a:r>
            <a:r>
              <a:rPr lang="en-US" sz="1800" i="1" dirty="0" err="1">
                <a:solidFill>
                  <a:srgbClr val="003399"/>
                </a:solidFill>
                <a:ea typeface="Calibri" panose="020F0502020204030204" pitchFamily="34" charset="0"/>
                <a:cs typeface="Times New Roman" panose="02020603050405020304" pitchFamily="18" charset="0"/>
              </a:rPr>
              <a:t>điều</a:t>
            </a:r>
            <a:r>
              <a:rPr lang="en-US" sz="1800" i="1" dirty="0">
                <a:solidFill>
                  <a:srgbClr val="003399"/>
                </a:solidFill>
                <a:ea typeface="Calibri" panose="020F0502020204030204" pitchFamily="34" charset="0"/>
                <a:cs typeface="Times New Roman" panose="02020603050405020304" pitchFamily="18" charset="0"/>
              </a:rPr>
              <a:t> </a:t>
            </a:r>
            <a:r>
              <a:rPr lang="en-US" sz="1800" i="1" dirty="0" err="1">
                <a:solidFill>
                  <a:srgbClr val="003399"/>
                </a:solidFill>
                <a:ea typeface="Calibri" panose="020F0502020204030204" pitchFamily="34" charset="0"/>
                <a:cs typeface="Times New Roman" panose="02020603050405020304" pitchFamily="18" charset="0"/>
              </a:rPr>
              <a:t>kiện</a:t>
            </a:r>
            <a:r>
              <a:rPr lang="en-US" sz="1800" i="1" dirty="0">
                <a:solidFill>
                  <a:srgbClr val="003399"/>
                </a:solidFill>
                <a:ea typeface="Calibri" panose="020F0502020204030204" pitchFamily="34" charset="0"/>
                <a:cs typeface="Times New Roman" panose="02020603050405020304" pitchFamily="18" charset="0"/>
              </a:rPr>
              <a:t>&gt;</a:t>
            </a:r>
            <a:r>
              <a:rPr lang="en-US" sz="1800" dirty="0">
                <a:solidFill>
                  <a:srgbClr val="003399"/>
                </a:solidFill>
                <a:ea typeface="Calibri" panose="020F0502020204030204" pitchFamily="34" charset="0"/>
                <a:cs typeface="Times New Roman" panose="02020603050405020304" pitchFamily="18" charset="0"/>
              </a:rPr>
              <a:t>) {</a:t>
            </a:r>
            <a:endParaRPr lang="en-US" sz="900" dirty="0">
              <a:solidFill>
                <a:srgbClr val="003399"/>
              </a:solidFill>
              <a:latin typeface="Calibri" panose="020F0502020204030204" pitchFamily="34" charset="0"/>
              <a:ea typeface="Calibri" panose="020F0502020204030204" pitchFamily="34" charset="0"/>
              <a:cs typeface="Times New Roman" panose="02020603050405020304" pitchFamily="18" charset="0"/>
            </a:endParaRPr>
          </a:p>
          <a:p>
            <a:pPr marL="64294" indent="0">
              <a:lnSpc>
                <a:spcPct val="200000"/>
              </a:lnSpc>
              <a:spcBef>
                <a:spcPts val="0"/>
              </a:spcBef>
              <a:spcAft>
                <a:spcPts val="0"/>
              </a:spcAft>
              <a:buNone/>
              <a:defRPr/>
            </a:pPr>
            <a:r>
              <a:rPr lang="en-US" sz="1800" dirty="0">
                <a:solidFill>
                  <a:srgbClr val="003399"/>
                </a:solidFill>
                <a:ea typeface="Calibri" panose="020F0502020204030204" pitchFamily="34" charset="0"/>
                <a:cs typeface="Times New Roman" panose="02020603050405020304" pitchFamily="18" charset="0"/>
              </a:rPr>
              <a:t>	</a:t>
            </a:r>
            <a:r>
              <a:rPr lang="en-US" sz="1800" i="1" dirty="0">
                <a:solidFill>
                  <a:srgbClr val="003399"/>
                </a:solidFill>
                <a:ea typeface="Calibri" panose="020F0502020204030204" pitchFamily="34" charset="0"/>
                <a:cs typeface="Times New Roman" panose="02020603050405020304" pitchFamily="18" charset="0"/>
              </a:rPr>
              <a:t> </a:t>
            </a:r>
            <a:r>
              <a:rPr lang="en-US" sz="1800" dirty="0">
                <a:solidFill>
                  <a:srgbClr val="003399"/>
                </a:solidFill>
                <a:ea typeface="Calibri" panose="020F0502020204030204" pitchFamily="34" charset="0"/>
                <a:cs typeface="Times New Roman" panose="02020603050405020304" pitchFamily="18" charset="0"/>
              </a:rPr>
              <a:t>[</a:t>
            </a:r>
            <a:r>
              <a:rPr lang="en-US" sz="1800" dirty="0" err="1">
                <a:solidFill>
                  <a:srgbClr val="003399"/>
                </a:solidFill>
                <a:ea typeface="Calibri" panose="020F0502020204030204" pitchFamily="34" charset="0"/>
                <a:cs typeface="Times New Roman" panose="02020603050405020304" pitchFamily="18" charset="0"/>
              </a:rPr>
              <a:t>Các</a:t>
            </a:r>
            <a:r>
              <a:rPr lang="en-US" sz="1800" dirty="0">
                <a:solidFill>
                  <a:srgbClr val="003399"/>
                </a:solidFill>
                <a:ea typeface="Calibri" panose="020F0502020204030204" pitchFamily="34" charset="0"/>
                <a:cs typeface="Times New Roman" panose="02020603050405020304" pitchFamily="18" charset="0"/>
              </a:rPr>
              <a:t> </a:t>
            </a:r>
            <a:r>
              <a:rPr lang="en-US" sz="1800" dirty="0" err="1">
                <a:solidFill>
                  <a:srgbClr val="003399"/>
                </a:solidFill>
                <a:ea typeface="Calibri" panose="020F0502020204030204" pitchFamily="34" charset="0"/>
                <a:cs typeface="Times New Roman" panose="02020603050405020304" pitchFamily="18" charset="0"/>
              </a:rPr>
              <a:t>câu</a:t>
            </a:r>
            <a:r>
              <a:rPr lang="en-US" sz="1800" dirty="0">
                <a:solidFill>
                  <a:srgbClr val="003399"/>
                </a:solidFill>
                <a:ea typeface="Calibri" panose="020F0502020204030204" pitchFamily="34" charset="0"/>
                <a:cs typeface="Times New Roman" panose="02020603050405020304" pitchFamily="18" charset="0"/>
              </a:rPr>
              <a:t> </a:t>
            </a:r>
            <a:r>
              <a:rPr lang="en-US" sz="1800" dirty="0" err="1">
                <a:solidFill>
                  <a:srgbClr val="003399"/>
                </a:solidFill>
                <a:ea typeface="Calibri" panose="020F0502020204030204" pitchFamily="34" charset="0"/>
                <a:cs typeface="Times New Roman" panose="02020603050405020304" pitchFamily="18" charset="0"/>
              </a:rPr>
              <a:t>lệnh</a:t>
            </a:r>
            <a:r>
              <a:rPr lang="en-US" sz="1800" dirty="0">
                <a:solidFill>
                  <a:srgbClr val="003399"/>
                </a:solidFill>
                <a:ea typeface="Calibri" panose="020F0502020204030204" pitchFamily="34" charset="0"/>
                <a:cs typeface="Times New Roman" panose="02020603050405020304" pitchFamily="18" charset="0"/>
              </a:rPr>
              <a:t> </a:t>
            </a:r>
            <a:r>
              <a:rPr lang="en-US" sz="1800" dirty="0" err="1">
                <a:solidFill>
                  <a:srgbClr val="003399"/>
                </a:solidFill>
                <a:ea typeface="Calibri" panose="020F0502020204030204" pitchFamily="34" charset="0"/>
                <a:cs typeface="Times New Roman" panose="02020603050405020304" pitchFamily="18" charset="0"/>
              </a:rPr>
              <a:t>thực</a:t>
            </a:r>
            <a:r>
              <a:rPr lang="en-US" sz="1800" dirty="0">
                <a:solidFill>
                  <a:srgbClr val="003399"/>
                </a:solidFill>
                <a:ea typeface="Calibri" panose="020F0502020204030204" pitchFamily="34" charset="0"/>
                <a:cs typeface="Times New Roman" panose="02020603050405020304" pitchFamily="18" charset="0"/>
              </a:rPr>
              <a:t> </a:t>
            </a:r>
            <a:r>
              <a:rPr lang="en-US" sz="1800" dirty="0" err="1">
                <a:solidFill>
                  <a:srgbClr val="003399"/>
                </a:solidFill>
                <a:ea typeface="Calibri" panose="020F0502020204030204" pitchFamily="34" charset="0"/>
                <a:cs typeface="Times New Roman" panose="02020603050405020304" pitchFamily="18" charset="0"/>
              </a:rPr>
              <a:t>hiện</a:t>
            </a:r>
            <a:r>
              <a:rPr lang="en-US" sz="1800" dirty="0">
                <a:solidFill>
                  <a:srgbClr val="003399"/>
                </a:solidFill>
                <a:ea typeface="Calibri" panose="020F0502020204030204" pitchFamily="34" charset="0"/>
                <a:cs typeface="Times New Roman" panose="02020603050405020304" pitchFamily="18" charset="0"/>
              </a:rPr>
              <a:t>];</a:t>
            </a:r>
            <a:endParaRPr lang="en-US" sz="900" dirty="0">
              <a:solidFill>
                <a:srgbClr val="003399"/>
              </a:solidFill>
              <a:latin typeface="Calibri" panose="020F0502020204030204" pitchFamily="34" charset="0"/>
              <a:ea typeface="Calibri" panose="020F0502020204030204" pitchFamily="34" charset="0"/>
              <a:cs typeface="Times New Roman" panose="02020603050405020304" pitchFamily="18" charset="0"/>
            </a:endParaRPr>
          </a:p>
          <a:p>
            <a:pPr marL="64294" indent="0">
              <a:lnSpc>
                <a:spcPct val="107000"/>
              </a:lnSpc>
              <a:spcBef>
                <a:spcPts val="0"/>
              </a:spcBef>
              <a:spcAft>
                <a:spcPts val="450"/>
              </a:spcAft>
              <a:buNone/>
              <a:defRPr/>
            </a:pPr>
            <a:r>
              <a:rPr lang="en-US" sz="1800" dirty="0">
                <a:solidFill>
                  <a:srgbClr val="003399"/>
                </a:solidFill>
                <a:ea typeface="Calibri" panose="020F0502020204030204" pitchFamily="34" charset="0"/>
                <a:cs typeface="Times New Roman" panose="02020603050405020304" pitchFamily="18" charset="0"/>
              </a:rPr>
              <a:t>}</a:t>
            </a:r>
            <a:endParaRPr lang="en-US" sz="900" dirty="0">
              <a:solidFill>
                <a:srgbClr val="003399"/>
              </a:solidFill>
              <a:latin typeface="Calibri" panose="020F0502020204030204" pitchFamily="34" charset="0"/>
              <a:ea typeface="Calibri" panose="020F0502020204030204" pitchFamily="34" charset="0"/>
              <a:cs typeface="Times New Roman" panose="02020603050405020304" pitchFamily="18" charset="0"/>
            </a:endParaRPr>
          </a:p>
          <a:p>
            <a:pPr marL="0" indent="0">
              <a:buNone/>
              <a:defRPr/>
            </a:pPr>
            <a:endParaRPr lang="en-US" sz="1800" dirty="0">
              <a:solidFill>
                <a:srgbClr val="003399"/>
              </a:solidFill>
            </a:endParaRPr>
          </a:p>
        </p:txBody>
      </p:sp>
    </p:spTree>
    <p:extLst>
      <p:ext uri="{BB962C8B-B14F-4D97-AF65-F5344CB8AC3E}">
        <p14:creationId xmlns:p14="http://schemas.microsoft.com/office/powerpoint/2010/main" val="105408395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3.2.2. Lệnh do … while</a:t>
            </a:r>
          </a:p>
        </p:txBody>
      </p:sp>
      <p:sp>
        <p:nvSpPr>
          <p:cNvPr id="4" name="Slide Number Placeholder 3"/>
          <p:cNvSpPr>
            <a:spLocks noGrp="1"/>
          </p:cNvSpPr>
          <p:nvPr>
            <p:ph type="sldNum" sz="quarter" idx="12"/>
          </p:nvPr>
        </p:nvSpPr>
        <p:spPr/>
        <p:txBody>
          <a:bodyPr/>
          <a:lstStyle/>
          <a:p>
            <a:fld id="{E3E8E051-591C-4566-9813-B4BB16D377BD}" type="slidenum">
              <a:rPr lang="en-US" smtClean="0"/>
              <a:pPr/>
              <a:t>63</a:t>
            </a:fld>
            <a:endParaRPr lang="en-US"/>
          </a:p>
        </p:txBody>
      </p:sp>
      <p:pic>
        <p:nvPicPr>
          <p:cNvPr id="8" name="Picture 2" descr="Java Do While Lo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4450" y="1947388"/>
            <a:ext cx="3200400" cy="382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ontent Placeholder 2"/>
          <p:cNvSpPr txBox="1">
            <a:spLocks/>
          </p:cNvSpPr>
          <p:nvPr/>
        </p:nvSpPr>
        <p:spPr bwMode="auto">
          <a:xfrm>
            <a:off x="4057650" y="3028950"/>
            <a:ext cx="388620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a:spcBef>
                <a:spcPct val="20000"/>
              </a:spcBef>
              <a:buClr>
                <a:schemeClr val="accent1"/>
              </a:buClr>
              <a:buSzPct val="65000"/>
              <a:buFont typeface="Wingdings" panose="05000000000000000000" pitchFamily="2" charset="2"/>
              <a:buNone/>
            </a:pPr>
            <a:r>
              <a:rPr lang="en-US" altLang="en-US" sz="2100">
                <a:solidFill>
                  <a:srgbClr val="003399"/>
                </a:solidFill>
              </a:rPr>
              <a:t>do{</a:t>
            </a:r>
          </a:p>
          <a:p>
            <a:pPr>
              <a:spcBef>
                <a:spcPct val="20000"/>
              </a:spcBef>
              <a:buClr>
                <a:schemeClr val="accent1"/>
              </a:buClr>
              <a:buSzPct val="65000"/>
              <a:buFont typeface="Wingdings" panose="05000000000000000000" pitchFamily="2" charset="2"/>
              <a:buNone/>
            </a:pPr>
            <a:r>
              <a:rPr lang="en-US" altLang="en-US" sz="2100">
                <a:solidFill>
                  <a:srgbClr val="003399"/>
                </a:solidFill>
              </a:rPr>
              <a:t>	</a:t>
            </a:r>
            <a:r>
              <a:rPr lang="en-US" altLang="en-US" sz="2100" i="1">
                <a:solidFill>
                  <a:srgbClr val="003399"/>
                </a:solidFill>
              </a:rPr>
              <a:t> </a:t>
            </a:r>
            <a:r>
              <a:rPr lang="en-US" altLang="en-US" sz="2100">
                <a:solidFill>
                  <a:srgbClr val="003399"/>
                </a:solidFill>
              </a:rPr>
              <a:t>[Các câu lệnh thực hiện];</a:t>
            </a:r>
          </a:p>
          <a:p>
            <a:pPr>
              <a:lnSpc>
                <a:spcPct val="200000"/>
              </a:lnSpc>
              <a:spcBef>
                <a:spcPct val="20000"/>
              </a:spcBef>
              <a:buClr>
                <a:schemeClr val="accent1"/>
              </a:buClr>
              <a:buSzPct val="65000"/>
              <a:buFont typeface="Wingdings" panose="05000000000000000000" pitchFamily="2" charset="2"/>
              <a:buNone/>
            </a:pPr>
            <a:r>
              <a:rPr lang="en-US" altLang="en-US" sz="2100">
                <a:solidFill>
                  <a:srgbClr val="003399"/>
                </a:solidFill>
              </a:rPr>
              <a:t>} while (</a:t>
            </a:r>
            <a:r>
              <a:rPr lang="en-US" altLang="en-US" sz="2100" i="1">
                <a:solidFill>
                  <a:srgbClr val="003399"/>
                </a:solidFill>
              </a:rPr>
              <a:t>&lt;biểu thức điều kiện&gt;</a:t>
            </a:r>
            <a:r>
              <a:rPr lang="en-US" altLang="en-US" sz="2100">
                <a:solidFill>
                  <a:srgbClr val="003399"/>
                </a:solidFill>
              </a:rPr>
              <a:t>);</a:t>
            </a:r>
          </a:p>
          <a:p>
            <a:pPr>
              <a:spcBef>
                <a:spcPct val="20000"/>
              </a:spcBef>
              <a:buClr>
                <a:schemeClr val="accent1"/>
              </a:buClr>
              <a:buSzPct val="65000"/>
              <a:buFont typeface="Wingdings" panose="05000000000000000000" pitchFamily="2" charset="2"/>
              <a:buNone/>
            </a:pPr>
            <a:endParaRPr lang="en-US" altLang="en-US" sz="2100">
              <a:solidFill>
                <a:srgbClr val="003399"/>
              </a:solidFill>
            </a:endParaRPr>
          </a:p>
        </p:txBody>
      </p:sp>
    </p:spTree>
    <p:extLst>
      <p:ext uri="{BB962C8B-B14F-4D97-AF65-F5344CB8AC3E}">
        <p14:creationId xmlns:p14="http://schemas.microsoft.com/office/powerpoint/2010/main" val="14468314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3.2.3. Lệnh for</a:t>
            </a:r>
          </a:p>
        </p:txBody>
      </p:sp>
      <p:sp>
        <p:nvSpPr>
          <p:cNvPr id="4" name="Slide Number Placeholder 3"/>
          <p:cNvSpPr>
            <a:spLocks noGrp="1"/>
          </p:cNvSpPr>
          <p:nvPr>
            <p:ph type="sldNum" sz="quarter" idx="12"/>
          </p:nvPr>
        </p:nvSpPr>
        <p:spPr/>
        <p:txBody>
          <a:bodyPr/>
          <a:lstStyle/>
          <a:p>
            <a:fld id="{E3E8E051-591C-4566-9813-B4BB16D377BD}" type="slidenum">
              <a:rPr lang="en-US" smtClean="0"/>
              <a:pPr/>
              <a:t>64</a:t>
            </a:fld>
            <a:endParaRPr lang="en-US"/>
          </a:p>
        </p:txBody>
      </p:sp>
      <p:pic>
        <p:nvPicPr>
          <p:cNvPr id="6" name="Picture 2" descr="Java For Lo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874963"/>
            <a:ext cx="2857500" cy="4011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71950" y="3714750"/>
            <a:ext cx="3771900" cy="190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Content Placeholder 2"/>
          <p:cNvSpPr txBox="1">
            <a:spLocks/>
          </p:cNvSpPr>
          <p:nvPr/>
        </p:nvSpPr>
        <p:spPr>
          <a:xfrm>
            <a:off x="3486150" y="1943100"/>
            <a:ext cx="4514850" cy="971550"/>
          </a:xfrm>
          <a:prstGeom prst="rect">
            <a:avLst/>
          </a:prstGeom>
        </p:spPr>
        <p:txBody>
          <a:bodyPr/>
          <a:lstStyle>
            <a:lvl1pPr marL="342900" indent="-342900" algn="l" rtl="0" eaLnBrk="0" fontAlgn="base" hangingPunct="0">
              <a:spcBef>
                <a:spcPct val="20000"/>
              </a:spcBef>
              <a:spcAft>
                <a:spcPct val="0"/>
              </a:spcAft>
              <a:buClr>
                <a:schemeClr val="accent1"/>
              </a:buClr>
              <a:buSzPct val="65000"/>
              <a:buFont typeface="Wingdings" pitchFamily="2" charset="2"/>
              <a:buChar char="n"/>
              <a:defRPr sz="30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itchFamily="2" charset="2"/>
              <a:buChar char="q"/>
              <a:defRPr sz="2600">
                <a:solidFill>
                  <a:schemeClr val="tx1"/>
                </a:solidFill>
                <a:latin typeface="+mn-lt"/>
              </a:defRPr>
            </a:lvl2pPr>
            <a:lvl3pPr marL="1022350" indent="-350838" algn="l" rtl="0" eaLnBrk="0" fontAlgn="base" hangingPunct="0">
              <a:spcBef>
                <a:spcPct val="20000"/>
              </a:spcBef>
              <a:spcAft>
                <a:spcPct val="0"/>
              </a:spcAft>
              <a:buClr>
                <a:schemeClr val="accent1"/>
              </a:buClr>
              <a:buSzPct val="65000"/>
              <a:buFont typeface="Wingdings" pitchFamily="2" charset="2"/>
              <a:buChar char="n"/>
              <a:defRPr sz="2200">
                <a:solidFill>
                  <a:schemeClr val="tx1"/>
                </a:solidFill>
                <a:latin typeface="+mn-lt"/>
              </a:defRPr>
            </a:lvl3pPr>
            <a:lvl4pPr marL="1339850" indent="-315913" algn="l" rtl="0" eaLnBrk="0" fontAlgn="base" hangingPunct="0">
              <a:spcBef>
                <a:spcPct val="20000"/>
              </a:spcBef>
              <a:spcAft>
                <a:spcPct val="0"/>
              </a:spcAft>
              <a:buClr>
                <a:schemeClr val="accent2"/>
              </a:buClr>
              <a:buSzPct val="70000"/>
              <a:buFont typeface="Wingdings" pitchFamily="2" charset="2"/>
              <a:buChar char="q"/>
              <a:defRPr sz="2000">
                <a:solidFill>
                  <a:schemeClr val="tx1"/>
                </a:solidFill>
                <a:latin typeface="+mn-lt"/>
              </a:defRPr>
            </a:lvl4pPr>
            <a:lvl5pPr marL="1681163" indent="-339725" algn="l" rtl="0" eaLnBrk="0" fontAlgn="base" hangingPunct="0">
              <a:spcBef>
                <a:spcPct val="20000"/>
              </a:spcBef>
              <a:spcAft>
                <a:spcPct val="0"/>
              </a:spcAft>
              <a:buClr>
                <a:schemeClr val="accent1"/>
              </a:buClr>
              <a:buSzPct val="75000"/>
              <a:buFont typeface="Wingdings" pitchFamily="2" charset="2"/>
              <a:buChar char="§"/>
              <a:defRPr sz="2000">
                <a:solidFill>
                  <a:schemeClr val="tx1"/>
                </a:solidFill>
                <a:latin typeface="+mn-lt"/>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9pPr>
          </a:lstStyle>
          <a:p>
            <a:pPr marL="64294" indent="0">
              <a:lnSpc>
                <a:spcPct val="107000"/>
              </a:lnSpc>
              <a:spcBef>
                <a:spcPts val="0"/>
              </a:spcBef>
              <a:spcAft>
                <a:spcPts val="0"/>
              </a:spcAft>
              <a:buNone/>
              <a:defRPr/>
            </a:pPr>
            <a:r>
              <a:rPr lang="en-US" sz="1500" dirty="0">
                <a:solidFill>
                  <a:srgbClr val="003399"/>
                </a:solidFill>
                <a:ea typeface="Calibri" panose="020F0502020204030204" pitchFamily="34" charset="0"/>
                <a:cs typeface="Times New Roman" panose="02020603050405020304" pitchFamily="18" charset="0"/>
              </a:rPr>
              <a:t>for (</a:t>
            </a:r>
            <a:r>
              <a:rPr lang="en-US" sz="1500" i="1" dirty="0">
                <a:solidFill>
                  <a:srgbClr val="003399"/>
                </a:solidFill>
                <a:ea typeface="Calibri" panose="020F0502020204030204" pitchFamily="34" charset="0"/>
                <a:cs typeface="Times New Roman" panose="02020603050405020304" pitchFamily="18" charset="0"/>
              </a:rPr>
              <a:t> &lt;</a:t>
            </a:r>
            <a:r>
              <a:rPr lang="en-US" sz="1500" i="1" dirty="0" err="1">
                <a:solidFill>
                  <a:srgbClr val="003399"/>
                </a:solidFill>
                <a:ea typeface="Calibri" panose="020F0502020204030204" pitchFamily="34" charset="0"/>
                <a:cs typeface="Times New Roman" panose="02020603050405020304" pitchFamily="18" charset="0"/>
              </a:rPr>
              <a:t>biểu</a:t>
            </a:r>
            <a:r>
              <a:rPr lang="en-US" sz="1500" i="1" dirty="0">
                <a:solidFill>
                  <a:srgbClr val="003399"/>
                </a:solidFill>
                <a:ea typeface="Calibri" panose="020F0502020204030204" pitchFamily="34" charset="0"/>
                <a:cs typeface="Times New Roman" panose="02020603050405020304" pitchFamily="18" charset="0"/>
              </a:rPr>
              <a:t> </a:t>
            </a:r>
            <a:r>
              <a:rPr lang="en-US" sz="1500" i="1" dirty="0" err="1">
                <a:solidFill>
                  <a:srgbClr val="003399"/>
                </a:solidFill>
                <a:ea typeface="Calibri" panose="020F0502020204030204" pitchFamily="34" charset="0"/>
                <a:cs typeface="Times New Roman" panose="02020603050405020304" pitchFamily="18" charset="0"/>
              </a:rPr>
              <a:t>thức</a:t>
            </a:r>
            <a:r>
              <a:rPr lang="en-US" sz="1500" i="1" dirty="0">
                <a:solidFill>
                  <a:srgbClr val="003399"/>
                </a:solidFill>
                <a:ea typeface="Calibri" panose="020F0502020204030204" pitchFamily="34" charset="0"/>
                <a:cs typeface="Times New Roman" panose="02020603050405020304" pitchFamily="18" charset="0"/>
              </a:rPr>
              <a:t> 1&gt;; &lt;</a:t>
            </a:r>
            <a:r>
              <a:rPr lang="en-US" sz="1500" i="1" dirty="0" err="1">
                <a:solidFill>
                  <a:srgbClr val="003399"/>
                </a:solidFill>
                <a:ea typeface="Calibri" panose="020F0502020204030204" pitchFamily="34" charset="0"/>
                <a:cs typeface="Times New Roman" panose="02020603050405020304" pitchFamily="18" charset="0"/>
              </a:rPr>
              <a:t>biểu</a:t>
            </a:r>
            <a:r>
              <a:rPr lang="en-US" sz="1500" i="1" dirty="0">
                <a:solidFill>
                  <a:srgbClr val="003399"/>
                </a:solidFill>
                <a:ea typeface="Calibri" panose="020F0502020204030204" pitchFamily="34" charset="0"/>
                <a:cs typeface="Times New Roman" panose="02020603050405020304" pitchFamily="18" charset="0"/>
              </a:rPr>
              <a:t> </a:t>
            </a:r>
            <a:r>
              <a:rPr lang="en-US" sz="1500" i="1" dirty="0" err="1">
                <a:solidFill>
                  <a:srgbClr val="003399"/>
                </a:solidFill>
                <a:ea typeface="Calibri" panose="020F0502020204030204" pitchFamily="34" charset="0"/>
                <a:cs typeface="Times New Roman" panose="02020603050405020304" pitchFamily="18" charset="0"/>
              </a:rPr>
              <a:t>thức</a:t>
            </a:r>
            <a:r>
              <a:rPr lang="en-US" sz="1500" i="1" dirty="0">
                <a:solidFill>
                  <a:srgbClr val="003399"/>
                </a:solidFill>
                <a:ea typeface="Calibri" panose="020F0502020204030204" pitchFamily="34" charset="0"/>
                <a:cs typeface="Times New Roman" panose="02020603050405020304" pitchFamily="18" charset="0"/>
              </a:rPr>
              <a:t> </a:t>
            </a:r>
            <a:r>
              <a:rPr lang="en-US" sz="1500" i="1" dirty="0" err="1">
                <a:solidFill>
                  <a:srgbClr val="003399"/>
                </a:solidFill>
                <a:ea typeface="Calibri" panose="020F0502020204030204" pitchFamily="34" charset="0"/>
                <a:cs typeface="Times New Roman" panose="02020603050405020304" pitchFamily="18" charset="0"/>
              </a:rPr>
              <a:t>điều</a:t>
            </a:r>
            <a:r>
              <a:rPr lang="en-US" sz="1500" i="1" dirty="0">
                <a:solidFill>
                  <a:srgbClr val="003399"/>
                </a:solidFill>
                <a:ea typeface="Calibri" panose="020F0502020204030204" pitchFamily="34" charset="0"/>
                <a:cs typeface="Times New Roman" panose="02020603050405020304" pitchFamily="18" charset="0"/>
              </a:rPr>
              <a:t> </a:t>
            </a:r>
            <a:r>
              <a:rPr lang="en-US" sz="1500" i="1" dirty="0" err="1">
                <a:solidFill>
                  <a:srgbClr val="003399"/>
                </a:solidFill>
                <a:ea typeface="Calibri" panose="020F0502020204030204" pitchFamily="34" charset="0"/>
                <a:cs typeface="Times New Roman" panose="02020603050405020304" pitchFamily="18" charset="0"/>
              </a:rPr>
              <a:t>kiện</a:t>
            </a:r>
            <a:r>
              <a:rPr lang="en-US" sz="1500" i="1" dirty="0">
                <a:solidFill>
                  <a:srgbClr val="003399"/>
                </a:solidFill>
                <a:ea typeface="Calibri" panose="020F0502020204030204" pitchFamily="34" charset="0"/>
                <a:cs typeface="Times New Roman" panose="02020603050405020304" pitchFamily="18" charset="0"/>
              </a:rPr>
              <a:t>&gt;; &lt;</a:t>
            </a:r>
            <a:r>
              <a:rPr lang="en-US" sz="1500" i="1" dirty="0" err="1">
                <a:solidFill>
                  <a:srgbClr val="003399"/>
                </a:solidFill>
                <a:ea typeface="Calibri" panose="020F0502020204030204" pitchFamily="34" charset="0"/>
                <a:cs typeface="Times New Roman" panose="02020603050405020304" pitchFamily="18" charset="0"/>
              </a:rPr>
              <a:t>biểu</a:t>
            </a:r>
            <a:r>
              <a:rPr lang="en-US" sz="1500" i="1" dirty="0">
                <a:solidFill>
                  <a:srgbClr val="003399"/>
                </a:solidFill>
                <a:ea typeface="Calibri" panose="020F0502020204030204" pitchFamily="34" charset="0"/>
                <a:cs typeface="Times New Roman" panose="02020603050405020304" pitchFamily="18" charset="0"/>
              </a:rPr>
              <a:t> </a:t>
            </a:r>
            <a:r>
              <a:rPr lang="en-US" sz="1500" i="1" dirty="0" err="1">
                <a:solidFill>
                  <a:srgbClr val="003399"/>
                </a:solidFill>
                <a:ea typeface="Calibri" panose="020F0502020204030204" pitchFamily="34" charset="0"/>
                <a:cs typeface="Times New Roman" panose="02020603050405020304" pitchFamily="18" charset="0"/>
              </a:rPr>
              <a:t>thứ</a:t>
            </a:r>
            <a:r>
              <a:rPr lang="en-US" sz="1500" i="1" dirty="0">
                <a:solidFill>
                  <a:srgbClr val="003399"/>
                </a:solidFill>
                <a:ea typeface="Calibri" panose="020F0502020204030204" pitchFamily="34" charset="0"/>
                <a:cs typeface="Times New Roman" panose="02020603050405020304" pitchFamily="18" charset="0"/>
              </a:rPr>
              <a:t> 2&gt;</a:t>
            </a:r>
            <a:r>
              <a:rPr lang="en-US" sz="1500" dirty="0">
                <a:solidFill>
                  <a:srgbClr val="003399"/>
                </a:solidFill>
                <a:ea typeface="Calibri" panose="020F0502020204030204" pitchFamily="34" charset="0"/>
                <a:cs typeface="Times New Roman" panose="02020603050405020304" pitchFamily="18" charset="0"/>
              </a:rPr>
              <a:t> ) {</a:t>
            </a:r>
            <a:endParaRPr lang="en-US" sz="1500" dirty="0">
              <a:solidFill>
                <a:srgbClr val="003399"/>
              </a:solidFill>
              <a:latin typeface="Calibri" panose="020F0502020204030204" pitchFamily="34" charset="0"/>
              <a:ea typeface="Calibri" panose="020F0502020204030204" pitchFamily="34" charset="0"/>
              <a:cs typeface="Times New Roman" panose="02020603050405020304" pitchFamily="18" charset="0"/>
            </a:endParaRPr>
          </a:p>
          <a:p>
            <a:pPr marL="64294" indent="0">
              <a:lnSpc>
                <a:spcPct val="150000"/>
              </a:lnSpc>
              <a:spcBef>
                <a:spcPts val="0"/>
              </a:spcBef>
              <a:spcAft>
                <a:spcPts val="0"/>
              </a:spcAft>
              <a:buNone/>
              <a:defRPr/>
            </a:pPr>
            <a:r>
              <a:rPr lang="en-US" sz="1500" dirty="0">
                <a:solidFill>
                  <a:srgbClr val="003399"/>
                </a:solidFill>
                <a:ea typeface="Calibri" panose="020F0502020204030204" pitchFamily="34" charset="0"/>
                <a:cs typeface="Times New Roman" panose="02020603050405020304" pitchFamily="18" charset="0"/>
              </a:rPr>
              <a:t>	[</a:t>
            </a:r>
            <a:r>
              <a:rPr lang="en-US" sz="1500" dirty="0" err="1">
                <a:solidFill>
                  <a:srgbClr val="003399"/>
                </a:solidFill>
                <a:ea typeface="Calibri" panose="020F0502020204030204" pitchFamily="34" charset="0"/>
                <a:cs typeface="Times New Roman" panose="02020603050405020304" pitchFamily="18" charset="0"/>
              </a:rPr>
              <a:t>Các</a:t>
            </a:r>
            <a:r>
              <a:rPr lang="en-US" sz="1500" dirty="0">
                <a:solidFill>
                  <a:srgbClr val="003399"/>
                </a:solidFill>
                <a:ea typeface="Calibri" panose="020F0502020204030204" pitchFamily="34" charset="0"/>
                <a:cs typeface="Times New Roman" panose="02020603050405020304" pitchFamily="18" charset="0"/>
              </a:rPr>
              <a:t> </a:t>
            </a:r>
            <a:r>
              <a:rPr lang="en-US" sz="1500" dirty="0" err="1">
                <a:solidFill>
                  <a:srgbClr val="003399"/>
                </a:solidFill>
                <a:ea typeface="Calibri" panose="020F0502020204030204" pitchFamily="34" charset="0"/>
                <a:cs typeface="Times New Roman" panose="02020603050405020304" pitchFamily="18" charset="0"/>
              </a:rPr>
              <a:t>câu</a:t>
            </a:r>
            <a:r>
              <a:rPr lang="en-US" sz="1500" dirty="0">
                <a:solidFill>
                  <a:srgbClr val="003399"/>
                </a:solidFill>
                <a:ea typeface="Calibri" panose="020F0502020204030204" pitchFamily="34" charset="0"/>
                <a:cs typeface="Times New Roman" panose="02020603050405020304" pitchFamily="18" charset="0"/>
              </a:rPr>
              <a:t> </a:t>
            </a:r>
            <a:r>
              <a:rPr lang="en-US" sz="1500" dirty="0" err="1">
                <a:solidFill>
                  <a:srgbClr val="003399"/>
                </a:solidFill>
                <a:ea typeface="Calibri" panose="020F0502020204030204" pitchFamily="34" charset="0"/>
                <a:cs typeface="Times New Roman" panose="02020603050405020304" pitchFamily="18" charset="0"/>
              </a:rPr>
              <a:t>lệnh</a:t>
            </a:r>
            <a:r>
              <a:rPr lang="en-US" sz="1500" dirty="0">
                <a:solidFill>
                  <a:srgbClr val="003399"/>
                </a:solidFill>
                <a:ea typeface="Calibri" panose="020F0502020204030204" pitchFamily="34" charset="0"/>
                <a:cs typeface="Times New Roman" panose="02020603050405020304" pitchFamily="18" charset="0"/>
              </a:rPr>
              <a:t> </a:t>
            </a:r>
            <a:r>
              <a:rPr lang="en-US" sz="1500" dirty="0" err="1">
                <a:solidFill>
                  <a:srgbClr val="003399"/>
                </a:solidFill>
                <a:ea typeface="Calibri" panose="020F0502020204030204" pitchFamily="34" charset="0"/>
                <a:cs typeface="Times New Roman" panose="02020603050405020304" pitchFamily="18" charset="0"/>
              </a:rPr>
              <a:t>thực</a:t>
            </a:r>
            <a:r>
              <a:rPr lang="en-US" sz="1500" dirty="0">
                <a:solidFill>
                  <a:srgbClr val="003399"/>
                </a:solidFill>
                <a:ea typeface="Calibri" panose="020F0502020204030204" pitchFamily="34" charset="0"/>
                <a:cs typeface="Times New Roman" panose="02020603050405020304" pitchFamily="18" charset="0"/>
              </a:rPr>
              <a:t> </a:t>
            </a:r>
            <a:r>
              <a:rPr lang="en-US" sz="1500" dirty="0" err="1">
                <a:solidFill>
                  <a:srgbClr val="003399"/>
                </a:solidFill>
                <a:ea typeface="Calibri" panose="020F0502020204030204" pitchFamily="34" charset="0"/>
                <a:cs typeface="Times New Roman" panose="02020603050405020304" pitchFamily="18" charset="0"/>
              </a:rPr>
              <a:t>hiện</a:t>
            </a:r>
            <a:r>
              <a:rPr lang="en-US" sz="1500" dirty="0">
                <a:solidFill>
                  <a:srgbClr val="003399"/>
                </a:solidFill>
                <a:ea typeface="Calibri" panose="020F0502020204030204" pitchFamily="34" charset="0"/>
                <a:cs typeface="Times New Roman" panose="02020603050405020304" pitchFamily="18" charset="0"/>
              </a:rPr>
              <a:t>]</a:t>
            </a:r>
            <a:endParaRPr lang="en-US" sz="1500" dirty="0">
              <a:solidFill>
                <a:srgbClr val="003399"/>
              </a:solidFill>
              <a:latin typeface="Calibri" panose="020F0502020204030204" pitchFamily="34" charset="0"/>
              <a:ea typeface="Calibri" panose="020F0502020204030204" pitchFamily="34" charset="0"/>
              <a:cs typeface="Times New Roman" panose="02020603050405020304" pitchFamily="18" charset="0"/>
            </a:endParaRPr>
          </a:p>
          <a:p>
            <a:pPr marL="64294" indent="0">
              <a:lnSpc>
                <a:spcPct val="107000"/>
              </a:lnSpc>
              <a:spcBef>
                <a:spcPts val="0"/>
              </a:spcBef>
              <a:spcAft>
                <a:spcPts val="450"/>
              </a:spcAft>
              <a:buNone/>
              <a:defRPr/>
            </a:pPr>
            <a:r>
              <a:rPr lang="en-US" sz="1500" dirty="0">
                <a:solidFill>
                  <a:srgbClr val="003399"/>
                </a:solidFill>
                <a:ea typeface="Calibri" panose="020F0502020204030204" pitchFamily="34" charset="0"/>
                <a:cs typeface="Times New Roman" panose="02020603050405020304" pitchFamily="18" charset="0"/>
              </a:rPr>
              <a:t>}</a:t>
            </a:r>
            <a:endParaRPr lang="en-US" sz="1500" dirty="0">
              <a:solidFill>
                <a:srgbClr val="003399"/>
              </a:solidFill>
              <a:latin typeface="Calibri" panose="020F0502020204030204" pitchFamily="34" charset="0"/>
              <a:ea typeface="Calibri" panose="020F0502020204030204" pitchFamily="34" charset="0"/>
              <a:cs typeface="Times New Roman" panose="02020603050405020304" pitchFamily="18" charset="0"/>
            </a:endParaRPr>
          </a:p>
          <a:p>
            <a:pPr marL="0" indent="0">
              <a:buNone/>
              <a:defRPr/>
            </a:pPr>
            <a:endParaRPr lang="en-US" sz="1350" dirty="0">
              <a:solidFill>
                <a:srgbClr val="003399"/>
              </a:solidFill>
            </a:endParaRPr>
          </a:p>
        </p:txBody>
      </p:sp>
    </p:spTree>
    <p:extLst>
      <p:ext uri="{BB962C8B-B14F-4D97-AF65-F5344CB8AC3E}">
        <p14:creationId xmlns:p14="http://schemas.microsoft.com/office/powerpoint/2010/main" val="382604590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3.2.4. Lệnh </a:t>
            </a:r>
            <a:r>
              <a:rPr lang="en-GB"/>
              <a:t>break</a:t>
            </a: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65</a:t>
            </a:fld>
            <a:endParaRPr lang="en-US"/>
          </a:p>
        </p:txBody>
      </p:sp>
      <p:pic>
        <p:nvPicPr>
          <p:cNvPr id="10" name="Picture 2" descr="Java Break Stat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4" y="1772841"/>
            <a:ext cx="3552825" cy="412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700759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3.2.4. Lệnh </a:t>
            </a:r>
            <a:r>
              <a:rPr lang="en-GB"/>
              <a:t>break</a:t>
            </a: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66</a:t>
            </a:fld>
            <a:endParaRPr lang="en-US"/>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3150" y="1714503"/>
            <a:ext cx="4343400" cy="257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9826" y="4285063"/>
            <a:ext cx="3012281" cy="1601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87110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3.2.5. Lệnh </a:t>
            </a:r>
            <a:r>
              <a:rPr lang="en-GB"/>
              <a:t>continue</a:t>
            </a: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67</a:t>
            </a:fld>
            <a:endParaRPr lang="en-US"/>
          </a:p>
        </p:txBody>
      </p:sp>
      <p:pic>
        <p:nvPicPr>
          <p:cNvPr id="5" name="Picture 2" descr="Java Continue Stat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1783258"/>
            <a:ext cx="3543300" cy="4115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448335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3.2.5. Lệnh </a:t>
            </a:r>
            <a:r>
              <a:rPr lang="en-GB"/>
              <a:t>continue</a:t>
            </a: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68</a:t>
            </a:fld>
            <a:endParaRPr lang="en-US"/>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5950" y="1714503"/>
            <a:ext cx="4400550" cy="2578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4997" y="4293397"/>
            <a:ext cx="2431256" cy="1593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699538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 Mảng và chuỗi</a:t>
            </a:r>
          </a:p>
        </p:txBody>
      </p:sp>
      <p:sp>
        <p:nvSpPr>
          <p:cNvPr id="3" name="Content Placeholder 2"/>
          <p:cNvSpPr>
            <a:spLocks noGrp="1"/>
          </p:cNvSpPr>
          <p:nvPr>
            <p:ph idx="1"/>
          </p:nvPr>
        </p:nvSpPr>
        <p:spPr/>
        <p:txBody>
          <a:bodyPr/>
          <a:lstStyle/>
          <a:p>
            <a:pPr marL="0" indent="0">
              <a:spcAft>
                <a:spcPts val="450"/>
              </a:spcAft>
              <a:buNone/>
            </a:pPr>
            <a:r>
              <a:rPr lang="en-US"/>
              <a:t>4.1. Chuỗi ký tự - lớp String và String Builder</a:t>
            </a:r>
          </a:p>
          <a:p>
            <a:pPr marL="0" indent="0">
              <a:spcAft>
                <a:spcPts val="450"/>
              </a:spcAft>
              <a:buNone/>
            </a:pPr>
            <a:r>
              <a:rPr lang="en-US"/>
              <a:t>4.2. Mảng một nhiều</a:t>
            </a:r>
          </a:p>
          <a:p>
            <a:pPr marL="0" indent="0">
              <a:spcAft>
                <a:spcPts val="450"/>
              </a:spcAft>
              <a:buNone/>
            </a:pPr>
            <a:r>
              <a:rPr lang="en-US"/>
              <a:t>4.3. Mảng hai chiều</a:t>
            </a:r>
          </a:p>
        </p:txBody>
      </p:sp>
      <p:sp>
        <p:nvSpPr>
          <p:cNvPr id="4" name="Slide Number Placeholder 3"/>
          <p:cNvSpPr>
            <a:spLocks noGrp="1"/>
          </p:cNvSpPr>
          <p:nvPr>
            <p:ph type="sldNum" sz="quarter" idx="12"/>
          </p:nvPr>
        </p:nvSpPr>
        <p:spPr/>
        <p:txBody>
          <a:bodyPr/>
          <a:lstStyle/>
          <a:p>
            <a:fld id="{04E14541-87DE-422E-93EA-11027DDA40BD}" type="slidenum">
              <a:rPr lang="en-US" altLang="en-US" smtClean="0"/>
              <a:pPr/>
              <a:t>69</a:t>
            </a:fld>
            <a:endParaRPr lang="en-US" altLang="en-US"/>
          </a:p>
        </p:txBody>
      </p:sp>
    </p:spTree>
    <p:extLst>
      <p:ext uri="{BB962C8B-B14F-4D97-AF65-F5344CB8AC3E}">
        <p14:creationId xmlns:p14="http://schemas.microsoft.com/office/powerpoint/2010/main" val="288139033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4.1. Chuỗi ký tự - Lớp String</a:t>
            </a:r>
          </a:p>
        </p:txBody>
      </p:sp>
      <p:sp>
        <p:nvSpPr>
          <p:cNvPr id="3" name="Content Placeholder 2"/>
          <p:cNvSpPr>
            <a:spLocks noGrp="1"/>
          </p:cNvSpPr>
          <p:nvPr>
            <p:ph idx="1"/>
          </p:nvPr>
        </p:nvSpPr>
        <p:spPr/>
        <p:txBody>
          <a:bodyPr>
            <a:normAutofit/>
          </a:bodyPr>
          <a:lstStyle/>
          <a:p>
            <a:pPr>
              <a:spcBef>
                <a:spcPts val="450"/>
              </a:spcBef>
              <a:spcAft>
                <a:spcPts val="450"/>
              </a:spcAft>
            </a:pPr>
            <a:r>
              <a:rPr lang="en-US" sz="2550" b="1">
                <a:solidFill>
                  <a:srgbClr val="003366"/>
                </a:solidFill>
                <a:latin typeface="Times New Roman" pitchFamily="18" charset="0"/>
                <a:ea typeface="+mj-ea"/>
                <a:cs typeface="Times New Roman" pitchFamily="18" charset="0"/>
              </a:rPr>
              <a:t>Khai báo</a:t>
            </a:r>
          </a:p>
          <a:p>
            <a:pPr lvl="1">
              <a:spcBef>
                <a:spcPts val="450"/>
              </a:spcBef>
              <a:spcAft>
                <a:spcPts val="450"/>
              </a:spcAft>
            </a:pPr>
            <a:r>
              <a:rPr lang="en-US"/>
              <a:t>Cách 1: </a:t>
            </a:r>
            <a:r>
              <a:rPr lang="en-US" b="1" kern="1200">
                <a:solidFill>
                  <a:srgbClr val="0000FF"/>
                </a:solidFill>
                <a:latin typeface="Times New Roman" pitchFamily="18" charset="0"/>
                <a:ea typeface="Tahoma" pitchFamily="34" charset="0"/>
                <a:cs typeface="Times New Roman" pitchFamily="18" charset="0"/>
              </a:rPr>
              <a:t>String</a:t>
            </a:r>
            <a:r>
              <a:rPr lang="en-US"/>
              <a:t> &lt;tên biến&gt; = </a:t>
            </a:r>
            <a:r>
              <a:rPr lang="en-US">
                <a:solidFill>
                  <a:srgbClr val="FF0000"/>
                </a:solidFill>
              </a:rPr>
              <a:t>“</a:t>
            </a:r>
            <a:r>
              <a:rPr lang="en-US"/>
              <a:t>Chuỗi ký tự</a:t>
            </a:r>
            <a:r>
              <a:rPr lang="en-US">
                <a:solidFill>
                  <a:srgbClr val="FF0000"/>
                </a:solidFill>
              </a:rPr>
              <a:t>”</a:t>
            </a:r>
            <a:r>
              <a:rPr lang="en-US"/>
              <a:t>;</a:t>
            </a:r>
          </a:p>
          <a:p>
            <a:pPr lvl="1">
              <a:spcBef>
                <a:spcPts val="450"/>
              </a:spcBef>
              <a:spcAft>
                <a:spcPts val="450"/>
              </a:spcAft>
            </a:pPr>
            <a:r>
              <a:rPr lang="en-US"/>
              <a:t>Cách 2:</a:t>
            </a:r>
          </a:p>
          <a:p>
            <a:pPr marL="342900" lvl="1" indent="0">
              <a:spcBef>
                <a:spcPts val="450"/>
              </a:spcBef>
              <a:spcAft>
                <a:spcPts val="450"/>
              </a:spcAft>
              <a:buNone/>
            </a:pPr>
            <a:r>
              <a:rPr lang="en-US" b="1" kern="1200">
                <a:solidFill>
                  <a:srgbClr val="0000FF"/>
                </a:solidFill>
                <a:latin typeface="Times New Roman" pitchFamily="18" charset="0"/>
                <a:ea typeface="Tahoma" pitchFamily="34" charset="0"/>
                <a:cs typeface="Times New Roman" pitchFamily="18" charset="0"/>
              </a:rPr>
              <a:t>String</a:t>
            </a:r>
            <a:r>
              <a:rPr lang="en-US"/>
              <a:t> &lt;tên biến&gt; = new </a:t>
            </a:r>
            <a:r>
              <a:rPr lang="en-US" b="1" kern="1200">
                <a:solidFill>
                  <a:srgbClr val="0000FF"/>
                </a:solidFill>
                <a:latin typeface="Times New Roman" pitchFamily="18" charset="0"/>
                <a:ea typeface="Tahoma" pitchFamily="34" charset="0"/>
                <a:cs typeface="Times New Roman" pitchFamily="18" charset="0"/>
              </a:rPr>
              <a:t>String</a:t>
            </a:r>
            <a:r>
              <a:rPr lang="en-US"/>
              <a:t>(</a:t>
            </a:r>
            <a:r>
              <a:rPr lang="en-US">
                <a:solidFill>
                  <a:srgbClr val="FF0000"/>
                </a:solidFill>
              </a:rPr>
              <a:t>“</a:t>
            </a:r>
            <a:r>
              <a:rPr lang="en-US"/>
              <a:t>Chuỗi ký tự</a:t>
            </a:r>
            <a:r>
              <a:rPr lang="en-US">
                <a:solidFill>
                  <a:srgbClr val="FF0000"/>
                </a:solidFill>
              </a:rPr>
              <a:t>”</a:t>
            </a:r>
            <a:r>
              <a:rPr lang="en-US"/>
              <a:t>);</a:t>
            </a:r>
          </a:p>
          <a:p>
            <a:pPr>
              <a:spcBef>
                <a:spcPts val="450"/>
              </a:spcBef>
              <a:spcAft>
                <a:spcPts val="450"/>
              </a:spcAft>
            </a:pPr>
            <a:r>
              <a:rPr lang="en-US" sz="2550" b="1">
                <a:solidFill>
                  <a:srgbClr val="003366"/>
                </a:solidFill>
                <a:latin typeface="Times New Roman" pitchFamily="18" charset="0"/>
                <a:ea typeface="+mj-ea"/>
                <a:cs typeface="Times New Roman" pitchFamily="18" charset="0"/>
              </a:rPr>
              <a:t>Ví dụ:</a:t>
            </a:r>
          </a:p>
          <a:p>
            <a:pPr lvl="1">
              <a:spcBef>
                <a:spcPts val="450"/>
              </a:spcBef>
              <a:spcAft>
                <a:spcPts val="450"/>
              </a:spcAft>
            </a:pPr>
            <a:r>
              <a:rPr lang="en-US" b="1" kern="1200">
                <a:solidFill>
                  <a:srgbClr val="0000FF"/>
                </a:solidFill>
                <a:latin typeface="Times New Roman" pitchFamily="18" charset="0"/>
                <a:ea typeface="Tahoma" pitchFamily="34" charset="0"/>
                <a:cs typeface="Times New Roman" pitchFamily="18" charset="0"/>
              </a:rPr>
              <a:t>String</a:t>
            </a:r>
            <a:r>
              <a:rPr lang="en-US"/>
              <a:t> s1 = </a:t>
            </a:r>
            <a:r>
              <a:rPr lang="en-US">
                <a:solidFill>
                  <a:srgbClr val="FF0000"/>
                </a:solidFill>
              </a:rPr>
              <a:t>“</a:t>
            </a:r>
            <a:r>
              <a:rPr lang="en-US"/>
              <a:t>Hello</a:t>
            </a:r>
            <a:r>
              <a:rPr lang="en-US">
                <a:solidFill>
                  <a:srgbClr val="FF0000"/>
                </a:solidFill>
              </a:rPr>
              <a:t>”</a:t>
            </a:r>
            <a:r>
              <a:rPr lang="en-US"/>
              <a:t>;</a:t>
            </a:r>
          </a:p>
          <a:p>
            <a:pPr lvl="1">
              <a:spcBef>
                <a:spcPts val="450"/>
              </a:spcBef>
              <a:spcAft>
                <a:spcPts val="450"/>
              </a:spcAft>
            </a:pPr>
            <a:r>
              <a:rPr lang="en-US" b="1" kern="1200">
                <a:solidFill>
                  <a:srgbClr val="0000FF"/>
                </a:solidFill>
                <a:latin typeface="Times New Roman" pitchFamily="18" charset="0"/>
                <a:ea typeface="Tahoma" pitchFamily="34" charset="0"/>
                <a:cs typeface="Times New Roman" pitchFamily="18" charset="0"/>
              </a:rPr>
              <a:t>String</a:t>
            </a:r>
            <a:r>
              <a:rPr lang="en-US"/>
              <a:t> s2 = new </a:t>
            </a:r>
            <a:r>
              <a:rPr lang="en-US" b="1" kern="1200">
                <a:solidFill>
                  <a:srgbClr val="0000FF"/>
                </a:solidFill>
                <a:latin typeface="Times New Roman" pitchFamily="18" charset="0"/>
                <a:ea typeface="Tahoma" pitchFamily="34" charset="0"/>
                <a:cs typeface="Times New Roman" pitchFamily="18" charset="0"/>
              </a:rPr>
              <a:t>String</a:t>
            </a:r>
            <a:r>
              <a:rPr lang="en-US"/>
              <a:t>(</a:t>
            </a:r>
            <a:r>
              <a:rPr lang="en-US">
                <a:solidFill>
                  <a:srgbClr val="FF0000"/>
                </a:solidFill>
              </a:rPr>
              <a:t>“</a:t>
            </a:r>
            <a:r>
              <a:rPr lang="en-US"/>
              <a:t>Hello</a:t>
            </a:r>
            <a:r>
              <a:rPr lang="en-US">
                <a:solidFill>
                  <a:srgbClr val="FF0000"/>
                </a:solidFill>
              </a:rPr>
              <a:t>”</a:t>
            </a:r>
            <a:r>
              <a:rPr lang="en-US"/>
              <a:t>);</a:t>
            </a:r>
          </a:p>
        </p:txBody>
      </p:sp>
      <p:sp>
        <p:nvSpPr>
          <p:cNvPr id="4" name="Slide Number Placeholder 3"/>
          <p:cNvSpPr>
            <a:spLocks noGrp="1"/>
          </p:cNvSpPr>
          <p:nvPr>
            <p:ph type="sldNum" sz="quarter" idx="12"/>
          </p:nvPr>
        </p:nvSpPr>
        <p:spPr/>
        <p:txBody>
          <a:bodyPr/>
          <a:lstStyle/>
          <a:p>
            <a:fld id="{E3E8E051-591C-4566-9813-B4BB16D377BD}" type="slidenum">
              <a:rPr lang="en-US" smtClean="0"/>
              <a:pPr/>
              <a:t>70</a:t>
            </a:fld>
            <a:endParaRPr lang="en-US"/>
          </a:p>
        </p:txBody>
      </p:sp>
    </p:spTree>
    <p:extLst>
      <p:ext uri="{BB962C8B-B14F-4D97-AF65-F5344CB8AC3E}">
        <p14:creationId xmlns:p14="http://schemas.microsoft.com/office/powerpoint/2010/main" val="164952516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4.1. Chuỗi ký tự - Lớp String (2)</a:t>
            </a:r>
          </a:p>
        </p:txBody>
      </p:sp>
      <p:sp>
        <p:nvSpPr>
          <p:cNvPr id="3" name="Content Placeholder 2"/>
          <p:cNvSpPr>
            <a:spLocks noGrp="1"/>
          </p:cNvSpPr>
          <p:nvPr>
            <p:ph idx="1"/>
          </p:nvPr>
        </p:nvSpPr>
        <p:spPr>
          <a:xfrm>
            <a:off x="1385646" y="2132860"/>
            <a:ext cx="6372708" cy="3765501"/>
          </a:xfrm>
        </p:spPr>
        <p:txBody>
          <a:bodyPr>
            <a:normAutofit/>
          </a:bodyPr>
          <a:lstStyle/>
          <a:p>
            <a:pPr>
              <a:spcAft>
                <a:spcPts val="450"/>
              </a:spcAft>
            </a:pPr>
            <a:r>
              <a:rPr lang="en-US" sz="2400" b="1">
                <a:solidFill>
                  <a:srgbClr val="0000FF"/>
                </a:solidFill>
                <a:latin typeface="Times New Roman" pitchFamily="18" charset="0"/>
                <a:cs typeface="Times New Roman" pitchFamily="18" charset="0"/>
              </a:rPr>
              <a:t>int </a:t>
            </a:r>
            <a:r>
              <a:rPr lang="en-US" sz="2400" b="1">
                <a:solidFill>
                  <a:srgbClr val="FF0000"/>
                </a:solidFill>
                <a:latin typeface="Times New Roman" pitchFamily="18" charset="0"/>
                <a:ea typeface="+mj-ea"/>
                <a:cs typeface="Times New Roman" pitchFamily="18" charset="0"/>
              </a:rPr>
              <a:t>length</a:t>
            </a:r>
            <a:r>
              <a:rPr lang="en-US" sz="2400" b="1">
                <a:solidFill>
                  <a:srgbClr val="003366"/>
                </a:solidFill>
                <a:latin typeface="Times New Roman" pitchFamily="18" charset="0"/>
                <a:ea typeface="+mj-ea"/>
                <a:cs typeface="Times New Roman" pitchFamily="18" charset="0"/>
              </a:rPr>
              <a:t>()</a:t>
            </a:r>
          </a:p>
          <a:p>
            <a:pPr lvl="1">
              <a:spcAft>
                <a:spcPts val="450"/>
              </a:spcAft>
            </a:pPr>
            <a:r>
              <a:rPr lang="en-US"/>
              <a:t>Trả về số ký tự của chuỗi</a:t>
            </a:r>
          </a:p>
          <a:p>
            <a:pPr lvl="1">
              <a:spcAft>
                <a:spcPts val="450"/>
              </a:spcAft>
            </a:pPr>
            <a:r>
              <a:rPr lang="en-US"/>
              <a:t>Ví dụ: </a:t>
            </a:r>
            <a:r>
              <a:rPr lang="en-US" b="1" kern="1200">
                <a:solidFill>
                  <a:srgbClr val="0000FF"/>
                </a:solidFill>
                <a:latin typeface="Times New Roman" pitchFamily="18" charset="0"/>
                <a:ea typeface="Tahoma" pitchFamily="34" charset="0"/>
                <a:cs typeface="Times New Roman" pitchFamily="18" charset="0"/>
              </a:rPr>
              <a:t>String</a:t>
            </a:r>
            <a:r>
              <a:rPr lang="en-US"/>
              <a:t> s = “Hello Java”</a:t>
            </a:r>
          </a:p>
          <a:p>
            <a:pPr lvl="1">
              <a:spcAft>
                <a:spcPts val="450"/>
              </a:spcAft>
            </a:pPr>
            <a:r>
              <a:rPr lang="en-US" b="1" kern="1200">
                <a:solidFill>
                  <a:srgbClr val="0000FF"/>
                </a:solidFill>
                <a:latin typeface="Times New Roman" pitchFamily="18" charset="0"/>
                <a:ea typeface="Tahoma" pitchFamily="34" charset="0"/>
                <a:cs typeface="Times New Roman" pitchFamily="18" charset="0"/>
              </a:rPr>
              <a:t>int</a:t>
            </a:r>
            <a:r>
              <a:rPr lang="en-US"/>
              <a:t> n = s.length(); </a:t>
            </a:r>
            <a:r>
              <a:rPr lang="en-US">
                <a:sym typeface="Wingdings" pitchFamily="2" charset="2"/>
              </a:rPr>
              <a:t> </a:t>
            </a:r>
            <a:r>
              <a:rPr lang="en-US"/>
              <a:t>n = 10 </a:t>
            </a:r>
          </a:p>
          <a:p>
            <a:pPr>
              <a:spcAft>
                <a:spcPts val="450"/>
              </a:spcAft>
            </a:pPr>
            <a:r>
              <a:rPr lang="en-US" sz="2400" b="1">
                <a:solidFill>
                  <a:srgbClr val="0000FF"/>
                </a:solidFill>
                <a:latin typeface="Times New Roman" pitchFamily="18" charset="0"/>
                <a:cs typeface="Times New Roman" pitchFamily="18" charset="0"/>
              </a:rPr>
              <a:t>boolean</a:t>
            </a:r>
            <a:r>
              <a:rPr lang="en-US"/>
              <a:t> </a:t>
            </a:r>
            <a:r>
              <a:rPr lang="en-US" sz="2400" b="1">
                <a:solidFill>
                  <a:srgbClr val="FF0000"/>
                </a:solidFill>
                <a:latin typeface="Times New Roman" pitchFamily="18" charset="0"/>
                <a:ea typeface="+mj-ea"/>
                <a:cs typeface="Times New Roman" pitchFamily="18" charset="0"/>
              </a:rPr>
              <a:t>equals</a:t>
            </a:r>
            <a:r>
              <a:rPr lang="en-US"/>
              <a:t>(String str)</a:t>
            </a:r>
          </a:p>
          <a:p>
            <a:pPr lvl="1">
              <a:spcAft>
                <a:spcPts val="450"/>
              </a:spcAft>
            </a:pPr>
            <a:r>
              <a:rPr lang="en-US"/>
              <a:t>Trả về true nếu 2 chuỗi giống hệt nhau, false nếu 2 chuỗi khác nhau.</a:t>
            </a:r>
          </a:p>
          <a:p>
            <a:pPr lvl="1">
              <a:spcAft>
                <a:spcPts val="450"/>
              </a:spcAft>
            </a:pPr>
            <a:r>
              <a:rPr lang="en-US" b="1" kern="1200">
                <a:solidFill>
                  <a:srgbClr val="0000FF"/>
                </a:solidFill>
                <a:latin typeface="Times New Roman" pitchFamily="18" charset="0"/>
                <a:ea typeface="Tahoma" pitchFamily="34" charset="0"/>
                <a:cs typeface="Times New Roman" pitchFamily="18" charset="0"/>
              </a:rPr>
              <a:t>boolean</a:t>
            </a:r>
            <a:r>
              <a:rPr lang="en-US"/>
              <a:t> kt = s.</a:t>
            </a:r>
            <a:r>
              <a:rPr lang="en-US">
                <a:solidFill>
                  <a:srgbClr val="FF0000"/>
                </a:solidFill>
              </a:rPr>
              <a:t>equals</a:t>
            </a:r>
            <a:r>
              <a:rPr lang="en-US"/>
              <a:t>(“Hello Java”);</a:t>
            </a:r>
            <a:r>
              <a:rPr lang="en-US">
                <a:sym typeface="Wingdings" pitchFamily="2" charset="2"/>
              </a:rPr>
              <a:t>kt=true</a:t>
            </a:r>
            <a:endParaRPr lang="en-US"/>
          </a:p>
          <a:p>
            <a:pPr lvl="1" latinLnBrk="0"/>
            <a:endParaRPr lang="en-US"/>
          </a:p>
          <a:p>
            <a:pPr lvl="1" latinLnBrk="0"/>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71</a:t>
            </a:fld>
            <a:endParaRPr lang="en-US"/>
          </a:p>
        </p:txBody>
      </p:sp>
      <p:sp>
        <p:nvSpPr>
          <p:cNvPr id="5" name="Content Placeholder 2"/>
          <p:cNvSpPr txBox="1">
            <a:spLocks/>
          </p:cNvSpPr>
          <p:nvPr/>
        </p:nvSpPr>
        <p:spPr bwMode="auto">
          <a:xfrm>
            <a:off x="1385646" y="1745940"/>
            <a:ext cx="6372708" cy="540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normAutofit/>
          </a:bodyPr>
          <a:lstStyle>
            <a:lvl1pPr marL="342900" indent="-342900" algn="just" rtl="0" eaLnBrk="0" fontAlgn="base" latinLnBrk="1" hangingPunct="0">
              <a:spcBef>
                <a:spcPct val="20000"/>
              </a:spcBef>
              <a:spcAft>
                <a:spcPct val="0"/>
              </a:spcAft>
              <a:buFont typeface="Wingdings" pitchFamily="2" charset="2"/>
              <a:buChar char="v"/>
              <a:defRPr sz="3000">
                <a:solidFill>
                  <a:schemeClr val="tx1"/>
                </a:solidFill>
                <a:latin typeface="Arial" pitchFamily="34" charset="0"/>
                <a:ea typeface="+mn-ea"/>
                <a:cs typeface="Arial" pitchFamily="34" charset="0"/>
              </a:defRPr>
            </a:lvl1pPr>
            <a:lvl2pPr marL="742950" indent="-285750" algn="just" rtl="0" eaLnBrk="0" fontAlgn="base" latinLnBrk="1" hangingPunct="0">
              <a:spcBef>
                <a:spcPct val="20000"/>
              </a:spcBef>
              <a:spcAft>
                <a:spcPct val="0"/>
              </a:spcAft>
              <a:buFont typeface="Wingdings" pitchFamily="2" charset="2"/>
              <a:buChar char="§"/>
              <a:defRPr sz="3000">
                <a:solidFill>
                  <a:schemeClr val="tx1"/>
                </a:solidFill>
                <a:latin typeface="Arial" pitchFamily="34" charset="0"/>
                <a:ea typeface="+mn-ea"/>
                <a:cs typeface="Arial" pitchFamily="34" charset="0"/>
              </a:defRPr>
            </a:lvl2pPr>
            <a:lvl3pPr marL="1143000" indent="-228600" algn="l" rtl="0" eaLnBrk="0" fontAlgn="base" latinLnBrk="1" hangingPunct="0">
              <a:spcBef>
                <a:spcPct val="20000"/>
              </a:spcBef>
              <a:spcAft>
                <a:spcPct val="0"/>
              </a:spcAft>
              <a:buChar char="•"/>
              <a:defRPr sz="2800">
                <a:solidFill>
                  <a:schemeClr val="tx1"/>
                </a:solidFill>
                <a:latin typeface="Arial" pitchFamily="34" charset="0"/>
                <a:ea typeface="+mn-ea"/>
                <a:cs typeface="Arial" pitchFamily="34" charset="0"/>
              </a:defRPr>
            </a:lvl3pPr>
            <a:lvl4pPr marL="1600200" indent="-228600" algn="l" rtl="0" eaLnBrk="0" fontAlgn="base" latinLnBrk="1" hangingPunct="0">
              <a:spcBef>
                <a:spcPct val="20000"/>
              </a:spcBef>
              <a:spcAft>
                <a:spcPct val="0"/>
              </a:spcAft>
              <a:buChar char="•"/>
              <a:defRPr sz="1800">
                <a:solidFill>
                  <a:schemeClr val="tx1"/>
                </a:solidFill>
                <a:latin typeface="Arial" pitchFamily="34" charset="0"/>
                <a:ea typeface="+mn-ea"/>
                <a:cs typeface="Arial" pitchFamily="34" charset="0"/>
              </a:defRPr>
            </a:lvl4pPr>
            <a:lvl5pPr marL="2057400" indent="-228600" algn="l" rtl="0" eaLnBrk="0" fontAlgn="base" latinLnBrk="1" hangingPunct="0">
              <a:spcBef>
                <a:spcPct val="20000"/>
              </a:spcBef>
              <a:spcAft>
                <a:spcPct val="0"/>
              </a:spcAft>
              <a:buChar char="•"/>
              <a:defRPr sz="1600">
                <a:solidFill>
                  <a:schemeClr val="tx1"/>
                </a:solidFill>
                <a:latin typeface="Arial" pitchFamily="34" charset="0"/>
                <a:ea typeface="+mn-ea"/>
                <a:cs typeface="Arial" pitchFamily="34" charset="0"/>
              </a:defRPr>
            </a:lvl5pPr>
            <a:lvl6pPr marL="2514600" indent="-228600" algn="l" rtl="0" eaLnBrk="0" fontAlgn="base" latinLnBrk="1" hangingPunct="0">
              <a:spcBef>
                <a:spcPct val="20000"/>
              </a:spcBef>
              <a:spcAft>
                <a:spcPct val="0"/>
              </a:spcAft>
              <a:buChar char="•"/>
              <a:defRPr sz="1400">
                <a:solidFill>
                  <a:schemeClr val="tx1"/>
                </a:solidFill>
                <a:latin typeface="+mn-lt"/>
                <a:ea typeface="+mn-ea"/>
              </a:defRPr>
            </a:lvl6pPr>
            <a:lvl7pPr marL="2971800" indent="-228600" algn="l" rtl="0" eaLnBrk="0" fontAlgn="base" latinLnBrk="1" hangingPunct="0">
              <a:spcBef>
                <a:spcPct val="20000"/>
              </a:spcBef>
              <a:spcAft>
                <a:spcPct val="0"/>
              </a:spcAft>
              <a:buChar char="•"/>
              <a:defRPr sz="1400">
                <a:solidFill>
                  <a:schemeClr val="tx1"/>
                </a:solidFill>
                <a:latin typeface="+mn-lt"/>
                <a:ea typeface="+mn-ea"/>
              </a:defRPr>
            </a:lvl7pPr>
            <a:lvl8pPr marL="3429000" indent="-228600" algn="l" rtl="0" eaLnBrk="0" fontAlgn="base" latinLnBrk="1" hangingPunct="0">
              <a:spcBef>
                <a:spcPct val="20000"/>
              </a:spcBef>
              <a:spcAft>
                <a:spcPct val="0"/>
              </a:spcAft>
              <a:buChar char="•"/>
              <a:defRPr sz="1400">
                <a:solidFill>
                  <a:schemeClr val="tx1"/>
                </a:solidFill>
                <a:latin typeface="+mn-lt"/>
                <a:ea typeface="+mn-ea"/>
              </a:defRPr>
            </a:lvl8pPr>
            <a:lvl9pPr marL="3886200" indent="-228600" algn="l" rtl="0" eaLnBrk="0" fontAlgn="base" latinLnBrk="1" hangingPunct="0">
              <a:spcBef>
                <a:spcPct val="20000"/>
              </a:spcBef>
              <a:spcAft>
                <a:spcPct val="0"/>
              </a:spcAft>
              <a:buChar char="•"/>
              <a:defRPr sz="1400">
                <a:solidFill>
                  <a:schemeClr val="tx1"/>
                </a:solidFill>
                <a:latin typeface="+mn-lt"/>
                <a:ea typeface="+mn-ea"/>
              </a:defRPr>
            </a:lvl9pPr>
          </a:lstStyle>
          <a:p>
            <a:pPr marL="0" indent="0" latinLnBrk="0">
              <a:buNone/>
            </a:pPr>
            <a:r>
              <a:rPr lang="en-US" sz="2550" b="1">
                <a:solidFill>
                  <a:srgbClr val="003366"/>
                </a:solidFill>
                <a:latin typeface="Times New Roman" pitchFamily="18" charset="0"/>
                <a:ea typeface="+mj-ea"/>
                <a:cs typeface="Times New Roman" pitchFamily="18" charset="0"/>
              </a:rPr>
              <a:t>Một số phương thức thông dụng</a:t>
            </a:r>
          </a:p>
        </p:txBody>
      </p:sp>
    </p:spTree>
    <p:extLst>
      <p:ext uri="{BB962C8B-B14F-4D97-AF65-F5344CB8AC3E}">
        <p14:creationId xmlns:p14="http://schemas.microsoft.com/office/powerpoint/2010/main" val="83647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up)">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up)">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up)">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up)">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up)">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4.1. Chuỗi ký tự - Lớp String (3)</a:t>
            </a:r>
          </a:p>
        </p:txBody>
      </p:sp>
      <p:sp>
        <p:nvSpPr>
          <p:cNvPr id="3" name="Content Placeholder 2"/>
          <p:cNvSpPr>
            <a:spLocks noGrp="1"/>
          </p:cNvSpPr>
          <p:nvPr>
            <p:ph idx="1"/>
          </p:nvPr>
        </p:nvSpPr>
        <p:spPr>
          <a:xfrm>
            <a:off x="1385646" y="2144059"/>
            <a:ext cx="6372708" cy="3456644"/>
          </a:xfrm>
        </p:spPr>
        <p:txBody>
          <a:bodyPr>
            <a:normAutofit/>
          </a:bodyPr>
          <a:lstStyle/>
          <a:p>
            <a:pPr>
              <a:spcAft>
                <a:spcPts val="450"/>
              </a:spcAft>
            </a:pPr>
            <a:r>
              <a:rPr lang="en-US" sz="2400" b="1">
                <a:solidFill>
                  <a:srgbClr val="0000FF"/>
                </a:solidFill>
                <a:latin typeface="Times New Roman" pitchFamily="18" charset="0"/>
                <a:cs typeface="Times New Roman" pitchFamily="18" charset="0"/>
              </a:rPr>
              <a:t>String </a:t>
            </a:r>
            <a:r>
              <a:rPr lang="en-US" sz="2400" b="1">
                <a:solidFill>
                  <a:srgbClr val="FF0000"/>
                </a:solidFill>
                <a:latin typeface="Times New Roman" pitchFamily="18" charset="0"/>
                <a:ea typeface="+mj-ea"/>
                <a:cs typeface="Times New Roman" pitchFamily="18" charset="0"/>
              </a:rPr>
              <a:t>trim</a:t>
            </a:r>
            <a:r>
              <a:rPr lang="en-US" sz="2400" b="1">
                <a:solidFill>
                  <a:srgbClr val="003366"/>
                </a:solidFill>
                <a:latin typeface="Times New Roman" pitchFamily="18" charset="0"/>
                <a:ea typeface="+mj-ea"/>
                <a:cs typeface="Times New Roman" pitchFamily="18" charset="0"/>
              </a:rPr>
              <a:t>()</a:t>
            </a:r>
          </a:p>
          <a:p>
            <a:pPr lvl="1">
              <a:spcAft>
                <a:spcPts val="450"/>
              </a:spcAft>
            </a:pPr>
            <a:r>
              <a:rPr lang="en-US" sz="2400"/>
              <a:t>Trả về chuỗi sau khi cắt các khoảng trắng thừa.</a:t>
            </a:r>
          </a:p>
          <a:p>
            <a:pPr>
              <a:spcAft>
                <a:spcPts val="450"/>
              </a:spcAft>
            </a:pPr>
            <a:r>
              <a:rPr lang="en-US" sz="2400" b="1">
                <a:solidFill>
                  <a:srgbClr val="0000FF"/>
                </a:solidFill>
                <a:latin typeface="Times New Roman" pitchFamily="18" charset="0"/>
                <a:cs typeface="Times New Roman" pitchFamily="18" charset="0"/>
              </a:rPr>
              <a:t>boolean</a:t>
            </a:r>
            <a:r>
              <a:rPr lang="en-US"/>
              <a:t> </a:t>
            </a:r>
            <a:r>
              <a:rPr lang="en-US" sz="2400" b="1">
                <a:solidFill>
                  <a:srgbClr val="FF0000"/>
                </a:solidFill>
                <a:latin typeface="Times New Roman" pitchFamily="18" charset="0"/>
                <a:ea typeface="+mj-ea"/>
                <a:cs typeface="Times New Roman" pitchFamily="18" charset="0"/>
              </a:rPr>
              <a:t>isEmpty</a:t>
            </a:r>
            <a:r>
              <a:rPr lang="en-US"/>
              <a:t>()</a:t>
            </a:r>
          </a:p>
          <a:p>
            <a:pPr lvl="1">
              <a:spcAft>
                <a:spcPts val="450"/>
              </a:spcAft>
            </a:pPr>
            <a:r>
              <a:rPr lang="en-US" sz="2400"/>
              <a:t>Trả về true nếu chuỗi là một chuỗi rỗng (length = 0), ngược lại là false.</a:t>
            </a:r>
          </a:p>
          <a:p>
            <a:pPr lvl="1">
              <a:spcAft>
                <a:spcPts val="450"/>
              </a:spcAft>
            </a:pPr>
            <a:r>
              <a:rPr lang="en-US" sz="2400" b="1">
                <a:solidFill>
                  <a:srgbClr val="0000FF"/>
                </a:solidFill>
                <a:latin typeface="Times New Roman" pitchFamily="18" charset="0"/>
                <a:cs typeface="Times New Roman" pitchFamily="18" charset="0"/>
              </a:rPr>
              <a:t>boolean</a:t>
            </a:r>
            <a:r>
              <a:rPr lang="en-US" sz="2400"/>
              <a:t> kt = s.</a:t>
            </a:r>
            <a:r>
              <a:rPr lang="en-US" sz="2400">
                <a:solidFill>
                  <a:srgbClr val="FF0000"/>
                </a:solidFill>
              </a:rPr>
              <a:t>isEmpty()</a:t>
            </a:r>
            <a:r>
              <a:rPr lang="en-US" sz="2400"/>
              <a:t>; </a:t>
            </a:r>
            <a:r>
              <a:rPr lang="en-US" sz="2400">
                <a:sym typeface="Wingdings" pitchFamily="2" charset="2"/>
              </a:rPr>
              <a:t>kt = fasle</a:t>
            </a:r>
            <a:endParaRPr lang="en-US" sz="2400"/>
          </a:p>
          <a:p>
            <a:pPr marL="342900" lvl="1" indent="0">
              <a:spcAft>
                <a:spcPts val="450"/>
              </a:spcAft>
              <a:buNone/>
            </a:pP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72</a:t>
            </a:fld>
            <a:endParaRPr lang="en-US"/>
          </a:p>
        </p:txBody>
      </p:sp>
      <p:sp>
        <p:nvSpPr>
          <p:cNvPr id="5" name="Content Placeholder 2"/>
          <p:cNvSpPr txBox="1">
            <a:spLocks/>
          </p:cNvSpPr>
          <p:nvPr/>
        </p:nvSpPr>
        <p:spPr bwMode="auto">
          <a:xfrm>
            <a:off x="1385646" y="1745940"/>
            <a:ext cx="6372708" cy="540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normAutofit/>
          </a:bodyPr>
          <a:lstStyle>
            <a:lvl1pPr marL="342900" indent="-342900" algn="just" rtl="0" eaLnBrk="0" fontAlgn="base" latinLnBrk="1" hangingPunct="0">
              <a:spcBef>
                <a:spcPct val="20000"/>
              </a:spcBef>
              <a:spcAft>
                <a:spcPct val="0"/>
              </a:spcAft>
              <a:buFont typeface="Wingdings" pitchFamily="2" charset="2"/>
              <a:buChar char="v"/>
              <a:defRPr sz="3000">
                <a:solidFill>
                  <a:schemeClr val="tx1"/>
                </a:solidFill>
                <a:latin typeface="Arial" pitchFamily="34" charset="0"/>
                <a:ea typeface="+mn-ea"/>
                <a:cs typeface="Arial" pitchFamily="34" charset="0"/>
              </a:defRPr>
            </a:lvl1pPr>
            <a:lvl2pPr marL="742950" indent="-285750" algn="just" rtl="0" eaLnBrk="0" fontAlgn="base" latinLnBrk="1" hangingPunct="0">
              <a:spcBef>
                <a:spcPct val="20000"/>
              </a:spcBef>
              <a:spcAft>
                <a:spcPct val="0"/>
              </a:spcAft>
              <a:buFont typeface="Wingdings" pitchFamily="2" charset="2"/>
              <a:buChar char="§"/>
              <a:defRPr sz="3000">
                <a:solidFill>
                  <a:schemeClr val="tx1"/>
                </a:solidFill>
                <a:latin typeface="Arial" pitchFamily="34" charset="0"/>
                <a:ea typeface="+mn-ea"/>
                <a:cs typeface="Arial" pitchFamily="34" charset="0"/>
              </a:defRPr>
            </a:lvl2pPr>
            <a:lvl3pPr marL="1143000" indent="-228600" algn="l" rtl="0" eaLnBrk="0" fontAlgn="base" latinLnBrk="1" hangingPunct="0">
              <a:spcBef>
                <a:spcPct val="20000"/>
              </a:spcBef>
              <a:spcAft>
                <a:spcPct val="0"/>
              </a:spcAft>
              <a:buChar char="•"/>
              <a:defRPr sz="2800">
                <a:solidFill>
                  <a:schemeClr val="tx1"/>
                </a:solidFill>
                <a:latin typeface="Arial" pitchFamily="34" charset="0"/>
                <a:ea typeface="+mn-ea"/>
                <a:cs typeface="Arial" pitchFamily="34" charset="0"/>
              </a:defRPr>
            </a:lvl3pPr>
            <a:lvl4pPr marL="1600200" indent="-228600" algn="l" rtl="0" eaLnBrk="0" fontAlgn="base" latinLnBrk="1" hangingPunct="0">
              <a:spcBef>
                <a:spcPct val="20000"/>
              </a:spcBef>
              <a:spcAft>
                <a:spcPct val="0"/>
              </a:spcAft>
              <a:buChar char="•"/>
              <a:defRPr sz="1800">
                <a:solidFill>
                  <a:schemeClr val="tx1"/>
                </a:solidFill>
                <a:latin typeface="Arial" pitchFamily="34" charset="0"/>
                <a:ea typeface="+mn-ea"/>
                <a:cs typeface="Arial" pitchFamily="34" charset="0"/>
              </a:defRPr>
            </a:lvl4pPr>
            <a:lvl5pPr marL="2057400" indent="-228600" algn="l" rtl="0" eaLnBrk="0" fontAlgn="base" latinLnBrk="1" hangingPunct="0">
              <a:spcBef>
                <a:spcPct val="20000"/>
              </a:spcBef>
              <a:spcAft>
                <a:spcPct val="0"/>
              </a:spcAft>
              <a:buChar char="•"/>
              <a:defRPr sz="1600">
                <a:solidFill>
                  <a:schemeClr val="tx1"/>
                </a:solidFill>
                <a:latin typeface="Arial" pitchFamily="34" charset="0"/>
                <a:ea typeface="+mn-ea"/>
                <a:cs typeface="Arial" pitchFamily="34" charset="0"/>
              </a:defRPr>
            </a:lvl5pPr>
            <a:lvl6pPr marL="2514600" indent="-228600" algn="l" rtl="0" eaLnBrk="0" fontAlgn="base" latinLnBrk="1" hangingPunct="0">
              <a:spcBef>
                <a:spcPct val="20000"/>
              </a:spcBef>
              <a:spcAft>
                <a:spcPct val="0"/>
              </a:spcAft>
              <a:buChar char="•"/>
              <a:defRPr sz="1400">
                <a:solidFill>
                  <a:schemeClr val="tx1"/>
                </a:solidFill>
                <a:latin typeface="+mn-lt"/>
                <a:ea typeface="+mn-ea"/>
              </a:defRPr>
            </a:lvl6pPr>
            <a:lvl7pPr marL="2971800" indent="-228600" algn="l" rtl="0" eaLnBrk="0" fontAlgn="base" latinLnBrk="1" hangingPunct="0">
              <a:spcBef>
                <a:spcPct val="20000"/>
              </a:spcBef>
              <a:spcAft>
                <a:spcPct val="0"/>
              </a:spcAft>
              <a:buChar char="•"/>
              <a:defRPr sz="1400">
                <a:solidFill>
                  <a:schemeClr val="tx1"/>
                </a:solidFill>
                <a:latin typeface="+mn-lt"/>
                <a:ea typeface="+mn-ea"/>
              </a:defRPr>
            </a:lvl7pPr>
            <a:lvl8pPr marL="3429000" indent="-228600" algn="l" rtl="0" eaLnBrk="0" fontAlgn="base" latinLnBrk="1" hangingPunct="0">
              <a:spcBef>
                <a:spcPct val="20000"/>
              </a:spcBef>
              <a:spcAft>
                <a:spcPct val="0"/>
              </a:spcAft>
              <a:buChar char="•"/>
              <a:defRPr sz="1400">
                <a:solidFill>
                  <a:schemeClr val="tx1"/>
                </a:solidFill>
                <a:latin typeface="+mn-lt"/>
                <a:ea typeface="+mn-ea"/>
              </a:defRPr>
            </a:lvl8pPr>
            <a:lvl9pPr marL="3886200" indent="-228600" algn="l" rtl="0" eaLnBrk="0" fontAlgn="base" latinLnBrk="1" hangingPunct="0">
              <a:spcBef>
                <a:spcPct val="20000"/>
              </a:spcBef>
              <a:spcAft>
                <a:spcPct val="0"/>
              </a:spcAft>
              <a:buChar char="•"/>
              <a:defRPr sz="1400">
                <a:solidFill>
                  <a:schemeClr val="tx1"/>
                </a:solidFill>
                <a:latin typeface="+mn-lt"/>
                <a:ea typeface="+mn-ea"/>
              </a:defRPr>
            </a:lvl9pPr>
          </a:lstStyle>
          <a:p>
            <a:pPr marL="0" indent="0" latinLnBrk="0">
              <a:buNone/>
            </a:pPr>
            <a:r>
              <a:rPr lang="en-US" sz="2550" b="1">
                <a:solidFill>
                  <a:srgbClr val="003366"/>
                </a:solidFill>
                <a:latin typeface="Times New Roman" pitchFamily="18" charset="0"/>
                <a:ea typeface="+mj-ea"/>
                <a:cs typeface="Times New Roman" pitchFamily="18" charset="0"/>
              </a:rPr>
              <a:t>Một số phương thức thông dụng</a:t>
            </a:r>
          </a:p>
        </p:txBody>
      </p:sp>
    </p:spTree>
    <p:extLst>
      <p:ext uri="{BB962C8B-B14F-4D97-AF65-F5344CB8AC3E}">
        <p14:creationId xmlns:p14="http://schemas.microsoft.com/office/powerpoint/2010/main" val="4200033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up)">
                                      <p:cBhvr>
                                        <p:cTn id="15" dur="500"/>
                                        <p:tgtEl>
                                          <p:spTgt spid="3">
                                            <p:txEl>
                                              <p:pRg st="2" end="2"/>
                                            </p:tx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up)">
                                      <p:cBhvr>
                                        <p:cTn id="18" dur="500"/>
                                        <p:tgtEl>
                                          <p:spTgt spid="3">
                                            <p:txEl>
                                              <p:pRg st="3" end="3"/>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up)">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4.1. Chuỗi ký tự - Lớp String (4)</a:t>
            </a:r>
          </a:p>
        </p:txBody>
      </p:sp>
      <p:sp>
        <p:nvSpPr>
          <p:cNvPr id="3" name="Content Placeholder 2"/>
          <p:cNvSpPr>
            <a:spLocks noGrp="1"/>
          </p:cNvSpPr>
          <p:nvPr>
            <p:ph idx="1"/>
          </p:nvPr>
        </p:nvSpPr>
        <p:spPr>
          <a:xfrm>
            <a:off x="1385646" y="2201209"/>
            <a:ext cx="6372708" cy="3456644"/>
          </a:xfrm>
        </p:spPr>
        <p:txBody>
          <a:bodyPr>
            <a:normAutofit/>
          </a:bodyPr>
          <a:lstStyle/>
          <a:p>
            <a:pPr latinLnBrk="0"/>
            <a:r>
              <a:rPr lang="en-US" sz="2400" b="1">
                <a:solidFill>
                  <a:srgbClr val="0000FF"/>
                </a:solidFill>
                <a:latin typeface="Times New Roman" pitchFamily="18" charset="0"/>
                <a:cs typeface="Times New Roman" pitchFamily="18" charset="0"/>
              </a:rPr>
              <a:t>String </a:t>
            </a:r>
            <a:r>
              <a:rPr lang="en-US" sz="2400" b="1">
                <a:solidFill>
                  <a:srgbClr val="FF0000"/>
                </a:solidFill>
                <a:latin typeface="Times New Roman" pitchFamily="18" charset="0"/>
                <a:ea typeface="+mj-ea"/>
                <a:cs typeface="Times New Roman" pitchFamily="18" charset="0"/>
              </a:rPr>
              <a:t>toUpperCase</a:t>
            </a:r>
            <a:r>
              <a:rPr lang="en-US" sz="2400" b="1">
                <a:solidFill>
                  <a:srgbClr val="003366"/>
                </a:solidFill>
                <a:latin typeface="Times New Roman" pitchFamily="18" charset="0"/>
                <a:ea typeface="+mj-ea"/>
                <a:cs typeface="Times New Roman" pitchFamily="18" charset="0"/>
              </a:rPr>
              <a:t>()</a:t>
            </a:r>
          </a:p>
          <a:p>
            <a:pPr lvl="1" latinLnBrk="0"/>
            <a:r>
              <a:rPr lang="en-US" sz="2250"/>
              <a:t>Trả về chuỗi sau khi chuyển toàn bộ sang chữ hoa.</a:t>
            </a:r>
          </a:p>
          <a:p>
            <a:pPr lvl="1" latinLnBrk="0"/>
            <a:r>
              <a:rPr lang="en-US" sz="2250"/>
              <a:t>s.toUpperCase(); </a:t>
            </a:r>
            <a:r>
              <a:rPr lang="en-US" sz="2250">
                <a:sym typeface="Wingdings" pitchFamily="2" charset="2"/>
              </a:rPr>
              <a:t> s = “HELLO JAVA”</a:t>
            </a:r>
            <a:endParaRPr lang="en-US" sz="2250"/>
          </a:p>
          <a:p>
            <a:pPr latinLnBrk="0"/>
            <a:r>
              <a:rPr lang="en-US" sz="2400" b="1">
                <a:solidFill>
                  <a:srgbClr val="0000FF"/>
                </a:solidFill>
                <a:latin typeface="Times New Roman" pitchFamily="18" charset="0"/>
                <a:cs typeface="Times New Roman" pitchFamily="18" charset="0"/>
              </a:rPr>
              <a:t>String </a:t>
            </a:r>
            <a:r>
              <a:rPr lang="en-US" sz="2400" b="1">
                <a:solidFill>
                  <a:srgbClr val="FF0000"/>
                </a:solidFill>
                <a:latin typeface="Times New Roman" pitchFamily="18" charset="0"/>
                <a:cs typeface="Times New Roman" pitchFamily="18" charset="0"/>
              </a:rPr>
              <a:t>toLowerCase</a:t>
            </a:r>
            <a:r>
              <a:rPr lang="en-US" sz="2400" b="1">
                <a:solidFill>
                  <a:srgbClr val="003366"/>
                </a:solidFill>
                <a:latin typeface="Times New Roman" pitchFamily="18" charset="0"/>
                <a:cs typeface="Times New Roman" pitchFamily="18" charset="0"/>
              </a:rPr>
              <a:t>()</a:t>
            </a:r>
          </a:p>
          <a:p>
            <a:pPr lvl="1" latinLnBrk="0"/>
            <a:r>
              <a:rPr lang="en-US" sz="2250"/>
              <a:t>Trả về chuỗi sau khi chuyển toàn bộ sang chữ thường.</a:t>
            </a:r>
          </a:p>
          <a:p>
            <a:pPr lvl="1" latinLnBrk="0"/>
            <a:r>
              <a:rPr lang="en-US" sz="2250"/>
              <a:t>s.toLowerCase(); </a:t>
            </a:r>
            <a:r>
              <a:rPr lang="en-US" sz="2250">
                <a:sym typeface="Wingdings" pitchFamily="2" charset="2"/>
              </a:rPr>
              <a:t> s = “hello java”</a:t>
            </a:r>
            <a:endParaRPr lang="en-US" sz="2250"/>
          </a:p>
          <a:p>
            <a:pPr marL="342900" lvl="1" indent="0">
              <a:buNone/>
            </a:pPr>
            <a:endParaRPr lang="en-US"/>
          </a:p>
          <a:p>
            <a:pPr lvl="1" latinLnBrk="0"/>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73</a:t>
            </a:fld>
            <a:endParaRPr lang="en-US"/>
          </a:p>
        </p:txBody>
      </p:sp>
      <p:sp>
        <p:nvSpPr>
          <p:cNvPr id="5" name="Content Placeholder 2"/>
          <p:cNvSpPr txBox="1">
            <a:spLocks/>
          </p:cNvSpPr>
          <p:nvPr/>
        </p:nvSpPr>
        <p:spPr bwMode="auto">
          <a:xfrm>
            <a:off x="1385646" y="1700808"/>
            <a:ext cx="6372708" cy="540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normAutofit/>
          </a:bodyPr>
          <a:lstStyle>
            <a:lvl1pPr marL="342900" indent="-342900" algn="just" rtl="0" eaLnBrk="0" fontAlgn="base" latinLnBrk="1" hangingPunct="0">
              <a:spcBef>
                <a:spcPct val="20000"/>
              </a:spcBef>
              <a:spcAft>
                <a:spcPct val="0"/>
              </a:spcAft>
              <a:buFont typeface="Wingdings" pitchFamily="2" charset="2"/>
              <a:buChar char="v"/>
              <a:defRPr sz="3000">
                <a:solidFill>
                  <a:schemeClr val="tx1"/>
                </a:solidFill>
                <a:latin typeface="Arial" pitchFamily="34" charset="0"/>
                <a:ea typeface="+mn-ea"/>
                <a:cs typeface="Arial" pitchFamily="34" charset="0"/>
              </a:defRPr>
            </a:lvl1pPr>
            <a:lvl2pPr marL="742950" indent="-285750" algn="just" rtl="0" eaLnBrk="0" fontAlgn="base" latinLnBrk="1" hangingPunct="0">
              <a:spcBef>
                <a:spcPct val="20000"/>
              </a:spcBef>
              <a:spcAft>
                <a:spcPct val="0"/>
              </a:spcAft>
              <a:buFont typeface="Wingdings" pitchFamily="2" charset="2"/>
              <a:buChar char="§"/>
              <a:defRPr sz="3000">
                <a:solidFill>
                  <a:schemeClr val="tx1"/>
                </a:solidFill>
                <a:latin typeface="Arial" pitchFamily="34" charset="0"/>
                <a:ea typeface="+mn-ea"/>
                <a:cs typeface="Arial" pitchFamily="34" charset="0"/>
              </a:defRPr>
            </a:lvl2pPr>
            <a:lvl3pPr marL="1143000" indent="-228600" algn="l" rtl="0" eaLnBrk="0" fontAlgn="base" latinLnBrk="1" hangingPunct="0">
              <a:spcBef>
                <a:spcPct val="20000"/>
              </a:spcBef>
              <a:spcAft>
                <a:spcPct val="0"/>
              </a:spcAft>
              <a:buChar char="•"/>
              <a:defRPr sz="2800">
                <a:solidFill>
                  <a:schemeClr val="tx1"/>
                </a:solidFill>
                <a:latin typeface="Arial" pitchFamily="34" charset="0"/>
                <a:ea typeface="+mn-ea"/>
                <a:cs typeface="Arial" pitchFamily="34" charset="0"/>
              </a:defRPr>
            </a:lvl3pPr>
            <a:lvl4pPr marL="1600200" indent="-228600" algn="l" rtl="0" eaLnBrk="0" fontAlgn="base" latinLnBrk="1" hangingPunct="0">
              <a:spcBef>
                <a:spcPct val="20000"/>
              </a:spcBef>
              <a:spcAft>
                <a:spcPct val="0"/>
              </a:spcAft>
              <a:buChar char="•"/>
              <a:defRPr sz="1800">
                <a:solidFill>
                  <a:schemeClr val="tx1"/>
                </a:solidFill>
                <a:latin typeface="Arial" pitchFamily="34" charset="0"/>
                <a:ea typeface="+mn-ea"/>
                <a:cs typeface="Arial" pitchFamily="34" charset="0"/>
              </a:defRPr>
            </a:lvl4pPr>
            <a:lvl5pPr marL="2057400" indent="-228600" algn="l" rtl="0" eaLnBrk="0" fontAlgn="base" latinLnBrk="1" hangingPunct="0">
              <a:spcBef>
                <a:spcPct val="20000"/>
              </a:spcBef>
              <a:spcAft>
                <a:spcPct val="0"/>
              </a:spcAft>
              <a:buChar char="•"/>
              <a:defRPr sz="1600">
                <a:solidFill>
                  <a:schemeClr val="tx1"/>
                </a:solidFill>
                <a:latin typeface="Arial" pitchFamily="34" charset="0"/>
                <a:ea typeface="+mn-ea"/>
                <a:cs typeface="Arial" pitchFamily="34" charset="0"/>
              </a:defRPr>
            </a:lvl5pPr>
            <a:lvl6pPr marL="2514600" indent="-228600" algn="l" rtl="0" eaLnBrk="0" fontAlgn="base" latinLnBrk="1" hangingPunct="0">
              <a:spcBef>
                <a:spcPct val="20000"/>
              </a:spcBef>
              <a:spcAft>
                <a:spcPct val="0"/>
              </a:spcAft>
              <a:buChar char="•"/>
              <a:defRPr sz="1400">
                <a:solidFill>
                  <a:schemeClr val="tx1"/>
                </a:solidFill>
                <a:latin typeface="+mn-lt"/>
                <a:ea typeface="+mn-ea"/>
              </a:defRPr>
            </a:lvl6pPr>
            <a:lvl7pPr marL="2971800" indent="-228600" algn="l" rtl="0" eaLnBrk="0" fontAlgn="base" latinLnBrk="1" hangingPunct="0">
              <a:spcBef>
                <a:spcPct val="20000"/>
              </a:spcBef>
              <a:spcAft>
                <a:spcPct val="0"/>
              </a:spcAft>
              <a:buChar char="•"/>
              <a:defRPr sz="1400">
                <a:solidFill>
                  <a:schemeClr val="tx1"/>
                </a:solidFill>
                <a:latin typeface="+mn-lt"/>
                <a:ea typeface="+mn-ea"/>
              </a:defRPr>
            </a:lvl7pPr>
            <a:lvl8pPr marL="3429000" indent="-228600" algn="l" rtl="0" eaLnBrk="0" fontAlgn="base" latinLnBrk="1" hangingPunct="0">
              <a:spcBef>
                <a:spcPct val="20000"/>
              </a:spcBef>
              <a:spcAft>
                <a:spcPct val="0"/>
              </a:spcAft>
              <a:buChar char="•"/>
              <a:defRPr sz="1400">
                <a:solidFill>
                  <a:schemeClr val="tx1"/>
                </a:solidFill>
                <a:latin typeface="+mn-lt"/>
                <a:ea typeface="+mn-ea"/>
              </a:defRPr>
            </a:lvl8pPr>
            <a:lvl9pPr marL="3886200" indent="-228600" algn="l" rtl="0" eaLnBrk="0" fontAlgn="base" latinLnBrk="1" hangingPunct="0">
              <a:spcBef>
                <a:spcPct val="20000"/>
              </a:spcBef>
              <a:spcAft>
                <a:spcPct val="0"/>
              </a:spcAft>
              <a:buChar char="•"/>
              <a:defRPr sz="1400">
                <a:solidFill>
                  <a:schemeClr val="tx1"/>
                </a:solidFill>
                <a:latin typeface="+mn-lt"/>
                <a:ea typeface="+mn-ea"/>
              </a:defRPr>
            </a:lvl9pPr>
          </a:lstStyle>
          <a:p>
            <a:pPr marL="0" indent="0" latinLnBrk="0">
              <a:buNone/>
            </a:pPr>
            <a:r>
              <a:rPr lang="en-US" sz="2550" b="1">
                <a:solidFill>
                  <a:srgbClr val="003366"/>
                </a:solidFill>
                <a:latin typeface="Times New Roman" pitchFamily="18" charset="0"/>
                <a:ea typeface="+mj-ea"/>
                <a:cs typeface="Times New Roman" pitchFamily="18" charset="0"/>
              </a:rPr>
              <a:t>Một số phương thức thông dụng</a:t>
            </a:r>
          </a:p>
        </p:txBody>
      </p:sp>
    </p:spTree>
    <p:extLst>
      <p:ext uri="{BB962C8B-B14F-4D97-AF65-F5344CB8AC3E}">
        <p14:creationId xmlns:p14="http://schemas.microsoft.com/office/powerpoint/2010/main" val="195238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up)">
                                      <p:cBhvr>
                                        <p:cTn id="18" dur="500"/>
                                        <p:tgtEl>
                                          <p:spTgt spid="3">
                                            <p:txEl>
                                              <p:pRg st="3" end="3"/>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up)">
                                      <p:cBhvr>
                                        <p:cTn id="21" dur="500"/>
                                        <p:tgtEl>
                                          <p:spTgt spid="3">
                                            <p:txEl>
                                              <p:pRg st="4" end="4"/>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up)">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4.1. Chuỗi ký tự - Lớp String (5)</a:t>
            </a:r>
          </a:p>
        </p:txBody>
      </p:sp>
      <p:sp>
        <p:nvSpPr>
          <p:cNvPr id="3" name="Content Placeholder 2"/>
          <p:cNvSpPr>
            <a:spLocks noGrp="1"/>
          </p:cNvSpPr>
          <p:nvPr>
            <p:ph idx="1"/>
          </p:nvPr>
        </p:nvSpPr>
        <p:spPr>
          <a:xfrm>
            <a:off x="1385646" y="2078857"/>
            <a:ext cx="6372708" cy="3545663"/>
          </a:xfrm>
        </p:spPr>
        <p:txBody>
          <a:bodyPr>
            <a:normAutofit lnSpcReduction="10000"/>
          </a:bodyPr>
          <a:lstStyle/>
          <a:p>
            <a:pPr latinLnBrk="0"/>
            <a:r>
              <a:rPr lang="en-US" sz="2400" b="1">
                <a:solidFill>
                  <a:srgbClr val="0000FF"/>
                </a:solidFill>
                <a:latin typeface="Times New Roman" pitchFamily="18" charset="0"/>
                <a:cs typeface="Times New Roman" pitchFamily="18" charset="0"/>
              </a:rPr>
              <a:t>char </a:t>
            </a:r>
            <a:r>
              <a:rPr lang="en-US" sz="2400" b="1">
                <a:solidFill>
                  <a:srgbClr val="FF0000"/>
                </a:solidFill>
                <a:latin typeface="Times New Roman" pitchFamily="18" charset="0"/>
                <a:ea typeface="+mj-ea"/>
                <a:cs typeface="Times New Roman" pitchFamily="18" charset="0"/>
              </a:rPr>
              <a:t>charAt</a:t>
            </a:r>
            <a:r>
              <a:rPr lang="en-US" sz="2400" b="1">
                <a:solidFill>
                  <a:srgbClr val="003366"/>
                </a:solidFill>
                <a:latin typeface="Times New Roman" pitchFamily="18" charset="0"/>
                <a:ea typeface="+mj-ea"/>
                <a:cs typeface="Times New Roman" pitchFamily="18" charset="0"/>
              </a:rPr>
              <a:t>(int i)</a:t>
            </a:r>
          </a:p>
          <a:p>
            <a:pPr lvl="1" latinLnBrk="0"/>
            <a:r>
              <a:rPr lang="en-US" sz="2250"/>
              <a:t>Trả về ký tự thứ i trong chuỗi.</a:t>
            </a:r>
          </a:p>
          <a:p>
            <a:pPr lvl="1" latinLnBrk="0"/>
            <a:r>
              <a:rPr lang="en-US" sz="2250"/>
              <a:t>Chars ch = s.charAt(1); </a:t>
            </a:r>
            <a:r>
              <a:rPr lang="en-US" sz="2250">
                <a:sym typeface="Wingdings" pitchFamily="2" charset="2"/>
              </a:rPr>
              <a:t> ch = “e”</a:t>
            </a:r>
            <a:endParaRPr lang="en-US" sz="2250"/>
          </a:p>
          <a:p>
            <a:pPr latinLnBrk="0"/>
            <a:r>
              <a:rPr lang="en-US" sz="2400" b="1">
                <a:solidFill>
                  <a:srgbClr val="0000FF"/>
                </a:solidFill>
                <a:latin typeface="Times New Roman" pitchFamily="18" charset="0"/>
                <a:cs typeface="Times New Roman" pitchFamily="18" charset="0"/>
              </a:rPr>
              <a:t>int </a:t>
            </a:r>
            <a:r>
              <a:rPr lang="en-US" sz="2400" b="1">
                <a:solidFill>
                  <a:srgbClr val="FF0000"/>
                </a:solidFill>
                <a:latin typeface="Times New Roman" pitchFamily="18" charset="0"/>
                <a:cs typeface="Times New Roman" pitchFamily="18" charset="0"/>
              </a:rPr>
              <a:t>compareTo</a:t>
            </a:r>
            <a:r>
              <a:rPr lang="en-US" sz="2400" b="1">
                <a:solidFill>
                  <a:srgbClr val="003366"/>
                </a:solidFill>
                <a:latin typeface="Times New Roman" pitchFamily="18" charset="0"/>
                <a:cs typeface="Times New Roman" pitchFamily="18" charset="0"/>
              </a:rPr>
              <a:t>(String str)</a:t>
            </a:r>
          </a:p>
          <a:p>
            <a:pPr lvl="1" latinLnBrk="0"/>
            <a:r>
              <a:rPr lang="en-US" sz="2250"/>
              <a:t>So sánh từng ký tự của 2 chuỗi bằng mã ASCII. Trả về 0 nếu 2 chuỗi giống hệt nhau; &lt;0 nếu chuỗi 1 &lt; chuỗi 2; &gt;0 nếu chuỗi 1 &gt; chuỗi 2.</a:t>
            </a:r>
          </a:p>
          <a:p>
            <a:pPr lvl="1" latinLnBrk="0"/>
            <a:r>
              <a:rPr lang="en-US" sz="2250"/>
              <a:t>int kt = s.comparTo(“Gello”); </a:t>
            </a:r>
            <a:r>
              <a:rPr lang="en-US" sz="2250">
                <a:sym typeface="Wingdings" pitchFamily="2" charset="2"/>
              </a:rPr>
              <a:t> kt = 1</a:t>
            </a:r>
            <a:endParaRPr lang="en-US" sz="2250"/>
          </a:p>
          <a:p>
            <a:pPr lvl="1" latinLnBrk="0"/>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74</a:t>
            </a:fld>
            <a:endParaRPr lang="en-US"/>
          </a:p>
        </p:txBody>
      </p:sp>
      <p:sp>
        <p:nvSpPr>
          <p:cNvPr id="5" name="Content Placeholder 2"/>
          <p:cNvSpPr txBox="1">
            <a:spLocks/>
          </p:cNvSpPr>
          <p:nvPr/>
        </p:nvSpPr>
        <p:spPr bwMode="auto">
          <a:xfrm>
            <a:off x="1385646" y="1700808"/>
            <a:ext cx="6372708" cy="540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normAutofit/>
          </a:bodyPr>
          <a:lstStyle>
            <a:lvl1pPr marL="342900" indent="-342900" algn="just" rtl="0" eaLnBrk="0" fontAlgn="base" latinLnBrk="1" hangingPunct="0">
              <a:spcBef>
                <a:spcPct val="20000"/>
              </a:spcBef>
              <a:spcAft>
                <a:spcPct val="0"/>
              </a:spcAft>
              <a:buFont typeface="Wingdings" pitchFamily="2" charset="2"/>
              <a:buChar char="v"/>
              <a:defRPr sz="3000">
                <a:solidFill>
                  <a:schemeClr val="tx1"/>
                </a:solidFill>
                <a:latin typeface="Arial" pitchFamily="34" charset="0"/>
                <a:ea typeface="+mn-ea"/>
                <a:cs typeface="Arial" pitchFamily="34" charset="0"/>
              </a:defRPr>
            </a:lvl1pPr>
            <a:lvl2pPr marL="742950" indent="-285750" algn="just" rtl="0" eaLnBrk="0" fontAlgn="base" latinLnBrk="1" hangingPunct="0">
              <a:spcBef>
                <a:spcPct val="20000"/>
              </a:spcBef>
              <a:spcAft>
                <a:spcPct val="0"/>
              </a:spcAft>
              <a:buFont typeface="Wingdings" pitchFamily="2" charset="2"/>
              <a:buChar char="§"/>
              <a:defRPr sz="3000">
                <a:solidFill>
                  <a:schemeClr val="tx1"/>
                </a:solidFill>
                <a:latin typeface="Arial" pitchFamily="34" charset="0"/>
                <a:ea typeface="+mn-ea"/>
                <a:cs typeface="Arial" pitchFamily="34" charset="0"/>
              </a:defRPr>
            </a:lvl2pPr>
            <a:lvl3pPr marL="1143000" indent="-228600" algn="l" rtl="0" eaLnBrk="0" fontAlgn="base" latinLnBrk="1" hangingPunct="0">
              <a:spcBef>
                <a:spcPct val="20000"/>
              </a:spcBef>
              <a:spcAft>
                <a:spcPct val="0"/>
              </a:spcAft>
              <a:buChar char="•"/>
              <a:defRPr sz="2800">
                <a:solidFill>
                  <a:schemeClr val="tx1"/>
                </a:solidFill>
                <a:latin typeface="Arial" pitchFamily="34" charset="0"/>
                <a:ea typeface="+mn-ea"/>
                <a:cs typeface="Arial" pitchFamily="34" charset="0"/>
              </a:defRPr>
            </a:lvl3pPr>
            <a:lvl4pPr marL="1600200" indent="-228600" algn="l" rtl="0" eaLnBrk="0" fontAlgn="base" latinLnBrk="1" hangingPunct="0">
              <a:spcBef>
                <a:spcPct val="20000"/>
              </a:spcBef>
              <a:spcAft>
                <a:spcPct val="0"/>
              </a:spcAft>
              <a:buChar char="•"/>
              <a:defRPr sz="1800">
                <a:solidFill>
                  <a:schemeClr val="tx1"/>
                </a:solidFill>
                <a:latin typeface="Arial" pitchFamily="34" charset="0"/>
                <a:ea typeface="+mn-ea"/>
                <a:cs typeface="Arial" pitchFamily="34" charset="0"/>
              </a:defRPr>
            </a:lvl4pPr>
            <a:lvl5pPr marL="2057400" indent="-228600" algn="l" rtl="0" eaLnBrk="0" fontAlgn="base" latinLnBrk="1" hangingPunct="0">
              <a:spcBef>
                <a:spcPct val="20000"/>
              </a:spcBef>
              <a:spcAft>
                <a:spcPct val="0"/>
              </a:spcAft>
              <a:buChar char="•"/>
              <a:defRPr sz="1600">
                <a:solidFill>
                  <a:schemeClr val="tx1"/>
                </a:solidFill>
                <a:latin typeface="Arial" pitchFamily="34" charset="0"/>
                <a:ea typeface="+mn-ea"/>
                <a:cs typeface="Arial" pitchFamily="34" charset="0"/>
              </a:defRPr>
            </a:lvl5pPr>
            <a:lvl6pPr marL="2514600" indent="-228600" algn="l" rtl="0" eaLnBrk="0" fontAlgn="base" latinLnBrk="1" hangingPunct="0">
              <a:spcBef>
                <a:spcPct val="20000"/>
              </a:spcBef>
              <a:spcAft>
                <a:spcPct val="0"/>
              </a:spcAft>
              <a:buChar char="•"/>
              <a:defRPr sz="1400">
                <a:solidFill>
                  <a:schemeClr val="tx1"/>
                </a:solidFill>
                <a:latin typeface="+mn-lt"/>
                <a:ea typeface="+mn-ea"/>
              </a:defRPr>
            </a:lvl6pPr>
            <a:lvl7pPr marL="2971800" indent="-228600" algn="l" rtl="0" eaLnBrk="0" fontAlgn="base" latinLnBrk="1" hangingPunct="0">
              <a:spcBef>
                <a:spcPct val="20000"/>
              </a:spcBef>
              <a:spcAft>
                <a:spcPct val="0"/>
              </a:spcAft>
              <a:buChar char="•"/>
              <a:defRPr sz="1400">
                <a:solidFill>
                  <a:schemeClr val="tx1"/>
                </a:solidFill>
                <a:latin typeface="+mn-lt"/>
                <a:ea typeface="+mn-ea"/>
              </a:defRPr>
            </a:lvl7pPr>
            <a:lvl8pPr marL="3429000" indent="-228600" algn="l" rtl="0" eaLnBrk="0" fontAlgn="base" latinLnBrk="1" hangingPunct="0">
              <a:spcBef>
                <a:spcPct val="20000"/>
              </a:spcBef>
              <a:spcAft>
                <a:spcPct val="0"/>
              </a:spcAft>
              <a:buChar char="•"/>
              <a:defRPr sz="1400">
                <a:solidFill>
                  <a:schemeClr val="tx1"/>
                </a:solidFill>
                <a:latin typeface="+mn-lt"/>
                <a:ea typeface="+mn-ea"/>
              </a:defRPr>
            </a:lvl8pPr>
            <a:lvl9pPr marL="3886200" indent="-228600" algn="l" rtl="0" eaLnBrk="0" fontAlgn="base" latinLnBrk="1" hangingPunct="0">
              <a:spcBef>
                <a:spcPct val="20000"/>
              </a:spcBef>
              <a:spcAft>
                <a:spcPct val="0"/>
              </a:spcAft>
              <a:buChar char="•"/>
              <a:defRPr sz="1400">
                <a:solidFill>
                  <a:schemeClr val="tx1"/>
                </a:solidFill>
                <a:latin typeface="+mn-lt"/>
                <a:ea typeface="+mn-ea"/>
              </a:defRPr>
            </a:lvl9pPr>
          </a:lstStyle>
          <a:p>
            <a:pPr marL="0" indent="0" latinLnBrk="0">
              <a:buNone/>
            </a:pPr>
            <a:r>
              <a:rPr lang="en-US" sz="2550" b="1">
                <a:solidFill>
                  <a:srgbClr val="003366"/>
                </a:solidFill>
                <a:latin typeface="Times New Roman" pitchFamily="18" charset="0"/>
                <a:ea typeface="+mj-ea"/>
                <a:cs typeface="Times New Roman" pitchFamily="18" charset="0"/>
              </a:rPr>
              <a:t>Một số phương thức thông dụng</a:t>
            </a:r>
          </a:p>
        </p:txBody>
      </p:sp>
    </p:spTree>
    <p:extLst>
      <p:ext uri="{BB962C8B-B14F-4D97-AF65-F5344CB8AC3E}">
        <p14:creationId xmlns:p14="http://schemas.microsoft.com/office/powerpoint/2010/main" val="1289386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up)">
                                      <p:cBhvr>
                                        <p:cTn id="18" dur="500"/>
                                        <p:tgtEl>
                                          <p:spTgt spid="3">
                                            <p:txEl>
                                              <p:pRg st="3" end="3"/>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up)">
                                      <p:cBhvr>
                                        <p:cTn id="21" dur="500"/>
                                        <p:tgtEl>
                                          <p:spTgt spid="3">
                                            <p:txEl>
                                              <p:pRg st="4" end="4"/>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up)">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4.11. Chuỗi ký tự - Lớp String (5)</a:t>
            </a:r>
          </a:p>
        </p:txBody>
      </p:sp>
      <p:sp>
        <p:nvSpPr>
          <p:cNvPr id="3" name="Content Placeholder 2"/>
          <p:cNvSpPr>
            <a:spLocks noGrp="1"/>
          </p:cNvSpPr>
          <p:nvPr>
            <p:ph idx="1"/>
          </p:nvPr>
        </p:nvSpPr>
        <p:spPr>
          <a:xfrm>
            <a:off x="1385646" y="1808823"/>
            <a:ext cx="6372708" cy="3726674"/>
          </a:xfrm>
        </p:spPr>
        <p:txBody>
          <a:bodyPr>
            <a:normAutofit/>
          </a:bodyPr>
          <a:lstStyle/>
          <a:p>
            <a:pPr latinLnBrk="0"/>
            <a:r>
              <a:rPr lang="en-US" sz="2400">
                <a:latin typeface="Times New Roman" pitchFamily="18" charset="0"/>
                <a:cs typeface="Times New Roman" pitchFamily="18" charset="0"/>
              </a:rPr>
              <a:t>Lớp </a:t>
            </a:r>
            <a:r>
              <a:rPr lang="en-US" sz="2400">
                <a:solidFill>
                  <a:srgbClr val="FF0000"/>
                </a:solidFill>
                <a:latin typeface="Times New Roman" pitchFamily="18" charset="0"/>
                <a:cs typeface="Times New Roman" pitchFamily="18" charset="0"/>
              </a:rPr>
              <a:t>StringBuilder</a:t>
            </a:r>
            <a:r>
              <a:rPr lang="en-US" sz="2400">
                <a:latin typeface="Times New Roman" pitchFamily="18" charset="0"/>
                <a:cs typeface="Times New Roman" pitchFamily="18" charset="0"/>
              </a:rPr>
              <a:t>: sinh viên tự tìm hiểu.</a:t>
            </a:r>
          </a:p>
          <a:p>
            <a:pPr latinLnBrk="0"/>
            <a:r>
              <a:rPr lang="en-US" sz="2400" b="1">
                <a:latin typeface="Times New Roman" pitchFamily="18" charset="0"/>
                <a:cs typeface="Times New Roman" pitchFamily="18" charset="0"/>
              </a:rPr>
              <a:t>Bài tập. Viết chương trình nhập vào một chuỗi và in ra:</a:t>
            </a:r>
            <a:endParaRPr lang="en-US" sz="2400" b="1">
              <a:latin typeface="Times New Roman" pitchFamily="18" charset="0"/>
              <a:ea typeface="+mj-ea"/>
              <a:cs typeface="Times New Roman" pitchFamily="18" charset="0"/>
            </a:endParaRPr>
          </a:p>
          <a:p>
            <a:pPr lvl="1" latinLnBrk="0"/>
            <a:r>
              <a:rPr lang="en-US" sz="2400"/>
              <a:t>Các ký tự viết hoa có trong chuỗi.</a:t>
            </a:r>
          </a:p>
          <a:p>
            <a:pPr lvl="1" latinLnBrk="0"/>
            <a:r>
              <a:rPr lang="en-US" sz="2400"/>
              <a:t>Tổng giá trị các ký tự là số có trong chuỗi.</a:t>
            </a:r>
          </a:p>
          <a:p>
            <a:pPr lvl="1" latinLnBrk="0"/>
            <a:r>
              <a:rPr lang="en-US" sz="2400"/>
              <a:t>Chuỗi sau khi chuyển toàn bộ thành chữ hoa.</a:t>
            </a:r>
          </a:p>
        </p:txBody>
      </p:sp>
      <p:sp>
        <p:nvSpPr>
          <p:cNvPr id="4" name="Slide Number Placeholder 3"/>
          <p:cNvSpPr>
            <a:spLocks noGrp="1"/>
          </p:cNvSpPr>
          <p:nvPr>
            <p:ph type="sldNum" sz="quarter" idx="12"/>
          </p:nvPr>
        </p:nvSpPr>
        <p:spPr/>
        <p:txBody>
          <a:bodyPr/>
          <a:lstStyle/>
          <a:p>
            <a:fld id="{E3E8E051-591C-4566-9813-B4BB16D377BD}" type="slidenum">
              <a:rPr lang="en-US" smtClean="0"/>
              <a:pPr/>
              <a:t>75</a:t>
            </a:fld>
            <a:endParaRPr lang="en-US"/>
          </a:p>
        </p:txBody>
      </p:sp>
    </p:spTree>
    <p:extLst>
      <p:ext uri="{BB962C8B-B14F-4D97-AF65-F5344CB8AC3E}">
        <p14:creationId xmlns:p14="http://schemas.microsoft.com/office/powerpoint/2010/main" val="487097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up)">
                                      <p:cBhvr>
                                        <p:cTn id="12" dur="500"/>
                                        <p:tgtEl>
                                          <p:spTgt spid="3">
                                            <p:txEl>
                                              <p:pRg st="1" end="1"/>
                                            </p:tx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up)">
                                      <p:cBhvr>
                                        <p:cTn id="15" dur="500"/>
                                        <p:tgtEl>
                                          <p:spTgt spid="3">
                                            <p:txEl>
                                              <p:pRg st="2" end="2"/>
                                            </p:tx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up)">
                                      <p:cBhvr>
                                        <p:cTn id="18" dur="500"/>
                                        <p:tgtEl>
                                          <p:spTgt spid="3">
                                            <p:txEl>
                                              <p:pRg st="3" end="3"/>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up)">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4.2. Mảng một chiều</a:t>
            </a:r>
          </a:p>
        </p:txBody>
      </p:sp>
      <p:sp>
        <p:nvSpPr>
          <p:cNvPr id="3" name="Content Placeholder 2"/>
          <p:cNvSpPr>
            <a:spLocks noGrp="1"/>
          </p:cNvSpPr>
          <p:nvPr>
            <p:ph idx="1"/>
          </p:nvPr>
        </p:nvSpPr>
        <p:spPr/>
        <p:txBody>
          <a:bodyPr>
            <a:normAutofit/>
          </a:bodyPr>
          <a:lstStyle/>
          <a:p>
            <a:pPr latinLnBrk="0"/>
            <a:r>
              <a:rPr lang="en-US" sz="2400" b="1">
                <a:solidFill>
                  <a:srgbClr val="003366"/>
                </a:solidFill>
                <a:latin typeface="Times New Roman" pitchFamily="18" charset="0"/>
                <a:ea typeface="+mj-ea"/>
                <a:cs typeface="Times New Roman" pitchFamily="18" charset="0"/>
              </a:rPr>
              <a:t>Khái niệm:</a:t>
            </a:r>
          </a:p>
          <a:p>
            <a:pPr lvl="1">
              <a:spcAft>
                <a:spcPts val="450"/>
              </a:spcAft>
            </a:pPr>
            <a:r>
              <a:rPr lang="en-US" sz="2250"/>
              <a:t>Mảng là một dãy các phần tử có cùng kiểu dữ liệu và cùng tên.</a:t>
            </a:r>
          </a:p>
          <a:p>
            <a:pPr lvl="1">
              <a:spcAft>
                <a:spcPts val="450"/>
              </a:spcAft>
            </a:pPr>
            <a:r>
              <a:rPr lang="en-US" sz="2250"/>
              <a:t>Các phần tử được phân biệt qua chỉ số.</a:t>
            </a:r>
          </a:p>
          <a:p>
            <a:pPr>
              <a:spcAft>
                <a:spcPts val="450"/>
              </a:spcAft>
            </a:pPr>
            <a:r>
              <a:rPr lang="en-US" sz="2400" b="1">
                <a:solidFill>
                  <a:srgbClr val="003366"/>
                </a:solidFill>
                <a:latin typeface="Times New Roman" pitchFamily="18" charset="0"/>
                <a:ea typeface="+mj-ea"/>
                <a:cs typeface="Times New Roman" pitchFamily="18" charset="0"/>
              </a:rPr>
              <a:t>Khai báo</a:t>
            </a:r>
          </a:p>
          <a:p>
            <a:pPr lvl="1">
              <a:spcAft>
                <a:spcPts val="450"/>
              </a:spcAft>
            </a:pPr>
            <a:r>
              <a:rPr lang="en-US" sz="2250">
                <a:solidFill>
                  <a:schemeClr val="tx1">
                    <a:lumMod val="95000"/>
                    <a:lumOff val="5000"/>
                  </a:schemeClr>
                </a:solidFill>
              </a:rPr>
              <a:t>Cách 1: </a:t>
            </a:r>
            <a:r>
              <a:rPr lang="en-US" sz="2250">
                <a:solidFill>
                  <a:srgbClr val="0000CC"/>
                </a:solidFill>
              </a:rPr>
              <a:t>KieuDuLieu[ ]  </a:t>
            </a:r>
            <a:r>
              <a:rPr lang="en-US" sz="2250">
                <a:solidFill>
                  <a:srgbClr val="C00000"/>
                </a:solidFill>
              </a:rPr>
              <a:t>tenBien</a:t>
            </a:r>
            <a:r>
              <a:rPr lang="en-US" sz="2250" b="1">
                <a:solidFill>
                  <a:srgbClr val="0000CC"/>
                </a:solidFill>
              </a:rPr>
              <a:t>;   </a:t>
            </a:r>
          </a:p>
          <a:p>
            <a:pPr lvl="1">
              <a:spcAft>
                <a:spcPts val="450"/>
              </a:spcAft>
            </a:pPr>
            <a:r>
              <a:rPr lang="en-US" sz="2250">
                <a:solidFill>
                  <a:schemeClr val="tx1">
                    <a:lumMod val="95000"/>
                    <a:lumOff val="5000"/>
                  </a:schemeClr>
                </a:solidFill>
              </a:rPr>
              <a:t>Cách 2: </a:t>
            </a:r>
            <a:r>
              <a:rPr lang="en-US" sz="2250">
                <a:solidFill>
                  <a:srgbClr val="0000CC"/>
                </a:solidFill>
              </a:rPr>
              <a:t>KieuDuLieu </a:t>
            </a:r>
            <a:r>
              <a:rPr lang="en-US" sz="2250">
                <a:solidFill>
                  <a:srgbClr val="C00000"/>
                </a:solidFill>
              </a:rPr>
              <a:t>tenBien</a:t>
            </a:r>
            <a:r>
              <a:rPr lang="en-US" sz="2250">
                <a:solidFill>
                  <a:srgbClr val="0000CC"/>
                </a:solidFill>
              </a:rPr>
              <a:t> [ ]</a:t>
            </a:r>
            <a:r>
              <a:rPr lang="en-US" sz="2250" b="1">
                <a:solidFill>
                  <a:srgbClr val="0000CC"/>
                </a:solidFill>
              </a:rPr>
              <a:t>; </a:t>
            </a:r>
          </a:p>
          <a:p>
            <a:pPr marL="342900" lvl="1" indent="0">
              <a:spcAft>
                <a:spcPts val="450"/>
              </a:spcAft>
              <a:buNone/>
            </a:pPr>
            <a:r>
              <a:rPr lang="en-US" sz="2250"/>
              <a:t>Lưu ý: Chỉ số mảng bắt đầu từ </a:t>
            </a:r>
            <a:r>
              <a:rPr lang="en-US" sz="2250">
                <a:solidFill>
                  <a:srgbClr val="FF0000"/>
                </a:solidFill>
              </a:rPr>
              <a:t>0.</a:t>
            </a:r>
          </a:p>
        </p:txBody>
      </p:sp>
      <p:sp>
        <p:nvSpPr>
          <p:cNvPr id="4" name="Slide Number Placeholder 3"/>
          <p:cNvSpPr>
            <a:spLocks noGrp="1"/>
          </p:cNvSpPr>
          <p:nvPr>
            <p:ph type="sldNum" sz="quarter" idx="12"/>
          </p:nvPr>
        </p:nvSpPr>
        <p:spPr/>
        <p:txBody>
          <a:bodyPr/>
          <a:lstStyle/>
          <a:p>
            <a:fld id="{E3E8E051-591C-4566-9813-B4BB16D377BD}" type="slidenum">
              <a:rPr lang="en-US" smtClean="0"/>
              <a:pPr/>
              <a:t>76</a:t>
            </a:fld>
            <a:endParaRPr lang="en-US"/>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8139" y="3440375"/>
            <a:ext cx="3291840" cy="560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545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up)">
                                      <p:cBhvr>
                                        <p:cTn id="18" dur="500"/>
                                        <p:tgtEl>
                                          <p:spTgt spid="3">
                                            <p:txEl>
                                              <p:pRg st="3" end="3"/>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up)">
                                      <p:cBhvr>
                                        <p:cTn id="21" dur="500"/>
                                        <p:tgtEl>
                                          <p:spTgt spid="3">
                                            <p:txEl>
                                              <p:pRg st="4" end="4"/>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up)">
                                      <p:cBhvr>
                                        <p:cTn id="24" dur="500"/>
                                        <p:tgtEl>
                                          <p:spTgt spid="3">
                                            <p:txEl>
                                              <p:pRg st="5" end="5"/>
                                            </p:txEl>
                                          </p:spTgt>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up)">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up)">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4.2. Mảng một chiều</a:t>
            </a:r>
          </a:p>
        </p:txBody>
      </p:sp>
      <p:sp>
        <p:nvSpPr>
          <p:cNvPr id="3" name="Content Placeholder 2"/>
          <p:cNvSpPr>
            <a:spLocks noGrp="1"/>
          </p:cNvSpPr>
          <p:nvPr>
            <p:ph idx="1"/>
          </p:nvPr>
        </p:nvSpPr>
        <p:spPr/>
        <p:txBody>
          <a:bodyPr>
            <a:normAutofit/>
          </a:bodyPr>
          <a:lstStyle/>
          <a:p>
            <a:pPr latinLnBrk="0"/>
            <a:r>
              <a:rPr lang="en-US" sz="2400" b="1">
                <a:solidFill>
                  <a:srgbClr val="003366"/>
                </a:solidFill>
                <a:latin typeface="Times New Roman" pitchFamily="18" charset="0"/>
                <a:ea typeface="+mj-ea"/>
                <a:cs typeface="Times New Roman" pitchFamily="18" charset="0"/>
              </a:rPr>
              <a:t>Khai báo</a:t>
            </a:r>
          </a:p>
          <a:p>
            <a:pPr lvl="1">
              <a:spcAft>
                <a:spcPts val="450"/>
              </a:spcAft>
            </a:pPr>
            <a:r>
              <a:rPr lang="en-US">
                <a:solidFill>
                  <a:srgbClr val="0000CC"/>
                </a:solidFill>
                <a:latin typeface="Times New Roman" pitchFamily="18" charset="0"/>
                <a:cs typeface="Times New Roman" pitchFamily="18" charset="0"/>
              </a:rPr>
              <a:t>int</a:t>
            </a:r>
            <a:r>
              <a:rPr lang="en-US">
                <a:solidFill>
                  <a:srgbClr val="000000"/>
                </a:solidFill>
                <a:latin typeface="Times New Roman" pitchFamily="18" charset="0"/>
                <a:cs typeface="Times New Roman" pitchFamily="18" charset="0"/>
              </a:rPr>
              <a:t>[] </a:t>
            </a:r>
            <a:r>
              <a:rPr lang="en-US">
                <a:solidFill>
                  <a:srgbClr val="C00000"/>
                </a:solidFill>
                <a:latin typeface="Times New Roman" pitchFamily="18" charset="0"/>
                <a:cs typeface="Times New Roman" pitchFamily="18" charset="0"/>
              </a:rPr>
              <a:t>arr1</a:t>
            </a:r>
            <a:r>
              <a:rPr lang="en-US">
                <a:solidFill>
                  <a:srgbClr val="000000"/>
                </a:solidFill>
                <a:latin typeface="Times New Roman" pitchFamily="18" charset="0"/>
                <a:cs typeface="Times New Roman" pitchFamily="18" charset="0"/>
              </a:rPr>
              <a:t>; </a:t>
            </a:r>
            <a:r>
              <a:rPr lang="en-US">
                <a:solidFill>
                  <a:srgbClr val="00B050"/>
                </a:solidFill>
                <a:latin typeface="Times New Roman" pitchFamily="18" charset="0"/>
                <a:cs typeface="Times New Roman" pitchFamily="18" charset="0"/>
              </a:rPr>
              <a:t>//Khai báo mảng kiểu int </a:t>
            </a:r>
          </a:p>
          <a:p>
            <a:pPr lvl="1">
              <a:spcAft>
                <a:spcPts val="450"/>
              </a:spcAft>
            </a:pPr>
            <a:r>
              <a:rPr lang="en-US">
                <a:solidFill>
                  <a:srgbClr val="0000CC"/>
                </a:solidFill>
                <a:latin typeface="Times New Roman" pitchFamily="18" charset="0"/>
                <a:cs typeface="Times New Roman" pitchFamily="18" charset="0"/>
              </a:rPr>
              <a:t>long</a:t>
            </a:r>
            <a:r>
              <a:rPr lang="en-US">
                <a:solidFill>
                  <a:srgbClr val="000000"/>
                </a:solidFill>
                <a:latin typeface="Times New Roman" pitchFamily="18" charset="0"/>
                <a:cs typeface="Times New Roman" pitchFamily="18" charset="0"/>
              </a:rPr>
              <a:t>[] </a:t>
            </a:r>
            <a:r>
              <a:rPr lang="en-US">
                <a:solidFill>
                  <a:srgbClr val="C00000"/>
                </a:solidFill>
                <a:latin typeface="Times New Roman" pitchFamily="18" charset="0"/>
                <a:cs typeface="Times New Roman" pitchFamily="18" charset="0"/>
              </a:rPr>
              <a:t>arr2</a:t>
            </a:r>
            <a:r>
              <a:rPr lang="en-US">
                <a:solidFill>
                  <a:srgbClr val="000000"/>
                </a:solidFill>
                <a:latin typeface="Times New Roman" pitchFamily="18" charset="0"/>
                <a:cs typeface="Times New Roman" pitchFamily="18" charset="0"/>
              </a:rPr>
              <a:t>; </a:t>
            </a:r>
            <a:r>
              <a:rPr lang="en-US">
                <a:solidFill>
                  <a:srgbClr val="00B050"/>
                </a:solidFill>
                <a:latin typeface="Times New Roman" pitchFamily="18" charset="0"/>
                <a:cs typeface="Times New Roman" pitchFamily="18" charset="0"/>
              </a:rPr>
              <a:t>//Khai báo mảng kiểu long</a:t>
            </a:r>
          </a:p>
          <a:p>
            <a:pPr lvl="1">
              <a:spcAft>
                <a:spcPts val="450"/>
              </a:spcAft>
            </a:pPr>
            <a:r>
              <a:rPr lang="en-US">
                <a:solidFill>
                  <a:srgbClr val="0000CC"/>
                </a:solidFill>
                <a:latin typeface="Times New Roman" pitchFamily="18" charset="0"/>
                <a:cs typeface="Times New Roman" pitchFamily="18" charset="0"/>
              </a:rPr>
              <a:t>float</a:t>
            </a:r>
            <a:r>
              <a:rPr lang="en-US">
                <a:solidFill>
                  <a:srgbClr val="000000"/>
                </a:solidFill>
                <a:latin typeface="Times New Roman" pitchFamily="18" charset="0"/>
                <a:cs typeface="Times New Roman" pitchFamily="18" charset="0"/>
              </a:rPr>
              <a:t>[] </a:t>
            </a:r>
            <a:r>
              <a:rPr lang="en-US">
                <a:solidFill>
                  <a:srgbClr val="C00000"/>
                </a:solidFill>
                <a:latin typeface="Times New Roman" pitchFamily="18" charset="0"/>
                <a:cs typeface="Times New Roman" pitchFamily="18" charset="0"/>
              </a:rPr>
              <a:t>arr3</a:t>
            </a:r>
            <a:r>
              <a:rPr lang="en-US">
                <a:solidFill>
                  <a:srgbClr val="000000"/>
                </a:solidFill>
                <a:latin typeface="Times New Roman" pitchFamily="18" charset="0"/>
                <a:cs typeface="Times New Roman" pitchFamily="18" charset="0"/>
              </a:rPr>
              <a:t>; </a:t>
            </a:r>
            <a:r>
              <a:rPr lang="en-US">
                <a:solidFill>
                  <a:srgbClr val="00B050"/>
                </a:solidFill>
                <a:latin typeface="Times New Roman" pitchFamily="18" charset="0"/>
                <a:cs typeface="Times New Roman" pitchFamily="18" charset="0"/>
              </a:rPr>
              <a:t>//Khai báo mảng kiểu float</a:t>
            </a:r>
          </a:p>
          <a:p>
            <a:pPr lvl="1">
              <a:spcAft>
                <a:spcPts val="450"/>
              </a:spcAft>
            </a:pPr>
            <a:r>
              <a:rPr lang="en-US">
                <a:solidFill>
                  <a:srgbClr val="0000CC"/>
                </a:solidFill>
                <a:latin typeface="Times New Roman" pitchFamily="18" charset="0"/>
                <a:cs typeface="Times New Roman" pitchFamily="18" charset="0"/>
              </a:rPr>
              <a:t>double</a:t>
            </a:r>
            <a:r>
              <a:rPr lang="en-US">
                <a:solidFill>
                  <a:srgbClr val="000000"/>
                </a:solidFill>
                <a:latin typeface="Times New Roman" pitchFamily="18" charset="0"/>
                <a:cs typeface="Times New Roman" pitchFamily="18" charset="0"/>
              </a:rPr>
              <a:t>[] </a:t>
            </a:r>
            <a:r>
              <a:rPr lang="en-US">
                <a:solidFill>
                  <a:srgbClr val="C00000"/>
                </a:solidFill>
                <a:latin typeface="Times New Roman" pitchFamily="18" charset="0"/>
                <a:cs typeface="Times New Roman" pitchFamily="18" charset="0"/>
              </a:rPr>
              <a:t>arr4</a:t>
            </a:r>
            <a:r>
              <a:rPr lang="en-US">
                <a:solidFill>
                  <a:srgbClr val="000000"/>
                </a:solidFill>
                <a:latin typeface="Times New Roman" pitchFamily="18" charset="0"/>
                <a:cs typeface="Times New Roman" pitchFamily="18" charset="0"/>
              </a:rPr>
              <a:t>; </a:t>
            </a:r>
            <a:r>
              <a:rPr lang="en-US">
                <a:solidFill>
                  <a:srgbClr val="00B050"/>
                </a:solidFill>
                <a:latin typeface="Times New Roman" pitchFamily="18" charset="0"/>
                <a:cs typeface="Times New Roman" pitchFamily="18" charset="0"/>
              </a:rPr>
              <a:t>//Khai báo mảng kiểu double </a:t>
            </a:r>
          </a:p>
          <a:p>
            <a:pPr lvl="1">
              <a:spcAft>
                <a:spcPts val="450"/>
              </a:spcAft>
            </a:pPr>
            <a:r>
              <a:rPr lang="en-US">
                <a:solidFill>
                  <a:srgbClr val="0000CC"/>
                </a:solidFill>
                <a:latin typeface="Times New Roman" pitchFamily="18" charset="0"/>
                <a:cs typeface="Times New Roman" pitchFamily="18" charset="0"/>
              </a:rPr>
              <a:t>String</a:t>
            </a:r>
            <a:r>
              <a:rPr lang="en-US">
                <a:solidFill>
                  <a:srgbClr val="000000"/>
                </a:solidFill>
                <a:latin typeface="Times New Roman" pitchFamily="18" charset="0"/>
                <a:cs typeface="Times New Roman" pitchFamily="18" charset="0"/>
              </a:rPr>
              <a:t>[] </a:t>
            </a:r>
            <a:r>
              <a:rPr lang="en-US">
                <a:solidFill>
                  <a:srgbClr val="C00000"/>
                </a:solidFill>
                <a:latin typeface="Times New Roman" pitchFamily="18" charset="0"/>
                <a:cs typeface="Times New Roman" pitchFamily="18" charset="0"/>
              </a:rPr>
              <a:t>arr5</a:t>
            </a:r>
            <a:r>
              <a:rPr lang="en-US">
                <a:solidFill>
                  <a:srgbClr val="000000"/>
                </a:solidFill>
                <a:latin typeface="Times New Roman" pitchFamily="18" charset="0"/>
                <a:cs typeface="Times New Roman" pitchFamily="18" charset="0"/>
              </a:rPr>
              <a:t> ; </a:t>
            </a:r>
            <a:r>
              <a:rPr lang="en-US">
                <a:solidFill>
                  <a:srgbClr val="00B050"/>
                </a:solidFill>
                <a:latin typeface="Times New Roman" pitchFamily="18" charset="0"/>
                <a:cs typeface="Times New Roman" pitchFamily="18" charset="0"/>
              </a:rPr>
              <a:t>//Khai báo mảng kiểu string </a:t>
            </a:r>
          </a:p>
          <a:p>
            <a:pPr lvl="1">
              <a:spcAft>
                <a:spcPts val="450"/>
              </a:spcAft>
            </a:pPr>
            <a:r>
              <a:rPr lang="en-US">
                <a:solidFill>
                  <a:srgbClr val="0000CC"/>
                </a:solidFill>
                <a:latin typeface="Times New Roman" pitchFamily="18" charset="0"/>
                <a:cs typeface="Times New Roman" pitchFamily="18" charset="0"/>
              </a:rPr>
              <a:t>PhanSo</a:t>
            </a:r>
            <a:r>
              <a:rPr lang="en-US">
                <a:solidFill>
                  <a:srgbClr val="000000"/>
                </a:solidFill>
                <a:latin typeface="Times New Roman" pitchFamily="18" charset="0"/>
                <a:cs typeface="Times New Roman" pitchFamily="18" charset="0"/>
              </a:rPr>
              <a:t>[] </a:t>
            </a:r>
            <a:r>
              <a:rPr lang="en-US">
                <a:solidFill>
                  <a:srgbClr val="C00000"/>
                </a:solidFill>
                <a:latin typeface="Times New Roman" pitchFamily="18" charset="0"/>
                <a:cs typeface="Times New Roman" pitchFamily="18" charset="0"/>
              </a:rPr>
              <a:t>arr6</a:t>
            </a:r>
            <a:r>
              <a:rPr lang="en-US">
                <a:solidFill>
                  <a:srgbClr val="000000"/>
                </a:solidFill>
                <a:latin typeface="Times New Roman" pitchFamily="18" charset="0"/>
                <a:cs typeface="Times New Roman" pitchFamily="18" charset="0"/>
              </a:rPr>
              <a:t> ; </a:t>
            </a:r>
            <a:r>
              <a:rPr lang="en-US">
                <a:solidFill>
                  <a:srgbClr val="00B050"/>
                </a:solidFill>
                <a:latin typeface="Times New Roman" pitchFamily="18" charset="0"/>
                <a:cs typeface="Times New Roman" pitchFamily="18" charset="0"/>
              </a:rPr>
              <a:t>//Khai báo mảng kiểu PhanSo</a:t>
            </a:r>
          </a:p>
          <a:p>
            <a:pPr lvl="1">
              <a:spcAft>
                <a:spcPts val="450"/>
              </a:spcAft>
            </a:pPr>
            <a:r>
              <a:rPr lang="en-US">
                <a:solidFill>
                  <a:srgbClr val="0000CC"/>
                </a:solidFill>
                <a:latin typeface="Times New Roman" pitchFamily="18" charset="0"/>
                <a:cs typeface="Times New Roman" pitchFamily="18" charset="0"/>
              </a:rPr>
              <a:t>SinhVien</a:t>
            </a:r>
            <a:r>
              <a:rPr lang="en-US">
                <a:solidFill>
                  <a:srgbClr val="000000"/>
                </a:solidFill>
                <a:latin typeface="Times New Roman" pitchFamily="18" charset="0"/>
                <a:cs typeface="Times New Roman" pitchFamily="18" charset="0"/>
              </a:rPr>
              <a:t>[] </a:t>
            </a:r>
            <a:r>
              <a:rPr lang="en-US">
                <a:solidFill>
                  <a:srgbClr val="C00000"/>
                </a:solidFill>
                <a:latin typeface="Times New Roman" pitchFamily="18" charset="0"/>
                <a:cs typeface="Times New Roman" pitchFamily="18" charset="0"/>
              </a:rPr>
              <a:t>arr7</a:t>
            </a:r>
            <a:r>
              <a:rPr lang="en-US">
                <a:solidFill>
                  <a:srgbClr val="000000"/>
                </a:solidFill>
                <a:latin typeface="Times New Roman" pitchFamily="18" charset="0"/>
                <a:cs typeface="Times New Roman" pitchFamily="18" charset="0"/>
              </a:rPr>
              <a:t> ; </a:t>
            </a:r>
            <a:r>
              <a:rPr lang="en-US">
                <a:solidFill>
                  <a:srgbClr val="00B050"/>
                </a:solidFill>
                <a:latin typeface="Times New Roman" pitchFamily="18" charset="0"/>
                <a:cs typeface="Times New Roman" pitchFamily="18" charset="0"/>
              </a:rPr>
              <a:t>//Khai báo mảng kiểu PhanSo</a:t>
            </a:r>
          </a:p>
          <a:p>
            <a:pPr marL="0" indent="-42863" algn="l" eaLnBrk="1" hangingPunct="1">
              <a:lnSpc>
                <a:spcPct val="110000"/>
              </a:lnSpc>
              <a:spcBef>
                <a:spcPts val="375"/>
              </a:spcBef>
              <a:buNone/>
              <a:defRPr/>
            </a:pPr>
            <a:endParaRPr lang="en-US">
              <a:solidFill>
                <a:srgbClr val="00B05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77</a:t>
            </a:fld>
            <a:endParaRPr lang="en-US"/>
          </a:p>
        </p:txBody>
      </p:sp>
    </p:spTree>
    <p:extLst>
      <p:ext uri="{BB962C8B-B14F-4D97-AF65-F5344CB8AC3E}">
        <p14:creationId xmlns:p14="http://schemas.microsoft.com/office/powerpoint/2010/main" val="386594302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4.2. Mảng một chiều</a:t>
            </a:r>
          </a:p>
        </p:txBody>
      </p:sp>
      <p:sp>
        <p:nvSpPr>
          <p:cNvPr id="3" name="Content Placeholder 2"/>
          <p:cNvSpPr>
            <a:spLocks noGrp="1"/>
          </p:cNvSpPr>
          <p:nvPr>
            <p:ph idx="1"/>
          </p:nvPr>
        </p:nvSpPr>
        <p:spPr/>
        <p:txBody>
          <a:bodyPr>
            <a:normAutofit/>
          </a:bodyPr>
          <a:lstStyle/>
          <a:p>
            <a:pPr>
              <a:spcBef>
                <a:spcPts val="0"/>
              </a:spcBef>
            </a:pPr>
            <a:r>
              <a:rPr lang="en-US" sz="2400" b="1">
                <a:solidFill>
                  <a:srgbClr val="003366"/>
                </a:solidFill>
                <a:latin typeface="Times New Roman" pitchFamily="18" charset="0"/>
                <a:ea typeface="+mj-ea"/>
                <a:cs typeface="Times New Roman" pitchFamily="18" charset="0"/>
              </a:rPr>
              <a:t>Khai báo và cấp phát vùng nhớ</a:t>
            </a:r>
          </a:p>
          <a:p>
            <a:pPr marL="342900" lvl="1" indent="0" algn="ctr">
              <a:lnSpc>
                <a:spcPct val="110000"/>
              </a:lnSpc>
              <a:spcBef>
                <a:spcPts val="450"/>
              </a:spcBef>
              <a:spcAft>
                <a:spcPts val="450"/>
              </a:spcAft>
              <a:buNone/>
            </a:pPr>
            <a:r>
              <a:rPr lang="en-US" sz="1950" b="1">
                <a:solidFill>
                  <a:srgbClr val="0000CC"/>
                </a:solidFill>
              </a:rPr>
              <a:t>KieuDuLieu</a:t>
            </a:r>
            <a:r>
              <a:rPr lang="en-US" sz="1950"/>
              <a:t>[] </a:t>
            </a:r>
            <a:r>
              <a:rPr lang="en-US" sz="1950">
                <a:solidFill>
                  <a:srgbClr val="C00000"/>
                </a:solidFill>
              </a:rPr>
              <a:t>tenBien</a:t>
            </a:r>
            <a:r>
              <a:rPr lang="en-US" sz="1950"/>
              <a:t>  =  </a:t>
            </a:r>
            <a:r>
              <a:rPr lang="en-US" sz="1950">
                <a:solidFill>
                  <a:srgbClr val="0000CC"/>
                </a:solidFill>
              </a:rPr>
              <a:t>new</a:t>
            </a:r>
            <a:r>
              <a:rPr lang="en-US" sz="1950"/>
              <a:t>  </a:t>
            </a:r>
            <a:r>
              <a:rPr lang="en-US" sz="1950" b="1">
                <a:solidFill>
                  <a:srgbClr val="0000CC"/>
                </a:solidFill>
              </a:rPr>
              <a:t>KieuDuLieu</a:t>
            </a:r>
            <a:r>
              <a:rPr lang="en-US" sz="1950"/>
              <a:t> [</a:t>
            </a:r>
            <a:r>
              <a:rPr lang="en-US" sz="1950">
                <a:solidFill>
                  <a:srgbClr val="C00000"/>
                </a:solidFill>
              </a:rPr>
              <a:t>n</a:t>
            </a:r>
            <a:r>
              <a:rPr lang="en-US" sz="1950"/>
              <a:t>] ; </a:t>
            </a:r>
          </a:p>
          <a:p>
            <a:pPr marL="342900" lvl="1" indent="0" algn="l">
              <a:lnSpc>
                <a:spcPct val="110000"/>
              </a:lnSpc>
              <a:spcBef>
                <a:spcPts val="450"/>
              </a:spcBef>
              <a:spcAft>
                <a:spcPts val="450"/>
              </a:spcAft>
              <a:buNone/>
            </a:pPr>
            <a:r>
              <a:rPr lang="en-US" sz="2325" b="1"/>
              <a:t>hoặc</a:t>
            </a:r>
          </a:p>
          <a:p>
            <a:pPr marL="685800" lvl="2" indent="0">
              <a:lnSpc>
                <a:spcPct val="110000"/>
              </a:lnSpc>
              <a:spcBef>
                <a:spcPts val="450"/>
              </a:spcBef>
              <a:spcAft>
                <a:spcPts val="450"/>
              </a:spcAft>
              <a:buNone/>
            </a:pPr>
            <a:r>
              <a:rPr lang="en-US" sz="1950" b="1">
                <a:solidFill>
                  <a:srgbClr val="0000CC"/>
                </a:solidFill>
              </a:rPr>
              <a:t>KieuDuLieu</a:t>
            </a:r>
            <a:r>
              <a:rPr lang="en-US" sz="1950"/>
              <a:t>[] </a:t>
            </a:r>
            <a:r>
              <a:rPr lang="en-US" sz="1950">
                <a:solidFill>
                  <a:srgbClr val="C00000"/>
                </a:solidFill>
              </a:rPr>
              <a:t>tenBien</a:t>
            </a:r>
            <a:r>
              <a:rPr lang="en-US" sz="1950"/>
              <a:t>; </a:t>
            </a:r>
            <a:r>
              <a:rPr lang="en-US" sz="1950">
                <a:solidFill>
                  <a:srgbClr val="C00000"/>
                </a:solidFill>
              </a:rPr>
              <a:t>tenBien</a:t>
            </a:r>
            <a:r>
              <a:rPr lang="en-US" sz="1950"/>
              <a:t> = </a:t>
            </a:r>
            <a:r>
              <a:rPr lang="en-US" sz="1950">
                <a:solidFill>
                  <a:srgbClr val="0000CC"/>
                </a:solidFill>
              </a:rPr>
              <a:t>new</a:t>
            </a:r>
            <a:r>
              <a:rPr lang="en-US" sz="1950"/>
              <a:t> </a:t>
            </a:r>
            <a:r>
              <a:rPr lang="en-US" sz="1950" b="1">
                <a:solidFill>
                  <a:srgbClr val="0000CC"/>
                </a:solidFill>
              </a:rPr>
              <a:t>KieuDuLieu</a:t>
            </a:r>
            <a:r>
              <a:rPr lang="en-US" sz="1950"/>
              <a:t> [</a:t>
            </a:r>
            <a:r>
              <a:rPr lang="en-US" sz="1950">
                <a:solidFill>
                  <a:srgbClr val="C00000"/>
                </a:solidFill>
              </a:rPr>
              <a:t>n</a:t>
            </a:r>
            <a:r>
              <a:rPr lang="en-US" sz="1950"/>
              <a:t>]; </a:t>
            </a:r>
          </a:p>
          <a:p>
            <a:pPr>
              <a:lnSpc>
                <a:spcPct val="110000"/>
              </a:lnSpc>
              <a:spcBef>
                <a:spcPts val="450"/>
              </a:spcBef>
              <a:spcAft>
                <a:spcPts val="450"/>
              </a:spcAft>
            </a:pPr>
            <a:r>
              <a:rPr lang="en-US" b="1">
                <a:solidFill>
                  <a:srgbClr val="003366"/>
                </a:solidFill>
                <a:latin typeface="Times New Roman" pitchFamily="18" charset="0"/>
                <a:ea typeface="+mj-ea"/>
                <a:cs typeface="Times New Roman" pitchFamily="18" charset="0"/>
              </a:rPr>
              <a:t>Ví dụ:</a:t>
            </a:r>
          </a:p>
          <a:p>
            <a:pPr lvl="1">
              <a:lnSpc>
                <a:spcPct val="110000"/>
              </a:lnSpc>
              <a:spcBef>
                <a:spcPts val="450"/>
              </a:spcBef>
              <a:spcAft>
                <a:spcPts val="450"/>
              </a:spcAft>
            </a:pPr>
            <a:r>
              <a:rPr lang="en-US" sz="1950">
                <a:solidFill>
                  <a:srgbClr val="0000CC"/>
                </a:solidFill>
              </a:rPr>
              <a:t>float</a:t>
            </a:r>
            <a:r>
              <a:rPr lang="en-US" sz="1950"/>
              <a:t>[] arr3 = new </a:t>
            </a:r>
            <a:r>
              <a:rPr lang="en-US" sz="1950">
                <a:solidFill>
                  <a:srgbClr val="0000CC"/>
                </a:solidFill>
              </a:rPr>
              <a:t>float</a:t>
            </a:r>
            <a:r>
              <a:rPr lang="en-US" sz="1950"/>
              <a:t> [7]; </a:t>
            </a:r>
            <a:r>
              <a:rPr lang="en-US" sz="1950">
                <a:solidFill>
                  <a:srgbClr val="0000CC"/>
                </a:solidFill>
              </a:rPr>
              <a:t>String</a:t>
            </a:r>
            <a:r>
              <a:rPr lang="en-US" sz="1950"/>
              <a:t>[] arr6 = new </a:t>
            </a:r>
            <a:r>
              <a:rPr lang="en-US" sz="1950">
                <a:solidFill>
                  <a:srgbClr val="0000CC"/>
                </a:solidFill>
              </a:rPr>
              <a:t>String</a:t>
            </a:r>
            <a:r>
              <a:rPr lang="en-US" sz="1950"/>
              <a:t> [6];</a:t>
            </a:r>
          </a:p>
          <a:p>
            <a:pPr lvl="1">
              <a:lnSpc>
                <a:spcPct val="110000"/>
              </a:lnSpc>
              <a:spcBef>
                <a:spcPts val="450"/>
              </a:spcBef>
              <a:spcAft>
                <a:spcPts val="450"/>
              </a:spcAft>
            </a:pPr>
            <a:r>
              <a:rPr lang="en-US" sz="1950">
                <a:solidFill>
                  <a:srgbClr val="0000CC"/>
                </a:solidFill>
              </a:rPr>
              <a:t>SinhVien[]</a:t>
            </a:r>
            <a:r>
              <a:rPr lang="en-US" sz="1950" b="1">
                <a:solidFill>
                  <a:srgbClr val="003366"/>
                </a:solidFill>
                <a:latin typeface="Times New Roman" pitchFamily="18" charset="0"/>
                <a:cs typeface="Times New Roman" pitchFamily="18" charset="0"/>
              </a:rPr>
              <a:t> dsSV = </a:t>
            </a:r>
            <a:r>
              <a:rPr lang="en-US" sz="1950"/>
              <a:t>new</a:t>
            </a:r>
            <a:r>
              <a:rPr lang="en-US" sz="1950" b="1">
                <a:solidFill>
                  <a:srgbClr val="003366"/>
                </a:solidFill>
                <a:latin typeface="Times New Roman" pitchFamily="18" charset="0"/>
                <a:cs typeface="Times New Roman" pitchFamily="18" charset="0"/>
              </a:rPr>
              <a:t> </a:t>
            </a:r>
            <a:r>
              <a:rPr lang="en-US" sz="1950">
                <a:solidFill>
                  <a:srgbClr val="0000CC"/>
                </a:solidFill>
              </a:rPr>
              <a:t>SinhVien</a:t>
            </a:r>
            <a:r>
              <a:rPr lang="en-US" sz="1950" b="1">
                <a:latin typeface="Times New Roman" pitchFamily="18" charset="0"/>
                <a:cs typeface="Times New Roman" pitchFamily="18" charset="0"/>
              </a:rPr>
              <a:t>[100];</a:t>
            </a:r>
          </a:p>
          <a:p>
            <a:pPr lvl="1">
              <a:lnSpc>
                <a:spcPct val="110000"/>
              </a:lnSpc>
              <a:spcBef>
                <a:spcPts val="450"/>
              </a:spcBef>
              <a:spcAft>
                <a:spcPts val="450"/>
              </a:spcAft>
            </a:pPr>
            <a:r>
              <a:rPr lang="en-US" sz="1950">
                <a:solidFill>
                  <a:srgbClr val="0000CC"/>
                </a:solidFill>
              </a:rPr>
              <a:t>PhanSo[]</a:t>
            </a:r>
            <a:r>
              <a:rPr lang="en-US" sz="1950" b="1">
                <a:latin typeface="Times New Roman" pitchFamily="18" charset="0"/>
                <a:cs typeface="Times New Roman" pitchFamily="18" charset="0"/>
              </a:rPr>
              <a:t> dsPS;  dsPS = new </a:t>
            </a:r>
            <a:r>
              <a:rPr lang="en-US" sz="1950">
                <a:solidFill>
                  <a:srgbClr val="0000CC"/>
                </a:solidFill>
              </a:rPr>
              <a:t>PhanSo</a:t>
            </a:r>
            <a:r>
              <a:rPr lang="en-US" sz="1950" b="1">
                <a:latin typeface="Times New Roman" pitchFamily="18" charset="0"/>
                <a:cs typeface="Times New Roman" pitchFamily="18" charset="0"/>
              </a:rPr>
              <a:t>[10];</a:t>
            </a:r>
            <a:endParaRPr lang="en-US" b="1">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78</a:t>
            </a:fld>
            <a:endParaRPr lang="en-US"/>
          </a:p>
        </p:txBody>
      </p:sp>
    </p:spTree>
    <p:extLst>
      <p:ext uri="{BB962C8B-B14F-4D97-AF65-F5344CB8AC3E}">
        <p14:creationId xmlns:p14="http://schemas.microsoft.com/office/powerpoint/2010/main" val="1921131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up)">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up)">
                                      <p:cBhvr>
                                        <p:cTn id="21" dur="500"/>
                                        <p:tgtEl>
                                          <p:spTgt spid="3">
                                            <p:txEl>
                                              <p:pRg st="4" end="4"/>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up)">
                                      <p:cBhvr>
                                        <p:cTn id="24" dur="500"/>
                                        <p:tgtEl>
                                          <p:spTgt spid="3">
                                            <p:txEl>
                                              <p:pRg st="5" end="5"/>
                                            </p:txEl>
                                          </p:spTgt>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up)">
                                      <p:cBhvr>
                                        <p:cTn id="27" dur="500"/>
                                        <p:tgtEl>
                                          <p:spTgt spid="3">
                                            <p:txEl>
                                              <p:pRg st="6" end="6"/>
                                            </p:txEl>
                                          </p:spTgt>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ipe(up)">
                                      <p:cBhvr>
                                        <p:cTn id="3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4.2. Mảng một chiều</a:t>
            </a:r>
          </a:p>
        </p:txBody>
      </p:sp>
      <p:sp>
        <p:nvSpPr>
          <p:cNvPr id="3" name="Content Placeholder 2"/>
          <p:cNvSpPr>
            <a:spLocks noGrp="1"/>
          </p:cNvSpPr>
          <p:nvPr>
            <p:ph idx="1"/>
          </p:nvPr>
        </p:nvSpPr>
        <p:spPr/>
        <p:txBody>
          <a:bodyPr>
            <a:normAutofit/>
          </a:bodyPr>
          <a:lstStyle/>
          <a:p>
            <a:pPr>
              <a:spcBef>
                <a:spcPts val="0"/>
              </a:spcBef>
            </a:pPr>
            <a:r>
              <a:rPr lang="en-US" sz="2400" b="1">
                <a:solidFill>
                  <a:srgbClr val="003366"/>
                </a:solidFill>
                <a:latin typeface="Times New Roman" pitchFamily="18" charset="0"/>
                <a:ea typeface="+mj-ea"/>
                <a:cs typeface="Times New Roman" pitchFamily="18" charset="0"/>
              </a:rPr>
              <a:t>Khởi tạo mảng</a:t>
            </a:r>
          </a:p>
          <a:p>
            <a:pPr lvl="1"/>
            <a:r>
              <a:rPr lang="en-US"/>
              <a:t>Cách 1 </a:t>
            </a:r>
          </a:p>
          <a:p>
            <a:pPr marL="685800" lvl="2" indent="0">
              <a:buNone/>
            </a:pPr>
            <a:r>
              <a:rPr lang="en-US" b="1">
                <a:solidFill>
                  <a:srgbClr val="0000CC"/>
                </a:solidFill>
              </a:rPr>
              <a:t>int</a:t>
            </a:r>
            <a:r>
              <a:rPr lang="en-US"/>
              <a:t>[] </a:t>
            </a:r>
            <a:r>
              <a:rPr lang="en-US">
                <a:solidFill>
                  <a:srgbClr val="C00000"/>
                </a:solidFill>
              </a:rPr>
              <a:t>arr</a:t>
            </a:r>
            <a:r>
              <a:rPr lang="en-US"/>
              <a:t> = {1, 3, 5, 7, 9}; </a:t>
            </a:r>
            <a:r>
              <a:rPr lang="en-US">
                <a:solidFill>
                  <a:srgbClr val="00B050"/>
                </a:solidFill>
              </a:rPr>
              <a:t>//a.length = 5 </a:t>
            </a:r>
          </a:p>
          <a:p>
            <a:pPr lvl="1"/>
            <a:r>
              <a:rPr lang="en-US"/>
              <a:t>Cách 2 </a:t>
            </a:r>
          </a:p>
          <a:p>
            <a:pPr marL="685800" lvl="2" indent="0">
              <a:buNone/>
            </a:pPr>
            <a:r>
              <a:rPr lang="en-US" b="1">
                <a:solidFill>
                  <a:srgbClr val="0000CC"/>
                </a:solidFill>
              </a:rPr>
              <a:t>int</a:t>
            </a:r>
            <a:r>
              <a:rPr lang="en-US"/>
              <a:t> [] arr = </a:t>
            </a:r>
            <a:r>
              <a:rPr lang="en-US" b="1">
                <a:solidFill>
                  <a:srgbClr val="0000CC"/>
                </a:solidFill>
              </a:rPr>
              <a:t>new</a:t>
            </a:r>
            <a:r>
              <a:rPr lang="en-US"/>
              <a:t> </a:t>
            </a:r>
            <a:r>
              <a:rPr lang="en-US" b="1">
                <a:solidFill>
                  <a:srgbClr val="0000CC"/>
                </a:solidFill>
              </a:rPr>
              <a:t>int[5</a:t>
            </a:r>
            <a:r>
              <a:rPr lang="en-US"/>
              <a:t>]; </a:t>
            </a:r>
          </a:p>
          <a:p>
            <a:pPr marL="685800" lvl="2" indent="0">
              <a:buNone/>
            </a:pPr>
            <a:r>
              <a:rPr lang="en-US">
                <a:solidFill>
                  <a:srgbClr val="C00000"/>
                </a:solidFill>
              </a:rPr>
              <a:t>arr</a:t>
            </a:r>
            <a:r>
              <a:rPr lang="en-US"/>
              <a:t>[0]=1; </a:t>
            </a:r>
          </a:p>
          <a:p>
            <a:pPr marL="685800" lvl="2" indent="0">
              <a:buNone/>
            </a:pPr>
            <a:r>
              <a:rPr lang="en-US">
                <a:solidFill>
                  <a:srgbClr val="C00000"/>
                </a:solidFill>
              </a:rPr>
              <a:t>arr</a:t>
            </a:r>
            <a:r>
              <a:rPr lang="en-US"/>
              <a:t>[1]=3; </a:t>
            </a:r>
          </a:p>
          <a:p>
            <a:pPr marL="685800" lvl="2" indent="0">
              <a:buNone/>
            </a:pPr>
            <a:r>
              <a:rPr lang="en-US">
                <a:solidFill>
                  <a:srgbClr val="C00000"/>
                </a:solidFill>
              </a:rPr>
              <a:t>arr</a:t>
            </a:r>
            <a:r>
              <a:rPr lang="en-US"/>
              <a:t>[2]=5; </a:t>
            </a:r>
          </a:p>
          <a:p>
            <a:pPr marL="685800" lvl="2" indent="0">
              <a:buNone/>
            </a:pPr>
            <a:r>
              <a:rPr lang="en-US">
                <a:solidFill>
                  <a:srgbClr val="C00000"/>
                </a:solidFill>
              </a:rPr>
              <a:t>arr</a:t>
            </a:r>
            <a:r>
              <a:rPr lang="en-US"/>
              <a:t>[3]=7; </a:t>
            </a:r>
          </a:p>
          <a:p>
            <a:pPr marL="685800" lvl="2" indent="0">
              <a:buNone/>
            </a:pPr>
            <a:r>
              <a:rPr lang="en-US">
                <a:solidFill>
                  <a:srgbClr val="C00000"/>
                </a:solidFill>
              </a:rPr>
              <a:t>arr</a:t>
            </a:r>
            <a:r>
              <a:rPr lang="en-US"/>
              <a:t>[4]=9; </a:t>
            </a:r>
          </a:p>
        </p:txBody>
      </p:sp>
      <p:sp>
        <p:nvSpPr>
          <p:cNvPr id="4" name="Slide Number Placeholder 3"/>
          <p:cNvSpPr>
            <a:spLocks noGrp="1"/>
          </p:cNvSpPr>
          <p:nvPr>
            <p:ph type="sldNum" sz="quarter" idx="12"/>
          </p:nvPr>
        </p:nvSpPr>
        <p:spPr/>
        <p:txBody>
          <a:bodyPr/>
          <a:lstStyle/>
          <a:p>
            <a:fld id="{E3E8E051-591C-4566-9813-B4BB16D377BD}" type="slidenum">
              <a:rPr lang="en-US" smtClean="0"/>
              <a:pPr/>
              <a:t>79</a:t>
            </a:fld>
            <a:endParaRPr lang="en-US"/>
          </a:p>
        </p:txBody>
      </p:sp>
    </p:spTree>
    <p:extLst>
      <p:ext uri="{BB962C8B-B14F-4D97-AF65-F5344CB8AC3E}">
        <p14:creationId xmlns:p14="http://schemas.microsoft.com/office/powerpoint/2010/main" val="221739094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4.2. Mảng một chiều</a:t>
            </a:r>
          </a:p>
        </p:txBody>
      </p:sp>
      <p:sp>
        <p:nvSpPr>
          <p:cNvPr id="3" name="Content Placeholder 2"/>
          <p:cNvSpPr>
            <a:spLocks noGrp="1"/>
          </p:cNvSpPr>
          <p:nvPr>
            <p:ph idx="1"/>
          </p:nvPr>
        </p:nvSpPr>
        <p:spPr/>
        <p:txBody>
          <a:bodyPr>
            <a:normAutofit/>
          </a:bodyPr>
          <a:lstStyle/>
          <a:p>
            <a:pPr>
              <a:spcBef>
                <a:spcPts val="0"/>
              </a:spcBef>
            </a:pPr>
            <a:r>
              <a:rPr lang="en-US" b="1">
                <a:solidFill>
                  <a:srgbClr val="003366"/>
                </a:solidFill>
                <a:latin typeface="Times New Roman" pitchFamily="18" charset="0"/>
                <a:ea typeface="+mj-ea"/>
                <a:cs typeface="Times New Roman" pitchFamily="18" charset="0"/>
              </a:rPr>
              <a:t>Khởi tạo mảng</a:t>
            </a:r>
          </a:p>
          <a:p>
            <a:pPr marL="342900" lvl="1" indent="0">
              <a:lnSpc>
                <a:spcPct val="140000"/>
              </a:lnSpc>
              <a:spcBef>
                <a:spcPts val="0"/>
              </a:spcBef>
              <a:buNone/>
            </a:pPr>
            <a:r>
              <a:rPr lang="vi-VN" b="1">
                <a:solidFill>
                  <a:srgbClr val="0000CC"/>
                </a:solidFill>
              </a:rPr>
              <a:t>long</a:t>
            </a:r>
            <a:r>
              <a:rPr lang="vi-VN"/>
              <a:t>[] </a:t>
            </a:r>
            <a:r>
              <a:rPr lang="vi-VN">
                <a:solidFill>
                  <a:srgbClr val="C00000"/>
                </a:solidFill>
              </a:rPr>
              <a:t>arr1</a:t>
            </a:r>
            <a:r>
              <a:rPr lang="vi-VN"/>
              <a:t> = {1, 3, 5, 7, 9}; </a:t>
            </a:r>
            <a:endParaRPr lang="en-US"/>
          </a:p>
          <a:p>
            <a:pPr marL="342900" lvl="1" indent="0">
              <a:lnSpc>
                <a:spcPct val="140000"/>
              </a:lnSpc>
              <a:spcBef>
                <a:spcPts val="0"/>
              </a:spcBef>
              <a:buNone/>
            </a:pPr>
            <a:r>
              <a:rPr lang="vi-VN" b="1">
                <a:solidFill>
                  <a:srgbClr val="0000CC"/>
                </a:solidFill>
              </a:rPr>
              <a:t>float</a:t>
            </a:r>
            <a:r>
              <a:rPr lang="vi-VN"/>
              <a:t>[] </a:t>
            </a:r>
            <a:r>
              <a:rPr lang="vi-VN">
                <a:solidFill>
                  <a:srgbClr val="C00000"/>
                </a:solidFill>
              </a:rPr>
              <a:t>arr2</a:t>
            </a:r>
            <a:r>
              <a:rPr lang="vi-VN"/>
              <a:t> = { (</a:t>
            </a:r>
            <a:r>
              <a:rPr lang="vi-VN">
                <a:solidFill>
                  <a:srgbClr val="0000FF"/>
                </a:solidFill>
              </a:rPr>
              <a:t>float</a:t>
            </a:r>
            <a:r>
              <a:rPr lang="vi-VN"/>
              <a:t>) 1.3, (</a:t>
            </a:r>
            <a:r>
              <a:rPr lang="vi-VN">
                <a:solidFill>
                  <a:srgbClr val="0000FF"/>
                </a:solidFill>
              </a:rPr>
              <a:t>float</a:t>
            </a:r>
            <a:r>
              <a:rPr lang="vi-VN"/>
              <a:t>) 3.2, (</a:t>
            </a:r>
            <a:r>
              <a:rPr lang="vi-VN">
                <a:solidFill>
                  <a:srgbClr val="0000FF"/>
                </a:solidFill>
              </a:rPr>
              <a:t>float</a:t>
            </a:r>
            <a:r>
              <a:rPr lang="vi-VN"/>
              <a:t>) 5.5}; </a:t>
            </a:r>
            <a:endParaRPr lang="en-US"/>
          </a:p>
          <a:p>
            <a:pPr marL="342900" lvl="1" indent="0">
              <a:lnSpc>
                <a:spcPct val="140000"/>
              </a:lnSpc>
              <a:spcBef>
                <a:spcPts val="0"/>
              </a:spcBef>
              <a:buNone/>
            </a:pPr>
            <a:r>
              <a:rPr lang="vi-VN" b="1">
                <a:solidFill>
                  <a:srgbClr val="0000CC"/>
                </a:solidFill>
              </a:rPr>
              <a:t>double</a:t>
            </a:r>
            <a:r>
              <a:rPr lang="vi-VN"/>
              <a:t>[] </a:t>
            </a:r>
            <a:r>
              <a:rPr lang="vi-VN">
                <a:solidFill>
                  <a:srgbClr val="C00000"/>
                </a:solidFill>
              </a:rPr>
              <a:t>arr2</a:t>
            </a:r>
            <a:r>
              <a:rPr lang="vi-VN"/>
              <a:t> = {2.3, 7.2, 9.5}</a:t>
            </a:r>
            <a:endParaRPr lang="en-US">
              <a:solidFill>
                <a:srgbClr val="00B050"/>
              </a:solidFill>
            </a:endParaRPr>
          </a:p>
          <a:p>
            <a:pPr marL="342900" lvl="1" indent="0">
              <a:lnSpc>
                <a:spcPct val="140000"/>
              </a:lnSpc>
              <a:spcBef>
                <a:spcPts val="0"/>
              </a:spcBef>
              <a:buNone/>
            </a:pPr>
            <a:r>
              <a:rPr lang="vi-VN" b="1">
                <a:solidFill>
                  <a:srgbClr val="0000CC"/>
                </a:solidFill>
              </a:rPr>
              <a:t>String</a:t>
            </a:r>
            <a:r>
              <a:rPr lang="vi-VN"/>
              <a:t>[] </a:t>
            </a:r>
            <a:r>
              <a:rPr lang="vi-VN">
                <a:solidFill>
                  <a:srgbClr val="C00000"/>
                </a:solidFill>
              </a:rPr>
              <a:t>ngay</a:t>
            </a:r>
            <a:r>
              <a:rPr lang="vi-VN"/>
              <a:t> = { </a:t>
            </a:r>
          </a:p>
          <a:p>
            <a:pPr marL="642938" lvl="2" indent="0">
              <a:lnSpc>
                <a:spcPct val="140000"/>
              </a:lnSpc>
              <a:spcBef>
                <a:spcPts val="0"/>
              </a:spcBef>
              <a:buNone/>
            </a:pPr>
            <a:r>
              <a:rPr lang="vi-VN"/>
              <a:t>          </a:t>
            </a:r>
            <a:r>
              <a:rPr lang="en-US"/>
              <a:t>"</a:t>
            </a:r>
            <a:r>
              <a:rPr lang="vi-VN"/>
              <a:t>chủ nhật</a:t>
            </a:r>
            <a:r>
              <a:rPr lang="en-US"/>
              <a:t>"</a:t>
            </a:r>
            <a:r>
              <a:rPr lang="vi-VN"/>
              <a:t>,</a:t>
            </a:r>
            <a:r>
              <a:rPr lang="en-US"/>
              <a:t>"</a:t>
            </a:r>
            <a:r>
              <a:rPr lang="vi-VN"/>
              <a:t>thứ hai</a:t>
            </a:r>
            <a:r>
              <a:rPr lang="en-US"/>
              <a:t>"</a:t>
            </a:r>
            <a:r>
              <a:rPr lang="vi-VN"/>
              <a:t>,</a:t>
            </a:r>
            <a:r>
              <a:rPr lang="en-US"/>
              <a:t>"</a:t>
            </a:r>
            <a:r>
              <a:rPr lang="vi-VN"/>
              <a:t>thứ ba</a:t>
            </a:r>
            <a:r>
              <a:rPr lang="en-US"/>
              <a:t>"</a:t>
            </a:r>
            <a:r>
              <a:rPr lang="vi-VN"/>
              <a:t>, </a:t>
            </a:r>
          </a:p>
          <a:p>
            <a:pPr marL="642938" lvl="2" indent="0">
              <a:lnSpc>
                <a:spcPct val="140000"/>
              </a:lnSpc>
              <a:spcBef>
                <a:spcPts val="0"/>
              </a:spcBef>
              <a:buNone/>
            </a:pPr>
            <a:r>
              <a:rPr lang="vi-VN"/>
              <a:t>          </a:t>
            </a:r>
            <a:r>
              <a:rPr lang="en-US"/>
              <a:t>"</a:t>
            </a:r>
            <a:r>
              <a:rPr lang="vi-VN"/>
              <a:t>thứ tư</a:t>
            </a:r>
            <a:r>
              <a:rPr lang="en-US"/>
              <a:t>"</a:t>
            </a:r>
            <a:r>
              <a:rPr lang="vi-VN"/>
              <a:t>,</a:t>
            </a:r>
            <a:r>
              <a:rPr lang="en-US"/>
              <a:t>"</a:t>
            </a:r>
            <a:r>
              <a:rPr lang="vi-VN"/>
              <a:t>thứ năm</a:t>
            </a:r>
            <a:r>
              <a:rPr lang="en-US"/>
              <a:t>"</a:t>
            </a:r>
            <a:r>
              <a:rPr lang="vi-VN"/>
              <a:t>,</a:t>
            </a:r>
            <a:r>
              <a:rPr lang="en-US"/>
              <a:t>"</a:t>
            </a:r>
            <a:r>
              <a:rPr lang="vi-VN"/>
              <a:t>thứ sáu</a:t>
            </a:r>
            <a:r>
              <a:rPr lang="en-US"/>
              <a:t>"</a:t>
            </a:r>
            <a:r>
              <a:rPr lang="vi-VN"/>
              <a:t>,</a:t>
            </a:r>
            <a:r>
              <a:rPr lang="en-US"/>
              <a:t>"</a:t>
            </a:r>
            <a:r>
              <a:rPr lang="vi-VN"/>
              <a:t>thứ bảy</a:t>
            </a:r>
            <a:r>
              <a:rPr lang="en-US"/>
              <a:t>"</a:t>
            </a:r>
            <a:r>
              <a:rPr lang="vi-VN"/>
              <a:t> };</a:t>
            </a:r>
            <a:endParaRPr lang="en-US">
              <a:solidFill>
                <a:srgbClr val="00B050"/>
              </a:solidFill>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80</a:t>
            </a:fld>
            <a:endParaRPr lang="en-US"/>
          </a:p>
        </p:txBody>
      </p:sp>
    </p:spTree>
    <p:extLst>
      <p:ext uri="{BB962C8B-B14F-4D97-AF65-F5344CB8AC3E}">
        <p14:creationId xmlns:p14="http://schemas.microsoft.com/office/powerpoint/2010/main" val="365083682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4.2. Mảng một chiều</a:t>
            </a:r>
          </a:p>
        </p:txBody>
      </p:sp>
      <p:sp>
        <p:nvSpPr>
          <p:cNvPr id="3" name="Content Placeholder 2"/>
          <p:cNvSpPr>
            <a:spLocks noGrp="1"/>
          </p:cNvSpPr>
          <p:nvPr>
            <p:ph idx="1"/>
          </p:nvPr>
        </p:nvSpPr>
        <p:spPr/>
        <p:txBody>
          <a:bodyPr>
            <a:noAutofit/>
          </a:bodyPr>
          <a:lstStyle/>
          <a:p>
            <a:pPr>
              <a:spcBef>
                <a:spcPts val="0"/>
              </a:spcBef>
            </a:pPr>
            <a:r>
              <a:rPr lang="en-US" sz="2400" b="1">
                <a:solidFill>
                  <a:srgbClr val="003366"/>
                </a:solidFill>
                <a:latin typeface="Times New Roman" pitchFamily="18" charset="0"/>
                <a:ea typeface="+mj-ea"/>
                <a:cs typeface="Times New Roman" pitchFamily="18" charset="0"/>
              </a:rPr>
              <a:t>Xuất mảng</a:t>
            </a:r>
          </a:p>
          <a:p>
            <a:pPr lvl="1">
              <a:lnSpc>
                <a:spcPct val="110000"/>
              </a:lnSpc>
              <a:spcBef>
                <a:spcPts val="0"/>
              </a:spcBef>
            </a:pPr>
            <a:r>
              <a:rPr lang="en-US" sz="1875"/>
              <a:t>Cách 1: sử dụng cấu trúc lặp </a:t>
            </a:r>
            <a:r>
              <a:rPr lang="en-US" sz="1875">
                <a:solidFill>
                  <a:srgbClr val="FF0000"/>
                </a:solidFill>
              </a:rPr>
              <a:t>foreach</a:t>
            </a:r>
          </a:p>
          <a:p>
            <a:pPr marL="342900" lvl="1" indent="0">
              <a:lnSpc>
                <a:spcPct val="110000"/>
              </a:lnSpc>
              <a:spcBef>
                <a:spcPts val="0"/>
              </a:spcBef>
              <a:buNone/>
            </a:pPr>
            <a:r>
              <a:rPr lang="vi-VN" sz="1875">
                <a:solidFill>
                  <a:srgbClr val="00B050"/>
                </a:solidFill>
              </a:rPr>
              <a:t>//tenBien lần lượt là các phần tử bên trong mảng </a:t>
            </a:r>
          </a:p>
          <a:p>
            <a:pPr marL="342900" lvl="1" indent="0">
              <a:lnSpc>
                <a:spcPct val="110000"/>
              </a:lnSpc>
              <a:spcBef>
                <a:spcPts val="0"/>
              </a:spcBef>
              <a:buNone/>
            </a:pPr>
            <a:r>
              <a:rPr lang="vi-VN" sz="1875">
                <a:solidFill>
                  <a:srgbClr val="0000FF"/>
                </a:solidFill>
              </a:rPr>
              <a:t>for</a:t>
            </a:r>
            <a:r>
              <a:rPr lang="vi-VN" sz="1875"/>
              <a:t> (KieuDuLieu tenBien : tenMang){ </a:t>
            </a:r>
          </a:p>
          <a:p>
            <a:pPr marL="342900" lvl="1" indent="0">
              <a:lnSpc>
                <a:spcPct val="110000"/>
              </a:lnSpc>
              <a:spcBef>
                <a:spcPts val="0"/>
              </a:spcBef>
              <a:buNone/>
            </a:pPr>
            <a:r>
              <a:rPr lang="vi-VN" sz="1875"/>
              <a:t>    Các câu lệnh; </a:t>
            </a:r>
          </a:p>
          <a:p>
            <a:pPr marL="342900" lvl="1" indent="0">
              <a:lnSpc>
                <a:spcPct val="110000"/>
              </a:lnSpc>
              <a:spcBef>
                <a:spcPts val="0"/>
              </a:spcBef>
              <a:buNone/>
            </a:pPr>
            <a:r>
              <a:rPr lang="vi-VN" sz="1875"/>
              <a:t>} </a:t>
            </a:r>
            <a:endParaRPr lang="en-US" sz="1875"/>
          </a:p>
          <a:p>
            <a:pPr lvl="1">
              <a:lnSpc>
                <a:spcPct val="110000"/>
              </a:lnSpc>
              <a:spcBef>
                <a:spcPts val="0"/>
              </a:spcBef>
            </a:pPr>
            <a:r>
              <a:rPr lang="en-US" sz="1875"/>
              <a:t>Ví dụ: </a:t>
            </a:r>
            <a:r>
              <a:rPr lang="vi-VN" sz="1875"/>
              <a:t>Xuất các phần tử của mảng các số nguyên a</a:t>
            </a:r>
          </a:p>
          <a:p>
            <a:pPr marL="300038" lvl="1" indent="0" algn="l" eaLnBrk="1" hangingPunct="1">
              <a:lnSpc>
                <a:spcPct val="110000"/>
              </a:lnSpc>
              <a:spcBef>
                <a:spcPts val="0"/>
              </a:spcBef>
              <a:buNone/>
              <a:defRPr/>
            </a:pPr>
            <a:r>
              <a:rPr lang="en-US" sz="1875">
                <a:solidFill>
                  <a:srgbClr val="000000"/>
                </a:solidFill>
              </a:rPr>
              <a:t>System.out.</a:t>
            </a:r>
            <a:r>
              <a:rPr lang="en-US" sz="1875" b="1">
                <a:solidFill>
                  <a:srgbClr val="C00000"/>
                </a:solidFill>
              </a:rPr>
              <a:t>println</a:t>
            </a:r>
            <a:r>
              <a:rPr lang="en-US" sz="1875">
                <a:solidFill>
                  <a:srgbClr val="000000"/>
                </a:solidFill>
              </a:rPr>
              <a:t>(</a:t>
            </a:r>
            <a:r>
              <a:rPr lang="en-US" sz="1875" i="1">
                <a:solidFill>
                  <a:srgbClr val="000000"/>
                </a:solidFill>
              </a:rPr>
              <a:t>"Xuất mảng dùng foreach"</a:t>
            </a:r>
            <a:r>
              <a:rPr lang="en-US" sz="1875">
                <a:solidFill>
                  <a:srgbClr val="000000"/>
                </a:solidFill>
              </a:rPr>
              <a:t>); </a:t>
            </a:r>
          </a:p>
          <a:p>
            <a:pPr marL="300038" lvl="1" indent="0" algn="l" eaLnBrk="1" hangingPunct="1">
              <a:lnSpc>
                <a:spcPct val="110000"/>
              </a:lnSpc>
              <a:spcBef>
                <a:spcPts val="0"/>
              </a:spcBef>
              <a:buNone/>
              <a:defRPr/>
            </a:pPr>
            <a:r>
              <a:rPr lang="en-US" sz="1875">
                <a:solidFill>
                  <a:srgbClr val="000000"/>
                </a:solidFill>
              </a:rPr>
              <a:t>System.out.</a:t>
            </a:r>
            <a:r>
              <a:rPr lang="en-US" sz="1875" b="1">
                <a:solidFill>
                  <a:srgbClr val="C00000"/>
                </a:solidFill>
              </a:rPr>
              <a:t>println</a:t>
            </a:r>
            <a:r>
              <a:rPr lang="en-US" sz="1875">
                <a:solidFill>
                  <a:srgbClr val="000000"/>
                </a:solidFill>
              </a:rPr>
              <a:t>(</a:t>
            </a:r>
            <a:r>
              <a:rPr lang="en-US" sz="1875" i="1">
                <a:solidFill>
                  <a:srgbClr val="000000"/>
                </a:solidFill>
              </a:rPr>
              <a:t>"Số phần tử của mảng "</a:t>
            </a:r>
            <a:r>
              <a:rPr lang="en-US" sz="1875">
                <a:solidFill>
                  <a:srgbClr val="000000"/>
                </a:solidFill>
              </a:rPr>
              <a:t> + a.length); </a:t>
            </a:r>
          </a:p>
          <a:p>
            <a:pPr marL="300038" lvl="1" indent="0" algn="l" eaLnBrk="1" hangingPunct="1">
              <a:lnSpc>
                <a:spcPct val="110000"/>
              </a:lnSpc>
              <a:spcBef>
                <a:spcPts val="0"/>
              </a:spcBef>
              <a:buNone/>
              <a:defRPr/>
            </a:pPr>
            <a:r>
              <a:rPr lang="vi-VN" sz="1875">
                <a:solidFill>
                  <a:srgbClr val="0000FF"/>
                </a:solidFill>
              </a:rPr>
              <a:t>for</a:t>
            </a:r>
            <a:r>
              <a:rPr lang="en-US" sz="1875">
                <a:solidFill>
                  <a:srgbClr val="000000"/>
                </a:solidFill>
              </a:rPr>
              <a:t> (int pt : </a:t>
            </a:r>
            <a:r>
              <a:rPr lang="en-US" sz="1875" b="1">
                <a:solidFill>
                  <a:srgbClr val="FF0000"/>
                </a:solidFill>
              </a:rPr>
              <a:t>a</a:t>
            </a:r>
            <a:r>
              <a:rPr lang="en-US" sz="1875">
                <a:solidFill>
                  <a:srgbClr val="000000"/>
                </a:solidFill>
              </a:rPr>
              <a:t>){ </a:t>
            </a:r>
          </a:p>
          <a:p>
            <a:pPr marL="300038" lvl="1" indent="0" algn="l" eaLnBrk="1" hangingPunct="1">
              <a:lnSpc>
                <a:spcPct val="110000"/>
              </a:lnSpc>
              <a:spcBef>
                <a:spcPts val="0"/>
              </a:spcBef>
              <a:buNone/>
              <a:defRPr/>
            </a:pPr>
            <a:r>
              <a:rPr lang="en-US" sz="1875">
                <a:solidFill>
                  <a:srgbClr val="000000"/>
                </a:solidFill>
              </a:rPr>
              <a:t>    System.out.</a:t>
            </a:r>
            <a:r>
              <a:rPr lang="en-US" sz="1875" b="1">
                <a:solidFill>
                  <a:srgbClr val="C00000"/>
                </a:solidFill>
              </a:rPr>
              <a:t>println</a:t>
            </a:r>
            <a:r>
              <a:rPr lang="en-US" sz="1875">
                <a:solidFill>
                  <a:srgbClr val="000000"/>
                </a:solidFill>
              </a:rPr>
              <a:t>(pt); </a:t>
            </a:r>
          </a:p>
          <a:p>
            <a:pPr marL="300038" lvl="1" indent="0" algn="l" eaLnBrk="1" hangingPunct="1">
              <a:lnSpc>
                <a:spcPct val="110000"/>
              </a:lnSpc>
              <a:spcBef>
                <a:spcPts val="0"/>
              </a:spcBef>
              <a:buNone/>
              <a:defRPr/>
            </a:pPr>
            <a:r>
              <a:rPr lang="en-US" sz="1875">
                <a:solidFill>
                  <a:srgbClr val="000000"/>
                </a:solidFill>
              </a:rPr>
              <a:t>}</a:t>
            </a:r>
          </a:p>
          <a:p>
            <a:pPr marL="342900" lvl="1" indent="0">
              <a:buNone/>
            </a:pP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81</a:t>
            </a:fld>
            <a:endParaRPr lang="en-US"/>
          </a:p>
        </p:txBody>
      </p:sp>
    </p:spTree>
    <p:extLst>
      <p:ext uri="{BB962C8B-B14F-4D97-AF65-F5344CB8AC3E}">
        <p14:creationId xmlns:p14="http://schemas.microsoft.com/office/powerpoint/2010/main" val="328223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up)">
                                      <p:cBhvr>
                                        <p:cTn id="16" dur="500"/>
                                        <p:tgtEl>
                                          <p:spTgt spid="3">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up)">
                                      <p:cBhvr>
                                        <p:cTn id="19" dur="500"/>
                                        <p:tgtEl>
                                          <p:spTgt spid="3">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up)">
                                      <p:cBhvr>
                                        <p:cTn id="22" dur="500"/>
                                        <p:tgtEl>
                                          <p:spTgt spid="3">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up)">
                                      <p:cBhvr>
                                        <p:cTn id="25" dur="500"/>
                                        <p:tgtEl>
                                          <p:spTgt spid="3">
                                            <p:txEl>
                                              <p:pRg st="6" end="6"/>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up)">
                                      <p:cBhvr>
                                        <p:cTn id="28" dur="500"/>
                                        <p:tgtEl>
                                          <p:spTgt spid="3">
                                            <p:txEl>
                                              <p:pRg st="7" end="7"/>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up)">
                                      <p:cBhvr>
                                        <p:cTn id="31" dur="500"/>
                                        <p:tgtEl>
                                          <p:spTgt spid="3">
                                            <p:txEl>
                                              <p:pRg st="8" end="8"/>
                                            </p:tx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wipe(up)">
                                      <p:cBhvr>
                                        <p:cTn id="34" dur="500"/>
                                        <p:tgtEl>
                                          <p:spTgt spid="3">
                                            <p:txEl>
                                              <p:pRg st="9" end="9"/>
                                            </p:txEl>
                                          </p:spTgt>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wipe(up)">
                                      <p:cBhvr>
                                        <p:cTn id="37" dur="500"/>
                                        <p:tgtEl>
                                          <p:spTgt spid="3">
                                            <p:txEl>
                                              <p:pRg st="10" end="10"/>
                                            </p:txEl>
                                          </p:spTgt>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3">
                                            <p:txEl>
                                              <p:pRg st="11" end="11"/>
                                            </p:txEl>
                                          </p:spTgt>
                                        </p:tgtEl>
                                        <p:attrNameLst>
                                          <p:attrName>style.visibility</p:attrName>
                                        </p:attrNameLst>
                                      </p:cBhvr>
                                      <p:to>
                                        <p:strVal val="visible"/>
                                      </p:to>
                                    </p:set>
                                    <p:animEffect transition="in" filter="wipe(up)">
                                      <p:cBhvr>
                                        <p:cTn id="4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4.2. Mảng một chiều</a:t>
            </a:r>
          </a:p>
        </p:txBody>
      </p:sp>
      <p:sp>
        <p:nvSpPr>
          <p:cNvPr id="3" name="Content Placeholder 2"/>
          <p:cNvSpPr>
            <a:spLocks noGrp="1"/>
          </p:cNvSpPr>
          <p:nvPr>
            <p:ph idx="1"/>
          </p:nvPr>
        </p:nvSpPr>
        <p:spPr/>
        <p:txBody>
          <a:bodyPr>
            <a:noAutofit/>
          </a:bodyPr>
          <a:lstStyle/>
          <a:p>
            <a:pPr>
              <a:spcBef>
                <a:spcPts val="0"/>
              </a:spcBef>
            </a:pPr>
            <a:r>
              <a:rPr lang="en-US" sz="2400" b="1">
                <a:solidFill>
                  <a:srgbClr val="003366"/>
                </a:solidFill>
                <a:latin typeface="Times New Roman" pitchFamily="18" charset="0"/>
                <a:ea typeface="+mj-ea"/>
                <a:cs typeface="Times New Roman" pitchFamily="18" charset="0"/>
              </a:rPr>
              <a:t>Xuất mảng</a:t>
            </a:r>
          </a:p>
          <a:p>
            <a:pPr lvl="1" latinLnBrk="0"/>
            <a:r>
              <a:rPr lang="en-US"/>
              <a:t>Cách 2: Sử dụng cấu trúc lặp </a:t>
            </a:r>
            <a:r>
              <a:rPr lang="en-US" i="1">
                <a:solidFill>
                  <a:srgbClr val="FF0000"/>
                </a:solidFill>
              </a:rPr>
              <a:t>for</a:t>
            </a:r>
            <a:r>
              <a:rPr lang="en-US">
                <a:solidFill>
                  <a:srgbClr val="FF0000"/>
                </a:solidFill>
              </a:rPr>
              <a:t> </a:t>
            </a:r>
            <a:r>
              <a:rPr lang="en-US"/>
              <a:t>để xuất mảng </a:t>
            </a:r>
          </a:p>
          <a:p>
            <a:pPr lvl="1" latinLnBrk="0"/>
            <a:r>
              <a:rPr lang="en-US"/>
              <a:t>Ví dụ:</a:t>
            </a:r>
          </a:p>
          <a:p>
            <a:pPr marL="300038" lvl="1" indent="0" algn="l" eaLnBrk="1" hangingPunct="1">
              <a:lnSpc>
                <a:spcPct val="120000"/>
              </a:lnSpc>
              <a:buNone/>
              <a:defRPr/>
            </a:pPr>
            <a:r>
              <a:rPr lang="vi-VN" sz="1875">
                <a:solidFill>
                  <a:srgbClr val="000000"/>
                </a:solidFill>
              </a:rPr>
              <a:t>System.out.</a:t>
            </a:r>
            <a:r>
              <a:rPr lang="vi-VN" sz="1875" b="1">
                <a:solidFill>
                  <a:srgbClr val="C00000"/>
                </a:solidFill>
              </a:rPr>
              <a:t>println</a:t>
            </a:r>
            <a:r>
              <a:rPr lang="vi-VN" sz="1875">
                <a:solidFill>
                  <a:srgbClr val="000000"/>
                </a:solidFill>
              </a:rPr>
              <a:t>(</a:t>
            </a:r>
            <a:r>
              <a:rPr lang="en-US" sz="1875">
                <a:solidFill>
                  <a:srgbClr val="000000"/>
                </a:solidFill>
              </a:rPr>
              <a:t>"</a:t>
            </a:r>
            <a:r>
              <a:rPr lang="vi-VN" sz="1875" i="1">
                <a:solidFill>
                  <a:srgbClr val="000000"/>
                </a:solidFill>
              </a:rPr>
              <a:t>Xuất mảng dùng for </a:t>
            </a:r>
            <a:r>
              <a:rPr lang="en-US" sz="1875">
                <a:solidFill>
                  <a:srgbClr val="000000"/>
                </a:solidFill>
              </a:rPr>
              <a:t>"</a:t>
            </a:r>
            <a:r>
              <a:rPr lang="vi-VN" sz="1875">
                <a:solidFill>
                  <a:srgbClr val="000000"/>
                </a:solidFill>
              </a:rPr>
              <a:t>); </a:t>
            </a:r>
          </a:p>
          <a:p>
            <a:pPr marL="300038" lvl="1" indent="0" algn="l" eaLnBrk="1" hangingPunct="1">
              <a:lnSpc>
                <a:spcPct val="120000"/>
              </a:lnSpc>
              <a:buNone/>
              <a:defRPr/>
            </a:pPr>
            <a:r>
              <a:rPr lang="vi-VN" sz="1875">
                <a:solidFill>
                  <a:srgbClr val="000000"/>
                </a:solidFill>
              </a:rPr>
              <a:t>System.out.</a:t>
            </a:r>
            <a:r>
              <a:rPr lang="vi-VN" sz="1875" b="1">
                <a:solidFill>
                  <a:srgbClr val="C00000"/>
                </a:solidFill>
              </a:rPr>
              <a:t>println</a:t>
            </a:r>
            <a:r>
              <a:rPr lang="vi-VN" sz="1875">
                <a:solidFill>
                  <a:srgbClr val="000000"/>
                </a:solidFill>
              </a:rPr>
              <a:t>(</a:t>
            </a:r>
            <a:r>
              <a:rPr lang="en-US" sz="1875">
                <a:solidFill>
                  <a:srgbClr val="000000"/>
                </a:solidFill>
              </a:rPr>
              <a:t>"</a:t>
            </a:r>
            <a:r>
              <a:rPr lang="vi-VN" sz="1875" i="1">
                <a:solidFill>
                  <a:srgbClr val="000000"/>
                </a:solidFill>
              </a:rPr>
              <a:t>Số phần tử của mảng</a:t>
            </a:r>
            <a:r>
              <a:rPr lang="vi-VN" sz="1875">
                <a:solidFill>
                  <a:srgbClr val="000000"/>
                </a:solidFill>
              </a:rPr>
              <a:t> </a:t>
            </a:r>
            <a:r>
              <a:rPr lang="en-US" sz="1875">
                <a:solidFill>
                  <a:srgbClr val="000000"/>
                </a:solidFill>
              </a:rPr>
              <a:t>"</a:t>
            </a:r>
            <a:r>
              <a:rPr lang="vi-VN" sz="1875">
                <a:solidFill>
                  <a:srgbClr val="000000"/>
                </a:solidFill>
              </a:rPr>
              <a:t> + a.length); </a:t>
            </a:r>
          </a:p>
          <a:p>
            <a:pPr marL="300038" lvl="1" indent="0" algn="l" eaLnBrk="1" hangingPunct="1">
              <a:lnSpc>
                <a:spcPct val="120000"/>
              </a:lnSpc>
              <a:buNone/>
              <a:defRPr/>
            </a:pPr>
            <a:r>
              <a:rPr lang="vi-VN" sz="1875">
                <a:solidFill>
                  <a:srgbClr val="000000"/>
                </a:solidFill>
              </a:rPr>
              <a:t>for (int i=0 ; i&lt;a.length; i++)</a:t>
            </a:r>
            <a:r>
              <a:rPr lang="en-US" sz="1875">
                <a:solidFill>
                  <a:srgbClr val="000000"/>
                </a:solidFill>
              </a:rPr>
              <a:t> </a:t>
            </a:r>
            <a:r>
              <a:rPr lang="vi-VN" sz="1875">
                <a:solidFill>
                  <a:srgbClr val="000000"/>
                </a:solidFill>
              </a:rPr>
              <a:t>{ </a:t>
            </a:r>
          </a:p>
          <a:p>
            <a:pPr marL="300038" lvl="1" indent="0" algn="l" eaLnBrk="1" hangingPunct="1">
              <a:lnSpc>
                <a:spcPct val="120000"/>
              </a:lnSpc>
              <a:buNone/>
              <a:defRPr/>
            </a:pPr>
            <a:r>
              <a:rPr lang="vi-VN" sz="1875">
                <a:solidFill>
                  <a:srgbClr val="000000"/>
                </a:solidFill>
              </a:rPr>
              <a:t>    System.out.</a:t>
            </a:r>
            <a:r>
              <a:rPr lang="vi-VN" sz="1875" b="1">
                <a:solidFill>
                  <a:srgbClr val="C00000"/>
                </a:solidFill>
              </a:rPr>
              <a:t>println</a:t>
            </a:r>
            <a:r>
              <a:rPr lang="vi-VN" sz="1875">
                <a:solidFill>
                  <a:srgbClr val="000000"/>
                </a:solidFill>
              </a:rPr>
              <a:t>(a[i]); </a:t>
            </a:r>
          </a:p>
          <a:p>
            <a:pPr marL="300038" lvl="1" indent="0" algn="l" eaLnBrk="1" hangingPunct="1">
              <a:lnSpc>
                <a:spcPct val="120000"/>
              </a:lnSpc>
              <a:buNone/>
              <a:defRPr/>
            </a:pPr>
            <a:r>
              <a:rPr lang="vi-VN" sz="1875">
                <a:solidFill>
                  <a:srgbClr val="000000"/>
                </a:solidFill>
              </a:rPr>
              <a:t>} </a:t>
            </a:r>
            <a:endParaRPr lang="en-US" sz="1875">
              <a:solidFill>
                <a:srgbClr val="000000"/>
              </a:solidFill>
            </a:endParaRPr>
          </a:p>
          <a:p>
            <a:pPr marL="342900" lvl="1" indent="0">
              <a:buNone/>
            </a:pP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82</a:t>
            </a:fld>
            <a:endParaRPr lang="en-US"/>
          </a:p>
        </p:txBody>
      </p:sp>
    </p:spTree>
    <p:extLst>
      <p:ext uri="{BB962C8B-B14F-4D97-AF65-F5344CB8AC3E}">
        <p14:creationId xmlns:p14="http://schemas.microsoft.com/office/powerpoint/2010/main" val="2951031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up)">
                                      <p:cBhvr>
                                        <p:cTn id="16" dur="500"/>
                                        <p:tgtEl>
                                          <p:spTgt spid="3">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up)">
                                      <p:cBhvr>
                                        <p:cTn id="19" dur="500"/>
                                        <p:tgtEl>
                                          <p:spTgt spid="3">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up)">
                                      <p:cBhvr>
                                        <p:cTn id="22" dur="500"/>
                                        <p:tgtEl>
                                          <p:spTgt spid="3">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up)">
                                      <p:cBhvr>
                                        <p:cTn id="25" dur="500"/>
                                        <p:tgtEl>
                                          <p:spTgt spid="3">
                                            <p:txEl>
                                              <p:pRg st="6" end="6"/>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up)">
                                      <p:cBhvr>
                                        <p:cTn id="2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4.2. Mảng một chiều</a:t>
            </a:r>
          </a:p>
        </p:txBody>
      </p:sp>
      <p:sp>
        <p:nvSpPr>
          <p:cNvPr id="3" name="Content Placeholder 2"/>
          <p:cNvSpPr>
            <a:spLocks noGrp="1"/>
          </p:cNvSpPr>
          <p:nvPr>
            <p:ph idx="1"/>
          </p:nvPr>
        </p:nvSpPr>
        <p:spPr/>
        <p:txBody>
          <a:bodyPr>
            <a:noAutofit/>
          </a:bodyPr>
          <a:lstStyle/>
          <a:p>
            <a:pPr>
              <a:spcBef>
                <a:spcPts val="0"/>
              </a:spcBef>
            </a:pPr>
            <a:r>
              <a:rPr lang="en-US" sz="2400" b="1">
                <a:solidFill>
                  <a:srgbClr val="003366"/>
                </a:solidFill>
                <a:latin typeface="Times New Roman" pitchFamily="18" charset="0"/>
                <a:ea typeface="+mj-ea"/>
                <a:cs typeface="Times New Roman" pitchFamily="18" charset="0"/>
              </a:rPr>
              <a:t>Nhập mảng</a:t>
            </a:r>
          </a:p>
          <a:p>
            <a:pPr marL="300038" lvl="1" indent="-42863" algn="l" eaLnBrk="1" fontAlgn="auto" hangingPunct="1">
              <a:lnSpc>
                <a:spcPct val="130000"/>
              </a:lnSpc>
              <a:spcBef>
                <a:spcPts val="0"/>
              </a:spcBef>
              <a:spcAft>
                <a:spcPts val="0"/>
              </a:spcAft>
              <a:buNone/>
            </a:pPr>
            <a:r>
              <a:rPr lang="en-US">
                <a:solidFill>
                  <a:srgbClr val="000000"/>
                </a:solidFill>
                <a:latin typeface="Times New Roman" pitchFamily="18" charset="0"/>
                <a:cs typeface="Times New Roman" pitchFamily="18" charset="0"/>
              </a:rPr>
              <a:t>System.out.print(</a:t>
            </a:r>
            <a:r>
              <a:rPr lang="en-US">
                <a:solidFill>
                  <a:srgbClr val="FF6600"/>
                </a:solidFill>
                <a:latin typeface="Times New Roman" pitchFamily="18" charset="0"/>
                <a:cs typeface="Times New Roman" pitchFamily="18" charset="0"/>
              </a:rPr>
              <a:t>"Số phần tử của mảng là "</a:t>
            </a:r>
            <a:r>
              <a:rPr lang="en-US">
                <a:solidFill>
                  <a:srgbClr val="000000"/>
                </a:solidFill>
                <a:latin typeface="Times New Roman" pitchFamily="18" charset="0"/>
                <a:cs typeface="Times New Roman" pitchFamily="18" charset="0"/>
              </a:rPr>
              <a:t>); </a:t>
            </a:r>
          </a:p>
          <a:p>
            <a:pPr marL="300038" lvl="1" indent="-42863" algn="l" eaLnBrk="1" fontAlgn="auto" hangingPunct="1">
              <a:lnSpc>
                <a:spcPct val="130000"/>
              </a:lnSpc>
              <a:spcBef>
                <a:spcPts val="0"/>
              </a:spcBef>
              <a:spcAft>
                <a:spcPts val="0"/>
              </a:spcAft>
              <a:buNone/>
            </a:pPr>
            <a:r>
              <a:rPr lang="en-US">
                <a:solidFill>
                  <a:srgbClr val="0000FF"/>
                </a:solidFill>
                <a:latin typeface="Times New Roman" pitchFamily="18" charset="0"/>
                <a:cs typeface="Times New Roman" pitchFamily="18" charset="0"/>
              </a:rPr>
              <a:t>Scanner </a:t>
            </a:r>
            <a:r>
              <a:rPr lang="en-US">
                <a:solidFill>
                  <a:srgbClr val="000000"/>
                </a:solidFill>
                <a:latin typeface="Times New Roman" pitchFamily="18" charset="0"/>
                <a:cs typeface="Times New Roman" pitchFamily="18" charset="0"/>
              </a:rPr>
              <a:t>input =</a:t>
            </a:r>
            <a:r>
              <a:rPr lang="en-US">
                <a:solidFill>
                  <a:srgbClr val="0000FF"/>
                </a:solidFill>
                <a:latin typeface="Times New Roman" pitchFamily="18" charset="0"/>
                <a:cs typeface="Times New Roman" pitchFamily="18" charset="0"/>
              </a:rPr>
              <a:t> new Scanner</a:t>
            </a:r>
            <a:r>
              <a:rPr lang="en-US">
                <a:solidFill>
                  <a:srgbClr val="000000"/>
                </a:solidFill>
                <a:latin typeface="Times New Roman" pitchFamily="18" charset="0"/>
                <a:cs typeface="Times New Roman" pitchFamily="18" charset="0"/>
              </a:rPr>
              <a:t>(System.in)</a:t>
            </a:r>
            <a:r>
              <a:rPr lang="en-US">
                <a:solidFill>
                  <a:srgbClr val="0000FF"/>
                </a:solidFill>
                <a:latin typeface="Times New Roman" pitchFamily="18" charset="0"/>
                <a:cs typeface="Times New Roman" pitchFamily="18" charset="0"/>
              </a:rPr>
              <a:t>;</a:t>
            </a:r>
          </a:p>
          <a:p>
            <a:pPr marL="300038" lvl="1" indent="-42863" algn="l" eaLnBrk="1" fontAlgn="auto" hangingPunct="1">
              <a:lnSpc>
                <a:spcPct val="130000"/>
              </a:lnSpc>
              <a:spcBef>
                <a:spcPts val="0"/>
              </a:spcBef>
              <a:spcAft>
                <a:spcPts val="0"/>
              </a:spcAft>
              <a:buNone/>
            </a:pPr>
            <a:r>
              <a:rPr lang="en-US">
                <a:solidFill>
                  <a:srgbClr val="0000FF"/>
                </a:solidFill>
                <a:latin typeface="Times New Roman" pitchFamily="18" charset="0"/>
                <a:cs typeface="Times New Roman" pitchFamily="18" charset="0"/>
              </a:rPr>
              <a:t>int</a:t>
            </a:r>
            <a:r>
              <a:rPr lang="en-US">
                <a:solidFill>
                  <a:srgbClr val="000000"/>
                </a:solidFill>
                <a:latin typeface="Times New Roman" pitchFamily="18" charset="0"/>
                <a:cs typeface="Times New Roman" pitchFamily="18" charset="0"/>
              </a:rPr>
              <a:t> n = input.</a:t>
            </a:r>
            <a:r>
              <a:rPr lang="en-US">
                <a:solidFill>
                  <a:srgbClr val="800000"/>
                </a:solidFill>
                <a:latin typeface="Times New Roman" pitchFamily="18" charset="0"/>
                <a:cs typeface="Times New Roman" pitchFamily="18" charset="0"/>
              </a:rPr>
              <a:t>nextInt</a:t>
            </a:r>
            <a:r>
              <a:rPr lang="en-US">
                <a:solidFill>
                  <a:srgbClr val="000000"/>
                </a:solidFill>
                <a:latin typeface="Times New Roman" pitchFamily="18" charset="0"/>
                <a:cs typeface="Times New Roman" pitchFamily="18" charset="0"/>
              </a:rPr>
              <a:t>(); </a:t>
            </a:r>
          </a:p>
          <a:p>
            <a:pPr marL="300038" lvl="1" indent="-42863" algn="l" eaLnBrk="1" fontAlgn="auto" hangingPunct="1">
              <a:lnSpc>
                <a:spcPct val="130000"/>
              </a:lnSpc>
              <a:spcBef>
                <a:spcPts val="0"/>
              </a:spcBef>
              <a:spcAft>
                <a:spcPts val="0"/>
              </a:spcAft>
              <a:buNone/>
            </a:pPr>
            <a:r>
              <a:rPr lang="en-US">
                <a:solidFill>
                  <a:srgbClr val="0000FF"/>
                </a:solidFill>
                <a:latin typeface="Times New Roman" pitchFamily="18" charset="0"/>
                <a:cs typeface="Times New Roman" pitchFamily="18" charset="0"/>
              </a:rPr>
              <a:t>int</a:t>
            </a:r>
            <a:r>
              <a:rPr lang="en-US">
                <a:solidFill>
                  <a:srgbClr val="000000"/>
                </a:solidFill>
                <a:latin typeface="Times New Roman" pitchFamily="18" charset="0"/>
                <a:cs typeface="Times New Roman" pitchFamily="18" charset="0"/>
              </a:rPr>
              <a:t> [] a = </a:t>
            </a:r>
            <a:r>
              <a:rPr lang="en-US">
                <a:solidFill>
                  <a:srgbClr val="0000FF"/>
                </a:solidFill>
                <a:latin typeface="Times New Roman" pitchFamily="18" charset="0"/>
                <a:cs typeface="Times New Roman" pitchFamily="18" charset="0"/>
              </a:rPr>
              <a:t>new</a:t>
            </a:r>
            <a:r>
              <a:rPr lang="en-US">
                <a:solidFill>
                  <a:srgbClr val="000000"/>
                </a:solidFill>
                <a:latin typeface="Times New Roman" pitchFamily="18" charset="0"/>
                <a:cs typeface="Times New Roman" pitchFamily="18" charset="0"/>
              </a:rPr>
              <a:t> </a:t>
            </a:r>
            <a:r>
              <a:rPr lang="en-US">
                <a:solidFill>
                  <a:srgbClr val="0000FF"/>
                </a:solidFill>
                <a:latin typeface="Times New Roman" pitchFamily="18" charset="0"/>
                <a:cs typeface="Times New Roman" pitchFamily="18" charset="0"/>
              </a:rPr>
              <a:t>int</a:t>
            </a:r>
            <a:r>
              <a:rPr lang="en-US">
                <a:solidFill>
                  <a:srgbClr val="000000"/>
                </a:solidFill>
                <a:latin typeface="Times New Roman" pitchFamily="18" charset="0"/>
                <a:cs typeface="Times New Roman" pitchFamily="18" charset="0"/>
              </a:rPr>
              <a:t> [n];  </a:t>
            </a:r>
            <a:r>
              <a:rPr lang="en-US">
                <a:solidFill>
                  <a:srgbClr val="008000"/>
                </a:solidFill>
                <a:latin typeface="Times New Roman" pitchFamily="18" charset="0"/>
                <a:cs typeface="Times New Roman" pitchFamily="18" charset="0"/>
              </a:rPr>
              <a:t>//a.length = n </a:t>
            </a:r>
          </a:p>
          <a:p>
            <a:pPr marL="300038" lvl="1" indent="-42863" algn="l" eaLnBrk="1" fontAlgn="auto" hangingPunct="1">
              <a:lnSpc>
                <a:spcPct val="130000"/>
              </a:lnSpc>
              <a:spcBef>
                <a:spcPts val="0"/>
              </a:spcBef>
              <a:spcAft>
                <a:spcPts val="0"/>
              </a:spcAft>
              <a:buNone/>
            </a:pPr>
            <a:r>
              <a:rPr lang="en-US">
                <a:solidFill>
                  <a:srgbClr val="000000"/>
                </a:solidFill>
                <a:latin typeface="Times New Roman" pitchFamily="18" charset="0"/>
                <a:cs typeface="Times New Roman" pitchFamily="18" charset="0"/>
              </a:rPr>
              <a:t>for (</a:t>
            </a:r>
            <a:r>
              <a:rPr lang="en-US">
                <a:solidFill>
                  <a:srgbClr val="0000FF"/>
                </a:solidFill>
                <a:latin typeface="Times New Roman" pitchFamily="18" charset="0"/>
                <a:cs typeface="Times New Roman" pitchFamily="18" charset="0"/>
              </a:rPr>
              <a:t>int</a:t>
            </a:r>
            <a:r>
              <a:rPr lang="en-US">
                <a:solidFill>
                  <a:srgbClr val="000000"/>
                </a:solidFill>
                <a:latin typeface="Times New Roman" pitchFamily="18" charset="0"/>
                <a:cs typeface="Times New Roman" pitchFamily="18" charset="0"/>
              </a:rPr>
              <a:t> i = 0; i &lt; a.length; i++) { </a:t>
            </a:r>
          </a:p>
          <a:p>
            <a:pPr marL="642938" lvl="2" indent="-42863" eaLnBrk="1" fontAlgn="auto" hangingPunct="1">
              <a:lnSpc>
                <a:spcPct val="130000"/>
              </a:lnSpc>
              <a:spcBef>
                <a:spcPts val="0"/>
              </a:spcBef>
              <a:spcAft>
                <a:spcPts val="0"/>
              </a:spcAft>
              <a:buNone/>
            </a:pPr>
            <a:r>
              <a:rPr lang="en-US">
                <a:solidFill>
                  <a:srgbClr val="000000"/>
                </a:solidFill>
                <a:latin typeface="Times New Roman" pitchFamily="18" charset="0"/>
                <a:cs typeface="Times New Roman" pitchFamily="18" charset="0"/>
              </a:rPr>
              <a:t>System.out.print("a["+i+"]="); </a:t>
            </a:r>
          </a:p>
          <a:p>
            <a:pPr marL="642938" lvl="2" indent="-42863" eaLnBrk="1" fontAlgn="auto" hangingPunct="1">
              <a:lnSpc>
                <a:spcPct val="130000"/>
              </a:lnSpc>
              <a:spcBef>
                <a:spcPts val="0"/>
              </a:spcBef>
              <a:spcAft>
                <a:spcPts val="0"/>
              </a:spcAft>
              <a:buNone/>
            </a:pPr>
            <a:r>
              <a:rPr lang="en-US">
                <a:solidFill>
                  <a:srgbClr val="000000"/>
                </a:solidFill>
                <a:latin typeface="Times New Roman" pitchFamily="18" charset="0"/>
                <a:cs typeface="Times New Roman" pitchFamily="18" charset="0"/>
              </a:rPr>
              <a:t>a[i] = input.</a:t>
            </a:r>
            <a:r>
              <a:rPr lang="en-US">
                <a:solidFill>
                  <a:srgbClr val="800000"/>
                </a:solidFill>
                <a:latin typeface="Times New Roman" pitchFamily="18" charset="0"/>
                <a:cs typeface="Times New Roman" pitchFamily="18" charset="0"/>
              </a:rPr>
              <a:t>nextInt</a:t>
            </a:r>
            <a:r>
              <a:rPr lang="en-US">
                <a:solidFill>
                  <a:srgbClr val="000000"/>
                </a:solidFill>
                <a:latin typeface="Times New Roman" pitchFamily="18" charset="0"/>
                <a:cs typeface="Times New Roman" pitchFamily="18" charset="0"/>
              </a:rPr>
              <a:t>();</a:t>
            </a:r>
          </a:p>
          <a:p>
            <a:pPr marL="300038" lvl="1" indent="-42863" algn="l" eaLnBrk="1" fontAlgn="auto" hangingPunct="1">
              <a:lnSpc>
                <a:spcPct val="130000"/>
              </a:lnSpc>
              <a:spcBef>
                <a:spcPts val="0"/>
              </a:spcBef>
              <a:spcAft>
                <a:spcPts val="0"/>
              </a:spcAft>
              <a:buNone/>
            </a:pPr>
            <a:r>
              <a:rPr lang="en-US">
                <a:solidFill>
                  <a:srgbClr val="000000"/>
                </a:solidFill>
                <a:latin typeface="Times New Roman" pitchFamily="18" charset="0"/>
                <a:cs typeface="Times New Roman" pitchFamily="18" charset="0"/>
              </a:rPr>
              <a:t>} </a:t>
            </a:r>
          </a:p>
          <a:p>
            <a:pPr marL="342900" lvl="1" indent="0">
              <a:buNone/>
            </a:pP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83</a:t>
            </a:fld>
            <a:endParaRPr lang="en-US"/>
          </a:p>
        </p:txBody>
      </p:sp>
    </p:spTree>
    <p:extLst>
      <p:ext uri="{BB962C8B-B14F-4D97-AF65-F5344CB8AC3E}">
        <p14:creationId xmlns:p14="http://schemas.microsoft.com/office/powerpoint/2010/main" val="309783338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4.2. Mảng một chiều</a:t>
            </a:r>
          </a:p>
        </p:txBody>
      </p:sp>
      <p:sp>
        <p:nvSpPr>
          <p:cNvPr id="3" name="Content Placeholder 2"/>
          <p:cNvSpPr>
            <a:spLocks noGrp="1"/>
          </p:cNvSpPr>
          <p:nvPr>
            <p:ph idx="1"/>
          </p:nvPr>
        </p:nvSpPr>
        <p:spPr/>
        <p:txBody>
          <a:bodyPr>
            <a:noAutofit/>
          </a:bodyPr>
          <a:lstStyle/>
          <a:p>
            <a:pPr>
              <a:lnSpc>
                <a:spcPct val="120000"/>
              </a:lnSpc>
              <a:spcBef>
                <a:spcPts val="0"/>
              </a:spcBef>
              <a:spcAft>
                <a:spcPts val="0"/>
              </a:spcAft>
            </a:pPr>
            <a:r>
              <a:rPr lang="en-US" sz="2100" b="1">
                <a:solidFill>
                  <a:srgbClr val="003366"/>
                </a:solidFill>
                <a:latin typeface="Times New Roman" pitchFamily="18" charset="0"/>
                <a:ea typeface="+mj-ea"/>
                <a:cs typeface="Times New Roman" pitchFamily="18" charset="0"/>
              </a:rPr>
              <a:t>Xuất mảng mảng</a:t>
            </a:r>
          </a:p>
          <a:p>
            <a:pPr marL="0" indent="-42863" algn="l" eaLnBrk="1" fontAlgn="auto" hangingPunct="1">
              <a:lnSpc>
                <a:spcPct val="110000"/>
              </a:lnSpc>
              <a:spcBef>
                <a:spcPts val="0"/>
              </a:spcBef>
              <a:spcAft>
                <a:spcPts val="0"/>
              </a:spcAft>
              <a:buNone/>
            </a:pPr>
            <a:r>
              <a:rPr lang="en-US" sz="2100">
                <a:solidFill>
                  <a:srgbClr val="000000"/>
                </a:solidFill>
                <a:latin typeface="Times New Roman" pitchFamily="18" charset="0"/>
                <a:cs typeface="Times New Roman" pitchFamily="18" charset="0"/>
              </a:rPr>
              <a:t>System.out.</a:t>
            </a:r>
            <a:r>
              <a:rPr lang="en-US" sz="2100">
                <a:solidFill>
                  <a:srgbClr val="800000"/>
                </a:solidFill>
                <a:latin typeface="Times New Roman" pitchFamily="18" charset="0"/>
                <a:cs typeface="Times New Roman" pitchFamily="18" charset="0"/>
              </a:rPr>
              <a:t>println</a:t>
            </a:r>
            <a:r>
              <a:rPr lang="en-US" sz="2100">
                <a:solidFill>
                  <a:srgbClr val="000000"/>
                </a:solidFill>
                <a:latin typeface="Times New Roman" pitchFamily="18" charset="0"/>
                <a:cs typeface="Times New Roman" pitchFamily="18" charset="0"/>
              </a:rPr>
              <a:t>("Số phần tử của mảng " + a.length); </a:t>
            </a:r>
          </a:p>
          <a:p>
            <a:pPr marL="0" indent="-42863" algn="l" eaLnBrk="1" fontAlgn="auto" hangingPunct="1">
              <a:lnSpc>
                <a:spcPct val="110000"/>
              </a:lnSpc>
              <a:spcBef>
                <a:spcPts val="0"/>
              </a:spcBef>
              <a:spcAft>
                <a:spcPts val="0"/>
              </a:spcAft>
              <a:buNone/>
            </a:pPr>
            <a:r>
              <a:rPr lang="en-US" sz="2100">
                <a:solidFill>
                  <a:srgbClr val="008000"/>
                </a:solidFill>
                <a:latin typeface="Times New Roman" pitchFamily="18" charset="0"/>
                <a:cs typeface="Times New Roman" pitchFamily="18" charset="0"/>
              </a:rPr>
              <a:t>//Xuất mảng dùng for </a:t>
            </a:r>
          </a:p>
          <a:p>
            <a:pPr marL="0" indent="-42863" algn="l" eaLnBrk="1" fontAlgn="auto" hangingPunct="1">
              <a:lnSpc>
                <a:spcPct val="110000"/>
              </a:lnSpc>
              <a:spcBef>
                <a:spcPts val="0"/>
              </a:spcBef>
              <a:spcAft>
                <a:spcPts val="0"/>
              </a:spcAft>
              <a:buNone/>
            </a:pPr>
            <a:r>
              <a:rPr lang="en-US" sz="2100">
                <a:solidFill>
                  <a:srgbClr val="000000"/>
                </a:solidFill>
                <a:latin typeface="Times New Roman" pitchFamily="18" charset="0"/>
                <a:cs typeface="Times New Roman" pitchFamily="18" charset="0"/>
              </a:rPr>
              <a:t>for (</a:t>
            </a:r>
            <a:r>
              <a:rPr lang="en-US" sz="2100">
                <a:solidFill>
                  <a:srgbClr val="0000CC"/>
                </a:solidFill>
                <a:latin typeface="Times New Roman" pitchFamily="18" charset="0"/>
                <a:cs typeface="Times New Roman" pitchFamily="18" charset="0"/>
              </a:rPr>
              <a:t>int</a:t>
            </a:r>
            <a:r>
              <a:rPr lang="en-US" sz="2100">
                <a:solidFill>
                  <a:srgbClr val="000000"/>
                </a:solidFill>
                <a:latin typeface="Times New Roman" pitchFamily="18" charset="0"/>
                <a:cs typeface="Times New Roman" pitchFamily="18" charset="0"/>
              </a:rPr>
              <a:t> i = 0; i &lt; a.length; i++) { </a:t>
            </a:r>
          </a:p>
          <a:p>
            <a:pPr marL="342900" lvl="2" indent="-42863" eaLnBrk="1" fontAlgn="auto" hangingPunct="1">
              <a:lnSpc>
                <a:spcPct val="110000"/>
              </a:lnSpc>
              <a:spcBef>
                <a:spcPts val="0"/>
              </a:spcBef>
              <a:spcAft>
                <a:spcPts val="0"/>
              </a:spcAft>
              <a:buNone/>
            </a:pPr>
            <a:r>
              <a:rPr lang="en-US">
                <a:solidFill>
                  <a:srgbClr val="000000"/>
                </a:solidFill>
                <a:latin typeface="Times New Roman" pitchFamily="18" charset="0"/>
                <a:cs typeface="Times New Roman" pitchFamily="18" charset="0"/>
              </a:rPr>
              <a:t>System.out.</a:t>
            </a:r>
            <a:r>
              <a:rPr lang="en-US">
                <a:solidFill>
                  <a:srgbClr val="800000"/>
                </a:solidFill>
                <a:latin typeface="Times New Roman" pitchFamily="18" charset="0"/>
                <a:cs typeface="Times New Roman" pitchFamily="18" charset="0"/>
              </a:rPr>
              <a:t>println</a:t>
            </a:r>
            <a:r>
              <a:rPr lang="en-US">
                <a:solidFill>
                  <a:srgbClr val="000000"/>
                </a:solidFill>
                <a:latin typeface="Times New Roman" pitchFamily="18" charset="0"/>
                <a:cs typeface="Times New Roman" pitchFamily="18" charset="0"/>
              </a:rPr>
              <a:t>(a[i]); </a:t>
            </a:r>
          </a:p>
          <a:p>
            <a:pPr marL="0" indent="-42863" algn="l" eaLnBrk="1" fontAlgn="auto" hangingPunct="1">
              <a:lnSpc>
                <a:spcPct val="110000"/>
              </a:lnSpc>
              <a:spcBef>
                <a:spcPts val="0"/>
              </a:spcBef>
              <a:spcAft>
                <a:spcPts val="0"/>
              </a:spcAft>
              <a:buNone/>
            </a:pPr>
            <a:r>
              <a:rPr lang="en-US" sz="2100">
                <a:solidFill>
                  <a:srgbClr val="000000"/>
                </a:solidFill>
                <a:latin typeface="Times New Roman" pitchFamily="18" charset="0"/>
                <a:cs typeface="Times New Roman" pitchFamily="18" charset="0"/>
              </a:rPr>
              <a:t>} </a:t>
            </a:r>
          </a:p>
          <a:p>
            <a:pPr marL="0" indent="-42863" algn="l" eaLnBrk="1" fontAlgn="auto" hangingPunct="1">
              <a:lnSpc>
                <a:spcPct val="110000"/>
              </a:lnSpc>
              <a:spcBef>
                <a:spcPts val="0"/>
              </a:spcBef>
              <a:spcAft>
                <a:spcPts val="0"/>
              </a:spcAft>
              <a:buNone/>
            </a:pPr>
            <a:r>
              <a:rPr lang="en-US" sz="2100">
                <a:solidFill>
                  <a:srgbClr val="008000"/>
                </a:solidFill>
                <a:latin typeface="Times New Roman" pitchFamily="18" charset="0"/>
                <a:cs typeface="Times New Roman" pitchFamily="18" charset="0"/>
              </a:rPr>
              <a:t>//Xuất mảng dùng foreach </a:t>
            </a:r>
          </a:p>
          <a:p>
            <a:pPr marL="0" indent="-42863" algn="l" eaLnBrk="1" fontAlgn="auto" hangingPunct="1">
              <a:lnSpc>
                <a:spcPct val="110000"/>
              </a:lnSpc>
              <a:spcBef>
                <a:spcPts val="0"/>
              </a:spcBef>
              <a:spcAft>
                <a:spcPts val="0"/>
              </a:spcAft>
              <a:buNone/>
            </a:pPr>
            <a:r>
              <a:rPr lang="en-US" sz="2100">
                <a:solidFill>
                  <a:srgbClr val="000000"/>
                </a:solidFill>
                <a:latin typeface="Times New Roman" pitchFamily="18" charset="0"/>
                <a:cs typeface="Times New Roman" pitchFamily="18" charset="0"/>
              </a:rPr>
              <a:t>for (</a:t>
            </a:r>
            <a:r>
              <a:rPr lang="en-US" sz="2100">
                <a:solidFill>
                  <a:srgbClr val="0000CC"/>
                </a:solidFill>
                <a:latin typeface="Times New Roman" pitchFamily="18" charset="0"/>
                <a:cs typeface="Times New Roman" pitchFamily="18" charset="0"/>
              </a:rPr>
              <a:t>int</a:t>
            </a:r>
            <a:r>
              <a:rPr lang="en-US" sz="2100">
                <a:solidFill>
                  <a:srgbClr val="000000"/>
                </a:solidFill>
                <a:latin typeface="Times New Roman" pitchFamily="18" charset="0"/>
                <a:cs typeface="Times New Roman" pitchFamily="18" charset="0"/>
              </a:rPr>
              <a:t> pt : a) { </a:t>
            </a:r>
          </a:p>
          <a:p>
            <a:pPr marL="342900" lvl="2" indent="-42863" eaLnBrk="1" fontAlgn="auto" hangingPunct="1">
              <a:lnSpc>
                <a:spcPct val="110000"/>
              </a:lnSpc>
              <a:spcBef>
                <a:spcPts val="0"/>
              </a:spcBef>
              <a:spcAft>
                <a:spcPts val="0"/>
              </a:spcAft>
              <a:buNone/>
            </a:pPr>
            <a:r>
              <a:rPr lang="en-US">
                <a:solidFill>
                  <a:srgbClr val="000000"/>
                </a:solidFill>
                <a:latin typeface="Times New Roman" pitchFamily="18" charset="0"/>
                <a:cs typeface="Times New Roman" pitchFamily="18" charset="0"/>
              </a:rPr>
              <a:t>System.out.</a:t>
            </a:r>
            <a:r>
              <a:rPr lang="en-US">
                <a:solidFill>
                  <a:srgbClr val="800000"/>
                </a:solidFill>
                <a:latin typeface="Times New Roman" pitchFamily="18" charset="0"/>
                <a:cs typeface="Times New Roman" pitchFamily="18" charset="0"/>
              </a:rPr>
              <a:t>println</a:t>
            </a:r>
            <a:r>
              <a:rPr lang="en-US">
                <a:solidFill>
                  <a:srgbClr val="000000"/>
                </a:solidFill>
                <a:latin typeface="Times New Roman" pitchFamily="18" charset="0"/>
                <a:cs typeface="Times New Roman" pitchFamily="18" charset="0"/>
              </a:rPr>
              <a:t>(pt); </a:t>
            </a:r>
          </a:p>
          <a:p>
            <a:pPr marL="0" indent="-42863" algn="l" eaLnBrk="1" fontAlgn="auto" hangingPunct="1">
              <a:lnSpc>
                <a:spcPct val="110000"/>
              </a:lnSpc>
              <a:spcBef>
                <a:spcPts val="0"/>
              </a:spcBef>
              <a:spcAft>
                <a:spcPts val="0"/>
              </a:spcAft>
              <a:buNone/>
            </a:pPr>
            <a:r>
              <a:rPr lang="en-US" sz="2100">
                <a:solidFill>
                  <a:srgbClr val="000000"/>
                </a:solidFill>
                <a:latin typeface="Times New Roman" pitchFamily="18" charset="0"/>
                <a:cs typeface="Times New Roman" pitchFamily="18" charset="0"/>
              </a:rPr>
              <a:t>} </a:t>
            </a:r>
          </a:p>
          <a:p>
            <a:pPr marL="342900" lvl="1" indent="0">
              <a:buNone/>
            </a:pP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84</a:t>
            </a:fld>
            <a:endParaRPr lang="en-US"/>
          </a:p>
        </p:txBody>
      </p:sp>
    </p:spTree>
    <p:extLst>
      <p:ext uri="{BB962C8B-B14F-4D97-AF65-F5344CB8AC3E}">
        <p14:creationId xmlns:p14="http://schemas.microsoft.com/office/powerpoint/2010/main" val="323421962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4.3. Mảng hai chiều</a:t>
            </a:r>
          </a:p>
        </p:txBody>
      </p:sp>
      <p:sp>
        <p:nvSpPr>
          <p:cNvPr id="4" name="Slide Number Placeholder 3"/>
          <p:cNvSpPr>
            <a:spLocks noGrp="1"/>
          </p:cNvSpPr>
          <p:nvPr>
            <p:ph type="sldNum" sz="quarter" idx="12"/>
          </p:nvPr>
        </p:nvSpPr>
        <p:spPr/>
        <p:txBody>
          <a:bodyPr/>
          <a:lstStyle/>
          <a:p>
            <a:fld id="{E3E8E051-591C-4566-9813-B4BB16D377BD}" type="slidenum">
              <a:rPr lang="en-US" smtClean="0"/>
              <a:pPr/>
              <a:t>85</a:t>
            </a:fld>
            <a:endParaRPr lang="en-US"/>
          </a:p>
        </p:txBody>
      </p:sp>
      <p:grpSp>
        <p:nvGrpSpPr>
          <p:cNvPr id="6" name="Group 5"/>
          <p:cNvGrpSpPr/>
          <p:nvPr/>
        </p:nvGrpSpPr>
        <p:grpSpPr>
          <a:xfrm>
            <a:off x="1763688" y="2240868"/>
            <a:ext cx="2698068" cy="2322258"/>
            <a:chOff x="1453480" y="2176264"/>
            <a:chExt cx="2286000" cy="1828800"/>
          </a:xfrm>
        </p:grpSpPr>
        <p:sp>
          <p:nvSpPr>
            <p:cNvPr id="7" name="AutoShape 6"/>
            <p:cNvSpPr>
              <a:spLocks noChangeArrowheads="1"/>
            </p:cNvSpPr>
            <p:nvPr/>
          </p:nvSpPr>
          <p:spPr bwMode="gray">
            <a:xfrm>
              <a:off x="1453480" y="26334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rgbClr val="FF0000"/>
                  </a:solidFill>
                </a:rPr>
                <a:t>0</a:t>
              </a:r>
              <a:endParaRPr lang="en-US" baseline="30000">
                <a:solidFill>
                  <a:srgbClr val="FF0000"/>
                </a:solidFill>
              </a:endParaRPr>
            </a:p>
          </p:txBody>
        </p:sp>
        <p:sp>
          <p:nvSpPr>
            <p:cNvPr id="8" name="AutoShape 6"/>
            <p:cNvSpPr>
              <a:spLocks noChangeArrowheads="1"/>
            </p:cNvSpPr>
            <p:nvPr/>
          </p:nvSpPr>
          <p:spPr bwMode="gray">
            <a:xfrm rot="5400000">
              <a:off x="1529680" y="30906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rgbClr val="FF0000"/>
                  </a:solidFill>
                </a:rPr>
                <a:t>…</a:t>
              </a:r>
              <a:endParaRPr lang="en-US" baseline="30000">
                <a:solidFill>
                  <a:srgbClr val="FF0000"/>
                </a:solidFill>
              </a:endParaRPr>
            </a:p>
          </p:txBody>
        </p:sp>
        <p:sp>
          <p:nvSpPr>
            <p:cNvPr id="9" name="AutoShape 6"/>
            <p:cNvSpPr>
              <a:spLocks noChangeArrowheads="1"/>
            </p:cNvSpPr>
            <p:nvPr/>
          </p:nvSpPr>
          <p:spPr bwMode="gray">
            <a:xfrm>
              <a:off x="1453480" y="35478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rgbClr val="FF0000"/>
                  </a:solidFill>
                </a:rPr>
                <a:t>m-1</a:t>
              </a:r>
              <a:endParaRPr lang="en-US" baseline="30000">
                <a:solidFill>
                  <a:srgbClr val="FF0000"/>
                </a:solidFill>
              </a:endParaRPr>
            </a:p>
          </p:txBody>
        </p:sp>
        <p:sp>
          <p:nvSpPr>
            <p:cNvPr id="10" name="AutoShape 6"/>
            <p:cNvSpPr>
              <a:spLocks noChangeArrowheads="1"/>
            </p:cNvSpPr>
            <p:nvPr/>
          </p:nvSpPr>
          <p:spPr bwMode="gray">
            <a:xfrm>
              <a:off x="1910680" y="26334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11" name="AutoShape 6"/>
            <p:cNvSpPr>
              <a:spLocks noChangeArrowheads="1"/>
            </p:cNvSpPr>
            <p:nvPr/>
          </p:nvSpPr>
          <p:spPr bwMode="gray">
            <a:xfrm>
              <a:off x="2367880" y="26334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12" name="AutoShape 6"/>
            <p:cNvSpPr>
              <a:spLocks noChangeArrowheads="1"/>
            </p:cNvSpPr>
            <p:nvPr/>
          </p:nvSpPr>
          <p:spPr bwMode="gray">
            <a:xfrm>
              <a:off x="2825080" y="26334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13" name="AutoShape 6"/>
            <p:cNvSpPr>
              <a:spLocks noChangeArrowheads="1"/>
            </p:cNvSpPr>
            <p:nvPr/>
          </p:nvSpPr>
          <p:spPr bwMode="gray">
            <a:xfrm>
              <a:off x="3282280" y="26334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14" name="AutoShape 6"/>
            <p:cNvSpPr>
              <a:spLocks noChangeArrowheads="1"/>
            </p:cNvSpPr>
            <p:nvPr/>
          </p:nvSpPr>
          <p:spPr bwMode="gray">
            <a:xfrm>
              <a:off x="1910680" y="30906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15" name="AutoShape 6"/>
            <p:cNvSpPr>
              <a:spLocks noChangeArrowheads="1"/>
            </p:cNvSpPr>
            <p:nvPr/>
          </p:nvSpPr>
          <p:spPr bwMode="gray">
            <a:xfrm>
              <a:off x="3282280" y="30906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16" name="AutoShape 6"/>
            <p:cNvSpPr>
              <a:spLocks noChangeArrowheads="1"/>
            </p:cNvSpPr>
            <p:nvPr/>
          </p:nvSpPr>
          <p:spPr bwMode="gray">
            <a:xfrm>
              <a:off x="1910680" y="35478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17" name="AutoShape 6"/>
            <p:cNvSpPr>
              <a:spLocks noChangeArrowheads="1"/>
            </p:cNvSpPr>
            <p:nvPr/>
          </p:nvSpPr>
          <p:spPr bwMode="gray">
            <a:xfrm>
              <a:off x="2367880" y="30906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18" name="AutoShape 6"/>
            <p:cNvSpPr>
              <a:spLocks noChangeArrowheads="1"/>
            </p:cNvSpPr>
            <p:nvPr/>
          </p:nvSpPr>
          <p:spPr bwMode="gray">
            <a:xfrm>
              <a:off x="2825080" y="30906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19" name="AutoShape 6"/>
            <p:cNvSpPr>
              <a:spLocks noChangeArrowheads="1"/>
            </p:cNvSpPr>
            <p:nvPr/>
          </p:nvSpPr>
          <p:spPr bwMode="gray">
            <a:xfrm>
              <a:off x="2825080" y="35478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20" name="AutoShape 6"/>
            <p:cNvSpPr>
              <a:spLocks noChangeArrowheads="1"/>
            </p:cNvSpPr>
            <p:nvPr/>
          </p:nvSpPr>
          <p:spPr bwMode="gray">
            <a:xfrm>
              <a:off x="3282280" y="35478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21" name="AutoShape 6"/>
            <p:cNvSpPr>
              <a:spLocks noChangeArrowheads="1"/>
            </p:cNvSpPr>
            <p:nvPr/>
          </p:nvSpPr>
          <p:spPr bwMode="gray">
            <a:xfrm>
              <a:off x="2367880" y="35478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22" name="AutoShape 6"/>
            <p:cNvSpPr>
              <a:spLocks noChangeArrowheads="1"/>
            </p:cNvSpPr>
            <p:nvPr/>
          </p:nvSpPr>
          <p:spPr bwMode="gray">
            <a:xfrm>
              <a:off x="1910680" y="21762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chemeClr val="tx1">
                      <a:lumMod val="60000"/>
                      <a:lumOff val="40000"/>
                    </a:schemeClr>
                  </a:solidFill>
                </a:rPr>
                <a:t>0</a:t>
              </a:r>
              <a:endParaRPr lang="en-US" baseline="30000">
                <a:solidFill>
                  <a:schemeClr val="tx1">
                    <a:lumMod val="60000"/>
                    <a:lumOff val="40000"/>
                  </a:schemeClr>
                </a:solidFill>
              </a:endParaRPr>
            </a:p>
          </p:txBody>
        </p:sp>
        <p:sp>
          <p:nvSpPr>
            <p:cNvPr id="23" name="AutoShape 6"/>
            <p:cNvSpPr>
              <a:spLocks noChangeArrowheads="1"/>
            </p:cNvSpPr>
            <p:nvPr/>
          </p:nvSpPr>
          <p:spPr bwMode="gray">
            <a:xfrm>
              <a:off x="2367880" y="21762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chemeClr val="tx1">
                      <a:lumMod val="60000"/>
                      <a:lumOff val="40000"/>
                    </a:schemeClr>
                  </a:solidFill>
                </a:rPr>
                <a:t>1</a:t>
              </a:r>
              <a:endParaRPr lang="en-US" baseline="30000">
                <a:solidFill>
                  <a:schemeClr val="tx1">
                    <a:lumMod val="60000"/>
                    <a:lumOff val="40000"/>
                  </a:schemeClr>
                </a:solidFill>
              </a:endParaRPr>
            </a:p>
          </p:txBody>
        </p:sp>
        <p:sp>
          <p:nvSpPr>
            <p:cNvPr id="24" name="AutoShape 6"/>
            <p:cNvSpPr>
              <a:spLocks noChangeArrowheads="1"/>
            </p:cNvSpPr>
            <p:nvPr/>
          </p:nvSpPr>
          <p:spPr bwMode="gray">
            <a:xfrm>
              <a:off x="2825080" y="21762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chemeClr val="tx1">
                      <a:lumMod val="60000"/>
                      <a:lumOff val="40000"/>
                    </a:schemeClr>
                  </a:solidFill>
                </a:rPr>
                <a:t>…</a:t>
              </a:r>
              <a:endParaRPr lang="en-US" baseline="30000">
                <a:solidFill>
                  <a:schemeClr val="tx1">
                    <a:lumMod val="60000"/>
                    <a:lumOff val="40000"/>
                  </a:schemeClr>
                </a:solidFill>
              </a:endParaRPr>
            </a:p>
          </p:txBody>
        </p:sp>
        <p:sp>
          <p:nvSpPr>
            <p:cNvPr id="25" name="AutoShape 6"/>
            <p:cNvSpPr>
              <a:spLocks noChangeArrowheads="1"/>
            </p:cNvSpPr>
            <p:nvPr/>
          </p:nvSpPr>
          <p:spPr bwMode="gray">
            <a:xfrm>
              <a:off x="3282280" y="21762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chemeClr val="tx1">
                      <a:lumMod val="60000"/>
                      <a:lumOff val="40000"/>
                    </a:schemeClr>
                  </a:solidFill>
                </a:rPr>
                <a:t>n-1</a:t>
              </a:r>
              <a:endParaRPr lang="en-US" baseline="30000">
                <a:solidFill>
                  <a:schemeClr val="tx1">
                    <a:lumMod val="60000"/>
                    <a:lumOff val="40000"/>
                  </a:schemeClr>
                </a:solidFill>
              </a:endParaRPr>
            </a:p>
          </p:txBody>
        </p:sp>
      </p:grpSp>
      <p:sp>
        <p:nvSpPr>
          <p:cNvPr id="26" name="AutoShape 6"/>
          <p:cNvSpPr>
            <a:spLocks noChangeArrowheads="1"/>
          </p:cNvSpPr>
          <p:nvPr/>
        </p:nvSpPr>
        <p:spPr bwMode="gray">
          <a:xfrm>
            <a:off x="1439656" y="3206130"/>
            <a:ext cx="481965" cy="469776"/>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sz="2100" b="1">
                <a:solidFill>
                  <a:srgbClr val="FF0000"/>
                </a:solidFill>
              </a:rPr>
              <a:t>A</a:t>
            </a:r>
            <a:r>
              <a:rPr lang="en-US" sz="2100" b="1" baseline="-25000">
                <a:solidFill>
                  <a:srgbClr val="FF0000"/>
                </a:solidFill>
              </a:rPr>
              <a:t>m,n</a:t>
            </a:r>
          </a:p>
        </p:txBody>
      </p:sp>
      <p:sp>
        <p:nvSpPr>
          <p:cNvPr id="27" name="AutoShape 6"/>
          <p:cNvSpPr>
            <a:spLocks noChangeArrowheads="1"/>
          </p:cNvSpPr>
          <p:nvPr/>
        </p:nvSpPr>
        <p:spPr bwMode="gray">
          <a:xfrm>
            <a:off x="4680012" y="3410136"/>
            <a:ext cx="342900" cy="3429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sz="2100" b="1">
                <a:solidFill>
                  <a:srgbClr val="FF0000"/>
                </a:solidFill>
              </a:rPr>
              <a:t>A</a:t>
            </a:r>
            <a:r>
              <a:rPr lang="en-US" sz="2100" b="1" baseline="-25000">
                <a:solidFill>
                  <a:srgbClr val="FF0000"/>
                </a:solidFill>
              </a:rPr>
              <a:t>n</a:t>
            </a:r>
          </a:p>
        </p:txBody>
      </p:sp>
      <p:grpSp>
        <p:nvGrpSpPr>
          <p:cNvPr id="28" name="Group 27"/>
          <p:cNvGrpSpPr/>
          <p:nvPr/>
        </p:nvGrpSpPr>
        <p:grpSpPr>
          <a:xfrm>
            <a:off x="4896036" y="2262318"/>
            <a:ext cx="2674620" cy="2192796"/>
            <a:chOff x="5263480" y="2176264"/>
            <a:chExt cx="1828800" cy="1828800"/>
          </a:xfrm>
        </p:grpSpPr>
        <p:sp>
          <p:nvSpPr>
            <p:cNvPr id="29" name="AutoShape 6"/>
            <p:cNvSpPr>
              <a:spLocks noChangeArrowheads="1"/>
            </p:cNvSpPr>
            <p:nvPr/>
          </p:nvSpPr>
          <p:spPr bwMode="gray">
            <a:xfrm>
              <a:off x="5263480" y="26334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rgbClr val="FF0000"/>
                  </a:solidFill>
                </a:rPr>
                <a:t>0</a:t>
              </a:r>
              <a:endParaRPr lang="en-US" baseline="30000">
                <a:solidFill>
                  <a:srgbClr val="FF0000"/>
                </a:solidFill>
              </a:endParaRPr>
            </a:p>
          </p:txBody>
        </p:sp>
        <p:sp>
          <p:nvSpPr>
            <p:cNvPr id="30" name="AutoShape 6"/>
            <p:cNvSpPr>
              <a:spLocks noChangeArrowheads="1"/>
            </p:cNvSpPr>
            <p:nvPr/>
          </p:nvSpPr>
          <p:spPr bwMode="gray">
            <a:xfrm rot="5400000">
              <a:off x="5339680" y="30906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rgbClr val="FF0000"/>
                  </a:solidFill>
                </a:rPr>
                <a:t>…</a:t>
              </a:r>
              <a:endParaRPr lang="en-US" baseline="30000">
                <a:solidFill>
                  <a:srgbClr val="FF0000"/>
                </a:solidFill>
              </a:endParaRPr>
            </a:p>
          </p:txBody>
        </p:sp>
        <p:sp>
          <p:nvSpPr>
            <p:cNvPr id="31" name="AutoShape 6"/>
            <p:cNvSpPr>
              <a:spLocks noChangeArrowheads="1"/>
            </p:cNvSpPr>
            <p:nvPr/>
          </p:nvSpPr>
          <p:spPr bwMode="gray">
            <a:xfrm>
              <a:off x="5263480" y="35478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rgbClr val="FF0000"/>
                  </a:solidFill>
                </a:rPr>
                <a:t>n-1</a:t>
              </a:r>
              <a:endParaRPr lang="en-US" baseline="30000">
                <a:solidFill>
                  <a:srgbClr val="FF0000"/>
                </a:solidFill>
              </a:endParaRPr>
            </a:p>
          </p:txBody>
        </p:sp>
        <p:sp>
          <p:nvSpPr>
            <p:cNvPr id="32" name="AutoShape 6"/>
            <p:cNvSpPr>
              <a:spLocks noChangeArrowheads="1"/>
            </p:cNvSpPr>
            <p:nvPr/>
          </p:nvSpPr>
          <p:spPr bwMode="gray">
            <a:xfrm>
              <a:off x="5720680" y="26334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33" name="AutoShape 6"/>
            <p:cNvSpPr>
              <a:spLocks noChangeArrowheads="1"/>
            </p:cNvSpPr>
            <p:nvPr/>
          </p:nvSpPr>
          <p:spPr bwMode="gray">
            <a:xfrm>
              <a:off x="6177880" y="26334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34" name="AutoShape 6"/>
            <p:cNvSpPr>
              <a:spLocks noChangeArrowheads="1"/>
            </p:cNvSpPr>
            <p:nvPr/>
          </p:nvSpPr>
          <p:spPr bwMode="gray">
            <a:xfrm>
              <a:off x="6635080" y="26334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35" name="AutoShape 6"/>
            <p:cNvSpPr>
              <a:spLocks noChangeArrowheads="1"/>
            </p:cNvSpPr>
            <p:nvPr/>
          </p:nvSpPr>
          <p:spPr bwMode="gray">
            <a:xfrm>
              <a:off x="5720680" y="30906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36" name="AutoShape 6"/>
            <p:cNvSpPr>
              <a:spLocks noChangeArrowheads="1"/>
            </p:cNvSpPr>
            <p:nvPr/>
          </p:nvSpPr>
          <p:spPr bwMode="gray">
            <a:xfrm>
              <a:off x="5720680" y="35478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37" name="AutoShape 6"/>
            <p:cNvSpPr>
              <a:spLocks noChangeArrowheads="1"/>
            </p:cNvSpPr>
            <p:nvPr/>
          </p:nvSpPr>
          <p:spPr bwMode="gray">
            <a:xfrm>
              <a:off x="6177880" y="30906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38" name="AutoShape 6"/>
            <p:cNvSpPr>
              <a:spLocks noChangeArrowheads="1"/>
            </p:cNvSpPr>
            <p:nvPr/>
          </p:nvSpPr>
          <p:spPr bwMode="gray">
            <a:xfrm>
              <a:off x="6635080" y="30906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39" name="AutoShape 6"/>
            <p:cNvSpPr>
              <a:spLocks noChangeArrowheads="1"/>
            </p:cNvSpPr>
            <p:nvPr/>
          </p:nvSpPr>
          <p:spPr bwMode="gray">
            <a:xfrm>
              <a:off x="6635080" y="35478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40" name="AutoShape 6"/>
            <p:cNvSpPr>
              <a:spLocks noChangeArrowheads="1"/>
            </p:cNvSpPr>
            <p:nvPr/>
          </p:nvSpPr>
          <p:spPr bwMode="gray">
            <a:xfrm>
              <a:off x="6177880" y="3547864"/>
              <a:ext cx="457200" cy="457200"/>
            </a:xfrm>
            <a:prstGeom prst="roundRect">
              <a:avLst>
                <a:gd name="adj" fmla="val 16667"/>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a:p>
          </p:txBody>
        </p:sp>
        <p:sp>
          <p:nvSpPr>
            <p:cNvPr id="41" name="AutoShape 6"/>
            <p:cNvSpPr>
              <a:spLocks noChangeArrowheads="1"/>
            </p:cNvSpPr>
            <p:nvPr/>
          </p:nvSpPr>
          <p:spPr bwMode="gray">
            <a:xfrm>
              <a:off x="5720680" y="21762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chemeClr val="tx1">
                      <a:lumMod val="60000"/>
                      <a:lumOff val="40000"/>
                    </a:schemeClr>
                  </a:solidFill>
                </a:rPr>
                <a:t>0</a:t>
              </a:r>
              <a:endParaRPr lang="en-US" baseline="30000">
                <a:solidFill>
                  <a:schemeClr val="tx1">
                    <a:lumMod val="60000"/>
                    <a:lumOff val="40000"/>
                  </a:schemeClr>
                </a:solidFill>
              </a:endParaRPr>
            </a:p>
          </p:txBody>
        </p:sp>
        <p:sp>
          <p:nvSpPr>
            <p:cNvPr id="42" name="AutoShape 6"/>
            <p:cNvSpPr>
              <a:spLocks noChangeArrowheads="1"/>
            </p:cNvSpPr>
            <p:nvPr/>
          </p:nvSpPr>
          <p:spPr bwMode="gray">
            <a:xfrm>
              <a:off x="6177880" y="21762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chemeClr val="tx1">
                      <a:lumMod val="60000"/>
                      <a:lumOff val="40000"/>
                    </a:schemeClr>
                  </a:solidFill>
                </a:rPr>
                <a:t>…</a:t>
              </a:r>
              <a:endParaRPr lang="en-US" baseline="30000">
                <a:solidFill>
                  <a:schemeClr val="tx1">
                    <a:lumMod val="60000"/>
                    <a:lumOff val="40000"/>
                  </a:schemeClr>
                </a:solidFill>
              </a:endParaRPr>
            </a:p>
          </p:txBody>
        </p:sp>
        <p:sp>
          <p:nvSpPr>
            <p:cNvPr id="43" name="AutoShape 6"/>
            <p:cNvSpPr>
              <a:spLocks noChangeArrowheads="1"/>
            </p:cNvSpPr>
            <p:nvPr/>
          </p:nvSpPr>
          <p:spPr bwMode="gray">
            <a:xfrm>
              <a:off x="6635080" y="2176264"/>
              <a:ext cx="457200" cy="457200"/>
            </a:xfrm>
            <a:prstGeom prst="roundRect">
              <a:avLst>
                <a:gd name="adj" fmla="val 16667"/>
              </a:avLst>
            </a:prstGeom>
            <a:ln>
              <a:noFill/>
              <a:headEnd/>
              <a:tailEnd/>
            </a:ln>
          </p:spPr>
          <p:style>
            <a:lnRef idx="2">
              <a:schemeClr val="accent1"/>
            </a:lnRef>
            <a:fillRef idx="1">
              <a:schemeClr val="lt1"/>
            </a:fillRef>
            <a:effectRef idx="0">
              <a:schemeClr val="accent1"/>
            </a:effectRef>
            <a:fontRef idx="minor">
              <a:schemeClr val="dk1"/>
            </a:fontRef>
          </p:style>
          <p:txBody>
            <a:bodyPr wrap="none" anchor="ctr"/>
            <a:lstStyle/>
            <a:p>
              <a:pPr algn="ctr">
                <a:defRPr/>
              </a:pPr>
              <a:r>
                <a:rPr lang="en-US">
                  <a:solidFill>
                    <a:schemeClr val="tx1">
                      <a:lumMod val="60000"/>
                      <a:lumOff val="40000"/>
                    </a:schemeClr>
                  </a:solidFill>
                </a:rPr>
                <a:t>n-1</a:t>
              </a:r>
              <a:endParaRPr lang="en-US" baseline="30000">
                <a:solidFill>
                  <a:schemeClr val="tx1">
                    <a:lumMod val="60000"/>
                    <a:lumOff val="40000"/>
                  </a:schemeClr>
                </a:solidFill>
              </a:endParaRPr>
            </a:p>
          </p:txBody>
        </p:sp>
      </p:grpSp>
    </p:spTree>
    <p:extLst>
      <p:ext uri="{BB962C8B-B14F-4D97-AF65-F5344CB8AC3E}">
        <p14:creationId xmlns:p14="http://schemas.microsoft.com/office/powerpoint/2010/main" val="191040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4.3. Mảng hai chiều</a:t>
            </a:r>
          </a:p>
        </p:txBody>
      </p:sp>
      <p:sp>
        <p:nvSpPr>
          <p:cNvPr id="3" name="Content Placeholder 2"/>
          <p:cNvSpPr>
            <a:spLocks noGrp="1"/>
          </p:cNvSpPr>
          <p:nvPr>
            <p:ph idx="1"/>
          </p:nvPr>
        </p:nvSpPr>
        <p:spPr/>
        <p:txBody>
          <a:bodyPr>
            <a:normAutofit/>
          </a:bodyPr>
          <a:lstStyle/>
          <a:p>
            <a:pPr latinLnBrk="0"/>
            <a:r>
              <a:rPr lang="en-US" sz="2400" b="1">
                <a:solidFill>
                  <a:srgbClr val="003366"/>
                </a:solidFill>
                <a:latin typeface="Times New Roman" pitchFamily="18" charset="0"/>
                <a:ea typeface="+mj-ea"/>
                <a:cs typeface="Times New Roman" pitchFamily="18" charset="0"/>
              </a:rPr>
              <a:t>Khai báo</a:t>
            </a:r>
          </a:p>
          <a:p>
            <a:pPr lvl="1"/>
            <a:r>
              <a:rPr lang="fr-FR">
                <a:solidFill>
                  <a:srgbClr val="0000FF"/>
                </a:solidFill>
              </a:rPr>
              <a:t>KieuDuLieu</a:t>
            </a:r>
            <a:r>
              <a:rPr lang="fr-FR"/>
              <a:t> [][] tenBien; </a:t>
            </a:r>
          </a:p>
          <a:p>
            <a:pPr lvl="1"/>
            <a:r>
              <a:rPr lang="fr-FR"/>
              <a:t>Hoặc </a:t>
            </a:r>
            <a:r>
              <a:rPr lang="fr-FR">
                <a:solidFill>
                  <a:srgbClr val="0000FF"/>
                </a:solidFill>
              </a:rPr>
              <a:t>KieuDuLieu</a:t>
            </a:r>
            <a:r>
              <a:rPr lang="fr-FR"/>
              <a:t> tenBien [][]; </a:t>
            </a:r>
          </a:p>
          <a:p>
            <a:r>
              <a:rPr lang="en-US" sz="2400" b="1">
                <a:solidFill>
                  <a:srgbClr val="003366"/>
                </a:solidFill>
                <a:latin typeface="Times New Roman" pitchFamily="18" charset="0"/>
                <a:ea typeface="+mj-ea"/>
                <a:cs typeface="Times New Roman" pitchFamily="18" charset="0"/>
              </a:rPr>
              <a:t>Ví dụ</a:t>
            </a:r>
          </a:p>
          <a:p>
            <a:pPr marL="300038" lvl="1" indent="0" algn="l" eaLnBrk="1" fontAlgn="auto" hangingPunct="1">
              <a:spcBef>
                <a:spcPts val="375"/>
              </a:spcBef>
              <a:spcAft>
                <a:spcPts val="0"/>
              </a:spcAft>
              <a:buNone/>
            </a:pPr>
            <a:r>
              <a:rPr lang="pt-BR">
                <a:solidFill>
                  <a:srgbClr val="007F00"/>
                </a:solidFill>
                <a:latin typeface="Times New Roman" pitchFamily="18" charset="0"/>
                <a:cs typeface="Times New Roman" pitchFamily="18" charset="0"/>
              </a:rPr>
              <a:t>//Khai báo mảng hai chiều kiểu int </a:t>
            </a:r>
          </a:p>
          <a:p>
            <a:pPr marL="300038" lvl="1" indent="0" algn="l" eaLnBrk="1" fontAlgn="auto" hangingPunct="1">
              <a:spcBef>
                <a:spcPts val="375"/>
              </a:spcBef>
              <a:spcAft>
                <a:spcPts val="0"/>
              </a:spcAft>
              <a:buNone/>
            </a:pPr>
            <a:r>
              <a:rPr lang="pt-BR">
                <a:solidFill>
                  <a:srgbClr val="0000FF"/>
                </a:solidFill>
                <a:latin typeface="Times New Roman" pitchFamily="18" charset="0"/>
                <a:cs typeface="Times New Roman" pitchFamily="18" charset="0"/>
              </a:rPr>
              <a:t>int</a:t>
            </a:r>
            <a:r>
              <a:rPr lang="pt-BR">
                <a:solidFill>
                  <a:srgbClr val="000000"/>
                </a:solidFill>
                <a:latin typeface="Times New Roman" pitchFamily="18" charset="0"/>
                <a:cs typeface="Times New Roman" pitchFamily="18" charset="0"/>
              </a:rPr>
              <a:t>[][] arr1; </a:t>
            </a:r>
          </a:p>
          <a:p>
            <a:pPr marL="300038" lvl="1" indent="0" algn="l" eaLnBrk="1" fontAlgn="auto" hangingPunct="1">
              <a:spcBef>
                <a:spcPts val="375"/>
              </a:spcBef>
              <a:spcAft>
                <a:spcPts val="0"/>
              </a:spcAft>
              <a:buNone/>
            </a:pPr>
            <a:r>
              <a:rPr lang="pt-BR">
                <a:solidFill>
                  <a:srgbClr val="007F00"/>
                </a:solidFill>
                <a:latin typeface="Times New Roman" pitchFamily="18" charset="0"/>
                <a:cs typeface="Times New Roman" pitchFamily="18" charset="0"/>
              </a:rPr>
              <a:t>//Khai báo mảng hai chiều kiểu long </a:t>
            </a:r>
          </a:p>
          <a:p>
            <a:pPr marL="300038" lvl="1" indent="0" algn="l" eaLnBrk="1" fontAlgn="auto" hangingPunct="1">
              <a:spcBef>
                <a:spcPts val="375"/>
              </a:spcBef>
              <a:spcAft>
                <a:spcPts val="0"/>
              </a:spcAft>
              <a:buNone/>
            </a:pPr>
            <a:r>
              <a:rPr lang="pt-BR">
                <a:solidFill>
                  <a:srgbClr val="0000FF"/>
                </a:solidFill>
                <a:latin typeface="Times New Roman" pitchFamily="18" charset="0"/>
                <a:cs typeface="Times New Roman" pitchFamily="18" charset="0"/>
              </a:rPr>
              <a:t>long</a:t>
            </a:r>
            <a:r>
              <a:rPr lang="pt-BR">
                <a:solidFill>
                  <a:srgbClr val="000000"/>
                </a:solidFill>
                <a:latin typeface="Times New Roman" pitchFamily="18" charset="0"/>
                <a:cs typeface="Times New Roman" pitchFamily="18" charset="0"/>
              </a:rPr>
              <a:t>[][] arr2; </a:t>
            </a:r>
          </a:p>
          <a:p>
            <a:pPr marL="300038" lvl="1" indent="0" algn="l" eaLnBrk="1" fontAlgn="auto" hangingPunct="1">
              <a:spcBef>
                <a:spcPts val="375"/>
              </a:spcBef>
              <a:spcAft>
                <a:spcPts val="0"/>
              </a:spcAft>
              <a:buNone/>
            </a:pPr>
            <a:r>
              <a:rPr lang="pt-BR">
                <a:solidFill>
                  <a:srgbClr val="007F00"/>
                </a:solidFill>
                <a:latin typeface="Times New Roman" pitchFamily="18" charset="0"/>
                <a:cs typeface="Times New Roman" pitchFamily="18" charset="0"/>
              </a:rPr>
              <a:t>//Khai báo mảng hai chiều kiểu float </a:t>
            </a:r>
          </a:p>
          <a:p>
            <a:pPr marL="300038" lvl="1" indent="0" algn="l" eaLnBrk="1" fontAlgn="auto" hangingPunct="1">
              <a:spcBef>
                <a:spcPts val="375"/>
              </a:spcBef>
              <a:spcAft>
                <a:spcPts val="0"/>
              </a:spcAft>
              <a:buNone/>
            </a:pPr>
            <a:r>
              <a:rPr lang="pt-BR">
                <a:solidFill>
                  <a:srgbClr val="0000FF"/>
                </a:solidFill>
                <a:latin typeface="Times New Roman" pitchFamily="18" charset="0"/>
                <a:cs typeface="Times New Roman" pitchFamily="18" charset="0"/>
              </a:rPr>
              <a:t>float</a:t>
            </a:r>
            <a:r>
              <a:rPr lang="pt-BR">
                <a:solidFill>
                  <a:srgbClr val="000000"/>
                </a:solidFill>
                <a:latin typeface="Times New Roman" pitchFamily="18" charset="0"/>
                <a:cs typeface="Times New Roman" pitchFamily="18" charset="0"/>
              </a:rPr>
              <a:t>[][] arr3; </a:t>
            </a:r>
          </a:p>
          <a:p>
            <a:pPr lvl="1"/>
            <a:endParaRPr lang="en-US" sz="2400" b="1">
              <a:solidFill>
                <a:srgbClr val="003366"/>
              </a:solidFill>
              <a:latin typeface="Times New Roman" pitchFamily="18" charset="0"/>
              <a:ea typeface="+mj-ea"/>
              <a:cs typeface="Times New Roman" pitchFamily="18" charset="0"/>
            </a:endParaRPr>
          </a:p>
          <a:p>
            <a:pPr marL="0" indent="-42863" algn="l" eaLnBrk="1" hangingPunct="1">
              <a:lnSpc>
                <a:spcPct val="110000"/>
              </a:lnSpc>
              <a:spcBef>
                <a:spcPts val="375"/>
              </a:spcBef>
              <a:buNone/>
              <a:defRPr/>
            </a:pPr>
            <a:endParaRPr lang="en-US">
              <a:solidFill>
                <a:srgbClr val="00B05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86</a:t>
            </a:fld>
            <a:endParaRPr lang="en-US"/>
          </a:p>
        </p:txBody>
      </p:sp>
    </p:spTree>
    <p:extLst>
      <p:ext uri="{BB962C8B-B14F-4D97-AF65-F5344CB8AC3E}">
        <p14:creationId xmlns:p14="http://schemas.microsoft.com/office/powerpoint/2010/main" val="3852132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ipe(up)">
                                      <p:cBhvr>
                                        <p:cTn id="18" dur="500"/>
                                        <p:tgtEl>
                                          <p:spTgt spid="3">
                                            <p:txEl>
                                              <p:pRg st="3" end="3"/>
                                            </p:txEl>
                                          </p:spTgt>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up)">
                                      <p:cBhvr>
                                        <p:cTn id="21" dur="500"/>
                                        <p:tgtEl>
                                          <p:spTgt spid="3">
                                            <p:txEl>
                                              <p:pRg st="4" end="4"/>
                                            </p:txEl>
                                          </p:spTgt>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wipe(up)">
                                      <p:cBhvr>
                                        <p:cTn id="24" dur="500"/>
                                        <p:tgtEl>
                                          <p:spTgt spid="3">
                                            <p:txEl>
                                              <p:pRg st="5" end="5"/>
                                            </p:txEl>
                                          </p:spTgt>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up)">
                                      <p:cBhvr>
                                        <p:cTn id="27" dur="500"/>
                                        <p:tgtEl>
                                          <p:spTgt spid="3">
                                            <p:txEl>
                                              <p:pRg st="6" end="6"/>
                                            </p:txEl>
                                          </p:spTgt>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wipe(up)">
                                      <p:cBhvr>
                                        <p:cTn id="30" dur="500"/>
                                        <p:tgtEl>
                                          <p:spTgt spid="3">
                                            <p:txEl>
                                              <p:pRg st="7" end="7"/>
                                            </p:txEl>
                                          </p:spTgt>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wipe(up)">
                                      <p:cBhvr>
                                        <p:cTn id="33" dur="500"/>
                                        <p:tgtEl>
                                          <p:spTgt spid="3">
                                            <p:txEl>
                                              <p:pRg st="8" end="8"/>
                                            </p:txEl>
                                          </p:spTgt>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wipe(up)">
                                      <p:cBhvr>
                                        <p:cTn id="3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4.3. Mảng hai chiều</a:t>
            </a:r>
          </a:p>
        </p:txBody>
      </p:sp>
      <p:sp>
        <p:nvSpPr>
          <p:cNvPr id="3" name="Content Placeholder 2"/>
          <p:cNvSpPr>
            <a:spLocks noGrp="1"/>
          </p:cNvSpPr>
          <p:nvPr>
            <p:ph idx="1"/>
          </p:nvPr>
        </p:nvSpPr>
        <p:spPr/>
        <p:txBody>
          <a:bodyPr>
            <a:normAutofit/>
          </a:bodyPr>
          <a:lstStyle/>
          <a:p>
            <a:pPr latinLnBrk="0"/>
            <a:r>
              <a:rPr lang="en-US" sz="2400" b="1">
                <a:solidFill>
                  <a:srgbClr val="003366"/>
                </a:solidFill>
                <a:latin typeface="Times New Roman" pitchFamily="18" charset="0"/>
                <a:ea typeface="+mj-ea"/>
                <a:cs typeface="Times New Roman" pitchFamily="18" charset="0"/>
              </a:rPr>
              <a:t>Khai báo và cấp phát vùng nhớ</a:t>
            </a:r>
          </a:p>
          <a:p>
            <a:pPr marL="427435" lvl="1"/>
            <a:r>
              <a:rPr lang="fr-FR">
                <a:latin typeface="Times New Roman" pitchFamily="18" charset="0"/>
                <a:cs typeface="Times New Roman" pitchFamily="18" charset="0"/>
              </a:rPr>
              <a:t>Cách 1:</a:t>
            </a:r>
          </a:p>
          <a:p>
            <a:pPr marL="213122" lvl="1" indent="0" algn="ctr">
              <a:buNone/>
            </a:pPr>
            <a:r>
              <a:rPr lang="en-US">
                <a:solidFill>
                  <a:srgbClr val="0000FF"/>
                </a:solidFill>
                <a:latin typeface="Times New Roman" pitchFamily="18" charset="0"/>
                <a:cs typeface="Times New Roman" pitchFamily="18" charset="0"/>
              </a:rPr>
              <a:t>KieuDuLieu</a:t>
            </a:r>
            <a:r>
              <a:rPr lang="en-US">
                <a:latin typeface="Times New Roman" pitchFamily="18" charset="0"/>
                <a:cs typeface="Times New Roman" pitchFamily="18" charset="0"/>
              </a:rPr>
              <a:t>[][] tenMang = </a:t>
            </a:r>
            <a:r>
              <a:rPr lang="en-US">
                <a:solidFill>
                  <a:srgbClr val="0000FF"/>
                </a:solidFill>
                <a:latin typeface="Times New Roman" pitchFamily="18" charset="0"/>
                <a:cs typeface="Times New Roman" pitchFamily="18" charset="0"/>
              </a:rPr>
              <a:t>new KieuDuLieu </a:t>
            </a:r>
            <a:r>
              <a:rPr lang="en-US">
                <a:latin typeface="Times New Roman" pitchFamily="18" charset="0"/>
                <a:cs typeface="Times New Roman" pitchFamily="18" charset="0"/>
              </a:rPr>
              <a:t>[m][n]; </a:t>
            </a:r>
          </a:p>
          <a:p>
            <a:pPr marL="427435" lvl="1"/>
            <a:r>
              <a:rPr lang="fr-FR">
                <a:latin typeface="Times New Roman" pitchFamily="18" charset="0"/>
                <a:cs typeface="Times New Roman" pitchFamily="18" charset="0"/>
              </a:rPr>
              <a:t>Cách 2: </a:t>
            </a:r>
          </a:p>
          <a:p>
            <a:pPr marL="342900" lvl="1" indent="0">
              <a:buNone/>
            </a:pPr>
            <a:r>
              <a:rPr lang="en-US">
                <a:solidFill>
                  <a:srgbClr val="0000FF"/>
                </a:solidFill>
                <a:latin typeface="Times New Roman" pitchFamily="18" charset="0"/>
                <a:cs typeface="Times New Roman" pitchFamily="18" charset="0"/>
              </a:rPr>
              <a:t>	KieuDuLieu</a:t>
            </a:r>
            <a:r>
              <a:rPr lang="en-US">
                <a:latin typeface="Times New Roman" pitchFamily="18" charset="0"/>
                <a:cs typeface="Times New Roman" pitchFamily="18" charset="0"/>
              </a:rPr>
              <a:t>[][] tenMang; </a:t>
            </a:r>
          </a:p>
          <a:p>
            <a:pPr marL="342900" lvl="1" indent="0">
              <a:buNone/>
            </a:pPr>
            <a:r>
              <a:rPr lang="en-US">
                <a:latin typeface="Times New Roman" pitchFamily="18" charset="0"/>
                <a:cs typeface="Times New Roman" pitchFamily="18" charset="0"/>
              </a:rPr>
              <a:t>	tenMang = new </a:t>
            </a:r>
            <a:r>
              <a:rPr lang="en-US">
                <a:solidFill>
                  <a:srgbClr val="0000FF"/>
                </a:solidFill>
                <a:latin typeface="Times New Roman" pitchFamily="18" charset="0"/>
                <a:cs typeface="Times New Roman" pitchFamily="18" charset="0"/>
              </a:rPr>
              <a:t>KieuDuLieu </a:t>
            </a:r>
            <a:r>
              <a:rPr lang="en-US">
                <a:latin typeface="Times New Roman" pitchFamily="18" charset="0"/>
                <a:cs typeface="Times New Roman" pitchFamily="18" charset="0"/>
              </a:rPr>
              <a:t>[m][n]; </a:t>
            </a:r>
          </a:p>
          <a:p>
            <a:pPr lvl="2" latinLnBrk="0"/>
            <a:r>
              <a:rPr lang="en-US">
                <a:latin typeface="Times New Roman" pitchFamily="18" charset="0"/>
                <a:cs typeface="Times New Roman" pitchFamily="18" charset="0"/>
              </a:rPr>
              <a:t>m: số dòng (tenMang.length)</a:t>
            </a:r>
          </a:p>
          <a:p>
            <a:pPr lvl="2" latinLnBrk="0"/>
            <a:r>
              <a:rPr lang="en-US">
                <a:latin typeface="Times New Roman" pitchFamily="18" charset="0"/>
                <a:cs typeface="Times New Roman" pitchFamily="18" charset="0"/>
              </a:rPr>
              <a:t>n: số cột (tenMang[i].length)</a:t>
            </a:r>
          </a:p>
          <a:p>
            <a:pPr lvl="1"/>
            <a:endParaRPr lang="en-US" sz="2400" b="1">
              <a:solidFill>
                <a:srgbClr val="003366"/>
              </a:solidFill>
              <a:latin typeface="Times New Roman" pitchFamily="18" charset="0"/>
              <a:ea typeface="+mj-ea"/>
              <a:cs typeface="Times New Roman" pitchFamily="18" charset="0"/>
            </a:endParaRPr>
          </a:p>
          <a:p>
            <a:pPr marL="0" indent="-42863" algn="l" eaLnBrk="1" hangingPunct="1">
              <a:lnSpc>
                <a:spcPct val="110000"/>
              </a:lnSpc>
              <a:spcBef>
                <a:spcPts val="375"/>
              </a:spcBef>
              <a:buNone/>
              <a:defRPr/>
            </a:pPr>
            <a:endParaRPr lang="en-US">
              <a:solidFill>
                <a:srgbClr val="00B05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87</a:t>
            </a:fld>
            <a:endParaRPr lang="en-US"/>
          </a:p>
        </p:txBody>
      </p:sp>
    </p:spTree>
    <p:extLst>
      <p:ext uri="{BB962C8B-B14F-4D97-AF65-F5344CB8AC3E}">
        <p14:creationId xmlns:p14="http://schemas.microsoft.com/office/powerpoint/2010/main" val="1794894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up)">
                                      <p:cBhvr>
                                        <p:cTn id="16" dur="500"/>
                                        <p:tgtEl>
                                          <p:spTgt spid="3">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up)">
                                      <p:cBhvr>
                                        <p:cTn id="19" dur="500"/>
                                        <p:tgtEl>
                                          <p:spTgt spid="3">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up)">
                                      <p:cBhvr>
                                        <p:cTn id="22" dur="500"/>
                                        <p:tgtEl>
                                          <p:spTgt spid="3">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up)">
                                      <p:cBhvr>
                                        <p:cTn id="25" dur="500"/>
                                        <p:tgtEl>
                                          <p:spTgt spid="3">
                                            <p:txEl>
                                              <p:pRg st="6" end="6"/>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up)">
                                      <p:cBhvr>
                                        <p:cTn id="2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4.3. Mảng hai chiều</a:t>
            </a:r>
          </a:p>
        </p:txBody>
      </p:sp>
      <p:sp>
        <p:nvSpPr>
          <p:cNvPr id="3" name="Content Placeholder 2"/>
          <p:cNvSpPr>
            <a:spLocks noGrp="1"/>
          </p:cNvSpPr>
          <p:nvPr>
            <p:ph idx="1"/>
          </p:nvPr>
        </p:nvSpPr>
        <p:spPr/>
        <p:txBody>
          <a:bodyPr>
            <a:normAutofit/>
          </a:bodyPr>
          <a:lstStyle/>
          <a:p>
            <a:pPr latinLnBrk="0"/>
            <a:r>
              <a:rPr lang="en-US" sz="2400" b="1">
                <a:solidFill>
                  <a:srgbClr val="003366"/>
                </a:solidFill>
                <a:latin typeface="Times New Roman" pitchFamily="18" charset="0"/>
                <a:ea typeface="+mj-ea"/>
                <a:cs typeface="Times New Roman" pitchFamily="18" charset="0"/>
              </a:rPr>
              <a:t>Khai báo và cấp phát vùng nhớ</a:t>
            </a:r>
          </a:p>
          <a:p>
            <a:pPr marL="300038" lvl="1" indent="0" algn="l" eaLnBrk="1" fontAlgn="auto" hangingPunct="1">
              <a:lnSpc>
                <a:spcPct val="110000"/>
              </a:lnSpc>
              <a:spcBef>
                <a:spcPts val="375"/>
              </a:spcBef>
              <a:spcAft>
                <a:spcPts val="0"/>
              </a:spcAft>
              <a:buNone/>
            </a:pPr>
            <a:r>
              <a:rPr lang="fr-FR">
                <a:solidFill>
                  <a:srgbClr val="007F00"/>
                </a:solidFill>
                <a:latin typeface="Times New Roman" pitchFamily="18" charset="0"/>
                <a:cs typeface="Times New Roman" pitchFamily="18" charset="0"/>
              </a:rPr>
              <a:t>//Khai báo và cấp phát mảng hai chiều kiểu int </a:t>
            </a:r>
          </a:p>
          <a:p>
            <a:pPr marL="300038" lvl="1" indent="0" algn="l" eaLnBrk="1" fontAlgn="auto" hangingPunct="1">
              <a:lnSpc>
                <a:spcPct val="110000"/>
              </a:lnSpc>
              <a:spcBef>
                <a:spcPts val="375"/>
              </a:spcBef>
              <a:spcAft>
                <a:spcPts val="0"/>
              </a:spcAft>
              <a:buNone/>
            </a:pPr>
            <a:r>
              <a:rPr lang="fr-FR">
                <a:solidFill>
                  <a:srgbClr val="0000FF"/>
                </a:solidFill>
                <a:latin typeface="Times New Roman" pitchFamily="18" charset="0"/>
                <a:cs typeface="Times New Roman" pitchFamily="18" charset="0"/>
              </a:rPr>
              <a:t>int</a:t>
            </a:r>
            <a:r>
              <a:rPr lang="fr-FR">
                <a:solidFill>
                  <a:srgbClr val="000000"/>
                </a:solidFill>
                <a:latin typeface="Times New Roman" pitchFamily="18" charset="0"/>
                <a:cs typeface="Times New Roman" pitchFamily="18" charset="0"/>
              </a:rPr>
              <a:t>[][] arr1 = </a:t>
            </a:r>
            <a:r>
              <a:rPr lang="fr-FR">
                <a:solidFill>
                  <a:srgbClr val="0000FF"/>
                </a:solidFill>
                <a:latin typeface="Times New Roman" pitchFamily="18" charset="0"/>
                <a:cs typeface="Times New Roman" pitchFamily="18" charset="0"/>
              </a:rPr>
              <a:t>new int</a:t>
            </a:r>
            <a:r>
              <a:rPr lang="fr-FR">
                <a:solidFill>
                  <a:srgbClr val="000000"/>
                </a:solidFill>
                <a:latin typeface="Times New Roman" pitchFamily="18" charset="0"/>
                <a:cs typeface="Times New Roman" pitchFamily="18" charset="0"/>
              </a:rPr>
              <a:t>[3][5]; </a:t>
            </a:r>
          </a:p>
          <a:p>
            <a:pPr marL="300038" lvl="1" indent="0" algn="l" eaLnBrk="1" fontAlgn="auto" hangingPunct="1">
              <a:lnSpc>
                <a:spcPct val="110000"/>
              </a:lnSpc>
              <a:spcBef>
                <a:spcPts val="375"/>
              </a:spcBef>
              <a:spcAft>
                <a:spcPts val="0"/>
              </a:spcAft>
              <a:buNone/>
            </a:pPr>
            <a:r>
              <a:rPr lang="fr-FR">
                <a:solidFill>
                  <a:srgbClr val="0000FF"/>
                </a:solidFill>
                <a:latin typeface="Times New Roman" pitchFamily="18" charset="0"/>
                <a:cs typeface="Times New Roman" pitchFamily="18" charset="0"/>
              </a:rPr>
              <a:t>int </a:t>
            </a:r>
            <a:r>
              <a:rPr lang="fr-FR">
                <a:solidFill>
                  <a:srgbClr val="000000"/>
                </a:solidFill>
                <a:latin typeface="Times New Roman" pitchFamily="18" charset="0"/>
                <a:cs typeface="Times New Roman" pitchFamily="18" charset="0"/>
              </a:rPr>
              <a:t>soDong = a.length; </a:t>
            </a:r>
            <a:r>
              <a:rPr lang="fr-FR">
                <a:solidFill>
                  <a:srgbClr val="007F00"/>
                </a:solidFill>
                <a:latin typeface="Times New Roman" pitchFamily="18" charset="0"/>
                <a:cs typeface="Times New Roman" pitchFamily="18" charset="0"/>
              </a:rPr>
              <a:t>//soDong = 3 </a:t>
            </a:r>
          </a:p>
          <a:p>
            <a:pPr marL="300038" lvl="1" indent="0" algn="l" eaLnBrk="1" fontAlgn="auto" hangingPunct="1">
              <a:lnSpc>
                <a:spcPct val="110000"/>
              </a:lnSpc>
              <a:spcBef>
                <a:spcPts val="375"/>
              </a:spcBef>
              <a:spcAft>
                <a:spcPts val="0"/>
              </a:spcAft>
              <a:buNone/>
            </a:pPr>
            <a:r>
              <a:rPr lang="fr-FR">
                <a:solidFill>
                  <a:srgbClr val="0000FF"/>
                </a:solidFill>
                <a:latin typeface="Times New Roman" pitchFamily="18" charset="0"/>
                <a:cs typeface="Times New Roman" pitchFamily="18" charset="0"/>
              </a:rPr>
              <a:t>int </a:t>
            </a:r>
            <a:r>
              <a:rPr lang="fr-FR">
                <a:solidFill>
                  <a:srgbClr val="000000"/>
                </a:solidFill>
                <a:latin typeface="Times New Roman" pitchFamily="18" charset="0"/>
                <a:cs typeface="Times New Roman" pitchFamily="18" charset="0"/>
              </a:rPr>
              <a:t>soCot = a[i].length; </a:t>
            </a:r>
            <a:r>
              <a:rPr lang="fr-FR">
                <a:solidFill>
                  <a:srgbClr val="007F00"/>
                </a:solidFill>
                <a:latin typeface="Times New Roman" pitchFamily="18" charset="0"/>
                <a:cs typeface="Times New Roman" pitchFamily="18" charset="0"/>
              </a:rPr>
              <a:t>//soCot = 5 </a:t>
            </a:r>
          </a:p>
          <a:p>
            <a:pPr marL="300038" lvl="1" indent="0" algn="l" eaLnBrk="1" fontAlgn="auto" hangingPunct="1">
              <a:lnSpc>
                <a:spcPct val="110000"/>
              </a:lnSpc>
              <a:spcBef>
                <a:spcPts val="375"/>
              </a:spcBef>
              <a:spcAft>
                <a:spcPts val="0"/>
              </a:spcAft>
              <a:buNone/>
            </a:pPr>
            <a:r>
              <a:rPr lang="fr-FR">
                <a:solidFill>
                  <a:srgbClr val="007F00"/>
                </a:solidFill>
                <a:latin typeface="Times New Roman" pitchFamily="18" charset="0"/>
                <a:cs typeface="Times New Roman" pitchFamily="18" charset="0"/>
              </a:rPr>
              <a:t>//Khai báo và cấp phát mảng kiểu long </a:t>
            </a:r>
          </a:p>
          <a:p>
            <a:pPr marL="300038" lvl="1" indent="0" algn="l" eaLnBrk="1" fontAlgn="auto" hangingPunct="1">
              <a:lnSpc>
                <a:spcPct val="110000"/>
              </a:lnSpc>
              <a:spcBef>
                <a:spcPts val="375"/>
              </a:spcBef>
              <a:spcAft>
                <a:spcPts val="0"/>
              </a:spcAft>
              <a:buNone/>
            </a:pPr>
            <a:r>
              <a:rPr lang="fr-FR">
                <a:solidFill>
                  <a:srgbClr val="0000FF"/>
                </a:solidFill>
                <a:latin typeface="Times New Roman" pitchFamily="18" charset="0"/>
                <a:cs typeface="Times New Roman" pitchFamily="18" charset="0"/>
              </a:rPr>
              <a:t>long</a:t>
            </a:r>
            <a:r>
              <a:rPr lang="fr-FR">
                <a:solidFill>
                  <a:srgbClr val="000000"/>
                </a:solidFill>
                <a:latin typeface="Times New Roman" pitchFamily="18" charset="0"/>
                <a:cs typeface="Times New Roman" pitchFamily="18" charset="0"/>
              </a:rPr>
              <a:t>[][] arr2 = </a:t>
            </a:r>
            <a:r>
              <a:rPr lang="fr-FR">
                <a:solidFill>
                  <a:srgbClr val="0000FF"/>
                </a:solidFill>
                <a:latin typeface="Times New Roman" pitchFamily="18" charset="0"/>
                <a:cs typeface="Times New Roman" pitchFamily="18" charset="0"/>
              </a:rPr>
              <a:t>new long</a:t>
            </a:r>
            <a:r>
              <a:rPr lang="fr-FR">
                <a:solidFill>
                  <a:srgbClr val="000000"/>
                </a:solidFill>
                <a:latin typeface="Times New Roman" pitchFamily="18" charset="0"/>
                <a:cs typeface="Times New Roman" pitchFamily="18" charset="0"/>
              </a:rPr>
              <a:t>[5][6]; </a:t>
            </a:r>
          </a:p>
          <a:p>
            <a:pPr marL="300038" lvl="1" indent="0" algn="l" eaLnBrk="1" fontAlgn="auto" hangingPunct="1">
              <a:lnSpc>
                <a:spcPct val="110000"/>
              </a:lnSpc>
              <a:spcBef>
                <a:spcPts val="375"/>
              </a:spcBef>
              <a:spcAft>
                <a:spcPts val="0"/>
              </a:spcAft>
              <a:buNone/>
            </a:pPr>
            <a:r>
              <a:rPr lang="fr-FR">
                <a:solidFill>
                  <a:srgbClr val="0000FF"/>
                </a:solidFill>
                <a:latin typeface="Times New Roman" pitchFamily="18" charset="0"/>
                <a:cs typeface="Times New Roman" pitchFamily="18" charset="0"/>
              </a:rPr>
              <a:t>int </a:t>
            </a:r>
            <a:r>
              <a:rPr lang="fr-FR">
                <a:solidFill>
                  <a:srgbClr val="000000"/>
                </a:solidFill>
                <a:latin typeface="Times New Roman" pitchFamily="18" charset="0"/>
                <a:cs typeface="Times New Roman" pitchFamily="18" charset="0"/>
              </a:rPr>
              <a:t>soDong = a.length; </a:t>
            </a:r>
            <a:r>
              <a:rPr lang="fr-FR">
                <a:solidFill>
                  <a:srgbClr val="007F00"/>
                </a:solidFill>
                <a:latin typeface="Times New Roman" pitchFamily="18" charset="0"/>
                <a:cs typeface="Times New Roman" pitchFamily="18" charset="0"/>
              </a:rPr>
              <a:t>//soDong = 5 </a:t>
            </a:r>
          </a:p>
          <a:p>
            <a:pPr marL="300038" lvl="1" indent="0" algn="l" eaLnBrk="1" fontAlgn="auto" hangingPunct="1">
              <a:lnSpc>
                <a:spcPct val="110000"/>
              </a:lnSpc>
              <a:spcBef>
                <a:spcPts val="375"/>
              </a:spcBef>
              <a:spcAft>
                <a:spcPts val="0"/>
              </a:spcAft>
              <a:buNone/>
            </a:pPr>
            <a:r>
              <a:rPr lang="fr-FR">
                <a:solidFill>
                  <a:srgbClr val="0000FF"/>
                </a:solidFill>
                <a:latin typeface="Times New Roman" pitchFamily="18" charset="0"/>
                <a:cs typeface="Times New Roman" pitchFamily="18" charset="0"/>
              </a:rPr>
              <a:t>int </a:t>
            </a:r>
            <a:r>
              <a:rPr lang="fr-FR">
                <a:solidFill>
                  <a:srgbClr val="000000"/>
                </a:solidFill>
                <a:latin typeface="Times New Roman" pitchFamily="18" charset="0"/>
                <a:cs typeface="Times New Roman" pitchFamily="18" charset="0"/>
              </a:rPr>
              <a:t>soCot = a[i].length;; </a:t>
            </a:r>
            <a:r>
              <a:rPr lang="fr-FR">
                <a:solidFill>
                  <a:srgbClr val="007F00"/>
                </a:solidFill>
                <a:latin typeface="Times New Roman" pitchFamily="18" charset="0"/>
                <a:cs typeface="Times New Roman" pitchFamily="18" charset="0"/>
              </a:rPr>
              <a:t>//soCot = 6 </a:t>
            </a:r>
            <a:endParaRPr lang="en-US" b="1">
              <a:solidFill>
                <a:srgbClr val="003366"/>
              </a:solidFill>
              <a:latin typeface="Times New Roman" pitchFamily="18" charset="0"/>
              <a:ea typeface="+mj-ea"/>
              <a:cs typeface="Times New Roman" pitchFamily="18" charset="0"/>
            </a:endParaRPr>
          </a:p>
          <a:p>
            <a:pPr marL="0" indent="-42863" algn="l" eaLnBrk="1" hangingPunct="1">
              <a:lnSpc>
                <a:spcPct val="110000"/>
              </a:lnSpc>
              <a:spcBef>
                <a:spcPts val="375"/>
              </a:spcBef>
              <a:buNone/>
              <a:defRPr/>
            </a:pPr>
            <a:endParaRPr lang="en-US">
              <a:solidFill>
                <a:srgbClr val="00B05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88</a:t>
            </a:fld>
            <a:endParaRPr lang="en-US"/>
          </a:p>
        </p:txBody>
      </p:sp>
    </p:spTree>
    <p:extLst>
      <p:ext uri="{BB962C8B-B14F-4D97-AF65-F5344CB8AC3E}">
        <p14:creationId xmlns:p14="http://schemas.microsoft.com/office/powerpoint/2010/main" val="3116952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up)">
                                      <p:cBhvr>
                                        <p:cTn id="10" dur="500"/>
                                        <p:tgtEl>
                                          <p:spTgt spid="3">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up)">
                                      <p:cBhvr>
                                        <p:cTn id="13" dur="500"/>
                                        <p:tgtEl>
                                          <p:spTgt spid="3">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up)">
                                      <p:cBhvr>
                                        <p:cTn id="16" dur="500"/>
                                        <p:tgtEl>
                                          <p:spTgt spid="3">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up)">
                                      <p:cBhvr>
                                        <p:cTn id="19" dur="500"/>
                                        <p:tgtEl>
                                          <p:spTgt spid="3">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up)">
                                      <p:cBhvr>
                                        <p:cTn id="22" dur="500"/>
                                        <p:tgtEl>
                                          <p:spTgt spid="3">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up)">
                                      <p:cBhvr>
                                        <p:cTn id="25" dur="500"/>
                                        <p:tgtEl>
                                          <p:spTgt spid="3">
                                            <p:txEl>
                                              <p:pRg st="6" end="6"/>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up)">
                                      <p:cBhvr>
                                        <p:cTn id="28" dur="500"/>
                                        <p:tgtEl>
                                          <p:spTgt spid="3">
                                            <p:txEl>
                                              <p:pRg st="7" end="7"/>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up)">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4.3. Mảng hai chiều</a:t>
            </a:r>
          </a:p>
        </p:txBody>
      </p:sp>
      <p:sp>
        <p:nvSpPr>
          <p:cNvPr id="3" name="Content Placeholder 2"/>
          <p:cNvSpPr>
            <a:spLocks noGrp="1"/>
          </p:cNvSpPr>
          <p:nvPr>
            <p:ph idx="1"/>
          </p:nvPr>
        </p:nvSpPr>
        <p:spPr/>
        <p:txBody>
          <a:bodyPr>
            <a:normAutofit/>
          </a:bodyPr>
          <a:lstStyle/>
          <a:p>
            <a:pPr latinLnBrk="0"/>
            <a:r>
              <a:rPr lang="en-US" sz="2400" b="1">
                <a:solidFill>
                  <a:srgbClr val="003366"/>
                </a:solidFill>
                <a:latin typeface="Times New Roman" pitchFamily="18" charset="0"/>
                <a:ea typeface="+mj-ea"/>
                <a:cs typeface="Times New Roman" pitchFamily="18" charset="0"/>
              </a:rPr>
              <a:t>Khởi tạo giá trị</a:t>
            </a:r>
          </a:p>
          <a:p>
            <a:pPr marL="300038" lvl="1" indent="0" algn="l" eaLnBrk="1" fontAlgn="auto" hangingPunct="1">
              <a:spcBef>
                <a:spcPts val="450"/>
              </a:spcBef>
              <a:spcAft>
                <a:spcPts val="450"/>
              </a:spcAft>
              <a:buNone/>
            </a:pPr>
            <a:r>
              <a:rPr lang="en-US" sz="2400" b="1">
                <a:solidFill>
                  <a:srgbClr val="007F00"/>
                </a:solidFill>
                <a:latin typeface="Times New Roman" pitchFamily="18" charset="0"/>
                <a:cs typeface="Times New Roman" pitchFamily="18" charset="0"/>
              </a:rPr>
              <a:t>//Cách 1 </a:t>
            </a:r>
            <a:endParaRPr lang="en-US" sz="2400" b="1">
              <a:solidFill>
                <a:srgbClr val="000000"/>
              </a:solidFill>
              <a:latin typeface="Times New Roman" pitchFamily="18" charset="0"/>
              <a:cs typeface="Times New Roman" pitchFamily="18" charset="0"/>
            </a:endParaRPr>
          </a:p>
          <a:p>
            <a:pPr marL="300038" lvl="1" indent="0" algn="l" eaLnBrk="1" fontAlgn="auto" hangingPunct="1">
              <a:spcBef>
                <a:spcPts val="450"/>
              </a:spcBef>
              <a:spcAft>
                <a:spcPts val="450"/>
              </a:spcAft>
              <a:buNone/>
            </a:pPr>
            <a:r>
              <a:rPr lang="en-US" sz="2400">
                <a:solidFill>
                  <a:srgbClr val="0000FF"/>
                </a:solidFill>
                <a:latin typeface="Times New Roman" pitchFamily="18" charset="0"/>
                <a:cs typeface="Times New Roman" pitchFamily="18" charset="0"/>
              </a:rPr>
              <a:t>int</a:t>
            </a:r>
            <a:r>
              <a:rPr lang="en-US" sz="2400">
                <a:solidFill>
                  <a:srgbClr val="000000"/>
                </a:solidFill>
                <a:latin typeface="Times New Roman" pitchFamily="18" charset="0"/>
                <a:cs typeface="Times New Roman" pitchFamily="18" charset="0"/>
              </a:rPr>
              <a:t>[][] a = { { 1, 2 }, { 3, 4 }, { 5, 6 }, { 7, 8 } }; </a:t>
            </a:r>
          </a:p>
          <a:p>
            <a:pPr marL="300038" lvl="1" indent="0" algn="l" eaLnBrk="1" fontAlgn="auto" hangingPunct="1">
              <a:spcBef>
                <a:spcPts val="450"/>
              </a:spcBef>
              <a:spcAft>
                <a:spcPts val="450"/>
              </a:spcAft>
              <a:buNone/>
            </a:pPr>
            <a:r>
              <a:rPr lang="en-US" sz="2400">
                <a:solidFill>
                  <a:srgbClr val="0000FF"/>
                </a:solidFill>
                <a:latin typeface="Times New Roman" pitchFamily="18" charset="0"/>
                <a:cs typeface="Times New Roman" pitchFamily="18" charset="0"/>
              </a:rPr>
              <a:t>int </a:t>
            </a:r>
            <a:r>
              <a:rPr lang="en-US" sz="2400">
                <a:solidFill>
                  <a:srgbClr val="000000"/>
                </a:solidFill>
                <a:latin typeface="Times New Roman" pitchFamily="18" charset="0"/>
                <a:cs typeface="Times New Roman" pitchFamily="18" charset="0"/>
              </a:rPr>
              <a:t>soDong = a.length; </a:t>
            </a:r>
            <a:r>
              <a:rPr lang="en-US" sz="2400">
                <a:solidFill>
                  <a:srgbClr val="007F00"/>
                </a:solidFill>
                <a:latin typeface="Times New Roman" pitchFamily="18" charset="0"/>
                <a:cs typeface="Times New Roman" pitchFamily="18" charset="0"/>
              </a:rPr>
              <a:t>//soDong = 4 </a:t>
            </a:r>
          </a:p>
          <a:p>
            <a:pPr marL="300038" lvl="1" indent="0" algn="l" eaLnBrk="1" fontAlgn="auto" hangingPunct="1">
              <a:spcBef>
                <a:spcPts val="450"/>
              </a:spcBef>
              <a:spcAft>
                <a:spcPts val="450"/>
              </a:spcAft>
              <a:buNone/>
            </a:pPr>
            <a:r>
              <a:rPr lang="en-US" sz="2400">
                <a:solidFill>
                  <a:srgbClr val="0000FF"/>
                </a:solidFill>
                <a:latin typeface="Times New Roman" pitchFamily="18" charset="0"/>
                <a:cs typeface="Times New Roman" pitchFamily="18" charset="0"/>
              </a:rPr>
              <a:t>int </a:t>
            </a:r>
            <a:r>
              <a:rPr lang="en-US" sz="2400">
                <a:solidFill>
                  <a:srgbClr val="000000"/>
                </a:solidFill>
                <a:latin typeface="Times New Roman" pitchFamily="18" charset="0"/>
                <a:cs typeface="Times New Roman" pitchFamily="18" charset="0"/>
              </a:rPr>
              <a:t>soCot = a[i].length; </a:t>
            </a:r>
            <a:r>
              <a:rPr lang="en-US" sz="2400">
                <a:solidFill>
                  <a:srgbClr val="007F00"/>
                </a:solidFill>
                <a:latin typeface="Times New Roman" pitchFamily="18" charset="0"/>
                <a:cs typeface="Times New Roman" pitchFamily="18" charset="0"/>
              </a:rPr>
              <a:t>//soCot = 2 </a:t>
            </a:r>
          </a:p>
          <a:p>
            <a:pPr marL="0" indent="-42863" algn="l" eaLnBrk="1" hangingPunct="1">
              <a:lnSpc>
                <a:spcPct val="110000"/>
              </a:lnSpc>
              <a:spcBef>
                <a:spcPts val="375"/>
              </a:spcBef>
              <a:buNone/>
              <a:defRPr/>
            </a:pPr>
            <a:endParaRPr lang="en-US">
              <a:solidFill>
                <a:srgbClr val="00B05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89</a:t>
            </a:fld>
            <a:endParaRPr lang="en-US"/>
          </a:p>
        </p:txBody>
      </p:sp>
    </p:spTree>
    <p:extLst>
      <p:ext uri="{BB962C8B-B14F-4D97-AF65-F5344CB8AC3E}">
        <p14:creationId xmlns:p14="http://schemas.microsoft.com/office/powerpoint/2010/main" val="136401496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4.3. Mảng hai chiều</a:t>
            </a:r>
          </a:p>
        </p:txBody>
      </p:sp>
      <p:sp>
        <p:nvSpPr>
          <p:cNvPr id="3" name="Content Placeholder 2"/>
          <p:cNvSpPr>
            <a:spLocks noGrp="1"/>
          </p:cNvSpPr>
          <p:nvPr>
            <p:ph idx="1"/>
          </p:nvPr>
        </p:nvSpPr>
        <p:spPr/>
        <p:txBody>
          <a:bodyPr>
            <a:noAutofit/>
          </a:bodyPr>
          <a:lstStyle/>
          <a:p>
            <a:pPr latinLnBrk="0"/>
            <a:r>
              <a:rPr lang="en-US" sz="2400" b="1">
                <a:solidFill>
                  <a:srgbClr val="003366"/>
                </a:solidFill>
                <a:latin typeface="Times New Roman" pitchFamily="18" charset="0"/>
                <a:ea typeface="+mj-ea"/>
                <a:cs typeface="Times New Roman" pitchFamily="18" charset="0"/>
              </a:rPr>
              <a:t>Khởi tạo giá trị</a:t>
            </a:r>
          </a:p>
          <a:p>
            <a:pPr marL="0" indent="0" algn="l" eaLnBrk="1" fontAlgn="auto" hangingPunct="1">
              <a:lnSpc>
                <a:spcPct val="110000"/>
              </a:lnSpc>
              <a:spcBef>
                <a:spcPts val="0"/>
              </a:spcBef>
              <a:spcAft>
                <a:spcPts val="0"/>
              </a:spcAft>
              <a:buNone/>
            </a:pPr>
            <a:r>
              <a:rPr lang="en-US" b="1" kern="1200">
                <a:solidFill>
                  <a:srgbClr val="007F00"/>
                </a:solidFill>
                <a:latin typeface="Times New Roman" pitchFamily="18" charset="0"/>
                <a:cs typeface="Times New Roman" pitchFamily="18" charset="0"/>
              </a:rPr>
              <a:t>//Cách 2 </a:t>
            </a:r>
          </a:p>
          <a:p>
            <a:pPr marL="300038" lvl="1" indent="0" algn="l" eaLnBrk="1" fontAlgn="auto" hangingPunct="1">
              <a:lnSpc>
                <a:spcPct val="110000"/>
              </a:lnSpc>
              <a:spcBef>
                <a:spcPts val="0"/>
              </a:spcBef>
              <a:spcAft>
                <a:spcPts val="0"/>
              </a:spcAft>
              <a:buNone/>
            </a:pPr>
            <a:r>
              <a:rPr lang="en-US">
                <a:solidFill>
                  <a:srgbClr val="0000FF"/>
                </a:solidFill>
                <a:latin typeface="Times New Roman" pitchFamily="18" charset="0"/>
                <a:cs typeface="Times New Roman" pitchFamily="18" charset="0"/>
              </a:rPr>
              <a:t>int </a:t>
            </a:r>
            <a:r>
              <a:rPr lang="en-US">
                <a:solidFill>
                  <a:srgbClr val="000000"/>
                </a:solidFill>
                <a:latin typeface="Times New Roman" pitchFamily="18" charset="0"/>
                <a:cs typeface="Times New Roman" pitchFamily="18" charset="0"/>
              </a:rPr>
              <a:t>[][] a = </a:t>
            </a:r>
            <a:r>
              <a:rPr lang="en-US">
                <a:solidFill>
                  <a:srgbClr val="0000FF"/>
                </a:solidFill>
                <a:latin typeface="Times New Roman" pitchFamily="18" charset="0"/>
                <a:cs typeface="Times New Roman" pitchFamily="18" charset="0"/>
              </a:rPr>
              <a:t>new int</a:t>
            </a:r>
            <a:r>
              <a:rPr lang="en-US">
                <a:solidFill>
                  <a:srgbClr val="000000"/>
                </a:solidFill>
                <a:latin typeface="Times New Roman" pitchFamily="18" charset="0"/>
                <a:cs typeface="Times New Roman" pitchFamily="18" charset="0"/>
              </a:rPr>
              <a:t>[4][2]; </a:t>
            </a:r>
          </a:p>
          <a:p>
            <a:pPr marL="300038" lvl="1" indent="0" algn="l" eaLnBrk="1" fontAlgn="auto" hangingPunct="1">
              <a:lnSpc>
                <a:spcPct val="110000"/>
              </a:lnSpc>
              <a:spcBef>
                <a:spcPts val="0"/>
              </a:spcBef>
              <a:spcAft>
                <a:spcPts val="0"/>
              </a:spcAft>
              <a:buNone/>
            </a:pPr>
            <a:r>
              <a:rPr lang="en-US">
                <a:solidFill>
                  <a:srgbClr val="0000FF"/>
                </a:solidFill>
                <a:latin typeface="Times New Roman" pitchFamily="18" charset="0"/>
                <a:cs typeface="Times New Roman" pitchFamily="18" charset="0"/>
              </a:rPr>
              <a:t>int </a:t>
            </a:r>
            <a:r>
              <a:rPr lang="en-US">
                <a:solidFill>
                  <a:srgbClr val="000000"/>
                </a:solidFill>
                <a:latin typeface="Times New Roman" pitchFamily="18" charset="0"/>
                <a:cs typeface="Times New Roman" pitchFamily="18" charset="0"/>
              </a:rPr>
              <a:t>soDong = a.length; </a:t>
            </a:r>
            <a:r>
              <a:rPr lang="en-US">
                <a:solidFill>
                  <a:srgbClr val="007F00"/>
                </a:solidFill>
                <a:latin typeface="Times New Roman" pitchFamily="18" charset="0"/>
                <a:cs typeface="Times New Roman" pitchFamily="18" charset="0"/>
              </a:rPr>
              <a:t>//soDong = 4 </a:t>
            </a:r>
          </a:p>
          <a:p>
            <a:pPr marL="300038" lvl="1" indent="0" algn="l" eaLnBrk="1" fontAlgn="auto" hangingPunct="1">
              <a:lnSpc>
                <a:spcPct val="110000"/>
              </a:lnSpc>
              <a:spcBef>
                <a:spcPts val="0"/>
              </a:spcBef>
              <a:spcAft>
                <a:spcPts val="0"/>
              </a:spcAft>
              <a:buNone/>
            </a:pPr>
            <a:r>
              <a:rPr lang="en-US">
                <a:solidFill>
                  <a:srgbClr val="0000FF"/>
                </a:solidFill>
                <a:latin typeface="Times New Roman" pitchFamily="18" charset="0"/>
                <a:cs typeface="Times New Roman" pitchFamily="18" charset="0"/>
              </a:rPr>
              <a:t>int </a:t>
            </a:r>
            <a:r>
              <a:rPr lang="en-US">
                <a:solidFill>
                  <a:srgbClr val="000000"/>
                </a:solidFill>
                <a:latin typeface="Times New Roman" pitchFamily="18" charset="0"/>
                <a:cs typeface="Times New Roman" pitchFamily="18" charset="0"/>
              </a:rPr>
              <a:t>soCot = a[0].length; </a:t>
            </a:r>
            <a:r>
              <a:rPr lang="en-US">
                <a:solidFill>
                  <a:srgbClr val="007F00"/>
                </a:solidFill>
                <a:latin typeface="Times New Roman" pitchFamily="18" charset="0"/>
                <a:cs typeface="Times New Roman" pitchFamily="18" charset="0"/>
              </a:rPr>
              <a:t>//soCot = 2 </a:t>
            </a:r>
          </a:p>
          <a:p>
            <a:pPr marL="300038" lvl="1" indent="0" algn="l" eaLnBrk="1" fontAlgn="auto" hangingPunct="1">
              <a:lnSpc>
                <a:spcPct val="110000"/>
              </a:lnSpc>
              <a:spcBef>
                <a:spcPts val="0"/>
              </a:spcBef>
              <a:spcAft>
                <a:spcPts val="0"/>
              </a:spcAft>
              <a:buNone/>
            </a:pPr>
            <a:r>
              <a:rPr lang="en-US">
                <a:solidFill>
                  <a:srgbClr val="0000FF"/>
                </a:solidFill>
                <a:latin typeface="Times New Roman" pitchFamily="18" charset="0"/>
                <a:cs typeface="Times New Roman" pitchFamily="18" charset="0"/>
              </a:rPr>
              <a:t>int </a:t>
            </a:r>
            <a:r>
              <a:rPr lang="en-US">
                <a:solidFill>
                  <a:srgbClr val="000000"/>
                </a:solidFill>
                <a:latin typeface="Times New Roman" pitchFamily="18" charset="0"/>
                <a:cs typeface="Times New Roman" pitchFamily="18" charset="0"/>
              </a:rPr>
              <a:t>k = 1; </a:t>
            </a:r>
          </a:p>
          <a:p>
            <a:pPr marL="300038" lvl="1" indent="0" algn="l" eaLnBrk="1" fontAlgn="auto" hangingPunct="1">
              <a:lnSpc>
                <a:spcPct val="110000"/>
              </a:lnSpc>
              <a:spcBef>
                <a:spcPts val="0"/>
              </a:spcBef>
              <a:spcAft>
                <a:spcPts val="0"/>
              </a:spcAft>
              <a:buNone/>
            </a:pPr>
            <a:r>
              <a:rPr lang="en-US">
                <a:solidFill>
                  <a:srgbClr val="0000FF"/>
                </a:solidFill>
                <a:latin typeface="Times New Roman" pitchFamily="18" charset="0"/>
                <a:cs typeface="Times New Roman" pitchFamily="18" charset="0"/>
              </a:rPr>
              <a:t>for </a:t>
            </a:r>
            <a:r>
              <a:rPr lang="en-US">
                <a:solidFill>
                  <a:srgbClr val="000000"/>
                </a:solidFill>
                <a:latin typeface="Times New Roman" pitchFamily="18" charset="0"/>
                <a:cs typeface="Times New Roman" pitchFamily="18" charset="0"/>
              </a:rPr>
              <a:t>(</a:t>
            </a:r>
            <a:r>
              <a:rPr lang="en-US">
                <a:solidFill>
                  <a:srgbClr val="0000FF"/>
                </a:solidFill>
                <a:latin typeface="Times New Roman" pitchFamily="18" charset="0"/>
                <a:cs typeface="Times New Roman" pitchFamily="18" charset="0"/>
              </a:rPr>
              <a:t>int </a:t>
            </a:r>
            <a:r>
              <a:rPr lang="en-US">
                <a:solidFill>
                  <a:srgbClr val="000000"/>
                </a:solidFill>
                <a:latin typeface="Times New Roman" pitchFamily="18" charset="0"/>
                <a:cs typeface="Times New Roman" pitchFamily="18" charset="0"/>
              </a:rPr>
              <a:t>i = 0; i &lt; soDong; i++) { </a:t>
            </a:r>
          </a:p>
          <a:p>
            <a:pPr marL="642938" lvl="2" indent="0" eaLnBrk="1" fontAlgn="auto" hangingPunct="1">
              <a:lnSpc>
                <a:spcPct val="110000"/>
              </a:lnSpc>
              <a:spcBef>
                <a:spcPts val="0"/>
              </a:spcBef>
              <a:spcAft>
                <a:spcPts val="0"/>
              </a:spcAft>
              <a:buNone/>
            </a:pPr>
            <a:r>
              <a:rPr lang="en-US" kern="1200">
                <a:solidFill>
                  <a:srgbClr val="0000FF"/>
                </a:solidFill>
                <a:latin typeface="Times New Roman" pitchFamily="18" charset="0"/>
                <a:cs typeface="Times New Roman" pitchFamily="18" charset="0"/>
              </a:rPr>
              <a:t>for </a:t>
            </a:r>
            <a:r>
              <a:rPr lang="en-US" kern="1200">
                <a:solidFill>
                  <a:srgbClr val="000000"/>
                </a:solidFill>
                <a:latin typeface="Times New Roman" pitchFamily="18" charset="0"/>
                <a:cs typeface="Times New Roman" pitchFamily="18" charset="0"/>
              </a:rPr>
              <a:t>(</a:t>
            </a:r>
            <a:r>
              <a:rPr lang="en-US" kern="1200">
                <a:solidFill>
                  <a:srgbClr val="0000FF"/>
                </a:solidFill>
                <a:latin typeface="Times New Roman" pitchFamily="18" charset="0"/>
                <a:cs typeface="Times New Roman" pitchFamily="18" charset="0"/>
              </a:rPr>
              <a:t>int </a:t>
            </a:r>
            <a:r>
              <a:rPr lang="en-US" kern="1200">
                <a:solidFill>
                  <a:srgbClr val="000000"/>
                </a:solidFill>
                <a:latin typeface="Times New Roman" pitchFamily="18" charset="0"/>
                <a:cs typeface="Times New Roman" pitchFamily="18" charset="0"/>
              </a:rPr>
              <a:t>j = 0; j &lt; soCot; j++) { </a:t>
            </a:r>
          </a:p>
          <a:p>
            <a:pPr marL="1028700" lvl="3" indent="0" eaLnBrk="1" fontAlgn="auto" hangingPunct="1">
              <a:lnSpc>
                <a:spcPct val="110000"/>
              </a:lnSpc>
              <a:spcBef>
                <a:spcPts val="0"/>
              </a:spcBef>
              <a:spcAft>
                <a:spcPts val="0"/>
              </a:spcAft>
              <a:buNone/>
            </a:pPr>
            <a:r>
              <a:rPr lang="en-US" sz="2100">
                <a:solidFill>
                  <a:srgbClr val="000000"/>
                </a:solidFill>
                <a:latin typeface="Times New Roman" pitchFamily="18" charset="0"/>
                <a:cs typeface="Times New Roman" pitchFamily="18" charset="0"/>
              </a:rPr>
              <a:t>a[i][j]=k++; </a:t>
            </a:r>
          </a:p>
          <a:p>
            <a:pPr marL="642938" lvl="2" indent="0" eaLnBrk="1" fontAlgn="auto" hangingPunct="1">
              <a:lnSpc>
                <a:spcPct val="110000"/>
              </a:lnSpc>
              <a:spcBef>
                <a:spcPts val="0"/>
              </a:spcBef>
              <a:spcAft>
                <a:spcPts val="0"/>
              </a:spcAft>
              <a:buNone/>
            </a:pPr>
            <a:r>
              <a:rPr lang="en-US" kern="1200">
                <a:solidFill>
                  <a:srgbClr val="000000"/>
                </a:solidFill>
                <a:latin typeface="Times New Roman" pitchFamily="18" charset="0"/>
                <a:cs typeface="Times New Roman" pitchFamily="18" charset="0"/>
              </a:rPr>
              <a:t>}</a:t>
            </a:r>
          </a:p>
          <a:p>
            <a:pPr marL="300038" lvl="1" indent="0" algn="l" eaLnBrk="1" fontAlgn="auto" hangingPunct="1">
              <a:lnSpc>
                <a:spcPct val="110000"/>
              </a:lnSpc>
              <a:spcBef>
                <a:spcPts val="0"/>
              </a:spcBef>
              <a:spcAft>
                <a:spcPts val="0"/>
              </a:spcAft>
              <a:buNone/>
            </a:pPr>
            <a:r>
              <a:rPr lang="en-US" kern="1200">
                <a:solidFill>
                  <a:srgbClr val="000000"/>
                </a:solidFill>
                <a:latin typeface="Times New Roman" pitchFamily="18" charset="0"/>
                <a:cs typeface="Times New Roman" pitchFamily="18" charset="0"/>
              </a:rPr>
              <a:t>} </a:t>
            </a:r>
          </a:p>
          <a:p>
            <a:pPr marL="0" indent="-42863" algn="l" eaLnBrk="1" hangingPunct="1">
              <a:lnSpc>
                <a:spcPct val="110000"/>
              </a:lnSpc>
              <a:spcBef>
                <a:spcPts val="375"/>
              </a:spcBef>
              <a:buNone/>
              <a:defRPr/>
            </a:pPr>
            <a:endParaRPr lang="en-US">
              <a:solidFill>
                <a:srgbClr val="00B05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90</a:t>
            </a:fld>
            <a:endParaRPr lang="en-US"/>
          </a:p>
        </p:txBody>
      </p:sp>
    </p:spTree>
    <p:extLst>
      <p:ext uri="{BB962C8B-B14F-4D97-AF65-F5344CB8AC3E}">
        <p14:creationId xmlns:p14="http://schemas.microsoft.com/office/powerpoint/2010/main" val="55704719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4.3. Mảng hai chiều</a:t>
            </a:r>
          </a:p>
        </p:txBody>
      </p:sp>
      <p:sp>
        <p:nvSpPr>
          <p:cNvPr id="3" name="Content Placeholder 2"/>
          <p:cNvSpPr>
            <a:spLocks noGrp="1"/>
          </p:cNvSpPr>
          <p:nvPr>
            <p:ph idx="1"/>
          </p:nvPr>
        </p:nvSpPr>
        <p:spPr/>
        <p:txBody>
          <a:bodyPr>
            <a:noAutofit/>
          </a:bodyPr>
          <a:lstStyle/>
          <a:p>
            <a:pPr latinLnBrk="0"/>
            <a:r>
              <a:rPr lang="en-US" sz="2400" b="1">
                <a:solidFill>
                  <a:srgbClr val="003366"/>
                </a:solidFill>
                <a:latin typeface="Times New Roman" pitchFamily="18" charset="0"/>
                <a:ea typeface="+mj-ea"/>
                <a:cs typeface="Times New Roman" pitchFamily="18" charset="0"/>
              </a:rPr>
              <a:t>Nhập mảng 2 chiều</a:t>
            </a:r>
          </a:p>
          <a:p>
            <a:pPr marL="0" indent="0" algn="l" eaLnBrk="1" fontAlgn="auto" hangingPunct="1">
              <a:lnSpc>
                <a:spcPct val="120000"/>
              </a:lnSpc>
              <a:spcBef>
                <a:spcPts val="0"/>
              </a:spcBef>
              <a:spcAft>
                <a:spcPts val="0"/>
              </a:spcAft>
              <a:buNone/>
            </a:pPr>
            <a:r>
              <a:rPr lang="nl-NL" sz="2400">
                <a:solidFill>
                  <a:srgbClr val="007F00"/>
                </a:solidFill>
                <a:latin typeface="Times New Roman" pitchFamily="18" charset="0"/>
                <a:cs typeface="Times New Roman" pitchFamily="18" charset="0"/>
              </a:rPr>
              <a:t>//Nhập số dòng: m</a:t>
            </a:r>
          </a:p>
          <a:p>
            <a:pPr marL="0" indent="0" algn="l" eaLnBrk="1" fontAlgn="auto" hangingPunct="1">
              <a:lnSpc>
                <a:spcPct val="120000"/>
              </a:lnSpc>
              <a:spcBef>
                <a:spcPts val="0"/>
              </a:spcBef>
              <a:spcAft>
                <a:spcPts val="0"/>
              </a:spcAft>
              <a:buNone/>
            </a:pPr>
            <a:r>
              <a:rPr lang="nl-NL" sz="2400">
                <a:solidFill>
                  <a:srgbClr val="007F00"/>
                </a:solidFill>
                <a:latin typeface="Times New Roman" pitchFamily="18" charset="0"/>
                <a:cs typeface="Times New Roman" pitchFamily="18" charset="0"/>
              </a:rPr>
              <a:t>//Nhập số cột: n</a:t>
            </a:r>
          </a:p>
          <a:p>
            <a:pPr marL="0" indent="0" algn="l" eaLnBrk="1" fontAlgn="auto" hangingPunct="1">
              <a:lnSpc>
                <a:spcPct val="120000"/>
              </a:lnSpc>
              <a:spcBef>
                <a:spcPts val="0"/>
              </a:spcBef>
              <a:spcAft>
                <a:spcPts val="0"/>
              </a:spcAft>
              <a:buNone/>
            </a:pPr>
            <a:r>
              <a:rPr lang="nl-NL" sz="2100">
                <a:solidFill>
                  <a:srgbClr val="0000FF"/>
                </a:solidFill>
                <a:latin typeface="Times New Roman" pitchFamily="18" charset="0"/>
                <a:cs typeface="Times New Roman" pitchFamily="18" charset="0"/>
              </a:rPr>
              <a:t>int</a:t>
            </a:r>
            <a:r>
              <a:rPr lang="nl-NL" sz="2100">
                <a:solidFill>
                  <a:srgbClr val="000000"/>
                </a:solidFill>
                <a:latin typeface="Times New Roman" pitchFamily="18" charset="0"/>
                <a:cs typeface="Times New Roman" pitchFamily="18" charset="0"/>
              </a:rPr>
              <a:t>[][] a=</a:t>
            </a:r>
            <a:r>
              <a:rPr lang="nl-NL" sz="2100">
                <a:solidFill>
                  <a:srgbClr val="0000FF"/>
                </a:solidFill>
                <a:latin typeface="Times New Roman" pitchFamily="18" charset="0"/>
                <a:cs typeface="Times New Roman" pitchFamily="18" charset="0"/>
              </a:rPr>
              <a:t>new int</a:t>
            </a:r>
            <a:r>
              <a:rPr lang="nl-NL" sz="2100">
                <a:solidFill>
                  <a:srgbClr val="000000"/>
                </a:solidFill>
                <a:latin typeface="Times New Roman" pitchFamily="18" charset="0"/>
                <a:cs typeface="Times New Roman" pitchFamily="18" charset="0"/>
              </a:rPr>
              <a:t>[m][n]; </a:t>
            </a:r>
          </a:p>
          <a:p>
            <a:pPr marL="0" indent="0" algn="l" eaLnBrk="1" fontAlgn="auto" hangingPunct="1">
              <a:lnSpc>
                <a:spcPct val="120000"/>
              </a:lnSpc>
              <a:spcBef>
                <a:spcPts val="0"/>
              </a:spcBef>
              <a:spcAft>
                <a:spcPts val="0"/>
              </a:spcAft>
              <a:buNone/>
            </a:pPr>
            <a:r>
              <a:rPr lang="nl-NL" sz="2100">
                <a:solidFill>
                  <a:srgbClr val="0000FF"/>
                </a:solidFill>
                <a:latin typeface="Times New Roman" pitchFamily="18" charset="0"/>
                <a:cs typeface="Times New Roman" pitchFamily="18" charset="0"/>
              </a:rPr>
              <a:t>for </a:t>
            </a:r>
            <a:r>
              <a:rPr lang="nl-NL" sz="2100">
                <a:solidFill>
                  <a:srgbClr val="000000"/>
                </a:solidFill>
                <a:latin typeface="Times New Roman" pitchFamily="18" charset="0"/>
                <a:cs typeface="Times New Roman" pitchFamily="18" charset="0"/>
              </a:rPr>
              <a:t>(</a:t>
            </a:r>
            <a:r>
              <a:rPr lang="nl-NL" sz="2100">
                <a:solidFill>
                  <a:srgbClr val="0000FF"/>
                </a:solidFill>
                <a:latin typeface="Times New Roman" pitchFamily="18" charset="0"/>
                <a:cs typeface="Times New Roman" pitchFamily="18" charset="0"/>
              </a:rPr>
              <a:t>int </a:t>
            </a:r>
            <a:r>
              <a:rPr lang="nl-NL" sz="2100">
                <a:solidFill>
                  <a:srgbClr val="000000"/>
                </a:solidFill>
                <a:latin typeface="Times New Roman" pitchFamily="18" charset="0"/>
                <a:cs typeface="Times New Roman" pitchFamily="18" charset="0"/>
              </a:rPr>
              <a:t>i = 0; i &lt; a.length; i++){ </a:t>
            </a:r>
          </a:p>
          <a:p>
            <a:pPr marL="342900" lvl="1" indent="0" algn="l" eaLnBrk="1" fontAlgn="auto" hangingPunct="1">
              <a:lnSpc>
                <a:spcPct val="120000"/>
              </a:lnSpc>
              <a:spcBef>
                <a:spcPts val="0"/>
              </a:spcBef>
              <a:spcAft>
                <a:spcPts val="0"/>
              </a:spcAft>
              <a:buNone/>
            </a:pPr>
            <a:r>
              <a:rPr lang="nl-NL">
                <a:solidFill>
                  <a:srgbClr val="0000FF"/>
                </a:solidFill>
                <a:latin typeface="Times New Roman" pitchFamily="18" charset="0"/>
                <a:cs typeface="Times New Roman" pitchFamily="18" charset="0"/>
              </a:rPr>
              <a:t>for </a:t>
            </a:r>
            <a:r>
              <a:rPr lang="nl-NL">
                <a:solidFill>
                  <a:srgbClr val="000000"/>
                </a:solidFill>
                <a:latin typeface="Times New Roman" pitchFamily="18" charset="0"/>
                <a:cs typeface="Times New Roman" pitchFamily="18" charset="0"/>
              </a:rPr>
              <a:t>(</a:t>
            </a:r>
            <a:r>
              <a:rPr lang="nl-NL">
                <a:solidFill>
                  <a:srgbClr val="0000FF"/>
                </a:solidFill>
                <a:latin typeface="Times New Roman" pitchFamily="18" charset="0"/>
                <a:cs typeface="Times New Roman" pitchFamily="18" charset="0"/>
              </a:rPr>
              <a:t>int </a:t>
            </a:r>
            <a:r>
              <a:rPr lang="nl-NL">
                <a:solidFill>
                  <a:srgbClr val="000000"/>
                </a:solidFill>
                <a:latin typeface="Times New Roman" pitchFamily="18" charset="0"/>
                <a:cs typeface="Times New Roman" pitchFamily="18" charset="0"/>
              </a:rPr>
              <a:t>j = 0; j &lt; a[i].length; j++){ </a:t>
            </a:r>
          </a:p>
          <a:p>
            <a:pPr marL="685800" lvl="2" indent="0" eaLnBrk="1" fontAlgn="auto" hangingPunct="1">
              <a:lnSpc>
                <a:spcPct val="120000"/>
              </a:lnSpc>
              <a:spcBef>
                <a:spcPts val="0"/>
              </a:spcBef>
              <a:spcAft>
                <a:spcPts val="0"/>
              </a:spcAft>
              <a:buNone/>
            </a:pPr>
            <a:r>
              <a:rPr lang="nl-NL" kern="1200">
                <a:solidFill>
                  <a:srgbClr val="288EAD"/>
                </a:solidFill>
                <a:latin typeface="Times New Roman" pitchFamily="18" charset="0"/>
                <a:cs typeface="Times New Roman" pitchFamily="18" charset="0"/>
              </a:rPr>
              <a:t>System.out.print</a:t>
            </a:r>
            <a:r>
              <a:rPr lang="nl-NL" kern="1200">
                <a:solidFill>
                  <a:srgbClr val="000000"/>
                </a:solidFill>
                <a:latin typeface="Times New Roman" pitchFamily="18" charset="0"/>
                <a:cs typeface="Times New Roman" pitchFamily="18" charset="0"/>
              </a:rPr>
              <a:t>(</a:t>
            </a:r>
            <a:r>
              <a:rPr lang="en-US" kern="1200">
                <a:solidFill>
                  <a:srgbClr val="A01414"/>
                </a:solidFill>
                <a:latin typeface="Times New Roman" pitchFamily="18" charset="0"/>
                <a:cs typeface="Times New Roman" pitchFamily="18" charset="0"/>
              </a:rPr>
              <a:t>"</a:t>
            </a:r>
            <a:r>
              <a:rPr lang="nl-NL" kern="1200">
                <a:solidFill>
                  <a:srgbClr val="A01414"/>
                </a:solidFill>
                <a:latin typeface="Times New Roman" pitchFamily="18" charset="0"/>
                <a:cs typeface="Times New Roman" pitchFamily="18" charset="0"/>
              </a:rPr>
              <a:t>a[</a:t>
            </a:r>
            <a:r>
              <a:rPr lang="en-US" kern="1200">
                <a:solidFill>
                  <a:srgbClr val="A01414"/>
                </a:solidFill>
                <a:latin typeface="Times New Roman" pitchFamily="18" charset="0"/>
                <a:cs typeface="Times New Roman" pitchFamily="18" charset="0"/>
              </a:rPr>
              <a:t>"</a:t>
            </a:r>
            <a:r>
              <a:rPr lang="nl-NL" kern="1200">
                <a:solidFill>
                  <a:srgbClr val="A01414"/>
                </a:solidFill>
                <a:latin typeface="Times New Roman" pitchFamily="18" charset="0"/>
                <a:cs typeface="Times New Roman" pitchFamily="18" charset="0"/>
              </a:rPr>
              <a:t>+i+</a:t>
            </a:r>
            <a:r>
              <a:rPr lang="en-US" kern="1200">
                <a:solidFill>
                  <a:srgbClr val="A01414"/>
                </a:solidFill>
                <a:latin typeface="Times New Roman" pitchFamily="18" charset="0"/>
                <a:cs typeface="Times New Roman" pitchFamily="18" charset="0"/>
              </a:rPr>
              <a:t>"</a:t>
            </a:r>
            <a:r>
              <a:rPr lang="nl-NL" kern="1200">
                <a:solidFill>
                  <a:srgbClr val="A01414"/>
                </a:solidFill>
                <a:latin typeface="Times New Roman" pitchFamily="18" charset="0"/>
                <a:cs typeface="Times New Roman" pitchFamily="18" charset="0"/>
              </a:rPr>
              <a:t>][</a:t>
            </a:r>
            <a:r>
              <a:rPr lang="en-US" kern="1200">
                <a:solidFill>
                  <a:srgbClr val="A01414"/>
                </a:solidFill>
                <a:latin typeface="Times New Roman" pitchFamily="18" charset="0"/>
                <a:cs typeface="Times New Roman" pitchFamily="18" charset="0"/>
              </a:rPr>
              <a:t>"</a:t>
            </a:r>
            <a:r>
              <a:rPr lang="nl-NL" kern="1200">
                <a:solidFill>
                  <a:srgbClr val="A01414"/>
                </a:solidFill>
                <a:latin typeface="Times New Roman" pitchFamily="18" charset="0"/>
                <a:cs typeface="Times New Roman" pitchFamily="18" charset="0"/>
              </a:rPr>
              <a:t>+j+</a:t>
            </a:r>
            <a:r>
              <a:rPr lang="en-US" kern="1200">
                <a:solidFill>
                  <a:srgbClr val="A01414"/>
                </a:solidFill>
                <a:latin typeface="Times New Roman" pitchFamily="18" charset="0"/>
                <a:cs typeface="Times New Roman" pitchFamily="18" charset="0"/>
              </a:rPr>
              <a:t>"</a:t>
            </a:r>
            <a:r>
              <a:rPr lang="nl-NL" kern="1200">
                <a:solidFill>
                  <a:srgbClr val="A01414"/>
                </a:solidFill>
                <a:latin typeface="Times New Roman" pitchFamily="18" charset="0"/>
                <a:cs typeface="Times New Roman" pitchFamily="18" charset="0"/>
              </a:rPr>
              <a:t>]=</a:t>
            </a:r>
            <a:r>
              <a:rPr lang="en-US" kern="1200">
                <a:solidFill>
                  <a:srgbClr val="A01414"/>
                </a:solidFill>
                <a:latin typeface="Times New Roman" pitchFamily="18" charset="0"/>
                <a:cs typeface="Times New Roman" pitchFamily="18" charset="0"/>
              </a:rPr>
              <a:t>"</a:t>
            </a:r>
            <a:r>
              <a:rPr lang="nl-NL" kern="1200">
                <a:solidFill>
                  <a:srgbClr val="000000"/>
                </a:solidFill>
                <a:latin typeface="Times New Roman" pitchFamily="18" charset="0"/>
                <a:cs typeface="Times New Roman" pitchFamily="18" charset="0"/>
              </a:rPr>
              <a:t>); </a:t>
            </a:r>
          </a:p>
          <a:p>
            <a:pPr marL="685800" lvl="2" indent="0" eaLnBrk="1" fontAlgn="auto" hangingPunct="1">
              <a:lnSpc>
                <a:spcPct val="120000"/>
              </a:lnSpc>
              <a:spcBef>
                <a:spcPts val="0"/>
              </a:spcBef>
              <a:spcAft>
                <a:spcPts val="0"/>
              </a:spcAft>
              <a:buNone/>
            </a:pPr>
            <a:r>
              <a:rPr lang="nl-NL" kern="1200">
                <a:solidFill>
                  <a:srgbClr val="000000"/>
                </a:solidFill>
                <a:latin typeface="Times New Roman" pitchFamily="18" charset="0"/>
                <a:cs typeface="Times New Roman" pitchFamily="18" charset="0"/>
              </a:rPr>
              <a:t>a[i][j] = input.</a:t>
            </a:r>
            <a:r>
              <a:rPr lang="nl-NL" kern="1200">
                <a:solidFill>
                  <a:srgbClr val="288EAD"/>
                </a:solidFill>
                <a:latin typeface="Times New Roman" pitchFamily="18" charset="0"/>
                <a:cs typeface="Times New Roman" pitchFamily="18" charset="0"/>
              </a:rPr>
              <a:t>nextInt</a:t>
            </a:r>
            <a:r>
              <a:rPr lang="nl-NL" kern="1200">
                <a:solidFill>
                  <a:srgbClr val="000000"/>
                </a:solidFill>
                <a:latin typeface="Times New Roman" pitchFamily="18" charset="0"/>
                <a:cs typeface="Times New Roman" pitchFamily="18" charset="0"/>
              </a:rPr>
              <a:t>(); </a:t>
            </a:r>
          </a:p>
          <a:p>
            <a:pPr marL="342900" lvl="1" indent="0" algn="l" eaLnBrk="1" fontAlgn="auto" hangingPunct="1">
              <a:lnSpc>
                <a:spcPct val="120000"/>
              </a:lnSpc>
              <a:spcBef>
                <a:spcPts val="0"/>
              </a:spcBef>
              <a:spcAft>
                <a:spcPts val="0"/>
              </a:spcAft>
              <a:buNone/>
            </a:pPr>
            <a:r>
              <a:rPr lang="nl-NL">
                <a:solidFill>
                  <a:srgbClr val="000000"/>
                </a:solidFill>
                <a:latin typeface="Times New Roman" pitchFamily="18" charset="0"/>
                <a:cs typeface="Times New Roman" pitchFamily="18" charset="0"/>
              </a:rPr>
              <a:t>} </a:t>
            </a:r>
          </a:p>
          <a:p>
            <a:pPr marL="0" indent="0" algn="l" eaLnBrk="1" fontAlgn="auto" hangingPunct="1">
              <a:lnSpc>
                <a:spcPct val="120000"/>
              </a:lnSpc>
              <a:spcBef>
                <a:spcPts val="0"/>
              </a:spcBef>
              <a:spcAft>
                <a:spcPts val="0"/>
              </a:spcAft>
              <a:buNone/>
            </a:pPr>
            <a:r>
              <a:rPr lang="nl-NL" sz="2100">
                <a:solidFill>
                  <a:srgbClr val="000000"/>
                </a:solidFill>
                <a:latin typeface="Times New Roman" pitchFamily="18" charset="0"/>
                <a:cs typeface="Times New Roman" pitchFamily="18" charset="0"/>
              </a:rPr>
              <a:t>} </a:t>
            </a:r>
          </a:p>
          <a:p>
            <a:pPr marL="0" indent="-42863" algn="l" eaLnBrk="1" hangingPunct="1">
              <a:lnSpc>
                <a:spcPct val="110000"/>
              </a:lnSpc>
              <a:spcBef>
                <a:spcPts val="375"/>
              </a:spcBef>
              <a:buNone/>
              <a:defRPr/>
            </a:pPr>
            <a:endParaRPr lang="en-US">
              <a:solidFill>
                <a:srgbClr val="00B05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91</a:t>
            </a:fld>
            <a:endParaRPr lang="en-US"/>
          </a:p>
        </p:txBody>
      </p:sp>
    </p:spTree>
    <p:extLst>
      <p:ext uri="{BB962C8B-B14F-4D97-AF65-F5344CB8AC3E}">
        <p14:creationId xmlns:p14="http://schemas.microsoft.com/office/powerpoint/2010/main" val="190441152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4.3. Mảng hai chiều</a:t>
            </a:r>
          </a:p>
        </p:txBody>
      </p:sp>
      <p:sp>
        <p:nvSpPr>
          <p:cNvPr id="3" name="Content Placeholder 2"/>
          <p:cNvSpPr>
            <a:spLocks noGrp="1"/>
          </p:cNvSpPr>
          <p:nvPr>
            <p:ph idx="1"/>
          </p:nvPr>
        </p:nvSpPr>
        <p:spPr/>
        <p:txBody>
          <a:bodyPr>
            <a:noAutofit/>
          </a:bodyPr>
          <a:lstStyle/>
          <a:p>
            <a:pPr latinLnBrk="0"/>
            <a:r>
              <a:rPr lang="en-US" sz="2400" b="1">
                <a:solidFill>
                  <a:srgbClr val="003366"/>
                </a:solidFill>
                <a:latin typeface="Times New Roman" pitchFamily="18" charset="0"/>
                <a:ea typeface="+mj-ea"/>
                <a:cs typeface="Times New Roman" pitchFamily="18" charset="0"/>
              </a:rPr>
              <a:t>Xuất mảng 2 chiều</a:t>
            </a:r>
          </a:p>
          <a:p>
            <a:pPr marL="472679" indent="0" algn="l" eaLnBrk="1" fontAlgn="auto" hangingPunct="1">
              <a:lnSpc>
                <a:spcPct val="120000"/>
              </a:lnSpc>
              <a:spcBef>
                <a:spcPts val="0"/>
              </a:spcBef>
              <a:spcAft>
                <a:spcPts val="0"/>
              </a:spcAft>
              <a:buNone/>
            </a:pPr>
            <a:r>
              <a:rPr lang="ro-RO" sz="2100">
                <a:solidFill>
                  <a:srgbClr val="288EAD"/>
                </a:solidFill>
                <a:latin typeface="Times New Roman" pitchFamily="18" charset="0"/>
                <a:cs typeface="Times New Roman" pitchFamily="18" charset="0"/>
              </a:rPr>
              <a:t>System.out.println</a:t>
            </a:r>
            <a:r>
              <a:rPr lang="ro-RO" sz="2100">
                <a:solidFill>
                  <a:srgbClr val="000000"/>
                </a:solidFill>
                <a:latin typeface="Times New Roman" pitchFamily="18" charset="0"/>
                <a:cs typeface="Times New Roman" pitchFamily="18" charset="0"/>
              </a:rPr>
              <a:t>(</a:t>
            </a:r>
            <a:r>
              <a:rPr lang="en-US" sz="2100">
                <a:solidFill>
                  <a:srgbClr val="A01414"/>
                </a:solidFill>
                <a:latin typeface="Times New Roman" pitchFamily="18" charset="0"/>
                <a:cs typeface="Times New Roman" pitchFamily="18" charset="0"/>
              </a:rPr>
              <a:t>"</a:t>
            </a:r>
            <a:r>
              <a:rPr lang="ro-RO" sz="2100">
                <a:solidFill>
                  <a:srgbClr val="A01414"/>
                </a:solidFill>
                <a:latin typeface="Times New Roman" pitchFamily="18" charset="0"/>
                <a:cs typeface="Times New Roman" pitchFamily="18" charset="0"/>
              </a:rPr>
              <a:t>Xuất mảng</a:t>
            </a:r>
            <a:r>
              <a:rPr lang="en-US" sz="2100">
                <a:solidFill>
                  <a:srgbClr val="A01414"/>
                </a:solidFill>
                <a:latin typeface="Times New Roman" pitchFamily="18" charset="0"/>
                <a:cs typeface="Times New Roman" pitchFamily="18" charset="0"/>
              </a:rPr>
              <a:t>"</a:t>
            </a:r>
            <a:r>
              <a:rPr lang="ro-RO" sz="2100">
                <a:solidFill>
                  <a:srgbClr val="000000"/>
                </a:solidFill>
                <a:latin typeface="Times New Roman" pitchFamily="18" charset="0"/>
                <a:cs typeface="Times New Roman" pitchFamily="18" charset="0"/>
              </a:rPr>
              <a:t>); </a:t>
            </a:r>
          </a:p>
          <a:p>
            <a:pPr marL="472679" indent="0" algn="l" eaLnBrk="1" fontAlgn="auto" hangingPunct="1">
              <a:lnSpc>
                <a:spcPct val="120000"/>
              </a:lnSpc>
              <a:spcBef>
                <a:spcPts val="0"/>
              </a:spcBef>
              <a:spcAft>
                <a:spcPts val="0"/>
              </a:spcAft>
              <a:buNone/>
            </a:pPr>
            <a:r>
              <a:rPr lang="ro-RO" sz="2100">
                <a:solidFill>
                  <a:srgbClr val="288EAD"/>
                </a:solidFill>
                <a:latin typeface="Times New Roman" pitchFamily="18" charset="0"/>
                <a:cs typeface="Times New Roman" pitchFamily="18" charset="0"/>
              </a:rPr>
              <a:t>System.out.println</a:t>
            </a:r>
            <a:r>
              <a:rPr lang="ro-RO" sz="2100">
                <a:solidFill>
                  <a:srgbClr val="000000"/>
                </a:solidFill>
                <a:latin typeface="Times New Roman" pitchFamily="18" charset="0"/>
                <a:cs typeface="Times New Roman" pitchFamily="18" charset="0"/>
              </a:rPr>
              <a:t>(</a:t>
            </a:r>
            <a:r>
              <a:rPr lang="en-US" sz="2100">
                <a:solidFill>
                  <a:srgbClr val="A01414"/>
                </a:solidFill>
                <a:latin typeface="Times New Roman" pitchFamily="18" charset="0"/>
                <a:cs typeface="Times New Roman" pitchFamily="18" charset="0"/>
              </a:rPr>
              <a:t>"</a:t>
            </a:r>
            <a:r>
              <a:rPr lang="ro-RO" sz="2100">
                <a:solidFill>
                  <a:srgbClr val="A01414"/>
                </a:solidFill>
                <a:latin typeface="Times New Roman" pitchFamily="18" charset="0"/>
                <a:cs typeface="Times New Roman" pitchFamily="18" charset="0"/>
              </a:rPr>
              <a:t>Số dòng :</a:t>
            </a:r>
            <a:r>
              <a:rPr lang="en-US" sz="2100">
                <a:solidFill>
                  <a:srgbClr val="A01414"/>
                </a:solidFill>
                <a:latin typeface="Times New Roman" pitchFamily="18" charset="0"/>
                <a:cs typeface="Times New Roman" pitchFamily="18" charset="0"/>
              </a:rPr>
              <a:t>"</a:t>
            </a:r>
            <a:r>
              <a:rPr lang="ro-RO" sz="2100">
                <a:solidFill>
                  <a:srgbClr val="A01414"/>
                </a:solidFill>
                <a:latin typeface="Times New Roman" pitchFamily="18" charset="0"/>
                <a:cs typeface="Times New Roman" pitchFamily="18" charset="0"/>
              </a:rPr>
              <a:t> </a:t>
            </a:r>
            <a:r>
              <a:rPr lang="ro-RO" sz="2100">
                <a:solidFill>
                  <a:srgbClr val="000000"/>
                </a:solidFill>
                <a:latin typeface="Times New Roman" pitchFamily="18" charset="0"/>
                <a:cs typeface="Times New Roman" pitchFamily="18" charset="0"/>
              </a:rPr>
              <a:t>+ a.length); </a:t>
            </a:r>
          </a:p>
          <a:p>
            <a:pPr marL="472679" indent="0" algn="l" eaLnBrk="1" fontAlgn="auto" hangingPunct="1">
              <a:lnSpc>
                <a:spcPct val="120000"/>
              </a:lnSpc>
              <a:spcBef>
                <a:spcPts val="0"/>
              </a:spcBef>
              <a:spcAft>
                <a:spcPts val="0"/>
              </a:spcAft>
              <a:buNone/>
            </a:pPr>
            <a:r>
              <a:rPr lang="ro-RO" sz="2100">
                <a:solidFill>
                  <a:srgbClr val="288EAD"/>
                </a:solidFill>
                <a:latin typeface="Times New Roman" pitchFamily="18" charset="0"/>
                <a:cs typeface="Times New Roman" pitchFamily="18" charset="0"/>
              </a:rPr>
              <a:t>System.out.println</a:t>
            </a:r>
            <a:r>
              <a:rPr lang="ro-RO" sz="2100">
                <a:solidFill>
                  <a:srgbClr val="000000"/>
                </a:solidFill>
                <a:latin typeface="Times New Roman" pitchFamily="18" charset="0"/>
                <a:cs typeface="Times New Roman" pitchFamily="18" charset="0"/>
              </a:rPr>
              <a:t>(</a:t>
            </a:r>
            <a:r>
              <a:rPr lang="en-US" sz="2100">
                <a:solidFill>
                  <a:srgbClr val="A01414"/>
                </a:solidFill>
                <a:latin typeface="Times New Roman" pitchFamily="18" charset="0"/>
                <a:cs typeface="Times New Roman" pitchFamily="18" charset="0"/>
              </a:rPr>
              <a:t>"</a:t>
            </a:r>
            <a:r>
              <a:rPr lang="ro-RO" sz="2100">
                <a:solidFill>
                  <a:srgbClr val="A01414"/>
                </a:solidFill>
                <a:latin typeface="Times New Roman" pitchFamily="18" charset="0"/>
                <a:cs typeface="Times New Roman" pitchFamily="18" charset="0"/>
              </a:rPr>
              <a:t>Số cột :</a:t>
            </a:r>
            <a:r>
              <a:rPr lang="en-US" sz="2100">
                <a:solidFill>
                  <a:srgbClr val="A01414"/>
                </a:solidFill>
                <a:latin typeface="Times New Roman" pitchFamily="18" charset="0"/>
                <a:cs typeface="Times New Roman" pitchFamily="18" charset="0"/>
              </a:rPr>
              <a:t> " +</a:t>
            </a:r>
            <a:r>
              <a:rPr lang="ro-RO" sz="2100">
                <a:solidFill>
                  <a:srgbClr val="000000"/>
                </a:solidFill>
                <a:latin typeface="Times New Roman" pitchFamily="18" charset="0"/>
                <a:cs typeface="Times New Roman" pitchFamily="18" charset="0"/>
              </a:rPr>
              <a:t> </a:t>
            </a:r>
            <a:r>
              <a:rPr lang="en-US" sz="2100">
                <a:solidFill>
                  <a:srgbClr val="000000"/>
                </a:solidFill>
                <a:latin typeface="Times New Roman" pitchFamily="18" charset="0"/>
                <a:cs typeface="Times New Roman" pitchFamily="18" charset="0"/>
              </a:rPr>
              <a:t> </a:t>
            </a:r>
            <a:r>
              <a:rPr lang="ro-RO" sz="2100">
                <a:solidFill>
                  <a:srgbClr val="000000"/>
                </a:solidFill>
                <a:latin typeface="Times New Roman" pitchFamily="18" charset="0"/>
                <a:cs typeface="Times New Roman" pitchFamily="18" charset="0"/>
              </a:rPr>
              <a:t>a[0].length); </a:t>
            </a:r>
          </a:p>
          <a:p>
            <a:pPr marL="472679" indent="0" algn="l" eaLnBrk="1" fontAlgn="auto" hangingPunct="1">
              <a:lnSpc>
                <a:spcPct val="120000"/>
              </a:lnSpc>
              <a:spcBef>
                <a:spcPts val="0"/>
              </a:spcBef>
              <a:spcAft>
                <a:spcPts val="0"/>
              </a:spcAft>
              <a:buNone/>
            </a:pPr>
            <a:r>
              <a:rPr lang="ro-RO" sz="2100">
                <a:solidFill>
                  <a:srgbClr val="0000FF"/>
                </a:solidFill>
                <a:latin typeface="Times New Roman" pitchFamily="18" charset="0"/>
                <a:cs typeface="Times New Roman" pitchFamily="18" charset="0"/>
              </a:rPr>
              <a:t>for </a:t>
            </a:r>
            <a:r>
              <a:rPr lang="ro-RO" sz="2100">
                <a:solidFill>
                  <a:srgbClr val="000000"/>
                </a:solidFill>
                <a:latin typeface="Times New Roman" pitchFamily="18" charset="0"/>
                <a:cs typeface="Times New Roman" pitchFamily="18" charset="0"/>
              </a:rPr>
              <a:t>(</a:t>
            </a:r>
            <a:r>
              <a:rPr lang="ro-RO" sz="2100">
                <a:solidFill>
                  <a:srgbClr val="0000FF"/>
                </a:solidFill>
                <a:latin typeface="Times New Roman" pitchFamily="18" charset="0"/>
                <a:cs typeface="Times New Roman" pitchFamily="18" charset="0"/>
              </a:rPr>
              <a:t>int </a:t>
            </a:r>
            <a:r>
              <a:rPr lang="ro-RO" sz="2100">
                <a:solidFill>
                  <a:srgbClr val="000000"/>
                </a:solidFill>
                <a:latin typeface="Times New Roman" pitchFamily="18" charset="0"/>
                <a:cs typeface="Times New Roman" pitchFamily="18" charset="0"/>
              </a:rPr>
              <a:t>i = 0; i &lt; a.length; i++){ </a:t>
            </a:r>
          </a:p>
          <a:p>
            <a:pPr marL="472679" lvl="1" indent="0" algn="l" eaLnBrk="1" fontAlgn="auto" hangingPunct="1">
              <a:lnSpc>
                <a:spcPct val="120000"/>
              </a:lnSpc>
              <a:spcBef>
                <a:spcPts val="0"/>
              </a:spcBef>
              <a:spcAft>
                <a:spcPts val="0"/>
              </a:spcAft>
              <a:buNone/>
            </a:pPr>
            <a:r>
              <a:rPr lang="en-US">
                <a:solidFill>
                  <a:srgbClr val="0000FF"/>
                </a:solidFill>
                <a:latin typeface="Times New Roman" pitchFamily="18" charset="0"/>
                <a:cs typeface="Times New Roman" pitchFamily="18" charset="0"/>
              </a:rPr>
              <a:t>	</a:t>
            </a:r>
            <a:r>
              <a:rPr lang="ro-RO">
                <a:solidFill>
                  <a:srgbClr val="0000FF"/>
                </a:solidFill>
                <a:latin typeface="Times New Roman" pitchFamily="18" charset="0"/>
                <a:cs typeface="Times New Roman" pitchFamily="18" charset="0"/>
              </a:rPr>
              <a:t>for </a:t>
            </a:r>
            <a:r>
              <a:rPr lang="ro-RO">
                <a:solidFill>
                  <a:srgbClr val="000000"/>
                </a:solidFill>
                <a:latin typeface="Times New Roman" pitchFamily="18" charset="0"/>
                <a:cs typeface="Times New Roman" pitchFamily="18" charset="0"/>
              </a:rPr>
              <a:t>(</a:t>
            </a:r>
            <a:r>
              <a:rPr lang="ro-RO">
                <a:solidFill>
                  <a:srgbClr val="0000FF"/>
                </a:solidFill>
                <a:latin typeface="Times New Roman" pitchFamily="18" charset="0"/>
                <a:cs typeface="Times New Roman" pitchFamily="18" charset="0"/>
              </a:rPr>
              <a:t>int </a:t>
            </a:r>
            <a:r>
              <a:rPr lang="ro-RO">
                <a:solidFill>
                  <a:srgbClr val="000000"/>
                </a:solidFill>
                <a:latin typeface="Times New Roman" pitchFamily="18" charset="0"/>
                <a:cs typeface="Times New Roman" pitchFamily="18" charset="0"/>
              </a:rPr>
              <a:t>j = 0; j &lt; a[i].length; j++) { </a:t>
            </a:r>
          </a:p>
          <a:p>
            <a:pPr marL="472679" lvl="2" indent="0" eaLnBrk="1" fontAlgn="auto" hangingPunct="1">
              <a:spcBef>
                <a:spcPts val="0"/>
              </a:spcBef>
              <a:spcAft>
                <a:spcPts val="0"/>
              </a:spcAft>
              <a:buNone/>
            </a:pPr>
            <a:r>
              <a:rPr lang="en-US" kern="1200">
                <a:solidFill>
                  <a:srgbClr val="288EAD"/>
                </a:solidFill>
                <a:latin typeface="Times New Roman" pitchFamily="18" charset="0"/>
                <a:cs typeface="Times New Roman" pitchFamily="18" charset="0"/>
              </a:rPr>
              <a:t>		</a:t>
            </a:r>
            <a:r>
              <a:rPr lang="ro-RO" kern="1200">
                <a:solidFill>
                  <a:srgbClr val="288EAD"/>
                </a:solidFill>
                <a:latin typeface="Times New Roman" pitchFamily="18" charset="0"/>
                <a:cs typeface="Times New Roman" pitchFamily="18" charset="0"/>
              </a:rPr>
              <a:t>System.out.print</a:t>
            </a:r>
            <a:r>
              <a:rPr lang="ro-RO" kern="1200">
                <a:solidFill>
                  <a:srgbClr val="000000"/>
                </a:solidFill>
                <a:latin typeface="Times New Roman" pitchFamily="18" charset="0"/>
                <a:cs typeface="Times New Roman" pitchFamily="18" charset="0"/>
              </a:rPr>
              <a:t>(a[i][j]+</a:t>
            </a:r>
            <a:r>
              <a:rPr lang="en-US" kern="1200">
                <a:solidFill>
                  <a:srgbClr val="000000"/>
                </a:solidFill>
                <a:latin typeface="Times New Roman" pitchFamily="18" charset="0"/>
                <a:cs typeface="Times New Roman" pitchFamily="18" charset="0"/>
              </a:rPr>
              <a:t>"</a:t>
            </a:r>
            <a:r>
              <a:rPr lang="ro-RO" kern="1200">
                <a:solidFill>
                  <a:srgbClr val="000000"/>
                </a:solidFill>
                <a:latin typeface="Times New Roman" pitchFamily="18" charset="0"/>
                <a:cs typeface="Times New Roman" pitchFamily="18" charset="0"/>
              </a:rPr>
              <a:t>\t</a:t>
            </a:r>
            <a:r>
              <a:rPr lang="en-US" kern="1200">
                <a:solidFill>
                  <a:srgbClr val="000000"/>
                </a:solidFill>
                <a:latin typeface="Times New Roman" pitchFamily="18" charset="0"/>
                <a:cs typeface="Times New Roman" pitchFamily="18" charset="0"/>
              </a:rPr>
              <a:t>"</a:t>
            </a:r>
            <a:r>
              <a:rPr lang="ro-RO" kern="1200">
                <a:solidFill>
                  <a:srgbClr val="000000"/>
                </a:solidFill>
                <a:latin typeface="Times New Roman" pitchFamily="18" charset="0"/>
                <a:cs typeface="Times New Roman" pitchFamily="18" charset="0"/>
              </a:rPr>
              <a:t>); </a:t>
            </a:r>
          </a:p>
          <a:p>
            <a:pPr marL="472679" lvl="1" indent="0" algn="l" eaLnBrk="1" fontAlgn="auto" hangingPunct="1">
              <a:spcBef>
                <a:spcPts val="0"/>
              </a:spcBef>
              <a:spcAft>
                <a:spcPts val="0"/>
              </a:spcAft>
              <a:buNone/>
            </a:pPr>
            <a:r>
              <a:rPr lang="en-US">
                <a:solidFill>
                  <a:srgbClr val="000000"/>
                </a:solidFill>
                <a:latin typeface="Times New Roman" pitchFamily="18" charset="0"/>
                <a:cs typeface="Times New Roman" pitchFamily="18" charset="0"/>
              </a:rPr>
              <a:t>	</a:t>
            </a:r>
            <a:r>
              <a:rPr lang="ro-RO">
                <a:solidFill>
                  <a:srgbClr val="000000"/>
                </a:solidFill>
                <a:latin typeface="Times New Roman" pitchFamily="18" charset="0"/>
                <a:cs typeface="Times New Roman" pitchFamily="18" charset="0"/>
              </a:rPr>
              <a:t>} </a:t>
            </a:r>
          </a:p>
          <a:p>
            <a:pPr marL="472679" lvl="1" indent="0" algn="l" eaLnBrk="1" fontAlgn="auto" hangingPunct="1">
              <a:spcBef>
                <a:spcPts val="0"/>
              </a:spcBef>
              <a:spcAft>
                <a:spcPts val="0"/>
              </a:spcAft>
              <a:buNone/>
            </a:pPr>
            <a:r>
              <a:rPr lang="en-US">
                <a:solidFill>
                  <a:srgbClr val="288EAD"/>
                </a:solidFill>
                <a:latin typeface="Times New Roman" pitchFamily="18" charset="0"/>
                <a:cs typeface="Times New Roman" pitchFamily="18" charset="0"/>
              </a:rPr>
              <a:t>	</a:t>
            </a:r>
            <a:r>
              <a:rPr lang="ro-RO">
                <a:solidFill>
                  <a:srgbClr val="288EAD"/>
                </a:solidFill>
                <a:latin typeface="Times New Roman" pitchFamily="18" charset="0"/>
                <a:cs typeface="Times New Roman" pitchFamily="18" charset="0"/>
              </a:rPr>
              <a:t>System.out.println</a:t>
            </a:r>
            <a:r>
              <a:rPr lang="ro-RO">
                <a:solidFill>
                  <a:srgbClr val="000000"/>
                </a:solidFill>
                <a:latin typeface="Times New Roman" pitchFamily="18" charset="0"/>
                <a:cs typeface="Times New Roman" pitchFamily="18" charset="0"/>
              </a:rPr>
              <a:t>(); </a:t>
            </a:r>
          </a:p>
          <a:p>
            <a:pPr marL="472679" indent="0" algn="l" eaLnBrk="1" fontAlgn="auto" hangingPunct="1">
              <a:spcBef>
                <a:spcPts val="0"/>
              </a:spcBef>
              <a:spcAft>
                <a:spcPts val="0"/>
              </a:spcAft>
              <a:buNone/>
            </a:pPr>
            <a:r>
              <a:rPr lang="ro-RO" sz="2100">
                <a:solidFill>
                  <a:srgbClr val="000000"/>
                </a:solidFill>
                <a:latin typeface="Times New Roman" pitchFamily="18" charset="0"/>
                <a:cs typeface="Times New Roman" pitchFamily="18" charset="0"/>
              </a:rPr>
              <a:t>} </a:t>
            </a:r>
          </a:p>
          <a:p>
            <a:pPr marL="0" indent="-42863" algn="l" eaLnBrk="1" hangingPunct="1">
              <a:lnSpc>
                <a:spcPct val="110000"/>
              </a:lnSpc>
              <a:spcBef>
                <a:spcPts val="375"/>
              </a:spcBef>
              <a:buNone/>
              <a:defRPr/>
            </a:pPr>
            <a:endParaRPr lang="en-US">
              <a:solidFill>
                <a:srgbClr val="00B05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E3E8E051-591C-4566-9813-B4BB16D377BD}" type="slidenum">
              <a:rPr lang="en-US" smtClean="0"/>
              <a:pPr/>
              <a:t>92</a:t>
            </a:fld>
            <a:endParaRPr lang="en-US"/>
          </a:p>
        </p:txBody>
      </p:sp>
    </p:spTree>
    <p:extLst>
      <p:ext uri="{BB962C8B-B14F-4D97-AF65-F5344CB8AC3E}">
        <p14:creationId xmlns:p14="http://schemas.microsoft.com/office/powerpoint/2010/main" val="243509554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5. Nhập xuất dữ liệu đơn giản</a:t>
            </a:r>
          </a:p>
        </p:txBody>
      </p:sp>
      <p:sp>
        <p:nvSpPr>
          <p:cNvPr id="3" name="Content Placeholder 2"/>
          <p:cNvSpPr>
            <a:spLocks noGrp="1"/>
          </p:cNvSpPr>
          <p:nvPr>
            <p:ph idx="1"/>
          </p:nvPr>
        </p:nvSpPr>
        <p:spPr>
          <a:xfrm>
            <a:off x="1385646" y="1808820"/>
            <a:ext cx="6372708" cy="3726414"/>
          </a:xfrm>
        </p:spPr>
        <p:txBody>
          <a:bodyPr wrap="square">
            <a:noAutofit/>
          </a:bodyPr>
          <a:lstStyle/>
          <a:p>
            <a:pPr marL="0" indent="0">
              <a:spcAft>
                <a:spcPts val="450"/>
              </a:spcAft>
              <a:buNone/>
            </a:pPr>
            <a:r>
              <a:rPr lang="en-US"/>
              <a:t>5.1. Nhập dữ liệu từ bàn phím</a:t>
            </a:r>
          </a:p>
          <a:p>
            <a:pPr marL="0" indent="0">
              <a:spcAft>
                <a:spcPts val="450"/>
              </a:spcAft>
              <a:buNone/>
            </a:pPr>
            <a:r>
              <a:rPr lang="en-US"/>
              <a:t>5.2 Xuất dữ liệu ra màn hình</a:t>
            </a:r>
          </a:p>
        </p:txBody>
      </p:sp>
      <p:sp>
        <p:nvSpPr>
          <p:cNvPr id="4" name="Slide Number Placeholder 3"/>
          <p:cNvSpPr>
            <a:spLocks noGrp="1"/>
          </p:cNvSpPr>
          <p:nvPr>
            <p:ph type="sldNum" sz="quarter" idx="12"/>
          </p:nvPr>
        </p:nvSpPr>
        <p:spPr/>
        <p:txBody>
          <a:bodyPr/>
          <a:lstStyle/>
          <a:p>
            <a:fld id="{E3E8E051-591C-4566-9813-B4BB16D377BD}" type="slidenum">
              <a:rPr lang="en-US" smtClean="0"/>
              <a:pPr/>
              <a:t>93</a:t>
            </a:fld>
            <a:endParaRPr lang="en-US"/>
          </a:p>
        </p:txBody>
      </p:sp>
    </p:spTree>
    <p:extLst>
      <p:ext uri="{BB962C8B-B14F-4D97-AF65-F5344CB8AC3E}">
        <p14:creationId xmlns:p14="http://schemas.microsoft.com/office/powerpoint/2010/main" val="357623056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5.1. Nhập dữ liệu từ bàn phím</a:t>
            </a:r>
          </a:p>
        </p:txBody>
      </p:sp>
      <p:sp>
        <p:nvSpPr>
          <p:cNvPr id="3" name="Content Placeholder 2"/>
          <p:cNvSpPr>
            <a:spLocks noGrp="1"/>
          </p:cNvSpPr>
          <p:nvPr>
            <p:ph idx="1"/>
          </p:nvPr>
        </p:nvSpPr>
        <p:spPr>
          <a:xfrm>
            <a:off x="1385646" y="1808820"/>
            <a:ext cx="6372708" cy="3726414"/>
          </a:xfrm>
        </p:spPr>
        <p:txBody>
          <a:bodyPr wrap="square">
            <a:noAutofit/>
          </a:bodyPr>
          <a:lstStyle/>
          <a:p>
            <a:pPr lvl="0" latinLnBrk="0"/>
            <a:r>
              <a:rPr lang="en-US">
                <a:effectLst>
                  <a:glow>
                    <a:srgbClr val="000000"/>
                  </a:glow>
                  <a:outerShdw sx="0" sy="0">
                    <a:srgbClr val="000000"/>
                  </a:outerShdw>
                  <a:reflection stA="0" endPos="0" fadeDir="0" sx="0" sy="0"/>
                </a:effectLst>
              </a:rPr>
              <a:t>Import gói java.util.Scanner vào đầu chương trình</a:t>
            </a:r>
          </a:p>
          <a:p>
            <a:pPr marL="0" indent="0" algn="ctr">
              <a:buNone/>
            </a:pPr>
            <a:r>
              <a:rPr lang="en-US" sz="2100">
                <a:latin typeface="Courier New" pitchFamily="49" charset="0"/>
                <a:cs typeface="Courier New" pitchFamily="49" charset="0"/>
              </a:rPr>
              <a:t>import java.util.Scanner;</a:t>
            </a:r>
          </a:p>
          <a:p>
            <a:pPr lvl="0" latinLnBrk="0"/>
            <a:r>
              <a:rPr lang="en-US">
                <a:effectLst>
                  <a:glow>
                    <a:srgbClr val="000000"/>
                  </a:glow>
                  <a:outerShdw sx="0" sy="0">
                    <a:srgbClr val="000000"/>
                  </a:outerShdw>
                  <a:reflection stA="0" endPos="0" fadeDir="0" sx="0" sy="0"/>
                </a:effectLst>
              </a:rPr>
              <a:t>Tạo đối tượng thuộc lớp Scanner</a:t>
            </a:r>
          </a:p>
          <a:p>
            <a:pPr marL="0" indent="0" algn="ctr">
              <a:buNone/>
            </a:pPr>
            <a:r>
              <a:rPr lang="en-US" sz="2100">
                <a:latin typeface="Courier New" pitchFamily="49" charset="0"/>
                <a:cs typeface="Courier New" pitchFamily="49" charset="0"/>
              </a:rPr>
              <a:t>Scanner input = new Scanner(System.in);</a:t>
            </a:r>
          </a:p>
          <a:p>
            <a:pPr lvl="0" latinLnBrk="0"/>
            <a:r>
              <a:rPr lang="en-US">
                <a:effectLst>
                  <a:glow>
                    <a:srgbClr val="000000"/>
                  </a:glow>
                  <a:outerShdw sx="0" sy="0">
                    <a:srgbClr val="000000"/>
                  </a:outerShdw>
                  <a:reflection stA="0" endPos="0" fadeDir="0" sx="0" sy="0"/>
                </a:effectLst>
              </a:rPr>
              <a:t>Sử dụng đối tượng scanner gọi phương thức đọc dữ liệu phù hợp với yêu cầu.</a:t>
            </a:r>
          </a:p>
          <a:p>
            <a:pPr lvl="1" latinLnBrk="0"/>
            <a:r>
              <a:rPr lang="en-US"/>
              <a:t>Ví dụ: Đọc dòng văn bản </a:t>
            </a:r>
          </a:p>
          <a:p>
            <a:pPr marL="342900" lvl="1" indent="0" algn="ctr">
              <a:buNone/>
            </a:pPr>
            <a:r>
              <a:rPr lang="en-US">
                <a:latin typeface="Courier New" pitchFamily="49" charset="0"/>
                <a:cs typeface="Courier New" pitchFamily="49" charset="0"/>
              </a:rPr>
              <a:t>String str = input.nextLine();</a:t>
            </a:r>
          </a:p>
          <a:p>
            <a:pPr marL="342900" lvl="1" indent="0">
              <a:buNone/>
            </a:pPr>
            <a:endParaRPr lang="en-US"/>
          </a:p>
        </p:txBody>
      </p:sp>
      <p:sp>
        <p:nvSpPr>
          <p:cNvPr id="4" name="Slide Number Placeholder 3"/>
          <p:cNvSpPr>
            <a:spLocks noGrp="1"/>
          </p:cNvSpPr>
          <p:nvPr>
            <p:ph type="sldNum" sz="quarter" idx="12"/>
          </p:nvPr>
        </p:nvSpPr>
        <p:spPr/>
        <p:txBody>
          <a:bodyPr/>
          <a:lstStyle/>
          <a:p>
            <a:fld id="{E3E8E051-591C-4566-9813-B4BB16D377BD}" type="slidenum">
              <a:rPr lang="en-US" smtClean="0"/>
              <a:pPr/>
              <a:t>94</a:t>
            </a:fld>
            <a:endParaRPr lang="en-US"/>
          </a:p>
        </p:txBody>
      </p:sp>
    </p:spTree>
    <p:extLst>
      <p:ext uri="{BB962C8B-B14F-4D97-AF65-F5344CB8AC3E}">
        <p14:creationId xmlns:p14="http://schemas.microsoft.com/office/powerpoint/2010/main" val="397717838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5.1. Nhập dữ liệu từ bàn phím</a:t>
            </a:r>
          </a:p>
        </p:txBody>
      </p:sp>
      <p:sp>
        <p:nvSpPr>
          <p:cNvPr id="3" name="Content Placeholder 2"/>
          <p:cNvSpPr>
            <a:spLocks noGrp="1"/>
          </p:cNvSpPr>
          <p:nvPr>
            <p:ph idx="1"/>
          </p:nvPr>
        </p:nvSpPr>
        <p:spPr>
          <a:xfrm>
            <a:off x="1385646" y="1808820"/>
            <a:ext cx="6372708" cy="3726414"/>
          </a:xfrm>
        </p:spPr>
        <p:txBody>
          <a:bodyPr wrap="square">
            <a:noAutofit/>
          </a:bodyPr>
          <a:lstStyle/>
          <a:p>
            <a:pPr>
              <a:lnSpc>
                <a:spcPct val="150000"/>
              </a:lnSpc>
              <a:spcAft>
                <a:spcPts val="450"/>
              </a:spcAft>
            </a:pPr>
            <a:r>
              <a:rPr lang="en-US"/>
              <a:t>Tương tự, để đọc các giá trị số nguyên, số thực có thể dùng:</a:t>
            </a:r>
          </a:p>
          <a:p>
            <a:pPr marL="0" indent="0" algn="ctr">
              <a:lnSpc>
                <a:spcPct val="150000"/>
              </a:lnSpc>
              <a:spcAft>
                <a:spcPts val="450"/>
              </a:spcAft>
              <a:buNone/>
            </a:pPr>
            <a:r>
              <a:rPr lang="en-US">
                <a:latin typeface="Courier New" pitchFamily="49" charset="0"/>
                <a:cs typeface="Courier New" pitchFamily="49" charset="0"/>
              </a:rPr>
              <a:t>int n = input.nextInt();</a:t>
            </a:r>
          </a:p>
          <a:p>
            <a:pPr marL="0" indent="0" algn="ctr">
              <a:lnSpc>
                <a:spcPct val="150000"/>
              </a:lnSpc>
              <a:spcAft>
                <a:spcPts val="450"/>
              </a:spcAft>
              <a:buNone/>
            </a:pPr>
            <a:r>
              <a:rPr lang="en-US">
                <a:latin typeface="Courier New" pitchFamily="49" charset="0"/>
                <a:cs typeface="Courier New" pitchFamily="49" charset="0"/>
              </a:rPr>
              <a:t>float f = input.nextFloat();</a:t>
            </a:r>
          </a:p>
        </p:txBody>
      </p:sp>
      <p:sp>
        <p:nvSpPr>
          <p:cNvPr id="4" name="Slide Number Placeholder 3"/>
          <p:cNvSpPr>
            <a:spLocks noGrp="1"/>
          </p:cNvSpPr>
          <p:nvPr>
            <p:ph type="sldNum" sz="quarter" idx="12"/>
          </p:nvPr>
        </p:nvSpPr>
        <p:spPr/>
        <p:txBody>
          <a:bodyPr/>
          <a:lstStyle/>
          <a:p>
            <a:fld id="{E3E8E051-591C-4566-9813-B4BB16D377BD}" type="slidenum">
              <a:rPr lang="en-US" smtClean="0"/>
              <a:pPr/>
              <a:t>95</a:t>
            </a:fld>
            <a:endParaRPr lang="en-US"/>
          </a:p>
        </p:txBody>
      </p:sp>
    </p:spTree>
    <p:extLst>
      <p:ext uri="{BB962C8B-B14F-4D97-AF65-F5344CB8AC3E}">
        <p14:creationId xmlns:p14="http://schemas.microsoft.com/office/powerpoint/2010/main" val="247314909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5.2. Xuất dữ liệu ra màn hình</a:t>
            </a:r>
          </a:p>
        </p:txBody>
      </p:sp>
      <p:sp>
        <p:nvSpPr>
          <p:cNvPr id="3" name="Content Placeholder 2"/>
          <p:cNvSpPr>
            <a:spLocks noGrp="1"/>
          </p:cNvSpPr>
          <p:nvPr>
            <p:ph idx="1"/>
          </p:nvPr>
        </p:nvSpPr>
        <p:spPr>
          <a:xfrm>
            <a:off x="1385646" y="1808820"/>
            <a:ext cx="6372708" cy="3726414"/>
          </a:xfrm>
        </p:spPr>
        <p:txBody>
          <a:bodyPr wrap="square">
            <a:noAutofit/>
          </a:bodyPr>
          <a:lstStyle/>
          <a:p>
            <a:pPr>
              <a:lnSpc>
                <a:spcPct val="150000"/>
              </a:lnSpc>
            </a:pPr>
            <a:r>
              <a:rPr lang="en-US"/>
              <a:t>Sử dụng System.out.print(“”); hoặc System.out.println(“”);</a:t>
            </a:r>
          </a:p>
          <a:p>
            <a:pPr>
              <a:lnSpc>
                <a:spcPct val="150000"/>
              </a:lnSpc>
            </a:pPr>
            <a:r>
              <a:rPr lang="en-US"/>
              <a:t>Ví dụ:</a:t>
            </a:r>
          </a:p>
          <a:p>
            <a:pPr lvl="1" algn="l">
              <a:lnSpc>
                <a:spcPct val="150000"/>
              </a:lnSpc>
            </a:pPr>
            <a:r>
              <a:rPr lang="en-US">
                <a:latin typeface="Courier New" pitchFamily="49" charset="0"/>
                <a:cs typeface="Courier New" pitchFamily="49" charset="0"/>
              </a:rPr>
              <a:t>System.out.print(“Hello World”);</a:t>
            </a:r>
          </a:p>
          <a:p>
            <a:pPr lvl="1" algn="l">
              <a:lnSpc>
                <a:spcPct val="150000"/>
              </a:lnSpc>
            </a:pPr>
            <a:r>
              <a:rPr lang="en-US">
                <a:latin typeface="Courier New" pitchFamily="49" charset="0"/>
                <a:cs typeface="Courier New" pitchFamily="49" charset="0"/>
              </a:rPr>
              <a:t>String s = “Hello World”;</a:t>
            </a:r>
          </a:p>
          <a:p>
            <a:pPr lvl="1" algn="l">
              <a:lnSpc>
                <a:spcPct val="150000"/>
              </a:lnSpc>
            </a:pPr>
            <a:r>
              <a:rPr lang="en-US">
                <a:latin typeface="Courier New" pitchFamily="49" charset="0"/>
                <a:cs typeface="Courier New" pitchFamily="49" charset="0"/>
              </a:rPr>
              <a:t>System.out.println(s);</a:t>
            </a:r>
          </a:p>
        </p:txBody>
      </p:sp>
      <p:sp>
        <p:nvSpPr>
          <p:cNvPr id="4" name="Slide Number Placeholder 3"/>
          <p:cNvSpPr>
            <a:spLocks noGrp="1"/>
          </p:cNvSpPr>
          <p:nvPr>
            <p:ph type="sldNum" sz="quarter" idx="12"/>
          </p:nvPr>
        </p:nvSpPr>
        <p:spPr/>
        <p:txBody>
          <a:bodyPr/>
          <a:lstStyle/>
          <a:p>
            <a:fld id="{E3E8E051-591C-4566-9813-B4BB16D377BD}" type="slidenum">
              <a:rPr lang="en-US" smtClean="0"/>
              <a:pPr/>
              <a:t>96</a:t>
            </a:fld>
            <a:endParaRPr lang="en-US"/>
          </a:p>
        </p:txBody>
      </p:sp>
    </p:spTree>
    <p:extLst>
      <p:ext uri="{BB962C8B-B14F-4D97-AF65-F5344CB8AC3E}">
        <p14:creationId xmlns:p14="http://schemas.microsoft.com/office/powerpoint/2010/main" val="740690185"/>
      </p:ext>
    </p:extLst>
  </p:cSld>
  <p:clrMapOvr>
    <a:masterClrMapping/>
  </p:clrMapOvr>
</p:sld>
</file>

<file path=ppt/theme/theme1.xml><?xml version="1.0" encoding="utf-8"?>
<a:theme xmlns:a="http://schemas.openxmlformats.org/drawingml/2006/main" name="Orang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0</TotalTime>
  <Words>6033</Words>
  <Application>Microsoft Office PowerPoint</Application>
  <PresentationFormat>On-screen Show (4:3)</PresentationFormat>
  <Paragraphs>893</Paragraphs>
  <Slides>96</Slides>
  <Notes>45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96</vt:i4>
      </vt:variant>
    </vt:vector>
  </HeadingPairs>
  <TitlesOfParts>
    <vt:vector size="106" baseType="lpstr">
      <vt:lpstr>Arial</vt:lpstr>
      <vt:lpstr>Calibri</vt:lpstr>
      <vt:lpstr>Consolas</vt:lpstr>
      <vt:lpstr>Courier New</vt:lpstr>
      <vt:lpstr>Google Sans</vt:lpstr>
      <vt:lpstr>Roboto</vt:lpstr>
      <vt:lpstr>Tahoma</vt:lpstr>
      <vt:lpstr>Times New Roman</vt:lpstr>
      <vt:lpstr>Wingdings</vt:lpstr>
      <vt:lpstr>Orange</vt:lpstr>
      <vt:lpstr>Chương 1 Căn bản về Ngôn ngữ lập trình Java</vt:lpstr>
      <vt:lpstr>The top 10 programming languages of TIOBE</vt:lpstr>
      <vt:lpstr>Nội dung</vt:lpstr>
      <vt:lpstr>1. Tổng quan về NNLT Java</vt:lpstr>
      <vt:lpstr>1.1. Lịch sử phát triển</vt:lpstr>
      <vt:lpstr>1.1. Lịch sử phát triển</vt:lpstr>
      <vt:lpstr>1.1. Lịch sử phát triển</vt:lpstr>
      <vt:lpstr>1.2. Đặc điểm</vt:lpstr>
      <vt:lpstr>1.2. Đặc điểm</vt:lpstr>
      <vt:lpstr>1.2. Đặc điểm</vt:lpstr>
      <vt:lpstr>1.2. Đặc điểm</vt:lpstr>
      <vt:lpstr>1.2. Đặc điểm</vt:lpstr>
      <vt:lpstr>1.2. Đặc điểm</vt:lpstr>
      <vt:lpstr>1.2. Đặc điểm</vt:lpstr>
      <vt:lpstr>1.2. Đặc điểm</vt:lpstr>
      <vt:lpstr>1.3. Các công nghệ Java</vt:lpstr>
      <vt:lpstr>1.3. Các công nghệ Java</vt:lpstr>
      <vt:lpstr>1.3. Các công nghệ Java</vt:lpstr>
      <vt:lpstr>1.3. Các công nghệ Java</vt:lpstr>
      <vt:lpstr>1.4. Môi trường lập trình Java</vt:lpstr>
      <vt:lpstr>1.5. Chương trình Java đơn giản</vt:lpstr>
      <vt:lpstr>1.5. Chương trình Java đơn giản</vt:lpstr>
      <vt:lpstr>1.5. Chương trình Java đơn giản</vt:lpstr>
      <vt:lpstr>Kiểm tra java</vt:lpstr>
      <vt:lpstr>1.6. Quá trình phát triển một chương trình Java</vt:lpstr>
      <vt:lpstr>1.7. IDE hỗ trợ lập trình Java</vt:lpstr>
      <vt:lpstr>2. Các thành phần cơ bản của NNLT Java</vt:lpstr>
      <vt:lpstr>2.1. Từ khóa và định danh</vt:lpstr>
      <vt:lpstr>2.1. Từ khóa và định danh</vt:lpstr>
      <vt:lpstr>2.1. Từ khóa và định danh</vt:lpstr>
      <vt:lpstr>2.1. Từ khóa và định danh</vt:lpstr>
      <vt:lpstr>2.2. Kiểu dữ liệu</vt:lpstr>
      <vt:lpstr>2.2.1. Các kiểu dữ liệu cơ sở</vt:lpstr>
      <vt:lpstr>2.2.2. Kiểu dữ liệu tham chiếu</vt:lpstr>
      <vt:lpstr>2.3. Toán tử</vt:lpstr>
      <vt:lpstr>2.3.1. Toán tử số học</vt:lpstr>
      <vt:lpstr>2.3.1. Toán tử số học (2)</vt:lpstr>
      <vt:lpstr>2.3.2. Toán tử nhị phân</vt:lpstr>
      <vt:lpstr>2.3.2. Toán tử nhị phân (2)</vt:lpstr>
      <vt:lpstr>2.2.3. Toán tử nhị phân (3)</vt:lpstr>
      <vt:lpstr>2.2.4. Toán tử quan hệ</vt:lpstr>
      <vt:lpstr>2.2.5. Toán tử logic</vt:lpstr>
      <vt:lpstr>2.2.6. Toán tử điều kiện</vt:lpstr>
      <vt:lpstr>2.3. Biến và hằng</vt:lpstr>
      <vt:lpstr>2.4. Câu lệnh và khối lệnh</vt:lpstr>
      <vt:lpstr>2.4. Câu lệnh và khối lệnh</vt:lpstr>
      <vt:lpstr>2.5. Chú thích</vt:lpstr>
      <vt:lpstr>2.5. Chú thích (4)</vt:lpstr>
      <vt:lpstr>2.5. Chú thích (3)</vt:lpstr>
      <vt:lpstr>3. Lệnh điều khiển</vt:lpstr>
      <vt:lpstr>3.1. Lệnh rẽ nhánh</vt:lpstr>
      <vt:lpstr>3.1.1. Lệnh if</vt:lpstr>
      <vt:lpstr>3.1.2. Lệnh if … else</vt:lpstr>
      <vt:lpstr>Lệnh if, if…else</vt:lpstr>
      <vt:lpstr>3.1.3. Lệnh if … else lồng nhau</vt:lpstr>
      <vt:lpstr>3.1.3. Lệnh if … else lồng nhau</vt:lpstr>
      <vt:lpstr>3.1.3. Lệnh if … else lồng nhau</vt:lpstr>
      <vt:lpstr>3.1.4. Lệnh switch … case</vt:lpstr>
      <vt:lpstr>3.1.4. Lệnh switch … case</vt:lpstr>
      <vt:lpstr>3.1.4. Lệnh switch … case</vt:lpstr>
      <vt:lpstr>3.2. Lệnh lặp</vt:lpstr>
      <vt:lpstr>3.2.1. Lệnh while</vt:lpstr>
      <vt:lpstr>3.2.2. Lệnh do … while</vt:lpstr>
      <vt:lpstr>3.2.3. Lệnh for</vt:lpstr>
      <vt:lpstr>3.2.4. Lệnh break</vt:lpstr>
      <vt:lpstr>3.2.4. Lệnh break</vt:lpstr>
      <vt:lpstr>3.2.5. Lệnh continue</vt:lpstr>
      <vt:lpstr>3.2.5. Lệnh continue</vt:lpstr>
      <vt:lpstr>4. Mảng và chuỗi</vt:lpstr>
      <vt:lpstr>4.1. Chuỗi ký tự - Lớp String</vt:lpstr>
      <vt:lpstr>4.1. Chuỗi ký tự - Lớp String (2)</vt:lpstr>
      <vt:lpstr>4.1. Chuỗi ký tự - Lớp String (3)</vt:lpstr>
      <vt:lpstr>4.1. Chuỗi ký tự - Lớp String (4)</vt:lpstr>
      <vt:lpstr>4.1. Chuỗi ký tự - Lớp String (5)</vt:lpstr>
      <vt:lpstr>4.11. Chuỗi ký tự - Lớp String (5)</vt:lpstr>
      <vt:lpstr>4.2. Mảng một chiều</vt:lpstr>
      <vt:lpstr>4.2. Mảng một chiều</vt:lpstr>
      <vt:lpstr>4.2. Mảng một chiều</vt:lpstr>
      <vt:lpstr>4.2. Mảng một chiều</vt:lpstr>
      <vt:lpstr>4.2. Mảng một chiều</vt:lpstr>
      <vt:lpstr>4.2. Mảng một chiều</vt:lpstr>
      <vt:lpstr>4.2. Mảng một chiều</vt:lpstr>
      <vt:lpstr>4.2. Mảng một chiều</vt:lpstr>
      <vt:lpstr>4.2. Mảng một chiều</vt:lpstr>
      <vt:lpstr>4.3. Mảng hai chiều</vt:lpstr>
      <vt:lpstr>4.3. Mảng hai chiều</vt:lpstr>
      <vt:lpstr>4.3. Mảng hai chiều</vt:lpstr>
      <vt:lpstr>4.3. Mảng hai chiều</vt:lpstr>
      <vt:lpstr>4.3. Mảng hai chiều</vt:lpstr>
      <vt:lpstr>4.3. Mảng hai chiều</vt:lpstr>
      <vt:lpstr>4.3. Mảng hai chiều</vt:lpstr>
      <vt:lpstr>4.3. Mảng hai chiều</vt:lpstr>
      <vt:lpstr>5. Nhập xuất dữ liệu đơn giản</vt:lpstr>
      <vt:lpstr>5.1. Nhập dữ liệu từ bàn phím</vt:lpstr>
      <vt:lpstr>5.1. Nhập dữ liệu từ bàn phím</vt:lpstr>
      <vt:lpstr>5.2. Xuất dữ liệu ra màn hình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2017-10-21T23:55:37Z</dcterms:created>
  <dcterms:modified xsi:type="dcterms:W3CDTF">2024-10-14T13:44:20Z</dcterms:modified>
</cp:coreProperties>
</file>