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81" r:id="rId2"/>
    <p:sldId id="482" r:id="rId3"/>
    <p:sldId id="543" r:id="rId4"/>
    <p:sldId id="545" r:id="rId5"/>
    <p:sldId id="549" r:id="rId6"/>
    <p:sldId id="604" r:id="rId7"/>
    <p:sldId id="546" r:id="rId8"/>
    <p:sldId id="547" r:id="rId9"/>
    <p:sldId id="550" r:id="rId10"/>
    <p:sldId id="605" r:id="rId11"/>
    <p:sldId id="551" r:id="rId12"/>
    <p:sldId id="552" r:id="rId13"/>
    <p:sldId id="553" r:id="rId14"/>
    <p:sldId id="554" r:id="rId15"/>
    <p:sldId id="555" r:id="rId16"/>
    <p:sldId id="556" r:id="rId17"/>
    <p:sldId id="557" r:id="rId18"/>
    <p:sldId id="558" r:id="rId19"/>
    <p:sldId id="559" r:id="rId20"/>
    <p:sldId id="562" r:id="rId21"/>
    <p:sldId id="563" r:id="rId22"/>
    <p:sldId id="564" r:id="rId23"/>
    <p:sldId id="565" r:id="rId24"/>
    <p:sldId id="609" r:id="rId25"/>
    <p:sldId id="610" r:id="rId26"/>
    <p:sldId id="613" r:id="rId27"/>
    <p:sldId id="630" r:id="rId28"/>
    <p:sldId id="566" r:id="rId29"/>
    <p:sldId id="567" r:id="rId30"/>
    <p:sldId id="568" r:id="rId31"/>
    <p:sldId id="569" r:id="rId32"/>
    <p:sldId id="570" r:id="rId33"/>
    <p:sldId id="571" r:id="rId34"/>
    <p:sldId id="572" r:id="rId35"/>
    <p:sldId id="573" r:id="rId36"/>
    <p:sldId id="632" r:id="rId37"/>
    <p:sldId id="63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32"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BDC8E-6A3F-4C9E-BFE7-D5482AF6A380}"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F2F797-F6C1-4045-B8AA-5C15F4681697}" type="slidenum">
              <a:rPr lang="en-US" smtClean="0"/>
              <a:t>‹#›</a:t>
            </a:fld>
            <a:endParaRPr lang="en-US"/>
          </a:p>
        </p:txBody>
      </p:sp>
    </p:spTree>
    <p:extLst>
      <p:ext uri="{BB962C8B-B14F-4D97-AF65-F5344CB8AC3E}">
        <p14:creationId xmlns:p14="http://schemas.microsoft.com/office/powerpoint/2010/main" val="4278086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4D6F88A-F17F-491B-A558-A5E9980DD532}" type="slidenum">
              <a:rPr lang="en-US" smtClean="0"/>
              <a:pPr/>
              <a:t>26</a:t>
            </a:fld>
            <a:endParaRPr lang="en-US"/>
          </a:p>
        </p:txBody>
      </p:sp>
    </p:spTree>
    <p:extLst>
      <p:ext uri="{BB962C8B-B14F-4D97-AF65-F5344CB8AC3E}">
        <p14:creationId xmlns:p14="http://schemas.microsoft.com/office/powerpoint/2010/main" val="748089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0ED9F-0F33-40B3-B367-D4EC71F8AC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B6193-1A58-4988-B416-54C46AF6DA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01B1532-7B61-42A1-8647-8011B53F2460}"/>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3C84CD37-FE64-46A9-811F-0E3BF1FEB2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6777F1-6129-4C37-9DD1-ED14861E32AB}"/>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806917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F1B21-5445-422F-96C1-46E8477402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DBF155-C2BF-4966-851E-8B3C65C17B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B2BD0-5244-4D81-B93F-F505934BDF52}"/>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36CC2001-FBA3-4D9D-AAC2-273F2BBBE5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954DB6-75AE-451D-A700-A7E65FEDF60A}"/>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3668568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FBFA5-AD0B-4C54-99CA-A7F4AB7D6D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FB021E8-EE2D-4868-98BF-94DCD2527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2D33C2-7FE3-48F5-89F8-4A40AE2592EE}"/>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172B9CF2-8E39-40A6-8B6E-4B91CFFECB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878352-AE75-4792-B0EA-75DFED456F8C}"/>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18315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B76D4-2A4A-4A87-B512-2B4419A93F6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AE97A6-482A-4CF3-89ED-5F16047A2F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23A3F2-E1E8-4559-835A-1CA12EAB89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4218E3-8AF8-4E6F-9713-114D288DBFEE}"/>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6" name="Footer Placeholder 5">
            <a:extLst>
              <a:ext uri="{FF2B5EF4-FFF2-40B4-BE49-F238E27FC236}">
                <a16:creationId xmlns:a16="http://schemas.microsoft.com/office/drawing/2014/main" id="{6C170789-0B75-4AF6-B881-03AE3FA07B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2A9AC1-F012-415F-93D9-E438B43A36BC}"/>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2335192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B62C7-4FC6-4DEC-8263-5A38ACD975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02A32A5-AC9D-4C7B-9761-4D19C2D93F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C2E465-3934-4633-8480-42533BE63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A335BC9-FDAA-4A4B-8677-C57BB02C1D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3FF052-DEBC-4B51-99DA-ABA5D9E7DC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7160242-1688-45C4-AB2C-E9585A301274}"/>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8" name="Footer Placeholder 7">
            <a:extLst>
              <a:ext uri="{FF2B5EF4-FFF2-40B4-BE49-F238E27FC236}">
                <a16:creationId xmlns:a16="http://schemas.microsoft.com/office/drawing/2014/main" id="{4B1AD518-F239-470A-8B15-0A4E5CE8BF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9202F5E-23F0-4F6D-B288-28C68C1C8F15}"/>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2558515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48DD3-3E68-4941-83DC-4BE42493BD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822987D-E5C9-4021-A353-AE2C0B38B4B7}"/>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4" name="Footer Placeholder 3">
            <a:extLst>
              <a:ext uri="{FF2B5EF4-FFF2-40B4-BE49-F238E27FC236}">
                <a16:creationId xmlns:a16="http://schemas.microsoft.com/office/drawing/2014/main" id="{2F9EA59D-E32E-4525-BCF5-80094F7003A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D330C1A-A989-4B75-8214-CEFEC5ED1CA5}"/>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2924115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C3F66E-6B99-4049-862C-494D92C16793}"/>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3" name="Footer Placeholder 2">
            <a:extLst>
              <a:ext uri="{FF2B5EF4-FFF2-40B4-BE49-F238E27FC236}">
                <a16:creationId xmlns:a16="http://schemas.microsoft.com/office/drawing/2014/main" id="{1081B820-BD97-48ED-8D97-94F7F8D65F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307828-C5CB-4619-8C15-975890839D66}"/>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274834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22F88-7BF7-47F3-B9D6-A8CB481011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55D3B09-4C48-43F6-B180-44A3A0EA38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493FD3-6FF0-4DF4-931B-D1531EC7CB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6D0697-DF1A-4327-808A-92AB8222C083}"/>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6" name="Footer Placeholder 5">
            <a:extLst>
              <a:ext uri="{FF2B5EF4-FFF2-40B4-BE49-F238E27FC236}">
                <a16:creationId xmlns:a16="http://schemas.microsoft.com/office/drawing/2014/main" id="{DFE6E7CD-9973-43ED-AD1D-375DEC26FA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116D02-3923-43CF-9720-FE9303DB79B4}"/>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1960371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4FFAA-FCB2-4BEF-B404-4DA77FDAF7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198B0CD-29DC-4044-A4A2-0BAD2EACEC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0697BB4-07ED-4426-B85C-C30AF75FA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8E87EA-20F1-464A-B968-F898FB95DBC3}"/>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6" name="Footer Placeholder 5">
            <a:extLst>
              <a:ext uri="{FF2B5EF4-FFF2-40B4-BE49-F238E27FC236}">
                <a16:creationId xmlns:a16="http://schemas.microsoft.com/office/drawing/2014/main" id="{8D05AB6F-4DAE-4713-B384-A6BDAA6539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72E51F-30B4-49FE-BAE7-814B79F211E7}"/>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1409054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C374A-4AFD-4A78-8F74-C2732AC4C7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BE1605A-424B-4D49-B631-361110DFD0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2F2085-A69A-4C06-8B4A-3D0844DC39A3}"/>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07A9B9B8-EC6E-4E03-9C98-FB762ED1EC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2AF51C-BF0F-4CD3-8142-07C1FA01D2B0}"/>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52276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EEE8A-8DB3-40E0-9800-1864E7E6E66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84E3C2D-3224-463D-A370-7741D727D8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23732E-BF58-48C9-A8ED-138873A4C3FC}"/>
              </a:ext>
            </a:extLst>
          </p:cNvPr>
          <p:cNvSpPr>
            <a:spLocks noGrp="1"/>
          </p:cNvSpPr>
          <p:nvPr>
            <p:ph type="dt" sz="half" idx="10"/>
          </p:nvPr>
        </p:nvSpPr>
        <p:spPr/>
        <p:txBody>
          <a:body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023EBC56-73C7-4D75-BF0E-94F5AAAFBB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D4262E-4B83-4F39-A793-558699E24A0B}"/>
              </a:ext>
            </a:extLst>
          </p:cNvPr>
          <p:cNvSpPr>
            <a:spLocks noGrp="1"/>
          </p:cNvSpPr>
          <p:nvPr>
            <p:ph type="sldNum" sz="quarter" idx="12"/>
          </p:nvPr>
        </p:nvSpPr>
        <p:spPr/>
        <p:txBody>
          <a:bodyPr/>
          <a:lstStyle/>
          <a:p>
            <a:fld id="{65EE5599-29A9-4AD7-8084-8220836074E3}" type="slidenum">
              <a:rPr lang="en-US" smtClean="0"/>
              <a:t>‹#›</a:t>
            </a:fld>
            <a:endParaRPr lang="en-US"/>
          </a:p>
        </p:txBody>
      </p:sp>
    </p:spTree>
    <p:extLst>
      <p:ext uri="{BB962C8B-B14F-4D97-AF65-F5344CB8AC3E}">
        <p14:creationId xmlns:p14="http://schemas.microsoft.com/office/powerpoint/2010/main" val="925055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B59927-A017-45B1-92CB-E96C0C1D25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DD6C1DB-5334-4E16-AAC5-80629E4DE1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886CA2-A7BE-448E-A01B-EB271B71A2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C199D1-A05C-4799-9056-979C73C08791}" type="datetimeFigureOut">
              <a:rPr lang="en-US" smtClean="0"/>
              <a:t>10/28/2024</a:t>
            </a:fld>
            <a:endParaRPr lang="en-US"/>
          </a:p>
        </p:txBody>
      </p:sp>
      <p:sp>
        <p:nvSpPr>
          <p:cNvPr id="5" name="Footer Placeholder 4">
            <a:extLst>
              <a:ext uri="{FF2B5EF4-FFF2-40B4-BE49-F238E27FC236}">
                <a16:creationId xmlns:a16="http://schemas.microsoft.com/office/drawing/2014/main" id="{493CB436-8B3F-47A4-A3AC-21C8812481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96E2996-4DF3-4385-B41C-38EB664F07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EE5599-29A9-4AD7-8084-8220836074E3}" type="slidenum">
              <a:rPr lang="en-US" smtClean="0"/>
              <a:t>‹#›</a:t>
            </a:fld>
            <a:endParaRPr lang="en-US"/>
          </a:p>
        </p:txBody>
      </p:sp>
    </p:spTree>
    <p:extLst>
      <p:ext uri="{BB962C8B-B14F-4D97-AF65-F5344CB8AC3E}">
        <p14:creationId xmlns:p14="http://schemas.microsoft.com/office/powerpoint/2010/main" val="290671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pPr lvl="0"/>
            <a:r>
              <a:rPr lang="en-US" dirty="0"/>
              <a:t>CHƯƠNG 2:</a:t>
            </a:r>
            <a:br>
              <a:rPr lang="en-US" dirty="0"/>
            </a:br>
            <a:r>
              <a:rPr lang="en-US" dirty="0"/>
              <a:t>NỀN TẢNG JAVA CƠ BẢN</a:t>
            </a:r>
          </a:p>
        </p:txBody>
      </p:sp>
      <p:sp>
        <p:nvSpPr>
          <p:cNvPr id="5" name="Subtitle 4"/>
          <p:cNvSpPr>
            <a:spLocks noGrp="1"/>
          </p:cNvSpPr>
          <p:nvPr>
            <p:ph type="subTitle" idx="1"/>
          </p:nvPr>
        </p:nvSpPr>
        <p:spPr/>
        <p:txBody>
          <a:bodyPr>
            <a:normAutofit/>
          </a:bodyPr>
          <a:lstStyle/>
          <a:p>
            <a:pPr algn="l"/>
            <a:endParaRPr lang="en-US" dirty="0"/>
          </a:p>
        </p:txBody>
      </p:sp>
    </p:spTree>
    <p:extLst>
      <p:ext uri="{BB962C8B-B14F-4D97-AF65-F5344CB8AC3E}">
        <p14:creationId xmlns:p14="http://schemas.microsoft.com/office/powerpoint/2010/main" val="32440908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err="1"/>
              <a:t>Lớp</a:t>
            </a:r>
            <a:r>
              <a:rPr lang="en-US" dirty="0"/>
              <a:t> </a:t>
            </a:r>
            <a:r>
              <a:rPr lang="en-US" dirty="0" err="1"/>
              <a:t>và</a:t>
            </a:r>
            <a:r>
              <a:rPr lang="en-US" dirty="0"/>
              <a:t> </a:t>
            </a:r>
            <a:r>
              <a:rPr lang="en-US" dirty="0" err="1"/>
              <a:t>đối</a:t>
            </a:r>
            <a:r>
              <a:rPr lang="en-US" dirty="0"/>
              <a:t> </a:t>
            </a:r>
            <a:r>
              <a:rPr lang="en-US" dirty="0" err="1"/>
              <a:t>tượng</a:t>
            </a:r>
            <a:r>
              <a:rPr lang="en-US" dirty="0"/>
              <a:t> </a:t>
            </a:r>
            <a:r>
              <a:rPr lang="en-US" dirty="0" err="1"/>
              <a:t>trong</a:t>
            </a:r>
            <a:r>
              <a:rPr lang="en-US" dirty="0"/>
              <a:t> Java;</a:t>
            </a:r>
          </a:p>
          <a:p>
            <a:r>
              <a:rPr lang="en-US" dirty="0" err="1"/>
              <a:t>Trình</a:t>
            </a:r>
            <a:r>
              <a:rPr lang="en-US" dirty="0"/>
              <a:t> bày các đặc điểm của lập trình hướng đối tượng;</a:t>
            </a:r>
          </a:p>
          <a:p>
            <a:r>
              <a:rPr lang="en-US" dirty="0"/>
              <a:t>Phân biệt được ghi đè phương thức (override) và nạp chồng phương thức (overload);</a:t>
            </a:r>
          </a:p>
          <a:p>
            <a:pPr marL="0" indent="0">
              <a:buNone/>
            </a:pPr>
            <a:endParaRPr lang="en-US" dirty="0"/>
          </a:p>
        </p:txBody>
      </p:sp>
      <p:sp>
        <p:nvSpPr>
          <p:cNvPr id="3" name="Title 2"/>
          <p:cNvSpPr>
            <a:spLocks noGrp="1"/>
          </p:cNvSpPr>
          <p:nvPr>
            <p:ph type="title"/>
          </p:nvPr>
        </p:nvSpPr>
        <p:spPr/>
        <p:txBody>
          <a:bodyPr/>
          <a:lstStyle/>
          <a:p>
            <a:r>
              <a:rPr lang="en-US" dirty="0"/>
              <a:t>Mục tiêu</a:t>
            </a:r>
          </a:p>
        </p:txBody>
      </p:sp>
    </p:spTree>
    <p:extLst>
      <p:ext uri="{BB962C8B-B14F-4D97-AF65-F5344CB8AC3E}">
        <p14:creationId xmlns:p14="http://schemas.microsoft.com/office/powerpoint/2010/main" val="3446014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6920" y="1975596"/>
            <a:ext cx="10515600" cy="4651022"/>
          </a:xfrm>
        </p:spPr>
        <p:txBody>
          <a:bodyPr/>
          <a:lstStyle/>
          <a:p>
            <a:r>
              <a:rPr lang="en-US" dirty="0"/>
              <a:t>Class được xem như một khuôn mẫu của đối tượng. Mỗi Class có các thuộc tính và các phương thức cần thiết</a:t>
            </a:r>
          </a:p>
        </p:txBody>
      </p:sp>
      <p:sp>
        <p:nvSpPr>
          <p:cNvPr id="3" name="Title 2"/>
          <p:cNvSpPr>
            <a:spLocks noGrp="1"/>
          </p:cNvSpPr>
          <p:nvPr>
            <p:ph type="title"/>
          </p:nvPr>
        </p:nvSpPr>
        <p:spPr>
          <a:xfrm>
            <a:off x="756920" y="812165"/>
            <a:ext cx="10515600" cy="1325563"/>
          </a:xfrm>
        </p:spPr>
        <p:txBody>
          <a:bodyPr/>
          <a:lstStyle/>
          <a:p>
            <a:r>
              <a:rPr lang="en-US" dirty="0"/>
              <a:t>2.1. Lớp – Class </a:t>
            </a:r>
          </a:p>
        </p:txBody>
      </p:sp>
      <p:pic>
        <p:nvPicPr>
          <p:cNvPr id="4" name="Picture 3"/>
          <p:cNvPicPr>
            <a:picLocks noChangeAspect="1"/>
          </p:cNvPicPr>
          <p:nvPr/>
        </p:nvPicPr>
        <p:blipFill>
          <a:blip r:embed="rId2"/>
          <a:stretch>
            <a:fillRect/>
          </a:stretch>
        </p:blipFill>
        <p:spPr>
          <a:xfrm>
            <a:off x="1954962" y="3541550"/>
            <a:ext cx="4684136" cy="3093297"/>
          </a:xfrm>
          <a:prstGeom prst="rect">
            <a:avLst/>
          </a:prstGeom>
          <a:ln>
            <a:solidFill>
              <a:srgbClr val="000099"/>
            </a:solidFill>
          </a:ln>
        </p:spPr>
      </p:pic>
      <p:sp>
        <p:nvSpPr>
          <p:cNvPr id="5" name="Title 1">
            <a:extLst>
              <a:ext uri="{FF2B5EF4-FFF2-40B4-BE49-F238E27FC236}">
                <a16:creationId xmlns:a16="http://schemas.microsoft.com/office/drawing/2014/main" id="{95CA96FE-DAC8-45C9-A904-D619EFF3A86A}"/>
              </a:ext>
            </a:extLst>
          </p:cNvPr>
          <p:cNvSpPr txBox="1">
            <a:spLocks/>
          </p:cNvSpPr>
          <p:nvPr/>
        </p:nvSpPr>
        <p:spPr>
          <a:xfrm>
            <a:off x="1116330" y="167877"/>
            <a:ext cx="10515600" cy="8278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2. Lớp và đối tượng trong Java </a:t>
            </a:r>
            <a:endParaRPr lang="en-US" dirty="0"/>
          </a:p>
        </p:txBody>
      </p:sp>
    </p:spTree>
    <p:extLst>
      <p:ext uri="{BB962C8B-B14F-4D97-AF65-F5344CB8AC3E}">
        <p14:creationId xmlns:p14="http://schemas.microsoft.com/office/powerpoint/2010/main" val="4166433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Tạo lớp Hình chữ nhật có các thuộc tính là chiều dài và chiều rộng, có phương thức tính chu vi, phương thức tính diện tích.</a:t>
            </a:r>
          </a:p>
          <a:p>
            <a:endParaRPr lang="en-US" dirty="0"/>
          </a:p>
        </p:txBody>
      </p:sp>
      <p:sp>
        <p:nvSpPr>
          <p:cNvPr id="3" name="Title 2"/>
          <p:cNvSpPr>
            <a:spLocks noGrp="1"/>
          </p:cNvSpPr>
          <p:nvPr>
            <p:ph type="title"/>
          </p:nvPr>
        </p:nvSpPr>
        <p:spPr/>
        <p:txBody>
          <a:bodyPr/>
          <a:lstStyle/>
          <a:p>
            <a:r>
              <a:rPr lang="en-US" dirty="0"/>
              <a:t>Ví dụ:</a:t>
            </a:r>
          </a:p>
        </p:txBody>
      </p:sp>
    </p:spTree>
    <p:extLst>
      <p:ext uri="{BB962C8B-B14F-4D97-AF65-F5344CB8AC3E}">
        <p14:creationId xmlns:p14="http://schemas.microsoft.com/office/powerpoint/2010/main" val="3313114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Phân tích yêu cầu </a:t>
            </a:r>
          </a:p>
        </p:txBody>
      </p:sp>
      <p:pic>
        <p:nvPicPr>
          <p:cNvPr id="4" name="Picture 3"/>
          <p:cNvPicPr>
            <a:picLocks noChangeAspect="1"/>
          </p:cNvPicPr>
          <p:nvPr/>
        </p:nvPicPr>
        <p:blipFill>
          <a:blip r:embed="rId2"/>
          <a:stretch>
            <a:fillRect/>
          </a:stretch>
        </p:blipFill>
        <p:spPr>
          <a:xfrm>
            <a:off x="7047679" y="2639961"/>
            <a:ext cx="4306121" cy="3254478"/>
          </a:xfrm>
          <a:prstGeom prst="rect">
            <a:avLst/>
          </a:prstGeom>
        </p:spPr>
      </p:pic>
      <p:sp>
        <p:nvSpPr>
          <p:cNvPr id="6" name="Content Placeholder 1"/>
          <p:cNvSpPr>
            <a:spLocks noGrp="1"/>
          </p:cNvSpPr>
          <p:nvPr>
            <p:ph idx="1"/>
          </p:nvPr>
        </p:nvSpPr>
        <p:spPr>
          <a:xfrm>
            <a:off x="838200" y="1299017"/>
            <a:ext cx="10515600" cy="1340944"/>
          </a:xfrm>
        </p:spPr>
        <p:txBody>
          <a:bodyPr>
            <a:normAutofit/>
          </a:bodyPr>
          <a:lstStyle/>
          <a:p>
            <a:pPr marL="0" indent="0">
              <a:buNone/>
            </a:pPr>
            <a:r>
              <a:rPr lang="en-US" dirty="0"/>
              <a:t>Tạo lớp </a:t>
            </a:r>
            <a:r>
              <a:rPr lang="en-US" dirty="0">
                <a:solidFill>
                  <a:srgbClr val="FF0000"/>
                </a:solidFill>
              </a:rPr>
              <a:t>Hình chữ nhật </a:t>
            </a:r>
            <a:r>
              <a:rPr lang="en-US" dirty="0"/>
              <a:t>có các thuộc tính là </a:t>
            </a:r>
            <a:r>
              <a:rPr lang="en-US" dirty="0">
                <a:solidFill>
                  <a:srgbClr val="000099"/>
                </a:solidFill>
              </a:rPr>
              <a:t>chiều dài </a:t>
            </a:r>
            <a:r>
              <a:rPr lang="en-US" dirty="0"/>
              <a:t>và </a:t>
            </a:r>
            <a:r>
              <a:rPr lang="en-US" dirty="0">
                <a:solidFill>
                  <a:srgbClr val="000099"/>
                </a:solidFill>
              </a:rPr>
              <a:t>chiều rộng</a:t>
            </a:r>
            <a:r>
              <a:rPr lang="en-US" dirty="0"/>
              <a:t>, có phương thức </a:t>
            </a:r>
            <a:r>
              <a:rPr lang="en-US" dirty="0">
                <a:solidFill>
                  <a:srgbClr val="FF6600"/>
                </a:solidFill>
              </a:rPr>
              <a:t>tính chu vi</a:t>
            </a:r>
            <a:r>
              <a:rPr lang="en-US" dirty="0"/>
              <a:t>, phương thức </a:t>
            </a:r>
            <a:r>
              <a:rPr lang="en-US" dirty="0">
                <a:solidFill>
                  <a:srgbClr val="FF6600"/>
                </a:solidFill>
              </a:rPr>
              <a:t>tính diện tích</a:t>
            </a:r>
            <a:r>
              <a:rPr lang="en-US" dirty="0"/>
              <a:t>.</a:t>
            </a:r>
          </a:p>
          <a:p>
            <a:endParaRPr lang="en-US" dirty="0"/>
          </a:p>
        </p:txBody>
      </p:sp>
      <p:graphicFrame>
        <p:nvGraphicFramePr>
          <p:cNvPr id="7" name="Table 6"/>
          <p:cNvGraphicFramePr>
            <a:graphicFrameLocks noGrp="1"/>
          </p:cNvGraphicFramePr>
          <p:nvPr/>
        </p:nvGraphicFramePr>
        <p:xfrm>
          <a:off x="838200" y="2743201"/>
          <a:ext cx="4913671" cy="3151238"/>
        </p:xfrm>
        <a:graphic>
          <a:graphicData uri="http://schemas.openxmlformats.org/drawingml/2006/table">
            <a:tbl>
              <a:tblPr firstRow="1" bandRow="1">
                <a:tableStyleId>{5C22544A-7EE6-4342-B048-85BDC9FD1C3A}</a:tableStyleId>
              </a:tblPr>
              <a:tblGrid>
                <a:gridCol w="4913671">
                  <a:extLst>
                    <a:ext uri="{9D8B030D-6E8A-4147-A177-3AD203B41FA5}">
                      <a16:colId xmlns:a16="http://schemas.microsoft.com/office/drawing/2014/main" val="1929511352"/>
                    </a:ext>
                  </a:extLst>
                </a:gridCol>
              </a:tblGrid>
              <a:tr h="599767">
                <a:tc>
                  <a:txBody>
                    <a:bodyPr/>
                    <a:lstStyle/>
                    <a:p>
                      <a:pPr algn="ctr"/>
                      <a:r>
                        <a:rPr lang="en-US" sz="2400" dirty="0">
                          <a:solidFill>
                            <a:schemeClr val="tx1"/>
                          </a:solidFill>
                        </a:rPr>
                        <a:t>ClassName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66"/>
                    </a:solidFill>
                  </a:tcPr>
                </a:tc>
                <a:extLst>
                  <a:ext uri="{0D108BD9-81ED-4DB2-BD59-A6C34878D82A}">
                    <a16:rowId xmlns:a16="http://schemas.microsoft.com/office/drawing/2014/main" val="2841646630"/>
                  </a:ext>
                </a:extLst>
              </a:tr>
              <a:tr h="1007806">
                <a:tc>
                  <a:txBody>
                    <a:bodyPr/>
                    <a:lstStyle/>
                    <a:p>
                      <a:r>
                        <a:rPr lang="en-US" sz="2400" dirty="0">
                          <a:solidFill>
                            <a:schemeClr val="tx1"/>
                          </a:solidFill>
                        </a:rPr>
                        <a:t>attributes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66"/>
                    </a:solidFill>
                  </a:tcPr>
                </a:tc>
                <a:extLst>
                  <a:ext uri="{0D108BD9-81ED-4DB2-BD59-A6C34878D82A}">
                    <a16:rowId xmlns:a16="http://schemas.microsoft.com/office/drawing/2014/main" val="738283809"/>
                  </a:ext>
                </a:extLst>
              </a:tr>
              <a:tr h="1543665">
                <a:tc>
                  <a:txBody>
                    <a:bodyPr/>
                    <a:lstStyle/>
                    <a:p>
                      <a:r>
                        <a:rPr lang="en-US" sz="2400" dirty="0">
                          <a:solidFill>
                            <a:schemeClr val="tx1"/>
                          </a:solidFill>
                        </a:rPr>
                        <a:t>methods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66"/>
                    </a:solidFill>
                  </a:tcPr>
                </a:tc>
                <a:extLst>
                  <a:ext uri="{0D108BD9-81ED-4DB2-BD59-A6C34878D82A}">
                    <a16:rowId xmlns:a16="http://schemas.microsoft.com/office/drawing/2014/main" val="3564838305"/>
                  </a:ext>
                </a:extLst>
              </a:tr>
            </a:tbl>
          </a:graphicData>
        </a:graphic>
      </p:graphicFrame>
    </p:spTree>
    <p:extLst>
      <p:ext uri="{BB962C8B-B14F-4D97-AF65-F5344CB8AC3E}">
        <p14:creationId xmlns:p14="http://schemas.microsoft.com/office/powerpoint/2010/main" val="368800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Constructor được gọi tự động khi dùng từ khóa new để khởi tạo đối tượng. </a:t>
            </a:r>
          </a:p>
          <a:p>
            <a:r>
              <a:rPr lang="en-US" dirty="0"/>
              <a:t>Constructor không tham số  - default constructor</a:t>
            </a:r>
          </a:p>
          <a:p>
            <a:r>
              <a:rPr lang="en-US" dirty="0"/>
              <a:t>Constructor có tham số </a:t>
            </a:r>
          </a:p>
          <a:p>
            <a:endParaRPr lang="en-US" dirty="0"/>
          </a:p>
          <a:p>
            <a:r>
              <a:rPr lang="en-US" dirty="0"/>
              <a:t>Các phương thức Getter, Setter</a:t>
            </a:r>
          </a:p>
        </p:txBody>
      </p:sp>
      <p:sp>
        <p:nvSpPr>
          <p:cNvPr id="3" name="Title 2"/>
          <p:cNvSpPr>
            <a:spLocks noGrp="1"/>
          </p:cNvSpPr>
          <p:nvPr>
            <p:ph type="title"/>
          </p:nvPr>
        </p:nvSpPr>
        <p:spPr/>
        <p:txBody>
          <a:bodyPr/>
          <a:lstStyle/>
          <a:p>
            <a:r>
              <a:rPr lang="en-US" dirty="0"/>
              <a:t>Constructor – hàm khởi tạo</a:t>
            </a:r>
          </a:p>
        </p:txBody>
      </p:sp>
    </p:spTree>
    <p:extLst>
      <p:ext uri="{BB962C8B-B14F-4D97-AF65-F5344CB8AC3E}">
        <p14:creationId xmlns:p14="http://schemas.microsoft.com/office/powerpoint/2010/main" val="1018787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r>
              <a:rPr lang="en-US" dirty="0"/>
              <a:t>Code lớp HinhChuNhat</a:t>
            </a:r>
          </a:p>
        </p:txBody>
      </p:sp>
      <p:pic>
        <p:nvPicPr>
          <p:cNvPr id="4" name="Picture 3"/>
          <p:cNvPicPr>
            <a:picLocks noChangeAspect="1"/>
          </p:cNvPicPr>
          <p:nvPr/>
        </p:nvPicPr>
        <p:blipFill>
          <a:blip r:embed="rId2"/>
          <a:stretch>
            <a:fillRect/>
          </a:stretch>
        </p:blipFill>
        <p:spPr>
          <a:xfrm>
            <a:off x="838200" y="1299017"/>
            <a:ext cx="10515600" cy="4651022"/>
          </a:xfrm>
          <a:prstGeom prst="rect">
            <a:avLst/>
          </a:prstGeom>
        </p:spPr>
      </p:pic>
    </p:spTree>
    <p:extLst>
      <p:ext uri="{BB962C8B-B14F-4D97-AF65-F5344CB8AC3E}">
        <p14:creationId xmlns:p14="http://schemas.microsoft.com/office/powerpoint/2010/main" val="865556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838200" y="1442358"/>
            <a:ext cx="10511569" cy="2991097"/>
          </a:xfrm>
          <a:prstGeom prst="rect">
            <a:avLst/>
          </a:prstGeom>
        </p:spPr>
      </p:pic>
    </p:spTree>
    <p:extLst>
      <p:ext uri="{BB962C8B-B14F-4D97-AF65-F5344CB8AC3E}">
        <p14:creationId xmlns:p14="http://schemas.microsoft.com/office/powerpoint/2010/main" val="3313489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Đối tượng được tạo ra từ các lớp nên được gọi là các thể hiện của lớp (class instance).</a:t>
            </a:r>
          </a:p>
          <a:p>
            <a:r>
              <a:rPr lang="en-US" dirty="0"/>
              <a:t>Ví dụ tạo đối tượng (thể hiện của lớp HinhChuNhat):</a:t>
            </a:r>
          </a:p>
          <a:p>
            <a:pPr>
              <a:buFont typeface="Wingdings" panose="05000000000000000000" pitchFamily="2" charset="2"/>
              <a:buChar char="Ø"/>
            </a:pPr>
            <a:r>
              <a:rPr lang="en-US" dirty="0"/>
              <a:t>HinhChuNhat hcn1 = new HinhChuNhat(6, 11);</a:t>
            </a:r>
          </a:p>
          <a:p>
            <a:pPr>
              <a:buFont typeface="Wingdings" panose="05000000000000000000" pitchFamily="2" charset="2"/>
              <a:buChar char="Ø"/>
            </a:pPr>
            <a:r>
              <a:rPr lang="en-US" dirty="0"/>
              <a:t>HinhChuNhat hcn2 = new HinhChuNhat(30, 24);</a:t>
            </a:r>
          </a:p>
          <a:p>
            <a:pPr>
              <a:buFont typeface="Wingdings" panose="05000000000000000000" pitchFamily="2" charset="2"/>
              <a:buChar char="Ø"/>
            </a:pPr>
            <a:endParaRPr lang="en-US" dirty="0"/>
          </a:p>
        </p:txBody>
      </p:sp>
      <p:sp>
        <p:nvSpPr>
          <p:cNvPr id="3" name="Title 2"/>
          <p:cNvSpPr>
            <a:spLocks noGrp="1"/>
          </p:cNvSpPr>
          <p:nvPr>
            <p:ph type="title"/>
          </p:nvPr>
        </p:nvSpPr>
        <p:spPr/>
        <p:txBody>
          <a:bodyPr/>
          <a:lstStyle/>
          <a:p>
            <a:r>
              <a:rPr lang="en-US" dirty="0"/>
              <a:t>2.2. Đối tượng – Object </a:t>
            </a:r>
          </a:p>
        </p:txBody>
      </p:sp>
    </p:spTree>
    <p:extLst>
      <p:ext uri="{BB962C8B-B14F-4D97-AF65-F5344CB8AC3E}">
        <p14:creationId xmlns:p14="http://schemas.microsoft.com/office/powerpoint/2010/main" val="312214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dirty="0"/>
              <a:t>public static void main(String[] args){</a:t>
            </a:r>
          </a:p>
          <a:p>
            <a:pPr marL="0" indent="0">
              <a:buNone/>
            </a:pPr>
            <a:r>
              <a:rPr lang="en-US" dirty="0"/>
              <a:t>	HinhChuNhat hcn1 = new HinhChuNhat(6, 11);</a:t>
            </a:r>
          </a:p>
          <a:p>
            <a:pPr marL="0" indent="0">
              <a:buNone/>
            </a:pPr>
            <a:r>
              <a:rPr lang="en-US" dirty="0"/>
              <a:t>	HinhChuNhat hcn2 = new HinhChuNhat(30, 24);</a:t>
            </a:r>
          </a:p>
          <a:p>
            <a:pPr marL="0" indent="0">
              <a:buNone/>
            </a:pPr>
            <a:endParaRPr lang="en-US" dirty="0"/>
          </a:p>
          <a:p>
            <a:pPr marL="0" indent="0">
              <a:buNone/>
            </a:pPr>
            <a:r>
              <a:rPr lang="en-US" dirty="0"/>
              <a:t>	System.out.println(“Dien tich hcn1 = ” + hcn1.tinhDienTich());</a:t>
            </a:r>
          </a:p>
          <a:p>
            <a:pPr marL="0" indent="0">
              <a:buNone/>
            </a:pPr>
            <a:r>
              <a:rPr lang="en-US" dirty="0"/>
              <a:t>}</a:t>
            </a:r>
          </a:p>
          <a:p>
            <a:pPr marL="0" indent="0">
              <a:buNone/>
            </a:pPr>
            <a:endParaRPr lang="en-US" dirty="0"/>
          </a:p>
        </p:txBody>
      </p:sp>
      <p:sp>
        <p:nvSpPr>
          <p:cNvPr id="3" name="Title 2"/>
          <p:cNvSpPr>
            <a:spLocks noGrp="1"/>
          </p:cNvSpPr>
          <p:nvPr>
            <p:ph type="title"/>
          </p:nvPr>
        </p:nvSpPr>
        <p:spPr/>
        <p:txBody>
          <a:bodyPr/>
          <a:lstStyle/>
          <a:p>
            <a:r>
              <a:rPr lang="en-US" dirty="0"/>
              <a:t>Test main</a:t>
            </a:r>
          </a:p>
        </p:txBody>
      </p:sp>
    </p:spTree>
    <p:extLst>
      <p:ext uri="{BB962C8B-B14F-4D97-AF65-F5344CB8AC3E}">
        <p14:creationId xmlns:p14="http://schemas.microsoft.com/office/powerpoint/2010/main" val="2641114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Biến static được dùng để khai báo thuộc tính chung của tất cả đối tượng thuộc lớp.</a:t>
            </a:r>
          </a:p>
          <a:p>
            <a:r>
              <a:rPr lang="en-US" dirty="0"/>
              <a:t>Sử dụng biến static giúp chương trình sử dụng bộ nhớ hiệu quả hơn (tiết kiệm bộ nhớ).</a:t>
            </a:r>
          </a:p>
          <a:p>
            <a:endParaRPr lang="en-US" dirty="0"/>
          </a:p>
        </p:txBody>
      </p:sp>
      <p:sp>
        <p:nvSpPr>
          <p:cNvPr id="3" name="Title 2"/>
          <p:cNvSpPr>
            <a:spLocks noGrp="1"/>
          </p:cNvSpPr>
          <p:nvPr>
            <p:ph type="title"/>
          </p:nvPr>
        </p:nvSpPr>
        <p:spPr/>
        <p:txBody>
          <a:bodyPr/>
          <a:lstStyle/>
          <a:p>
            <a:r>
              <a:rPr lang="en-US" dirty="0"/>
              <a:t>2.3. Từ khóa static </a:t>
            </a:r>
          </a:p>
        </p:txBody>
      </p:sp>
    </p:spTree>
    <p:extLst>
      <p:ext uri="{BB962C8B-B14F-4D97-AF65-F5344CB8AC3E}">
        <p14:creationId xmlns:p14="http://schemas.microsoft.com/office/powerpoint/2010/main" val="215924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t>Một phương thức static được gọi mà không cần tạo một instance của một lớp.</a:t>
            </a:r>
          </a:p>
          <a:p>
            <a:pPr lvl="0"/>
            <a:r>
              <a:rPr lang="en-US" dirty="0"/>
              <a:t>Phương thức static không thể sử dụng biến non-static hoặc gọi trực tiếp phương thức non-static.</a:t>
            </a:r>
          </a:p>
          <a:p>
            <a:pPr lvl="0"/>
            <a:r>
              <a:rPr lang="en-US" dirty="0"/>
              <a:t>Một phương thức tĩnh (static method) có thể được kế thừa, nhưng không được ghi đè (override)</a:t>
            </a:r>
          </a:p>
          <a:p>
            <a:endParaRPr lang="en-US" dirty="0"/>
          </a:p>
        </p:txBody>
      </p:sp>
      <p:sp>
        <p:nvSpPr>
          <p:cNvPr id="3" name="Title 2"/>
          <p:cNvSpPr>
            <a:spLocks noGrp="1"/>
          </p:cNvSpPr>
          <p:nvPr>
            <p:ph type="title"/>
          </p:nvPr>
        </p:nvSpPr>
        <p:spPr/>
        <p:txBody>
          <a:bodyPr/>
          <a:lstStyle/>
          <a:p>
            <a:r>
              <a:rPr lang="en-US" dirty="0"/>
              <a:t>Lưu ý: </a:t>
            </a:r>
          </a:p>
        </p:txBody>
      </p:sp>
    </p:spTree>
    <p:extLst>
      <p:ext uri="{BB962C8B-B14F-4D97-AF65-F5344CB8AC3E}">
        <p14:creationId xmlns:p14="http://schemas.microsoft.com/office/powerpoint/2010/main" val="4060713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200" y="1240724"/>
            <a:ext cx="9817244" cy="4376551"/>
          </a:xfrm>
          <a:prstGeom prst="rect">
            <a:avLst/>
          </a:prstGeom>
        </p:spPr>
      </p:pic>
      <p:sp>
        <p:nvSpPr>
          <p:cNvPr id="3" name="Title 2"/>
          <p:cNvSpPr>
            <a:spLocks noGrp="1"/>
          </p:cNvSpPr>
          <p:nvPr>
            <p:ph type="title"/>
          </p:nvPr>
        </p:nvSpPr>
        <p:spPr/>
        <p:txBody>
          <a:bodyPr/>
          <a:lstStyle/>
          <a:p>
            <a:r>
              <a:rPr lang="en-US" dirty="0"/>
              <a:t>Ví dụ:</a:t>
            </a:r>
          </a:p>
        </p:txBody>
      </p:sp>
    </p:spTree>
    <p:extLst>
      <p:ext uri="{BB962C8B-B14F-4D97-AF65-F5344CB8AC3E}">
        <p14:creationId xmlns:p14="http://schemas.microsoft.com/office/powerpoint/2010/main" val="976618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987569" y="1442357"/>
            <a:ext cx="10366231" cy="4279569"/>
          </a:xfrm>
          <a:prstGeom prst="rect">
            <a:avLst/>
          </a:prstGeom>
        </p:spPr>
      </p:pic>
    </p:spTree>
    <p:extLst>
      <p:ext uri="{BB962C8B-B14F-4D97-AF65-F5344CB8AC3E}">
        <p14:creationId xmlns:p14="http://schemas.microsoft.com/office/powerpoint/2010/main" val="408324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Từ khóa final cho biết đó là lần gán giá trị cuối cùng. </a:t>
            </a:r>
          </a:p>
          <a:p>
            <a:endParaRPr lang="en-US" dirty="0"/>
          </a:p>
        </p:txBody>
      </p:sp>
      <p:sp>
        <p:nvSpPr>
          <p:cNvPr id="3" name="Title 2"/>
          <p:cNvSpPr>
            <a:spLocks noGrp="1"/>
          </p:cNvSpPr>
          <p:nvPr>
            <p:ph type="title"/>
          </p:nvPr>
        </p:nvSpPr>
        <p:spPr/>
        <p:txBody>
          <a:bodyPr/>
          <a:lstStyle/>
          <a:p>
            <a:r>
              <a:rPr lang="en-US" dirty="0"/>
              <a:t>2.4. Từ khóa final </a:t>
            </a:r>
          </a:p>
        </p:txBody>
      </p:sp>
    </p:spTree>
    <p:extLst>
      <p:ext uri="{BB962C8B-B14F-4D97-AF65-F5344CB8AC3E}">
        <p14:creationId xmlns:p14="http://schemas.microsoft.com/office/powerpoint/2010/main" val="2045271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dirty="0"/>
              <a:t>Không thể thay đổi giá trị của biến final.</a:t>
            </a:r>
          </a:p>
          <a:p>
            <a:pPr lvl="0"/>
            <a:r>
              <a:rPr lang="en-US" dirty="0"/>
              <a:t>Một biến final mà không được khởi tạo tại thời điểm khai báo được gọi là biến final trống, và nó chỉ có thể được khởi tạo trong Constructor.</a:t>
            </a:r>
          </a:p>
          <a:p>
            <a:pPr lvl="0"/>
            <a:r>
              <a:rPr lang="en-US" dirty="0"/>
              <a:t>Tất cả các phương thức của lớp final đều phải là final, nhưng không yêu cầu đối với thuộc tính. Một phương thức final không thể được overload và override.</a:t>
            </a:r>
          </a:p>
          <a:p>
            <a:endParaRPr lang="en-US" dirty="0"/>
          </a:p>
        </p:txBody>
      </p:sp>
      <p:sp>
        <p:nvSpPr>
          <p:cNvPr id="3" name="Title 2"/>
          <p:cNvSpPr>
            <a:spLocks noGrp="1"/>
          </p:cNvSpPr>
          <p:nvPr>
            <p:ph type="title"/>
          </p:nvPr>
        </p:nvSpPr>
        <p:spPr/>
        <p:txBody>
          <a:bodyPr>
            <a:normAutofit/>
          </a:bodyPr>
          <a:lstStyle/>
          <a:p>
            <a:r>
              <a:rPr lang="en-US" dirty="0"/>
              <a:t>Lưu ý: </a:t>
            </a:r>
          </a:p>
        </p:txBody>
      </p:sp>
    </p:spTree>
    <p:extLst>
      <p:ext uri="{BB962C8B-B14F-4D97-AF65-F5344CB8AC3E}">
        <p14:creationId xmlns:p14="http://schemas.microsoft.com/office/powerpoint/2010/main" val="1462611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Dùng package để nhóm các lớp vào với nhau thành các đơn vị nhỏ hơn -&gt; bố trí gọn gàng hơn  và dễ quản lý. Một package có chứa nhiều class hay interface bên trong, đồng thời cũng có thể chứa package khác bên trong. </a:t>
            </a:r>
          </a:p>
          <a:p>
            <a:r>
              <a:rPr lang="en-US" dirty="0"/>
              <a:t>Dòng khai báo package phải là dòng đầu tiên trong tập tin khai báo lớp. Sử dụng gói thư viện package: </a:t>
            </a:r>
            <a:r>
              <a:rPr lang="en-US" b="1" dirty="0"/>
              <a:t>import &lt;tên_package&gt;.&lt;tên_class&gt;;</a:t>
            </a:r>
            <a:endParaRPr lang="en-US" dirty="0"/>
          </a:p>
          <a:p>
            <a:endParaRPr lang="en-US" dirty="0"/>
          </a:p>
        </p:txBody>
      </p:sp>
      <p:sp>
        <p:nvSpPr>
          <p:cNvPr id="3" name="Title 2"/>
          <p:cNvSpPr>
            <a:spLocks noGrp="1"/>
          </p:cNvSpPr>
          <p:nvPr>
            <p:ph type="title"/>
          </p:nvPr>
        </p:nvSpPr>
        <p:spPr/>
        <p:txBody>
          <a:bodyPr/>
          <a:lstStyle/>
          <a:p>
            <a:r>
              <a:rPr lang="en-US" dirty="0"/>
              <a:t>2.5. Package </a:t>
            </a:r>
          </a:p>
        </p:txBody>
      </p:sp>
    </p:spTree>
    <p:extLst>
      <p:ext uri="{BB962C8B-B14F-4D97-AF65-F5344CB8AC3E}">
        <p14:creationId xmlns:p14="http://schemas.microsoft.com/office/powerpoint/2010/main" val="3473546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import java.util.Math;</a:t>
            </a:r>
          </a:p>
          <a:p>
            <a:r>
              <a:rPr lang="en-US" dirty="0"/>
              <a:t>import java.io.*; //dấu * là import tất cả các class của package java.net</a:t>
            </a:r>
          </a:p>
          <a:p>
            <a:endParaRPr lang="en-US" dirty="0"/>
          </a:p>
        </p:txBody>
      </p:sp>
      <p:sp>
        <p:nvSpPr>
          <p:cNvPr id="3" name="Title 2"/>
          <p:cNvSpPr>
            <a:spLocks noGrp="1"/>
          </p:cNvSpPr>
          <p:nvPr>
            <p:ph type="title"/>
          </p:nvPr>
        </p:nvSpPr>
        <p:spPr/>
        <p:txBody>
          <a:bodyPr/>
          <a:lstStyle/>
          <a:p>
            <a:r>
              <a:rPr lang="en-US" dirty="0"/>
              <a:t>Ví dụ:</a:t>
            </a:r>
          </a:p>
        </p:txBody>
      </p:sp>
    </p:spTree>
    <p:extLst>
      <p:ext uri="{BB962C8B-B14F-4D97-AF65-F5344CB8AC3E}">
        <p14:creationId xmlns:p14="http://schemas.microsoft.com/office/powerpoint/2010/main" val="27309800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Có 4 kiểu khai báo phạm vi truy xuất: Public, private, protected, default</a:t>
            </a:r>
          </a:p>
          <a:p>
            <a:endParaRPr lang="en-US" dirty="0"/>
          </a:p>
        </p:txBody>
      </p:sp>
      <p:sp>
        <p:nvSpPr>
          <p:cNvPr id="3" name="Title 2"/>
          <p:cNvSpPr>
            <a:spLocks noGrp="1"/>
          </p:cNvSpPr>
          <p:nvPr>
            <p:ph type="title"/>
          </p:nvPr>
        </p:nvSpPr>
        <p:spPr/>
        <p:txBody>
          <a:bodyPr/>
          <a:lstStyle/>
          <a:p>
            <a:r>
              <a:rPr lang="en-US" dirty="0"/>
              <a:t>2.6. Phạm vi truy xuất </a:t>
            </a:r>
          </a:p>
        </p:txBody>
      </p:sp>
      <p:pic>
        <p:nvPicPr>
          <p:cNvPr id="4" name="Picture 3"/>
          <p:cNvPicPr>
            <a:picLocks noChangeAspect="1"/>
          </p:cNvPicPr>
          <p:nvPr/>
        </p:nvPicPr>
        <p:blipFill>
          <a:blip r:embed="rId2"/>
          <a:stretch>
            <a:fillRect/>
          </a:stretch>
        </p:blipFill>
        <p:spPr>
          <a:xfrm>
            <a:off x="2741469" y="2356292"/>
            <a:ext cx="7124700" cy="3238500"/>
          </a:xfrm>
          <a:prstGeom prst="rect">
            <a:avLst/>
          </a:prstGeom>
        </p:spPr>
      </p:pic>
    </p:spTree>
    <p:extLst>
      <p:ext uri="{BB962C8B-B14F-4D97-AF65-F5344CB8AC3E}">
        <p14:creationId xmlns:p14="http://schemas.microsoft.com/office/powerpoint/2010/main" val="3959238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29640" y="3837305"/>
            <a:ext cx="10515600" cy="4351338"/>
          </a:xfrm>
        </p:spPr>
        <p:txBody>
          <a:bodyPr/>
          <a:lstStyle/>
          <a:p>
            <a:r>
              <a:rPr lang="en-US" dirty="0"/>
              <a:t>Trừu tượng hóa giúp bỏ qua nhiều đặc điểm của đối tượng thực, chỉ lấy những thuộc tính và phương thức cần thiết để lập trình giải quyết bài toán cụ thể. Trừu tượng hóa tập trung vào đối tượng cần có gì.</a:t>
            </a:r>
          </a:p>
          <a:p>
            <a:r>
              <a:rPr lang="en-US" dirty="0"/>
              <a:t>Tính trừu tượng có mối liên hệ mật thiết với tính đa hình và kế thừa</a:t>
            </a:r>
          </a:p>
        </p:txBody>
      </p:sp>
      <p:sp>
        <p:nvSpPr>
          <p:cNvPr id="3" name="Title 2"/>
          <p:cNvSpPr>
            <a:spLocks noGrp="1"/>
          </p:cNvSpPr>
          <p:nvPr>
            <p:ph type="title"/>
          </p:nvPr>
        </p:nvSpPr>
        <p:spPr>
          <a:xfrm>
            <a:off x="929640" y="2103437"/>
            <a:ext cx="10515600" cy="1325563"/>
          </a:xfrm>
        </p:spPr>
        <p:txBody>
          <a:bodyPr/>
          <a:lstStyle/>
          <a:p>
            <a:r>
              <a:rPr lang="en-US" dirty="0"/>
              <a:t>3.1. Tính trừu tượng (Abstraction) </a:t>
            </a:r>
          </a:p>
        </p:txBody>
      </p:sp>
      <p:sp>
        <p:nvSpPr>
          <p:cNvPr id="4" name="Title 1">
            <a:extLst>
              <a:ext uri="{FF2B5EF4-FFF2-40B4-BE49-F238E27FC236}">
                <a16:creationId xmlns:a16="http://schemas.microsoft.com/office/drawing/2014/main" id="{1BD8FA3C-8472-4C91-A70E-4112EB49BCB3}"/>
              </a:ext>
            </a:extLst>
          </p:cNvPr>
          <p:cNvSpPr txBox="1">
            <a:spLocks/>
          </p:cNvSpPr>
          <p:nvPr/>
        </p:nvSpPr>
        <p:spPr>
          <a:xfrm>
            <a:off x="838200" y="632460"/>
            <a:ext cx="10515600" cy="17811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3. Đặc điểm hướng đối tượng trong Java </a:t>
            </a:r>
            <a:endParaRPr lang="en-US" dirty="0"/>
          </a:p>
        </p:txBody>
      </p:sp>
    </p:spTree>
    <p:extLst>
      <p:ext uri="{BB962C8B-B14F-4D97-AF65-F5344CB8AC3E}">
        <p14:creationId xmlns:p14="http://schemas.microsoft.com/office/powerpoint/2010/main" val="4134437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Tính đóng gói thể hiện qua việc dùng lớp (class). Một lớp là mô tả về một tập hợp các đối tượng có cùng các thuộc tính, hành vi.</a:t>
            </a:r>
          </a:p>
          <a:p>
            <a:r>
              <a:rPr lang="en-US" dirty="0"/>
              <a:t>Encapsulation là việc đóng gói dữ liệu (data) và các phương thức liên quan (methods) vào một đơn vị (class). </a:t>
            </a:r>
          </a:p>
          <a:p>
            <a:r>
              <a:rPr lang="en-US" dirty="0"/>
              <a:t>Tính đóng gói trong Java còn được thấy ở inner class. Inner class là lớp được khai báo bên trong một lớp khác. Inner class có thể truy xuất trực tiếp biến của lớp chứa nó. </a:t>
            </a:r>
          </a:p>
          <a:p>
            <a:endParaRPr lang="en-US" dirty="0"/>
          </a:p>
        </p:txBody>
      </p:sp>
      <p:sp>
        <p:nvSpPr>
          <p:cNvPr id="3" name="Title 2"/>
          <p:cNvSpPr>
            <a:spLocks noGrp="1"/>
          </p:cNvSpPr>
          <p:nvPr>
            <p:ph type="title"/>
          </p:nvPr>
        </p:nvSpPr>
        <p:spPr/>
        <p:txBody>
          <a:bodyPr/>
          <a:lstStyle/>
          <a:p>
            <a:r>
              <a:rPr lang="en-US" dirty="0"/>
              <a:t>3.2. Tính đóng gói (Encapsulation) </a:t>
            </a:r>
          </a:p>
        </p:txBody>
      </p:sp>
    </p:spTree>
    <p:extLst>
      <p:ext uri="{BB962C8B-B14F-4D97-AF65-F5344CB8AC3E}">
        <p14:creationId xmlns:p14="http://schemas.microsoft.com/office/powerpoint/2010/main" val="182811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Tính kế thừa cho phép xây dựng một lớp mới dựa trên một lớp đã có.</a:t>
            </a:r>
          </a:p>
          <a:p>
            <a:r>
              <a:rPr lang="en-US" dirty="0"/>
              <a:t>Một lớp con hay lớp dẫn xuất (subclass, derived class) có thể kế thừa tất cả các thuộc tính và phương thức của lớp cha (superclass, base class). Lớp con có thể thêm thuộc tính và phương thức mới của riêng nó và có thể override phương thức của lớp cha.</a:t>
            </a:r>
          </a:p>
          <a:p>
            <a:r>
              <a:rPr lang="en-US" dirty="0"/>
              <a:t>Trong Java, có 3 dạng kế thừa chính: kế thừa từ Class, kế thừa từ Abstract class và kế thừa từ Interface.</a:t>
            </a:r>
          </a:p>
        </p:txBody>
      </p:sp>
      <p:sp>
        <p:nvSpPr>
          <p:cNvPr id="3" name="Title 2"/>
          <p:cNvSpPr>
            <a:spLocks noGrp="1"/>
          </p:cNvSpPr>
          <p:nvPr>
            <p:ph type="title"/>
          </p:nvPr>
        </p:nvSpPr>
        <p:spPr/>
        <p:txBody>
          <a:bodyPr/>
          <a:lstStyle/>
          <a:p>
            <a:r>
              <a:rPr lang="en-US" dirty="0"/>
              <a:t>3.3. Tính kế thừa (Inheritance) </a:t>
            </a:r>
          </a:p>
        </p:txBody>
      </p:sp>
    </p:spTree>
    <p:extLst>
      <p:ext uri="{BB962C8B-B14F-4D97-AF65-F5344CB8AC3E}">
        <p14:creationId xmlns:p14="http://schemas.microsoft.com/office/powerpoint/2010/main" val="2116497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442358"/>
            <a:ext cx="10642339" cy="4224151"/>
          </a:xfrm>
          <a:prstGeom prst="rect">
            <a:avLst/>
          </a:prstGeom>
        </p:spPr>
      </p:pic>
      <p:sp>
        <p:nvSpPr>
          <p:cNvPr id="3" name="Title 2"/>
          <p:cNvSpPr>
            <a:spLocks noGrp="1"/>
          </p:cNvSpPr>
          <p:nvPr>
            <p:ph type="title"/>
          </p:nvPr>
        </p:nvSpPr>
        <p:spPr/>
        <p:txBody>
          <a:bodyPr/>
          <a:lstStyle/>
          <a:p>
            <a:r>
              <a:rPr lang="en-US" dirty="0"/>
              <a:t>Ví dụ kế thừa</a:t>
            </a:r>
          </a:p>
        </p:txBody>
      </p:sp>
    </p:spTree>
    <p:extLst>
      <p:ext uri="{BB962C8B-B14F-4D97-AF65-F5344CB8AC3E}">
        <p14:creationId xmlns:p14="http://schemas.microsoft.com/office/powerpoint/2010/main" val="6465620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891828-AD23-45F8-83D8-1E444D90B12E}"/>
              </a:ext>
            </a:extLst>
          </p:cNvPr>
          <p:cNvSpPr>
            <a:spLocks noGrp="1"/>
          </p:cNvSpPr>
          <p:nvPr>
            <p:ph type="title"/>
          </p:nvPr>
        </p:nvSpPr>
        <p:spPr/>
        <p:txBody>
          <a:bodyPr/>
          <a:lstStyle/>
          <a:p>
            <a:endParaRPr lang="en-US"/>
          </a:p>
        </p:txBody>
      </p:sp>
      <p:sp>
        <p:nvSpPr>
          <p:cNvPr id="4" name="Content Placeholder 2">
            <a:extLst>
              <a:ext uri="{FF2B5EF4-FFF2-40B4-BE49-F238E27FC236}">
                <a16:creationId xmlns:a16="http://schemas.microsoft.com/office/drawing/2014/main" id="{487E31D1-BE4B-4914-A216-847C87CF0BEE}"/>
              </a:ext>
            </a:extLst>
          </p:cNvPr>
          <p:cNvSpPr>
            <a:spLocks noGrp="1"/>
          </p:cNvSpPr>
          <p:nvPr>
            <p:ph idx="1"/>
          </p:nvPr>
        </p:nvSpPr>
        <p:spPr>
          <a:xfrm>
            <a:off x="838200" y="1298575"/>
            <a:ext cx="10515600" cy="4651375"/>
          </a:xfrm>
        </p:spPr>
        <p:txBody>
          <a:bodyPr>
            <a:normAutofit/>
          </a:bodyPr>
          <a:lstStyle/>
          <a:p>
            <a:r>
              <a:rPr lang="en-US" dirty="0" err="1"/>
              <a:t>Mục</a:t>
            </a:r>
            <a:r>
              <a:rPr lang="en-US" dirty="0"/>
              <a:t> </a:t>
            </a:r>
            <a:r>
              <a:rPr lang="en-US" dirty="0" err="1"/>
              <a:t>đích</a:t>
            </a:r>
            <a:r>
              <a:rPr lang="en-US" dirty="0"/>
              <a:t> </a:t>
            </a:r>
            <a:r>
              <a:rPr lang="en-US" dirty="0" err="1"/>
              <a:t>của</a:t>
            </a:r>
            <a:r>
              <a:rPr lang="en-US" dirty="0"/>
              <a:t> </a:t>
            </a:r>
            <a:r>
              <a:rPr lang="en-US" dirty="0" err="1"/>
              <a:t>thừa</a:t>
            </a:r>
            <a:r>
              <a:rPr lang="en-US" dirty="0"/>
              <a:t> </a:t>
            </a:r>
            <a:r>
              <a:rPr lang="en-US" dirty="0" err="1"/>
              <a:t>kế</a:t>
            </a:r>
            <a:r>
              <a:rPr lang="en-US" dirty="0"/>
              <a:t> </a:t>
            </a:r>
            <a:r>
              <a:rPr lang="en-US" dirty="0" err="1"/>
              <a:t>là</a:t>
            </a:r>
            <a:r>
              <a:rPr lang="en-US" dirty="0"/>
              <a:t> </a:t>
            </a:r>
            <a:r>
              <a:rPr lang="en-US" dirty="0" err="1"/>
              <a:t>tái</a:t>
            </a:r>
            <a:r>
              <a:rPr lang="en-US" dirty="0"/>
              <a:t> </a:t>
            </a:r>
            <a:r>
              <a:rPr lang="en-US" dirty="0" err="1"/>
              <a:t>sử</a:t>
            </a:r>
            <a:r>
              <a:rPr lang="en-US" dirty="0"/>
              <a:t> </a:t>
            </a:r>
            <a:r>
              <a:rPr lang="en-US" dirty="0" err="1"/>
              <a:t>dụng</a:t>
            </a:r>
            <a:r>
              <a:rPr lang="en-US" dirty="0"/>
              <a:t>.</a:t>
            </a:r>
          </a:p>
          <a:p>
            <a:r>
              <a:rPr lang="en-US" dirty="0" err="1"/>
              <a:t>Lớp</a:t>
            </a:r>
            <a:r>
              <a:rPr lang="en-US" dirty="0"/>
              <a:t> con </a:t>
            </a:r>
            <a:r>
              <a:rPr lang="en-US" dirty="0" err="1"/>
              <a:t>được</a:t>
            </a:r>
            <a:r>
              <a:rPr lang="en-US" dirty="0"/>
              <a:t> </a:t>
            </a:r>
            <a:r>
              <a:rPr lang="en-US" dirty="0" err="1"/>
              <a:t>phép</a:t>
            </a:r>
            <a:r>
              <a:rPr lang="en-US" dirty="0"/>
              <a:t> </a:t>
            </a:r>
            <a:r>
              <a:rPr lang="en-US" dirty="0" err="1"/>
              <a:t>sở</a:t>
            </a:r>
            <a:r>
              <a:rPr lang="en-US" dirty="0"/>
              <a:t> </a:t>
            </a:r>
            <a:r>
              <a:rPr lang="en-US" dirty="0" err="1"/>
              <a:t>hữu</a:t>
            </a:r>
            <a:r>
              <a:rPr lang="en-US" dirty="0"/>
              <a:t> </a:t>
            </a:r>
            <a:r>
              <a:rPr lang="en-US" dirty="0" err="1"/>
              <a:t>các</a:t>
            </a:r>
            <a:r>
              <a:rPr lang="en-US" dirty="0"/>
              <a:t> </a:t>
            </a:r>
            <a:r>
              <a:rPr lang="en-US" dirty="0" err="1"/>
              <a:t>tài</a:t>
            </a:r>
            <a:r>
              <a:rPr lang="en-US" dirty="0"/>
              <a:t> </a:t>
            </a:r>
            <a:r>
              <a:rPr lang="en-US" dirty="0" err="1"/>
              <a:t>sản</a:t>
            </a:r>
            <a:r>
              <a:rPr lang="en-US" dirty="0"/>
              <a:t> (</a:t>
            </a:r>
            <a:r>
              <a:rPr lang="en-US" dirty="0" err="1"/>
              <a:t>trường</a:t>
            </a:r>
            <a:r>
              <a:rPr lang="en-US" dirty="0"/>
              <a:t> </a:t>
            </a:r>
            <a:r>
              <a:rPr lang="en-US" dirty="0" err="1"/>
              <a:t>và</a:t>
            </a:r>
            <a:r>
              <a:rPr lang="en-US" dirty="0"/>
              <a:t> </a:t>
            </a:r>
            <a:r>
              <a:rPr lang="en-US" dirty="0" err="1"/>
              <a:t>phương</a:t>
            </a:r>
            <a:r>
              <a:rPr lang="en-US" dirty="0"/>
              <a:t> </a:t>
            </a:r>
            <a:r>
              <a:rPr lang="en-US" dirty="0" err="1"/>
              <a:t>thức</a:t>
            </a:r>
            <a:r>
              <a:rPr lang="en-US" dirty="0"/>
              <a:t>) </a:t>
            </a:r>
            <a:r>
              <a:rPr lang="en-US" dirty="0" err="1"/>
              <a:t>của</a:t>
            </a:r>
            <a:r>
              <a:rPr lang="en-US" dirty="0"/>
              <a:t> </a:t>
            </a:r>
            <a:r>
              <a:rPr lang="en-US" dirty="0" err="1"/>
              <a:t>lớp</a:t>
            </a:r>
            <a:r>
              <a:rPr lang="en-US" dirty="0"/>
              <a:t> cha</a:t>
            </a:r>
          </a:p>
          <a:p>
            <a:pPr lvl="1"/>
            <a:r>
              <a:rPr lang="en-US" dirty="0" err="1"/>
              <a:t>Lớp</a:t>
            </a:r>
            <a:r>
              <a:rPr lang="en-US" dirty="0"/>
              <a:t> con </a:t>
            </a:r>
            <a:r>
              <a:rPr lang="en-US" dirty="0" err="1"/>
              <a:t>được</a:t>
            </a:r>
            <a:r>
              <a:rPr lang="en-US" dirty="0"/>
              <a:t> </a:t>
            </a:r>
            <a:r>
              <a:rPr lang="en-US" dirty="0" err="1"/>
              <a:t>phép</a:t>
            </a:r>
            <a:r>
              <a:rPr lang="en-US" dirty="0"/>
              <a:t> </a:t>
            </a:r>
            <a:r>
              <a:rPr lang="en-US" dirty="0" err="1"/>
              <a:t>sở</a:t>
            </a:r>
            <a:r>
              <a:rPr lang="en-US" dirty="0"/>
              <a:t> </a:t>
            </a:r>
            <a:r>
              <a:rPr lang="en-US" dirty="0" err="1"/>
              <a:t>hữu</a:t>
            </a:r>
            <a:r>
              <a:rPr lang="en-US" dirty="0"/>
              <a:t> </a:t>
            </a:r>
            <a:r>
              <a:rPr lang="en-US" dirty="0" err="1"/>
              <a:t>các</a:t>
            </a:r>
            <a:r>
              <a:rPr lang="en-US" dirty="0"/>
              <a:t> </a:t>
            </a:r>
            <a:r>
              <a:rPr lang="en-US" dirty="0" err="1"/>
              <a:t>tài</a:t>
            </a:r>
            <a:r>
              <a:rPr lang="en-US" dirty="0"/>
              <a:t> </a:t>
            </a:r>
            <a:r>
              <a:rPr lang="en-US" dirty="0" err="1"/>
              <a:t>sản</a:t>
            </a:r>
            <a:r>
              <a:rPr lang="en-US" dirty="0"/>
              <a:t> public </a:t>
            </a:r>
            <a:r>
              <a:rPr lang="en-US" dirty="0" err="1"/>
              <a:t>hoặc</a:t>
            </a:r>
            <a:r>
              <a:rPr lang="en-US" dirty="0"/>
              <a:t> protected </a:t>
            </a:r>
            <a:r>
              <a:rPr lang="en-US" dirty="0" err="1"/>
              <a:t>của</a:t>
            </a:r>
            <a:r>
              <a:rPr lang="en-US" dirty="0"/>
              <a:t> </a:t>
            </a:r>
            <a:r>
              <a:rPr lang="en-US" dirty="0" err="1"/>
              <a:t>lớp</a:t>
            </a:r>
            <a:r>
              <a:rPr lang="en-US" dirty="0"/>
              <a:t> cha</a:t>
            </a:r>
          </a:p>
          <a:p>
            <a:pPr lvl="1"/>
            <a:r>
              <a:rPr lang="en-US" dirty="0" err="1"/>
              <a:t>Lớp</a:t>
            </a:r>
            <a:r>
              <a:rPr lang="en-US" dirty="0"/>
              <a:t> con </a:t>
            </a:r>
            <a:r>
              <a:rPr lang="en-US" dirty="0" err="1"/>
              <a:t>cũng</a:t>
            </a:r>
            <a:r>
              <a:rPr lang="en-US" dirty="0"/>
              <a:t> </a:t>
            </a:r>
            <a:r>
              <a:rPr lang="en-US" dirty="0" err="1"/>
              <a:t>được</a:t>
            </a:r>
            <a:r>
              <a:rPr lang="en-US" dirty="0"/>
              <a:t> </a:t>
            </a:r>
            <a:r>
              <a:rPr lang="en-US" dirty="0" err="1"/>
              <a:t>phép</a:t>
            </a:r>
            <a:r>
              <a:rPr lang="en-US" dirty="0"/>
              <a:t> </a:t>
            </a:r>
            <a:r>
              <a:rPr lang="en-US" dirty="0" err="1"/>
              <a:t>sở</a:t>
            </a:r>
            <a:r>
              <a:rPr lang="en-US" dirty="0"/>
              <a:t> </a:t>
            </a:r>
            <a:r>
              <a:rPr lang="en-US" dirty="0" err="1"/>
              <a:t>hữu</a:t>
            </a:r>
            <a:r>
              <a:rPr lang="en-US" dirty="0"/>
              <a:t> </a:t>
            </a:r>
            <a:r>
              <a:rPr lang="en-US" dirty="0" err="1"/>
              <a:t>các</a:t>
            </a:r>
            <a:r>
              <a:rPr lang="en-US" dirty="0"/>
              <a:t> </a:t>
            </a:r>
            <a:r>
              <a:rPr lang="en-US" dirty="0" err="1"/>
              <a:t>tài</a:t>
            </a:r>
            <a:r>
              <a:rPr lang="en-US" dirty="0"/>
              <a:t> </a:t>
            </a:r>
            <a:r>
              <a:rPr lang="en-US" dirty="0" err="1"/>
              <a:t>sản</a:t>
            </a:r>
            <a:r>
              <a:rPr lang="en-US" dirty="0"/>
              <a:t> </a:t>
            </a:r>
            <a:r>
              <a:rPr lang="en-US" dirty="0" err="1"/>
              <a:t>mặc</a:t>
            </a:r>
            <a:r>
              <a:rPr lang="en-US" dirty="0"/>
              <a:t> </a:t>
            </a:r>
            <a:r>
              <a:rPr lang="en-US" dirty="0" err="1"/>
              <a:t>định</a:t>
            </a:r>
            <a:r>
              <a:rPr lang="en-US" dirty="0"/>
              <a:t> {default} </a:t>
            </a:r>
            <a:r>
              <a:rPr lang="en-US" dirty="0" err="1"/>
              <a:t>của</a:t>
            </a:r>
            <a:r>
              <a:rPr lang="en-US" dirty="0"/>
              <a:t> </a:t>
            </a:r>
            <a:r>
              <a:rPr lang="en-US" dirty="0" err="1"/>
              <a:t>lớp</a:t>
            </a:r>
            <a:r>
              <a:rPr lang="en-US" dirty="0"/>
              <a:t> cha </a:t>
            </a:r>
            <a:r>
              <a:rPr lang="en-US" dirty="0" err="1"/>
              <a:t>nếu</a:t>
            </a:r>
            <a:r>
              <a:rPr lang="en-US" dirty="0"/>
              <a:t> </a:t>
            </a:r>
            <a:r>
              <a:rPr lang="en-US" dirty="0" err="1"/>
              <a:t>lớp</a:t>
            </a:r>
            <a:r>
              <a:rPr lang="en-US" dirty="0"/>
              <a:t> con </a:t>
            </a:r>
            <a:r>
              <a:rPr lang="en-US" dirty="0" err="1"/>
              <a:t>và</a:t>
            </a:r>
            <a:r>
              <a:rPr lang="en-US" dirty="0"/>
              <a:t> </a:t>
            </a:r>
            <a:r>
              <a:rPr lang="en-US" dirty="0" err="1"/>
              <a:t>lớp</a:t>
            </a:r>
            <a:r>
              <a:rPr lang="en-US" dirty="0"/>
              <a:t> cha </a:t>
            </a:r>
            <a:r>
              <a:rPr lang="en-US" dirty="0" err="1"/>
              <a:t>được</a:t>
            </a:r>
            <a:r>
              <a:rPr lang="en-US" dirty="0"/>
              <a:t> </a:t>
            </a:r>
            <a:r>
              <a:rPr lang="en-US" dirty="0" err="1"/>
              <a:t>định</a:t>
            </a:r>
            <a:r>
              <a:rPr lang="en-US" dirty="0"/>
              <a:t> </a:t>
            </a:r>
            <a:r>
              <a:rPr lang="en-US" dirty="0" err="1"/>
              <a:t>nghĩa</a:t>
            </a:r>
            <a:r>
              <a:rPr lang="en-US" dirty="0"/>
              <a:t> </a:t>
            </a:r>
            <a:r>
              <a:rPr lang="en-US" dirty="0" err="1"/>
              <a:t>cùng</a:t>
            </a:r>
            <a:r>
              <a:rPr lang="en-US" dirty="0"/>
              <a:t> </a:t>
            </a:r>
            <a:r>
              <a:rPr lang="en-US" dirty="0" err="1"/>
              <a:t>gói</a:t>
            </a:r>
            <a:endParaRPr lang="en-US" dirty="0"/>
          </a:p>
          <a:p>
            <a:pPr lvl="1"/>
            <a:r>
              <a:rPr lang="en-US" dirty="0" err="1"/>
              <a:t>Lớp</a:t>
            </a:r>
            <a:r>
              <a:rPr lang="en-US" dirty="0"/>
              <a:t> con </a:t>
            </a:r>
            <a:r>
              <a:rPr lang="en-US" dirty="0" err="1"/>
              <a:t>không</a:t>
            </a:r>
            <a:r>
              <a:rPr lang="en-US" dirty="0"/>
              <a:t> </a:t>
            </a:r>
            <a:r>
              <a:rPr lang="en-US" dirty="0" err="1"/>
              <a:t>thể</a:t>
            </a:r>
            <a:r>
              <a:rPr lang="en-US" dirty="0"/>
              <a:t> </a:t>
            </a:r>
            <a:r>
              <a:rPr lang="en-US" dirty="0" err="1"/>
              <a:t>truy</a:t>
            </a:r>
            <a:r>
              <a:rPr lang="en-US" dirty="0"/>
              <a:t> </a:t>
            </a:r>
            <a:r>
              <a:rPr lang="en-US" dirty="0" err="1"/>
              <a:t>cập</a:t>
            </a:r>
            <a:r>
              <a:rPr lang="en-US" dirty="0"/>
              <a:t> </a:t>
            </a:r>
            <a:r>
              <a:rPr lang="en-US" dirty="0" err="1"/>
              <a:t>thành</a:t>
            </a:r>
            <a:r>
              <a:rPr lang="en-US" dirty="0"/>
              <a:t> </a:t>
            </a:r>
            <a:r>
              <a:rPr lang="en-US" dirty="0" err="1"/>
              <a:t>viên</a:t>
            </a:r>
            <a:r>
              <a:rPr lang="en-US" dirty="0"/>
              <a:t> private </a:t>
            </a:r>
            <a:r>
              <a:rPr lang="en-US" dirty="0" err="1"/>
              <a:t>của</a:t>
            </a:r>
            <a:r>
              <a:rPr lang="en-US" dirty="0"/>
              <a:t> </a:t>
            </a:r>
            <a:r>
              <a:rPr lang="en-US" dirty="0" err="1"/>
              <a:t>lớp</a:t>
            </a:r>
            <a:r>
              <a:rPr lang="en-US" dirty="0"/>
              <a:t> cha</a:t>
            </a:r>
          </a:p>
          <a:p>
            <a:r>
              <a:rPr lang="en-US" dirty="0" err="1"/>
              <a:t>Lớp</a:t>
            </a:r>
            <a:r>
              <a:rPr lang="en-US" dirty="0"/>
              <a:t> con </a:t>
            </a:r>
            <a:r>
              <a:rPr lang="en-US" dirty="0" err="1"/>
              <a:t>không</a:t>
            </a:r>
            <a:r>
              <a:rPr lang="en-US" dirty="0"/>
              <a:t> </a:t>
            </a:r>
            <a:r>
              <a:rPr lang="en-US" dirty="0" err="1"/>
              <a:t>kế</a:t>
            </a:r>
            <a:r>
              <a:rPr lang="en-US" dirty="0"/>
              <a:t> </a:t>
            </a:r>
            <a:r>
              <a:rPr lang="en-US" dirty="0" err="1"/>
              <a:t>thừa</a:t>
            </a:r>
            <a:r>
              <a:rPr lang="en-US" dirty="0"/>
              <a:t> </a:t>
            </a:r>
            <a:r>
              <a:rPr lang="en-US" dirty="0" err="1"/>
              <a:t>các</a:t>
            </a:r>
            <a:r>
              <a:rPr lang="en-US" dirty="0"/>
              <a:t> </a:t>
            </a:r>
            <a:r>
              <a:rPr lang="en-US" dirty="0" err="1"/>
              <a:t>hàm</a:t>
            </a:r>
            <a:r>
              <a:rPr lang="en-US" dirty="0"/>
              <a:t> </a:t>
            </a:r>
            <a:r>
              <a:rPr lang="en-US" dirty="0" err="1"/>
              <a:t>tạo</a:t>
            </a:r>
            <a:r>
              <a:rPr lang="en-US" dirty="0"/>
              <a:t> </a:t>
            </a:r>
            <a:r>
              <a:rPr lang="en-US" dirty="0" err="1"/>
              <a:t>của</a:t>
            </a:r>
            <a:r>
              <a:rPr lang="en-US" dirty="0"/>
              <a:t> </a:t>
            </a:r>
            <a:r>
              <a:rPr lang="en-US" dirty="0" err="1"/>
              <a:t>lớp</a:t>
            </a:r>
            <a:r>
              <a:rPr lang="en-US" dirty="0"/>
              <a:t> cha</a:t>
            </a:r>
          </a:p>
          <a:p>
            <a:endParaRPr lang="en-US" dirty="0"/>
          </a:p>
          <a:p>
            <a:endParaRPr lang="en-US" dirty="0"/>
          </a:p>
        </p:txBody>
      </p:sp>
    </p:spTree>
    <p:extLst>
      <p:ext uri="{BB962C8B-B14F-4D97-AF65-F5344CB8AC3E}">
        <p14:creationId xmlns:p14="http://schemas.microsoft.com/office/powerpoint/2010/main" val="1525971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2427EB0-1C73-4C6D-947F-492B54442392}"/>
              </a:ext>
            </a:extLst>
          </p:cNvPr>
          <p:cNvSpPr txBox="1">
            <a:spLocks noGrp="1"/>
          </p:cNvSpPr>
          <p:nvPr>
            <p:ph idx="1"/>
          </p:nvPr>
        </p:nvSpPr>
        <p:spPr>
          <a:xfrm>
            <a:off x="772886" y="329746"/>
            <a:ext cx="4430486" cy="5089663"/>
          </a:xfrm>
          <a:prstGeom prst="rect">
            <a:avLst/>
          </a:prstGeom>
          <a:noFill/>
          <a:ln>
            <a:solidFill>
              <a:schemeClr val="accent1"/>
            </a:solidFill>
          </a:ln>
        </p:spPr>
        <p:txBody>
          <a:bodyPr wrap="square" rtlCol="0">
            <a:spAutoFit/>
          </a:bodyPr>
          <a:lstStyle/>
          <a:p>
            <a:r>
              <a:rPr lang="en-US" sz="2000" dirty="0"/>
              <a:t>package </a:t>
            </a:r>
            <a:r>
              <a:rPr lang="en-US" sz="2000" dirty="0" err="1"/>
              <a:t>poly.ho</a:t>
            </a:r>
            <a:r>
              <a:rPr lang="en-US" sz="2000" dirty="0"/>
              <a:t>;</a:t>
            </a:r>
          </a:p>
          <a:p>
            <a:r>
              <a:rPr lang="en-US" sz="2000" dirty="0"/>
              <a:t>public class </a:t>
            </a:r>
            <a:r>
              <a:rPr lang="en-US" sz="2000" dirty="0" err="1"/>
              <a:t>NhanVien</a:t>
            </a:r>
            <a:r>
              <a:rPr lang="en-US" sz="2000" dirty="0"/>
              <a:t>{</a:t>
            </a:r>
          </a:p>
          <a:p>
            <a:r>
              <a:rPr lang="en-US" sz="2000" dirty="0"/>
              <a:t>     </a:t>
            </a:r>
            <a:r>
              <a:rPr lang="en-US" sz="2000" b="1" dirty="0">
                <a:solidFill>
                  <a:srgbClr val="3333FF"/>
                </a:solidFill>
              </a:rPr>
              <a:t>public</a:t>
            </a:r>
            <a:r>
              <a:rPr lang="en-US" sz="2000" dirty="0"/>
              <a:t> String </a:t>
            </a:r>
            <a:r>
              <a:rPr lang="en-US" sz="2000" dirty="0" err="1"/>
              <a:t>hoTen</a:t>
            </a:r>
            <a:r>
              <a:rPr lang="en-US" sz="2000" dirty="0"/>
              <a:t>;</a:t>
            </a:r>
          </a:p>
          <a:p>
            <a:r>
              <a:rPr lang="en-US" sz="2000" dirty="0"/>
              <a:t>     </a:t>
            </a:r>
            <a:r>
              <a:rPr lang="en-US" sz="2000" b="1" dirty="0">
                <a:solidFill>
                  <a:srgbClr val="3333FF"/>
                </a:solidFill>
              </a:rPr>
              <a:t>protected</a:t>
            </a:r>
            <a:r>
              <a:rPr lang="en-US" sz="2000" dirty="0"/>
              <a:t> double </a:t>
            </a:r>
            <a:r>
              <a:rPr lang="en-US" sz="2000" dirty="0" err="1"/>
              <a:t>luong</a:t>
            </a:r>
            <a:r>
              <a:rPr lang="en-US" sz="2000" dirty="0"/>
              <a:t>;</a:t>
            </a:r>
          </a:p>
          <a:p>
            <a:r>
              <a:rPr lang="en-US" sz="2000" dirty="0"/>
              <a:t>     public </a:t>
            </a:r>
            <a:r>
              <a:rPr lang="en-US" sz="2000" dirty="0" err="1"/>
              <a:t>NhanVien</a:t>
            </a:r>
            <a:r>
              <a:rPr lang="en-US" sz="2000" dirty="0"/>
              <a:t>(String </a:t>
            </a:r>
            <a:r>
              <a:rPr lang="en-US" sz="2000" dirty="0" err="1"/>
              <a:t>hoTen</a:t>
            </a:r>
            <a:r>
              <a:rPr lang="en-US" sz="2000" dirty="0"/>
              <a:t>, double </a:t>
            </a:r>
            <a:r>
              <a:rPr lang="en-US" sz="2000" dirty="0" err="1"/>
              <a:t>luong</a:t>
            </a:r>
            <a:r>
              <a:rPr lang="en-US" sz="2000" dirty="0"/>
              <a:t>){…}</a:t>
            </a:r>
          </a:p>
          <a:p>
            <a:r>
              <a:rPr lang="en-US" sz="2000" dirty="0"/>
              <a:t>     void </a:t>
            </a:r>
            <a:r>
              <a:rPr lang="en-US" sz="2000" dirty="0" err="1"/>
              <a:t>xuat</a:t>
            </a:r>
            <a:r>
              <a:rPr lang="en-US" sz="2000" dirty="0"/>
              <a:t>(){…}</a:t>
            </a:r>
          </a:p>
          <a:p>
            <a:r>
              <a:rPr lang="en-US" sz="2000" dirty="0"/>
              <a:t>     </a:t>
            </a:r>
            <a:r>
              <a:rPr lang="en-US" sz="2000" b="1" dirty="0">
                <a:solidFill>
                  <a:srgbClr val="3333FF"/>
                </a:solidFill>
              </a:rPr>
              <a:t>private</a:t>
            </a:r>
            <a:r>
              <a:rPr lang="en-US" sz="2000" dirty="0"/>
              <a:t> double </a:t>
            </a:r>
            <a:r>
              <a:rPr lang="en-US" sz="2000" dirty="0" err="1"/>
              <a:t>thueThuNhap</a:t>
            </a:r>
            <a:r>
              <a:rPr lang="en-US" sz="2000" dirty="0"/>
              <a:t>(){…}</a:t>
            </a:r>
          </a:p>
          <a:p>
            <a:r>
              <a:rPr lang="en-US" sz="2000" dirty="0"/>
              <a:t>}</a:t>
            </a:r>
          </a:p>
        </p:txBody>
      </p:sp>
      <p:sp>
        <p:nvSpPr>
          <p:cNvPr id="5" name="TextBox 4">
            <a:extLst>
              <a:ext uri="{FF2B5EF4-FFF2-40B4-BE49-F238E27FC236}">
                <a16:creationId xmlns:a16="http://schemas.microsoft.com/office/drawing/2014/main" id="{D1606DDC-4C89-4896-90BB-BEFB2E103D95}"/>
              </a:ext>
            </a:extLst>
          </p:cNvPr>
          <p:cNvSpPr txBox="1"/>
          <p:nvPr/>
        </p:nvSpPr>
        <p:spPr>
          <a:xfrm>
            <a:off x="5442857" y="329746"/>
            <a:ext cx="5727106" cy="4832092"/>
          </a:xfrm>
          <a:prstGeom prst="rect">
            <a:avLst/>
          </a:prstGeom>
          <a:noFill/>
          <a:ln>
            <a:solidFill>
              <a:schemeClr val="accent1"/>
            </a:solidFill>
          </a:ln>
        </p:spPr>
        <p:txBody>
          <a:bodyPr wrap="square" rtlCol="0">
            <a:spAutoFit/>
          </a:bodyPr>
          <a:lstStyle/>
          <a:p>
            <a:r>
              <a:rPr lang="en-US" sz="2800" dirty="0"/>
              <a:t>package </a:t>
            </a:r>
            <a:r>
              <a:rPr lang="en-US" sz="2800" dirty="0" err="1"/>
              <a:t>poly.hcm</a:t>
            </a:r>
            <a:r>
              <a:rPr lang="en-US" sz="2800" dirty="0"/>
              <a:t>;</a:t>
            </a:r>
          </a:p>
          <a:p>
            <a:r>
              <a:rPr lang="en-US" sz="2800" dirty="0"/>
              <a:t>public class </a:t>
            </a:r>
            <a:r>
              <a:rPr lang="en-US" sz="2800" dirty="0" err="1"/>
              <a:t>TruongPhong</a:t>
            </a:r>
            <a:r>
              <a:rPr lang="en-US" sz="2800" dirty="0"/>
              <a:t> </a:t>
            </a:r>
            <a:r>
              <a:rPr lang="en-US" sz="2800" b="1" dirty="0">
                <a:solidFill>
                  <a:srgbClr val="FF0000"/>
                </a:solidFill>
              </a:rPr>
              <a:t>extends</a:t>
            </a:r>
            <a:r>
              <a:rPr lang="en-US" sz="2800" dirty="0"/>
              <a:t> </a:t>
            </a:r>
            <a:r>
              <a:rPr lang="en-US" sz="2800" dirty="0" err="1"/>
              <a:t>NhanVien</a:t>
            </a:r>
            <a:r>
              <a:rPr lang="en-US" sz="2800" dirty="0"/>
              <a:t>{</a:t>
            </a:r>
          </a:p>
          <a:p>
            <a:r>
              <a:rPr lang="en-US" sz="2800" dirty="0"/>
              <a:t>     public double </a:t>
            </a:r>
            <a:r>
              <a:rPr lang="en-US" sz="2800" dirty="0" err="1"/>
              <a:t>trachNhiem</a:t>
            </a:r>
            <a:r>
              <a:rPr lang="en-US" sz="2800" dirty="0"/>
              <a:t>;</a:t>
            </a:r>
          </a:p>
          <a:p>
            <a:r>
              <a:rPr lang="en-US" sz="2800" dirty="0"/>
              <a:t>     public </a:t>
            </a:r>
            <a:r>
              <a:rPr lang="en-US" sz="2800" dirty="0" err="1"/>
              <a:t>TruongPhong</a:t>
            </a:r>
            <a:r>
              <a:rPr lang="en-US" sz="2800" u="sng" dirty="0"/>
              <a:t> </a:t>
            </a:r>
            <a:r>
              <a:rPr lang="en-US" sz="2800" dirty="0"/>
              <a:t>(String </a:t>
            </a:r>
            <a:r>
              <a:rPr lang="en-US" sz="2800" dirty="0" err="1"/>
              <a:t>hoTen</a:t>
            </a:r>
            <a:r>
              <a:rPr lang="en-US" sz="2800" dirty="0"/>
              <a:t>, double </a:t>
            </a:r>
            <a:r>
              <a:rPr lang="en-US" sz="2800" dirty="0" err="1"/>
              <a:t>luong</a:t>
            </a:r>
            <a:r>
              <a:rPr lang="en-US" sz="2800" dirty="0"/>
              <a:t>, double </a:t>
            </a:r>
            <a:r>
              <a:rPr lang="en-US" sz="2800" dirty="0" err="1"/>
              <a:t>trachNhiem</a:t>
            </a:r>
            <a:r>
              <a:rPr lang="en-US" sz="2800" dirty="0"/>
              <a:t>){…}</a:t>
            </a:r>
          </a:p>
          <a:p>
            <a:r>
              <a:rPr lang="en-US" sz="2800" dirty="0"/>
              <a:t>     public void </a:t>
            </a:r>
            <a:r>
              <a:rPr lang="en-US" sz="2800" dirty="0" err="1"/>
              <a:t>xuat</a:t>
            </a:r>
            <a:r>
              <a:rPr lang="en-US" sz="2800" dirty="0"/>
              <a:t>(){</a:t>
            </a:r>
          </a:p>
          <a:p>
            <a:r>
              <a:rPr lang="en-US" sz="2800" b="1" i="1" dirty="0">
                <a:solidFill>
                  <a:srgbClr val="FF0000"/>
                </a:solidFill>
              </a:rPr>
              <a:t>          // </a:t>
            </a:r>
            <a:r>
              <a:rPr lang="en-US" sz="2800" b="1" i="1" dirty="0" err="1">
                <a:solidFill>
                  <a:srgbClr val="FF0000"/>
                </a:solidFill>
              </a:rPr>
              <a:t>Mã</a:t>
            </a:r>
            <a:r>
              <a:rPr lang="en-US" sz="2800" b="1" i="1" dirty="0">
                <a:solidFill>
                  <a:srgbClr val="FF0000"/>
                </a:solidFill>
              </a:rPr>
              <a:t> ở </a:t>
            </a:r>
            <a:r>
              <a:rPr lang="en-US" sz="2800" b="1" i="1" dirty="0" err="1">
                <a:solidFill>
                  <a:srgbClr val="FF0000"/>
                </a:solidFill>
              </a:rPr>
              <a:t>đây</a:t>
            </a:r>
            <a:r>
              <a:rPr lang="en-US" sz="2800" b="1" i="1" dirty="0">
                <a:solidFill>
                  <a:srgbClr val="FF0000"/>
                </a:solidFill>
              </a:rPr>
              <a:t> </a:t>
            </a:r>
            <a:r>
              <a:rPr lang="en-US" sz="2800" b="1" i="1" dirty="0" err="1">
                <a:solidFill>
                  <a:srgbClr val="FF0000"/>
                </a:solidFill>
              </a:rPr>
              <a:t>có</a:t>
            </a:r>
            <a:r>
              <a:rPr lang="en-US" sz="2800" b="1" i="1" dirty="0">
                <a:solidFill>
                  <a:srgbClr val="FF0000"/>
                </a:solidFill>
              </a:rPr>
              <a:t> </a:t>
            </a:r>
            <a:r>
              <a:rPr lang="en-US" sz="2800" b="1" i="1" dirty="0" err="1">
                <a:solidFill>
                  <a:srgbClr val="FF0000"/>
                </a:solidFill>
              </a:rPr>
              <a:t>thể</a:t>
            </a:r>
            <a:r>
              <a:rPr lang="en-US" sz="2800" b="1" i="1" dirty="0">
                <a:solidFill>
                  <a:srgbClr val="FF0000"/>
                </a:solidFill>
              </a:rPr>
              <a:t> </a:t>
            </a:r>
            <a:r>
              <a:rPr lang="en-US" sz="2800" b="1" i="1" dirty="0" err="1">
                <a:solidFill>
                  <a:srgbClr val="FF0000"/>
                </a:solidFill>
              </a:rPr>
              <a:t>sử</a:t>
            </a:r>
            <a:r>
              <a:rPr lang="en-US" sz="2800" b="1" i="1" dirty="0">
                <a:solidFill>
                  <a:srgbClr val="FF0000"/>
                </a:solidFill>
              </a:rPr>
              <a:t> </a:t>
            </a:r>
            <a:r>
              <a:rPr lang="en-US" sz="2800" b="1" i="1" dirty="0" err="1">
                <a:solidFill>
                  <a:srgbClr val="FF0000"/>
                </a:solidFill>
              </a:rPr>
              <a:t>dụng</a:t>
            </a:r>
            <a:r>
              <a:rPr lang="en-US" sz="2800" b="1" i="1" dirty="0">
                <a:solidFill>
                  <a:srgbClr val="FF0000"/>
                </a:solidFill>
              </a:rPr>
              <a:t> </a:t>
            </a:r>
            <a:r>
              <a:rPr lang="en-US" sz="2800" b="1" i="1" dirty="0" err="1">
                <a:solidFill>
                  <a:srgbClr val="FF0000"/>
                </a:solidFill>
              </a:rPr>
              <a:t>những</a:t>
            </a:r>
            <a:r>
              <a:rPr lang="en-US" sz="2800" b="1" i="1" dirty="0">
                <a:solidFill>
                  <a:srgbClr val="FF0000"/>
                </a:solidFill>
              </a:rPr>
              <a:t> </a:t>
            </a:r>
            <a:r>
              <a:rPr lang="en-US" sz="2800" b="1" i="1" dirty="0" err="1">
                <a:solidFill>
                  <a:srgbClr val="FF0000"/>
                </a:solidFill>
              </a:rPr>
              <a:t>tài</a:t>
            </a:r>
            <a:r>
              <a:rPr lang="en-US" sz="2800" b="1" i="1" dirty="0">
                <a:solidFill>
                  <a:srgbClr val="FF0000"/>
                </a:solidFill>
              </a:rPr>
              <a:t> </a:t>
            </a:r>
            <a:r>
              <a:rPr lang="en-US" sz="2800" b="1" i="1" dirty="0" err="1">
                <a:solidFill>
                  <a:srgbClr val="FF0000"/>
                </a:solidFill>
              </a:rPr>
              <a:t>sản</a:t>
            </a:r>
            <a:r>
              <a:rPr lang="en-US" sz="2800" b="1" i="1" dirty="0">
                <a:solidFill>
                  <a:srgbClr val="FF0000"/>
                </a:solidFill>
              </a:rPr>
              <a:t> </a:t>
            </a:r>
            <a:r>
              <a:rPr lang="en-US" sz="2800" b="1" i="1" dirty="0" err="1">
                <a:solidFill>
                  <a:srgbClr val="FF0000"/>
                </a:solidFill>
              </a:rPr>
              <a:t>nào</a:t>
            </a:r>
            <a:r>
              <a:rPr lang="en-US" sz="2800" b="1" i="1" dirty="0">
                <a:solidFill>
                  <a:srgbClr val="FF0000"/>
                </a:solidFill>
              </a:rPr>
              <a:t> </a:t>
            </a:r>
            <a:r>
              <a:rPr lang="en-US" sz="2800" b="1" i="1" dirty="0" err="1">
                <a:solidFill>
                  <a:srgbClr val="FF0000"/>
                </a:solidFill>
              </a:rPr>
              <a:t>của</a:t>
            </a:r>
            <a:r>
              <a:rPr lang="en-US" sz="2800" b="1" i="1" dirty="0">
                <a:solidFill>
                  <a:srgbClr val="FF0000"/>
                </a:solidFill>
              </a:rPr>
              <a:t> </a:t>
            </a:r>
            <a:r>
              <a:rPr lang="en-US" sz="2800" b="1" i="1" dirty="0" err="1">
                <a:solidFill>
                  <a:srgbClr val="FF0000"/>
                </a:solidFill>
              </a:rPr>
              <a:t>lớp</a:t>
            </a:r>
            <a:r>
              <a:rPr lang="en-US" sz="2800" b="1" i="1" dirty="0">
                <a:solidFill>
                  <a:srgbClr val="FF0000"/>
                </a:solidFill>
              </a:rPr>
              <a:t> cha</a:t>
            </a:r>
          </a:p>
          <a:p>
            <a:r>
              <a:rPr lang="en-US" sz="2800" dirty="0"/>
              <a:t>     }</a:t>
            </a:r>
          </a:p>
          <a:p>
            <a:r>
              <a:rPr lang="en-US" sz="2800" dirty="0"/>
              <a:t>}</a:t>
            </a:r>
          </a:p>
        </p:txBody>
      </p:sp>
    </p:spTree>
    <p:extLst>
      <p:ext uri="{BB962C8B-B14F-4D97-AF65-F5344CB8AC3E}">
        <p14:creationId xmlns:p14="http://schemas.microsoft.com/office/powerpoint/2010/main" val="11896036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descr="http://studio-creator.com/blog/public/html5.jpg"/>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8676" name="AutoShape 4" descr="http://studio-creator.com/blog/public/html5.jpg"/>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hQSERQUEhQWFBUVGBYYGBcXFRgcGxcXFhcWHBcYGBgaHyYfGBojHBcYIC8gIycpLC0sGB4xNTAqNSYrLCkBCQoKDgwOGA8PGikkHCUwKS0uNS01NSwsKS0pNCwsKSwpLSwpKSwpLCwpKi40KSwsKiwpLCwyKS8sKSwpLzQsKf/AABEIAKoBKAMBIgACEQEDEQH/xAAcAAEAAgMBAQEAAAAAAAAAAAAABQYDBAcCAQj/xABKEAACAQMCBAMFBAcDCQcFAAABAgMABBESIQUGEzEiQVEHMmFxgSNCkaEUM1JicrHBFUPRFlOSorLC0uHwFySCg5OjswglVGN0/8QAGgEBAQEBAQEBAAAAAAAAAAAAAAEDAgQFBv/EADARAQACAgAEBAMHBQEAAAAAAAABAgMRBBIhMRNBUXEFImEVgaHR4fDxM0KRscEU/9oADAMBAAIRAxEAPwDsvFOJrAhYgscEhV7nFUHivtZkhhM4tw6qRlB1MhSxGrqadAGnfesHNXFpJOMLZqwXWigBmwrDQz4PzYflW9DxBuHs4uE19ZRpCMrDClgdQbH7Q/OtaY+aJ1PX09WV8nJMb7evotPK/NMd9EHRXjbClopBh0DjKkjzUjsw2O/mCBNVwjkHjTf5Q9OIt0HjkURk5EaaeoFGNsB+38Vd3rKY00id9SlKUUpSozjnMlvZpruJVjB7A7s38KjLN9BQSdK53de260X9XDcSfHQqj/WbP5Vpf9u0Z92znb5Mn9KDqNK5afb1Cvv2V0v0U/4VOcB9rtldByOpEIxqcyIAFXfckE7bUF2pXiKUMoZTkMAQfUHcV7oFKUoFK8ythSfQGvooPtfFYHsc9x+Heq5zhxGWLo6GljibqdSSCDrSBlXMa6NL4VjqydJ3CjbVkVA8XuooXjhFxEepxF/s7Nnd53uXe2j8SFFRkkDlsYOCNQINB1OvLOBjJAzsPia5hfc4XbSMYnuGjbolenbuPCUB6al7VgJXfJ1EshXK/ZnerbxS2X9NSSaJpU6QWL7MuEl1ktsAdLEafEcY0neu6V5p04vbljayUqmWd7eySRL1HUNjqloB9nIY5mdBlR4VKxgHf3u57V6l4tetCNCN1DGZgRHt4U0mLBHvdXxY76dq2nhp3rcMf/RGt6lca8NMoIBIBPYEjJ2J2HnsD+BqscBkuZmcNO4VACCYQNTM0mVJkiQtpAXsq9x6eKHkinT9E2k8CW7GRYCzgmO6zGcKdQB0jB7GTJIzmuo4brMTaNwk8R0iYidOghs1hvr+OFDJK6xouMs7AAZOBufUkD61RI7+7RCuHhdpZXmYQswVmEZjwFSTUp8XbvpwWHep/mq4INnqCiI3EWt2OCrDJiwpGMFwoJJyM7A+WWXDOPXVpiyxk30WOlKVi2KUpQKUpQKUpQKUpQc89qfs5kvjFc2b6LuDGnfTrUHUoDfddTkg9tyD8ObcUm45cMsctnIZFGjUIyAcnuSDo+oIFfoylWJmJ3CTWJjUuceyj2ZvYa7m6Ia6lGMA5Eak5I1ebEgZI22AFdHrxJKFGWIA9ScVoycdjHukv/CNv9I4H51FSNfCag5uYj91VH8TZ/Jf8ajOJcTaZGRpSisMHpDS2PgxJIqbGnzP7TUjzFafaSk6dePCp/d/bP5evpVG/Q2kcy3LGSQ99Rz8s+vyGw9KsEXK1mpBAlJHY9Vsj8KT8twN964X5XDD6+tNqiZYAwKsoKnuMbGoiSxt7Ul1wsmCVDOc+hwCe29T1xydAf7+5H/n6v8AaWou49ncTHK3E5PxCN/uimxH23NB1aTh2OyqvdmPugfM/h38qleWruAXMkcp6rwaZXUISk1yTsGYDAjhAGFPc47la88J5HEDs5l8ZGiNiEHS1bFwCd2x2zWPlvlQWk8g6xeFgDk6WLOPM4Ukd27H50FwvPaNMjDUFjUnbKkZ33ILHetu49q0QGkALIuA5fZCf3Dnxf0qEuuF2suBL1ZFXJCaTpBPc4wN/jXqSyswuDaSOoGMM2Bj0xqxUE5w/wBqsBbExAUrqDpkrnONJ774371M2HtCsZnCJcIWPYHI/piqPYfo2AYuHWw/iKNj4HCkfTNTdnfznwxQ28Y9FU/0wKuxc7y+URkhlPYe8O7MFH5mtyqLeW8pXMvRKgg7RggFSCp3J3BAIPwqw8pcWa5tlkcYYNIjfExuy5+uAabNJaaYIpZjhVBJJ8gBkmsEV+GZF0sGZNZBG6DbGvfYkkgD91vQ15vrEytGCfs1Opl82ZSDGCf2QcsR5kL5ZBcOsSgZnOqSQ6nYdvRVX0VRsPqe5NVGpd8zwxy9JtXULxxqoGS7SDPhAOcKoLMTgADNbkPF4XYqs0bMCVKiRSQwGSCAcggb4qvX/KUpvWvYZEWXMaANqw0GnEsTYzg6sOrAZBAB2zVeh5Lm4eiyIRI0XhUxwzSvKpjmH2kfUGjBfICHGWbOzbBfLvjAXo6MSdY7EMAojCl2k1YOVCjbHcso2zkZk4tCy6hLGVHmHXA2zuc+m9V5bOWK0svsmaSO36LqBkqXgA8v/wBkaKSO2rPYGsXL/KBC20k2jwRxZi6WkDTE4GoHOqTVISWOPkK5mZ3qHpxY8dqTa9ta7fVaYL0MoY+DJ04YqCCTgA4JGTkED4isU/GIlRn1qQpCtpIbDMQADjtuagV5JbQsfVAXQ+rCneXEixyDfyEhyP3E9K+23Kj4dZFt9LGAqEQgJ0WGQFOc5TO+R3xjFc7t6NfCwd+f+N/km77jCRq5BV2jAZ0DDUqZGpiO+ykt8cY86257dZFKuqupxkMAQcHI2O3eqnJyu8Rn0BX6/VRSA+pBcOC22dCqi5OQMnQo+dvAruN+bzZa0rbVJ3D7SlKrIpSlApSlApSlApSlAqG5r44bW3Mi41ZCjPYEgnOPPYHb5VM1SOfuLwa0tp9WMLKMZ3OWAyV3GMH8aCv8R9pUInMTxyswYKW1IRk47Antv8Kj77n+JXdS0jaWK7RjHhJB31HO/ngVBcV5ft2m6izTMSVPhjVgNOMDdlPl6VqX/KaGRiJ2AJztA7DJ3OGUkHeoq3R8aLxCVdRRjgHTgk5IwAfkfwNff0ubCHoHD9md1C9s5J3CjAzvitKz4UqwRxq76UyR4AMlveJBOcn6VsvI5RY+qWj06WUoV1bY1FlJ8Q27YGwqCTitLtxkRjH7sqHb1xkZ+lYxC2cMSDscHI7/AJH6Gt6w4g2gRoQihdOynOB+83Y/HGah+b+YFs4vCNUj7KD5k+bHv2GSfQfEUEtBoi3lKqPiR/WpyGSKRdirL3+nqK/Pslm10WkmkBIGoly2y+qouyL6V64NxWbh1wi6iYnI2DZUhuzof+vMGrodlmEKMSB3I7/P8qwy8UQdgKr1y8kudI+f4714PCJj3zUEzLx5R6Vpy8yVpry4575rJ/YCr77AfMigxnmA9l/Af4VK2HMi28Tyy+Qxj1J7AVGN0I/VvkMD8WxVY5jvhNLHEPAp3Pnj0z29KCRPtbmMumSNVgkONs5UHsdxv9PzrrXs94gJIZEUHEb9/i41EfT+tcK4nYZglU6iVRGQEdtOQzlic7k6cfLPau1eyWwdLHW4IMzswBGPAMKp+ukn5EVUWviV90kyBqdiERf2nOcD5DBJPkqsfKsNjcs8hUNqWIaHbSB1JcDIHoF88ebY+6a3HtlLq5GWUMFPoGxqx89Ir5awoiqqABfIA9/MnPmTuSfPOao0uYnmEP8A3fVqLIGKBC6x6h1GRX8JfTnAOe+cHGDV4vaQI9QlQyxwLCJ7kaI9LTMyAGBjqDh1IZB2w3bYVceIcOSZdMgOAdQKuyEEZGQyEMNiRsfM1XrH2f2sVxNcMkbowj0K65EWhGDtqYnUW1MxY75ZiScmgjo/anqWPFlOXlJZE/ajCxEsDjdsyqukbagRq2zUxwrjrXF42gSLCLdWUOFAk1ysFkQZLYIRsasZBBxX08iWIwvSxk4X7WUMPDuiHXkJhfcXw+HttW5wvlu1tnboxqjMuCAzElNROMEnCgscAbDJAxmg9299JPaiRVa2dwSFlVWZACdyqtpJwMjfG4z6VTJuabrRazSyTRWzWVvPLNDBE69STeTWXB0qBpOFBO52q7Q8AhS3W3jUxwqMBUd1wM5xqVg2Mk+e9RcvIPD2EZaFSsQULmSTSBGxKqV16WVTnAbIG4oI3lfj07XIS7edHkNwYongiWJ1jfYxyAa2whU+IjOfOtq45pNtrkkSabW90wVNGIobNtLHDMvcAttkktj0xI8M5Ts7e4MsUSrMysM62JCFgWCKzEIucbKAK+/2JC3WaUpIjdYDO3SWVVE6awezFcnsRmgrk/PrSXltDF1IWM3TlhkjjO3hYnqBm3KuhAU9ic7jFZ7P2miQBltpFjeSNEldgqEOZBlnI0q3gGFyc9SPcE7Tk/Jlo7tI0I1syuXDOra1CBWDKwKkBF7Y7Vh/yBstWejjfOkSShO+dPTD6AhPdMaT5igk7+8OpIoz9o++cZ0RqRqcj6hR8WHkDVcfnpYJL0T626VwsUIWMgMWggZYhJgJrLux8TZwfQVbEtlDM4HibAJ8yFzgfIZO3xPrWhc8sW0gcPEGEkhlfJbeQxiPV32IQADHbAI33oIW09oSvI8bW8iMkkETZZSNU1xLAcHsVVoyfUg9hg1tWPML3AgmWN4o3kCqGZD1kdW8QAJK4KhhnBx8yBnfkizPTzD+rOVPUkzq1l9RbVlnDszBmyQSSCM1upwdVMAXwxwA6EA2zp0KcnfCqWGP3s+VBIUpSgUpSg+Zrlntc4eXubZk3zFMr4O4xvE2O5AfI2/a3711ImozjPCYLhcSjsCA4OGXPmreX8qK/MC81yxkhkRsHH3h/WtyHn4j3ofwk/xWp/nvkeO1OuOWG6BJyrZjlH/pnQ/xOAfhVKhmgVgXtWbBzpMzYPz8OcfWiOhXPExHbC4dWAKq2nbPjxgZ7Z3qHT2iQ+ccv4p/xVs3nPFjJGFmt2l7Ej3QCB5ZO+PXao0cw8I//Acfgf8AeqKs/AOZkuAxjLDSRqDAZGex2JBGx/CqxzpeGa+CE7KqD5azuf8ARArLac52MTEw20kQbGdKrvjt96oLinFFlu3mQHSxQqGxnCBRvj5Ggs54bHiXosXEqgH3WChQSVU7DfbGryBqK5jtY2gthACFV+iCc5ZgwycnvufIAb7VK27ukdmltGZw7u0rBSQAWHhJwQmkBdj5pntUXzRxVFkijt1BS3dnxuVMjMGbz3AIHn61UdHSVkDBcDOc753+q1kXiMrfeUfMgflpz+Vcvk5uv5OzBc/sRqPzIJrGljfz93mbP7zAfgMCppdunXV0AMyT4H1/m7AflUNc8y2Sf3iMfjJn8ogP51WLT2WXcu5Q/Nv+dWCw9hsx99gtNDVuedrfB0f6kap/rtlvzqo3fFVmuNZUovhUjVltIzqOfMnJrrFl7CYB+sdj8tqm7T2L8PXvEz/OR/6EVUUnle5We6jSRocPIXbSQdFvHIJER/LLMqrg74JzXcYrhSPCQR8KieE8n2tsMQwRpnuQMk/MnJNTCwgUVp8Ud20xR5BkzqcdkjGNZB/bOQq/Ek9lNY+E22T1CmhQNEKYwUiGNyPul8A48lVBsc1vzyqiszHCqCSfQDvWOK/DMqaWDMmtgceAHsHwdiTkDGfdb0ojZYZGKofDVu5Fis5ISLdQsbOVI1CzOJc520TN0lX1QSN51b+K8UEATwM5kcRqF0+8wY7liABhTXuDiSHZiqPvlC6FhtnfB/Zw3yNdcs6255o3pzC24lxRgpcSPKGLOGtcG2+ym19CSSNI9bAhQAXHh3Y68VscL4ndm/uJUWSRbePpfbR/aMrPA+jMYAEmGYjIJAxkVfbjilvMpQmOWJwySHXGUAYY0vlt9WrAAznNeOGR2doiRwmKJZWJUBx9oxwCQScudgPPsBTln0Oevq0uWbFore467yOGmuidSYOkzS5KhAGOobjHqNOBiqkloSkKdFo7dLu+kZWtJnjw0jta5gUKWUqSwxkAhcjOK6aLpNZj1rrADFNQ1BScBtPfGds1E8P5pWW4MHSlRtLupdVGURwuoqGLxhifDrC6gCR2rl0pt2k8sMgFtKl68jylhGRph6RwqTEaRmMiIJnIcnIGC1Sd9EHs+Im2t3SJrYRxx9BkLyKkgYrCQGOA0aZxuY8bgCrGnMQN0LfpSDUH0yEKFYx6dYUateBqA16dOds9s7fCeJi4iEiqVBaRcHGfs5GQ9ttyufrQc9vb/iFtBIZXuMxR3DBkWIr1UCshLuupoNBzkgHVrU4IVa6XE+VB9QD+NUrmTitrOjyXNk80cDlInOjEjmdIHQHUNGZCow+AwXPYVPx8xgCPrRNA0jlQrPEcKMfaMyOVC6mVO+dTqMbigmaVpXfFFikVZMIrAnqM6KurKhU3YEsck7DHh+Izpf5UxmSVFUsIugWcPGE0TBm6mosPCqqSfPtjNBNUqPn5gtkTqPPCqZ06zKgXURnTnOM43x6V84txxIBH4WleVtMcceCznBY4yQoUKCSxIAA+VBI0r4p+lfaBSlKDGyVrXFgHGDvW7SgqHEvZ7DL6iq1eexZG92THzWuqUoOKz+wl/uyL+BrSf2DT+Tp+dd3pQcEPsFuf84g/GvaewG5/z8Q+jH+Vd4pQcasfYPKNpL3Sp7iONt/nqYD8qs/DfZHZwgBg0h9XI3PyFX6obiHivrVf2EuJfkQI4wf/AHWoMdryfbR+7Cg+lSMXDUXsoHyArcpQYRAK9CMVkpQedNfcV9pQKUpQad7Y9Ro8t4EOor+06kGPJ/ZU5bHmQvpguHWPTDFjqkdtTtjGT2AA8lUAAD4Z7kkx/OJdbcSRF+pHLCyKjleoxlRem2CAVcMVw3hGrJ7ZEzExKgkaSQCRkHB9MjY4oI7mDg/6QsYxGdEgfTImpGwrrgjPq2fpULc8iiRJQ4iDSNB+rjxoSIBWWMn3cpqA8hqNW6la1y2rGoZWw0tO5hz6DliW8kZptaKiwqBLCE1FSC2EDEYAXGdwS58hUo3I5Fw0yNGAz6hGyPpUZjbYI6gtrQtg5GSDjI3ttK7niL+TiOGp59ZQ9lahryadXiYFEi0iJRIpVmJ1y+8ynIwp2GMio6w5XmS4kuQ1tHK6lT04XxJqkVmeYl9UjAKQoyNGo7sNqmuIcM1kPGdEy+6/qP2XH3lPp5dxXrhnEeqCGGiRDh0/ZPkQfNT3BrzvQjeF8KuEu5ppTC6ynAI160jX9VGM+HA3Y9ss7H0FfeXeEXFsOm8sLwgykBYnRwXkZxluoVb3iPdHlU9SgpvFOTJpnkYtaeJSCptmKXH2iOpuU1+Iro2IOcsT56ajv+zBxblQ0PWedZWKrLFCkavG4hiijcYTMY775Zm7710OlBV+Y+SRd3FvKzLph0DpsmoNpmikPn5iPTuD3+FQR9lj5uVE0awzzCYIIyNGl5SkYwwGjTIPkV2710WlBzu+9lGZInieJOnbxwmPpuElZUkR3fpSI26so77gEHIO03xPkvqGFwyu0ZYmOZWkhOtNJ0Rlvswu2kA9sjzyLTSg1eF2ZihjjZy5RQpY/eIHfGTgfMn5nvW1SlApSlApSlApSlApSlApSlAqFxniX8Nr/tzb/wCwKmqhkH/3Fv8A+ZP/AJZKCZpSlApSlApSlApSlBpcS4WJ+nqd1WORJNKkAOYzqQPtkqGAbAIyVGcjat2lKBSlKBSlKBUZxa0YETxDMkY3X/OR/eQ/HzHx+dSdeJXIUkAsQOwxk/AZ2oMdtepIiOrAhxlfjtnGPXvt8Kz1U7lguZIt4lkSX0MUmsLMhHdcq5OPXPrVsoFKUoFKUoFKUoFKUoFKUoFKUoFKUoFKUoFKUoFVOy4tI3FpITCQRCup8nSIg8xjZTjdmLqMeWh/QVbKjOOcwwWia53C57KN2bHkqjc/yoJOlco4p7U7qQMbaFYoxkhnGtyB8AQM/AavnVYs+deK3blY7hlx6IoHyyE7/CrpzzQ79SuIW/F7773EZAwOMCPIJ+HqPoK3OFe0W+S6jgDLe62C6QgVjncgMAukqMkkggAd6k9HdYm06iHY6VRecParFYXHQ6TTMFDPhwunVuAMg5ON/LuK2+T/AGiJfSdMwtC5jEqamVg8ZOMgjz3G3z9DRFvpSo3mMy/os/6OcTdNun2zqxtjOwPkCds4zQbn6YnU6etepp16MjVozjVjvjO2azVzO4tLsSs9vDerqtzEryyRvKCJ0kl3d2Cloy4TUcagBsMVjb9PGFSK/AWd3RXkDHpMkOgtN1hkqRK3TYuhJ0sB4SA6Td3qRLqkYKCcZPrvt+RrLHIGAKkEEZBByCD2IPmKp3DLK5eytlYSxyrPku5LyBB1AJWEryac5B0FmxnA27Yksb1AqRrIjKoCEOOnqXrdVnUnB1toYZB2YAacGs5tMT2cTaYnsvFYIb1HjEisNBGQ3YY+tVO1e6Usui70t0iSzRs+yyBypYlEzJoyNvDkgCtW04RcPG0UizgBLcbvgBlMQZVAcqw2dy4VW9c7VOefROefRfaVSY+G3ZnId7jS0pBIfCdHWSuGEmzaAB4UU7tknY1952sLsvbCBrjoorBzA2ZOpqj0Fsyx6hpD7sXXJ8Snau6235OqzvyTfH+BiRJGRxCzIQ7H3GXH94Ph3Ddx8qmI+w3zsN/WubS8F4hMLxZ/0noyQ3JtkE6EqWY5inA98vkaN2Cplc53rFxvgvERcSrFLeadUYgaNwU6QEWrqEygatQkP6osdvFpyK6dOk318kMbSSNpRBlm32HrtvWWSUKCzEAAEkk4AA7kk9hXOeK2XED1rci6mgEn2bAwZkjJgZ1lZsMVAMqrpGTgg5wK3+HcNuZuH3McySmQy6lEzENMFMblSvUdYlYhk0owTzAUHFdUiJtES5tMxWZhcrO9SVA8Tq6nsykEbd9xWeqnxJbmR0MUc8KkRhAGRdLCX7VpVViCDEMKDnz2zisNpBexJE2ZZmEMcjo7LvLurx528mzv5oN++d/AiY3FoY+NO9TWVyrDPeInvsq4x3I+82lfxbYfGqU3C71ZCpkuD7iq6MNGkiISMSX2OeqQOnntvjapG94JKkrvA0rHTaqCzhsgTsZBl++EJO521Gr4FYmPmhPGtO/llYYeJRsIyrqeqNUe/vgDJIHc7HNbNc74Xwu9iFv4JcRxyIoZkJSZ4yAwwTiIHSBk+ROADVi5XgnWGQSGXq7YM41KG0AHSBIxZdQJPiUb7BRTLgrSJmton+TFmtadTWYS/DuKRzhjESwR2jJ0sAWQ4bSWA1gHI1LkZBGdjSozkefVZoCftEaRJfLEwdupsdwNRJAPkRSvK9KepSsdxcLGpd2CqoJLMcAAdySewoMlKoHGPa/bptAOp+8TpUj1Udz9dNU/iftVnlzpYKD5Kf8AD+ua4m8Q92LgM2Ty17u1TXSJ7zKvzIH860Lnmi1j9+ZB9a4DdczSNu0jfj/hWmb/AMyr/Mqf6/8AW1Tnme0PT9n46f1LxH7+rutx7SrFe0pb+GNj+eMVrD2qWfpL/oD/AIq4l/ao9MfxZ/5V7HGJPuuF/hCj8wM1zzy9Nfh2C0fLO/v/ACh2DintI1oRaLhj2eRWIHqQqg5Pz2rnl3b3DyGSRo5XP3pHl3+YEXb4DaoS8SQIHuJTGrbr1JGyw9VTOcfSoxZ4mOEmUn4grn8avPZxPAcPvU26+67W1wwP2iR4H7Ex/k0Y/nUieao0GEVRsdywP1wMVz79DNfDakVPFl39lYfWf39yd4jxdUUdM+L128OPMY8/QVDcu83S2c7yxAa2jZBqQto1OpJHqx09/j51g07d818kiB7qKnO0r8PrSNVn335/Ty6PHFeKPcyPNJqaSTBZ9OAcADt8gOw8qzcv82PZXUU8cWRGSNBYgFGUgjODhjqYk9s4223wmD4EV5KH1NWMmnGX4bGSd7iPaP1d24F7aOHXJCmRoGONpkKjPprGV/EirfdXSmPUpDAlACDkHU6gbj51+XYVb/o19e8aMg9VkPl42G4+Rq+J9GFvhcRG+f8AD9X6tpXNPZNzzLdared+oyrqjkzuyggMrHzIyDnv3zXS60idvlZsVsVuWxSlKrIpSlApSlApSlApSlApSlApSlApSlApSlArn/tkvStpFEP72Xf0IjRnAI8xqCfhXQKpfta4GLjh0jZw1v8AbDbvpBDL9VJ+oFSezbBqckRbs/Pc8k3QVwzmXOHOMsAdWPXbYflWGwmmZvtGYLgnxKNz5AEjI38x8a8f2mo75H0r6OIIfvfzrPc61p9auLDOSL+J2109vvT3BbxImZnUO+MKSoYKPPCl1wT67+lSZ4tC4bWGy40nTDEPCBtjMux3PlVR6hxny9fKvIux61ItaI6NcvDcPe82vM7n6r3FzQEQosIcbaeochSBjOgZH07VByXyx655VV2z4EACqXPYkLjCr3wPSou2vSN1NaPE7jLqvkoz9Sf8KRM2nUmSmLhcVr446z0ifd7LPcS9Sd2ZpGA1Hcn8eyjPx9ME5r1LZxNKYd0bcKzMCpOSPFsCucdxnHpWxbxxtLGmG1oF2RwGc7NgIw3OSfdO4ztU1dwR24Wd0RpTnQxBdTuc9KL3CRndpWI8QIQg77vz0zudyiOEXrozQyZ1J2z32OCp9cVIXl34SPNtq1uZ4GS7hZtmlhjdu3cqy+QA30DsB8hWMMvnnPqCP5V57xqX6X4fknJh+by6Ng3uAdlGRjAUADtuBvg7d/ifWsTXvy/CvhRD96vLJH6muO73VrFY1B+l0W4zXgsnoTXwXAHYD60dbScUgVCx8hUPa2rTLNJ0zI+F0DBOSzbKqj3jj09a+3d14Dnz2/E1LcCgEVk1y/vSP0olIBDYRdTemxOk5yO4IxmtsUeb4fxXJO60j3Svs7tntOMW8fYSb4DBgNSuHXIJBwR+QzvX6KeQKCSQABkk7AAdyT5CuQcj8uB+I2ksfjS3tBJI/b7W41lEI76gu+PLb4V1+SMMCrAEEYIIyCD3BB7itHyrW5q1+kf9lBjiDyY0lla4/VjH6qBe8zA9mOrIB82jBGzVOgYHyrBHPGSrKVJkHhIxl1XJ2PmBkn03+NbFGbnF3zJPZMAziWa4kTSJJs27I8rDqRsBqhCq8YKkacAEajk1jf2tSYdkt0kjgQtM6ykK364BoWZQCh6SkEglupsPCSbNxPlexkjSXTFHGkiXLOiRhZBGrEdQ4w6EOT+dSV7YWpkhMscJkzohLxoWBCs2mMkZHhVjgehoKdd85TzQGJ40ikLwAss+nTHNPGkbKvvlidY0nGyg58QFXFOKsbxrfEelYVk1dZeplnK4MOMhMD384ztWCPgVikixrb2yyaWkVRDGDpygZgAu2+jJ+A9Kko0iLtIoQuBoZxp1YXcIzDfbVnB7Z+NBTeOcZnglvUjmZnIsRGGCYja6uJY2KAgKMJpxqJGpQT3qI49x1431PJP0LWHTMovYklE2vOW0n7YlMaQMb5GxyBcT/ZojabFn03JjaTEOlmJ3QtjDEn7vmaxaOFvJAmi0dwMwYjiOAcuOmQMLnBYAEZwTQfeYb/QVlwWSC3uLkIWK63jEegN8gzdwcFgcZFQXFefpUPSntzHmaOEPBc5bqE2zhRmMeApOoLDfIcYAIarQtzbXbao5Q/Q1BgpBBSRSCrggho2xnI7lNjsa2orO3mVJVjicPplV9CnJKrpkBx30qm/oq+goKLwfn+cRWkaxCci1t5p5HlCk9USbBmwoYGPux3JxjNWvhHMvUsxPIBrJZOmgfJlDFREBIAwfVscjHc5xvW1JyrZsAGtbcgFiAYIyAW94jK7E+frW5a8OijREjjRETOhVQALnOdIAwPePb1PrQVnjfFJraexB6kpc3LSpGV8WmItgByo0qTsCc7Dua0l9ozu0TJChimkCodZ1iNbmKBndCoCkmUMBnbGDvV1ms0chmRWZQwBKgkBhhgCewIAB9a1v7AtvH/3eH7QBX+yTxqOwfbxAehoIDgfM8t8dAijERjzI4mfOHluogI8JufsA2crjUcdqsPBZy9vC7HUzRoSfXKg5+vf615/sOERyRxosIkGljEqocb+YHfc7+WTW7HGFACjAAAAHYAdgKD1SlKBUXzPwlrq0mgRghlQqGIyBn1A+FSlY54tSkZIz5jyosTMTuHCuJ+wOQDULmDP7xZP6Guf8wcqfocmmSVG/eiYSL8iV3B+Yru3HfZjJOSRcvv5MTVPvfYhc/dkVq5028bfesT+H+tOdcLlQqY+pkdx4T8iPlXibhGD97FWq69hl8CSoU/8AiqOn9kXEl7QsfkanLPlL1xxmOaxXJjiddv31Q+MeWMfA1Ezy/at+H4VZj7K+JedvJ+BrHN7LeJLubWQ/IZpWupccTxcZqRSI1EJPlm1QK17qXMcaxMu+RI/hMjD9joh2B9du4r5weCa/mEhiPSDqXbTpjWNO2p/dVkQadTHdQATsDWvwjk7i9vIHhtp0btqAAyPQg7EfAgirc/J3HuIII7lxDFnJViign1McIGo/OtHz1G545kjueIySxj7JcJHt9xF0qcfHdv8AxVDtxUeQP5V2ThP/ANOkQ3ubl3PpGqqPxbJNWO19h3DU7pI/8Uh/3QK4msS9eLismKvLR+dDxQ+S/nXz9Pc9l/nX6ltvZnw2P3bSI/xAt/tE1LW/LlqnuW8K/KJB/SnLCzxmef7n5JghuZNo43c+iIWP4DNStryPxSXdLS4x8Y9I/wBbFfq2G1RPcVV/hUD+VZauoZTnyz3tP+X5Yf2V8XI3tXx6a4/5aqleBcn8YgIAsRIAxZRMqMiORgsBqAzjvnIOBtX6SpVZWtNusue8j8l8Qt0dp7tUkmcyOqor7kAAEnA2CgYAwAABtVxvoJGVIgThv1smw8AxlQB2Z84yOw1HOQMyNRPNHEnt7czppxEVaQMpOYtQEmCCNLBSSDv7vbeiMvDbVtTSSDST4Y02+ziHYbbamI1HH7o+7kyNY4Jw6qynKsAwPqCMg/hWSgo/DuDXpaO3lAFohCblclLWTVG23frZUafJYd92qu/2ZxVA5eSdGzK00jzIsIjVLhh05DK5jzmNdSpGFABKkgmutV8ZQRg7g+VByrghupby5mtdXTgjZIwZVnBZhaydEyM5znDE6T4c96unLvBjbpdFxI/UmlbS7ayy+RAO3iH47ZqbtLKOJdMSJGuc6UUKMnucAYrPQUKO0m/R5Va2uUdrm4kjeFbYyIkpfSUZ3IiYodGrAI7fGtaz5YnWKG3WB48m2ecB4v0dugIy2Ccv1WCBCBgEjUdtz0alBUeXeGTLK8mmZY47dYI0nMRdijMf7vuoGFDMcnJ+Zqdlwi6sreEXTto0LlTe9AGQ240qMP3iMcmoKxDBlYDw6R1qsF3ZRyrplRJF76XUMMjscEYoNLle5aSytXclmeCFmJ7lmjUknPnk1KV8VQBgbAdhX2gUpSgUpSgUpSgUpSgUpSgUpSgUpSgUpSgUpSgUpSgUpSgUpSgVGcesJJkRIygHVhaQvn3I5FchQO7HQBuQBknfGKk6UClKUClKUClKUClKUClKUClKUClKUClKUClKUH//2Q=="/>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data:image/jpeg;base64,/9j/4AAQSkZJRgABAQAAAQABAAD/2wCEAAkGBhQSERQUEhQWFBUVGBYYGBcXFRgcGxcXFhcWHBcYGBgaHyYfGBojHBcYIC8gIycpLC0sGB4xNTAqNSYrLCkBCQoKDgwOGA8PGikkHCUwKS0uNS01NSwsKS0pNCwsKSwpLSwpKSwpLCwpKi40KSwsKiwpLCwyKS8sKSwpLzQsKf/AABEIAKoBKAMBIgACEQEDEQH/xAAcAAEAAgMBAQEAAAAAAAAAAAAABQYDBAcCAQj/xABKEAACAQMCBAMFBAcDCQcFAAABAgMABBESIQUGEzEiQVEHMmFxgSNCkaEUM1JicrHBFUPRFlOSorLC0uHwFySCg5OjswglVGN0/8QAGgEBAQEBAQEBAAAAAAAAAAAAAAEDAgQFBv/EADARAQACAgAEBAMHBQEAAAAAAAABAgMRBBIhMRNBUXEFImEVgaHR4fDxM0KRscEU/9oADAMBAAIRAxEAPwDsvFOJrAhYgscEhV7nFUHivtZkhhM4tw6qRlB1MhSxGrqadAGnfesHNXFpJOMLZqwXWigBmwrDQz4PzYflW9DxBuHs4uE19ZRpCMrDClgdQbH7Q/OtaY+aJ1PX09WV8nJMb7evotPK/NMd9EHRXjbClopBh0DjKkjzUjsw2O/mCBNVwjkHjTf5Q9OIt0HjkURk5EaaeoFGNsB+38Vd3rKY00id9SlKUUpSozjnMlvZpruJVjB7A7s38KjLN9BQSdK53de260X9XDcSfHQqj/WbP5Vpf9u0Z92znb5Mn9KDqNK5afb1Cvv2V0v0U/4VOcB9rtldByOpEIxqcyIAFXfckE7bUF2pXiKUMoZTkMAQfUHcV7oFKUoFK8ythSfQGvooPtfFYHsc9x+Heq5zhxGWLo6GljibqdSSCDrSBlXMa6NL4VjqydJ3CjbVkVA8XuooXjhFxEepxF/s7Nnd53uXe2j8SFFRkkDlsYOCNQINB1OvLOBjJAzsPia5hfc4XbSMYnuGjbolenbuPCUB6al7VgJXfJ1EshXK/ZnerbxS2X9NSSaJpU6QWL7MuEl1ktsAdLEafEcY0neu6V5p04vbljayUqmWd7eySRL1HUNjqloB9nIY5mdBlR4VKxgHf3u57V6l4tetCNCN1DGZgRHt4U0mLBHvdXxY76dq2nhp3rcMf/RGt6lca8NMoIBIBPYEjJ2J2HnsD+BqscBkuZmcNO4VACCYQNTM0mVJkiQtpAXsq9x6eKHkinT9E2k8CW7GRYCzgmO6zGcKdQB0jB7GTJIzmuo4brMTaNwk8R0iYidOghs1hvr+OFDJK6xouMs7AAZOBufUkD61RI7+7RCuHhdpZXmYQswVmEZjwFSTUp8XbvpwWHep/mq4INnqCiI3EWt2OCrDJiwpGMFwoJJyM7A+WWXDOPXVpiyxk30WOlKVi2KUpQKUpQKUpQKUpQc89qfs5kvjFc2b6LuDGnfTrUHUoDfddTkg9tyD8ObcUm45cMsctnIZFGjUIyAcnuSDo+oIFfoylWJmJ3CTWJjUuceyj2ZvYa7m6Ia6lGMA5Eak5I1ebEgZI22AFdHrxJKFGWIA9ScVoycdjHukv/CNv9I4H51FSNfCag5uYj91VH8TZ/Jf8ajOJcTaZGRpSisMHpDS2PgxJIqbGnzP7TUjzFafaSk6dePCp/d/bP5evpVG/Q2kcy3LGSQ99Rz8s+vyGw9KsEXK1mpBAlJHY9Vsj8KT8twN964X5XDD6+tNqiZYAwKsoKnuMbGoiSxt7Ul1wsmCVDOc+hwCe29T1xydAf7+5H/n6v8AaWou49ncTHK3E5PxCN/uimxH23NB1aTh2OyqvdmPugfM/h38qleWruAXMkcp6rwaZXUISk1yTsGYDAjhAGFPc47la88J5HEDs5l8ZGiNiEHS1bFwCd2x2zWPlvlQWk8g6xeFgDk6WLOPM4Ukd27H50FwvPaNMjDUFjUnbKkZ33ILHetu49q0QGkALIuA5fZCf3Dnxf0qEuuF2suBL1ZFXJCaTpBPc4wN/jXqSyswuDaSOoGMM2Bj0xqxUE5w/wBqsBbExAUrqDpkrnONJ774371M2HtCsZnCJcIWPYHI/piqPYfo2AYuHWw/iKNj4HCkfTNTdnfznwxQ28Y9FU/0wKuxc7y+URkhlPYe8O7MFH5mtyqLeW8pXMvRKgg7RggFSCp3J3BAIPwqw8pcWa5tlkcYYNIjfExuy5+uAabNJaaYIpZjhVBJJ8gBkmsEV+GZF0sGZNZBG6DbGvfYkkgD91vQ15vrEytGCfs1Opl82ZSDGCf2QcsR5kL5ZBcOsSgZnOqSQ6nYdvRVX0VRsPqe5NVGpd8zwxy9JtXULxxqoGS7SDPhAOcKoLMTgADNbkPF4XYqs0bMCVKiRSQwGSCAcggb4qvX/KUpvWvYZEWXMaANqw0GnEsTYzg6sOrAZBAB2zVeh5Lm4eiyIRI0XhUxwzSvKpjmH2kfUGjBfICHGWbOzbBfLvjAXo6MSdY7EMAojCl2k1YOVCjbHcso2zkZk4tCy6hLGVHmHXA2zuc+m9V5bOWK0svsmaSO36LqBkqXgA8v/wBkaKSO2rPYGsXL/KBC20k2jwRxZi6WkDTE4GoHOqTVISWOPkK5mZ3qHpxY8dqTa9ta7fVaYL0MoY+DJ04YqCCTgA4JGTkED4isU/GIlRn1qQpCtpIbDMQADjtuagV5JbQsfVAXQ+rCneXEixyDfyEhyP3E9K+23Kj4dZFt9LGAqEQgJ0WGQFOc5TO+R3xjFc7t6NfCwd+f+N/km77jCRq5BV2jAZ0DDUqZGpiO+ykt8cY86257dZFKuqupxkMAQcHI2O3eqnJyu8Rn0BX6/VRSA+pBcOC22dCqi5OQMnQo+dvAruN+bzZa0rbVJ3D7SlKrIpSlApSlApSlApSlAqG5r44bW3Mi41ZCjPYEgnOPPYHb5VM1SOfuLwa0tp9WMLKMZ3OWAyV3GMH8aCv8R9pUInMTxyswYKW1IRk47Antv8Kj77n+JXdS0jaWK7RjHhJB31HO/ngVBcV5ft2m6izTMSVPhjVgNOMDdlPl6VqX/KaGRiJ2AJztA7DJ3OGUkHeoq3R8aLxCVdRRjgHTgk5IwAfkfwNff0ubCHoHD9md1C9s5J3CjAzvitKz4UqwRxq76UyR4AMlveJBOcn6VsvI5RY+qWj06WUoV1bY1FlJ8Q27YGwqCTitLtxkRjH7sqHb1xkZ+lYxC2cMSDscHI7/AJH6Gt6w4g2gRoQihdOynOB+83Y/HGah+b+YFs4vCNUj7KD5k+bHv2GSfQfEUEtBoi3lKqPiR/WpyGSKRdirL3+nqK/Pslm10WkmkBIGoly2y+qouyL6V64NxWbh1wi6iYnI2DZUhuzof+vMGrodlmEKMSB3I7/P8qwy8UQdgKr1y8kudI+f4714PCJj3zUEzLx5R6Vpy8yVpry4575rJ/YCr77AfMigxnmA9l/Af4VK2HMi28Tyy+Qxj1J7AVGN0I/VvkMD8WxVY5jvhNLHEPAp3Pnj0z29KCRPtbmMumSNVgkONs5UHsdxv9PzrrXs94gJIZEUHEb9/i41EfT+tcK4nYZglU6iVRGQEdtOQzlic7k6cfLPau1eyWwdLHW4IMzswBGPAMKp+ukn5EVUWviV90kyBqdiERf2nOcD5DBJPkqsfKsNjcs8hUNqWIaHbSB1JcDIHoF88ebY+6a3HtlLq5GWUMFPoGxqx89Ir5awoiqqABfIA9/MnPmTuSfPOao0uYnmEP8A3fVqLIGKBC6x6h1GRX8JfTnAOe+cHGDV4vaQI9QlQyxwLCJ7kaI9LTMyAGBjqDh1IZB2w3bYVceIcOSZdMgOAdQKuyEEZGQyEMNiRsfM1XrH2f2sVxNcMkbowj0K65EWhGDtqYnUW1MxY75ZiScmgjo/anqWPFlOXlJZE/ajCxEsDjdsyqukbagRq2zUxwrjrXF42gSLCLdWUOFAk1ysFkQZLYIRsasZBBxX08iWIwvSxk4X7WUMPDuiHXkJhfcXw+HttW5wvlu1tnboxqjMuCAzElNROMEnCgscAbDJAxmg9299JPaiRVa2dwSFlVWZACdyqtpJwMjfG4z6VTJuabrRazSyTRWzWVvPLNDBE69STeTWXB0qBpOFBO52q7Q8AhS3W3jUxwqMBUd1wM5xqVg2Mk+e9RcvIPD2EZaFSsQULmSTSBGxKqV16WVTnAbIG4oI3lfj07XIS7edHkNwYongiWJ1jfYxyAa2whU+IjOfOtq45pNtrkkSabW90wVNGIobNtLHDMvcAttkktj0xI8M5Ts7e4MsUSrMysM62JCFgWCKzEIucbKAK+/2JC3WaUpIjdYDO3SWVVE6awezFcnsRmgrk/PrSXltDF1IWM3TlhkjjO3hYnqBm3KuhAU9ic7jFZ7P2miQBltpFjeSNEldgqEOZBlnI0q3gGFyc9SPcE7Tk/Jlo7tI0I1syuXDOra1CBWDKwKkBF7Y7Vh/yBstWejjfOkSShO+dPTD6AhPdMaT5igk7+8OpIoz9o++cZ0RqRqcj6hR8WHkDVcfnpYJL0T626VwsUIWMgMWggZYhJgJrLux8TZwfQVbEtlDM4HibAJ8yFzgfIZO3xPrWhc8sW0gcPEGEkhlfJbeQxiPV32IQADHbAI33oIW09oSvI8bW8iMkkETZZSNU1xLAcHsVVoyfUg9hg1tWPML3AgmWN4o3kCqGZD1kdW8QAJK4KhhnBx8yBnfkizPTzD+rOVPUkzq1l9RbVlnDszBmyQSSCM1upwdVMAXwxwA6EA2zp0KcnfCqWGP3s+VBIUpSgUpSg+Zrlntc4eXubZk3zFMr4O4xvE2O5AfI2/a3711ImozjPCYLhcSjsCA4OGXPmreX8qK/MC81yxkhkRsHH3h/WtyHn4j3ofwk/xWp/nvkeO1OuOWG6BJyrZjlH/pnQ/xOAfhVKhmgVgXtWbBzpMzYPz8OcfWiOhXPExHbC4dWAKq2nbPjxgZ7Z3qHT2iQ+ccv4p/xVs3nPFjJGFmt2l7Ej3QCB5ZO+PXao0cw8I//Acfgf8AeqKs/AOZkuAxjLDSRqDAZGex2JBGx/CqxzpeGa+CE7KqD5azuf8ARArLac52MTEw20kQbGdKrvjt96oLinFFlu3mQHSxQqGxnCBRvj5Ggs54bHiXosXEqgH3WChQSVU7DfbGryBqK5jtY2gthACFV+iCc5ZgwycnvufIAb7VK27ukdmltGZw7u0rBSQAWHhJwQmkBdj5pntUXzRxVFkijt1BS3dnxuVMjMGbz3AIHn61UdHSVkDBcDOc753+q1kXiMrfeUfMgflpz+Vcvk5uv5OzBc/sRqPzIJrGljfz93mbP7zAfgMCppdunXV0AMyT4H1/m7AflUNc8y2Sf3iMfjJn8ogP51WLT2WXcu5Q/Nv+dWCw9hsx99gtNDVuedrfB0f6kap/rtlvzqo3fFVmuNZUovhUjVltIzqOfMnJrrFl7CYB+sdj8tqm7T2L8PXvEz/OR/6EVUUnle5We6jSRocPIXbSQdFvHIJER/LLMqrg74JzXcYrhSPCQR8KieE8n2tsMQwRpnuQMk/MnJNTCwgUVp8Ud20xR5BkzqcdkjGNZB/bOQq/Ek9lNY+E22T1CmhQNEKYwUiGNyPul8A48lVBsc1vzyqiszHCqCSfQDvWOK/DMqaWDMmtgceAHsHwdiTkDGfdb0ojZYZGKofDVu5Fis5ISLdQsbOVI1CzOJc520TN0lX1QSN51b+K8UEATwM5kcRqF0+8wY7liABhTXuDiSHZiqPvlC6FhtnfB/Zw3yNdcs6255o3pzC24lxRgpcSPKGLOGtcG2+ym19CSSNI9bAhQAXHh3Y68VscL4ndm/uJUWSRbePpfbR/aMrPA+jMYAEmGYjIJAxkVfbjilvMpQmOWJwySHXGUAYY0vlt9WrAAznNeOGR2doiRwmKJZWJUBx9oxwCQScudgPPsBTln0Oevq0uWbFore467yOGmuidSYOkzS5KhAGOobjHqNOBiqkloSkKdFo7dLu+kZWtJnjw0jta5gUKWUqSwxkAhcjOK6aLpNZj1rrADFNQ1BScBtPfGds1E8P5pWW4MHSlRtLupdVGURwuoqGLxhifDrC6gCR2rl0pt2k8sMgFtKl68jylhGRph6RwqTEaRmMiIJnIcnIGC1Sd9EHs+Im2t3SJrYRxx9BkLyKkgYrCQGOA0aZxuY8bgCrGnMQN0LfpSDUH0yEKFYx6dYUateBqA16dOds9s7fCeJi4iEiqVBaRcHGfs5GQ9ttyufrQc9vb/iFtBIZXuMxR3DBkWIr1UCshLuupoNBzkgHVrU4IVa6XE+VB9QD+NUrmTitrOjyXNk80cDlInOjEjmdIHQHUNGZCow+AwXPYVPx8xgCPrRNA0jlQrPEcKMfaMyOVC6mVO+dTqMbigmaVpXfFFikVZMIrAnqM6KurKhU3YEsck7DHh+Izpf5UxmSVFUsIugWcPGE0TBm6mosPCqqSfPtjNBNUqPn5gtkTqPPCqZ06zKgXURnTnOM43x6V84txxIBH4WleVtMcceCznBY4yQoUKCSxIAA+VBI0r4p+lfaBSlKDGyVrXFgHGDvW7SgqHEvZ7DL6iq1eexZG92THzWuqUoOKz+wl/uyL+BrSf2DT+Tp+dd3pQcEPsFuf84g/GvaewG5/z8Q+jH+Vd4pQcasfYPKNpL3Sp7iONt/nqYD8qs/DfZHZwgBg0h9XI3PyFX6obiHivrVf2EuJfkQI4wf/AHWoMdryfbR+7Cg+lSMXDUXsoHyArcpQYRAK9CMVkpQedNfcV9pQKUpQad7Y9Ro8t4EOor+06kGPJ/ZU5bHmQvpguHWPTDFjqkdtTtjGT2AA8lUAAD4Z7kkx/OJdbcSRF+pHLCyKjleoxlRem2CAVcMVw3hGrJ7ZEzExKgkaSQCRkHB9MjY4oI7mDg/6QsYxGdEgfTImpGwrrgjPq2fpULc8iiRJQ4iDSNB+rjxoSIBWWMn3cpqA8hqNW6la1y2rGoZWw0tO5hz6DliW8kZptaKiwqBLCE1FSC2EDEYAXGdwS58hUo3I5Fw0yNGAz6hGyPpUZjbYI6gtrQtg5GSDjI3ttK7niL+TiOGp59ZQ9lahryadXiYFEi0iJRIpVmJ1y+8ynIwp2GMio6w5XmS4kuQ1tHK6lT04XxJqkVmeYl9UjAKQoyNGo7sNqmuIcM1kPGdEy+6/qP2XH3lPp5dxXrhnEeqCGGiRDh0/ZPkQfNT3BrzvQjeF8KuEu5ppTC6ynAI160jX9VGM+HA3Y9ss7H0FfeXeEXFsOm8sLwgykBYnRwXkZxluoVb3iPdHlU9SgpvFOTJpnkYtaeJSCptmKXH2iOpuU1+Iro2IOcsT56ajv+zBxblQ0PWedZWKrLFCkavG4hiijcYTMY775Zm7710OlBV+Y+SRd3FvKzLph0DpsmoNpmikPn5iPTuD3+FQR9lj5uVE0awzzCYIIyNGl5SkYwwGjTIPkV2710WlBzu+9lGZInieJOnbxwmPpuElZUkR3fpSI26so77gEHIO03xPkvqGFwyu0ZYmOZWkhOtNJ0Rlvswu2kA9sjzyLTSg1eF2ZihjjZy5RQpY/eIHfGTgfMn5nvW1SlApSlApSlApSlApSlApSlAqFxniX8Nr/tzb/wCwKmqhkH/3Fv8A+ZP/AJZKCZpSlApSlApSlApSlBpcS4WJ+nqd1WORJNKkAOYzqQPtkqGAbAIyVGcjat2lKBSlKBSlKBUZxa0YETxDMkY3X/OR/eQ/HzHx+dSdeJXIUkAsQOwxk/AZ2oMdtepIiOrAhxlfjtnGPXvt8Kz1U7lguZIt4lkSX0MUmsLMhHdcq5OPXPrVsoFKUoFKUoFKUoFKUoFKUoFKUoFKUoFKUoFKUoFVOy4tI3FpITCQRCup8nSIg8xjZTjdmLqMeWh/QVbKjOOcwwWia53C57KN2bHkqjc/yoJOlco4p7U7qQMbaFYoxkhnGtyB8AQM/AavnVYs+deK3blY7hlx6IoHyyE7/CrpzzQ79SuIW/F7773EZAwOMCPIJ+HqPoK3OFe0W+S6jgDLe62C6QgVjncgMAukqMkkggAd6k9HdYm06iHY6VRecParFYXHQ6TTMFDPhwunVuAMg5ON/LuK2+T/AGiJfSdMwtC5jEqamVg8ZOMgjz3G3z9DRFvpSo3mMy/os/6OcTdNun2zqxtjOwPkCds4zQbn6YnU6etepp16MjVozjVjvjO2azVzO4tLsSs9vDerqtzEryyRvKCJ0kl3d2Cloy4TUcagBsMVjb9PGFSK/AWd3RXkDHpMkOgtN1hkqRK3TYuhJ0sB4SA6Td3qRLqkYKCcZPrvt+RrLHIGAKkEEZBByCD2IPmKp3DLK5eytlYSxyrPku5LyBB1AJWEryac5B0FmxnA27Yksb1AqRrIjKoCEOOnqXrdVnUnB1toYZB2YAacGs5tMT2cTaYnsvFYIb1HjEisNBGQ3YY+tVO1e6Usui70t0iSzRs+yyBypYlEzJoyNvDkgCtW04RcPG0UizgBLcbvgBlMQZVAcqw2dy4VW9c7VOefROefRfaVSY+G3ZnId7jS0pBIfCdHWSuGEmzaAB4UU7tknY1952sLsvbCBrjoorBzA2ZOpqj0Fsyx6hpD7sXXJ8Snau6235OqzvyTfH+BiRJGRxCzIQ7H3GXH94Ph3Ddx8qmI+w3zsN/WubS8F4hMLxZ/0noyQ3JtkE6EqWY5inA98vkaN2Cplc53rFxvgvERcSrFLeadUYgaNwU6QEWrqEygatQkP6osdvFpyK6dOk318kMbSSNpRBlm32HrtvWWSUKCzEAAEkk4AA7kk9hXOeK2XED1rci6mgEn2bAwZkjJgZ1lZsMVAMqrpGTgg5wK3+HcNuZuH3McySmQy6lEzENMFMblSvUdYlYhk0owTzAUHFdUiJtES5tMxWZhcrO9SVA8Tq6nsykEbd9xWeqnxJbmR0MUc8KkRhAGRdLCX7VpVViCDEMKDnz2zisNpBexJE2ZZmEMcjo7LvLurx528mzv5oN++d/AiY3FoY+NO9TWVyrDPeInvsq4x3I+82lfxbYfGqU3C71ZCpkuD7iq6MNGkiISMSX2OeqQOnntvjapG94JKkrvA0rHTaqCzhsgTsZBl++EJO521Gr4FYmPmhPGtO/llYYeJRsIyrqeqNUe/vgDJIHc7HNbNc74Xwu9iFv4JcRxyIoZkJSZ4yAwwTiIHSBk+ROADVi5XgnWGQSGXq7YM41KG0AHSBIxZdQJPiUb7BRTLgrSJmton+TFmtadTWYS/DuKRzhjESwR2jJ0sAWQ4bSWA1gHI1LkZBGdjSozkefVZoCftEaRJfLEwdupsdwNRJAPkRSvK9KepSsdxcLGpd2CqoJLMcAAdySewoMlKoHGPa/bptAOp+8TpUj1Udz9dNU/iftVnlzpYKD5Kf8AD+ua4m8Q92LgM2Ty17u1TXSJ7zKvzIH860Lnmi1j9+ZB9a4DdczSNu0jfj/hWmb/AMyr/Mqf6/8AW1Tnme0PT9n46f1LxH7+rutx7SrFe0pb+GNj+eMVrD2qWfpL/oD/AIq4l/ao9MfxZ/5V7HGJPuuF/hCj8wM1zzy9Nfh2C0fLO/v/ACh2DintI1oRaLhj2eRWIHqQqg5Pz2rnl3b3DyGSRo5XP3pHl3+YEXb4DaoS8SQIHuJTGrbr1JGyw9VTOcfSoxZ4mOEmUn4grn8avPZxPAcPvU26+67W1wwP2iR4H7Ex/k0Y/nUieao0GEVRsdywP1wMVz79DNfDakVPFl39lYfWf39yd4jxdUUdM+L128OPMY8/QVDcu83S2c7yxAa2jZBqQto1OpJHqx09/j51g07d818kiB7qKnO0r8PrSNVn335/Ty6PHFeKPcyPNJqaSTBZ9OAcADt8gOw8qzcv82PZXUU8cWRGSNBYgFGUgjODhjqYk9s4223wmD4EV5KH1NWMmnGX4bGSd7iPaP1d24F7aOHXJCmRoGONpkKjPprGV/EirfdXSmPUpDAlACDkHU6gbj51+XYVb/o19e8aMg9VkPl42G4+Rq+J9GFvhcRG+f8AD9X6tpXNPZNzzLdared+oyrqjkzuyggMrHzIyDnv3zXS60idvlZsVsVuWxSlKrIpSlApSlApSlApSlApSlApSlApSlApSlArn/tkvStpFEP72Xf0IjRnAI8xqCfhXQKpfta4GLjh0jZw1v8AbDbvpBDL9VJ+oFSezbBqckRbs/Pc8k3QVwzmXOHOMsAdWPXbYflWGwmmZvtGYLgnxKNz5AEjI38x8a8f2mo75H0r6OIIfvfzrPc61p9auLDOSL+J2109vvT3BbxImZnUO+MKSoYKPPCl1wT67+lSZ4tC4bWGy40nTDEPCBtjMux3PlVR6hxny9fKvIux61ItaI6NcvDcPe82vM7n6r3FzQEQosIcbaeochSBjOgZH07VByXyx655VV2z4EACqXPYkLjCr3wPSou2vSN1NaPE7jLqvkoz9Sf8KRM2nUmSmLhcVr446z0ifd7LPcS9Sd2ZpGA1Hcn8eyjPx9ME5r1LZxNKYd0bcKzMCpOSPFsCucdxnHpWxbxxtLGmG1oF2RwGc7NgIw3OSfdO4ztU1dwR24Wd0RpTnQxBdTuc9KL3CRndpWI8QIQg77vz0zudyiOEXrozQyZ1J2z32OCp9cVIXl34SPNtq1uZ4GS7hZtmlhjdu3cqy+QA30DsB8hWMMvnnPqCP5V57xqX6X4fknJh+by6Ng3uAdlGRjAUADtuBvg7d/ifWsTXvy/CvhRD96vLJH6muO73VrFY1B+l0W4zXgsnoTXwXAHYD60dbScUgVCx8hUPa2rTLNJ0zI+F0DBOSzbKqj3jj09a+3d14Dnz2/E1LcCgEVk1y/vSP0olIBDYRdTemxOk5yO4IxmtsUeb4fxXJO60j3Svs7tntOMW8fYSb4DBgNSuHXIJBwR+QzvX6KeQKCSQABkk7AAdyT5CuQcj8uB+I2ksfjS3tBJI/b7W41lEI76gu+PLb4V1+SMMCrAEEYIIyCD3BB7itHyrW5q1+kf9lBjiDyY0lla4/VjH6qBe8zA9mOrIB82jBGzVOgYHyrBHPGSrKVJkHhIxl1XJ2PmBkn03+NbFGbnF3zJPZMAziWa4kTSJJs27I8rDqRsBqhCq8YKkacAEajk1jf2tSYdkt0kjgQtM6ykK364BoWZQCh6SkEglupsPCSbNxPlexkjSXTFHGkiXLOiRhZBGrEdQ4w6EOT+dSV7YWpkhMscJkzohLxoWBCs2mMkZHhVjgehoKdd85TzQGJ40ikLwAss+nTHNPGkbKvvlidY0nGyg58QFXFOKsbxrfEelYVk1dZeplnK4MOMhMD384ztWCPgVikixrb2yyaWkVRDGDpygZgAu2+jJ+A9Kko0iLtIoQuBoZxp1YXcIzDfbVnB7Z+NBTeOcZnglvUjmZnIsRGGCYja6uJY2KAgKMJpxqJGpQT3qI49x1431PJP0LWHTMovYklE2vOW0n7YlMaQMb5GxyBcT/ZojabFn03JjaTEOlmJ3QtjDEn7vmaxaOFvJAmi0dwMwYjiOAcuOmQMLnBYAEZwTQfeYb/QVlwWSC3uLkIWK63jEegN8gzdwcFgcZFQXFefpUPSntzHmaOEPBc5bqE2zhRmMeApOoLDfIcYAIarQtzbXbao5Q/Q1BgpBBSRSCrggho2xnI7lNjsa2orO3mVJVjicPplV9CnJKrpkBx30qm/oq+goKLwfn+cRWkaxCci1t5p5HlCk9USbBmwoYGPux3JxjNWvhHMvUsxPIBrJZOmgfJlDFREBIAwfVscjHc5xvW1JyrZsAGtbcgFiAYIyAW94jK7E+frW5a8OijREjjRETOhVQALnOdIAwPePb1PrQVnjfFJraexB6kpc3LSpGV8WmItgByo0qTsCc7Dua0l9ozu0TJChimkCodZ1iNbmKBndCoCkmUMBnbGDvV1ms0chmRWZQwBKgkBhhgCewIAB9a1v7AtvH/3eH7QBX+yTxqOwfbxAehoIDgfM8t8dAijERjzI4mfOHluogI8JufsA2crjUcdqsPBZy9vC7HUzRoSfXKg5+vf615/sOERyRxosIkGljEqocb+YHfc7+WTW7HGFACjAAAAHYAdgKD1SlKBUXzPwlrq0mgRghlQqGIyBn1A+FSlY54tSkZIz5jyosTMTuHCuJ+wOQDULmDP7xZP6Guf8wcqfocmmSVG/eiYSL8iV3B+Yru3HfZjJOSRcvv5MTVPvfYhc/dkVq5028bfesT+H+tOdcLlQqY+pkdx4T8iPlXibhGD97FWq69hl8CSoU/8AiqOn9kXEl7QsfkanLPlL1xxmOaxXJjiddv31Q+MeWMfA1Ezy/at+H4VZj7K+JedvJ+BrHN7LeJLubWQ/IZpWupccTxcZqRSI1EJPlm1QK17qXMcaxMu+RI/hMjD9joh2B9du4r5weCa/mEhiPSDqXbTpjWNO2p/dVkQadTHdQATsDWvwjk7i9vIHhtp0btqAAyPQg7EfAgirc/J3HuIII7lxDFnJViign1McIGo/OtHz1G545kjueIySxj7JcJHt9xF0qcfHdv8AxVDtxUeQP5V2ThP/ANOkQ3ubl3PpGqqPxbJNWO19h3DU7pI/8Uh/3QK4msS9eLismKvLR+dDxQ+S/nXz9Pc9l/nX6ltvZnw2P3bSI/xAt/tE1LW/LlqnuW8K/KJB/SnLCzxmef7n5JghuZNo43c+iIWP4DNStryPxSXdLS4x8Y9I/wBbFfq2G1RPcVV/hUD+VZauoZTnyz3tP+X5Yf2V8XI3tXx6a4/5aqleBcn8YgIAsRIAxZRMqMiORgsBqAzjvnIOBtX6SpVZWtNusue8j8l8Qt0dp7tUkmcyOqor7kAAEnA2CgYAwAABtVxvoJGVIgThv1smw8AxlQB2Z84yOw1HOQMyNRPNHEnt7czppxEVaQMpOYtQEmCCNLBSSDv7vbeiMvDbVtTSSDST4Y02+ziHYbbamI1HH7o+7kyNY4Jw6qynKsAwPqCMg/hWSgo/DuDXpaO3lAFohCblclLWTVG23frZUafJYd92qu/2ZxVA5eSdGzK00jzIsIjVLhh05DK5jzmNdSpGFABKkgmutV8ZQRg7g+VByrghupby5mtdXTgjZIwZVnBZhaydEyM5znDE6T4c96unLvBjbpdFxI/UmlbS7ayy+RAO3iH47ZqbtLKOJdMSJGuc6UUKMnucAYrPQUKO0m/R5Va2uUdrm4kjeFbYyIkpfSUZ3IiYodGrAI7fGtaz5YnWKG3WB48m2ecB4v0dugIy2Ccv1WCBCBgEjUdtz0alBUeXeGTLK8mmZY47dYI0nMRdijMf7vuoGFDMcnJ+Zqdlwi6sreEXTto0LlTe9AGQ240qMP3iMcmoKxDBlYDw6R1qsF3ZRyrplRJF76XUMMjscEYoNLle5aSytXclmeCFmJ7lmjUknPnk1KV8VQBgbAdhX2gUpSgUpSgUpSgUpSgUpSgUpSgUpSgUpSgUpSgUpSgUpSgUpSgVGcesJJkRIygHVhaQvn3I5FchQO7HQBuQBknfGKk6UClKUClKUClKUClKUClKUClKUClKUClKUClKUH//2Q=="/>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data:image/jpeg;base64,/9j/4AAQSkZJRgABAQAAAQABAAD/2wCEAAkGBhQSERQUEhQWFBUVGBYYGBcXFRgcGxcXFhcWHBcYGBgaHyYfGBojHBcYIC8gIycpLC0sGB4xNTAqNSYrLCkBCQoKDgwOGA8PGikkHCUwKS0uNS01NSwsKS0pNCwsKSwpLSwpKSwpLCwpKi40KSwsKiwpLCwyKS8sKSwpLzQsKf/AABEIAKoBKAMBIgACEQEDEQH/xAAcAAEAAgMBAQEAAAAAAAAAAAAABQYDBAcCAQj/xABKEAACAQMCBAMFBAcDCQcFAAABAgMABBESIQUGEzEiQVEHMmFxgSNCkaEUM1JicrHBFUPRFlOSorLC0uHwFySCg5OjswglVGN0/8QAGgEBAQEBAQEBAAAAAAAAAAAAAAEDAgQFBv/EADARAQACAgAEBAMHBQEAAAAAAAABAgMRBBIhMRNBUXEFImEVgaHR4fDxM0KRscEU/9oADAMBAAIRAxEAPwDsvFOJrAhYgscEhV7nFUHivtZkhhM4tw6qRlB1MhSxGrqadAGnfesHNXFpJOMLZqwXWigBmwrDQz4PzYflW9DxBuHs4uE19ZRpCMrDClgdQbH7Q/OtaY+aJ1PX09WV8nJMb7evotPK/NMd9EHRXjbClopBh0DjKkjzUjsw2O/mCBNVwjkHjTf5Q9OIt0HjkURk5EaaeoFGNsB+38Vd3rKY00id9SlKUUpSozjnMlvZpruJVjB7A7s38KjLN9BQSdK53de260X9XDcSfHQqj/WbP5Vpf9u0Z92znb5Mn9KDqNK5afb1Cvv2V0v0U/4VOcB9rtldByOpEIxqcyIAFXfckE7bUF2pXiKUMoZTkMAQfUHcV7oFKUoFK8ythSfQGvooPtfFYHsc9x+Heq5zhxGWLo6GljibqdSSCDrSBlXMa6NL4VjqydJ3CjbVkVA8XuooXjhFxEepxF/s7Nnd53uXe2j8SFFRkkDlsYOCNQINB1OvLOBjJAzsPia5hfc4XbSMYnuGjbolenbuPCUB6al7VgJXfJ1EshXK/ZnerbxS2X9NSSaJpU6QWL7MuEl1ktsAdLEafEcY0neu6V5p04vbljayUqmWd7eySRL1HUNjqloB9nIY5mdBlR4VKxgHf3u57V6l4tetCNCN1DGZgRHt4U0mLBHvdXxY76dq2nhp3rcMf/RGt6lca8NMoIBIBPYEjJ2J2HnsD+BqscBkuZmcNO4VACCYQNTM0mVJkiQtpAXsq9x6eKHkinT9E2k8CW7GRYCzgmO6zGcKdQB0jB7GTJIzmuo4brMTaNwk8R0iYidOghs1hvr+OFDJK6xouMs7AAZOBufUkD61RI7+7RCuHhdpZXmYQswVmEZjwFSTUp8XbvpwWHep/mq4INnqCiI3EWt2OCrDJiwpGMFwoJJyM7A+WWXDOPXVpiyxk30WOlKVi2KUpQKUpQKUpQKUpQc89qfs5kvjFc2b6LuDGnfTrUHUoDfddTkg9tyD8ObcUm45cMsctnIZFGjUIyAcnuSDo+oIFfoylWJmJ3CTWJjUuceyj2ZvYa7m6Ia6lGMA5Eak5I1ebEgZI22AFdHrxJKFGWIA9ScVoycdjHukv/CNv9I4H51FSNfCag5uYj91VH8TZ/Jf8ajOJcTaZGRpSisMHpDS2PgxJIqbGnzP7TUjzFafaSk6dePCp/d/bP5evpVG/Q2kcy3LGSQ99Rz8s+vyGw9KsEXK1mpBAlJHY9Vsj8KT8twN964X5XDD6+tNqiZYAwKsoKnuMbGoiSxt7Ul1wsmCVDOc+hwCe29T1xydAf7+5H/n6v8AaWou49ncTHK3E5PxCN/uimxH23NB1aTh2OyqvdmPugfM/h38qleWruAXMkcp6rwaZXUISk1yTsGYDAjhAGFPc47la88J5HEDs5l8ZGiNiEHS1bFwCd2x2zWPlvlQWk8g6xeFgDk6WLOPM4Ukd27H50FwvPaNMjDUFjUnbKkZ33ILHetu49q0QGkALIuA5fZCf3Dnxf0qEuuF2suBL1ZFXJCaTpBPc4wN/jXqSyswuDaSOoGMM2Bj0xqxUE5w/wBqsBbExAUrqDpkrnONJ774371M2HtCsZnCJcIWPYHI/piqPYfo2AYuHWw/iKNj4HCkfTNTdnfznwxQ28Y9FU/0wKuxc7y+URkhlPYe8O7MFH5mtyqLeW8pXMvRKgg7RggFSCp3J3BAIPwqw8pcWa5tlkcYYNIjfExuy5+uAabNJaaYIpZjhVBJJ8gBkmsEV+GZF0sGZNZBG6DbGvfYkkgD91vQ15vrEytGCfs1Opl82ZSDGCf2QcsR5kL5ZBcOsSgZnOqSQ6nYdvRVX0VRsPqe5NVGpd8zwxy9JtXULxxqoGS7SDPhAOcKoLMTgADNbkPF4XYqs0bMCVKiRSQwGSCAcggb4qvX/KUpvWvYZEWXMaANqw0GnEsTYzg6sOrAZBAB2zVeh5Lm4eiyIRI0XhUxwzSvKpjmH2kfUGjBfICHGWbOzbBfLvjAXo6MSdY7EMAojCl2k1YOVCjbHcso2zkZk4tCy6hLGVHmHXA2zuc+m9V5bOWK0svsmaSO36LqBkqXgA8v/wBkaKSO2rPYGsXL/KBC20k2jwRxZi6WkDTE4GoHOqTVISWOPkK5mZ3qHpxY8dqTa9ta7fVaYL0MoY+DJ04YqCCTgA4JGTkED4isU/GIlRn1qQpCtpIbDMQADjtuagV5JbQsfVAXQ+rCneXEixyDfyEhyP3E9K+23Kj4dZFt9LGAqEQgJ0WGQFOc5TO+R3xjFc7t6NfCwd+f+N/km77jCRq5BV2jAZ0DDUqZGpiO+ykt8cY86257dZFKuqupxkMAQcHI2O3eqnJyu8Rn0BX6/VRSA+pBcOC22dCqi5OQMnQo+dvAruN+bzZa0rbVJ3D7SlKrIpSlApSlApSlApSlAqG5r44bW3Mi41ZCjPYEgnOPPYHb5VM1SOfuLwa0tp9WMLKMZ3OWAyV3GMH8aCv8R9pUInMTxyswYKW1IRk47Antv8Kj77n+JXdS0jaWK7RjHhJB31HO/ngVBcV5ft2m6izTMSVPhjVgNOMDdlPl6VqX/KaGRiJ2AJztA7DJ3OGUkHeoq3R8aLxCVdRRjgHTgk5IwAfkfwNff0ubCHoHD9md1C9s5J3CjAzvitKz4UqwRxq76UyR4AMlveJBOcn6VsvI5RY+qWj06WUoV1bY1FlJ8Q27YGwqCTitLtxkRjH7sqHb1xkZ+lYxC2cMSDscHI7/AJH6Gt6w4g2gRoQihdOynOB+83Y/HGah+b+YFs4vCNUj7KD5k+bHv2GSfQfEUEtBoi3lKqPiR/WpyGSKRdirL3+nqK/Pslm10WkmkBIGoly2y+qouyL6V64NxWbh1wi6iYnI2DZUhuzof+vMGrodlmEKMSB3I7/P8qwy8UQdgKr1y8kudI+f4714PCJj3zUEzLx5R6Vpy8yVpry4575rJ/YCr77AfMigxnmA9l/Af4VK2HMi28Tyy+Qxj1J7AVGN0I/VvkMD8WxVY5jvhNLHEPAp3Pnj0z29KCRPtbmMumSNVgkONs5UHsdxv9PzrrXs94gJIZEUHEb9/i41EfT+tcK4nYZglU6iVRGQEdtOQzlic7k6cfLPau1eyWwdLHW4IMzswBGPAMKp+ukn5EVUWviV90kyBqdiERf2nOcD5DBJPkqsfKsNjcs8hUNqWIaHbSB1JcDIHoF88ebY+6a3HtlLq5GWUMFPoGxqx89Ir5awoiqqABfIA9/MnPmTuSfPOao0uYnmEP8A3fVqLIGKBC6x6h1GRX8JfTnAOe+cHGDV4vaQI9QlQyxwLCJ7kaI9LTMyAGBjqDh1IZB2w3bYVceIcOSZdMgOAdQKuyEEZGQyEMNiRsfM1XrH2f2sVxNcMkbowj0K65EWhGDtqYnUW1MxY75ZiScmgjo/anqWPFlOXlJZE/ajCxEsDjdsyqukbagRq2zUxwrjrXF42gSLCLdWUOFAk1ysFkQZLYIRsasZBBxX08iWIwvSxk4X7WUMPDuiHXkJhfcXw+HttW5wvlu1tnboxqjMuCAzElNROMEnCgscAbDJAxmg9299JPaiRVa2dwSFlVWZACdyqtpJwMjfG4z6VTJuabrRazSyTRWzWVvPLNDBE69STeTWXB0qBpOFBO52q7Q8AhS3W3jUxwqMBUd1wM5xqVg2Mk+e9RcvIPD2EZaFSsQULmSTSBGxKqV16WVTnAbIG4oI3lfj07XIS7edHkNwYongiWJ1jfYxyAa2whU+IjOfOtq45pNtrkkSabW90wVNGIobNtLHDMvcAttkktj0xI8M5Ts7e4MsUSrMysM62JCFgWCKzEIucbKAK+/2JC3WaUpIjdYDO3SWVVE6awezFcnsRmgrk/PrSXltDF1IWM3TlhkjjO3hYnqBm3KuhAU9ic7jFZ7P2miQBltpFjeSNEldgqEOZBlnI0q3gGFyc9SPcE7Tk/Jlo7tI0I1syuXDOra1CBWDKwKkBF7Y7Vh/yBstWejjfOkSShO+dPTD6AhPdMaT5igk7+8OpIoz9o++cZ0RqRqcj6hR8WHkDVcfnpYJL0T626VwsUIWMgMWggZYhJgJrLux8TZwfQVbEtlDM4HibAJ8yFzgfIZO3xPrWhc8sW0gcPEGEkhlfJbeQxiPV32IQADHbAI33oIW09oSvI8bW8iMkkETZZSNU1xLAcHsVVoyfUg9hg1tWPML3AgmWN4o3kCqGZD1kdW8QAJK4KhhnBx8yBnfkizPTzD+rOVPUkzq1l9RbVlnDszBmyQSSCM1upwdVMAXwxwA6EA2zp0KcnfCqWGP3s+VBIUpSgUpSg+Zrlntc4eXubZk3zFMr4O4xvE2O5AfI2/a3711ImozjPCYLhcSjsCA4OGXPmreX8qK/MC81yxkhkRsHH3h/WtyHn4j3ofwk/xWp/nvkeO1OuOWG6BJyrZjlH/pnQ/xOAfhVKhmgVgXtWbBzpMzYPz8OcfWiOhXPExHbC4dWAKq2nbPjxgZ7Z3qHT2iQ+ccv4p/xVs3nPFjJGFmt2l7Ej3QCB5ZO+PXao0cw8I//Acfgf8AeqKs/AOZkuAxjLDSRqDAZGex2JBGx/CqxzpeGa+CE7KqD5azuf8ARArLac52MTEw20kQbGdKrvjt96oLinFFlu3mQHSxQqGxnCBRvj5Ggs54bHiXosXEqgH3WChQSVU7DfbGryBqK5jtY2gthACFV+iCc5ZgwycnvufIAb7VK27ukdmltGZw7u0rBSQAWHhJwQmkBdj5pntUXzRxVFkijt1BS3dnxuVMjMGbz3AIHn61UdHSVkDBcDOc753+q1kXiMrfeUfMgflpz+Vcvk5uv5OzBc/sRqPzIJrGljfz93mbP7zAfgMCppdunXV0AMyT4H1/m7AflUNc8y2Sf3iMfjJn8ogP51WLT2WXcu5Q/Nv+dWCw9hsx99gtNDVuedrfB0f6kap/rtlvzqo3fFVmuNZUovhUjVltIzqOfMnJrrFl7CYB+sdj8tqm7T2L8PXvEz/OR/6EVUUnle5We6jSRocPIXbSQdFvHIJER/LLMqrg74JzXcYrhSPCQR8KieE8n2tsMQwRpnuQMk/MnJNTCwgUVp8Ud20xR5BkzqcdkjGNZB/bOQq/Ek9lNY+E22T1CmhQNEKYwUiGNyPul8A48lVBsc1vzyqiszHCqCSfQDvWOK/DMqaWDMmtgceAHsHwdiTkDGfdb0ojZYZGKofDVu5Fis5ISLdQsbOVI1CzOJc520TN0lX1QSN51b+K8UEATwM5kcRqF0+8wY7liABhTXuDiSHZiqPvlC6FhtnfB/Zw3yNdcs6255o3pzC24lxRgpcSPKGLOGtcG2+ym19CSSNI9bAhQAXHh3Y68VscL4ndm/uJUWSRbePpfbR/aMrPA+jMYAEmGYjIJAxkVfbjilvMpQmOWJwySHXGUAYY0vlt9WrAAznNeOGR2doiRwmKJZWJUBx9oxwCQScudgPPsBTln0Oevq0uWbFore467yOGmuidSYOkzS5KhAGOobjHqNOBiqkloSkKdFo7dLu+kZWtJnjw0jta5gUKWUqSwxkAhcjOK6aLpNZj1rrADFNQ1BScBtPfGds1E8P5pWW4MHSlRtLupdVGURwuoqGLxhifDrC6gCR2rl0pt2k8sMgFtKl68jylhGRph6RwqTEaRmMiIJnIcnIGC1Sd9EHs+Im2t3SJrYRxx9BkLyKkgYrCQGOA0aZxuY8bgCrGnMQN0LfpSDUH0yEKFYx6dYUateBqA16dOds9s7fCeJi4iEiqVBaRcHGfs5GQ9ttyufrQc9vb/iFtBIZXuMxR3DBkWIr1UCshLuupoNBzkgHVrU4IVa6XE+VB9QD+NUrmTitrOjyXNk80cDlInOjEjmdIHQHUNGZCow+AwXPYVPx8xgCPrRNA0jlQrPEcKMfaMyOVC6mVO+dTqMbigmaVpXfFFikVZMIrAnqM6KurKhU3YEsck7DHh+Izpf5UxmSVFUsIugWcPGE0TBm6mosPCqqSfPtjNBNUqPn5gtkTqPPCqZ06zKgXURnTnOM43x6V84txxIBH4WleVtMcceCznBY4yQoUKCSxIAA+VBI0r4p+lfaBSlKDGyVrXFgHGDvW7SgqHEvZ7DL6iq1eexZG92THzWuqUoOKz+wl/uyL+BrSf2DT+Tp+dd3pQcEPsFuf84g/GvaewG5/z8Q+jH+Vd4pQcasfYPKNpL3Sp7iONt/nqYD8qs/DfZHZwgBg0h9XI3PyFX6obiHivrVf2EuJfkQI4wf/AHWoMdryfbR+7Cg+lSMXDUXsoHyArcpQYRAK9CMVkpQedNfcV9pQKUpQad7Y9Ro8t4EOor+06kGPJ/ZU5bHmQvpguHWPTDFjqkdtTtjGT2AA8lUAAD4Z7kkx/OJdbcSRF+pHLCyKjleoxlRem2CAVcMVw3hGrJ7ZEzExKgkaSQCRkHB9MjY4oI7mDg/6QsYxGdEgfTImpGwrrgjPq2fpULc8iiRJQ4iDSNB+rjxoSIBWWMn3cpqA8hqNW6la1y2rGoZWw0tO5hz6DliW8kZptaKiwqBLCE1FSC2EDEYAXGdwS58hUo3I5Fw0yNGAz6hGyPpUZjbYI6gtrQtg5GSDjI3ttK7niL+TiOGp59ZQ9lahryadXiYFEi0iJRIpVmJ1y+8ynIwp2GMio6w5XmS4kuQ1tHK6lT04XxJqkVmeYl9UjAKQoyNGo7sNqmuIcM1kPGdEy+6/qP2XH3lPp5dxXrhnEeqCGGiRDh0/ZPkQfNT3BrzvQjeF8KuEu5ppTC6ynAI160jX9VGM+HA3Y9ss7H0FfeXeEXFsOm8sLwgykBYnRwXkZxluoVb3iPdHlU9SgpvFOTJpnkYtaeJSCptmKXH2iOpuU1+Iro2IOcsT56ajv+zBxblQ0PWedZWKrLFCkavG4hiijcYTMY775Zm7710OlBV+Y+SRd3FvKzLph0DpsmoNpmikPn5iPTuD3+FQR9lj5uVE0awzzCYIIyNGl5SkYwwGjTIPkV2710WlBzu+9lGZInieJOnbxwmPpuElZUkR3fpSI26so77gEHIO03xPkvqGFwyu0ZYmOZWkhOtNJ0Rlvswu2kA9sjzyLTSg1eF2ZihjjZy5RQpY/eIHfGTgfMn5nvW1SlApSlApSlApSlApSlApSlAqFxniX8Nr/tzb/wCwKmqhkH/3Fv8A+ZP/AJZKCZpSlApSlApSlApSlBpcS4WJ+nqd1WORJNKkAOYzqQPtkqGAbAIyVGcjat2lKBSlKBSlKBUZxa0YETxDMkY3X/OR/eQ/HzHx+dSdeJXIUkAsQOwxk/AZ2oMdtepIiOrAhxlfjtnGPXvt8Kz1U7lguZIt4lkSX0MUmsLMhHdcq5OPXPrVsoFKUoFKUoFKUoFKUoFKUoFKUoFKUoFKUoFKUoFVOy4tI3FpITCQRCup8nSIg8xjZTjdmLqMeWh/QVbKjOOcwwWia53C57KN2bHkqjc/yoJOlco4p7U7qQMbaFYoxkhnGtyB8AQM/AavnVYs+deK3blY7hlx6IoHyyE7/CrpzzQ79SuIW/F7773EZAwOMCPIJ+HqPoK3OFe0W+S6jgDLe62C6QgVjncgMAukqMkkggAd6k9HdYm06iHY6VRecParFYXHQ6TTMFDPhwunVuAMg5ON/LuK2+T/AGiJfSdMwtC5jEqamVg8ZOMgjz3G3z9DRFvpSo3mMy/os/6OcTdNun2zqxtjOwPkCds4zQbn6YnU6etepp16MjVozjVjvjO2azVzO4tLsSs9vDerqtzEryyRvKCJ0kl3d2Cloy4TUcagBsMVjb9PGFSK/AWd3RXkDHpMkOgtN1hkqRK3TYuhJ0sB4SA6Td3qRLqkYKCcZPrvt+RrLHIGAKkEEZBByCD2IPmKp3DLK5eytlYSxyrPku5LyBB1AJWEryac5B0FmxnA27Yksb1AqRrIjKoCEOOnqXrdVnUnB1toYZB2YAacGs5tMT2cTaYnsvFYIb1HjEisNBGQ3YY+tVO1e6Usui70t0iSzRs+yyBypYlEzJoyNvDkgCtW04RcPG0UizgBLcbvgBlMQZVAcqw2dy4VW9c7VOefROefRfaVSY+G3ZnId7jS0pBIfCdHWSuGEmzaAB4UU7tknY1952sLsvbCBrjoorBzA2ZOpqj0Fsyx6hpD7sXXJ8Snau6235OqzvyTfH+BiRJGRxCzIQ7H3GXH94Ph3Ddx8qmI+w3zsN/WubS8F4hMLxZ/0noyQ3JtkE6EqWY5inA98vkaN2Cplc53rFxvgvERcSrFLeadUYgaNwU6QEWrqEygatQkP6osdvFpyK6dOk318kMbSSNpRBlm32HrtvWWSUKCzEAAEkk4AA7kk9hXOeK2XED1rci6mgEn2bAwZkjJgZ1lZsMVAMqrpGTgg5wK3+HcNuZuH3McySmQy6lEzENMFMblSvUdYlYhk0owTzAUHFdUiJtES5tMxWZhcrO9SVA8Tq6nsykEbd9xWeqnxJbmR0MUc8KkRhAGRdLCX7VpVViCDEMKDnz2zisNpBexJE2ZZmEMcjo7LvLurx528mzv5oN++d/AiY3FoY+NO9TWVyrDPeInvsq4x3I+82lfxbYfGqU3C71ZCpkuD7iq6MNGkiISMSX2OeqQOnntvjapG94JKkrvA0rHTaqCzhsgTsZBl++EJO521Gr4FYmPmhPGtO/llYYeJRsIyrqeqNUe/vgDJIHc7HNbNc74Xwu9iFv4JcRxyIoZkJSZ4yAwwTiIHSBk+ROADVi5XgnWGQSGXq7YM41KG0AHSBIxZdQJPiUb7BRTLgrSJmton+TFmtadTWYS/DuKRzhjESwR2jJ0sAWQ4bSWA1gHI1LkZBGdjSozkefVZoCftEaRJfLEwdupsdwNRJAPkRSvK9KepSsdxcLGpd2CqoJLMcAAdySewoMlKoHGPa/bptAOp+8TpUj1Udz9dNU/iftVnlzpYKD5Kf8AD+ua4m8Q92LgM2Ty17u1TXSJ7zKvzIH860Lnmi1j9+ZB9a4DdczSNu0jfj/hWmb/AMyr/Mqf6/8AW1Tnme0PT9n46f1LxH7+rutx7SrFe0pb+GNj+eMVrD2qWfpL/oD/AIq4l/ao9MfxZ/5V7HGJPuuF/hCj8wM1zzy9Nfh2C0fLO/v/ACh2DintI1oRaLhj2eRWIHqQqg5Pz2rnl3b3DyGSRo5XP3pHl3+YEXb4DaoS8SQIHuJTGrbr1JGyw9VTOcfSoxZ4mOEmUn4grn8avPZxPAcPvU26+67W1wwP2iR4H7Ex/k0Y/nUieao0GEVRsdywP1wMVz79DNfDakVPFl39lYfWf39yd4jxdUUdM+L128OPMY8/QVDcu83S2c7yxAa2jZBqQto1OpJHqx09/j51g07d818kiB7qKnO0r8PrSNVn335/Ty6PHFeKPcyPNJqaSTBZ9OAcADt8gOw8qzcv82PZXUU8cWRGSNBYgFGUgjODhjqYk9s4223wmD4EV5KH1NWMmnGX4bGSd7iPaP1d24F7aOHXJCmRoGONpkKjPprGV/EirfdXSmPUpDAlACDkHU6gbj51+XYVb/o19e8aMg9VkPl42G4+Rq+J9GFvhcRG+f8AD9X6tpXNPZNzzLdared+oyrqjkzuyggMrHzIyDnv3zXS60idvlZsVsVuWxSlKrIpSlApSlApSlApSlApSlApSlApSlApSlArn/tkvStpFEP72Xf0IjRnAI8xqCfhXQKpfta4GLjh0jZw1v8AbDbvpBDL9VJ+oFSezbBqckRbs/Pc8k3QVwzmXOHOMsAdWPXbYflWGwmmZvtGYLgnxKNz5AEjI38x8a8f2mo75H0r6OIIfvfzrPc61p9auLDOSL+J2109vvT3BbxImZnUO+MKSoYKPPCl1wT67+lSZ4tC4bWGy40nTDEPCBtjMux3PlVR6hxny9fKvIux61ItaI6NcvDcPe82vM7n6r3FzQEQosIcbaeochSBjOgZH07VByXyx655VV2z4EACqXPYkLjCr3wPSou2vSN1NaPE7jLqvkoz9Sf8KRM2nUmSmLhcVr446z0ifd7LPcS9Sd2ZpGA1Hcn8eyjPx9ME5r1LZxNKYd0bcKzMCpOSPFsCucdxnHpWxbxxtLGmG1oF2RwGc7NgIw3OSfdO4ztU1dwR24Wd0RpTnQxBdTuc9KL3CRndpWI8QIQg77vz0zudyiOEXrozQyZ1J2z32OCp9cVIXl34SPNtq1uZ4GS7hZtmlhjdu3cqy+QA30DsB8hWMMvnnPqCP5V57xqX6X4fknJh+by6Ng3uAdlGRjAUADtuBvg7d/ifWsTXvy/CvhRD96vLJH6muO73VrFY1B+l0W4zXgsnoTXwXAHYD60dbScUgVCx8hUPa2rTLNJ0zI+F0DBOSzbKqj3jj09a+3d14Dnz2/E1LcCgEVk1y/vSP0olIBDYRdTemxOk5yO4IxmtsUeb4fxXJO60j3Svs7tntOMW8fYSb4DBgNSuHXIJBwR+QzvX6KeQKCSQABkk7AAdyT5CuQcj8uB+I2ksfjS3tBJI/b7W41lEI76gu+PLb4V1+SMMCrAEEYIIyCD3BB7itHyrW5q1+kf9lBjiDyY0lla4/VjH6qBe8zA9mOrIB82jBGzVOgYHyrBHPGSrKVJkHhIxl1XJ2PmBkn03+NbFGbnF3zJPZMAziWa4kTSJJs27I8rDqRsBqhCq8YKkacAEajk1jf2tSYdkt0kjgQtM6ykK364BoWZQCh6SkEglupsPCSbNxPlexkjSXTFHGkiXLOiRhZBGrEdQ4w6EOT+dSV7YWpkhMscJkzohLxoWBCs2mMkZHhVjgehoKdd85TzQGJ40ikLwAss+nTHNPGkbKvvlidY0nGyg58QFXFOKsbxrfEelYVk1dZeplnK4MOMhMD384ztWCPgVikixrb2yyaWkVRDGDpygZgAu2+jJ+A9Kko0iLtIoQuBoZxp1YXcIzDfbVnB7Z+NBTeOcZnglvUjmZnIsRGGCYja6uJY2KAgKMJpxqJGpQT3qI49x1431PJP0LWHTMovYklE2vOW0n7YlMaQMb5GxyBcT/ZojabFn03JjaTEOlmJ3QtjDEn7vmaxaOFvJAmi0dwMwYjiOAcuOmQMLnBYAEZwTQfeYb/QVlwWSC3uLkIWK63jEegN8gzdwcFgcZFQXFefpUPSntzHmaOEPBc5bqE2zhRmMeApOoLDfIcYAIarQtzbXbao5Q/Q1BgpBBSRSCrggho2xnI7lNjsa2orO3mVJVjicPplV9CnJKrpkBx30qm/oq+goKLwfn+cRWkaxCci1t5p5HlCk9USbBmwoYGPux3JxjNWvhHMvUsxPIBrJZOmgfJlDFREBIAwfVscjHc5xvW1JyrZsAGtbcgFiAYIyAW94jK7E+frW5a8OijREjjRETOhVQALnOdIAwPePb1PrQVnjfFJraexB6kpc3LSpGV8WmItgByo0qTsCc7Dua0l9ozu0TJChimkCodZ1iNbmKBndCoCkmUMBnbGDvV1ms0chmRWZQwBKgkBhhgCewIAB9a1v7AtvH/3eH7QBX+yTxqOwfbxAehoIDgfM8t8dAijERjzI4mfOHluogI8JufsA2crjUcdqsPBZy9vC7HUzRoSfXKg5+vf615/sOERyRxosIkGljEqocb+YHfc7+WTW7HGFACjAAAAHYAdgKD1SlKBUXzPwlrq0mgRghlQqGIyBn1A+FSlY54tSkZIz5jyosTMTuHCuJ+wOQDULmDP7xZP6Guf8wcqfocmmSVG/eiYSL8iV3B+Yru3HfZjJOSRcvv5MTVPvfYhc/dkVq5028bfesT+H+tOdcLlQqY+pkdx4T8iPlXibhGD97FWq69hl8CSoU/8AiqOn9kXEl7QsfkanLPlL1xxmOaxXJjiddv31Q+MeWMfA1Ezy/at+H4VZj7K+JedvJ+BrHN7LeJLubWQ/IZpWupccTxcZqRSI1EJPlm1QK17qXMcaxMu+RI/hMjD9joh2B9du4r5weCa/mEhiPSDqXbTpjWNO2p/dVkQadTHdQATsDWvwjk7i9vIHhtp0btqAAyPQg7EfAgirc/J3HuIII7lxDFnJViign1McIGo/OtHz1G545kjueIySxj7JcJHt9xF0qcfHdv8AxVDtxUeQP5V2ThP/ANOkQ3ubl3PpGqqPxbJNWO19h3DU7pI/8Uh/3QK4msS9eLismKvLR+dDxQ+S/nXz9Pc9l/nX6ltvZnw2P3bSI/xAt/tE1LW/LlqnuW8K/KJB/SnLCzxmef7n5JghuZNo43c+iIWP4DNStryPxSXdLS4x8Y9I/wBbFfq2G1RPcVV/hUD+VZauoZTnyz3tP+X5Yf2V8XI3tXx6a4/5aqleBcn8YgIAsRIAxZRMqMiORgsBqAzjvnIOBtX6SpVZWtNusue8j8l8Qt0dp7tUkmcyOqor7kAAEnA2CgYAwAABtVxvoJGVIgThv1smw8AxlQB2Z84yOw1HOQMyNRPNHEnt7czppxEVaQMpOYtQEmCCNLBSSDv7vbeiMvDbVtTSSDST4Y02+ziHYbbamI1HH7o+7kyNY4Jw6qynKsAwPqCMg/hWSgo/DuDXpaO3lAFohCblclLWTVG23frZUafJYd92qu/2ZxVA5eSdGzK00jzIsIjVLhh05DK5jzmNdSpGFABKkgmutV8ZQRg7g+VByrghupby5mtdXTgjZIwZVnBZhaydEyM5znDE6T4c96unLvBjbpdFxI/UmlbS7ayy+RAO3iH47ZqbtLKOJdMSJGuc6UUKMnucAYrPQUKO0m/R5Va2uUdrm4kjeFbYyIkpfSUZ3IiYodGrAI7fGtaz5YnWKG3WB48m2ecB4v0dugIy2Ccv1WCBCBgEjUdtz0alBUeXeGTLK8mmZY47dYI0nMRdijMf7vuoGFDMcnJ+Zqdlwi6sreEXTto0LlTe9AGQ240qMP3iMcmoKxDBlYDw6R1qsF3ZRyrplRJF76XUMMjscEYoNLle5aSytXclmeCFmJ7lmjUknPnk1KV8VQBgbAdhX2gUpSgUpSgUpSgUpSgUpSgUpSgUpSgUpSgUpSgUpSgUpSgUpSgVGcesJJkRIygHVhaQvn3I5FchQO7HQBuQBknfGKk6UClKUClKUClKUClKUClKUClKUClKUClKUClKUH//2Q=="/>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p:txBody>
          <a:bodyPr/>
          <a:lstStyle/>
          <a:p>
            <a:pPr lvl="0"/>
            <a:r>
              <a:rPr lang="en-US"/>
              <a:t>Sử dụng super</a:t>
            </a:r>
            <a:endParaRPr lang="en-US" dirty="0"/>
          </a:p>
        </p:txBody>
      </p:sp>
      <p:sp>
        <p:nvSpPr>
          <p:cNvPr id="8" name="Content Placeholder 7"/>
          <p:cNvSpPr>
            <a:spLocks noGrp="1"/>
          </p:cNvSpPr>
          <p:nvPr>
            <p:ph idx="1"/>
          </p:nvPr>
        </p:nvSpPr>
        <p:spPr>
          <a:xfrm>
            <a:off x="1981200" y="1066800"/>
            <a:ext cx="4876800" cy="5257800"/>
          </a:xfrm>
        </p:spPr>
        <p:txBody>
          <a:bodyPr/>
          <a:lstStyle/>
          <a:p>
            <a:r>
              <a:rPr lang="en-US" dirty="0" err="1"/>
              <a:t>Truy</a:t>
            </a:r>
            <a:r>
              <a:rPr lang="en-US" dirty="0"/>
              <a:t> </a:t>
            </a:r>
            <a:r>
              <a:rPr lang="en-US" dirty="0" err="1"/>
              <a:t>cập</a:t>
            </a:r>
            <a:r>
              <a:rPr lang="en-US" dirty="0"/>
              <a:t> </a:t>
            </a:r>
            <a:r>
              <a:rPr lang="en-US" dirty="0" err="1"/>
              <a:t>đến</a:t>
            </a:r>
            <a:r>
              <a:rPr lang="en-US" dirty="0"/>
              <a:t> </a:t>
            </a:r>
            <a:r>
              <a:rPr lang="en-US" dirty="0" err="1"/>
              <a:t>các</a:t>
            </a:r>
            <a:r>
              <a:rPr lang="en-US" dirty="0"/>
              <a:t> </a:t>
            </a:r>
            <a:r>
              <a:rPr lang="en-US" dirty="0" err="1"/>
              <a:t>thành</a:t>
            </a:r>
            <a:r>
              <a:rPr lang="en-US" dirty="0"/>
              <a:t> </a:t>
            </a:r>
            <a:r>
              <a:rPr lang="en-US" dirty="0" err="1"/>
              <a:t>viên</a:t>
            </a:r>
            <a:r>
              <a:rPr lang="en-US" dirty="0"/>
              <a:t> </a:t>
            </a:r>
            <a:r>
              <a:rPr lang="en-US" dirty="0" err="1"/>
              <a:t>của</a:t>
            </a:r>
            <a:r>
              <a:rPr lang="en-US" dirty="0"/>
              <a:t> </a:t>
            </a:r>
            <a:r>
              <a:rPr lang="en-US" dirty="0" err="1"/>
              <a:t>lớp</a:t>
            </a:r>
            <a:r>
              <a:rPr lang="en-US" dirty="0"/>
              <a:t> cha </a:t>
            </a:r>
            <a:r>
              <a:rPr lang="en-US" dirty="0" err="1"/>
              <a:t>bằng</a:t>
            </a:r>
            <a:r>
              <a:rPr lang="en-US" dirty="0"/>
              <a:t> </a:t>
            </a:r>
            <a:r>
              <a:rPr lang="en-US" dirty="0" err="1"/>
              <a:t>cách</a:t>
            </a:r>
            <a:r>
              <a:rPr lang="en-US" dirty="0"/>
              <a:t> </a:t>
            </a:r>
            <a:r>
              <a:rPr lang="en-US" dirty="0" err="1"/>
              <a:t>sử</a:t>
            </a:r>
            <a:r>
              <a:rPr lang="en-US" dirty="0"/>
              <a:t> </a:t>
            </a:r>
            <a:r>
              <a:rPr lang="en-US" dirty="0" err="1"/>
              <a:t>dụng</a:t>
            </a:r>
            <a:r>
              <a:rPr lang="en-US" dirty="0"/>
              <a:t> </a:t>
            </a:r>
            <a:r>
              <a:rPr lang="en-US" dirty="0" err="1"/>
              <a:t>từ</a:t>
            </a:r>
            <a:r>
              <a:rPr lang="en-US" dirty="0"/>
              <a:t> </a:t>
            </a:r>
            <a:r>
              <a:rPr lang="en-US" dirty="0" err="1"/>
              <a:t>khóa</a:t>
            </a:r>
            <a:r>
              <a:rPr lang="en-US" dirty="0"/>
              <a:t> super</a:t>
            </a:r>
          </a:p>
          <a:p>
            <a:r>
              <a:rPr lang="en-US" dirty="0" err="1"/>
              <a:t>Có</a:t>
            </a:r>
            <a:r>
              <a:rPr lang="en-US" dirty="0"/>
              <a:t> </a:t>
            </a:r>
            <a:r>
              <a:rPr lang="en-US" dirty="0" err="1"/>
              <a:t>thể</a:t>
            </a:r>
            <a:r>
              <a:rPr lang="en-US" dirty="0"/>
              <a:t> </a:t>
            </a:r>
            <a:r>
              <a:rPr lang="en-US" dirty="0" err="1"/>
              <a:t>sử</a:t>
            </a:r>
            <a:r>
              <a:rPr lang="en-US" dirty="0"/>
              <a:t> </a:t>
            </a:r>
            <a:r>
              <a:rPr lang="en-US" dirty="0" err="1"/>
              <a:t>dụng</a:t>
            </a:r>
            <a:r>
              <a:rPr lang="en-US" dirty="0"/>
              <a:t> super </a:t>
            </a:r>
            <a:r>
              <a:rPr lang="en-US" dirty="0" err="1"/>
              <a:t>để</a:t>
            </a:r>
            <a:r>
              <a:rPr lang="en-US" dirty="0"/>
              <a:t> </a:t>
            </a:r>
            <a:r>
              <a:rPr lang="en-US" dirty="0" err="1"/>
              <a:t>gọi</a:t>
            </a:r>
            <a:r>
              <a:rPr lang="en-US" dirty="0"/>
              <a:t>  </a:t>
            </a:r>
            <a:r>
              <a:rPr lang="en-US" dirty="0" err="1"/>
              <a:t>hàm</a:t>
            </a:r>
            <a:r>
              <a:rPr lang="en-US" dirty="0"/>
              <a:t> </a:t>
            </a:r>
            <a:r>
              <a:rPr lang="en-US" dirty="0" err="1"/>
              <a:t>tạo</a:t>
            </a:r>
            <a:r>
              <a:rPr lang="en-US" dirty="0"/>
              <a:t> </a:t>
            </a:r>
            <a:r>
              <a:rPr lang="en-US" dirty="0" err="1"/>
              <a:t>của</a:t>
            </a:r>
            <a:r>
              <a:rPr lang="en-US" dirty="0"/>
              <a:t> </a:t>
            </a:r>
            <a:r>
              <a:rPr lang="en-US" dirty="0" err="1"/>
              <a:t>lớp</a:t>
            </a:r>
            <a:r>
              <a:rPr lang="en-US" dirty="0"/>
              <a:t> cha</a:t>
            </a:r>
          </a:p>
          <a:p>
            <a:endParaRPr lang="en-US" dirty="0"/>
          </a:p>
          <a:p>
            <a:endParaRPr lang="en-US" dirty="0"/>
          </a:p>
        </p:txBody>
      </p:sp>
      <p:sp>
        <p:nvSpPr>
          <p:cNvPr id="12" name="TextBox 11"/>
          <p:cNvSpPr txBox="1"/>
          <p:nvPr/>
        </p:nvSpPr>
        <p:spPr>
          <a:xfrm>
            <a:off x="6986071" y="2020432"/>
            <a:ext cx="2801857" cy="1323439"/>
          </a:xfrm>
          <a:prstGeom prst="rect">
            <a:avLst/>
          </a:prstGeom>
          <a:noFill/>
          <a:ln>
            <a:solidFill>
              <a:schemeClr val="accent1"/>
            </a:solidFill>
          </a:ln>
        </p:spPr>
        <p:txBody>
          <a:bodyPr wrap="none" rtlCol="0">
            <a:spAutoFit/>
          </a:bodyPr>
          <a:lstStyle/>
          <a:p>
            <a:r>
              <a:rPr lang="en-US" sz="2000" dirty="0"/>
              <a:t>public class Parent{</a:t>
            </a:r>
          </a:p>
          <a:p>
            <a:r>
              <a:rPr lang="en-US" sz="2000" dirty="0"/>
              <a:t>     public String name;</a:t>
            </a:r>
          </a:p>
          <a:p>
            <a:r>
              <a:rPr lang="en-US" sz="2000" dirty="0"/>
              <a:t>     public void method(){}</a:t>
            </a:r>
          </a:p>
          <a:p>
            <a:r>
              <a:rPr lang="en-US" sz="2000" dirty="0"/>
              <a:t>}</a:t>
            </a:r>
          </a:p>
        </p:txBody>
      </p:sp>
      <p:sp>
        <p:nvSpPr>
          <p:cNvPr id="13" name="TextBox 12"/>
          <p:cNvSpPr txBox="1"/>
          <p:nvPr/>
        </p:nvSpPr>
        <p:spPr>
          <a:xfrm>
            <a:off x="6563198" y="4077832"/>
            <a:ext cx="3647602" cy="2246769"/>
          </a:xfrm>
          <a:prstGeom prst="rect">
            <a:avLst/>
          </a:prstGeom>
          <a:noFill/>
          <a:ln>
            <a:solidFill>
              <a:schemeClr val="accent1"/>
            </a:solidFill>
          </a:ln>
        </p:spPr>
        <p:txBody>
          <a:bodyPr wrap="none" rtlCol="0">
            <a:spAutoFit/>
          </a:bodyPr>
          <a:lstStyle/>
          <a:p>
            <a:r>
              <a:rPr lang="en-US" sz="2000" dirty="0"/>
              <a:t>public class Child extends Parent{</a:t>
            </a:r>
          </a:p>
          <a:p>
            <a:r>
              <a:rPr lang="en-US" sz="2000" dirty="0"/>
              <a:t>     public String name;</a:t>
            </a:r>
          </a:p>
          <a:p>
            <a:r>
              <a:rPr lang="en-US" sz="2000" dirty="0"/>
              <a:t>     public void method(){</a:t>
            </a:r>
          </a:p>
          <a:p>
            <a:r>
              <a:rPr lang="en-US" sz="2000" dirty="0"/>
              <a:t>          this.name = </a:t>
            </a:r>
            <a:r>
              <a:rPr lang="en-US" sz="2000" b="1" dirty="0">
                <a:solidFill>
                  <a:srgbClr val="FF0000"/>
                </a:solidFill>
              </a:rPr>
              <a:t>super</a:t>
            </a:r>
            <a:r>
              <a:rPr lang="en-US" sz="2000" dirty="0"/>
              <a:t>.name;</a:t>
            </a:r>
          </a:p>
          <a:p>
            <a:r>
              <a:rPr lang="en-US" sz="2000" dirty="0"/>
              <a:t>          </a:t>
            </a:r>
            <a:r>
              <a:rPr lang="en-US" sz="2000" b="1" dirty="0" err="1">
                <a:solidFill>
                  <a:srgbClr val="FF0000"/>
                </a:solidFill>
              </a:rPr>
              <a:t>super</a:t>
            </a:r>
            <a:r>
              <a:rPr lang="en-US" sz="2000" dirty="0" err="1"/>
              <a:t>.method</a:t>
            </a:r>
            <a:r>
              <a:rPr lang="en-US" sz="2000" dirty="0"/>
              <a:t>()</a:t>
            </a:r>
          </a:p>
          <a:p>
            <a:r>
              <a:rPr lang="en-US" sz="2000" dirty="0"/>
              <a:t>     }</a:t>
            </a:r>
          </a:p>
          <a:p>
            <a:r>
              <a:rPr lang="en-US" sz="2000" dirty="0"/>
              <a:t>}</a:t>
            </a:r>
          </a:p>
        </p:txBody>
      </p:sp>
      <p:cxnSp>
        <p:nvCxnSpPr>
          <p:cNvPr id="14" name="Straight Arrow Connector 13"/>
          <p:cNvCxnSpPr>
            <a:stCxn id="13" idx="0"/>
            <a:endCxn id="12" idx="2"/>
          </p:cNvCxnSpPr>
          <p:nvPr/>
        </p:nvCxnSpPr>
        <p:spPr>
          <a:xfrm flipV="1">
            <a:off x="8386999" y="3343871"/>
            <a:ext cx="0" cy="73396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5529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21490"/>
            <a:ext cx="10515600" cy="576662"/>
          </a:xfrm>
        </p:spPr>
        <p:txBody>
          <a:bodyPr>
            <a:normAutofit fontScale="90000"/>
          </a:bodyPr>
          <a:lstStyle/>
          <a:p>
            <a:r>
              <a:rPr lang="en-US" dirty="0" err="1"/>
              <a:t>Sử</a:t>
            </a:r>
            <a:r>
              <a:rPr lang="en-US" dirty="0"/>
              <a:t> </a:t>
            </a:r>
            <a:r>
              <a:rPr lang="en-US" dirty="0" err="1"/>
              <a:t>dụng</a:t>
            </a:r>
            <a:r>
              <a:rPr lang="en-US" dirty="0"/>
              <a:t> super</a:t>
            </a:r>
          </a:p>
        </p:txBody>
      </p:sp>
      <p:sp>
        <p:nvSpPr>
          <p:cNvPr id="4" name="TextBox 3"/>
          <p:cNvSpPr txBox="1"/>
          <p:nvPr/>
        </p:nvSpPr>
        <p:spPr>
          <a:xfrm>
            <a:off x="1556656" y="633012"/>
            <a:ext cx="9905999" cy="1631216"/>
          </a:xfrm>
          <a:prstGeom prst="rect">
            <a:avLst/>
          </a:prstGeom>
          <a:noFill/>
          <a:ln>
            <a:solidFill>
              <a:schemeClr val="tx1"/>
            </a:solidFill>
          </a:ln>
        </p:spPr>
        <p:txBody>
          <a:bodyPr wrap="square" rtlCol="0">
            <a:spAutoFit/>
          </a:bodyPr>
          <a:lstStyle/>
          <a:p>
            <a:r>
              <a:rPr lang="en-US" sz="2000" dirty="0"/>
              <a:t>package </a:t>
            </a:r>
            <a:r>
              <a:rPr lang="en-US" sz="2000" dirty="0" err="1"/>
              <a:t>poly.ho</a:t>
            </a:r>
            <a:r>
              <a:rPr lang="en-US" sz="2000" dirty="0"/>
              <a:t>;</a:t>
            </a:r>
          </a:p>
          <a:p>
            <a:r>
              <a:rPr lang="en-US" sz="2000" dirty="0"/>
              <a:t>public class </a:t>
            </a:r>
            <a:r>
              <a:rPr lang="en-US" sz="2000" dirty="0" err="1"/>
              <a:t>NhanVien</a:t>
            </a:r>
            <a:r>
              <a:rPr lang="en-US" sz="2000" dirty="0"/>
              <a:t>{</a:t>
            </a:r>
          </a:p>
          <a:p>
            <a:r>
              <a:rPr lang="en-US" sz="2000" dirty="0"/>
              <a:t>public </a:t>
            </a:r>
            <a:r>
              <a:rPr lang="en-US" sz="2000" dirty="0" err="1"/>
              <a:t>NhanVien</a:t>
            </a:r>
            <a:r>
              <a:rPr lang="en-US" sz="2000" dirty="0"/>
              <a:t>(String </a:t>
            </a:r>
            <a:r>
              <a:rPr lang="en-US" sz="2000" dirty="0" err="1"/>
              <a:t>hoTen</a:t>
            </a:r>
            <a:r>
              <a:rPr lang="en-US" sz="2000" dirty="0"/>
              <a:t>, double </a:t>
            </a:r>
            <a:r>
              <a:rPr lang="en-US" sz="2000" dirty="0" err="1"/>
              <a:t>luong</a:t>
            </a:r>
            <a:r>
              <a:rPr lang="en-US" sz="2000" dirty="0"/>
              <a:t>){…}</a:t>
            </a:r>
          </a:p>
          <a:p>
            <a:r>
              <a:rPr lang="en-US" sz="2000" dirty="0"/>
              <a:t>     public void </a:t>
            </a:r>
            <a:r>
              <a:rPr lang="en-US" sz="2000" dirty="0" err="1"/>
              <a:t>xuat</a:t>
            </a:r>
            <a:r>
              <a:rPr lang="en-US" sz="2000" dirty="0"/>
              <a:t>(){…}</a:t>
            </a:r>
          </a:p>
          <a:p>
            <a:r>
              <a:rPr lang="en-US" sz="2000" dirty="0"/>
              <a:t>}</a:t>
            </a:r>
          </a:p>
        </p:txBody>
      </p:sp>
      <p:sp>
        <p:nvSpPr>
          <p:cNvPr id="5" name="TextBox 4"/>
          <p:cNvSpPr txBox="1"/>
          <p:nvPr/>
        </p:nvSpPr>
        <p:spPr>
          <a:xfrm>
            <a:off x="1556657" y="2439336"/>
            <a:ext cx="9906000" cy="3785652"/>
          </a:xfrm>
          <a:prstGeom prst="rect">
            <a:avLst/>
          </a:prstGeom>
          <a:noFill/>
          <a:ln>
            <a:solidFill>
              <a:schemeClr val="tx1"/>
            </a:solidFill>
          </a:ln>
        </p:spPr>
        <p:txBody>
          <a:bodyPr wrap="square" rtlCol="0">
            <a:spAutoFit/>
          </a:bodyPr>
          <a:lstStyle/>
          <a:p>
            <a:r>
              <a:rPr lang="en-US" sz="2000" dirty="0"/>
              <a:t>package </a:t>
            </a:r>
            <a:r>
              <a:rPr lang="en-US" sz="2000" dirty="0" err="1"/>
              <a:t>poly.hcm</a:t>
            </a:r>
            <a:r>
              <a:rPr lang="en-US" sz="2000" dirty="0"/>
              <a:t>;</a:t>
            </a:r>
          </a:p>
          <a:p>
            <a:r>
              <a:rPr lang="en-US" sz="2000" dirty="0"/>
              <a:t>public class </a:t>
            </a:r>
            <a:r>
              <a:rPr lang="en-US" sz="2000" dirty="0" err="1"/>
              <a:t>TruongPhong</a:t>
            </a:r>
            <a:r>
              <a:rPr lang="en-US" sz="2000" dirty="0"/>
              <a:t> </a:t>
            </a:r>
            <a:r>
              <a:rPr lang="en-US" sz="2000" b="1" dirty="0">
                <a:solidFill>
                  <a:srgbClr val="FF0000"/>
                </a:solidFill>
              </a:rPr>
              <a:t>extends</a:t>
            </a:r>
            <a:r>
              <a:rPr lang="en-US" sz="2000" dirty="0"/>
              <a:t> </a:t>
            </a:r>
            <a:r>
              <a:rPr lang="en-US" sz="2000" dirty="0" err="1"/>
              <a:t>NhanVien</a:t>
            </a:r>
            <a:r>
              <a:rPr lang="en-US" sz="2000" dirty="0"/>
              <a:t>{</a:t>
            </a:r>
          </a:p>
          <a:p>
            <a:r>
              <a:rPr lang="en-US" sz="2000" dirty="0"/>
              <a:t>     public double </a:t>
            </a:r>
            <a:r>
              <a:rPr lang="en-US" sz="2000" dirty="0" err="1"/>
              <a:t>trachNhiem</a:t>
            </a:r>
            <a:r>
              <a:rPr lang="en-US" sz="2000" dirty="0"/>
              <a:t>;</a:t>
            </a:r>
          </a:p>
          <a:p>
            <a:r>
              <a:rPr lang="en-US" sz="2000" dirty="0"/>
              <a:t>     public </a:t>
            </a:r>
            <a:r>
              <a:rPr lang="en-US" sz="2000" dirty="0" err="1"/>
              <a:t>TruongPhong</a:t>
            </a:r>
            <a:r>
              <a:rPr lang="en-US" sz="2000" dirty="0"/>
              <a:t> (String </a:t>
            </a:r>
            <a:r>
              <a:rPr lang="en-US" sz="2000" dirty="0" err="1"/>
              <a:t>hoTen</a:t>
            </a:r>
            <a:r>
              <a:rPr lang="en-US" sz="2000" dirty="0"/>
              <a:t>, double </a:t>
            </a:r>
            <a:r>
              <a:rPr lang="en-US" sz="2000" dirty="0" err="1"/>
              <a:t>luong</a:t>
            </a:r>
            <a:r>
              <a:rPr lang="en-US" sz="2000" dirty="0"/>
              <a:t>, double </a:t>
            </a:r>
            <a:r>
              <a:rPr lang="en-US" sz="2000" dirty="0" err="1"/>
              <a:t>trachNhiem</a:t>
            </a:r>
            <a:r>
              <a:rPr lang="en-US" sz="2000" dirty="0"/>
              <a:t>){</a:t>
            </a:r>
          </a:p>
          <a:p>
            <a:r>
              <a:rPr lang="en-US" sz="2000" b="1" dirty="0">
                <a:solidFill>
                  <a:srgbClr val="FF0000"/>
                </a:solidFill>
              </a:rPr>
              <a:t>          super</a:t>
            </a:r>
            <a:r>
              <a:rPr lang="en-US" sz="2000" dirty="0"/>
              <a:t>(</a:t>
            </a:r>
            <a:r>
              <a:rPr lang="en-US" sz="2000" dirty="0" err="1"/>
              <a:t>hoTen</a:t>
            </a:r>
            <a:r>
              <a:rPr lang="en-US" sz="2000" dirty="0"/>
              <a:t>, </a:t>
            </a:r>
            <a:r>
              <a:rPr lang="en-US" sz="2000" dirty="0" err="1"/>
              <a:t>luong</a:t>
            </a:r>
            <a:r>
              <a:rPr lang="en-US" sz="2000" dirty="0"/>
              <a:t>);</a:t>
            </a:r>
          </a:p>
          <a:p>
            <a:r>
              <a:rPr lang="en-US" sz="2000" dirty="0"/>
              <a:t>          </a:t>
            </a:r>
            <a:r>
              <a:rPr lang="en-US" sz="2000" dirty="0" err="1"/>
              <a:t>this.trachNhiem</a:t>
            </a:r>
            <a:r>
              <a:rPr lang="en-US" sz="2000" dirty="0"/>
              <a:t> = </a:t>
            </a:r>
            <a:r>
              <a:rPr lang="en-US" sz="2000" dirty="0" err="1"/>
              <a:t>trachNhiem</a:t>
            </a:r>
            <a:endParaRPr lang="en-US" sz="2000" dirty="0"/>
          </a:p>
          <a:p>
            <a:r>
              <a:rPr lang="en-US" sz="2000" dirty="0"/>
              <a:t>     }</a:t>
            </a:r>
          </a:p>
          <a:p>
            <a:r>
              <a:rPr lang="en-US" sz="2000" dirty="0"/>
              <a:t>     public void </a:t>
            </a:r>
            <a:r>
              <a:rPr lang="en-US" sz="2000" dirty="0" err="1"/>
              <a:t>xuat</a:t>
            </a:r>
            <a:r>
              <a:rPr lang="en-US" sz="2000" dirty="0"/>
              <a:t>(){</a:t>
            </a:r>
          </a:p>
          <a:p>
            <a:r>
              <a:rPr lang="en-US" sz="2000" b="1" i="1" dirty="0">
                <a:solidFill>
                  <a:srgbClr val="FF0000"/>
                </a:solidFill>
              </a:rPr>
              <a:t>          </a:t>
            </a:r>
            <a:r>
              <a:rPr lang="en-US" sz="2000" b="1" i="1" dirty="0" err="1">
                <a:solidFill>
                  <a:srgbClr val="FF0000"/>
                </a:solidFill>
              </a:rPr>
              <a:t>super</a:t>
            </a:r>
            <a:r>
              <a:rPr lang="en-US" sz="2000" dirty="0" err="1"/>
              <a:t>.xuat</a:t>
            </a:r>
            <a:r>
              <a:rPr lang="en-US" sz="2000" dirty="0"/>
              <a:t>()</a:t>
            </a:r>
          </a:p>
          <a:p>
            <a:r>
              <a:rPr lang="en-US" sz="2000" b="1" i="1" dirty="0">
                <a:solidFill>
                  <a:srgbClr val="FF0000"/>
                </a:solidFill>
              </a:rPr>
              <a:t>          </a:t>
            </a:r>
            <a:r>
              <a:rPr lang="en-US" sz="2000" dirty="0" err="1"/>
              <a:t>System.out.println</a:t>
            </a:r>
            <a:r>
              <a:rPr lang="en-US" sz="2000" dirty="0"/>
              <a:t>(</a:t>
            </a:r>
            <a:r>
              <a:rPr lang="en-US" sz="2000" dirty="0" err="1"/>
              <a:t>trachNhiem</a:t>
            </a:r>
            <a:r>
              <a:rPr lang="en-US" sz="2000" dirty="0"/>
              <a:t>)</a:t>
            </a:r>
          </a:p>
          <a:p>
            <a:r>
              <a:rPr lang="en-US" sz="2000" dirty="0"/>
              <a:t>     }</a:t>
            </a:r>
          </a:p>
          <a:p>
            <a:r>
              <a:rPr lang="en-US" sz="2000" dirty="0"/>
              <a:t>}</a:t>
            </a:r>
          </a:p>
        </p:txBody>
      </p:sp>
    </p:spTree>
    <p:extLst>
      <p:ext uri="{BB962C8B-B14F-4D97-AF65-F5344CB8AC3E}">
        <p14:creationId xmlns:p14="http://schemas.microsoft.com/office/powerpoint/2010/main" val="29145357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961350" y="1442357"/>
            <a:ext cx="5503459" cy="3240479"/>
          </a:xfrm>
          <a:prstGeom prst="rect">
            <a:avLst/>
          </a:prstGeom>
        </p:spPr>
      </p:pic>
      <p:sp>
        <p:nvSpPr>
          <p:cNvPr id="3" name="Title 2"/>
          <p:cNvSpPr>
            <a:spLocks noGrp="1"/>
          </p:cNvSpPr>
          <p:nvPr>
            <p:ph type="title"/>
          </p:nvPr>
        </p:nvSpPr>
        <p:spPr/>
        <p:txBody>
          <a:bodyPr/>
          <a:lstStyle/>
          <a:p>
            <a:endParaRPr lang="en-US"/>
          </a:p>
        </p:txBody>
      </p:sp>
      <p:pic>
        <p:nvPicPr>
          <p:cNvPr id="4" name="Picture 3"/>
          <p:cNvPicPr>
            <a:picLocks noChangeAspect="1"/>
          </p:cNvPicPr>
          <p:nvPr/>
        </p:nvPicPr>
        <p:blipFill>
          <a:blip r:embed="rId3"/>
          <a:stretch>
            <a:fillRect/>
          </a:stretch>
        </p:blipFill>
        <p:spPr>
          <a:xfrm>
            <a:off x="838200" y="1525485"/>
            <a:ext cx="4729364" cy="3725387"/>
          </a:xfrm>
          <a:prstGeom prst="rect">
            <a:avLst/>
          </a:prstGeom>
        </p:spPr>
      </p:pic>
    </p:spTree>
    <p:extLst>
      <p:ext uri="{BB962C8B-B14F-4D97-AF65-F5344CB8AC3E}">
        <p14:creationId xmlns:p14="http://schemas.microsoft.com/office/powerpoint/2010/main" val="4222063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Trong một lớp nhiều phương thức có cùng tên nhưng khác tham số (khác kiểu dữ liệu, khác số lượng tham số) gọi là nạp chồng phương thức (overloading method).</a:t>
            </a:r>
          </a:p>
          <a:p>
            <a:endParaRPr lang="en-US" dirty="0"/>
          </a:p>
        </p:txBody>
      </p:sp>
      <p:sp>
        <p:nvSpPr>
          <p:cNvPr id="3" name="Title 2"/>
          <p:cNvSpPr>
            <a:spLocks noGrp="1"/>
          </p:cNvSpPr>
          <p:nvPr>
            <p:ph type="title"/>
          </p:nvPr>
        </p:nvSpPr>
        <p:spPr/>
        <p:txBody>
          <a:bodyPr>
            <a:normAutofit/>
          </a:bodyPr>
          <a:lstStyle/>
          <a:p>
            <a:r>
              <a:rPr lang="en-US" dirty="0"/>
              <a:t>Overloading method – Nạp chồng phương thức</a:t>
            </a:r>
          </a:p>
        </p:txBody>
      </p:sp>
    </p:spTree>
    <p:extLst>
      <p:ext uri="{BB962C8B-B14F-4D97-AF65-F5344CB8AC3E}">
        <p14:creationId xmlns:p14="http://schemas.microsoft.com/office/powerpoint/2010/main" val="690526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673003" y="1442358"/>
            <a:ext cx="4690228" cy="4445824"/>
          </a:xfrm>
          <a:prstGeom prst="rect">
            <a:avLst/>
          </a:prstGeom>
        </p:spPr>
      </p:pic>
      <p:sp>
        <p:nvSpPr>
          <p:cNvPr id="3" name="Title 2"/>
          <p:cNvSpPr>
            <a:spLocks noGrp="1"/>
          </p:cNvSpPr>
          <p:nvPr>
            <p:ph type="title"/>
          </p:nvPr>
        </p:nvSpPr>
        <p:spPr/>
        <p:txBody>
          <a:bodyPr/>
          <a:lstStyle/>
          <a:p>
            <a:r>
              <a:rPr lang="en-US" dirty="0"/>
              <a:t>Ví dụ:</a:t>
            </a:r>
          </a:p>
        </p:txBody>
      </p:sp>
      <p:pic>
        <p:nvPicPr>
          <p:cNvPr id="4" name="Picture 3"/>
          <p:cNvPicPr>
            <a:picLocks noChangeAspect="1"/>
          </p:cNvPicPr>
          <p:nvPr/>
        </p:nvPicPr>
        <p:blipFill>
          <a:blip r:embed="rId3"/>
          <a:stretch>
            <a:fillRect/>
          </a:stretch>
        </p:blipFill>
        <p:spPr>
          <a:xfrm>
            <a:off x="838200" y="1442358"/>
            <a:ext cx="3486150" cy="2686050"/>
          </a:xfrm>
          <a:prstGeom prst="rect">
            <a:avLst/>
          </a:prstGeom>
        </p:spPr>
      </p:pic>
    </p:spTree>
    <p:extLst>
      <p:ext uri="{BB962C8B-B14F-4D97-AF65-F5344CB8AC3E}">
        <p14:creationId xmlns:p14="http://schemas.microsoft.com/office/powerpoint/2010/main" val="810842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Trong kế thừa, các lớp con thừa hưởng các thuộc tính và phương thức public và protected của lớp cha. Lớp con cũng có thể ghi đè phương thức của lớp cha. Khi đó phương thức ở lớp con giống với phương thức ở lớp cha về tên phương thức, kiểu trả về, kiểu và số lượng </a:t>
            </a:r>
          </a:p>
          <a:p>
            <a:r>
              <a:rPr lang="en-US" dirty="0"/>
              <a:t>tham số. </a:t>
            </a:r>
          </a:p>
          <a:p>
            <a:endParaRPr lang="en-US" dirty="0"/>
          </a:p>
        </p:txBody>
      </p:sp>
      <p:sp>
        <p:nvSpPr>
          <p:cNvPr id="3" name="Title 2"/>
          <p:cNvSpPr>
            <a:spLocks noGrp="1"/>
          </p:cNvSpPr>
          <p:nvPr>
            <p:ph type="title"/>
          </p:nvPr>
        </p:nvSpPr>
        <p:spPr/>
        <p:txBody>
          <a:bodyPr>
            <a:normAutofit/>
          </a:bodyPr>
          <a:lstStyle/>
          <a:p>
            <a:r>
              <a:rPr lang="en-US" dirty="0"/>
              <a:t>Overriding method – Ghi đè phương thức</a:t>
            </a:r>
          </a:p>
        </p:txBody>
      </p:sp>
    </p:spTree>
    <p:extLst>
      <p:ext uri="{BB962C8B-B14F-4D97-AF65-F5344CB8AC3E}">
        <p14:creationId xmlns:p14="http://schemas.microsoft.com/office/powerpoint/2010/main" val="16290279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465184" y="1442358"/>
            <a:ext cx="4579361" cy="4628734"/>
          </a:xfrm>
          <a:prstGeom prst="rect">
            <a:avLst/>
          </a:prstGeom>
        </p:spPr>
      </p:pic>
      <p:sp>
        <p:nvSpPr>
          <p:cNvPr id="3" name="Title 2"/>
          <p:cNvSpPr>
            <a:spLocks noGrp="1"/>
          </p:cNvSpPr>
          <p:nvPr>
            <p:ph type="title"/>
          </p:nvPr>
        </p:nvSpPr>
        <p:spPr/>
        <p:txBody>
          <a:bodyPr>
            <a:normAutofit/>
          </a:bodyPr>
          <a:lstStyle/>
          <a:p>
            <a:r>
              <a:rPr lang="en-US" dirty="0"/>
              <a:t>Ví dụ: Overriding phương thức tinhGiaBan()  </a:t>
            </a:r>
          </a:p>
        </p:txBody>
      </p:sp>
      <p:pic>
        <p:nvPicPr>
          <p:cNvPr id="4" name="Picture 3"/>
          <p:cNvPicPr>
            <a:picLocks noChangeAspect="1"/>
          </p:cNvPicPr>
          <p:nvPr/>
        </p:nvPicPr>
        <p:blipFill>
          <a:blip r:embed="rId3"/>
          <a:stretch>
            <a:fillRect/>
          </a:stretch>
        </p:blipFill>
        <p:spPr>
          <a:xfrm>
            <a:off x="838200" y="1299017"/>
            <a:ext cx="2733675" cy="4229100"/>
          </a:xfrm>
          <a:prstGeom prst="rect">
            <a:avLst/>
          </a:prstGeom>
        </p:spPr>
      </p:pic>
    </p:spTree>
    <p:extLst>
      <p:ext uri="{BB962C8B-B14F-4D97-AF65-F5344CB8AC3E}">
        <p14:creationId xmlns:p14="http://schemas.microsoft.com/office/powerpoint/2010/main" val="2699924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Ép kiểu là việc thực hiện gán đối tượng này sang một kiểu dữ liệu khác.</a:t>
            </a:r>
          </a:p>
          <a:p>
            <a:r>
              <a:rPr lang="en-US" dirty="0"/>
              <a:t>Object obj = new Student(); //ép kiểu không tường mình (ngầm), upcasting</a:t>
            </a:r>
          </a:p>
          <a:p>
            <a:r>
              <a:rPr lang="en-US" dirty="0"/>
              <a:t>Student st1 = (Student) obj; //ép kiểu tường minh, downcasting</a:t>
            </a:r>
          </a:p>
          <a:p>
            <a:endParaRPr lang="en-US" dirty="0"/>
          </a:p>
        </p:txBody>
      </p:sp>
      <p:sp>
        <p:nvSpPr>
          <p:cNvPr id="3" name="Title 2"/>
          <p:cNvSpPr>
            <a:spLocks noGrp="1"/>
          </p:cNvSpPr>
          <p:nvPr>
            <p:ph type="title"/>
          </p:nvPr>
        </p:nvSpPr>
        <p:spPr/>
        <p:txBody>
          <a:bodyPr/>
          <a:lstStyle/>
          <a:p>
            <a:r>
              <a:rPr lang="en-US" dirty="0"/>
              <a:t>Ép kiểu – casting</a:t>
            </a:r>
          </a:p>
        </p:txBody>
      </p:sp>
    </p:spTree>
    <p:extLst>
      <p:ext uri="{BB962C8B-B14F-4D97-AF65-F5344CB8AC3E}">
        <p14:creationId xmlns:p14="http://schemas.microsoft.com/office/powerpoint/2010/main" val="2344199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Tính đa hình cho phép một phương thức có cách thực hiện khác nhau trên nhiều loại đối tượng khác nhau (overload) hoặc một phương thức có cách thực hiện khác nhau tùy ngữ cảnh khác nhau (override).</a:t>
            </a:r>
          </a:p>
          <a:p>
            <a:r>
              <a:rPr lang="en-US" dirty="0"/>
              <a:t>Tính đa hình cho phép cài đặt các lớp dẫn xuất (lớp con) khác nhau từ một lớp nguồn (lớp cha). Tính đa hình trong Java là khi một đối tượng có thể có nhiều kiểu khác nhau</a:t>
            </a:r>
          </a:p>
        </p:txBody>
      </p:sp>
      <p:sp>
        <p:nvSpPr>
          <p:cNvPr id="3" name="Title 2"/>
          <p:cNvSpPr>
            <a:spLocks noGrp="1"/>
          </p:cNvSpPr>
          <p:nvPr>
            <p:ph type="title"/>
          </p:nvPr>
        </p:nvSpPr>
        <p:spPr/>
        <p:txBody>
          <a:bodyPr/>
          <a:lstStyle/>
          <a:p>
            <a:r>
              <a:rPr lang="en-US" dirty="0"/>
              <a:t>3.4. Tính đa hình (Polymorphism) </a:t>
            </a:r>
          </a:p>
        </p:txBody>
      </p:sp>
    </p:spTree>
    <p:extLst>
      <p:ext uri="{BB962C8B-B14F-4D97-AF65-F5344CB8AC3E}">
        <p14:creationId xmlns:p14="http://schemas.microsoft.com/office/powerpoint/2010/main" val="25246612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6839383" y="1442358"/>
            <a:ext cx="4352925" cy="4301482"/>
          </a:xfrm>
          <a:prstGeom prst="rect">
            <a:avLst/>
          </a:prstGeom>
        </p:spPr>
      </p:pic>
      <p:sp>
        <p:nvSpPr>
          <p:cNvPr id="3" name="Title 2"/>
          <p:cNvSpPr>
            <a:spLocks noGrp="1"/>
          </p:cNvSpPr>
          <p:nvPr>
            <p:ph type="title"/>
          </p:nvPr>
        </p:nvSpPr>
        <p:spPr/>
        <p:txBody>
          <a:bodyPr/>
          <a:lstStyle/>
          <a:p>
            <a:r>
              <a:rPr lang="en-US" dirty="0"/>
              <a:t>Ví dụ</a:t>
            </a:r>
          </a:p>
        </p:txBody>
      </p:sp>
      <p:pic>
        <p:nvPicPr>
          <p:cNvPr id="4" name="Picture 3"/>
          <p:cNvPicPr>
            <a:picLocks noChangeAspect="1"/>
          </p:cNvPicPr>
          <p:nvPr/>
        </p:nvPicPr>
        <p:blipFill>
          <a:blip r:embed="rId3"/>
          <a:stretch>
            <a:fillRect/>
          </a:stretch>
        </p:blipFill>
        <p:spPr>
          <a:xfrm>
            <a:off x="838200" y="1576886"/>
            <a:ext cx="5486400" cy="4238625"/>
          </a:xfrm>
          <a:prstGeom prst="rect">
            <a:avLst/>
          </a:prstGeom>
        </p:spPr>
      </p:pic>
    </p:spTree>
    <p:extLst>
      <p:ext uri="{BB962C8B-B14F-4D97-AF65-F5344CB8AC3E}">
        <p14:creationId xmlns:p14="http://schemas.microsoft.com/office/powerpoint/2010/main" val="15125463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E5DBCA6-F09F-4ED7-96C6-C03E366316BA}"/>
              </a:ext>
            </a:extLst>
          </p:cNvPr>
          <p:cNvSpPr>
            <a:spLocks noGrp="1"/>
          </p:cNvSpPr>
          <p:nvPr>
            <p:ph type="title"/>
          </p:nvPr>
        </p:nvSpPr>
        <p:spPr>
          <a:xfrm>
            <a:off x="41366" y="-119904"/>
            <a:ext cx="1675674" cy="900114"/>
          </a:xfrm>
        </p:spPr>
        <p:txBody>
          <a:bodyPr>
            <a:normAutofit fontScale="90000"/>
          </a:bodyPr>
          <a:lstStyle/>
          <a:p>
            <a:r>
              <a:rPr lang="en-US" dirty="0"/>
              <a:t>Bài tập</a:t>
            </a:r>
          </a:p>
        </p:txBody>
      </p:sp>
      <p:sp>
        <p:nvSpPr>
          <p:cNvPr id="5" name="Title 2">
            <a:extLst>
              <a:ext uri="{FF2B5EF4-FFF2-40B4-BE49-F238E27FC236}">
                <a16:creationId xmlns:a16="http://schemas.microsoft.com/office/drawing/2014/main" id="{05E932B6-CC56-46DF-8EAF-5A6653147BB6}"/>
              </a:ext>
            </a:extLst>
          </p:cNvPr>
          <p:cNvSpPr txBox="1">
            <a:spLocks noGrp="1"/>
          </p:cNvSpPr>
          <p:nvPr>
            <p:ph idx="1"/>
          </p:nvPr>
        </p:nvSpPr>
        <p:spPr>
          <a:xfrm>
            <a:off x="1038862" y="599102"/>
            <a:ext cx="10515600" cy="1383969"/>
          </a:xfrm>
          <a:prstGeom prst="rect">
            <a:avLst/>
          </a:prstGeom>
          <a:noFill/>
        </p:spPr>
        <p:txBody>
          <a:bodyPr wrap="square" rtlCol="0">
            <a:spAutoFit/>
          </a:bodyPr>
          <a:lstStyle/>
          <a:p>
            <a:pPr marL="0" indent="0">
              <a:buNone/>
            </a:pPr>
            <a:r>
              <a:rPr lang="en-US" u="sng" dirty="0" err="1">
                <a:solidFill>
                  <a:schemeClr val="bg2">
                    <a:lumMod val="25000"/>
                  </a:schemeClr>
                </a:solidFill>
              </a:rPr>
              <a:t>Bài</a:t>
            </a:r>
            <a:r>
              <a:rPr lang="en-US" u="sng" dirty="0">
                <a:solidFill>
                  <a:schemeClr val="bg2">
                    <a:lumMod val="25000"/>
                  </a:schemeClr>
                </a:solidFill>
              </a:rPr>
              <a:t> 1: </a:t>
            </a:r>
            <a:r>
              <a:rPr lang="en-US" dirty="0" err="1">
                <a:solidFill>
                  <a:schemeClr val="bg2">
                    <a:lumMod val="25000"/>
                  </a:schemeClr>
                </a:solidFill>
              </a:rPr>
              <a:t>Tạo</a:t>
            </a:r>
            <a:r>
              <a:rPr lang="en-US" dirty="0">
                <a:solidFill>
                  <a:schemeClr val="bg2">
                    <a:lumMod val="25000"/>
                  </a:schemeClr>
                </a:solidFill>
              </a:rPr>
              <a:t> </a:t>
            </a:r>
            <a:r>
              <a:rPr lang="en-US" dirty="0" err="1">
                <a:solidFill>
                  <a:schemeClr val="bg2">
                    <a:lumMod val="25000"/>
                  </a:schemeClr>
                </a:solidFill>
              </a:rPr>
              <a:t>lớp</a:t>
            </a:r>
            <a:r>
              <a:rPr lang="en-US" dirty="0">
                <a:solidFill>
                  <a:schemeClr val="bg2">
                    <a:lumMod val="25000"/>
                  </a:schemeClr>
                </a:solidFill>
              </a:rPr>
              <a:t> </a:t>
            </a:r>
            <a:r>
              <a:rPr lang="en-US" dirty="0" err="1">
                <a:solidFill>
                  <a:schemeClr val="bg2">
                    <a:lumMod val="25000"/>
                  </a:schemeClr>
                </a:solidFill>
              </a:rPr>
              <a:t>mô</a:t>
            </a:r>
            <a:r>
              <a:rPr lang="en-US" dirty="0">
                <a:solidFill>
                  <a:schemeClr val="bg2">
                    <a:lumMod val="25000"/>
                  </a:schemeClr>
                </a:solidFill>
              </a:rPr>
              <a:t> </a:t>
            </a:r>
            <a:r>
              <a:rPr lang="en-US" dirty="0" err="1">
                <a:solidFill>
                  <a:schemeClr val="bg2">
                    <a:lumMod val="25000"/>
                  </a:schemeClr>
                </a:solidFill>
              </a:rPr>
              <a:t>tả</a:t>
            </a:r>
            <a:r>
              <a:rPr lang="en-US" dirty="0">
                <a:solidFill>
                  <a:schemeClr val="bg2">
                    <a:lumMod val="25000"/>
                  </a:schemeClr>
                </a:solidFill>
              </a:rPr>
              <a:t> </a:t>
            </a:r>
            <a:r>
              <a:rPr lang="en-US" dirty="0" err="1">
                <a:solidFill>
                  <a:schemeClr val="bg2">
                    <a:lumMod val="25000"/>
                  </a:schemeClr>
                </a:solidFill>
              </a:rPr>
              <a:t>sinh</a:t>
            </a:r>
            <a:r>
              <a:rPr lang="en-US" dirty="0">
                <a:solidFill>
                  <a:schemeClr val="bg2">
                    <a:lumMod val="25000"/>
                  </a:schemeClr>
                </a:solidFill>
              </a:rPr>
              <a:t> </a:t>
            </a:r>
            <a:r>
              <a:rPr lang="en-US" dirty="0" err="1">
                <a:solidFill>
                  <a:schemeClr val="bg2">
                    <a:lumMod val="25000"/>
                  </a:schemeClr>
                </a:solidFill>
              </a:rPr>
              <a:t>viên</a:t>
            </a:r>
            <a:r>
              <a:rPr lang="en-US" dirty="0">
                <a:solidFill>
                  <a:schemeClr val="bg2">
                    <a:lumMod val="25000"/>
                  </a:schemeClr>
                </a:solidFill>
              </a:rPr>
              <a:t> bao </a:t>
            </a:r>
            <a:r>
              <a:rPr lang="en-US" dirty="0" err="1">
                <a:solidFill>
                  <a:schemeClr val="bg2">
                    <a:lumMod val="25000"/>
                  </a:schemeClr>
                </a:solidFill>
              </a:rPr>
              <a:t>gồm</a:t>
            </a:r>
            <a:r>
              <a:rPr lang="en-US" dirty="0">
                <a:solidFill>
                  <a:schemeClr val="bg2">
                    <a:lumMod val="25000"/>
                  </a:schemeClr>
                </a:solidFill>
              </a:rPr>
              <a:t> </a:t>
            </a:r>
            <a:r>
              <a:rPr lang="en-US" dirty="0" err="1">
                <a:solidFill>
                  <a:schemeClr val="bg2">
                    <a:lumMod val="25000"/>
                  </a:schemeClr>
                </a:solidFill>
              </a:rPr>
              <a:t>họ</a:t>
            </a:r>
            <a:r>
              <a:rPr lang="en-US" dirty="0">
                <a:solidFill>
                  <a:schemeClr val="bg2">
                    <a:lumMod val="25000"/>
                  </a:schemeClr>
                </a:solidFill>
              </a:rPr>
              <a:t> </a:t>
            </a:r>
            <a:r>
              <a:rPr lang="en-US" dirty="0" err="1">
                <a:solidFill>
                  <a:schemeClr val="bg2">
                    <a:lumMod val="25000"/>
                  </a:schemeClr>
                </a:solidFill>
              </a:rPr>
              <a:t>tên</a:t>
            </a:r>
            <a:r>
              <a:rPr lang="en-US" dirty="0">
                <a:solidFill>
                  <a:schemeClr val="bg2">
                    <a:lumMod val="25000"/>
                  </a:schemeClr>
                </a:solidFill>
              </a:rPr>
              <a:t>, </a:t>
            </a:r>
            <a:r>
              <a:rPr lang="en-US" dirty="0" err="1">
                <a:solidFill>
                  <a:schemeClr val="bg2">
                    <a:lumMod val="25000"/>
                  </a:schemeClr>
                </a:solidFill>
              </a:rPr>
              <a:t>điểm</a:t>
            </a:r>
            <a:r>
              <a:rPr lang="en-US" dirty="0">
                <a:solidFill>
                  <a:schemeClr val="bg2">
                    <a:lumMod val="25000"/>
                  </a:schemeClr>
                </a:solidFill>
              </a:rPr>
              <a:t> </a:t>
            </a:r>
            <a:r>
              <a:rPr lang="en-US" dirty="0" err="1">
                <a:solidFill>
                  <a:schemeClr val="bg2">
                    <a:lumMod val="25000"/>
                  </a:schemeClr>
                </a:solidFill>
              </a:rPr>
              <a:t>và</a:t>
            </a:r>
            <a:r>
              <a:rPr lang="en-US" dirty="0">
                <a:solidFill>
                  <a:schemeClr val="bg2">
                    <a:lumMod val="25000"/>
                  </a:schemeClr>
                </a:solidFill>
              </a:rPr>
              <a:t> </a:t>
            </a:r>
            <a:r>
              <a:rPr lang="en-US" dirty="0" err="1">
                <a:solidFill>
                  <a:schemeClr val="bg2">
                    <a:lumMod val="25000"/>
                  </a:schemeClr>
                </a:solidFill>
              </a:rPr>
              <a:t>các</a:t>
            </a:r>
            <a:r>
              <a:rPr lang="en-US" dirty="0">
                <a:solidFill>
                  <a:schemeClr val="bg2">
                    <a:lumMod val="25000"/>
                  </a:schemeClr>
                </a:solidFill>
              </a:rPr>
              <a:t> </a:t>
            </a:r>
            <a:r>
              <a:rPr lang="en-US" dirty="0" err="1">
                <a:solidFill>
                  <a:schemeClr val="bg2">
                    <a:lumMod val="25000"/>
                  </a:schemeClr>
                </a:solidFill>
              </a:rPr>
              <a:t>phương</a:t>
            </a:r>
            <a:r>
              <a:rPr lang="en-US" dirty="0">
                <a:solidFill>
                  <a:schemeClr val="bg2">
                    <a:lumMod val="25000"/>
                  </a:schemeClr>
                </a:solidFill>
              </a:rPr>
              <a:t> </a:t>
            </a:r>
            <a:r>
              <a:rPr lang="en-US" dirty="0" err="1">
                <a:solidFill>
                  <a:schemeClr val="bg2">
                    <a:lumMod val="25000"/>
                  </a:schemeClr>
                </a:solidFill>
              </a:rPr>
              <a:t>thức</a:t>
            </a:r>
            <a:r>
              <a:rPr lang="en-US" dirty="0">
                <a:solidFill>
                  <a:schemeClr val="bg2">
                    <a:lumMod val="25000"/>
                  </a:schemeClr>
                </a:solidFill>
              </a:rPr>
              <a:t> </a:t>
            </a:r>
            <a:r>
              <a:rPr lang="en-US" dirty="0" err="1">
                <a:solidFill>
                  <a:schemeClr val="bg2">
                    <a:lumMod val="25000"/>
                  </a:schemeClr>
                </a:solidFill>
              </a:rPr>
              <a:t>nhập</a:t>
            </a:r>
            <a:r>
              <a:rPr lang="en-US" dirty="0">
                <a:solidFill>
                  <a:schemeClr val="bg2">
                    <a:lumMod val="25000"/>
                  </a:schemeClr>
                </a:solidFill>
              </a:rPr>
              <a:t>, </a:t>
            </a:r>
            <a:r>
              <a:rPr lang="en-US" dirty="0" err="1">
                <a:solidFill>
                  <a:schemeClr val="bg2">
                    <a:lumMod val="25000"/>
                  </a:schemeClr>
                </a:solidFill>
              </a:rPr>
              <a:t>xuất</a:t>
            </a:r>
            <a:r>
              <a:rPr lang="en-US" dirty="0">
                <a:solidFill>
                  <a:schemeClr val="bg2">
                    <a:lumMod val="25000"/>
                  </a:schemeClr>
                </a:solidFill>
              </a:rPr>
              <a:t> </a:t>
            </a:r>
            <a:r>
              <a:rPr lang="en-US" dirty="0" err="1">
                <a:solidFill>
                  <a:schemeClr val="bg2">
                    <a:lumMod val="25000"/>
                  </a:schemeClr>
                </a:solidFill>
              </a:rPr>
              <a:t>và</a:t>
            </a:r>
            <a:r>
              <a:rPr lang="en-US" dirty="0">
                <a:solidFill>
                  <a:schemeClr val="bg2">
                    <a:lumMod val="25000"/>
                  </a:schemeClr>
                </a:solidFill>
              </a:rPr>
              <a:t> </a:t>
            </a:r>
            <a:r>
              <a:rPr lang="en-US" dirty="0" err="1">
                <a:solidFill>
                  <a:schemeClr val="bg2">
                    <a:lumMod val="25000"/>
                  </a:schemeClr>
                </a:solidFill>
              </a:rPr>
              <a:t>xếp</a:t>
            </a:r>
            <a:r>
              <a:rPr lang="en-US" dirty="0">
                <a:solidFill>
                  <a:schemeClr val="bg2">
                    <a:lumMod val="25000"/>
                  </a:schemeClr>
                </a:solidFill>
              </a:rPr>
              <a:t> </a:t>
            </a:r>
            <a:r>
              <a:rPr lang="en-US" dirty="0" err="1">
                <a:solidFill>
                  <a:schemeClr val="bg2">
                    <a:lumMod val="25000"/>
                  </a:schemeClr>
                </a:solidFill>
              </a:rPr>
              <a:t>loại</a:t>
            </a:r>
            <a:r>
              <a:rPr lang="en-US" dirty="0">
                <a:solidFill>
                  <a:schemeClr val="bg2">
                    <a:lumMod val="25000"/>
                  </a:schemeClr>
                </a:solidFill>
              </a:rPr>
              <a:t> </a:t>
            </a:r>
            <a:r>
              <a:rPr lang="en-US" err="1">
                <a:solidFill>
                  <a:schemeClr val="bg2">
                    <a:lumMod val="25000"/>
                  </a:schemeClr>
                </a:solidFill>
              </a:rPr>
              <a:t>học</a:t>
            </a:r>
            <a:r>
              <a:rPr lang="en-US">
                <a:solidFill>
                  <a:schemeClr val="bg2">
                    <a:lumMod val="25000"/>
                  </a:schemeClr>
                </a:solidFill>
              </a:rPr>
              <a:t> lực</a:t>
            </a:r>
          </a:p>
          <a:p>
            <a:endParaRPr lang="en-US" dirty="0">
              <a:solidFill>
                <a:schemeClr val="bg2">
                  <a:lumMod val="25000"/>
                </a:schemeClr>
              </a:solidFill>
            </a:endParaRPr>
          </a:p>
        </p:txBody>
      </p:sp>
      <p:sp>
        <p:nvSpPr>
          <p:cNvPr id="7" name="Rectangle 6">
            <a:extLst>
              <a:ext uri="{FF2B5EF4-FFF2-40B4-BE49-F238E27FC236}">
                <a16:creationId xmlns:a16="http://schemas.microsoft.com/office/drawing/2014/main" id="{62909B1A-AC64-46F2-8F5E-5590EFE9CB94}"/>
              </a:ext>
            </a:extLst>
          </p:cNvPr>
          <p:cNvSpPr/>
          <p:nvPr/>
        </p:nvSpPr>
        <p:spPr>
          <a:xfrm>
            <a:off x="2327366" y="3771095"/>
            <a:ext cx="2743200" cy="762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t>+ </a:t>
            </a:r>
            <a:r>
              <a:rPr lang="en-US" dirty="0" err="1"/>
              <a:t>hoTen</a:t>
            </a:r>
            <a:r>
              <a:rPr lang="en-US" dirty="0"/>
              <a:t>: String</a:t>
            </a:r>
            <a:br>
              <a:rPr lang="en-US" dirty="0"/>
            </a:br>
            <a:r>
              <a:rPr lang="en-US" dirty="0"/>
              <a:t>+ </a:t>
            </a:r>
            <a:r>
              <a:rPr lang="en-US" dirty="0" err="1"/>
              <a:t>diemTB</a:t>
            </a:r>
            <a:r>
              <a:rPr lang="en-US" dirty="0"/>
              <a:t>: double</a:t>
            </a:r>
          </a:p>
        </p:txBody>
      </p:sp>
      <p:sp>
        <p:nvSpPr>
          <p:cNvPr id="8" name="Rectangle 7">
            <a:extLst>
              <a:ext uri="{FF2B5EF4-FFF2-40B4-BE49-F238E27FC236}">
                <a16:creationId xmlns:a16="http://schemas.microsoft.com/office/drawing/2014/main" id="{6073DC99-38E0-473F-95F4-A7453F220ED6}"/>
              </a:ext>
            </a:extLst>
          </p:cNvPr>
          <p:cNvSpPr/>
          <p:nvPr/>
        </p:nvSpPr>
        <p:spPr>
          <a:xfrm>
            <a:off x="2327366" y="3222625"/>
            <a:ext cx="2743200" cy="533400"/>
          </a:xfrm>
          <a:prstGeom prst="rect">
            <a:avLst/>
          </a:prstGeom>
          <a:solidFill>
            <a:schemeClr val="bg1">
              <a:lumMod val="8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SinhVien</a:t>
            </a:r>
            <a:endParaRPr lang="en-US" dirty="0"/>
          </a:p>
        </p:txBody>
      </p:sp>
      <p:sp>
        <p:nvSpPr>
          <p:cNvPr id="9" name="Rectangle 8">
            <a:extLst>
              <a:ext uri="{FF2B5EF4-FFF2-40B4-BE49-F238E27FC236}">
                <a16:creationId xmlns:a16="http://schemas.microsoft.com/office/drawing/2014/main" id="{308A5E54-3A5C-425D-A041-B11F227C9842}"/>
              </a:ext>
            </a:extLst>
          </p:cNvPr>
          <p:cNvSpPr/>
          <p:nvPr/>
        </p:nvSpPr>
        <p:spPr>
          <a:xfrm>
            <a:off x="2327366" y="4519757"/>
            <a:ext cx="27432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t>+ </a:t>
            </a:r>
            <a:r>
              <a:rPr lang="en-US" dirty="0" err="1"/>
              <a:t>xepLoai</a:t>
            </a:r>
            <a:r>
              <a:rPr lang="en-US" dirty="0"/>
              <a:t>(): String</a:t>
            </a:r>
            <a:br>
              <a:rPr lang="en-US" dirty="0"/>
            </a:br>
            <a:r>
              <a:rPr lang="en-US" dirty="0"/>
              <a:t>+ </a:t>
            </a:r>
            <a:r>
              <a:rPr lang="en-US" dirty="0" err="1"/>
              <a:t>xuat</a:t>
            </a:r>
            <a:r>
              <a:rPr lang="en-US" dirty="0"/>
              <a:t>(): void</a:t>
            </a:r>
            <a:br>
              <a:rPr lang="en-US" dirty="0"/>
            </a:br>
            <a:r>
              <a:rPr lang="en-US" dirty="0"/>
              <a:t>+ </a:t>
            </a:r>
            <a:r>
              <a:rPr lang="en-US" dirty="0" err="1"/>
              <a:t>nhap</a:t>
            </a:r>
            <a:r>
              <a:rPr lang="en-US" dirty="0"/>
              <a:t>(): void</a:t>
            </a:r>
          </a:p>
        </p:txBody>
      </p:sp>
      <p:sp>
        <p:nvSpPr>
          <p:cNvPr id="10" name="Rectangle 9">
            <a:extLst>
              <a:ext uri="{FF2B5EF4-FFF2-40B4-BE49-F238E27FC236}">
                <a16:creationId xmlns:a16="http://schemas.microsoft.com/office/drawing/2014/main" id="{BB35EC87-A9D3-4FBF-A683-9CA8E7A58947}"/>
              </a:ext>
            </a:extLst>
          </p:cNvPr>
          <p:cNvSpPr/>
          <p:nvPr/>
        </p:nvSpPr>
        <p:spPr>
          <a:xfrm>
            <a:off x="2327366" y="5420819"/>
            <a:ext cx="2743200" cy="762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t>+ </a:t>
            </a:r>
            <a:r>
              <a:rPr lang="en-US" dirty="0" err="1"/>
              <a:t>SinhVien</a:t>
            </a:r>
            <a:r>
              <a:rPr lang="en-US" dirty="0"/>
              <a:t>()</a:t>
            </a:r>
            <a:br>
              <a:rPr lang="en-US" dirty="0"/>
            </a:br>
            <a:r>
              <a:rPr lang="en-US" dirty="0"/>
              <a:t>+ </a:t>
            </a:r>
            <a:r>
              <a:rPr lang="en-US" dirty="0" err="1"/>
              <a:t>SinhVien</a:t>
            </a:r>
            <a:r>
              <a:rPr lang="en-US" dirty="0"/>
              <a:t>(</a:t>
            </a:r>
            <a:r>
              <a:rPr lang="en-US" dirty="0" err="1"/>
              <a:t>hoTen</a:t>
            </a:r>
            <a:r>
              <a:rPr lang="en-US" dirty="0"/>
              <a:t>, </a:t>
            </a:r>
            <a:r>
              <a:rPr lang="en-US" dirty="0" err="1"/>
              <a:t>diemTB</a:t>
            </a:r>
            <a:r>
              <a:rPr lang="en-US" dirty="0"/>
              <a:t>)</a:t>
            </a:r>
          </a:p>
        </p:txBody>
      </p:sp>
      <p:sp>
        <p:nvSpPr>
          <p:cNvPr id="11" name="TextBox 10">
            <a:extLst>
              <a:ext uri="{FF2B5EF4-FFF2-40B4-BE49-F238E27FC236}">
                <a16:creationId xmlns:a16="http://schemas.microsoft.com/office/drawing/2014/main" id="{07771B69-0AFC-49DD-921D-4E01C56CFB92}"/>
              </a:ext>
            </a:extLst>
          </p:cNvPr>
          <p:cNvSpPr txBox="1"/>
          <p:nvPr/>
        </p:nvSpPr>
        <p:spPr>
          <a:xfrm>
            <a:off x="1038862" y="1298621"/>
            <a:ext cx="11636828" cy="1938992"/>
          </a:xfrm>
          <a:prstGeom prst="rect">
            <a:avLst/>
          </a:prstGeom>
          <a:noFill/>
        </p:spPr>
        <p:txBody>
          <a:bodyPr wrap="square" rtlCol="0">
            <a:spAutoFit/>
          </a:bodyPr>
          <a:lstStyle/>
          <a:p>
            <a:r>
              <a:rPr lang="en-US" sz="2400" dirty="0" err="1">
                <a:solidFill>
                  <a:schemeClr val="bg2">
                    <a:lumMod val="25000"/>
                  </a:schemeClr>
                </a:solidFill>
              </a:rPr>
              <a:t>Bài</a:t>
            </a:r>
            <a:r>
              <a:rPr lang="en-US" sz="2400" dirty="0">
                <a:solidFill>
                  <a:schemeClr val="bg2">
                    <a:lumMod val="25000"/>
                  </a:schemeClr>
                </a:solidFill>
              </a:rPr>
              <a:t> 2: </a:t>
            </a:r>
            <a:r>
              <a:rPr lang="en-US" sz="2400" dirty="0" err="1">
                <a:solidFill>
                  <a:schemeClr val="bg2">
                    <a:lumMod val="25000"/>
                  </a:schemeClr>
                </a:solidFill>
              </a:rPr>
              <a:t>Xây</a:t>
            </a:r>
            <a:r>
              <a:rPr lang="en-US" sz="2400" dirty="0">
                <a:solidFill>
                  <a:schemeClr val="bg2">
                    <a:lumMod val="25000"/>
                  </a:schemeClr>
                </a:solidFill>
              </a:rPr>
              <a:t> </a:t>
            </a:r>
            <a:r>
              <a:rPr lang="en-US" sz="2400" dirty="0" err="1">
                <a:solidFill>
                  <a:schemeClr val="bg2">
                    <a:lumMod val="25000"/>
                  </a:schemeClr>
                </a:solidFill>
              </a:rPr>
              <a:t>dựng</a:t>
            </a:r>
            <a:r>
              <a:rPr lang="en-US" sz="2400" dirty="0">
                <a:solidFill>
                  <a:schemeClr val="bg2">
                    <a:lumMod val="25000"/>
                  </a:schemeClr>
                </a:solidFill>
              </a:rPr>
              <a:t> </a:t>
            </a:r>
            <a:r>
              <a:rPr lang="en-US" sz="2400" dirty="0" err="1">
                <a:solidFill>
                  <a:schemeClr val="bg2">
                    <a:lumMod val="25000"/>
                  </a:schemeClr>
                </a:solidFill>
              </a:rPr>
              <a:t>lớp</a:t>
            </a:r>
            <a:r>
              <a:rPr lang="en-US" sz="2400" dirty="0">
                <a:solidFill>
                  <a:schemeClr val="bg2">
                    <a:lumMod val="25000"/>
                  </a:schemeClr>
                </a:solidFill>
              </a:rPr>
              <a:t> </a:t>
            </a:r>
            <a:r>
              <a:rPr lang="en-US" sz="2400" dirty="0" err="1">
                <a:solidFill>
                  <a:schemeClr val="bg2">
                    <a:lumMod val="25000"/>
                  </a:schemeClr>
                </a:solidFill>
              </a:rPr>
              <a:t>mô</a:t>
            </a:r>
            <a:r>
              <a:rPr lang="en-US" sz="2400" dirty="0">
                <a:solidFill>
                  <a:schemeClr val="bg2">
                    <a:lumMod val="25000"/>
                  </a:schemeClr>
                </a:solidFill>
              </a:rPr>
              <a:t> </a:t>
            </a:r>
            <a:r>
              <a:rPr lang="en-US" sz="2400" dirty="0" err="1">
                <a:solidFill>
                  <a:schemeClr val="bg2">
                    <a:lumMod val="25000"/>
                  </a:schemeClr>
                </a:solidFill>
              </a:rPr>
              <a:t>tả</a:t>
            </a:r>
            <a:r>
              <a:rPr lang="en-US" sz="2400" dirty="0">
                <a:solidFill>
                  <a:schemeClr val="bg2">
                    <a:lumMod val="25000"/>
                  </a:schemeClr>
                </a:solidFill>
              </a:rPr>
              <a:t> </a:t>
            </a:r>
            <a:r>
              <a:rPr lang="en-US" sz="2400" dirty="0" err="1">
                <a:solidFill>
                  <a:schemeClr val="bg2">
                    <a:lumMod val="25000"/>
                  </a:schemeClr>
                </a:solidFill>
              </a:rPr>
              <a:t>sinh</a:t>
            </a:r>
            <a:r>
              <a:rPr lang="en-US" sz="2400" dirty="0">
                <a:solidFill>
                  <a:schemeClr val="bg2">
                    <a:lumMod val="25000"/>
                  </a:schemeClr>
                </a:solidFill>
              </a:rPr>
              <a:t> </a:t>
            </a:r>
            <a:r>
              <a:rPr lang="en-US" sz="2400" dirty="0" err="1">
                <a:solidFill>
                  <a:schemeClr val="bg2">
                    <a:lumMod val="25000"/>
                  </a:schemeClr>
                </a:solidFill>
              </a:rPr>
              <a:t>viên</a:t>
            </a:r>
            <a:r>
              <a:rPr lang="en-US" sz="2400" dirty="0">
                <a:solidFill>
                  <a:schemeClr val="bg2">
                    <a:lumMod val="25000"/>
                  </a:schemeClr>
                </a:solidFill>
              </a:rPr>
              <a:t> </a:t>
            </a:r>
            <a:r>
              <a:rPr lang="en-US" sz="2400" dirty="0" err="1">
                <a:solidFill>
                  <a:schemeClr val="bg2">
                    <a:lumMod val="25000"/>
                  </a:schemeClr>
                </a:solidFill>
              </a:rPr>
              <a:t>như</a:t>
            </a:r>
            <a:r>
              <a:rPr lang="en-US" sz="2400" dirty="0">
                <a:solidFill>
                  <a:schemeClr val="bg2">
                    <a:lumMod val="25000"/>
                  </a:schemeClr>
                </a:solidFill>
              </a:rPr>
              <a:t> </a:t>
            </a:r>
            <a:r>
              <a:rPr lang="en-US" sz="2400" dirty="0" err="1">
                <a:solidFill>
                  <a:schemeClr val="bg2">
                    <a:lumMod val="25000"/>
                  </a:schemeClr>
                </a:solidFill>
              </a:rPr>
              <a:t>mô</a:t>
            </a:r>
            <a:r>
              <a:rPr lang="en-US" sz="2400" dirty="0">
                <a:solidFill>
                  <a:schemeClr val="bg2">
                    <a:lumMod val="25000"/>
                  </a:schemeClr>
                </a:solidFill>
              </a:rPr>
              <a:t> </a:t>
            </a:r>
            <a:r>
              <a:rPr lang="en-US" sz="2400" dirty="0" err="1">
                <a:solidFill>
                  <a:schemeClr val="bg2">
                    <a:lumMod val="25000"/>
                  </a:schemeClr>
                </a:solidFill>
              </a:rPr>
              <a:t>hình</a:t>
            </a:r>
            <a:r>
              <a:rPr lang="en-US" sz="2400" dirty="0">
                <a:solidFill>
                  <a:schemeClr val="bg2">
                    <a:lumMod val="25000"/>
                  </a:schemeClr>
                </a:solidFill>
              </a:rPr>
              <a:t> </a:t>
            </a:r>
            <a:r>
              <a:rPr lang="en-US" sz="2400" dirty="0" err="1">
                <a:solidFill>
                  <a:schemeClr val="bg2">
                    <a:lumMod val="25000"/>
                  </a:schemeClr>
                </a:solidFill>
              </a:rPr>
              <a:t>trên</a:t>
            </a:r>
            <a:r>
              <a:rPr lang="en-US" sz="2400" dirty="0">
                <a:solidFill>
                  <a:schemeClr val="bg2">
                    <a:lumMod val="25000"/>
                  </a:schemeClr>
                </a:solidFill>
              </a:rPr>
              <a:t>. </a:t>
            </a:r>
            <a:r>
              <a:rPr lang="en-US" sz="2400" dirty="0" err="1">
                <a:solidFill>
                  <a:schemeClr val="bg2">
                    <a:lumMod val="25000"/>
                  </a:schemeClr>
                </a:solidFill>
              </a:rPr>
              <a:t>Trong</a:t>
            </a:r>
            <a:r>
              <a:rPr lang="en-US" sz="2400" dirty="0">
                <a:solidFill>
                  <a:schemeClr val="bg2">
                    <a:lumMod val="25000"/>
                  </a:schemeClr>
                </a:solidFill>
              </a:rPr>
              <a:t> </a:t>
            </a:r>
            <a:r>
              <a:rPr lang="en-US" sz="2400" dirty="0" err="1">
                <a:solidFill>
                  <a:schemeClr val="bg2">
                    <a:lumMod val="25000"/>
                  </a:schemeClr>
                </a:solidFill>
              </a:rPr>
              <a:t>đó</a:t>
            </a:r>
            <a:r>
              <a:rPr lang="en-US" sz="2400" dirty="0">
                <a:solidFill>
                  <a:schemeClr val="bg2">
                    <a:lumMod val="25000"/>
                  </a:schemeClr>
                </a:solidFill>
              </a:rPr>
              <a:t> </a:t>
            </a:r>
            <a:r>
              <a:rPr lang="en-US" sz="2400" dirty="0" err="1">
                <a:solidFill>
                  <a:schemeClr val="bg2">
                    <a:lumMod val="25000"/>
                  </a:schemeClr>
                </a:solidFill>
              </a:rPr>
              <a:t>nhap</a:t>
            </a:r>
            <a:r>
              <a:rPr lang="en-US" sz="2400" dirty="0">
                <a:solidFill>
                  <a:schemeClr val="bg2">
                    <a:lumMod val="25000"/>
                  </a:schemeClr>
                </a:solidFill>
              </a:rPr>
              <a:t>() </a:t>
            </a:r>
            <a:r>
              <a:rPr lang="en-US" sz="2400" dirty="0" err="1">
                <a:solidFill>
                  <a:schemeClr val="bg2">
                    <a:lumMod val="25000"/>
                  </a:schemeClr>
                </a:solidFill>
              </a:rPr>
              <a:t>cho</a:t>
            </a:r>
            <a:r>
              <a:rPr lang="en-US" sz="2400" dirty="0">
                <a:solidFill>
                  <a:schemeClr val="bg2">
                    <a:lumMod val="25000"/>
                  </a:schemeClr>
                </a:solidFill>
              </a:rPr>
              <a:t> </a:t>
            </a:r>
            <a:r>
              <a:rPr lang="en-US" sz="2400" dirty="0" err="1">
                <a:solidFill>
                  <a:schemeClr val="bg2">
                    <a:lumMod val="25000"/>
                  </a:schemeClr>
                </a:solidFill>
              </a:rPr>
              <a:t>phép</a:t>
            </a:r>
            <a:r>
              <a:rPr lang="en-US" sz="2400" dirty="0">
                <a:solidFill>
                  <a:schemeClr val="bg2">
                    <a:lumMod val="25000"/>
                  </a:schemeClr>
                </a:solidFill>
              </a:rPr>
              <a:t> </a:t>
            </a:r>
            <a:r>
              <a:rPr lang="en-US" sz="2400" dirty="0" err="1">
                <a:solidFill>
                  <a:schemeClr val="bg2">
                    <a:lumMod val="25000"/>
                  </a:schemeClr>
                </a:solidFill>
              </a:rPr>
              <a:t>nhập</a:t>
            </a:r>
            <a:r>
              <a:rPr lang="en-US" sz="2400" dirty="0">
                <a:solidFill>
                  <a:schemeClr val="bg2">
                    <a:lumMod val="25000"/>
                  </a:schemeClr>
                </a:solidFill>
              </a:rPr>
              <a:t> </a:t>
            </a:r>
            <a:r>
              <a:rPr lang="en-US" sz="2400" dirty="0" err="1">
                <a:solidFill>
                  <a:schemeClr val="bg2">
                    <a:lumMod val="25000"/>
                  </a:schemeClr>
                </a:solidFill>
              </a:rPr>
              <a:t>họ</a:t>
            </a:r>
            <a:r>
              <a:rPr lang="en-US" sz="2400" dirty="0">
                <a:solidFill>
                  <a:schemeClr val="bg2">
                    <a:lumMod val="25000"/>
                  </a:schemeClr>
                </a:solidFill>
              </a:rPr>
              <a:t> </a:t>
            </a:r>
            <a:r>
              <a:rPr lang="en-US" sz="2400" dirty="0" err="1">
                <a:solidFill>
                  <a:schemeClr val="bg2">
                    <a:lumMod val="25000"/>
                  </a:schemeClr>
                </a:solidFill>
              </a:rPr>
              <a:t>tên</a:t>
            </a:r>
            <a:r>
              <a:rPr lang="en-US" sz="2400" dirty="0">
                <a:solidFill>
                  <a:schemeClr val="bg2">
                    <a:lumMod val="25000"/>
                  </a:schemeClr>
                </a:solidFill>
              </a:rPr>
              <a:t> </a:t>
            </a:r>
            <a:r>
              <a:rPr lang="en-US" sz="2400" dirty="0" err="1">
                <a:solidFill>
                  <a:schemeClr val="bg2">
                    <a:lumMod val="25000"/>
                  </a:schemeClr>
                </a:solidFill>
              </a:rPr>
              <a:t>và</a:t>
            </a:r>
            <a:r>
              <a:rPr lang="en-US" sz="2400" dirty="0">
                <a:solidFill>
                  <a:schemeClr val="bg2">
                    <a:lumMod val="25000"/>
                  </a:schemeClr>
                </a:solidFill>
              </a:rPr>
              <a:t> </a:t>
            </a:r>
            <a:r>
              <a:rPr lang="en-US" sz="2400" dirty="0" err="1">
                <a:solidFill>
                  <a:schemeClr val="bg2">
                    <a:lumMod val="25000"/>
                  </a:schemeClr>
                </a:solidFill>
              </a:rPr>
              <a:t>điểm</a:t>
            </a:r>
            <a:r>
              <a:rPr lang="en-US" sz="2400" dirty="0">
                <a:solidFill>
                  <a:schemeClr val="bg2">
                    <a:lumMod val="25000"/>
                  </a:schemeClr>
                </a:solidFill>
              </a:rPr>
              <a:t> </a:t>
            </a:r>
            <a:r>
              <a:rPr lang="en-US" sz="2400" dirty="0" err="1">
                <a:solidFill>
                  <a:schemeClr val="bg2">
                    <a:lumMod val="25000"/>
                  </a:schemeClr>
                </a:solidFill>
              </a:rPr>
              <a:t>từ</a:t>
            </a:r>
            <a:r>
              <a:rPr lang="en-US" sz="2400" dirty="0">
                <a:solidFill>
                  <a:schemeClr val="bg2">
                    <a:lumMod val="25000"/>
                  </a:schemeClr>
                </a:solidFill>
              </a:rPr>
              <a:t> </a:t>
            </a:r>
            <a:r>
              <a:rPr lang="en-US" sz="2400" dirty="0" err="1">
                <a:solidFill>
                  <a:schemeClr val="bg2">
                    <a:lumMod val="25000"/>
                  </a:schemeClr>
                </a:solidFill>
              </a:rPr>
              <a:t>bàn</a:t>
            </a:r>
            <a:r>
              <a:rPr lang="en-US" sz="2400" dirty="0">
                <a:solidFill>
                  <a:schemeClr val="bg2">
                    <a:lumMod val="25000"/>
                  </a:schemeClr>
                </a:solidFill>
              </a:rPr>
              <a:t> </a:t>
            </a:r>
            <a:r>
              <a:rPr lang="en-US" sz="2400" dirty="0" err="1">
                <a:solidFill>
                  <a:schemeClr val="bg2">
                    <a:lumMod val="25000"/>
                  </a:schemeClr>
                </a:solidFill>
              </a:rPr>
              <a:t>phím</a:t>
            </a:r>
            <a:r>
              <a:rPr lang="en-US" sz="2400" dirty="0">
                <a:solidFill>
                  <a:schemeClr val="bg2">
                    <a:lumMod val="25000"/>
                  </a:schemeClr>
                </a:solidFill>
              </a:rPr>
              <a:t>; </a:t>
            </a:r>
            <a:r>
              <a:rPr lang="en-US" sz="2400" dirty="0" err="1">
                <a:solidFill>
                  <a:schemeClr val="bg2">
                    <a:lumMod val="25000"/>
                  </a:schemeClr>
                </a:solidFill>
              </a:rPr>
              <a:t>xuat</a:t>
            </a:r>
            <a:r>
              <a:rPr lang="en-US" sz="2400" dirty="0">
                <a:solidFill>
                  <a:schemeClr val="bg2">
                    <a:lumMod val="25000"/>
                  </a:schemeClr>
                </a:solidFill>
              </a:rPr>
              <a:t>() </a:t>
            </a:r>
            <a:r>
              <a:rPr lang="en-US" sz="2400" dirty="0" err="1">
                <a:solidFill>
                  <a:schemeClr val="bg2">
                    <a:lumMod val="25000"/>
                  </a:schemeClr>
                </a:solidFill>
              </a:rPr>
              <a:t>cho</a:t>
            </a:r>
            <a:r>
              <a:rPr lang="en-US" sz="2400" dirty="0">
                <a:solidFill>
                  <a:schemeClr val="bg2">
                    <a:lumMod val="25000"/>
                  </a:schemeClr>
                </a:solidFill>
              </a:rPr>
              <a:t> </a:t>
            </a:r>
            <a:r>
              <a:rPr lang="en-US" sz="2400" dirty="0" err="1">
                <a:solidFill>
                  <a:schemeClr val="bg2">
                    <a:lumMod val="25000"/>
                  </a:schemeClr>
                </a:solidFill>
              </a:rPr>
              <a:t>phép</a:t>
            </a:r>
            <a:r>
              <a:rPr lang="en-US" sz="2400" dirty="0">
                <a:solidFill>
                  <a:schemeClr val="bg2">
                    <a:lumMod val="25000"/>
                  </a:schemeClr>
                </a:solidFill>
              </a:rPr>
              <a:t> </a:t>
            </a:r>
            <a:r>
              <a:rPr lang="en-US" sz="2400" dirty="0" err="1">
                <a:solidFill>
                  <a:schemeClr val="bg2">
                    <a:lumMod val="25000"/>
                  </a:schemeClr>
                </a:solidFill>
              </a:rPr>
              <a:t>xuất</a:t>
            </a:r>
            <a:r>
              <a:rPr lang="en-US" sz="2400" dirty="0">
                <a:solidFill>
                  <a:schemeClr val="bg2">
                    <a:lumMod val="25000"/>
                  </a:schemeClr>
                </a:solidFill>
              </a:rPr>
              <a:t> </a:t>
            </a:r>
            <a:r>
              <a:rPr lang="en-US" sz="2400" dirty="0" err="1">
                <a:solidFill>
                  <a:schemeClr val="bg2">
                    <a:lumMod val="25000"/>
                  </a:schemeClr>
                </a:solidFill>
              </a:rPr>
              <a:t>họ</a:t>
            </a:r>
            <a:r>
              <a:rPr lang="en-US" sz="2400" dirty="0">
                <a:solidFill>
                  <a:schemeClr val="bg2">
                    <a:lumMod val="25000"/>
                  </a:schemeClr>
                </a:solidFill>
              </a:rPr>
              <a:t> </a:t>
            </a:r>
            <a:r>
              <a:rPr lang="en-US" sz="2400" dirty="0" err="1">
                <a:solidFill>
                  <a:schemeClr val="bg2">
                    <a:lumMod val="25000"/>
                  </a:schemeClr>
                </a:solidFill>
              </a:rPr>
              <a:t>tên</a:t>
            </a:r>
            <a:r>
              <a:rPr lang="en-US" sz="2400" dirty="0">
                <a:solidFill>
                  <a:schemeClr val="bg2">
                    <a:lumMod val="25000"/>
                  </a:schemeClr>
                </a:solidFill>
              </a:rPr>
              <a:t>, </a:t>
            </a:r>
            <a:r>
              <a:rPr lang="en-US" sz="2400" dirty="0" err="1">
                <a:solidFill>
                  <a:schemeClr val="bg2">
                    <a:lumMod val="25000"/>
                  </a:schemeClr>
                </a:solidFill>
              </a:rPr>
              <a:t>điểm</a:t>
            </a:r>
            <a:r>
              <a:rPr lang="en-US" sz="2400" dirty="0">
                <a:solidFill>
                  <a:schemeClr val="bg2">
                    <a:lumMod val="25000"/>
                  </a:schemeClr>
                </a:solidFill>
              </a:rPr>
              <a:t> </a:t>
            </a:r>
            <a:r>
              <a:rPr lang="en-US" sz="2400" dirty="0" err="1">
                <a:solidFill>
                  <a:schemeClr val="bg2">
                    <a:lumMod val="25000"/>
                  </a:schemeClr>
                </a:solidFill>
              </a:rPr>
              <a:t>và</a:t>
            </a:r>
            <a:r>
              <a:rPr lang="en-US" sz="2400" dirty="0">
                <a:solidFill>
                  <a:schemeClr val="bg2">
                    <a:lumMod val="25000"/>
                  </a:schemeClr>
                </a:solidFill>
              </a:rPr>
              <a:t> </a:t>
            </a:r>
            <a:r>
              <a:rPr lang="en-US" sz="2400" dirty="0" err="1">
                <a:solidFill>
                  <a:schemeClr val="bg2">
                    <a:lumMod val="25000"/>
                  </a:schemeClr>
                </a:solidFill>
              </a:rPr>
              <a:t>học</a:t>
            </a:r>
            <a:r>
              <a:rPr lang="en-US" sz="2400" dirty="0">
                <a:solidFill>
                  <a:schemeClr val="bg2">
                    <a:lumMod val="25000"/>
                  </a:schemeClr>
                </a:solidFill>
              </a:rPr>
              <a:t> </a:t>
            </a:r>
            <a:r>
              <a:rPr lang="en-US" sz="2400" dirty="0" err="1">
                <a:solidFill>
                  <a:schemeClr val="bg2">
                    <a:lumMod val="25000"/>
                  </a:schemeClr>
                </a:solidFill>
              </a:rPr>
              <a:t>lực</a:t>
            </a:r>
            <a:r>
              <a:rPr lang="en-US" sz="2400" dirty="0">
                <a:solidFill>
                  <a:schemeClr val="bg2">
                    <a:lumMod val="25000"/>
                  </a:schemeClr>
                </a:solidFill>
              </a:rPr>
              <a:t> ra </a:t>
            </a:r>
            <a:r>
              <a:rPr lang="en-US" sz="2400" dirty="0" err="1">
                <a:solidFill>
                  <a:schemeClr val="bg2">
                    <a:lumMod val="25000"/>
                  </a:schemeClr>
                </a:solidFill>
              </a:rPr>
              <a:t>màn</a:t>
            </a:r>
            <a:r>
              <a:rPr lang="en-US" sz="2400" dirty="0">
                <a:solidFill>
                  <a:schemeClr val="bg2">
                    <a:lumMod val="25000"/>
                  </a:schemeClr>
                </a:solidFill>
              </a:rPr>
              <a:t> </a:t>
            </a:r>
            <a:r>
              <a:rPr lang="en-US" sz="2400" dirty="0" err="1">
                <a:solidFill>
                  <a:schemeClr val="bg2">
                    <a:lumMod val="25000"/>
                  </a:schemeClr>
                </a:solidFill>
              </a:rPr>
              <a:t>hình</a:t>
            </a:r>
            <a:r>
              <a:rPr lang="en-US" sz="2400" dirty="0">
                <a:solidFill>
                  <a:schemeClr val="bg2">
                    <a:lumMod val="25000"/>
                  </a:schemeClr>
                </a:solidFill>
              </a:rPr>
              <a:t>; </a:t>
            </a:r>
            <a:r>
              <a:rPr lang="en-US" sz="2400" dirty="0" err="1">
                <a:solidFill>
                  <a:schemeClr val="bg2">
                    <a:lumMod val="25000"/>
                  </a:schemeClr>
                </a:solidFill>
              </a:rPr>
              <a:t>xepLoai</a:t>
            </a:r>
            <a:r>
              <a:rPr lang="en-US" sz="2400" dirty="0">
                <a:solidFill>
                  <a:schemeClr val="bg2">
                    <a:lumMod val="25000"/>
                  </a:schemeClr>
                </a:solidFill>
              </a:rPr>
              <a:t>() </a:t>
            </a:r>
            <a:r>
              <a:rPr lang="en-US" sz="2400" dirty="0" err="1">
                <a:solidFill>
                  <a:schemeClr val="bg2">
                    <a:lumMod val="25000"/>
                  </a:schemeClr>
                </a:solidFill>
              </a:rPr>
              <a:t>dựa</a:t>
            </a:r>
            <a:r>
              <a:rPr lang="en-US" sz="2400" dirty="0">
                <a:solidFill>
                  <a:schemeClr val="bg2">
                    <a:lumMod val="25000"/>
                  </a:schemeClr>
                </a:solidFill>
              </a:rPr>
              <a:t> </a:t>
            </a:r>
            <a:r>
              <a:rPr lang="en-US" sz="2400" dirty="0" err="1">
                <a:solidFill>
                  <a:schemeClr val="bg2">
                    <a:lumMod val="25000"/>
                  </a:schemeClr>
                </a:solidFill>
              </a:rPr>
              <a:t>vào</a:t>
            </a:r>
            <a:r>
              <a:rPr lang="en-US" sz="2400" dirty="0">
                <a:solidFill>
                  <a:schemeClr val="bg2">
                    <a:lumMod val="25000"/>
                  </a:schemeClr>
                </a:solidFill>
              </a:rPr>
              <a:t> </a:t>
            </a:r>
            <a:r>
              <a:rPr lang="en-US" sz="2400" dirty="0" err="1">
                <a:solidFill>
                  <a:schemeClr val="bg2">
                    <a:lumMod val="25000"/>
                  </a:schemeClr>
                </a:solidFill>
              </a:rPr>
              <a:t>điểm</a:t>
            </a:r>
            <a:r>
              <a:rPr lang="en-US" sz="2400" dirty="0">
                <a:solidFill>
                  <a:schemeClr val="bg2">
                    <a:lumMod val="25000"/>
                  </a:schemeClr>
                </a:solidFill>
              </a:rPr>
              <a:t> </a:t>
            </a:r>
            <a:r>
              <a:rPr lang="en-US" sz="2400" dirty="0" err="1">
                <a:solidFill>
                  <a:schemeClr val="bg2">
                    <a:lumMod val="25000"/>
                  </a:schemeClr>
                </a:solidFill>
              </a:rPr>
              <a:t>để</a:t>
            </a:r>
            <a:r>
              <a:rPr lang="en-US" sz="2400" dirty="0">
                <a:solidFill>
                  <a:schemeClr val="bg2">
                    <a:lumMod val="25000"/>
                  </a:schemeClr>
                </a:solidFill>
              </a:rPr>
              <a:t> </a:t>
            </a:r>
            <a:r>
              <a:rPr lang="en-US" sz="2400" dirty="0" err="1">
                <a:solidFill>
                  <a:schemeClr val="bg2">
                    <a:lumMod val="25000"/>
                  </a:schemeClr>
                </a:solidFill>
              </a:rPr>
              <a:t>xếp</a:t>
            </a:r>
            <a:r>
              <a:rPr lang="en-US" sz="2400" dirty="0">
                <a:solidFill>
                  <a:schemeClr val="bg2">
                    <a:lumMod val="25000"/>
                  </a:schemeClr>
                </a:solidFill>
              </a:rPr>
              <a:t> </a:t>
            </a:r>
            <a:r>
              <a:rPr lang="en-US" sz="2400" dirty="0" err="1">
                <a:solidFill>
                  <a:schemeClr val="bg2">
                    <a:lumMod val="25000"/>
                  </a:schemeClr>
                </a:solidFill>
              </a:rPr>
              <a:t>loại</a:t>
            </a:r>
            <a:r>
              <a:rPr lang="en-US" sz="2400" dirty="0">
                <a:solidFill>
                  <a:schemeClr val="bg2">
                    <a:lumMod val="25000"/>
                  </a:schemeClr>
                </a:solidFill>
              </a:rPr>
              <a:t> </a:t>
            </a:r>
            <a:r>
              <a:rPr lang="en-US" sz="2400" dirty="0" err="1">
                <a:solidFill>
                  <a:schemeClr val="bg2">
                    <a:lumMod val="25000"/>
                  </a:schemeClr>
                </a:solidFill>
              </a:rPr>
              <a:t>học</a:t>
            </a:r>
            <a:r>
              <a:rPr lang="en-US" sz="2400" dirty="0">
                <a:solidFill>
                  <a:schemeClr val="bg2">
                    <a:lumMod val="25000"/>
                  </a:schemeClr>
                </a:solidFill>
              </a:rPr>
              <a:t> </a:t>
            </a:r>
            <a:r>
              <a:rPr lang="en-US" sz="2400" dirty="0" err="1">
                <a:solidFill>
                  <a:schemeClr val="bg2">
                    <a:lumMod val="25000"/>
                  </a:schemeClr>
                </a:solidFill>
              </a:rPr>
              <a:t>lực</a:t>
            </a:r>
            <a:endParaRPr lang="en-US" sz="2400" dirty="0">
              <a:solidFill>
                <a:schemeClr val="bg2">
                  <a:lumMod val="25000"/>
                </a:schemeClr>
              </a:solidFill>
            </a:endParaRPr>
          </a:p>
          <a:p>
            <a:r>
              <a:rPr lang="en-US" sz="2400" dirty="0" err="1">
                <a:solidFill>
                  <a:schemeClr val="bg2">
                    <a:lumMod val="25000"/>
                  </a:schemeClr>
                </a:solidFill>
              </a:rPr>
              <a:t>Sử</a:t>
            </a:r>
            <a:r>
              <a:rPr lang="en-US" sz="2400" dirty="0">
                <a:solidFill>
                  <a:schemeClr val="bg2">
                    <a:lumMod val="25000"/>
                  </a:schemeClr>
                </a:solidFill>
              </a:rPr>
              <a:t> </a:t>
            </a:r>
            <a:r>
              <a:rPr lang="en-US" sz="2400" dirty="0" err="1">
                <a:solidFill>
                  <a:schemeClr val="bg2">
                    <a:lumMod val="25000"/>
                  </a:schemeClr>
                </a:solidFill>
              </a:rPr>
              <a:t>dụng</a:t>
            </a:r>
            <a:r>
              <a:rPr lang="en-US" sz="2400" dirty="0">
                <a:solidFill>
                  <a:schemeClr val="bg2">
                    <a:lumMod val="25000"/>
                  </a:schemeClr>
                </a:solidFill>
              </a:rPr>
              <a:t> 2 </a:t>
            </a:r>
            <a:r>
              <a:rPr lang="en-US" sz="2400" dirty="0" err="1">
                <a:solidFill>
                  <a:schemeClr val="bg2">
                    <a:lumMod val="25000"/>
                  </a:schemeClr>
                </a:solidFill>
              </a:rPr>
              <a:t>hàm</a:t>
            </a:r>
            <a:r>
              <a:rPr lang="en-US" sz="2400" dirty="0">
                <a:solidFill>
                  <a:schemeClr val="bg2">
                    <a:lumMod val="25000"/>
                  </a:schemeClr>
                </a:solidFill>
              </a:rPr>
              <a:t> </a:t>
            </a:r>
            <a:r>
              <a:rPr lang="en-US" sz="2400" dirty="0" err="1">
                <a:solidFill>
                  <a:schemeClr val="bg2">
                    <a:lumMod val="25000"/>
                  </a:schemeClr>
                </a:solidFill>
              </a:rPr>
              <a:t>tạo</a:t>
            </a:r>
            <a:r>
              <a:rPr lang="en-US" sz="2400" dirty="0">
                <a:solidFill>
                  <a:schemeClr val="bg2">
                    <a:lumMod val="25000"/>
                  </a:schemeClr>
                </a:solidFill>
              </a:rPr>
              <a:t> </a:t>
            </a:r>
            <a:r>
              <a:rPr lang="en-US" sz="2400" dirty="0" err="1">
                <a:solidFill>
                  <a:schemeClr val="bg2">
                    <a:lumMod val="25000"/>
                  </a:schemeClr>
                </a:solidFill>
              </a:rPr>
              <a:t>để</a:t>
            </a:r>
            <a:r>
              <a:rPr lang="en-US" sz="2400" dirty="0">
                <a:solidFill>
                  <a:schemeClr val="bg2">
                    <a:lumMod val="25000"/>
                  </a:schemeClr>
                </a:solidFill>
              </a:rPr>
              <a:t> </a:t>
            </a:r>
            <a:r>
              <a:rPr lang="en-US" sz="2400" dirty="0" err="1">
                <a:solidFill>
                  <a:schemeClr val="bg2">
                    <a:lumMod val="25000"/>
                  </a:schemeClr>
                </a:solidFill>
              </a:rPr>
              <a:t>tạo</a:t>
            </a:r>
            <a:r>
              <a:rPr lang="en-US" sz="2400" dirty="0">
                <a:solidFill>
                  <a:schemeClr val="bg2">
                    <a:lumMod val="25000"/>
                  </a:schemeClr>
                </a:solidFill>
              </a:rPr>
              <a:t> 2 </a:t>
            </a:r>
            <a:r>
              <a:rPr lang="en-US" sz="2400" dirty="0" err="1">
                <a:solidFill>
                  <a:schemeClr val="bg2">
                    <a:lumMod val="25000"/>
                  </a:schemeClr>
                </a:solidFill>
              </a:rPr>
              <a:t>đối</a:t>
            </a:r>
            <a:r>
              <a:rPr lang="en-US" sz="2400" dirty="0">
                <a:solidFill>
                  <a:schemeClr val="bg2">
                    <a:lumMod val="25000"/>
                  </a:schemeClr>
                </a:solidFill>
              </a:rPr>
              <a:t> </a:t>
            </a:r>
            <a:r>
              <a:rPr lang="en-US" sz="2400" dirty="0" err="1">
                <a:solidFill>
                  <a:schemeClr val="bg2">
                    <a:lumMod val="25000"/>
                  </a:schemeClr>
                </a:solidFill>
              </a:rPr>
              <a:t>tượng</a:t>
            </a:r>
            <a:r>
              <a:rPr lang="en-US" sz="2400" dirty="0">
                <a:solidFill>
                  <a:schemeClr val="bg2">
                    <a:lumMod val="25000"/>
                  </a:schemeClr>
                </a:solidFill>
              </a:rPr>
              <a:t> </a:t>
            </a:r>
            <a:r>
              <a:rPr lang="en-US" sz="2400" dirty="0" err="1">
                <a:solidFill>
                  <a:schemeClr val="bg2">
                    <a:lumMod val="25000"/>
                  </a:schemeClr>
                </a:solidFill>
              </a:rPr>
              <a:t>sinh</a:t>
            </a:r>
            <a:r>
              <a:rPr lang="en-US" sz="2400" dirty="0">
                <a:solidFill>
                  <a:schemeClr val="bg2">
                    <a:lumMod val="25000"/>
                  </a:schemeClr>
                </a:solidFill>
              </a:rPr>
              <a:t> </a:t>
            </a:r>
            <a:r>
              <a:rPr lang="en-US" sz="2400" dirty="0" err="1">
                <a:solidFill>
                  <a:schemeClr val="bg2">
                    <a:lumMod val="25000"/>
                  </a:schemeClr>
                </a:solidFill>
              </a:rPr>
              <a:t>viên</a:t>
            </a:r>
            <a:endParaRPr lang="en-US" sz="2400" dirty="0">
              <a:solidFill>
                <a:schemeClr val="bg2">
                  <a:lumMod val="25000"/>
                </a:schemeClr>
              </a:solidFill>
            </a:endParaRPr>
          </a:p>
          <a:p>
            <a:endParaRPr lang="en-US" sz="2400" dirty="0">
              <a:solidFill>
                <a:schemeClr val="bg2">
                  <a:lumMod val="25000"/>
                </a:schemeClr>
              </a:solidFill>
            </a:endParaRPr>
          </a:p>
        </p:txBody>
      </p:sp>
    </p:spTree>
    <p:extLst>
      <p:ext uri="{BB962C8B-B14F-4D97-AF65-F5344CB8AC3E}">
        <p14:creationId xmlns:p14="http://schemas.microsoft.com/office/powerpoint/2010/main" val="2852556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9565541-8552-44F5-AFA7-4AEF5C60E8E5}"/>
              </a:ext>
            </a:extLst>
          </p:cNvPr>
          <p:cNvSpPr txBox="1">
            <a:spLocks/>
          </p:cNvSpPr>
          <p:nvPr/>
        </p:nvSpPr>
        <p:spPr>
          <a:xfrm>
            <a:off x="618490" y="1800860"/>
            <a:ext cx="10515600" cy="1781175"/>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Bài 3: Tạo lớp SanPham gồm: tên, giá, giảm giá. Gồm 2 phương thức tính thuế nhập khẩu, xuất thông tin: tên, đơn giá, giảm giá, thuế.</a:t>
            </a:r>
            <a:endParaRPr lang="en-US" dirty="0"/>
          </a:p>
        </p:txBody>
      </p:sp>
      <p:sp>
        <p:nvSpPr>
          <p:cNvPr id="5" name="Title 1">
            <a:extLst>
              <a:ext uri="{FF2B5EF4-FFF2-40B4-BE49-F238E27FC236}">
                <a16:creationId xmlns:a16="http://schemas.microsoft.com/office/drawing/2014/main" id="{56AA75DD-81AB-4D0C-B5A0-63F1F841F48A}"/>
              </a:ext>
            </a:extLst>
          </p:cNvPr>
          <p:cNvSpPr txBox="1">
            <a:spLocks/>
          </p:cNvSpPr>
          <p:nvPr/>
        </p:nvSpPr>
        <p:spPr>
          <a:xfrm>
            <a:off x="618490" y="3692207"/>
            <a:ext cx="10515600" cy="1781175"/>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Bài 4: Tạo lớp ChuNhat gồm chiều dài, chiều rộng, phương thức nhập, xuất, tính chu vi, diện tích.</a:t>
            </a:r>
            <a:br>
              <a:rPr lang="en-US"/>
            </a:br>
            <a:r>
              <a:rPr lang="en-US"/>
              <a:t>Tạo lớp con HinhVuong kế thừa lớp ChuNhat, ghi đè phương thức nhập, xuất của lớp ChuNhat.</a:t>
            </a:r>
            <a:endParaRPr lang="en-US" dirty="0"/>
          </a:p>
        </p:txBody>
      </p:sp>
    </p:spTree>
    <p:extLst>
      <p:ext uri="{BB962C8B-B14F-4D97-AF65-F5344CB8AC3E}">
        <p14:creationId xmlns:p14="http://schemas.microsoft.com/office/powerpoint/2010/main" val="36675113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1785</Words>
  <Application>Microsoft Office PowerPoint</Application>
  <PresentationFormat>Widescreen</PresentationFormat>
  <Paragraphs>149</Paragraphs>
  <Slides>37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Wingdings</vt:lpstr>
      <vt:lpstr>Office Theme</vt:lpstr>
      <vt:lpstr>CHƯƠNG 2: NỀN TẢNG JAVA CƠ BẢN</vt:lpstr>
      <vt:lpstr>Mục tiêu</vt:lpstr>
      <vt:lpstr>2.1. Lớp – Class </vt:lpstr>
      <vt:lpstr>Ví dụ:</vt:lpstr>
      <vt:lpstr>Phân tích yêu cầu </vt:lpstr>
      <vt:lpstr>Constructor – hàm khởi tạo</vt:lpstr>
      <vt:lpstr>Code lớp HinhChuNhat</vt:lpstr>
      <vt:lpstr>PowerPoint Presentation</vt:lpstr>
      <vt:lpstr>2.2. Đối tượng – Object </vt:lpstr>
      <vt:lpstr>Test main</vt:lpstr>
      <vt:lpstr>2.3. Từ khóa static </vt:lpstr>
      <vt:lpstr>Lưu ý: </vt:lpstr>
      <vt:lpstr>Ví dụ:</vt:lpstr>
      <vt:lpstr>PowerPoint Presentation</vt:lpstr>
      <vt:lpstr>2.4. Từ khóa final </vt:lpstr>
      <vt:lpstr>Lưu ý: </vt:lpstr>
      <vt:lpstr>2.5. Package </vt:lpstr>
      <vt:lpstr>Ví dụ:</vt:lpstr>
      <vt:lpstr>2.6. Phạm vi truy xuất </vt:lpstr>
      <vt:lpstr>3.1. Tính trừu tượng (Abstraction) </vt:lpstr>
      <vt:lpstr>3.2. Tính đóng gói (Encapsulation) </vt:lpstr>
      <vt:lpstr>3.3. Tính kế thừa (Inheritance) </vt:lpstr>
      <vt:lpstr>Ví dụ kế thừa</vt:lpstr>
      <vt:lpstr>PowerPoint Presentation</vt:lpstr>
      <vt:lpstr>PowerPoint Presentation</vt:lpstr>
      <vt:lpstr>Sử dụng super</vt:lpstr>
      <vt:lpstr>Sử dụng super</vt:lpstr>
      <vt:lpstr>PowerPoint Presentation</vt:lpstr>
      <vt:lpstr>Overloading method – Nạp chồng phương thức</vt:lpstr>
      <vt:lpstr>Ví dụ:</vt:lpstr>
      <vt:lpstr>Overriding method – Ghi đè phương thức</vt:lpstr>
      <vt:lpstr>Ví dụ: Overriding phương thức tinhGiaBan()  </vt:lpstr>
      <vt:lpstr>Ép kiểu – casting</vt:lpstr>
      <vt:lpstr>3.4. Tính đa hình (Polymorphism) </vt:lpstr>
      <vt:lpstr>Ví dụ</vt:lpstr>
      <vt:lpstr>Bài tập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NỀN TẢNG JAVA CƠ BẢN</dc:title>
  <dc:creator>Phan Thi Tai</dc:creator>
  <cp:lastModifiedBy>Phan Thi Tai</cp:lastModifiedBy>
  <cp:revision>1</cp:revision>
  <dcterms:created xsi:type="dcterms:W3CDTF">2024-10-28T04:30:15Z</dcterms:created>
  <dcterms:modified xsi:type="dcterms:W3CDTF">2024-10-28T04:34:34Z</dcterms:modified>
</cp:coreProperties>
</file>