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1" r:id="rId3"/>
    <p:sldId id="482" r:id="rId4"/>
    <p:sldId id="483" r:id="rId5"/>
    <p:sldId id="485" r:id="rId6"/>
    <p:sldId id="486" r:id="rId7"/>
    <p:sldId id="487" r:id="rId8"/>
    <p:sldId id="488" r:id="rId9"/>
    <p:sldId id="490" r:id="rId10"/>
    <p:sldId id="489" r:id="rId11"/>
    <p:sldId id="491" r:id="rId12"/>
    <p:sldId id="492" r:id="rId13"/>
    <p:sldId id="493" r:id="rId14"/>
    <p:sldId id="494" r:id="rId15"/>
    <p:sldId id="495" r:id="rId16"/>
    <p:sldId id="496" r:id="rId17"/>
    <p:sldId id="497" r:id="rId18"/>
    <p:sldId id="498" r:id="rId19"/>
    <p:sldId id="499" r:id="rId20"/>
    <p:sldId id="500" r:id="rId21"/>
    <p:sldId id="502" r:id="rId22"/>
    <p:sldId id="503" r:id="rId23"/>
    <p:sldId id="504" r:id="rId24"/>
    <p:sldId id="505" r:id="rId25"/>
    <p:sldId id="506" r:id="rId26"/>
    <p:sldId id="507" r:id="rId27"/>
    <p:sldId id="508" r:id="rId28"/>
    <p:sldId id="509" r:id="rId29"/>
    <p:sldId id="510" r:id="rId30"/>
    <p:sldId id="511" r:id="rId31"/>
    <p:sldId id="512" r:id="rId32"/>
    <p:sldId id="514" r:id="rId33"/>
    <p:sldId id="515" r:id="rId34"/>
    <p:sldId id="516" r:id="rId35"/>
    <p:sldId id="517" r:id="rId36"/>
    <p:sldId id="518" r:id="rId37"/>
    <p:sldId id="519" r:id="rId38"/>
    <p:sldId id="520" r:id="rId39"/>
    <p:sldId id="521" r:id="rId40"/>
    <p:sldId id="523" r:id="rId41"/>
    <p:sldId id="524" r:id="rId42"/>
    <p:sldId id="525" r:id="rId43"/>
    <p:sldId id="526" r:id="rId44"/>
    <p:sldId id="527" r:id="rId45"/>
    <p:sldId id="528" r:id="rId46"/>
    <p:sldId id="529" r:id="rId47"/>
    <p:sldId id="530" r:id="rId48"/>
    <p:sldId id="531" r:id="rId49"/>
    <p:sldId id="532" r:id="rId50"/>
    <p:sldId id="533" r:id="rId51"/>
    <p:sldId id="534" r:id="rId52"/>
    <p:sldId id="535" r:id="rId53"/>
    <p:sldId id="536" r:id="rId54"/>
    <p:sldId id="537"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3" d="100"/>
          <a:sy n="63" d="100"/>
        </p:scale>
        <p:origin x="732"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1ADE91-690C-4D7B-9152-721EE2E41CD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6435FF5-2BED-438E-A125-64C06EF4548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81D3C5E-0F67-4506-9D92-47ADF9D11A67}"/>
              </a:ext>
            </a:extLst>
          </p:cNvPr>
          <p:cNvSpPr>
            <a:spLocks noGrp="1"/>
          </p:cNvSpPr>
          <p:nvPr>
            <p:ph type="dt" sz="half" idx="10"/>
          </p:nvPr>
        </p:nvSpPr>
        <p:spPr/>
        <p:txBody>
          <a:bodyPr/>
          <a:lstStyle/>
          <a:p>
            <a:fld id="{3F40A357-6FE2-4BE3-AD5B-5FBA0D9716A5}" type="datetimeFigureOut">
              <a:rPr lang="en-US" smtClean="0"/>
              <a:t>10/28/2024</a:t>
            </a:fld>
            <a:endParaRPr lang="en-US"/>
          </a:p>
        </p:txBody>
      </p:sp>
      <p:sp>
        <p:nvSpPr>
          <p:cNvPr id="5" name="Footer Placeholder 4">
            <a:extLst>
              <a:ext uri="{FF2B5EF4-FFF2-40B4-BE49-F238E27FC236}">
                <a16:creationId xmlns:a16="http://schemas.microsoft.com/office/drawing/2014/main" id="{A7A97C91-4374-4EF7-B680-80D5E68543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FC3880C-5A2B-4B3A-A7D4-1F83E66B258B}"/>
              </a:ext>
            </a:extLst>
          </p:cNvPr>
          <p:cNvSpPr>
            <a:spLocks noGrp="1"/>
          </p:cNvSpPr>
          <p:nvPr>
            <p:ph type="sldNum" sz="quarter" idx="12"/>
          </p:nvPr>
        </p:nvSpPr>
        <p:spPr/>
        <p:txBody>
          <a:bodyPr/>
          <a:lstStyle/>
          <a:p>
            <a:fld id="{C3859C3A-5D63-4F1B-9461-D525AE325C87}" type="slidenum">
              <a:rPr lang="en-US" smtClean="0"/>
              <a:t>‹#›</a:t>
            </a:fld>
            <a:endParaRPr lang="en-US"/>
          </a:p>
        </p:txBody>
      </p:sp>
    </p:spTree>
    <p:extLst>
      <p:ext uri="{BB962C8B-B14F-4D97-AF65-F5344CB8AC3E}">
        <p14:creationId xmlns:p14="http://schemas.microsoft.com/office/powerpoint/2010/main" val="146873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9F1FF-23A9-4F66-B702-B470625990A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B6F0CBF-2F35-4142-9EE9-16C11AD24CD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65B49E8-D845-4070-9EEC-BD48C25E8828}"/>
              </a:ext>
            </a:extLst>
          </p:cNvPr>
          <p:cNvSpPr>
            <a:spLocks noGrp="1"/>
          </p:cNvSpPr>
          <p:nvPr>
            <p:ph type="dt" sz="half" idx="10"/>
          </p:nvPr>
        </p:nvSpPr>
        <p:spPr/>
        <p:txBody>
          <a:bodyPr/>
          <a:lstStyle/>
          <a:p>
            <a:fld id="{3F40A357-6FE2-4BE3-AD5B-5FBA0D9716A5}" type="datetimeFigureOut">
              <a:rPr lang="en-US" smtClean="0"/>
              <a:t>10/28/2024</a:t>
            </a:fld>
            <a:endParaRPr lang="en-US"/>
          </a:p>
        </p:txBody>
      </p:sp>
      <p:sp>
        <p:nvSpPr>
          <p:cNvPr id="5" name="Footer Placeholder 4">
            <a:extLst>
              <a:ext uri="{FF2B5EF4-FFF2-40B4-BE49-F238E27FC236}">
                <a16:creationId xmlns:a16="http://schemas.microsoft.com/office/drawing/2014/main" id="{A5872F37-A6B7-4C87-8F1D-1896FEEAA07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6EE3539-4EB3-4DF8-A511-A7054AD8C124}"/>
              </a:ext>
            </a:extLst>
          </p:cNvPr>
          <p:cNvSpPr>
            <a:spLocks noGrp="1"/>
          </p:cNvSpPr>
          <p:nvPr>
            <p:ph type="sldNum" sz="quarter" idx="12"/>
          </p:nvPr>
        </p:nvSpPr>
        <p:spPr/>
        <p:txBody>
          <a:bodyPr/>
          <a:lstStyle/>
          <a:p>
            <a:fld id="{C3859C3A-5D63-4F1B-9461-D525AE325C87}" type="slidenum">
              <a:rPr lang="en-US" smtClean="0"/>
              <a:t>‹#›</a:t>
            </a:fld>
            <a:endParaRPr lang="en-US"/>
          </a:p>
        </p:txBody>
      </p:sp>
    </p:spTree>
    <p:extLst>
      <p:ext uri="{BB962C8B-B14F-4D97-AF65-F5344CB8AC3E}">
        <p14:creationId xmlns:p14="http://schemas.microsoft.com/office/powerpoint/2010/main" val="25006059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E7BD4-00BD-429D-A9B6-D9303FE7ED4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01E21DA-5FEE-46EE-A0EE-3AE11F47A0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3CB4DC5-8B5A-4DC8-AC67-D4D2B6F02530}"/>
              </a:ext>
            </a:extLst>
          </p:cNvPr>
          <p:cNvSpPr>
            <a:spLocks noGrp="1"/>
          </p:cNvSpPr>
          <p:nvPr>
            <p:ph type="dt" sz="half" idx="10"/>
          </p:nvPr>
        </p:nvSpPr>
        <p:spPr/>
        <p:txBody>
          <a:bodyPr/>
          <a:lstStyle/>
          <a:p>
            <a:fld id="{3F40A357-6FE2-4BE3-AD5B-5FBA0D9716A5}" type="datetimeFigureOut">
              <a:rPr lang="en-US" smtClean="0"/>
              <a:t>10/28/2024</a:t>
            </a:fld>
            <a:endParaRPr lang="en-US"/>
          </a:p>
        </p:txBody>
      </p:sp>
      <p:sp>
        <p:nvSpPr>
          <p:cNvPr id="5" name="Footer Placeholder 4">
            <a:extLst>
              <a:ext uri="{FF2B5EF4-FFF2-40B4-BE49-F238E27FC236}">
                <a16:creationId xmlns:a16="http://schemas.microsoft.com/office/drawing/2014/main" id="{1C575529-91AC-4A58-B879-04FC39C539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73E328C-2B17-4D1B-9E96-B5112508B85A}"/>
              </a:ext>
            </a:extLst>
          </p:cNvPr>
          <p:cNvSpPr>
            <a:spLocks noGrp="1"/>
          </p:cNvSpPr>
          <p:nvPr>
            <p:ph type="sldNum" sz="quarter" idx="12"/>
          </p:nvPr>
        </p:nvSpPr>
        <p:spPr/>
        <p:txBody>
          <a:bodyPr/>
          <a:lstStyle/>
          <a:p>
            <a:fld id="{C3859C3A-5D63-4F1B-9461-D525AE325C87}" type="slidenum">
              <a:rPr lang="en-US" smtClean="0"/>
              <a:t>‹#›</a:t>
            </a:fld>
            <a:endParaRPr lang="en-US"/>
          </a:p>
        </p:txBody>
      </p:sp>
    </p:spTree>
    <p:extLst>
      <p:ext uri="{BB962C8B-B14F-4D97-AF65-F5344CB8AC3E}">
        <p14:creationId xmlns:p14="http://schemas.microsoft.com/office/powerpoint/2010/main" val="3459604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77E3CE-35D1-4028-9615-4EFE9EC44E9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446868E-0AA4-42C7-905D-922E0A1F49E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7502F2E-8884-4C29-A0B1-4A56F25371E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A624E05-B672-44B7-92F7-044BDBCA84F3}"/>
              </a:ext>
            </a:extLst>
          </p:cNvPr>
          <p:cNvSpPr>
            <a:spLocks noGrp="1"/>
          </p:cNvSpPr>
          <p:nvPr>
            <p:ph type="dt" sz="half" idx="10"/>
          </p:nvPr>
        </p:nvSpPr>
        <p:spPr/>
        <p:txBody>
          <a:bodyPr/>
          <a:lstStyle/>
          <a:p>
            <a:fld id="{3F40A357-6FE2-4BE3-AD5B-5FBA0D9716A5}" type="datetimeFigureOut">
              <a:rPr lang="en-US" smtClean="0"/>
              <a:t>10/28/2024</a:t>
            </a:fld>
            <a:endParaRPr lang="en-US"/>
          </a:p>
        </p:txBody>
      </p:sp>
      <p:sp>
        <p:nvSpPr>
          <p:cNvPr id="6" name="Footer Placeholder 5">
            <a:extLst>
              <a:ext uri="{FF2B5EF4-FFF2-40B4-BE49-F238E27FC236}">
                <a16:creationId xmlns:a16="http://schemas.microsoft.com/office/drawing/2014/main" id="{85E2C374-8A0B-4A11-9466-C695C680A47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CABA54B-5075-45F0-A22A-5BADC3B924CF}"/>
              </a:ext>
            </a:extLst>
          </p:cNvPr>
          <p:cNvSpPr>
            <a:spLocks noGrp="1"/>
          </p:cNvSpPr>
          <p:nvPr>
            <p:ph type="sldNum" sz="quarter" idx="12"/>
          </p:nvPr>
        </p:nvSpPr>
        <p:spPr/>
        <p:txBody>
          <a:bodyPr/>
          <a:lstStyle/>
          <a:p>
            <a:fld id="{C3859C3A-5D63-4F1B-9461-D525AE325C87}" type="slidenum">
              <a:rPr lang="en-US" smtClean="0"/>
              <a:t>‹#›</a:t>
            </a:fld>
            <a:endParaRPr lang="en-US"/>
          </a:p>
        </p:txBody>
      </p:sp>
    </p:spTree>
    <p:extLst>
      <p:ext uri="{BB962C8B-B14F-4D97-AF65-F5344CB8AC3E}">
        <p14:creationId xmlns:p14="http://schemas.microsoft.com/office/powerpoint/2010/main" val="42252141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1F757-BDF9-477C-832A-B8C6A020EBC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947CFAA-90E6-4D36-8E74-7340D52B27E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A9748B5-3982-4215-A285-70C32102433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0386C0B-6045-4457-9DCD-49816C537C8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C72D04D-589E-4640-9816-32173057C15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E433B96-8C5D-4EE6-BD7C-3DAEBCD1DA27}"/>
              </a:ext>
            </a:extLst>
          </p:cNvPr>
          <p:cNvSpPr>
            <a:spLocks noGrp="1"/>
          </p:cNvSpPr>
          <p:nvPr>
            <p:ph type="dt" sz="half" idx="10"/>
          </p:nvPr>
        </p:nvSpPr>
        <p:spPr/>
        <p:txBody>
          <a:bodyPr/>
          <a:lstStyle/>
          <a:p>
            <a:fld id="{3F40A357-6FE2-4BE3-AD5B-5FBA0D9716A5}" type="datetimeFigureOut">
              <a:rPr lang="en-US" smtClean="0"/>
              <a:t>10/28/2024</a:t>
            </a:fld>
            <a:endParaRPr lang="en-US"/>
          </a:p>
        </p:txBody>
      </p:sp>
      <p:sp>
        <p:nvSpPr>
          <p:cNvPr id="8" name="Footer Placeholder 7">
            <a:extLst>
              <a:ext uri="{FF2B5EF4-FFF2-40B4-BE49-F238E27FC236}">
                <a16:creationId xmlns:a16="http://schemas.microsoft.com/office/drawing/2014/main" id="{CDED1717-0850-43AB-9002-FB166DFC0E3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8592C1D-9B42-4C9F-8EA3-DADA80C817E9}"/>
              </a:ext>
            </a:extLst>
          </p:cNvPr>
          <p:cNvSpPr>
            <a:spLocks noGrp="1"/>
          </p:cNvSpPr>
          <p:nvPr>
            <p:ph type="sldNum" sz="quarter" idx="12"/>
          </p:nvPr>
        </p:nvSpPr>
        <p:spPr/>
        <p:txBody>
          <a:bodyPr/>
          <a:lstStyle/>
          <a:p>
            <a:fld id="{C3859C3A-5D63-4F1B-9461-D525AE325C87}" type="slidenum">
              <a:rPr lang="en-US" smtClean="0"/>
              <a:t>‹#›</a:t>
            </a:fld>
            <a:endParaRPr lang="en-US"/>
          </a:p>
        </p:txBody>
      </p:sp>
    </p:spTree>
    <p:extLst>
      <p:ext uri="{BB962C8B-B14F-4D97-AF65-F5344CB8AC3E}">
        <p14:creationId xmlns:p14="http://schemas.microsoft.com/office/powerpoint/2010/main" val="33769533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76E8D5-31F1-48C0-84F1-EFA3E9E2174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57DEDD8-89DA-4B3E-8462-F1CA0806E268}"/>
              </a:ext>
            </a:extLst>
          </p:cNvPr>
          <p:cNvSpPr>
            <a:spLocks noGrp="1"/>
          </p:cNvSpPr>
          <p:nvPr>
            <p:ph type="dt" sz="half" idx="10"/>
          </p:nvPr>
        </p:nvSpPr>
        <p:spPr/>
        <p:txBody>
          <a:bodyPr/>
          <a:lstStyle/>
          <a:p>
            <a:fld id="{3F40A357-6FE2-4BE3-AD5B-5FBA0D9716A5}" type="datetimeFigureOut">
              <a:rPr lang="en-US" smtClean="0"/>
              <a:t>10/28/2024</a:t>
            </a:fld>
            <a:endParaRPr lang="en-US"/>
          </a:p>
        </p:txBody>
      </p:sp>
      <p:sp>
        <p:nvSpPr>
          <p:cNvPr id="4" name="Footer Placeholder 3">
            <a:extLst>
              <a:ext uri="{FF2B5EF4-FFF2-40B4-BE49-F238E27FC236}">
                <a16:creationId xmlns:a16="http://schemas.microsoft.com/office/drawing/2014/main" id="{8E44BD1A-1229-44F0-B35F-1EFB600B2AB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EAF3E0F-8A6C-4391-9598-1A17F65670D7}"/>
              </a:ext>
            </a:extLst>
          </p:cNvPr>
          <p:cNvSpPr>
            <a:spLocks noGrp="1"/>
          </p:cNvSpPr>
          <p:nvPr>
            <p:ph type="sldNum" sz="quarter" idx="12"/>
          </p:nvPr>
        </p:nvSpPr>
        <p:spPr/>
        <p:txBody>
          <a:bodyPr/>
          <a:lstStyle/>
          <a:p>
            <a:fld id="{C3859C3A-5D63-4F1B-9461-D525AE325C87}" type="slidenum">
              <a:rPr lang="en-US" smtClean="0"/>
              <a:t>‹#›</a:t>
            </a:fld>
            <a:endParaRPr lang="en-US"/>
          </a:p>
        </p:txBody>
      </p:sp>
    </p:spTree>
    <p:extLst>
      <p:ext uri="{BB962C8B-B14F-4D97-AF65-F5344CB8AC3E}">
        <p14:creationId xmlns:p14="http://schemas.microsoft.com/office/powerpoint/2010/main" val="3984574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C7A68F3-8650-4D64-8D3E-94344AF95105}"/>
              </a:ext>
            </a:extLst>
          </p:cNvPr>
          <p:cNvSpPr>
            <a:spLocks noGrp="1"/>
          </p:cNvSpPr>
          <p:nvPr>
            <p:ph type="dt" sz="half" idx="10"/>
          </p:nvPr>
        </p:nvSpPr>
        <p:spPr/>
        <p:txBody>
          <a:bodyPr/>
          <a:lstStyle/>
          <a:p>
            <a:fld id="{3F40A357-6FE2-4BE3-AD5B-5FBA0D9716A5}" type="datetimeFigureOut">
              <a:rPr lang="en-US" smtClean="0"/>
              <a:t>10/28/2024</a:t>
            </a:fld>
            <a:endParaRPr lang="en-US"/>
          </a:p>
        </p:txBody>
      </p:sp>
      <p:sp>
        <p:nvSpPr>
          <p:cNvPr id="3" name="Footer Placeholder 2">
            <a:extLst>
              <a:ext uri="{FF2B5EF4-FFF2-40B4-BE49-F238E27FC236}">
                <a16:creationId xmlns:a16="http://schemas.microsoft.com/office/drawing/2014/main" id="{1AC95162-8A13-4F3E-8564-E904C0F41B1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45B61D6-3570-4E1B-8A58-D4CF98AD3D7E}"/>
              </a:ext>
            </a:extLst>
          </p:cNvPr>
          <p:cNvSpPr>
            <a:spLocks noGrp="1"/>
          </p:cNvSpPr>
          <p:nvPr>
            <p:ph type="sldNum" sz="quarter" idx="12"/>
          </p:nvPr>
        </p:nvSpPr>
        <p:spPr/>
        <p:txBody>
          <a:bodyPr/>
          <a:lstStyle/>
          <a:p>
            <a:fld id="{C3859C3A-5D63-4F1B-9461-D525AE325C87}" type="slidenum">
              <a:rPr lang="en-US" smtClean="0"/>
              <a:t>‹#›</a:t>
            </a:fld>
            <a:endParaRPr lang="en-US"/>
          </a:p>
        </p:txBody>
      </p:sp>
    </p:spTree>
    <p:extLst>
      <p:ext uri="{BB962C8B-B14F-4D97-AF65-F5344CB8AC3E}">
        <p14:creationId xmlns:p14="http://schemas.microsoft.com/office/powerpoint/2010/main" val="188847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E2C72-37BB-4318-969E-013339F00AE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48FB2C9-9A34-4C98-9A49-C95F3A1E2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3356619-4194-41EF-AEF9-5A966439D9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1B4424B-0481-40F3-9BB7-8C744E53BB2C}"/>
              </a:ext>
            </a:extLst>
          </p:cNvPr>
          <p:cNvSpPr>
            <a:spLocks noGrp="1"/>
          </p:cNvSpPr>
          <p:nvPr>
            <p:ph type="dt" sz="half" idx="10"/>
          </p:nvPr>
        </p:nvSpPr>
        <p:spPr/>
        <p:txBody>
          <a:bodyPr/>
          <a:lstStyle/>
          <a:p>
            <a:fld id="{3F40A357-6FE2-4BE3-AD5B-5FBA0D9716A5}" type="datetimeFigureOut">
              <a:rPr lang="en-US" smtClean="0"/>
              <a:t>10/28/2024</a:t>
            </a:fld>
            <a:endParaRPr lang="en-US"/>
          </a:p>
        </p:txBody>
      </p:sp>
      <p:sp>
        <p:nvSpPr>
          <p:cNvPr id="6" name="Footer Placeholder 5">
            <a:extLst>
              <a:ext uri="{FF2B5EF4-FFF2-40B4-BE49-F238E27FC236}">
                <a16:creationId xmlns:a16="http://schemas.microsoft.com/office/drawing/2014/main" id="{314D8303-45E5-4CA2-9C22-C2B140F9C09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CA051B7-7358-42E9-A81E-608D4D045C98}"/>
              </a:ext>
            </a:extLst>
          </p:cNvPr>
          <p:cNvSpPr>
            <a:spLocks noGrp="1"/>
          </p:cNvSpPr>
          <p:nvPr>
            <p:ph type="sldNum" sz="quarter" idx="12"/>
          </p:nvPr>
        </p:nvSpPr>
        <p:spPr/>
        <p:txBody>
          <a:bodyPr/>
          <a:lstStyle/>
          <a:p>
            <a:fld id="{C3859C3A-5D63-4F1B-9461-D525AE325C87}" type="slidenum">
              <a:rPr lang="en-US" smtClean="0"/>
              <a:t>‹#›</a:t>
            </a:fld>
            <a:endParaRPr lang="en-US"/>
          </a:p>
        </p:txBody>
      </p:sp>
    </p:spTree>
    <p:extLst>
      <p:ext uri="{BB962C8B-B14F-4D97-AF65-F5344CB8AC3E}">
        <p14:creationId xmlns:p14="http://schemas.microsoft.com/office/powerpoint/2010/main" val="20947552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9534D7-231C-4C30-9D32-0AEFC527B5A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B1FF94D-0482-40E7-9DF7-01CA1668033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85917E-280B-4F39-8DAA-6FBF274CC7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E19E58C-0F3D-4ACC-9D79-46445299A506}"/>
              </a:ext>
            </a:extLst>
          </p:cNvPr>
          <p:cNvSpPr>
            <a:spLocks noGrp="1"/>
          </p:cNvSpPr>
          <p:nvPr>
            <p:ph type="dt" sz="half" idx="10"/>
          </p:nvPr>
        </p:nvSpPr>
        <p:spPr/>
        <p:txBody>
          <a:bodyPr/>
          <a:lstStyle/>
          <a:p>
            <a:fld id="{3F40A357-6FE2-4BE3-AD5B-5FBA0D9716A5}" type="datetimeFigureOut">
              <a:rPr lang="en-US" smtClean="0"/>
              <a:t>10/28/2024</a:t>
            </a:fld>
            <a:endParaRPr lang="en-US"/>
          </a:p>
        </p:txBody>
      </p:sp>
      <p:sp>
        <p:nvSpPr>
          <p:cNvPr id="6" name="Footer Placeholder 5">
            <a:extLst>
              <a:ext uri="{FF2B5EF4-FFF2-40B4-BE49-F238E27FC236}">
                <a16:creationId xmlns:a16="http://schemas.microsoft.com/office/drawing/2014/main" id="{AB4398A3-83A8-472A-B578-D50C0D4FF2A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27A48E5-08C3-4085-A419-6E9BEFB5A20C}"/>
              </a:ext>
            </a:extLst>
          </p:cNvPr>
          <p:cNvSpPr>
            <a:spLocks noGrp="1"/>
          </p:cNvSpPr>
          <p:nvPr>
            <p:ph type="sldNum" sz="quarter" idx="12"/>
          </p:nvPr>
        </p:nvSpPr>
        <p:spPr/>
        <p:txBody>
          <a:bodyPr/>
          <a:lstStyle/>
          <a:p>
            <a:fld id="{C3859C3A-5D63-4F1B-9461-D525AE325C87}" type="slidenum">
              <a:rPr lang="en-US" smtClean="0"/>
              <a:t>‹#›</a:t>
            </a:fld>
            <a:endParaRPr lang="en-US"/>
          </a:p>
        </p:txBody>
      </p:sp>
    </p:spTree>
    <p:extLst>
      <p:ext uri="{BB962C8B-B14F-4D97-AF65-F5344CB8AC3E}">
        <p14:creationId xmlns:p14="http://schemas.microsoft.com/office/powerpoint/2010/main" val="37476582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145C1-87C8-464D-B659-914C5DA9096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0C766B8-AC67-41F7-8283-B386FFA4848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C7C11DC-772C-41EC-BAD2-E05A07F09D0B}"/>
              </a:ext>
            </a:extLst>
          </p:cNvPr>
          <p:cNvSpPr>
            <a:spLocks noGrp="1"/>
          </p:cNvSpPr>
          <p:nvPr>
            <p:ph type="dt" sz="half" idx="10"/>
          </p:nvPr>
        </p:nvSpPr>
        <p:spPr/>
        <p:txBody>
          <a:bodyPr/>
          <a:lstStyle/>
          <a:p>
            <a:fld id="{3F40A357-6FE2-4BE3-AD5B-5FBA0D9716A5}" type="datetimeFigureOut">
              <a:rPr lang="en-US" smtClean="0"/>
              <a:t>10/28/2024</a:t>
            </a:fld>
            <a:endParaRPr lang="en-US"/>
          </a:p>
        </p:txBody>
      </p:sp>
      <p:sp>
        <p:nvSpPr>
          <p:cNvPr id="5" name="Footer Placeholder 4">
            <a:extLst>
              <a:ext uri="{FF2B5EF4-FFF2-40B4-BE49-F238E27FC236}">
                <a16:creationId xmlns:a16="http://schemas.microsoft.com/office/drawing/2014/main" id="{B6406275-5FB1-42C7-811E-14469C0F91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0BF82A3-E2E4-478E-94D9-4344F9A0B473}"/>
              </a:ext>
            </a:extLst>
          </p:cNvPr>
          <p:cNvSpPr>
            <a:spLocks noGrp="1"/>
          </p:cNvSpPr>
          <p:nvPr>
            <p:ph type="sldNum" sz="quarter" idx="12"/>
          </p:nvPr>
        </p:nvSpPr>
        <p:spPr/>
        <p:txBody>
          <a:bodyPr/>
          <a:lstStyle/>
          <a:p>
            <a:fld id="{C3859C3A-5D63-4F1B-9461-D525AE325C87}" type="slidenum">
              <a:rPr lang="en-US" smtClean="0"/>
              <a:t>‹#›</a:t>
            </a:fld>
            <a:endParaRPr lang="en-US"/>
          </a:p>
        </p:txBody>
      </p:sp>
    </p:spTree>
    <p:extLst>
      <p:ext uri="{BB962C8B-B14F-4D97-AF65-F5344CB8AC3E}">
        <p14:creationId xmlns:p14="http://schemas.microsoft.com/office/powerpoint/2010/main" val="1617191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A9F4AF3-C7A1-41A2-B511-8677B5FA4E7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CBF3107-7C8B-44F2-9DE9-C58D88A4B4C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770AE82-1449-41E0-A96C-D57E3E9F7851}"/>
              </a:ext>
            </a:extLst>
          </p:cNvPr>
          <p:cNvSpPr>
            <a:spLocks noGrp="1"/>
          </p:cNvSpPr>
          <p:nvPr>
            <p:ph type="dt" sz="half" idx="10"/>
          </p:nvPr>
        </p:nvSpPr>
        <p:spPr/>
        <p:txBody>
          <a:bodyPr/>
          <a:lstStyle/>
          <a:p>
            <a:fld id="{3F40A357-6FE2-4BE3-AD5B-5FBA0D9716A5}" type="datetimeFigureOut">
              <a:rPr lang="en-US" smtClean="0"/>
              <a:t>10/28/2024</a:t>
            </a:fld>
            <a:endParaRPr lang="en-US"/>
          </a:p>
        </p:txBody>
      </p:sp>
      <p:sp>
        <p:nvSpPr>
          <p:cNvPr id="5" name="Footer Placeholder 4">
            <a:extLst>
              <a:ext uri="{FF2B5EF4-FFF2-40B4-BE49-F238E27FC236}">
                <a16:creationId xmlns:a16="http://schemas.microsoft.com/office/drawing/2014/main" id="{FDDF2E50-EBA8-4FD4-96B5-166A38260A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6BF354-5767-4509-8D96-EE36962A7DE2}"/>
              </a:ext>
            </a:extLst>
          </p:cNvPr>
          <p:cNvSpPr>
            <a:spLocks noGrp="1"/>
          </p:cNvSpPr>
          <p:nvPr>
            <p:ph type="sldNum" sz="quarter" idx="12"/>
          </p:nvPr>
        </p:nvSpPr>
        <p:spPr/>
        <p:txBody>
          <a:bodyPr/>
          <a:lstStyle/>
          <a:p>
            <a:fld id="{C3859C3A-5D63-4F1B-9461-D525AE325C87}" type="slidenum">
              <a:rPr lang="en-US" smtClean="0"/>
              <a:t>‹#›</a:t>
            </a:fld>
            <a:endParaRPr lang="en-US"/>
          </a:p>
        </p:txBody>
      </p:sp>
    </p:spTree>
    <p:extLst>
      <p:ext uri="{BB962C8B-B14F-4D97-AF65-F5344CB8AC3E}">
        <p14:creationId xmlns:p14="http://schemas.microsoft.com/office/powerpoint/2010/main" val="31313335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3873500"/>
            <a:ext cx="10515600" cy="1781175"/>
          </a:xfrm>
        </p:spPr>
        <p:txBody>
          <a:bodyPr anchor="ctr">
            <a:normAutofit/>
          </a:bodyPr>
          <a:lstStyle>
            <a:lvl1pPr>
              <a:defRPr sz="4000" b="1"/>
            </a:lvl1pPr>
          </a:lstStyle>
          <a:p>
            <a:r>
              <a:rPr lang="en-US" dirty="0"/>
              <a:t>Click to edit Master title style</a:t>
            </a:r>
          </a:p>
        </p:txBody>
      </p:sp>
      <p:sp>
        <p:nvSpPr>
          <p:cNvPr id="9" name="Rectangle 8"/>
          <p:cNvSpPr/>
          <p:nvPr userDrawn="1"/>
        </p:nvSpPr>
        <p:spPr>
          <a:xfrm>
            <a:off x="0" y="0"/>
            <a:ext cx="12192000" cy="3657600"/>
          </a:xfrm>
          <a:prstGeom prst="rect">
            <a:avLst/>
          </a:prstGeom>
          <a:solidFill>
            <a:srgbClr val="003B7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0" name="Picture 9" descr="FITlogo.png"/>
          <p:cNvPicPr>
            <a:picLocks noChangeAspect="1"/>
          </p:cNvPicPr>
          <p:nvPr userDrawn="1"/>
        </p:nvPicPr>
        <p:blipFill>
          <a:blip r:embed="rId2">
            <a:alphaModFix amt="19000"/>
            <a:extLst>
              <a:ext uri="{28A0092B-C50C-407E-A947-70E740481C1C}">
                <a14:useLocalDpi xmlns:a14="http://schemas.microsoft.com/office/drawing/2010/main" val="0"/>
              </a:ext>
            </a:extLst>
          </a:blip>
          <a:stretch>
            <a:fillRect/>
          </a:stretch>
        </p:blipFill>
        <p:spPr>
          <a:xfrm rot="20167559">
            <a:off x="8083530" y="-224663"/>
            <a:ext cx="4698853" cy="4698853"/>
          </a:xfrm>
          <a:prstGeom prst="rect">
            <a:avLst/>
          </a:prstGeom>
        </p:spPr>
      </p:pic>
    </p:spTree>
    <p:extLst>
      <p:ext uri="{BB962C8B-B14F-4D97-AF65-F5344CB8AC3E}">
        <p14:creationId xmlns:p14="http://schemas.microsoft.com/office/powerpoint/2010/main" val="1437425533"/>
      </p:ext>
    </p:extLst>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EB46583-2E6A-4231-B070-5BE4E0F6419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1211749-47AB-4FF2-BFAF-D50A4081239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B161AAA-F8C4-4962-A63C-AF8A20405BF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40A357-6FE2-4BE3-AD5B-5FBA0D9716A5}" type="datetimeFigureOut">
              <a:rPr lang="en-US" smtClean="0"/>
              <a:t>10/28/2024</a:t>
            </a:fld>
            <a:endParaRPr lang="en-US"/>
          </a:p>
        </p:txBody>
      </p:sp>
      <p:sp>
        <p:nvSpPr>
          <p:cNvPr id="5" name="Footer Placeholder 4">
            <a:extLst>
              <a:ext uri="{FF2B5EF4-FFF2-40B4-BE49-F238E27FC236}">
                <a16:creationId xmlns:a16="http://schemas.microsoft.com/office/drawing/2014/main" id="{96FCC9B9-DF41-42B5-B1E6-EE4CF8F264E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984291-9619-4803-8CE3-B21A47E096E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59C3A-5D63-4F1B-9461-D525AE325C87}" type="slidenum">
              <a:rPr lang="en-US" smtClean="0"/>
              <a:t>‹#›</a:t>
            </a:fld>
            <a:endParaRPr lang="en-US"/>
          </a:p>
        </p:txBody>
      </p:sp>
    </p:spTree>
    <p:extLst>
      <p:ext uri="{BB962C8B-B14F-4D97-AF65-F5344CB8AC3E}">
        <p14:creationId xmlns:p14="http://schemas.microsoft.com/office/powerpoint/2010/main" val="17312967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www.oracle.com/technetwork/java/javase/downloads/"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hyperlink" Target="http://docs.oracle.com/javase/7/docs/api/index.html"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98FF21-73C0-4211-B7EB-A014192C2885}"/>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6439C148-69DA-4763-B550-4E4B1AFC674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4446950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a:bodyPr>
          <a:lstStyle/>
          <a:p>
            <a:pPr lvl="0"/>
            <a:r>
              <a:rPr lang="en-US"/>
              <a:t>CHƯƠNG 1.</a:t>
            </a:r>
            <a:br>
              <a:rPr lang="en-US" dirty="0"/>
            </a:br>
            <a:r>
              <a:rPr lang="en-US" dirty="0"/>
              <a:t>TỔNG QUAN VỀ JAVA</a:t>
            </a:r>
          </a:p>
        </p:txBody>
      </p:sp>
      <p:sp>
        <p:nvSpPr>
          <p:cNvPr id="3" name="Subtitle 2">
            <a:extLst>
              <a:ext uri="{FF2B5EF4-FFF2-40B4-BE49-F238E27FC236}">
                <a16:creationId xmlns:a16="http://schemas.microsoft.com/office/drawing/2014/main" id="{65A5A81F-7EB4-4751-AD19-56DB981436A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2440908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buFont typeface="Wingdings" panose="05000000000000000000" pitchFamily="2" charset="2"/>
              <a:buChar char="Ø"/>
            </a:pPr>
            <a:r>
              <a:rPr lang="en-US" dirty="0"/>
              <a:t>Trình bày kiến thức cơ bản về ngôn ngữ Java như: lịch sử phát triển của Java, các đặc điểm của ngôn ngữ Java, khái niệm máy ảo Java.  </a:t>
            </a:r>
          </a:p>
          <a:p>
            <a:pPr>
              <a:buFont typeface="Wingdings" panose="05000000000000000000" pitchFamily="2" charset="2"/>
              <a:buChar char="Ø"/>
            </a:pPr>
            <a:r>
              <a:rPr lang="en-US" dirty="0"/>
              <a:t>Liệt kê các quy tắc đặt tên cơ bản của ngôn ngữ Java. </a:t>
            </a:r>
          </a:p>
          <a:p>
            <a:pPr>
              <a:buFont typeface="Wingdings" panose="05000000000000000000" pitchFamily="2" charset="2"/>
              <a:buChar char="Ø"/>
            </a:pPr>
            <a:r>
              <a:rPr lang="en-US" dirty="0"/>
              <a:t>Sử dụng bộ công cụ Eclipse/Netbean để viết chương trình, biên dịch và thực thi một ứng dụng Java đơn giản. </a:t>
            </a:r>
          </a:p>
          <a:p>
            <a:endParaRPr lang="en-US" dirty="0"/>
          </a:p>
        </p:txBody>
      </p:sp>
      <p:sp>
        <p:nvSpPr>
          <p:cNvPr id="3" name="Title 2"/>
          <p:cNvSpPr>
            <a:spLocks noGrp="1"/>
          </p:cNvSpPr>
          <p:nvPr>
            <p:ph type="title"/>
          </p:nvPr>
        </p:nvSpPr>
        <p:spPr/>
        <p:txBody>
          <a:bodyPr/>
          <a:lstStyle/>
          <a:p>
            <a:r>
              <a:rPr lang="en-US" dirty="0"/>
              <a:t>Mục tiêu</a:t>
            </a:r>
          </a:p>
        </p:txBody>
      </p:sp>
    </p:spTree>
    <p:extLst>
      <p:ext uri="{BB962C8B-B14F-4D97-AF65-F5344CB8AC3E}">
        <p14:creationId xmlns:p14="http://schemas.microsoft.com/office/powerpoint/2010/main" val="34460142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Ngôn ngữ lập trình Java được ra đời bởi tác giả là ông James Gosling và đồng nghiệp thuộc công ty Sun Microsystems vào đầu những năm 1990s. Ban đầu ngôn ngữ này có tên gọi là Oak, đến năm 1993 được đổi tên thành Java. Năm 2010, Sun Microsystems được Oracle mua lại</a:t>
            </a:r>
          </a:p>
        </p:txBody>
      </p:sp>
      <p:sp>
        <p:nvSpPr>
          <p:cNvPr id="3" name="Title 2"/>
          <p:cNvSpPr>
            <a:spLocks noGrp="1"/>
          </p:cNvSpPr>
          <p:nvPr>
            <p:ph type="title"/>
          </p:nvPr>
        </p:nvSpPr>
        <p:spPr/>
        <p:txBody>
          <a:bodyPr/>
          <a:lstStyle/>
          <a:p>
            <a:r>
              <a:rPr lang="en-US" dirty="0"/>
              <a:t>1.1. Lịch sử phát triển của Java</a:t>
            </a:r>
          </a:p>
        </p:txBody>
      </p:sp>
      <p:pic>
        <p:nvPicPr>
          <p:cNvPr id="4" name="Picture 3"/>
          <p:cNvPicPr/>
          <p:nvPr/>
        </p:nvPicPr>
        <p:blipFill>
          <a:blip r:embed="rId2"/>
          <a:stretch>
            <a:fillRect/>
          </a:stretch>
        </p:blipFill>
        <p:spPr>
          <a:xfrm>
            <a:off x="5033933" y="3942804"/>
            <a:ext cx="1597660" cy="2007235"/>
          </a:xfrm>
          <a:prstGeom prst="rect">
            <a:avLst/>
          </a:prstGeom>
          <a:ln>
            <a:no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23945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Các phiên bản Java</a:t>
            </a:r>
          </a:p>
        </p:txBody>
      </p:sp>
      <p:pic>
        <p:nvPicPr>
          <p:cNvPr id="5" name="Picture 4" descr="Kết quả hình ảnh cho JAVA LOGO"/>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7893" y="2637730"/>
            <a:ext cx="3338971" cy="1747867"/>
          </a:xfrm>
          <a:prstGeom prst="rect">
            <a:avLst/>
          </a:prstGeom>
          <a:noFill/>
          <a:ln>
            <a:noFill/>
          </a:ln>
        </p:spPr>
      </p:pic>
      <p:pic>
        <p:nvPicPr>
          <p:cNvPr id="6" name="Picture 5"/>
          <p:cNvPicPr>
            <a:picLocks noChangeAspect="1"/>
          </p:cNvPicPr>
          <p:nvPr/>
        </p:nvPicPr>
        <p:blipFill>
          <a:blip r:embed="rId3"/>
          <a:stretch>
            <a:fillRect/>
          </a:stretch>
        </p:blipFill>
        <p:spPr>
          <a:xfrm>
            <a:off x="5073752" y="117990"/>
            <a:ext cx="7015013" cy="5920184"/>
          </a:xfrm>
          <a:prstGeom prst="rect">
            <a:avLst/>
          </a:prstGeom>
        </p:spPr>
      </p:pic>
    </p:spTree>
    <p:extLst>
      <p:ext uri="{BB962C8B-B14F-4D97-AF65-F5344CB8AC3E}">
        <p14:creationId xmlns:p14="http://schemas.microsoft.com/office/powerpoint/2010/main" val="12702474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b="1" dirty="0"/>
              <a:t>Đơn giản</a:t>
            </a:r>
          </a:p>
          <a:p>
            <a:r>
              <a:rPr lang="en-US" b="1" dirty="0"/>
              <a:t>Hướng đối tượng</a:t>
            </a:r>
          </a:p>
          <a:p>
            <a:r>
              <a:rPr lang="en-US" b="1" dirty="0"/>
              <a:t>Độc lập nền tảng</a:t>
            </a:r>
          </a:p>
          <a:p>
            <a:r>
              <a:rPr lang="en-US" b="1"/>
              <a:t>An toàn</a:t>
            </a:r>
            <a:endParaRPr lang="en-US" dirty="0"/>
          </a:p>
          <a:p>
            <a:r>
              <a:rPr lang="en-US" b="1" dirty="0"/>
              <a:t>Phân tán</a:t>
            </a:r>
          </a:p>
          <a:p>
            <a:r>
              <a:rPr lang="en-US" b="1" dirty="0"/>
              <a:t>Đa luồng</a:t>
            </a:r>
          </a:p>
          <a:p>
            <a:r>
              <a:rPr lang="en-US" b="1" dirty="0"/>
              <a:t>Tự động thu gom rác</a:t>
            </a:r>
            <a:endParaRPr lang="en-US" dirty="0"/>
          </a:p>
          <a:p>
            <a:endParaRPr lang="en-US" dirty="0"/>
          </a:p>
        </p:txBody>
      </p:sp>
      <p:sp>
        <p:nvSpPr>
          <p:cNvPr id="3" name="Title 2"/>
          <p:cNvSpPr>
            <a:spLocks noGrp="1"/>
          </p:cNvSpPr>
          <p:nvPr>
            <p:ph type="title"/>
          </p:nvPr>
        </p:nvSpPr>
        <p:spPr/>
        <p:txBody>
          <a:bodyPr/>
          <a:lstStyle/>
          <a:p>
            <a:r>
              <a:rPr lang="en-US" dirty="0"/>
              <a:t>1.2. Đặc trưng của Java</a:t>
            </a:r>
          </a:p>
        </p:txBody>
      </p:sp>
    </p:spTree>
    <p:extLst>
      <p:ext uri="{BB962C8B-B14F-4D97-AF65-F5344CB8AC3E}">
        <p14:creationId xmlns:p14="http://schemas.microsoft.com/office/powerpoint/2010/main" val="30567320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dirty="0"/>
              <a:t>Java độc lập nền tảng nhờ có máy ảo Java</a:t>
            </a:r>
          </a:p>
        </p:txBody>
      </p:sp>
      <p:pic>
        <p:nvPicPr>
          <p:cNvPr id="4" name="Picture 3"/>
          <p:cNvPicPr>
            <a:picLocks noChangeAspect="1"/>
          </p:cNvPicPr>
          <p:nvPr/>
        </p:nvPicPr>
        <p:blipFill>
          <a:blip r:embed="rId2"/>
          <a:stretch>
            <a:fillRect/>
          </a:stretch>
        </p:blipFill>
        <p:spPr>
          <a:xfrm>
            <a:off x="2405496" y="1362340"/>
            <a:ext cx="5829300" cy="4524375"/>
          </a:xfrm>
          <a:prstGeom prst="rect">
            <a:avLst/>
          </a:prstGeom>
        </p:spPr>
      </p:pic>
    </p:spTree>
    <p:extLst>
      <p:ext uri="{BB962C8B-B14F-4D97-AF65-F5344CB8AC3E}">
        <p14:creationId xmlns:p14="http://schemas.microsoft.com/office/powerpoint/2010/main" val="14511111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Ngôn ngữ java có thể dùng để viết nhiều loại ứng dụng như ứng dụng Desktop, game, ứng dụng website, ứng dụng Mobile, ứng dụng nhúng Embedded.</a:t>
            </a:r>
          </a:p>
          <a:p>
            <a:endParaRPr lang="en-US" dirty="0"/>
          </a:p>
        </p:txBody>
      </p:sp>
      <p:sp>
        <p:nvSpPr>
          <p:cNvPr id="3" name="Title 2"/>
          <p:cNvSpPr>
            <a:spLocks noGrp="1"/>
          </p:cNvSpPr>
          <p:nvPr>
            <p:ph type="title"/>
          </p:nvPr>
        </p:nvSpPr>
        <p:spPr/>
        <p:txBody>
          <a:bodyPr/>
          <a:lstStyle/>
          <a:p>
            <a:r>
              <a:rPr lang="de-DE" dirty="0"/>
              <a:t>1.3. Các loại ứng dụng Java</a:t>
            </a:r>
            <a:endParaRPr lang="en-US" dirty="0"/>
          </a:p>
        </p:txBody>
      </p:sp>
      <p:pic>
        <p:nvPicPr>
          <p:cNvPr id="4" name="Picture 3" descr="C:\Users\Hong My\Pictures\soan java.jpg"/>
          <p:cNvPicPr/>
          <p:nvPr/>
        </p:nvPicPr>
        <p:blipFill rotWithShape="1">
          <a:blip r:embed="rId2" cstate="print">
            <a:extLst>
              <a:ext uri="{28A0092B-C50C-407E-A947-70E740481C1C}">
                <a14:useLocalDpi xmlns:a14="http://schemas.microsoft.com/office/drawing/2010/main" val="0"/>
              </a:ext>
            </a:extLst>
          </a:blip>
          <a:srcRect/>
          <a:stretch/>
        </p:blipFill>
        <p:spPr bwMode="auto">
          <a:xfrm>
            <a:off x="4804353" y="2792008"/>
            <a:ext cx="4273550" cy="304736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562333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849" y="3873500"/>
            <a:ext cx="11219123" cy="1781175"/>
          </a:xfrm>
        </p:spPr>
        <p:txBody>
          <a:bodyPr/>
          <a:lstStyle/>
          <a:p>
            <a:r>
              <a:rPr lang="en-US" dirty="0"/>
              <a:t>2. Môi trường lập trình Java, máy ảo Java, JDK</a:t>
            </a:r>
          </a:p>
        </p:txBody>
      </p:sp>
    </p:spTree>
    <p:extLst>
      <p:ext uri="{BB962C8B-B14F-4D97-AF65-F5344CB8AC3E}">
        <p14:creationId xmlns:p14="http://schemas.microsoft.com/office/powerpoint/2010/main" val="764802662"/>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Java Platform là tên cho một nhóm các chương trình cho phép phát triển và chạy chương trình viết bằng ngôn ngữ Java.</a:t>
            </a:r>
          </a:p>
          <a:p>
            <a:endParaRPr lang="en-US" dirty="0"/>
          </a:p>
        </p:txBody>
      </p:sp>
      <p:sp>
        <p:nvSpPr>
          <p:cNvPr id="3" name="Title 2"/>
          <p:cNvSpPr>
            <a:spLocks noGrp="1"/>
          </p:cNvSpPr>
          <p:nvPr>
            <p:ph type="title"/>
          </p:nvPr>
        </p:nvSpPr>
        <p:spPr/>
        <p:txBody>
          <a:bodyPr/>
          <a:lstStyle/>
          <a:p>
            <a:r>
              <a:rPr lang="en-US" dirty="0"/>
              <a:t>2.1. Môi trường phát triển </a:t>
            </a:r>
          </a:p>
        </p:txBody>
      </p:sp>
      <p:pic>
        <p:nvPicPr>
          <p:cNvPr id="4" name="Picture 3"/>
          <p:cNvPicPr>
            <a:picLocks noChangeAspect="1"/>
          </p:cNvPicPr>
          <p:nvPr/>
        </p:nvPicPr>
        <p:blipFill>
          <a:blip r:embed="rId2"/>
          <a:stretch>
            <a:fillRect/>
          </a:stretch>
        </p:blipFill>
        <p:spPr>
          <a:xfrm>
            <a:off x="3175721" y="2500312"/>
            <a:ext cx="5192424" cy="3206793"/>
          </a:xfrm>
          <a:prstGeom prst="rect">
            <a:avLst/>
          </a:prstGeom>
        </p:spPr>
      </p:pic>
    </p:spTree>
    <p:extLst>
      <p:ext uri="{BB962C8B-B14F-4D97-AF65-F5344CB8AC3E}">
        <p14:creationId xmlns:p14="http://schemas.microsoft.com/office/powerpoint/2010/main" val="1511204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Máy ảo Java là môi trường để thực thi các file.class đã được biên dịch từ ngôn ngữ lập trình Java. Máy ảo Java là một phần mềm dựa trên cơ sở máy tính ảo. JVM có thể liên kết làm việc với phần cứng và hệ điều hành. Mỗi nền tảng/hệ điều hành khác nhau (Windows, IOS, Linux…) có một loại JVM khác nhau. </a:t>
            </a:r>
          </a:p>
          <a:p>
            <a:endParaRPr lang="en-US" dirty="0"/>
          </a:p>
        </p:txBody>
      </p:sp>
      <p:sp>
        <p:nvSpPr>
          <p:cNvPr id="3" name="Title 2"/>
          <p:cNvSpPr>
            <a:spLocks noGrp="1"/>
          </p:cNvSpPr>
          <p:nvPr>
            <p:ph type="title"/>
          </p:nvPr>
        </p:nvSpPr>
        <p:spPr/>
        <p:txBody>
          <a:bodyPr/>
          <a:lstStyle/>
          <a:p>
            <a:r>
              <a:rPr lang="en-US" dirty="0"/>
              <a:t>2.2. Máy ảo Java (JVM - Java Virtual Machine)</a:t>
            </a:r>
          </a:p>
        </p:txBody>
      </p:sp>
    </p:spTree>
    <p:extLst>
      <p:ext uri="{BB962C8B-B14F-4D97-AF65-F5344CB8AC3E}">
        <p14:creationId xmlns:p14="http://schemas.microsoft.com/office/powerpoint/2010/main" val="30932395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fontAlgn="base"/>
            <a:r>
              <a:rPr lang="en-US" dirty="0"/>
              <a:t>Class loader: Tải code (các class, resource), kiểm tra code </a:t>
            </a:r>
          </a:p>
          <a:p>
            <a:pPr fontAlgn="base"/>
            <a:r>
              <a:rPr lang="en-US" dirty="0"/>
              <a:t>Runtime Data Areas: Cung cấp môi trường runtime</a:t>
            </a:r>
          </a:p>
          <a:p>
            <a:pPr fontAlgn="base"/>
            <a:r>
              <a:rPr lang="en-US" dirty="0"/>
              <a:t>Execution Engine: Thực thi code</a:t>
            </a:r>
          </a:p>
          <a:p>
            <a:endParaRPr lang="en-US" dirty="0"/>
          </a:p>
        </p:txBody>
      </p:sp>
      <p:sp>
        <p:nvSpPr>
          <p:cNvPr id="3" name="Title 2"/>
          <p:cNvSpPr>
            <a:spLocks noGrp="1"/>
          </p:cNvSpPr>
          <p:nvPr>
            <p:ph type="title"/>
          </p:nvPr>
        </p:nvSpPr>
        <p:spPr/>
        <p:txBody>
          <a:bodyPr/>
          <a:lstStyle/>
          <a:p>
            <a:r>
              <a:rPr lang="en-US" dirty="0"/>
              <a:t>JVM thực hiện 3 công việc chính</a:t>
            </a:r>
          </a:p>
        </p:txBody>
      </p:sp>
    </p:spTree>
    <p:extLst>
      <p:ext uri="{BB962C8B-B14F-4D97-AF65-F5344CB8AC3E}">
        <p14:creationId xmlns:p14="http://schemas.microsoft.com/office/powerpoint/2010/main" val="34149259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012430" y="1215448"/>
            <a:ext cx="4348230" cy="4651375"/>
          </a:xfrm>
          <a:prstGeom prst="rect">
            <a:avLst/>
          </a:prstGeom>
        </p:spPr>
      </p:pic>
      <p:sp>
        <p:nvSpPr>
          <p:cNvPr id="3" name="Title 2"/>
          <p:cNvSpPr>
            <a:spLocks noGrp="1"/>
          </p:cNvSpPr>
          <p:nvPr>
            <p:ph type="title"/>
          </p:nvPr>
        </p:nvSpPr>
        <p:spPr/>
        <p:txBody>
          <a:bodyPr/>
          <a:lstStyle/>
          <a:p>
            <a:r>
              <a:rPr lang="en-US" dirty="0"/>
              <a:t>Cấu trúc của JVM (máy ảo Java)</a:t>
            </a:r>
          </a:p>
        </p:txBody>
      </p:sp>
    </p:spTree>
    <p:extLst>
      <p:ext uri="{BB962C8B-B14F-4D97-AF65-F5344CB8AC3E}">
        <p14:creationId xmlns:p14="http://schemas.microsoft.com/office/powerpoint/2010/main" val="13494676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080655" y="1595939"/>
            <a:ext cx="9407236" cy="3804507"/>
          </a:xfrm>
          <a:prstGeom prst="rect">
            <a:avLst/>
          </a:prstGeom>
        </p:spPr>
      </p:pic>
      <p:sp>
        <p:nvSpPr>
          <p:cNvPr id="3" name="Title 2"/>
          <p:cNvSpPr>
            <a:spLocks noGrp="1"/>
          </p:cNvSpPr>
          <p:nvPr>
            <p:ph type="title"/>
          </p:nvPr>
        </p:nvSpPr>
        <p:spPr/>
        <p:txBody>
          <a:bodyPr>
            <a:normAutofit/>
          </a:bodyPr>
          <a:lstStyle/>
          <a:p>
            <a:r>
              <a:rPr lang="en-US" dirty="0"/>
              <a:t>Cơ chế tự động gom rác </a:t>
            </a:r>
          </a:p>
        </p:txBody>
      </p:sp>
    </p:spTree>
    <p:extLst>
      <p:ext uri="{BB962C8B-B14F-4D97-AF65-F5344CB8AC3E}">
        <p14:creationId xmlns:p14="http://schemas.microsoft.com/office/powerpoint/2010/main" val="31999680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fontAlgn="base"/>
            <a:r>
              <a:rPr lang="en-US" dirty="0"/>
              <a:t>JDK (Java Development Kit): bộ công cụ phát triển Java chứa cả JRE và JVM, đây là phần lõi của môi trường Java và cung cấp tất cả các công cụ, thực thi chương trình, biên dịch file. Trên mỗi hệ điều hành khác nhau có bộ cài đặt JDK tương ứng.</a:t>
            </a:r>
          </a:p>
          <a:p>
            <a:pPr fontAlgn="base"/>
            <a:r>
              <a:rPr lang="en-US" dirty="0"/>
              <a:t>JRE (Java Runtime Environment): Môi trường chạy Java gồm các thư viện và các file được sử dụng khi runtime.</a:t>
            </a:r>
          </a:p>
          <a:p>
            <a:endParaRPr lang="en-US" dirty="0"/>
          </a:p>
        </p:txBody>
      </p:sp>
      <p:sp>
        <p:nvSpPr>
          <p:cNvPr id="3" name="Title 2"/>
          <p:cNvSpPr>
            <a:spLocks noGrp="1"/>
          </p:cNvSpPr>
          <p:nvPr>
            <p:ph type="title"/>
          </p:nvPr>
        </p:nvSpPr>
        <p:spPr/>
        <p:txBody>
          <a:bodyPr/>
          <a:lstStyle/>
          <a:p>
            <a:r>
              <a:rPr lang="en-US" dirty="0"/>
              <a:t>2.3. JDK</a:t>
            </a:r>
          </a:p>
        </p:txBody>
      </p:sp>
    </p:spTree>
    <p:extLst>
      <p:ext uri="{BB962C8B-B14F-4D97-AF65-F5344CB8AC3E}">
        <p14:creationId xmlns:p14="http://schemas.microsoft.com/office/powerpoint/2010/main" val="38663454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dirty="0"/>
          </a:p>
        </p:txBody>
      </p:sp>
      <p:sp>
        <p:nvSpPr>
          <p:cNvPr id="3" name="Title 2"/>
          <p:cNvSpPr>
            <a:spLocks noGrp="1"/>
          </p:cNvSpPr>
          <p:nvPr>
            <p:ph type="title"/>
          </p:nvPr>
        </p:nvSpPr>
        <p:spPr/>
        <p:txBody>
          <a:bodyPr/>
          <a:lstStyle/>
          <a:p>
            <a:r>
              <a:rPr lang="en-US" dirty="0"/>
              <a:t>Cấu trúc JDK</a:t>
            </a:r>
          </a:p>
        </p:txBody>
      </p:sp>
      <p:pic>
        <p:nvPicPr>
          <p:cNvPr id="4" name="Picture 3" descr="Kết quả hình ảnh cho JDK VÀ JRE"/>
          <p:cNvPicPr/>
          <p:nvPr/>
        </p:nvPicPr>
        <p:blipFill rotWithShape="1">
          <a:blip r:embed="rId2" cstate="print">
            <a:extLst>
              <a:ext uri="{28A0092B-C50C-407E-A947-70E740481C1C}">
                <a14:useLocalDpi xmlns:a14="http://schemas.microsoft.com/office/drawing/2010/main" val="0"/>
              </a:ext>
            </a:extLst>
          </a:blip>
          <a:srcRect t="5571"/>
          <a:stretch/>
        </p:blipFill>
        <p:spPr bwMode="auto">
          <a:xfrm>
            <a:off x="2917333" y="1442358"/>
            <a:ext cx="6489903" cy="450768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8989363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Quá trình biên dịch và thông dịch code Java</a:t>
            </a:r>
          </a:p>
        </p:txBody>
      </p:sp>
      <p:pic>
        <p:nvPicPr>
          <p:cNvPr id="5" name="Picture 4"/>
          <p:cNvPicPr>
            <a:picLocks noChangeAspect="1"/>
          </p:cNvPicPr>
          <p:nvPr/>
        </p:nvPicPr>
        <p:blipFill>
          <a:blip r:embed="rId2"/>
          <a:stretch>
            <a:fillRect/>
          </a:stretch>
        </p:blipFill>
        <p:spPr>
          <a:xfrm>
            <a:off x="838200" y="1224228"/>
            <a:ext cx="10601765" cy="4220608"/>
          </a:xfrm>
          <a:prstGeom prst="rect">
            <a:avLst/>
          </a:prstGeom>
        </p:spPr>
      </p:pic>
    </p:spTree>
    <p:extLst>
      <p:ext uri="{BB962C8B-B14F-4D97-AF65-F5344CB8AC3E}">
        <p14:creationId xmlns:p14="http://schemas.microsoft.com/office/powerpoint/2010/main" val="1643985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Phiên bản JDK hiện tại: Java SE Development Kit 8</a:t>
            </a:r>
          </a:p>
          <a:p>
            <a:pPr algn="l"/>
            <a:r>
              <a:rPr lang="en-US" dirty="0"/>
              <a:t>Link tải JDK: </a:t>
            </a:r>
            <a:r>
              <a:rPr lang="en-US" b="1" dirty="0">
                <a:hlinkClick r:id="rId2"/>
              </a:rPr>
              <a:t>http://www.oracle.com/technetwork/java/javase/downloads/</a:t>
            </a:r>
            <a:endParaRPr lang="en-US" b="1" dirty="0"/>
          </a:p>
          <a:p>
            <a:endParaRPr lang="en-US" dirty="0"/>
          </a:p>
          <a:p>
            <a:endParaRPr lang="en-US" dirty="0"/>
          </a:p>
        </p:txBody>
      </p:sp>
      <p:sp>
        <p:nvSpPr>
          <p:cNvPr id="3" name="Title 2"/>
          <p:cNvSpPr>
            <a:spLocks noGrp="1"/>
          </p:cNvSpPr>
          <p:nvPr>
            <p:ph type="title"/>
          </p:nvPr>
        </p:nvSpPr>
        <p:spPr/>
        <p:txBody>
          <a:bodyPr/>
          <a:lstStyle/>
          <a:p>
            <a:r>
              <a:rPr lang="en-US" dirty="0"/>
              <a:t>Cài đặt JDK</a:t>
            </a:r>
          </a:p>
        </p:txBody>
      </p:sp>
    </p:spTree>
    <p:extLst>
      <p:ext uri="{BB962C8B-B14F-4D97-AF65-F5344CB8AC3E}">
        <p14:creationId xmlns:p14="http://schemas.microsoft.com/office/powerpoint/2010/main" val="10215969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dirty="0"/>
              <a:t>Xem cấu hình máy tính để chọn phiên bản JDK phù hợp</a:t>
            </a:r>
          </a:p>
        </p:txBody>
      </p:sp>
      <p:grpSp>
        <p:nvGrpSpPr>
          <p:cNvPr id="4" name="Group 3"/>
          <p:cNvGrpSpPr/>
          <p:nvPr/>
        </p:nvGrpSpPr>
        <p:grpSpPr>
          <a:xfrm>
            <a:off x="2660073" y="1567179"/>
            <a:ext cx="6160077" cy="4210165"/>
            <a:chOff x="0" y="0"/>
            <a:chExt cx="5448300" cy="372364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448300" cy="3723640"/>
            </a:xfrm>
            <a:prstGeom prst="rect">
              <a:avLst/>
            </a:prstGeom>
          </p:spPr>
        </p:pic>
        <p:sp>
          <p:nvSpPr>
            <p:cNvPr id="6" name="Rounded Rectangle 5"/>
            <p:cNvSpPr>
              <a:spLocks/>
            </p:cNvSpPr>
            <p:nvPr/>
          </p:nvSpPr>
          <p:spPr>
            <a:xfrm>
              <a:off x="1494846" y="731520"/>
              <a:ext cx="967740" cy="159385"/>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spTree>
    <p:extLst>
      <p:ext uri="{BB962C8B-B14F-4D97-AF65-F5344CB8AC3E}">
        <p14:creationId xmlns:p14="http://schemas.microsoft.com/office/powerpoint/2010/main" val="14891630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Tải phiên bản JDK phù hợp với hệ điều hành</a:t>
            </a:r>
          </a:p>
        </p:txBody>
      </p:sp>
      <p:grpSp>
        <p:nvGrpSpPr>
          <p:cNvPr id="4" name="Group 3"/>
          <p:cNvGrpSpPr>
            <a:grpSpLocks/>
          </p:cNvGrpSpPr>
          <p:nvPr/>
        </p:nvGrpSpPr>
        <p:grpSpPr>
          <a:xfrm>
            <a:off x="1460789" y="1442357"/>
            <a:ext cx="8375938" cy="4376551"/>
            <a:chOff x="0" y="0"/>
            <a:chExt cx="4914900" cy="2695575"/>
          </a:xfrm>
        </p:grpSpPr>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l="29004" t="12102" r="30533" b="48408"/>
            <a:stretch/>
          </p:blipFill>
          <p:spPr bwMode="auto">
            <a:xfrm>
              <a:off x="0" y="0"/>
              <a:ext cx="4914900" cy="2695575"/>
            </a:xfrm>
            <a:prstGeom prst="rect">
              <a:avLst/>
            </a:prstGeom>
            <a:ln>
              <a:solidFill>
                <a:schemeClr val="tx1"/>
              </a:solidFill>
            </a:ln>
            <a:extLst>
              <a:ext uri="{53640926-AAD7-44D8-BBD7-CCE9431645EC}">
                <a14:shadowObscured xmlns:a14="http://schemas.microsoft.com/office/drawing/2010/main"/>
              </a:ext>
            </a:extLst>
          </p:spPr>
        </p:pic>
        <p:sp>
          <p:nvSpPr>
            <p:cNvPr id="6" name="Rounded Rectangle 5"/>
            <p:cNvSpPr/>
            <p:nvPr/>
          </p:nvSpPr>
          <p:spPr>
            <a:xfrm>
              <a:off x="38100" y="2447925"/>
              <a:ext cx="4819650" cy="180975"/>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spTree>
    <p:extLst>
      <p:ext uri="{BB962C8B-B14F-4D97-AF65-F5344CB8AC3E}">
        <p14:creationId xmlns:p14="http://schemas.microsoft.com/office/powerpoint/2010/main" val="21865421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1.3. IDE để lập trình Java</a:t>
            </a:r>
          </a:p>
        </p:txBody>
      </p:sp>
    </p:spTree>
    <p:extLst>
      <p:ext uri="{BB962C8B-B14F-4D97-AF65-F5344CB8AC3E}">
        <p14:creationId xmlns:p14="http://schemas.microsoft.com/office/powerpoint/2010/main" val="1602234727"/>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IDE bao gồm nhiều công cụ khác nhau như chương trình viết mã lệnh (code editor), chương trình sửa lỗi (debugger), chương trình mô phỏng ứng dụng khi chạy thực tế (simulator)... Một số IDE hỗ trợ lập trình Java: Eclipse, Netbean, JCreator, Borland Jbuilder…</a:t>
            </a:r>
          </a:p>
          <a:p>
            <a:endParaRPr lang="en-US" dirty="0"/>
          </a:p>
        </p:txBody>
      </p:sp>
      <p:sp>
        <p:nvSpPr>
          <p:cNvPr id="3" name="Title 2"/>
          <p:cNvSpPr>
            <a:spLocks noGrp="1"/>
          </p:cNvSpPr>
          <p:nvPr>
            <p:ph type="title"/>
          </p:nvPr>
        </p:nvSpPr>
        <p:spPr/>
        <p:txBody>
          <a:bodyPr/>
          <a:lstStyle/>
          <a:p>
            <a:r>
              <a:rPr lang="en-US"/>
              <a:t>IDE để lập trình Java  </a:t>
            </a:r>
            <a:endParaRPr lang="en-US" dirty="0"/>
          </a:p>
        </p:txBody>
      </p:sp>
      <p:pic>
        <p:nvPicPr>
          <p:cNvPr id="4" name="Picture 3"/>
          <p:cNvPicPr>
            <a:picLocks noChangeAspect="1"/>
          </p:cNvPicPr>
          <p:nvPr/>
        </p:nvPicPr>
        <p:blipFill>
          <a:blip r:embed="rId2"/>
          <a:stretch>
            <a:fillRect/>
          </a:stretch>
        </p:blipFill>
        <p:spPr>
          <a:xfrm>
            <a:off x="4314825" y="4007428"/>
            <a:ext cx="2952750" cy="1752600"/>
          </a:xfrm>
          <a:prstGeom prst="rect">
            <a:avLst/>
          </a:prstGeom>
        </p:spPr>
      </p:pic>
    </p:spTree>
    <p:extLst>
      <p:ext uri="{BB962C8B-B14F-4D97-AF65-F5344CB8AC3E}">
        <p14:creationId xmlns:p14="http://schemas.microsoft.com/office/powerpoint/2010/main" val="13668652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dirty="0"/>
              <a:t>Link tải: </a:t>
            </a:r>
            <a:r>
              <a:rPr lang="en-US" b="1" dirty="0"/>
              <a:t>https://www.eclipse.org/downloads/</a:t>
            </a:r>
            <a:endParaRPr lang="en-US" dirty="0"/>
          </a:p>
          <a:p>
            <a:r>
              <a:rPr lang="en-US" dirty="0"/>
              <a:t>+ Một số editing template thường dùng: Window -&gt; Reference -&gt; Java -&gt; Editor -&gt; Templates</a:t>
            </a:r>
          </a:p>
          <a:p>
            <a:r>
              <a:rPr lang="en-US" dirty="0"/>
              <a:t>Vd: gõ syso rồi nhấn Ctrl + Space: System.out.println();</a:t>
            </a:r>
          </a:p>
          <a:p>
            <a:r>
              <a:rPr lang="en-US" dirty="0"/>
              <a:t>+ Các phím tắt hay dùng: Help -&gt; Key Assitst</a:t>
            </a:r>
          </a:p>
          <a:p>
            <a:r>
              <a:rPr lang="en-US" dirty="0"/>
              <a:t>+ Tiếng Việt (Unicode): Click phải chuột lên Project -&gt; Properties -&gt; Resources -&gt; Text file encoding: UTF-8</a:t>
            </a:r>
          </a:p>
          <a:p>
            <a:r>
              <a:rPr lang="en-US" dirty="0"/>
              <a:t>Hoặc chỉnh cả workspace: Window -&gt; References -&gt; General -&gt; Workspace -&gt; Text file encoding: UTF-8 -&gt; Apply</a:t>
            </a:r>
          </a:p>
          <a:p>
            <a:endParaRPr lang="en-US" dirty="0"/>
          </a:p>
        </p:txBody>
      </p:sp>
      <p:sp>
        <p:nvSpPr>
          <p:cNvPr id="3" name="Title 2"/>
          <p:cNvSpPr>
            <a:spLocks noGrp="1"/>
          </p:cNvSpPr>
          <p:nvPr>
            <p:ph type="title"/>
          </p:nvPr>
        </p:nvSpPr>
        <p:spPr/>
        <p:txBody>
          <a:bodyPr>
            <a:normAutofit/>
          </a:bodyPr>
          <a:lstStyle/>
          <a:p>
            <a:r>
              <a:rPr lang="en-US"/>
              <a:t>Eclipse</a:t>
            </a:r>
            <a:endParaRPr lang="en-US" dirty="0"/>
          </a:p>
        </p:txBody>
      </p:sp>
    </p:spTree>
    <p:extLst>
      <p:ext uri="{BB962C8B-B14F-4D97-AF65-F5344CB8AC3E}">
        <p14:creationId xmlns:p14="http://schemas.microsoft.com/office/powerpoint/2010/main" val="10379399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b="1" dirty="0"/>
              <a:t>+ </a:t>
            </a:r>
            <a:r>
              <a:rPr lang="en-US" dirty="0"/>
              <a:t>Link tải:</a:t>
            </a:r>
            <a:r>
              <a:rPr lang="en-US" b="1" dirty="0"/>
              <a:t> https://netbeans.org/downloads/</a:t>
            </a:r>
            <a:endParaRPr lang="en-US" dirty="0"/>
          </a:p>
          <a:p>
            <a:r>
              <a:rPr lang="en-US" dirty="0"/>
              <a:t>+ Một số editing template thường dùng: gõ các ký tự đầu rồi nhấn Tab</a:t>
            </a:r>
          </a:p>
          <a:p>
            <a:r>
              <a:rPr lang="en-US" dirty="0"/>
              <a:t>	Vd: gõ psvm + Tab: public static void main(String[] args){}</a:t>
            </a:r>
          </a:p>
          <a:p>
            <a:r>
              <a:rPr lang="en-US" dirty="0"/>
              <a:t>+ Các phím tắt hay dùng: Tools -&gt; Option -&gt; Keymap</a:t>
            </a:r>
          </a:p>
          <a:p>
            <a:r>
              <a:rPr lang="en-US" dirty="0"/>
              <a:t>Để thống nhất trong toàn bộ giáo trình sẽ sử dụng Netbean để viết chương trình.</a:t>
            </a:r>
          </a:p>
          <a:p>
            <a:endParaRPr lang="en-US" dirty="0"/>
          </a:p>
        </p:txBody>
      </p:sp>
      <p:sp>
        <p:nvSpPr>
          <p:cNvPr id="3" name="Title 2"/>
          <p:cNvSpPr>
            <a:spLocks noGrp="1"/>
          </p:cNvSpPr>
          <p:nvPr>
            <p:ph type="title"/>
          </p:nvPr>
        </p:nvSpPr>
        <p:spPr/>
        <p:txBody>
          <a:bodyPr>
            <a:normAutofit/>
          </a:bodyPr>
          <a:lstStyle/>
          <a:p>
            <a:r>
              <a:rPr lang="en-US"/>
              <a:t>Netbean </a:t>
            </a:r>
            <a:endParaRPr lang="en-US" dirty="0"/>
          </a:p>
        </p:txBody>
      </p:sp>
    </p:spTree>
    <p:extLst>
      <p:ext uri="{BB962C8B-B14F-4D97-AF65-F5344CB8AC3E}">
        <p14:creationId xmlns:p14="http://schemas.microsoft.com/office/powerpoint/2010/main" val="41630520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Mở Netbean -&gt; File -&gt; New Project -&gt; Chọn Category Java -&gt; Java Application </a:t>
            </a:r>
          </a:p>
          <a:p>
            <a:endParaRPr lang="en-US" dirty="0"/>
          </a:p>
        </p:txBody>
      </p:sp>
      <p:sp>
        <p:nvSpPr>
          <p:cNvPr id="3" name="Title 2"/>
          <p:cNvSpPr>
            <a:spLocks noGrp="1"/>
          </p:cNvSpPr>
          <p:nvPr>
            <p:ph type="title"/>
          </p:nvPr>
        </p:nvSpPr>
        <p:spPr/>
        <p:txBody>
          <a:bodyPr/>
          <a:lstStyle/>
          <a:p>
            <a:r>
              <a:rPr lang="en-US" dirty="0"/>
              <a:t>Sử dụng Netbean</a:t>
            </a:r>
          </a:p>
        </p:txBody>
      </p:sp>
      <p:pic>
        <p:nvPicPr>
          <p:cNvPr id="4" name="Picture 3"/>
          <p:cNvPicPr/>
          <p:nvPr/>
        </p:nvPicPr>
        <p:blipFill>
          <a:blip r:embed="rId2"/>
          <a:stretch>
            <a:fillRect/>
          </a:stretch>
        </p:blipFill>
        <p:spPr>
          <a:xfrm>
            <a:off x="4620057" y="1934934"/>
            <a:ext cx="5972175" cy="4015105"/>
          </a:xfrm>
          <a:prstGeom prst="rect">
            <a:avLst/>
          </a:prstGeom>
        </p:spPr>
      </p:pic>
    </p:spTree>
    <p:extLst>
      <p:ext uri="{BB962C8B-B14F-4D97-AF65-F5344CB8AC3E}">
        <p14:creationId xmlns:p14="http://schemas.microsoft.com/office/powerpoint/2010/main" val="12085580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Sử dụng Netbean</a:t>
            </a:r>
          </a:p>
        </p:txBody>
      </p:sp>
      <p:pic>
        <p:nvPicPr>
          <p:cNvPr id="4" name="Content Placeholder 3"/>
          <p:cNvPicPr>
            <a:picLocks noGrp="1"/>
          </p:cNvPicPr>
          <p:nvPr>
            <p:ph idx="1"/>
          </p:nvPr>
        </p:nvPicPr>
        <p:blipFill>
          <a:blip r:embed="rId2"/>
          <a:stretch>
            <a:fillRect/>
          </a:stretch>
        </p:blipFill>
        <p:spPr>
          <a:xfrm>
            <a:off x="838200" y="1442358"/>
            <a:ext cx="6761466" cy="4651375"/>
          </a:xfrm>
          <a:prstGeom prst="rect">
            <a:avLst/>
          </a:prstGeom>
        </p:spPr>
      </p:pic>
      <p:sp>
        <p:nvSpPr>
          <p:cNvPr id="5" name="Rectangle 4"/>
          <p:cNvSpPr/>
          <p:nvPr/>
        </p:nvSpPr>
        <p:spPr>
          <a:xfrm>
            <a:off x="7931728" y="1568026"/>
            <a:ext cx="3422072" cy="3349956"/>
          </a:xfrm>
          <a:prstGeom prst="rect">
            <a:avLst/>
          </a:prstGeom>
        </p:spPr>
        <p:txBody>
          <a:bodyPr wrap="square">
            <a:spAutoFit/>
          </a:bodyPr>
          <a:lstStyle/>
          <a:p>
            <a:pPr marL="342900" indent="-342900" algn="just">
              <a:lnSpc>
                <a:spcPct val="150000"/>
              </a:lnSpc>
              <a:spcAft>
                <a:spcPts val="0"/>
              </a:spcAft>
              <a:buFont typeface="Wingdings" panose="05000000000000000000" pitchFamily="2" charset="2"/>
              <a:buChar char="ü"/>
            </a:pPr>
            <a:r>
              <a:rPr lang="en-US" sz="2400" dirty="0">
                <a:latin typeface="Times New Roman" panose="02020603050405020304" pitchFamily="18" charset="0"/>
                <a:ea typeface="Calibri" panose="020F0502020204030204" pitchFamily="34" charset="0"/>
                <a:cs typeface="Times New Roman" panose="02020603050405020304" pitchFamily="18" charset="0"/>
              </a:rPr>
              <a:t>Điền tên project và chọn nơi lưu ứng dụng: Lớp Main được tạo tự động có tên giống với tên Project, có thể đổi tên lớp này</a:t>
            </a:r>
            <a:r>
              <a:rPr lang="en-US" dirty="0">
                <a:latin typeface="Times New Roman" panose="02020603050405020304" pitchFamily="18"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38241279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dirty="0"/>
              <a:t>Sử dụng Netbean</a:t>
            </a:r>
          </a:p>
        </p:txBody>
      </p:sp>
      <p:pic>
        <p:nvPicPr>
          <p:cNvPr id="7" name="Content Placeholder 6"/>
          <p:cNvPicPr>
            <a:picLocks noGrp="1"/>
          </p:cNvPicPr>
          <p:nvPr>
            <p:ph idx="1"/>
          </p:nvPr>
        </p:nvPicPr>
        <p:blipFill rotWithShape="1">
          <a:blip r:embed="rId2" cstate="print">
            <a:extLst>
              <a:ext uri="{28A0092B-C50C-407E-A947-70E740481C1C}">
                <a14:useLocalDpi xmlns:a14="http://schemas.microsoft.com/office/drawing/2010/main" val="0"/>
              </a:ext>
            </a:extLst>
          </a:blip>
          <a:srcRect/>
          <a:stretch/>
        </p:blipFill>
        <p:spPr bwMode="auto">
          <a:xfrm>
            <a:off x="838199" y="1782239"/>
            <a:ext cx="4814455" cy="4092088"/>
          </a:xfrm>
          <a:prstGeom prst="rect">
            <a:avLst/>
          </a:prstGeom>
          <a:ln>
            <a:noFill/>
          </a:ln>
          <a:extLst>
            <a:ext uri="{53640926-AAD7-44D8-BBD7-CCE9431645EC}">
              <a14:shadowObscured xmlns:a14="http://schemas.microsoft.com/office/drawing/2010/main"/>
            </a:ext>
          </a:extLst>
        </p:spPr>
      </p:pic>
      <p:sp>
        <p:nvSpPr>
          <p:cNvPr id="6" name="Rectangle 5"/>
          <p:cNvSpPr/>
          <p:nvPr/>
        </p:nvSpPr>
        <p:spPr>
          <a:xfrm>
            <a:off x="6109855" y="1782239"/>
            <a:ext cx="4765963" cy="3477875"/>
          </a:xfrm>
          <a:prstGeom prst="rect">
            <a:avLst/>
          </a:prstGeom>
        </p:spPr>
        <p:txBody>
          <a:bodyPr wrap="square">
            <a:spAutoFit/>
          </a:bodyPr>
          <a:lstStyle/>
          <a:p>
            <a:pPr marL="571500" indent="-571500" algn="just">
              <a:buFont typeface="Wingdings" panose="05000000000000000000" pitchFamily="2" charset="2"/>
              <a:buChar char="Ø"/>
            </a:pPr>
            <a:r>
              <a:rPr lang="en-US" sz="4400" dirty="0"/>
              <a:t>Soạn thảo code và thực thi ứng dụng (nhấn nút Run hoặc ‘Shift + F6’)</a:t>
            </a:r>
          </a:p>
        </p:txBody>
      </p:sp>
    </p:spTree>
    <p:extLst>
      <p:ext uri="{BB962C8B-B14F-4D97-AF65-F5344CB8AC3E}">
        <p14:creationId xmlns:p14="http://schemas.microsoft.com/office/powerpoint/2010/main" val="23019707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Title 2"/>
          <p:cNvSpPr>
            <a:spLocks noGrp="1"/>
          </p:cNvSpPr>
          <p:nvPr>
            <p:ph type="title"/>
          </p:nvPr>
        </p:nvSpPr>
        <p:spPr/>
        <p:txBody>
          <a:bodyPr/>
          <a:lstStyle/>
          <a:p>
            <a:r>
              <a:rPr lang="en-US" dirty="0"/>
              <a:t>Sử dụng Netbean</a:t>
            </a:r>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a:stretch/>
        </p:blipFill>
        <p:spPr bwMode="auto">
          <a:xfrm>
            <a:off x="3011228" y="1572441"/>
            <a:ext cx="5698490" cy="424751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195540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4. Cấu trúc chương trình Java đơn giản </a:t>
            </a:r>
          </a:p>
        </p:txBody>
      </p:sp>
    </p:spTree>
    <p:extLst>
      <p:ext uri="{BB962C8B-B14F-4D97-AF65-F5344CB8AC3E}">
        <p14:creationId xmlns:p14="http://schemas.microsoft.com/office/powerpoint/2010/main" val="3996053957"/>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Cấu trúc chương trình Java đơn giản</a:t>
            </a:r>
          </a:p>
        </p:txBody>
      </p:sp>
      <p:pic>
        <p:nvPicPr>
          <p:cNvPr id="5" name="Picture 4"/>
          <p:cNvPicPr>
            <a:picLocks noChangeAspect="1"/>
          </p:cNvPicPr>
          <p:nvPr/>
        </p:nvPicPr>
        <p:blipFill>
          <a:blip r:embed="rId2"/>
          <a:stretch>
            <a:fillRect/>
          </a:stretch>
        </p:blipFill>
        <p:spPr>
          <a:xfrm>
            <a:off x="838199" y="1442357"/>
            <a:ext cx="10433547" cy="3212769"/>
          </a:xfrm>
          <a:prstGeom prst="rect">
            <a:avLst/>
          </a:prstGeom>
        </p:spPr>
      </p:pic>
    </p:spTree>
    <p:extLst>
      <p:ext uri="{BB962C8B-B14F-4D97-AF65-F5344CB8AC3E}">
        <p14:creationId xmlns:p14="http://schemas.microsoft.com/office/powerpoint/2010/main" val="31903004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838199" y="1787668"/>
            <a:ext cx="10515601" cy="3867017"/>
          </a:xfrm>
          <a:prstGeom prst="rect">
            <a:avLst/>
          </a:prstGeom>
        </p:spPr>
      </p:pic>
      <p:sp>
        <p:nvSpPr>
          <p:cNvPr id="3" name="Title 2"/>
          <p:cNvSpPr>
            <a:spLocks noGrp="1"/>
          </p:cNvSpPr>
          <p:nvPr>
            <p:ph type="title"/>
          </p:nvPr>
        </p:nvSpPr>
        <p:spPr/>
        <p:txBody>
          <a:bodyPr>
            <a:normAutofit/>
          </a:bodyPr>
          <a:lstStyle/>
          <a:p>
            <a:r>
              <a:rPr lang="en-US" dirty="0"/>
              <a:t>Cơ chế biên dịch và thực thi</a:t>
            </a:r>
          </a:p>
        </p:txBody>
      </p:sp>
    </p:spTree>
    <p:extLst>
      <p:ext uri="{BB962C8B-B14F-4D97-AF65-F5344CB8AC3E}">
        <p14:creationId xmlns:p14="http://schemas.microsoft.com/office/powerpoint/2010/main" val="24722754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5. Các quy tắc cơ bản của ngôn ngữ Java</a:t>
            </a:r>
          </a:p>
        </p:txBody>
      </p:sp>
    </p:spTree>
    <p:extLst>
      <p:ext uri="{BB962C8B-B14F-4D97-AF65-F5344CB8AC3E}">
        <p14:creationId xmlns:p14="http://schemas.microsoft.com/office/powerpoint/2010/main" val="2276702642"/>
      </p:ext>
    </p:extLst>
  </p:cSld>
  <p:clrMapOvr>
    <a:masterClrMapping/>
  </p:clrMapOvr>
  <p:transition spd="slow">
    <p:push dir="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Comment code trong Java là những đoạn code mà compiler sẽ bỏ qua lúc biên dịch. Các đoạn comment này dùng để giải thích về ý nghĩa, công dụng của các biến, phương thức, lớp …  để cho chương trình dễ hiểu và dễ bảo trì hơn. Comment cũng được dùng khi muốn bỏ qua biên dịch một đoạn code nào đó.</a:t>
            </a:r>
          </a:p>
        </p:txBody>
      </p:sp>
      <p:sp>
        <p:nvSpPr>
          <p:cNvPr id="3" name="Title 2"/>
          <p:cNvSpPr>
            <a:spLocks noGrp="1"/>
          </p:cNvSpPr>
          <p:nvPr>
            <p:ph type="title"/>
          </p:nvPr>
        </p:nvSpPr>
        <p:spPr/>
        <p:txBody>
          <a:bodyPr/>
          <a:lstStyle/>
          <a:p>
            <a:r>
              <a:rPr lang="en-US" dirty="0"/>
              <a:t>5.1. Cú pháp comment trong Java</a:t>
            </a:r>
          </a:p>
        </p:txBody>
      </p:sp>
    </p:spTree>
    <p:extLst>
      <p:ext uri="{BB962C8B-B14F-4D97-AF65-F5344CB8AC3E}">
        <p14:creationId xmlns:p14="http://schemas.microsoft.com/office/powerpoint/2010/main" val="34200949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3 </a:t>
            </a:r>
            <a:r>
              <a:rPr lang="en-US"/>
              <a:t>cách comment trong Java</a:t>
            </a:r>
            <a:endParaRPr lang="en-US" dirty="0"/>
          </a:p>
        </p:txBody>
      </p:sp>
      <p:sp>
        <p:nvSpPr>
          <p:cNvPr id="5" name="Content Placeholder 4"/>
          <p:cNvSpPr>
            <a:spLocks noGrp="1"/>
          </p:cNvSpPr>
          <p:nvPr>
            <p:ph idx="1"/>
          </p:nvPr>
        </p:nvSpPr>
        <p:spPr/>
        <p:txBody>
          <a:bodyPr/>
          <a:lstStyle/>
          <a:p>
            <a:endParaRPr lang="en-US"/>
          </a:p>
        </p:txBody>
      </p:sp>
      <p:pic>
        <p:nvPicPr>
          <p:cNvPr id="6" name="Picture 5"/>
          <p:cNvPicPr>
            <a:picLocks noChangeAspect="1"/>
          </p:cNvPicPr>
          <p:nvPr/>
        </p:nvPicPr>
        <p:blipFill>
          <a:blip r:embed="rId2"/>
          <a:stretch>
            <a:fillRect/>
          </a:stretch>
        </p:blipFill>
        <p:spPr>
          <a:xfrm>
            <a:off x="838199" y="1299017"/>
            <a:ext cx="9968345" cy="4702050"/>
          </a:xfrm>
          <a:prstGeom prst="rect">
            <a:avLst/>
          </a:prstGeom>
        </p:spPr>
      </p:pic>
    </p:spTree>
    <p:extLst>
      <p:ext uri="{BB962C8B-B14F-4D97-AF65-F5344CB8AC3E}">
        <p14:creationId xmlns:p14="http://schemas.microsoft.com/office/powerpoint/2010/main" val="12470789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lvl="0"/>
            <a:r>
              <a:rPr lang="en-US" dirty="0"/>
              <a:t>Sử dụng ký tự alphabet, số, $, dấu gạch dưới (_). Không được chứa khoảng trắng, các ký tự toán học. Tên không bắt đầu bằng số; phải được</a:t>
            </a:r>
            <a:r>
              <a:rPr lang="en-US" b="1" dirty="0"/>
              <a:t> </a:t>
            </a:r>
            <a:r>
              <a:rPr lang="en-US" dirty="0"/>
              <a:t>bắt đầu bằng chữ cái hoặc dấu gạch dưới _</a:t>
            </a:r>
          </a:p>
          <a:p>
            <a:pPr lvl="0"/>
            <a:r>
              <a:rPr lang="en-US" dirty="0"/>
              <a:t>Không được trùng với các từ khóa của Java</a:t>
            </a:r>
          </a:p>
          <a:p>
            <a:pPr lvl="0"/>
            <a:r>
              <a:rPr lang="en-US" dirty="0"/>
              <a:t>Không nên đặt tên dài quá 20 ký tự, và cũng không quá ngắn, trừ khi đặt tên tạm (ví dụ như: a, x, i, j, ...)</a:t>
            </a:r>
          </a:p>
          <a:p>
            <a:pPr lvl="0"/>
            <a:r>
              <a:rPr lang="en-US" dirty="0"/>
              <a:t>Đặt tên có ý nghĩa và thể hiện được mục đích của lớp, biến, phương thức. Nên đặt tên lớp, tên thuộc tính, tên phương thức bằng tiếng Anh.</a:t>
            </a:r>
          </a:p>
          <a:p>
            <a:pPr lvl="0"/>
            <a:r>
              <a:rPr lang="en-US" dirty="0"/>
              <a:t>Tên được đặt theo</a:t>
            </a:r>
            <a:r>
              <a:rPr lang="en-US" b="1" dirty="0"/>
              <a:t> quy tắc con lạc đà</a:t>
            </a:r>
            <a:r>
              <a:rPr lang="en-US" dirty="0"/>
              <a:t> </a:t>
            </a:r>
            <a:r>
              <a:rPr lang="en-US"/>
              <a:t>(</a:t>
            </a:r>
            <a:r>
              <a:rPr lang="en-US" i="1"/>
              <a:t>CamelCase</a:t>
            </a:r>
            <a:r>
              <a:rPr lang="en-US" dirty="0"/>
              <a:t>)</a:t>
            </a:r>
          </a:p>
          <a:p>
            <a:endParaRPr lang="en-US" dirty="0"/>
          </a:p>
        </p:txBody>
      </p:sp>
      <p:sp>
        <p:nvSpPr>
          <p:cNvPr id="3" name="Title 2"/>
          <p:cNvSpPr>
            <a:spLocks noGrp="1"/>
          </p:cNvSpPr>
          <p:nvPr>
            <p:ph type="title"/>
          </p:nvPr>
        </p:nvSpPr>
        <p:spPr/>
        <p:txBody>
          <a:bodyPr/>
          <a:lstStyle/>
          <a:p>
            <a:r>
              <a:rPr lang="en-US" dirty="0"/>
              <a:t>5.2. Quy tắc đặt tên trong Java</a:t>
            </a:r>
          </a:p>
        </p:txBody>
      </p:sp>
    </p:spTree>
    <p:extLst>
      <p:ext uri="{BB962C8B-B14F-4D97-AF65-F5344CB8AC3E}">
        <p14:creationId xmlns:p14="http://schemas.microsoft.com/office/powerpoint/2010/main" val="4570001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US" dirty="0"/>
              <a:t>Tên Project viết theo quy tắc con lạc đà. Ví dụ: QuanLySinhVien, QuanLyBanHang</a:t>
            </a:r>
          </a:p>
          <a:p>
            <a:r>
              <a:rPr lang="en-US" dirty="0"/>
              <a:t>Tên package viết thường toàn bộ. Ví dụ: quanlysinhvien.model, com.tencongty.tendoan</a:t>
            </a:r>
          </a:p>
          <a:p>
            <a:r>
              <a:rPr lang="en-US" dirty="0"/>
              <a:t>Tên lớp viết hoa ký tự đầu; tên biến và tên phương thức viết thường ký tự đầu tiên. </a:t>
            </a:r>
          </a:p>
          <a:p>
            <a:r>
              <a:rPr lang="en-US" dirty="0"/>
              <a:t>Tên hằng số được viết in hoa. </a:t>
            </a:r>
          </a:p>
          <a:p>
            <a:r>
              <a:rPr lang="en-US" dirty="0"/>
              <a:t>Ví dụ: PI = 3.14; TY_GIA = 23000; HOUR_OF_DAY = 24; COMPANY = “TDC”</a:t>
            </a:r>
          </a:p>
          <a:p>
            <a:r>
              <a:rPr lang="en-US" dirty="0"/>
              <a:t>Lưu ý: Trong Java có phân biệt chữ hoa chữ thường.</a:t>
            </a:r>
          </a:p>
        </p:txBody>
      </p:sp>
      <p:sp>
        <p:nvSpPr>
          <p:cNvPr id="3" name="Title 2"/>
          <p:cNvSpPr>
            <a:spLocks noGrp="1"/>
          </p:cNvSpPr>
          <p:nvPr>
            <p:ph type="title"/>
          </p:nvPr>
        </p:nvSpPr>
        <p:spPr/>
        <p:txBody>
          <a:bodyPr/>
          <a:lstStyle/>
          <a:p>
            <a:r>
              <a:rPr lang="en-US"/>
              <a:t>5.2. Quy tắc đặt tên trong Java (tt)</a:t>
            </a:r>
          </a:p>
        </p:txBody>
      </p:sp>
    </p:spTree>
    <p:extLst>
      <p:ext uri="{BB962C8B-B14F-4D97-AF65-F5344CB8AC3E}">
        <p14:creationId xmlns:p14="http://schemas.microsoft.com/office/powerpoint/2010/main" val="14664564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dirty="0"/>
              <a:t>Một số ví dụ về tên lớp, tên thuộc tính, tên phương thức:</a:t>
            </a:r>
          </a:p>
        </p:txBody>
      </p:sp>
      <p:graphicFrame>
        <p:nvGraphicFramePr>
          <p:cNvPr id="4" name="Content Placeholder 3"/>
          <p:cNvGraphicFramePr>
            <a:graphicFrameLocks noGrp="1"/>
          </p:cNvGraphicFramePr>
          <p:nvPr>
            <p:ph idx="1"/>
          </p:nvPr>
        </p:nvGraphicFramePr>
        <p:xfrm>
          <a:off x="838201" y="1561458"/>
          <a:ext cx="10515600" cy="2172336"/>
        </p:xfrm>
        <a:graphic>
          <a:graphicData uri="http://schemas.openxmlformats.org/drawingml/2006/table">
            <a:tbl>
              <a:tblPr firstRow="1" firstCol="1" bandRow="1">
                <a:tableStyleId>{5C22544A-7EE6-4342-B048-85BDC9FD1C3A}</a:tableStyleId>
              </a:tblPr>
              <a:tblGrid>
                <a:gridCol w="2750126">
                  <a:extLst>
                    <a:ext uri="{9D8B030D-6E8A-4147-A177-3AD203B41FA5}">
                      <a16:colId xmlns:a16="http://schemas.microsoft.com/office/drawing/2014/main" val="75780364"/>
                    </a:ext>
                  </a:extLst>
                </a:gridCol>
                <a:gridCol w="3560618">
                  <a:extLst>
                    <a:ext uri="{9D8B030D-6E8A-4147-A177-3AD203B41FA5}">
                      <a16:colId xmlns:a16="http://schemas.microsoft.com/office/drawing/2014/main" val="162071655"/>
                    </a:ext>
                  </a:extLst>
                </a:gridCol>
                <a:gridCol w="4204856">
                  <a:extLst>
                    <a:ext uri="{9D8B030D-6E8A-4147-A177-3AD203B41FA5}">
                      <a16:colId xmlns:a16="http://schemas.microsoft.com/office/drawing/2014/main" val="794207535"/>
                    </a:ext>
                  </a:extLst>
                </a:gridCol>
              </a:tblGrid>
              <a:tr h="0">
                <a:tc>
                  <a:txBody>
                    <a:bodyPr/>
                    <a:lstStyle/>
                    <a:p>
                      <a:pPr algn="ctr">
                        <a:lnSpc>
                          <a:spcPct val="115000"/>
                        </a:lnSpc>
                        <a:spcAft>
                          <a:spcPts val="0"/>
                        </a:spcAft>
                      </a:pPr>
                      <a:r>
                        <a:rPr lang="en-US" sz="3200">
                          <a:effectLst/>
                        </a:rPr>
                        <a:t>Tên lớp</a:t>
                      </a:r>
                      <a:endParaRPr lang="en-US" sz="3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n-US" sz="3200">
                          <a:effectLst/>
                        </a:rPr>
                        <a:t>Tên thuộc tính</a:t>
                      </a:r>
                      <a:endParaRPr lang="en-US" sz="3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n-US" sz="3200">
                          <a:effectLst/>
                        </a:rPr>
                        <a:t>Tên phương thức</a:t>
                      </a:r>
                      <a:endParaRPr lang="en-US" sz="3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46324067"/>
                  </a:ext>
                </a:extLst>
              </a:tr>
              <a:tr h="0">
                <a:tc>
                  <a:txBody>
                    <a:bodyPr/>
                    <a:lstStyle/>
                    <a:p>
                      <a:pPr>
                        <a:lnSpc>
                          <a:spcPct val="115000"/>
                        </a:lnSpc>
                        <a:spcAft>
                          <a:spcPts val="0"/>
                        </a:spcAft>
                      </a:pPr>
                      <a:r>
                        <a:rPr lang="en-US" sz="3200">
                          <a:effectLst/>
                        </a:rPr>
                        <a:t>SinhVien</a:t>
                      </a:r>
                    </a:p>
                    <a:p>
                      <a:pPr>
                        <a:lnSpc>
                          <a:spcPct val="115000"/>
                        </a:lnSpc>
                        <a:spcAft>
                          <a:spcPts val="0"/>
                        </a:spcAft>
                      </a:pPr>
                      <a:r>
                        <a:rPr lang="en-US" sz="3200">
                          <a:effectLst/>
                        </a:rPr>
                        <a:t>HinhChuNhat</a:t>
                      </a:r>
                    </a:p>
                    <a:p>
                      <a:pPr>
                        <a:lnSpc>
                          <a:spcPct val="115000"/>
                        </a:lnSpc>
                        <a:spcAft>
                          <a:spcPts val="0"/>
                        </a:spcAft>
                      </a:pPr>
                      <a:r>
                        <a:rPr lang="en-US" sz="3200">
                          <a:effectLst/>
                        </a:rPr>
                        <a:t>XeMay</a:t>
                      </a:r>
                      <a:endParaRPr lang="en-US" sz="3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5000"/>
                        </a:lnSpc>
                        <a:spcAft>
                          <a:spcPts val="0"/>
                        </a:spcAft>
                      </a:pPr>
                      <a:r>
                        <a:rPr lang="en-US" sz="3200">
                          <a:effectLst/>
                        </a:rPr>
                        <a:t>hoTen</a:t>
                      </a:r>
                    </a:p>
                    <a:p>
                      <a:pPr>
                        <a:lnSpc>
                          <a:spcPct val="115000"/>
                        </a:lnSpc>
                        <a:spcAft>
                          <a:spcPts val="0"/>
                        </a:spcAft>
                      </a:pPr>
                      <a:r>
                        <a:rPr lang="en-US" sz="3200">
                          <a:effectLst/>
                        </a:rPr>
                        <a:t>diemToan</a:t>
                      </a:r>
                    </a:p>
                    <a:p>
                      <a:pPr>
                        <a:lnSpc>
                          <a:spcPct val="115000"/>
                        </a:lnSpc>
                        <a:spcAft>
                          <a:spcPts val="0"/>
                        </a:spcAft>
                      </a:pPr>
                      <a:r>
                        <a:rPr lang="en-US" sz="3200">
                          <a:effectLst/>
                        </a:rPr>
                        <a:t>diemVan</a:t>
                      </a:r>
                      <a:endParaRPr lang="en-US" sz="3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5000"/>
                        </a:lnSpc>
                        <a:spcAft>
                          <a:spcPts val="0"/>
                        </a:spcAft>
                      </a:pPr>
                      <a:r>
                        <a:rPr lang="en-US" sz="3200" dirty="0">
                          <a:effectLst/>
                        </a:rPr>
                        <a:t>tinhDiemTrungBinh()</a:t>
                      </a:r>
                    </a:p>
                    <a:p>
                      <a:pPr>
                        <a:lnSpc>
                          <a:spcPct val="115000"/>
                        </a:lnSpc>
                        <a:spcAft>
                          <a:spcPts val="0"/>
                        </a:spcAft>
                      </a:pPr>
                      <a:r>
                        <a:rPr lang="en-US" sz="3200" dirty="0">
                          <a:effectLst/>
                        </a:rPr>
                        <a:t>inThongTin()</a:t>
                      </a:r>
                    </a:p>
                    <a:p>
                      <a:pPr>
                        <a:lnSpc>
                          <a:spcPct val="115000"/>
                        </a:lnSpc>
                        <a:spcAft>
                          <a:spcPts val="0"/>
                        </a:spcAft>
                      </a:pPr>
                      <a:r>
                        <a:rPr lang="en-US" sz="3200" dirty="0">
                          <a:effectLst/>
                        </a:rPr>
                        <a:t>tinhDienTich()</a:t>
                      </a:r>
                      <a:endParaRPr lang="en-US" sz="3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593128838"/>
                  </a:ext>
                </a:extLst>
              </a:tr>
            </a:tbl>
          </a:graphicData>
        </a:graphic>
      </p:graphicFrame>
    </p:spTree>
    <p:extLst>
      <p:ext uri="{BB962C8B-B14F-4D97-AF65-F5344CB8AC3E}">
        <p14:creationId xmlns:p14="http://schemas.microsoft.com/office/powerpoint/2010/main" val="347558526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196253" y="1442358"/>
            <a:ext cx="10157547" cy="4245194"/>
          </a:xfrm>
          <a:prstGeom prst="rect">
            <a:avLst/>
          </a:prstGeom>
        </p:spPr>
      </p:pic>
      <p:sp>
        <p:nvSpPr>
          <p:cNvPr id="3" name="Title 2"/>
          <p:cNvSpPr>
            <a:spLocks noGrp="1"/>
          </p:cNvSpPr>
          <p:nvPr>
            <p:ph type="title"/>
          </p:nvPr>
        </p:nvSpPr>
        <p:spPr/>
        <p:txBody>
          <a:bodyPr>
            <a:normAutofit/>
          </a:bodyPr>
          <a:lstStyle/>
          <a:p>
            <a:r>
              <a:rPr lang="en-US" dirty="0"/>
              <a:t>Từ khóa Java:</a:t>
            </a:r>
          </a:p>
        </p:txBody>
      </p:sp>
    </p:spTree>
    <p:extLst>
      <p:ext uri="{BB962C8B-B14F-4D97-AF65-F5344CB8AC3E}">
        <p14:creationId xmlns:p14="http://schemas.microsoft.com/office/powerpoint/2010/main" val="133079520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dirty="0"/>
              <a:t>\t	Chèn vào một tab vào chuỗi</a:t>
            </a:r>
          </a:p>
          <a:p>
            <a:r>
              <a:rPr lang="en-US" dirty="0"/>
              <a:t>\b	Xóa lùi 1 ký tự (backspace)</a:t>
            </a:r>
          </a:p>
          <a:p>
            <a:r>
              <a:rPr lang="en-US" dirty="0"/>
              <a:t>\n	Chèn một dòng mới</a:t>
            </a:r>
          </a:p>
          <a:p>
            <a:r>
              <a:rPr lang="en-US" dirty="0"/>
              <a:t>\r	Thay thế các ký tự trước \r bằng số các ký tự phía sau \r</a:t>
            </a:r>
          </a:p>
          <a:p>
            <a:r>
              <a:rPr lang="en-US" dirty="0"/>
              <a:t>\'	Chèn dấu nháy đơn</a:t>
            </a:r>
          </a:p>
          <a:p>
            <a:r>
              <a:rPr lang="en-US" dirty="0"/>
              <a:t>\"	Chèn dấu nháy kép</a:t>
            </a:r>
          </a:p>
          <a:p>
            <a:r>
              <a:rPr lang="en-US" dirty="0"/>
              <a:t>\\	Chèn dấu \ </a:t>
            </a:r>
          </a:p>
          <a:p>
            <a:endParaRPr lang="en-US" dirty="0"/>
          </a:p>
        </p:txBody>
      </p:sp>
      <p:sp>
        <p:nvSpPr>
          <p:cNvPr id="3" name="Title 2"/>
          <p:cNvSpPr>
            <a:spLocks noGrp="1"/>
          </p:cNvSpPr>
          <p:nvPr>
            <p:ph type="title"/>
          </p:nvPr>
        </p:nvSpPr>
        <p:spPr/>
        <p:txBody>
          <a:bodyPr/>
          <a:lstStyle/>
          <a:p>
            <a:r>
              <a:rPr lang="en-US" dirty="0"/>
              <a:t>Một số ký tự Escape character phổ biến trong Java</a:t>
            </a:r>
          </a:p>
        </p:txBody>
      </p:sp>
    </p:spTree>
    <p:extLst>
      <p:ext uri="{BB962C8B-B14F-4D97-AF65-F5344CB8AC3E}">
        <p14:creationId xmlns:p14="http://schemas.microsoft.com/office/powerpoint/2010/main" val="358133011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6. Biên dịch và thực thi chương trình Java </a:t>
            </a:r>
          </a:p>
        </p:txBody>
      </p:sp>
    </p:spTree>
    <p:extLst>
      <p:ext uri="{BB962C8B-B14F-4D97-AF65-F5344CB8AC3E}">
        <p14:creationId xmlns:p14="http://schemas.microsoft.com/office/powerpoint/2010/main" val="206498933"/>
      </p:ext>
    </p:extLst>
  </p:cSld>
  <p:clrMapOvr>
    <a:masterClrMapping/>
  </p:clrMapOvr>
  <p:transition spd="slow">
    <p:push dir="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Trình biên dịch chuyển mã nguồn thành tập các lệnh (bytecode) không phụ thuộc vào phần cứng cụ thể. Khi chạy chương trình, trình thông dịch trên mỗi máy chuyển bytecode thành chương trình thực thi nhờ có máy ảo Java. Máy ảo Java tạo ra một môi trường để thực thi các lệnh, nạp các file .class, quản lý bộ nhớ, gom rác.</a:t>
            </a:r>
          </a:p>
          <a:p>
            <a:endParaRPr lang="en-US" dirty="0"/>
          </a:p>
        </p:txBody>
      </p:sp>
      <p:sp>
        <p:nvSpPr>
          <p:cNvPr id="3" name="Title 2"/>
          <p:cNvSpPr>
            <a:spLocks noGrp="1"/>
          </p:cNvSpPr>
          <p:nvPr>
            <p:ph type="title"/>
          </p:nvPr>
        </p:nvSpPr>
        <p:spPr/>
        <p:txBody>
          <a:bodyPr/>
          <a:lstStyle/>
          <a:p>
            <a:r>
              <a:rPr lang="en-US"/>
              <a:t>Biên dịch và thực thi chương trình Java </a:t>
            </a:r>
            <a:endParaRPr lang="en-US" dirty="0"/>
          </a:p>
        </p:txBody>
      </p:sp>
    </p:spTree>
    <p:extLst>
      <p:ext uri="{BB962C8B-B14F-4D97-AF65-F5344CB8AC3E}">
        <p14:creationId xmlns:p14="http://schemas.microsoft.com/office/powerpoint/2010/main" val="37584282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lvl="0"/>
            <a:r>
              <a:rPr lang="en-US" dirty="0"/>
              <a:t>Trình biên dịch, 'javac' </a:t>
            </a:r>
          </a:p>
          <a:p>
            <a:pPr lvl="1"/>
            <a:r>
              <a:rPr lang="en-US" dirty="0"/>
              <a:t>javac [options] SourceCodeName.java</a:t>
            </a:r>
          </a:p>
          <a:p>
            <a:pPr lvl="0"/>
            <a:r>
              <a:rPr lang="en-US" dirty="0"/>
              <a:t>Trình thông dịch, 'java' </a:t>
            </a:r>
          </a:p>
          <a:p>
            <a:pPr lvl="1"/>
            <a:r>
              <a:rPr lang="en-US" dirty="0"/>
              <a:t>java [options] ClassName </a:t>
            </a:r>
          </a:p>
          <a:p>
            <a:pPr lvl="0"/>
            <a:r>
              <a:rPr lang="en-US" dirty="0"/>
              <a:t>Công cụ sinh tài liệu, 'javadoc' </a:t>
            </a:r>
          </a:p>
          <a:p>
            <a:pPr lvl="1"/>
            <a:r>
              <a:rPr lang="en-US" dirty="0"/>
              <a:t>javadoc [options] SourceCodeName.java</a:t>
            </a:r>
          </a:p>
          <a:p>
            <a:endParaRPr lang="en-US" dirty="0"/>
          </a:p>
        </p:txBody>
      </p:sp>
      <p:sp>
        <p:nvSpPr>
          <p:cNvPr id="3" name="Title 2"/>
          <p:cNvSpPr>
            <a:spLocks noGrp="1"/>
          </p:cNvSpPr>
          <p:nvPr>
            <p:ph type="title"/>
          </p:nvPr>
        </p:nvSpPr>
        <p:spPr/>
        <p:txBody>
          <a:bodyPr>
            <a:normAutofit/>
          </a:bodyPr>
          <a:lstStyle/>
          <a:p>
            <a:r>
              <a:rPr lang="en-US" dirty="0"/>
              <a:t>Các lệnh biên dịch, thông dịch:</a:t>
            </a:r>
          </a:p>
        </p:txBody>
      </p:sp>
    </p:spTree>
    <p:extLst>
      <p:ext uri="{BB962C8B-B14F-4D97-AF65-F5344CB8AC3E}">
        <p14:creationId xmlns:p14="http://schemas.microsoft.com/office/powerpoint/2010/main" val="234409590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dirty="0"/>
              <a:t>Để thống nhất cách viết code và dễ sửa lỗi cũng như bảo trì nâng cấp hệ thống, lập trình viên cần tuân thủ quy ước viết code. Hai bộ Quy ước viết mã lập trình Java: </a:t>
            </a:r>
            <a:r>
              <a:rPr lang="en-US" b="1" dirty="0"/>
              <a:t>Google Java Style Guide, Sun Java Style Guide</a:t>
            </a:r>
            <a:endParaRPr lang="en-US" dirty="0"/>
          </a:p>
          <a:p>
            <a:r>
              <a:rPr lang="en-US" dirty="0"/>
              <a:t>Các tài liệu về lớp và phương thức trong thư viện Java được trình bày trong API document: </a:t>
            </a:r>
            <a:r>
              <a:rPr lang="en-US" dirty="0">
                <a:hlinkClick r:id="rId2"/>
              </a:rPr>
              <a:t>http://docs.oracle.com/javase/7/docs/api/index.html</a:t>
            </a:r>
            <a:endParaRPr lang="en-US" dirty="0"/>
          </a:p>
          <a:p>
            <a:endParaRPr lang="en-US" dirty="0"/>
          </a:p>
          <a:p>
            <a:endParaRPr lang="en-US" dirty="0"/>
          </a:p>
        </p:txBody>
      </p:sp>
      <p:sp>
        <p:nvSpPr>
          <p:cNvPr id="3" name="Title 2"/>
          <p:cNvSpPr>
            <a:spLocks noGrp="1"/>
          </p:cNvSpPr>
          <p:nvPr>
            <p:ph type="title"/>
          </p:nvPr>
        </p:nvSpPr>
        <p:spPr/>
        <p:txBody>
          <a:bodyPr>
            <a:normAutofit/>
          </a:bodyPr>
          <a:lstStyle/>
          <a:p>
            <a:r>
              <a:rPr lang="en-US" dirty="0"/>
              <a:t>Coding convention – Quy ước viết code</a:t>
            </a:r>
          </a:p>
        </p:txBody>
      </p:sp>
    </p:spTree>
    <p:extLst>
      <p:ext uri="{BB962C8B-B14F-4D97-AF65-F5344CB8AC3E}">
        <p14:creationId xmlns:p14="http://schemas.microsoft.com/office/powerpoint/2010/main" val="20135344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5514003" y="0"/>
            <a:ext cx="6609757" cy="6786198"/>
          </a:xfrm>
          <a:prstGeom prst="rect">
            <a:avLst/>
          </a:prstGeom>
        </p:spPr>
      </p:pic>
      <p:sp>
        <p:nvSpPr>
          <p:cNvPr id="3" name="Title 2"/>
          <p:cNvSpPr>
            <a:spLocks noGrp="1"/>
          </p:cNvSpPr>
          <p:nvPr>
            <p:ph type="title"/>
          </p:nvPr>
        </p:nvSpPr>
        <p:spPr/>
        <p:txBody>
          <a:bodyPr>
            <a:normAutofit/>
          </a:bodyPr>
          <a:lstStyle/>
          <a:p>
            <a:r>
              <a:rPr lang="en-US" dirty="0"/>
              <a:t>Ví dụ:  </a:t>
            </a:r>
          </a:p>
        </p:txBody>
      </p:sp>
    </p:spTree>
    <p:extLst>
      <p:ext uri="{BB962C8B-B14F-4D97-AF65-F5344CB8AC3E}">
        <p14:creationId xmlns:p14="http://schemas.microsoft.com/office/powerpoint/2010/main" val="170180836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Yêu cầu: Xây dựng chương trình ứng dụng quản lý sinh viên cho một trường học, để quản lý các thông tin: sinh viên, môn học, khoa, lớp cố định, lớp học phần, đăng ký môn học. Với các chức năng cập nhật dữ liệu: Thêm, Xóa, Sửa, xem danh sách các thông tin, tương tác dữ liệu với file, với Cơ sở dữ liệu.</a:t>
            </a:r>
          </a:p>
          <a:p>
            <a:endParaRPr lang="en-US" dirty="0"/>
          </a:p>
        </p:txBody>
      </p:sp>
      <p:sp>
        <p:nvSpPr>
          <p:cNvPr id="3" name="Title 2"/>
          <p:cNvSpPr>
            <a:spLocks noGrp="1"/>
          </p:cNvSpPr>
          <p:nvPr>
            <p:ph type="title"/>
          </p:nvPr>
        </p:nvSpPr>
        <p:spPr/>
        <p:txBody>
          <a:bodyPr>
            <a:normAutofit/>
          </a:bodyPr>
          <a:lstStyle/>
          <a:p>
            <a:r>
              <a:rPr lang="en-US" dirty="0"/>
              <a:t>Case Study Quản Lý Sinh Viên</a:t>
            </a:r>
          </a:p>
        </p:txBody>
      </p:sp>
    </p:spTree>
    <p:extLst>
      <p:ext uri="{BB962C8B-B14F-4D97-AF65-F5344CB8AC3E}">
        <p14:creationId xmlns:p14="http://schemas.microsoft.com/office/powerpoint/2010/main" val="308870292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Bài tập</a:t>
            </a:r>
          </a:p>
        </p:txBody>
      </p:sp>
    </p:spTree>
    <p:extLst>
      <p:ext uri="{BB962C8B-B14F-4D97-AF65-F5344CB8AC3E}">
        <p14:creationId xmlns:p14="http://schemas.microsoft.com/office/powerpoint/2010/main" val="3124847431"/>
      </p:ext>
    </p:extLst>
  </p:cSld>
  <p:clrMapOvr>
    <a:masterClrMapping/>
  </p:clrMapOvr>
  <p:transition spd="slow">
    <p:push dir="u"/>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lvl="0"/>
            <a:r>
              <a:rPr lang="en-US" dirty="0"/>
              <a:t>Viết chương trình hiển thị câu “A journey of a thousand miles begins with a single step”</a:t>
            </a:r>
          </a:p>
          <a:p>
            <a:endParaRPr lang="en-US" dirty="0"/>
          </a:p>
        </p:txBody>
      </p:sp>
      <p:sp>
        <p:nvSpPr>
          <p:cNvPr id="3" name="Title 2"/>
          <p:cNvSpPr>
            <a:spLocks noGrp="1"/>
          </p:cNvSpPr>
          <p:nvPr>
            <p:ph type="title"/>
          </p:nvPr>
        </p:nvSpPr>
        <p:spPr/>
        <p:txBody>
          <a:bodyPr/>
          <a:lstStyle/>
          <a:p>
            <a:r>
              <a:rPr lang="en-US" dirty="0"/>
              <a:t>Bài 1:</a:t>
            </a:r>
          </a:p>
        </p:txBody>
      </p:sp>
      <p:sp>
        <p:nvSpPr>
          <p:cNvPr id="7" name="Rectangle 6"/>
          <p:cNvSpPr>
            <a:spLocks noChangeArrowheads="1"/>
          </p:cNvSpPr>
          <p:nvPr/>
        </p:nvSpPr>
        <p:spPr bwMode="auto">
          <a:xfrm>
            <a:off x="1343891" y="3281362"/>
            <a:ext cx="9185564" cy="1152093"/>
          </a:xfrm>
          <a:prstGeom prst="rect">
            <a:avLst/>
          </a:prstGeom>
          <a:solidFill>
            <a:schemeClr val="accent4">
              <a:lumMod val="20000"/>
              <a:lumOff val="80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nSpc>
                <a:spcPct val="115000"/>
              </a:lnSpc>
              <a:spcAft>
                <a:spcPts val="0"/>
              </a:spcAft>
            </a:pPr>
            <a:r>
              <a:rPr lang="en-US" sz="2000" dirty="0">
                <a:solidFill>
                  <a:srgbClr val="000000"/>
                </a:solidFill>
                <a:effectLst/>
                <a:latin typeface="Consolas" panose="020B0609020204030204" pitchFamily="49" charset="0"/>
                <a:ea typeface="Calibri" panose="020F0502020204030204" pitchFamily="34" charset="0"/>
                <a:cs typeface="Consolas" panose="020B0609020204030204" pitchFamily="49" charset="0"/>
              </a:rPr>
              <a:t>A journey of thousand miles begins with a single step.</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3362418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Viết chương trình in tên của mình, có dạng như sau</a:t>
            </a:r>
          </a:p>
        </p:txBody>
      </p:sp>
      <p:sp>
        <p:nvSpPr>
          <p:cNvPr id="3" name="Title 2"/>
          <p:cNvSpPr>
            <a:spLocks noGrp="1"/>
          </p:cNvSpPr>
          <p:nvPr>
            <p:ph type="title"/>
          </p:nvPr>
        </p:nvSpPr>
        <p:spPr/>
        <p:txBody>
          <a:bodyPr/>
          <a:lstStyle/>
          <a:p>
            <a:r>
              <a:rPr lang="en-US" dirty="0"/>
              <a:t>Bài 2</a:t>
            </a:r>
          </a:p>
        </p:txBody>
      </p:sp>
      <p:sp>
        <p:nvSpPr>
          <p:cNvPr id="4" name="Rectangle 3"/>
          <p:cNvSpPr>
            <a:spLocks noChangeArrowheads="1"/>
          </p:cNvSpPr>
          <p:nvPr/>
        </p:nvSpPr>
        <p:spPr bwMode="auto">
          <a:xfrm>
            <a:off x="1676399" y="2507673"/>
            <a:ext cx="7758545" cy="2854036"/>
          </a:xfrm>
          <a:prstGeom prst="rect">
            <a:avLst/>
          </a:prstGeom>
          <a:solidFill>
            <a:schemeClr val="accent4">
              <a:lumMod val="20000"/>
              <a:lumOff val="80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nSpc>
                <a:spcPct val="115000"/>
              </a:lnSpc>
              <a:spcAft>
                <a:spcPts val="0"/>
              </a:spcAft>
            </a:pPr>
            <a:r>
              <a:rPr lang="en-US" sz="2400">
                <a:solidFill>
                  <a:srgbClr val="000000"/>
                </a:solidFill>
                <a:effectLst/>
                <a:latin typeface="Times New Roman" panose="02020603050405020304" pitchFamily="18" charset="0"/>
                <a:ea typeface="Calibri" panose="020F0502020204030204" pitchFamily="34" charset="0"/>
                <a:cs typeface="Calibri" panose="020F0502020204030204" pitchFamily="34" charset="0"/>
              </a:rPr>
              <a:t>TTTTTTT    DDDD            CCCC</a:t>
            </a:r>
            <a:endParaRPr lang="en-US" sz="280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0"/>
              </a:spcAft>
            </a:pPr>
            <a:r>
              <a:rPr lang="en-US" sz="2400">
                <a:solidFill>
                  <a:srgbClr val="000000"/>
                </a:solidFill>
                <a:effectLst/>
                <a:latin typeface="Times New Roman" panose="02020603050405020304" pitchFamily="18" charset="0"/>
                <a:ea typeface="Calibri" panose="020F0502020204030204" pitchFamily="34" charset="0"/>
                <a:cs typeface="Calibri" panose="020F0502020204030204" pitchFamily="34" charset="0"/>
              </a:rPr>
              <a:t>       T            D        D        C</a:t>
            </a:r>
            <a:endParaRPr lang="en-US" sz="280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0"/>
              </a:spcAft>
            </a:pPr>
            <a:r>
              <a:rPr lang="en-US" sz="2400">
                <a:solidFill>
                  <a:srgbClr val="000000"/>
                </a:solidFill>
                <a:effectLst/>
                <a:latin typeface="Times New Roman" panose="02020603050405020304" pitchFamily="18" charset="0"/>
                <a:ea typeface="Calibri" panose="020F0502020204030204" pitchFamily="34" charset="0"/>
                <a:cs typeface="Calibri" panose="020F0502020204030204" pitchFamily="34" charset="0"/>
              </a:rPr>
              <a:t>       T            D          D     C</a:t>
            </a:r>
            <a:endParaRPr lang="en-US" sz="280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0"/>
              </a:spcAft>
            </a:pPr>
            <a:r>
              <a:rPr lang="en-US" sz="2400">
                <a:solidFill>
                  <a:srgbClr val="000000"/>
                </a:solidFill>
                <a:effectLst/>
                <a:latin typeface="Times New Roman" panose="02020603050405020304" pitchFamily="18" charset="0"/>
                <a:ea typeface="Calibri" panose="020F0502020204030204" pitchFamily="34" charset="0"/>
                <a:cs typeface="Calibri" panose="020F0502020204030204" pitchFamily="34" charset="0"/>
              </a:rPr>
              <a:t>       T            D        D        C</a:t>
            </a:r>
            <a:endParaRPr lang="en-US" sz="280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0"/>
              </a:spcAft>
            </a:pPr>
            <a:r>
              <a:rPr lang="en-US" sz="2400">
                <a:solidFill>
                  <a:srgbClr val="000000"/>
                </a:solidFill>
                <a:effectLst/>
                <a:latin typeface="Times New Roman" panose="02020603050405020304" pitchFamily="18" charset="0"/>
                <a:ea typeface="Calibri" panose="020F0502020204030204" pitchFamily="34" charset="0"/>
                <a:cs typeface="Calibri" panose="020F0502020204030204" pitchFamily="34" charset="0"/>
              </a:rPr>
              <a:t>       T            DDDD             CCCC </a:t>
            </a:r>
            <a:endParaRPr lang="en-US" sz="280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0"/>
              </a:spcAft>
            </a:pPr>
            <a:r>
              <a:rPr lang="en-US" sz="2400">
                <a:solidFill>
                  <a:srgbClr val="000000"/>
                </a:solidFill>
                <a:effectLst/>
                <a:latin typeface="Times New Roman" panose="02020603050405020304" pitchFamily="18" charset="0"/>
                <a:ea typeface="Calibri" panose="020F0502020204030204" pitchFamily="34" charset="0"/>
                <a:cs typeface="Calibri" panose="020F0502020204030204" pitchFamily="34" charset="0"/>
              </a:rPr>
              <a:t>  </a:t>
            </a:r>
            <a:endParaRPr lang="en-US" sz="280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5907215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lvl="0"/>
            <a:r>
              <a:rPr lang="en-US" dirty="0"/>
              <a:t>Viết chương trình cho phép nhập vào tên và xuất ra lời chào</a:t>
            </a:r>
          </a:p>
          <a:p>
            <a:endParaRPr lang="en-US" dirty="0"/>
          </a:p>
        </p:txBody>
      </p:sp>
      <p:sp>
        <p:nvSpPr>
          <p:cNvPr id="3" name="Title 2"/>
          <p:cNvSpPr>
            <a:spLocks noGrp="1"/>
          </p:cNvSpPr>
          <p:nvPr>
            <p:ph type="title"/>
          </p:nvPr>
        </p:nvSpPr>
        <p:spPr/>
        <p:txBody>
          <a:bodyPr/>
          <a:lstStyle/>
          <a:p>
            <a:r>
              <a:rPr lang="en-US" dirty="0"/>
              <a:t>Bài 3:</a:t>
            </a:r>
          </a:p>
        </p:txBody>
      </p:sp>
      <p:sp>
        <p:nvSpPr>
          <p:cNvPr id="4" name="Rectangle 3"/>
          <p:cNvSpPr>
            <a:spLocks noChangeArrowheads="1"/>
          </p:cNvSpPr>
          <p:nvPr/>
        </p:nvSpPr>
        <p:spPr bwMode="auto">
          <a:xfrm>
            <a:off x="1302327" y="2590800"/>
            <a:ext cx="7075228" cy="1773382"/>
          </a:xfrm>
          <a:prstGeom prst="rect">
            <a:avLst/>
          </a:prstGeom>
          <a:solidFill>
            <a:schemeClr val="accent4">
              <a:lumMod val="20000"/>
              <a:lumOff val="80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nSpc>
                <a:spcPct val="115000"/>
              </a:lnSpc>
              <a:spcAft>
                <a:spcPts val="0"/>
              </a:spcAft>
            </a:pPr>
            <a:r>
              <a:rPr lang="en-US" sz="2000">
                <a:solidFill>
                  <a:srgbClr val="000000"/>
                </a:solidFill>
                <a:effectLst/>
                <a:latin typeface="Consolas" panose="020B0609020204030204" pitchFamily="49" charset="0"/>
                <a:ea typeface="Calibri" panose="020F0502020204030204" pitchFamily="34" charset="0"/>
                <a:cs typeface="Consolas" panose="020B0609020204030204" pitchFamily="49" charset="0"/>
              </a:rPr>
              <a:t>Enter your name: Hong My</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0"/>
              </a:spcAft>
            </a:pPr>
            <a:r>
              <a:rPr lang="en-US" sz="2000">
                <a:solidFill>
                  <a:srgbClr val="000000"/>
                </a:solidFill>
                <a:effectLst/>
                <a:latin typeface="Consolas" panose="020B0609020204030204" pitchFamily="49" charset="0"/>
                <a:ea typeface="Calibri" panose="020F0502020204030204" pitchFamily="34" charset="0"/>
                <a:cs typeface="Consolas" panose="020B0609020204030204" pitchFamily="49" charset="0"/>
              </a:rPr>
              <a:t>Welcome </a:t>
            </a:r>
            <a:r>
              <a:rPr lang="en-US" sz="2000" b="1">
                <a:solidFill>
                  <a:srgbClr val="000000"/>
                </a:solidFill>
                <a:effectLst/>
                <a:latin typeface="Consolas" panose="020B0609020204030204" pitchFamily="49" charset="0"/>
                <a:ea typeface="Calibri" panose="020F0502020204030204" pitchFamily="34" charset="0"/>
                <a:cs typeface="Consolas" panose="020B0609020204030204" pitchFamily="49" charset="0"/>
              </a:rPr>
              <a:t>Hong My</a:t>
            </a:r>
            <a:r>
              <a:rPr lang="en-US" sz="2000">
                <a:solidFill>
                  <a:srgbClr val="000000"/>
                </a:solidFill>
                <a:effectLst/>
                <a:latin typeface="Consolas" panose="020B0609020204030204" pitchFamily="49" charset="0"/>
                <a:ea typeface="Calibri" panose="020F0502020204030204" pitchFamily="34" charset="0"/>
                <a:cs typeface="Consolas" panose="020B0609020204030204" pitchFamily="49" charset="0"/>
              </a:rPr>
              <a:t> to Java World!</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0"/>
              </a:spcAft>
            </a:pPr>
            <a:r>
              <a:rPr lang="en-US" sz="2000">
                <a:solidFill>
                  <a:srgbClr val="000000"/>
                </a:solidFill>
                <a:effectLst/>
                <a:latin typeface="Consolas" panose="020B0609020204030204" pitchFamily="49" charset="0"/>
                <a:ea typeface="Calibri" panose="020F0502020204030204" pitchFamily="34" charset="0"/>
                <a:cs typeface="Consolas" panose="020B0609020204030204" pitchFamily="49" charset="0"/>
              </a:rPr>
              <a:t> </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3751305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lvl="0"/>
            <a:r>
              <a:rPr lang="en-US" dirty="0"/>
              <a:t>Viết chương trình cho phép nhập hai cạnh của hình chữ nhật, tính diện tích và chu vi của hình chữ nhật.</a:t>
            </a:r>
          </a:p>
          <a:p>
            <a:endParaRPr lang="en-US" dirty="0"/>
          </a:p>
        </p:txBody>
      </p:sp>
      <p:sp>
        <p:nvSpPr>
          <p:cNvPr id="3" name="Title 2"/>
          <p:cNvSpPr>
            <a:spLocks noGrp="1"/>
          </p:cNvSpPr>
          <p:nvPr>
            <p:ph type="title"/>
          </p:nvPr>
        </p:nvSpPr>
        <p:spPr/>
        <p:txBody>
          <a:bodyPr/>
          <a:lstStyle/>
          <a:p>
            <a:r>
              <a:rPr lang="en-US" dirty="0"/>
              <a:t>Bài 4</a:t>
            </a:r>
          </a:p>
        </p:txBody>
      </p:sp>
      <p:sp>
        <p:nvSpPr>
          <p:cNvPr id="4" name="Rectangle 3"/>
          <p:cNvSpPr>
            <a:spLocks noChangeArrowheads="1"/>
          </p:cNvSpPr>
          <p:nvPr/>
        </p:nvSpPr>
        <p:spPr bwMode="auto">
          <a:xfrm>
            <a:off x="1717964" y="3018155"/>
            <a:ext cx="6664036" cy="1886354"/>
          </a:xfrm>
          <a:prstGeom prst="rect">
            <a:avLst/>
          </a:prstGeom>
          <a:solidFill>
            <a:schemeClr val="accent4">
              <a:lumMod val="20000"/>
              <a:lumOff val="80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nSpc>
                <a:spcPct val="115000"/>
              </a:lnSpc>
              <a:spcAft>
                <a:spcPts val="0"/>
              </a:spcAft>
            </a:pPr>
            <a:r>
              <a:rPr lang="en-US">
                <a:solidFill>
                  <a:srgbClr val="000000"/>
                </a:solidFill>
                <a:effectLst/>
                <a:latin typeface="Consolas" panose="020B0609020204030204" pitchFamily="49" charset="0"/>
                <a:ea typeface="Calibri" panose="020F0502020204030204" pitchFamily="34" charset="0"/>
                <a:cs typeface="Consolas" panose="020B0609020204030204" pitchFamily="49" charset="0"/>
              </a:rPr>
              <a:t>Enter width: 25</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0"/>
              </a:spcAft>
            </a:pPr>
            <a:r>
              <a:rPr lang="en-US">
                <a:solidFill>
                  <a:srgbClr val="000000"/>
                </a:solidFill>
                <a:effectLst/>
                <a:latin typeface="Consolas" panose="020B0609020204030204" pitchFamily="49" charset="0"/>
                <a:ea typeface="Calibri" panose="020F0502020204030204" pitchFamily="34" charset="0"/>
                <a:cs typeface="Consolas" panose="020B0609020204030204" pitchFamily="49" charset="0"/>
              </a:rPr>
              <a:t>Enter length: 4</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0"/>
              </a:spcAft>
            </a:pPr>
            <a:r>
              <a:rPr lang="en-US">
                <a:solidFill>
                  <a:srgbClr val="000000"/>
                </a:solidFill>
                <a:effectLst/>
                <a:latin typeface="Consolas" panose="020B0609020204030204" pitchFamily="49" charset="0"/>
                <a:ea typeface="Calibri" panose="020F0502020204030204" pitchFamily="34" charset="0"/>
                <a:cs typeface="Consolas" panose="020B0609020204030204" pitchFamily="49" charset="0"/>
              </a:rPr>
              <a:t>Area of Rectangle(25, 4) is 100</a:t>
            </a:r>
            <a:br>
              <a:rPr lang="en-US">
                <a:solidFill>
                  <a:srgbClr val="000000"/>
                </a:solidFill>
                <a:effectLst/>
                <a:latin typeface="Consolas" panose="020B0609020204030204" pitchFamily="49" charset="0"/>
                <a:ea typeface="Calibri" panose="020F0502020204030204" pitchFamily="34" charset="0"/>
                <a:cs typeface="Consolas" panose="020B0609020204030204" pitchFamily="49" charset="0"/>
              </a:rPr>
            </a:br>
            <a:r>
              <a:rPr lang="en-US">
                <a:solidFill>
                  <a:srgbClr val="000000"/>
                </a:solidFill>
                <a:effectLst/>
                <a:latin typeface="Consolas" panose="020B0609020204030204" pitchFamily="49" charset="0"/>
                <a:ea typeface="Calibri" panose="020F0502020204030204" pitchFamily="34" charset="0"/>
                <a:cs typeface="Consolas" panose="020B0609020204030204" pitchFamily="49" charset="0"/>
              </a:rPr>
              <a:t>Perimeter of Rectangle(25, 4) is 58</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0"/>
              </a:spcAft>
            </a:pPr>
            <a:r>
              <a:rPr lang="en-US">
                <a:solidFill>
                  <a:srgbClr val="000000"/>
                </a:solidFill>
                <a:effectLst/>
                <a:latin typeface="Consolas" panose="020B0609020204030204" pitchFamily="49" charset="0"/>
                <a:ea typeface="Calibri" panose="020F0502020204030204" pitchFamily="34" charset="0"/>
                <a:cs typeface="Consolas" panose="020B0609020204030204" pitchFamily="49" charset="0"/>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0"/>
              </a:spcAft>
            </a:pPr>
            <a:r>
              <a:rPr lang="en-US">
                <a:solidFill>
                  <a:srgbClr val="000000"/>
                </a:solidFill>
                <a:effectLst/>
                <a:latin typeface="Consolas" panose="020B0609020204030204" pitchFamily="49" charset="0"/>
                <a:ea typeface="Calibri" panose="020F0502020204030204" pitchFamily="34" charset="0"/>
                <a:cs typeface="Consolas" panose="020B0609020204030204" pitchFamily="49" charset="0"/>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0092131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Viết chương trình nhập vào một số giây, xử lý in ra màn hình dãy số dưới dạng ‘giờ:phút:giây’</a:t>
            </a:r>
          </a:p>
          <a:p>
            <a:endParaRPr lang="en-US" dirty="0"/>
          </a:p>
        </p:txBody>
      </p:sp>
      <p:sp>
        <p:nvSpPr>
          <p:cNvPr id="3" name="Title 2"/>
          <p:cNvSpPr>
            <a:spLocks noGrp="1"/>
          </p:cNvSpPr>
          <p:nvPr>
            <p:ph type="title"/>
          </p:nvPr>
        </p:nvSpPr>
        <p:spPr/>
        <p:txBody>
          <a:bodyPr/>
          <a:lstStyle/>
          <a:p>
            <a:r>
              <a:rPr lang="en-US" dirty="0"/>
              <a:t>Bài 5</a:t>
            </a:r>
          </a:p>
        </p:txBody>
      </p:sp>
      <p:sp>
        <p:nvSpPr>
          <p:cNvPr id="4" name="Rectangle 3"/>
          <p:cNvSpPr>
            <a:spLocks noChangeArrowheads="1"/>
          </p:cNvSpPr>
          <p:nvPr/>
        </p:nvSpPr>
        <p:spPr bwMode="auto">
          <a:xfrm>
            <a:off x="1233055" y="3193733"/>
            <a:ext cx="7148945" cy="1253576"/>
          </a:xfrm>
          <a:prstGeom prst="rect">
            <a:avLst/>
          </a:prstGeom>
          <a:solidFill>
            <a:schemeClr val="accent4">
              <a:lumMod val="20000"/>
              <a:lumOff val="80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nSpc>
                <a:spcPct val="115000"/>
              </a:lnSpc>
              <a:spcAft>
                <a:spcPts val="0"/>
              </a:spcAft>
            </a:pPr>
            <a:r>
              <a:rPr lang="en-US" sz="2400">
                <a:solidFill>
                  <a:srgbClr val="000000"/>
                </a:solidFill>
                <a:effectLst/>
                <a:latin typeface="Consolas" panose="020B0609020204030204" pitchFamily="49" charset="0"/>
                <a:ea typeface="Calibri" panose="020F0502020204030204" pitchFamily="34" charset="0"/>
                <a:cs typeface="Consolas" panose="020B0609020204030204" pitchFamily="49" charset="0"/>
              </a:rPr>
              <a:t>Enter amount of seconds: 6543 </a:t>
            </a:r>
            <a:endParaRPr lang="en-US" sz="280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0"/>
              </a:spcAft>
            </a:pPr>
            <a:r>
              <a:rPr lang="en-US" sz="2400">
                <a:solidFill>
                  <a:srgbClr val="000000"/>
                </a:solidFill>
                <a:effectLst/>
                <a:latin typeface="Consolas" panose="020B0609020204030204" pitchFamily="49" charset="0"/>
                <a:ea typeface="Calibri" panose="020F0502020204030204" pitchFamily="34" charset="0"/>
                <a:cs typeface="Consolas" panose="020B0609020204030204" pitchFamily="49" charset="0"/>
              </a:rPr>
              <a:t>Result: 01:49:03</a:t>
            </a:r>
            <a:endParaRPr lang="en-US" sz="280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0"/>
              </a:spcAft>
            </a:pPr>
            <a:r>
              <a:rPr lang="en-US" sz="2400">
                <a:solidFill>
                  <a:srgbClr val="000000"/>
                </a:solidFill>
                <a:effectLst/>
                <a:latin typeface="Consolas" panose="020B0609020204030204" pitchFamily="49" charset="0"/>
                <a:ea typeface="Calibri" panose="020F0502020204030204" pitchFamily="34" charset="0"/>
                <a:cs typeface="Consolas" panose="020B0609020204030204" pitchFamily="49" charset="0"/>
              </a:rPr>
              <a:t> </a:t>
            </a:r>
            <a:endParaRPr lang="en-US" sz="280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7547839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lvl="0"/>
            <a:r>
              <a:rPr lang="en-US" dirty="0"/>
              <a:t>Viết chương trình chuyển đổi giữa độ C (Celsius) và độ F (Fahrenheit).  Biết rằng:</a:t>
            </a:r>
          </a:p>
          <a:p>
            <a:r>
              <a:rPr lang="en-US" dirty="0"/>
              <a:t>C = 5.0 / 9.0 * (F - 32)</a:t>
            </a:r>
          </a:p>
          <a:p>
            <a:r>
              <a:rPr lang="en-US" dirty="0"/>
              <a:t>F = 9.0 / 5.0 * C + 32</a:t>
            </a:r>
          </a:p>
          <a:p>
            <a:endParaRPr lang="en-US" dirty="0"/>
          </a:p>
        </p:txBody>
      </p:sp>
      <p:sp>
        <p:nvSpPr>
          <p:cNvPr id="3" name="Title 2"/>
          <p:cNvSpPr>
            <a:spLocks noGrp="1"/>
          </p:cNvSpPr>
          <p:nvPr>
            <p:ph type="title"/>
          </p:nvPr>
        </p:nvSpPr>
        <p:spPr/>
        <p:txBody>
          <a:bodyPr/>
          <a:lstStyle/>
          <a:p>
            <a:r>
              <a:rPr lang="en-US" dirty="0"/>
              <a:t>Bài 6</a:t>
            </a:r>
          </a:p>
        </p:txBody>
      </p:sp>
    </p:spTree>
    <p:extLst>
      <p:ext uri="{BB962C8B-B14F-4D97-AF65-F5344CB8AC3E}">
        <p14:creationId xmlns:p14="http://schemas.microsoft.com/office/powerpoint/2010/main" val="88751857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dirty="0"/>
              <a:t>Tính chỉ số BMI và in ra kết quả (Body Mass Index)</a:t>
            </a:r>
          </a:p>
          <a:p>
            <a:r>
              <a:rPr lang="en-US" dirty="0"/>
              <a:t>BMI = (weightInPounds * 703) / (heightInInches * heightInInches)</a:t>
            </a:r>
          </a:p>
          <a:p>
            <a:r>
              <a:rPr lang="en-US" dirty="0"/>
              <a:t>BMI = weightInKilograms / (heightInMeters * heightInMeters)</a:t>
            </a:r>
          </a:p>
          <a:p>
            <a:r>
              <a:rPr lang="en-US" dirty="0"/>
              <a:t>BMI VALUES:</a:t>
            </a:r>
          </a:p>
          <a:p>
            <a:r>
              <a:rPr lang="en-US" dirty="0"/>
              <a:t>Underweight: &lt; 18.5</a:t>
            </a:r>
          </a:p>
          <a:p>
            <a:r>
              <a:rPr lang="en-US" dirty="0"/>
              <a:t>Normal: [18.5 - 24.9]</a:t>
            </a:r>
          </a:p>
          <a:p>
            <a:r>
              <a:rPr lang="en-US" dirty="0"/>
              <a:t>Overweight: [25 - 29.9]</a:t>
            </a:r>
          </a:p>
          <a:p>
            <a:r>
              <a:rPr lang="en-US" dirty="0"/>
              <a:t>Obese: &gt;=30</a:t>
            </a:r>
          </a:p>
          <a:p>
            <a:endParaRPr lang="en-US" dirty="0"/>
          </a:p>
        </p:txBody>
      </p:sp>
      <p:sp>
        <p:nvSpPr>
          <p:cNvPr id="3" name="Title 2"/>
          <p:cNvSpPr>
            <a:spLocks noGrp="1"/>
          </p:cNvSpPr>
          <p:nvPr>
            <p:ph type="title"/>
          </p:nvPr>
        </p:nvSpPr>
        <p:spPr/>
        <p:txBody>
          <a:bodyPr/>
          <a:lstStyle/>
          <a:p>
            <a:r>
              <a:rPr lang="en-US" dirty="0"/>
              <a:t>Bài 7</a:t>
            </a:r>
          </a:p>
        </p:txBody>
      </p:sp>
    </p:spTree>
    <p:extLst>
      <p:ext uri="{BB962C8B-B14F-4D97-AF65-F5344CB8AC3E}">
        <p14:creationId xmlns:p14="http://schemas.microsoft.com/office/powerpoint/2010/main" val="390906608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1299017"/>
            <a:ext cx="2611582" cy="4651022"/>
          </a:xfrm>
        </p:spPr>
        <p:txBody>
          <a:bodyPr/>
          <a:lstStyle/>
          <a:p>
            <a:pPr lvl="0"/>
            <a:r>
              <a:rPr lang="en-US" dirty="0"/>
              <a:t>Bổ sung code kiểm tra dữ liệu nhập không phải là số nguyên </a:t>
            </a:r>
          </a:p>
          <a:p>
            <a:endParaRPr lang="en-US" dirty="0"/>
          </a:p>
        </p:txBody>
      </p:sp>
      <p:sp>
        <p:nvSpPr>
          <p:cNvPr id="3" name="Title 2"/>
          <p:cNvSpPr>
            <a:spLocks noGrp="1"/>
          </p:cNvSpPr>
          <p:nvPr>
            <p:ph type="title"/>
          </p:nvPr>
        </p:nvSpPr>
        <p:spPr/>
        <p:txBody>
          <a:bodyPr/>
          <a:lstStyle/>
          <a:p>
            <a:r>
              <a:rPr lang="en-US" dirty="0"/>
              <a:t>Bài 8</a:t>
            </a:r>
          </a:p>
        </p:txBody>
      </p:sp>
      <p:pic>
        <p:nvPicPr>
          <p:cNvPr id="4" name="Picture 3"/>
          <p:cNvPicPr>
            <a:picLocks noChangeAspect="1"/>
          </p:cNvPicPr>
          <p:nvPr/>
        </p:nvPicPr>
        <p:blipFill>
          <a:blip r:embed="rId2"/>
          <a:stretch>
            <a:fillRect/>
          </a:stretch>
        </p:blipFill>
        <p:spPr>
          <a:xfrm>
            <a:off x="4617026" y="385083"/>
            <a:ext cx="6736773" cy="5642001"/>
          </a:xfrm>
          <a:prstGeom prst="rect">
            <a:avLst/>
          </a:prstGeom>
        </p:spPr>
      </p:pic>
    </p:spTree>
    <p:extLst>
      <p:ext uri="{BB962C8B-B14F-4D97-AF65-F5344CB8AC3E}">
        <p14:creationId xmlns:p14="http://schemas.microsoft.com/office/powerpoint/2010/main" val="17486105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2004</Words>
  <Application>Microsoft Office PowerPoint</Application>
  <PresentationFormat>Widescreen</PresentationFormat>
  <Paragraphs>165</Paragraphs>
  <Slides>54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54</vt:i4>
      </vt:variant>
    </vt:vector>
  </HeadingPairs>
  <TitlesOfParts>
    <vt:vector size="61" baseType="lpstr">
      <vt:lpstr>Arial</vt:lpstr>
      <vt:lpstr>Calibri</vt:lpstr>
      <vt:lpstr>Calibri Light</vt:lpstr>
      <vt:lpstr>Consolas</vt:lpstr>
      <vt:lpstr>Times New Roman</vt:lpstr>
      <vt:lpstr>Wingdings</vt:lpstr>
      <vt:lpstr>Office Theme</vt:lpstr>
      <vt:lpstr>PowerPoint Presentation</vt:lpstr>
      <vt:lpstr>CHƯƠNG 1. TỔNG QUAN VỀ JAVA</vt:lpstr>
      <vt:lpstr>Mục tiêu</vt:lpstr>
      <vt:lpstr>1.1. Lịch sử phát triển của Java</vt:lpstr>
      <vt:lpstr>Các phiên bản Java</vt:lpstr>
      <vt:lpstr>1.2. Đặc trưng của Java</vt:lpstr>
      <vt:lpstr>Java độc lập nền tảng nhờ có máy ảo Java</vt:lpstr>
      <vt:lpstr>1.3. Các loại ứng dụng Java</vt:lpstr>
      <vt:lpstr>2. Môi trường lập trình Java, máy ảo Java, JDK</vt:lpstr>
      <vt:lpstr>2.1. Môi trường phát triển </vt:lpstr>
      <vt:lpstr>2.2. Máy ảo Java (JVM - Java Virtual Machine)</vt:lpstr>
      <vt:lpstr>JVM thực hiện 3 công việc chính</vt:lpstr>
      <vt:lpstr>Cấu trúc của JVM (máy ảo Java)</vt:lpstr>
      <vt:lpstr>Cơ chế tự động gom rác </vt:lpstr>
      <vt:lpstr>2.3. JDK</vt:lpstr>
      <vt:lpstr>Cấu trúc JDK</vt:lpstr>
      <vt:lpstr>Quá trình biên dịch và thông dịch code Java</vt:lpstr>
      <vt:lpstr>Cài đặt JDK</vt:lpstr>
      <vt:lpstr>Xem cấu hình máy tính để chọn phiên bản JDK phù hợp</vt:lpstr>
      <vt:lpstr>Tải phiên bản JDK phù hợp với hệ điều hành</vt:lpstr>
      <vt:lpstr>1.3. IDE để lập trình Java</vt:lpstr>
      <vt:lpstr>IDE để lập trình Java  </vt:lpstr>
      <vt:lpstr>Eclipse</vt:lpstr>
      <vt:lpstr>Netbean </vt:lpstr>
      <vt:lpstr>Sử dụng Netbean</vt:lpstr>
      <vt:lpstr>Sử dụng Netbean</vt:lpstr>
      <vt:lpstr>Sử dụng Netbean</vt:lpstr>
      <vt:lpstr>Sử dụng Netbean</vt:lpstr>
      <vt:lpstr>4. Cấu trúc chương trình Java đơn giản </vt:lpstr>
      <vt:lpstr>Cấu trúc chương trình Java đơn giản</vt:lpstr>
      <vt:lpstr>Cơ chế biên dịch và thực thi</vt:lpstr>
      <vt:lpstr>5. Các quy tắc cơ bản của ngôn ngữ Java</vt:lpstr>
      <vt:lpstr>5.1. Cú pháp comment trong Java</vt:lpstr>
      <vt:lpstr>3 cách comment trong Java</vt:lpstr>
      <vt:lpstr>5.2. Quy tắc đặt tên trong Java</vt:lpstr>
      <vt:lpstr>5.2. Quy tắc đặt tên trong Java (tt)</vt:lpstr>
      <vt:lpstr>Một số ví dụ về tên lớp, tên thuộc tính, tên phương thức:</vt:lpstr>
      <vt:lpstr>Từ khóa Java:</vt:lpstr>
      <vt:lpstr>Một số ký tự Escape character phổ biến trong Java</vt:lpstr>
      <vt:lpstr>6. Biên dịch và thực thi chương trình Java </vt:lpstr>
      <vt:lpstr>Biên dịch và thực thi chương trình Java </vt:lpstr>
      <vt:lpstr>Các lệnh biên dịch, thông dịch:</vt:lpstr>
      <vt:lpstr>Coding convention – Quy ước viết code</vt:lpstr>
      <vt:lpstr>Ví dụ:  </vt:lpstr>
      <vt:lpstr>Case Study Quản Lý Sinh Viên</vt:lpstr>
      <vt:lpstr>Bài tập</vt:lpstr>
      <vt:lpstr>Bài 1:</vt:lpstr>
      <vt:lpstr>Bài 2</vt:lpstr>
      <vt:lpstr>Bài 3:</vt:lpstr>
      <vt:lpstr>Bài 4</vt:lpstr>
      <vt:lpstr>Bài 5</vt:lpstr>
      <vt:lpstr>Bài 6</vt:lpstr>
      <vt:lpstr>Bài 7</vt:lpstr>
      <vt:lpstr>Bài 8</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Phan Thi Tai</dc:creator>
  <cp:lastModifiedBy>Phan Thi Tai</cp:lastModifiedBy>
  <cp:revision>1</cp:revision>
  <dcterms:created xsi:type="dcterms:W3CDTF">2024-10-28T04:26:27Z</dcterms:created>
  <dcterms:modified xsi:type="dcterms:W3CDTF">2024-10-28T04:27:19Z</dcterms:modified>
</cp:coreProperties>
</file>