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4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9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ight Triangle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grpSp>
        <p:nvGrpSpPr>
          <p:cNvPr id="2" name="Group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Straight Connector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88E65A05-C00C-4EDD-BCEE-71F8651AF505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7DE307A-24BF-4B7A-AF3C-B9535D45210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8E65A05-C00C-4EDD-BCEE-71F8651AF505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7DE307A-24BF-4B7A-AF3C-B9535D45210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8E65A05-C00C-4EDD-BCEE-71F8651AF505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7DE307A-24BF-4B7A-AF3C-B9535D452109}" type="slidenum">
              <a:rPr lang="en-US" smtClean="0"/>
              <a:t>‹#›</a:t>
            </a:fld>
            <a:endParaRPr lang="en-US"/>
          </a:p>
        </p:txBody>
      </p:sp>
      <p:sp>
        <p:nvSpPr>
          <p:cNvPr id="7" name="Chevron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Chevron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8E65A05-C00C-4EDD-BCEE-71F8651AF505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7DE307A-24BF-4B7A-AF3C-B9535D452109}" type="slidenum">
              <a:rPr lang="en-US" smtClean="0"/>
              <a:t>‹#›</a:t>
            </a:fld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8E65A05-C00C-4EDD-BCEE-71F8651AF505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7DE307A-24BF-4B7A-AF3C-B9535D452109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8E65A05-C00C-4EDD-BCEE-71F8651AF505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7DE307A-24BF-4B7A-AF3C-B9535D452109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8E65A05-C00C-4EDD-BCEE-71F8651AF505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7DE307A-24BF-4B7A-AF3C-B9535D45210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88E65A05-C00C-4EDD-BCEE-71F8651AF505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7DE307A-24BF-4B7A-AF3C-B9535D452109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88E65A05-C00C-4EDD-BCEE-71F8651AF505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7DE307A-24BF-4B7A-AF3C-B9535D452109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Freeform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Right Triangle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Straight Connector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Chevron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Chevron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8E65A05-C00C-4EDD-BCEE-71F8651AF505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7DE307A-24BF-4B7A-AF3C-B9535D45210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8E65A05-C00C-4EDD-BCEE-71F8651AF505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7DE307A-24BF-4B7A-AF3C-B9535D452109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Freeform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Right Triangle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88E65A05-C00C-4EDD-BCEE-71F8651AF505}" type="datetimeFigureOut">
              <a:rPr lang="en-US" smtClean="0"/>
              <a:t>10/1/2020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7DE307A-24BF-4B7A-AF3C-B9535D452109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2514600"/>
            <a:ext cx="7772400" cy="1829761"/>
          </a:xfrm>
        </p:spPr>
        <p:txBody>
          <a:bodyPr>
            <a:normAutofit fontScale="90000"/>
          </a:bodyPr>
          <a:lstStyle/>
          <a:p>
            <a:pPr algn="ctr"/>
            <a:r>
              <a:rPr lang="pt-BR" sz="5300" dirty="0">
                <a:solidFill>
                  <a:schemeClr val="accent6">
                    <a:lumMod val="50000"/>
                  </a:schemeClr>
                </a:solidFill>
                <a:effectLst/>
              </a:rPr>
              <a:t>Bài 09                                        HÓA TRỊ VÀ SỐ OXI HÓA</a:t>
            </a:r>
            <a:r>
              <a:rPr lang="en-US" u="sng" dirty="0">
                <a:solidFill>
                  <a:schemeClr val="accent1">
                    <a:lumMod val="50000"/>
                  </a:schemeClr>
                </a:solidFill>
                <a:effectLst/>
              </a:rPr>
              <a:t/>
            </a:r>
            <a:br>
              <a:rPr lang="en-US" u="sng" dirty="0">
                <a:solidFill>
                  <a:schemeClr val="accent1">
                    <a:lumMod val="50000"/>
                  </a:schemeClr>
                </a:solidFill>
                <a:effectLst/>
              </a:rPr>
            </a:br>
            <a:endParaRPr lang="en-US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424276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4767072"/>
          </a:xfrm>
        </p:spPr>
        <p:txBody>
          <a:bodyPr>
            <a:normAutofit fontScale="92500" lnSpcReduction="10000"/>
          </a:bodyPr>
          <a:lstStyle/>
          <a:p>
            <a:pPr marL="109728" indent="0">
              <a:buNone/>
            </a:pPr>
            <a:r>
              <a:rPr lang="en-GB" b="1" dirty="0" smtClean="0"/>
              <a:t>1.1</a:t>
            </a:r>
            <a:r>
              <a:rPr lang="en-GB" b="1" dirty="0"/>
              <a:t>. </a:t>
            </a:r>
            <a:r>
              <a:rPr lang="en-GB" b="1" dirty="0" err="1"/>
              <a:t>Hóa</a:t>
            </a:r>
            <a:r>
              <a:rPr lang="en-GB" b="1" dirty="0"/>
              <a:t> </a:t>
            </a:r>
            <a:r>
              <a:rPr lang="en-GB" b="1" dirty="0" err="1"/>
              <a:t>trị</a:t>
            </a:r>
            <a:r>
              <a:rPr lang="en-GB" b="1" dirty="0"/>
              <a:t> </a:t>
            </a:r>
            <a:r>
              <a:rPr lang="en-GB" b="1" dirty="0" err="1"/>
              <a:t>trong</a:t>
            </a:r>
            <a:r>
              <a:rPr lang="en-GB" b="1" dirty="0"/>
              <a:t> </a:t>
            </a:r>
            <a:r>
              <a:rPr lang="en-GB" b="1" dirty="0" err="1"/>
              <a:t>hợp</a:t>
            </a:r>
            <a:r>
              <a:rPr lang="en-GB" b="1" dirty="0"/>
              <a:t> </a:t>
            </a:r>
            <a:r>
              <a:rPr lang="en-GB" b="1" dirty="0" err="1"/>
              <a:t>chất</a:t>
            </a:r>
            <a:r>
              <a:rPr lang="en-GB" b="1" dirty="0"/>
              <a:t> ion</a:t>
            </a:r>
            <a:endParaRPr lang="en-US" dirty="0"/>
          </a:p>
          <a:p>
            <a:r>
              <a:rPr lang="en-US" b="1" i="1" dirty="0" err="1"/>
              <a:t>Trong</a:t>
            </a:r>
            <a:r>
              <a:rPr lang="en-US" b="1" i="1" dirty="0"/>
              <a:t> </a:t>
            </a:r>
            <a:r>
              <a:rPr lang="en-US" b="1" i="1" dirty="0" err="1"/>
              <a:t>hợp</a:t>
            </a:r>
            <a:r>
              <a:rPr lang="en-US" b="1" i="1" dirty="0"/>
              <a:t> </a:t>
            </a:r>
            <a:r>
              <a:rPr lang="en-US" b="1" i="1" dirty="0" err="1"/>
              <a:t>chất</a:t>
            </a:r>
            <a:r>
              <a:rPr lang="en-US" b="1" i="1" dirty="0"/>
              <a:t> ion, </a:t>
            </a:r>
            <a:r>
              <a:rPr lang="en-US" b="1" i="1" dirty="0" err="1"/>
              <a:t>hóa</a:t>
            </a:r>
            <a:r>
              <a:rPr lang="en-US" b="1" i="1" dirty="0"/>
              <a:t> </a:t>
            </a:r>
            <a:r>
              <a:rPr lang="en-US" b="1" i="1" dirty="0" err="1"/>
              <a:t>trị</a:t>
            </a:r>
            <a:r>
              <a:rPr lang="en-US" b="1" i="1" dirty="0"/>
              <a:t> </a:t>
            </a:r>
            <a:r>
              <a:rPr lang="en-US" b="1" i="1" dirty="0" err="1"/>
              <a:t>của</a:t>
            </a:r>
            <a:r>
              <a:rPr lang="en-US" b="1" i="1" dirty="0"/>
              <a:t> </a:t>
            </a:r>
            <a:r>
              <a:rPr lang="en-US" b="1" i="1" dirty="0" err="1"/>
              <a:t>một</a:t>
            </a:r>
            <a:r>
              <a:rPr lang="en-US" b="1" i="1" dirty="0"/>
              <a:t> </a:t>
            </a:r>
            <a:r>
              <a:rPr lang="en-US" b="1" i="1" dirty="0" err="1"/>
              <a:t>nguyên</a:t>
            </a:r>
            <a:r>
              <a:rPr lang="en-US" b="1" i="1" dirty="0"/>
              <a:t> </a:t>
            </a:r>
            <a:r>
              <a:rPr lang="en-US" b="1" i="1" dirty="0" err="1"/>
              <a:t>tố</a:t>
            </a:r>
            <a:r>
              <a:rPr lang="en-US" b="1" i="1" dirty="0"/>
              <a:t> </a:t>
            </a:r>
            <a:r>
              <a:rPr lang="en-US" b="1" i="1" dirty="0" err="1"/>
              <a:t>bằng</a:t>
            </a:r>
            <a:r>
              <a:rPr lang="en-US" b="1" i="1" dirty="0"/>
              <a:t> </a:t>
            </a:r>
            <a:r>
              <a:rPr lang="en-US" b="1" i="1" dirty="0" err="1">
                <a:solidFill>
                  <a:srgbClr val="C00000"/>
                </a:solidFill>
              </a:rPr>
              <a:t>điện</a:t>
            </a:r>
            <a:r>
              <a:rPr lang="en-US" b="1" i="1" dirty="0">
                <a:solidFill>
                  <a:srgbClr val="C00000"/>
                </a:solidFill>
              </a:rPr>
              <a:t> </a:t>
            </a:r>
            <a:r>
              <a:rPr lang="en-US" b="1" i="1" dirty="0" err="1">
                <a:solidFill>
                  <a:srgbClr val="C00000"/>
                </a:solidFill>
              </a:rPr>
              <a:t>tích</a:t>
            </a:r>
            <a:r>
              <a:rPr lang="en-US" b="1" i="1" dirty="0">
                <a:solidFill>
                  <a:srgbClr val="C00000"/>
                </a:solidFill>
              </a:rPr>
              <a:t> </a:t>
            </a:r>
            <a:r>
              <a:rPr lang="en-US" b="1" i="1" dirty="0" err="1">
                <a:solidFill>
                  <a:srgbClr val="C00000"/>
                </a:solidFill>
              </a:rPr>
              <a:t>của</a:t>
            </a:r>
            <a:r>
              <a:rPr lang="en-US" b="1" i="1" dirty="0">
                <a:solidFill>
                  <a:srgbClr val="C00000"/>
                </a:solidFill>
              </a:rPr>
              <a:t> ion </a:t>
            </a:r>
            <a:r>
              <a:rPr lang="en-US" b="1" i="1" dirty="0" err="1"/>
              <a:t>và</a:t>
            </a:r>
            <a:r>
              <a:rPr lang="en-US" b="1" i="1" dirty="0"/>
              <a:t> </a:t>
            </a:r>
            <a:r>
              <a:rPr lang="en-US" b="1" i="1" dirty="0" err="1"/>
              <a:t>được</a:t>
            </a:r>
            <a:r>
              <a:rPr lang="en-US" b="1" i="1" dirty="0"/>
              <a:t> </a:t>
            </a:r>
            <a:r>
              <a:rPr lang="en-US" b="1" i="1" dirty="0" err="1"/>
              <a:t>gọi</a:t>
            </a:r>
            <a:r>
              <a:rPr lang="en-US" b="1" i="1" dirty="0"/>
              <a:t> </a:t>
            </a:r>
            <a:r>
              <a:rPr lang="en-US" b="1" i="1" dirty="0" err="1"/>
              <a:t>là</a:t>
            </a:r>
            <a:r>
              <a:rPr lang="en-US" b="1" i="1" dirty="0"/>
              <a:t> </a:t>
            </a:r>
            <a:r>
              <a:rPr lang="en-US" b="1" i="1" dirty="0" err="1"/>
              <a:t>điện</a:t>
            </a:r>
            <a:r>
              <a:rPr lang="en-US" b="1" i="1" dirty="0"/>
              <a:t> </a:t>
            </a:r>
            <a:r>
              <a:rPr lang="en-US" b="1" i="1" dirty="0" err="1"/>
              <a:t>hóa</a:t>
            </a:r>
            <a:r>
              <a:rPr lang="en-US" b="1" i="1" dirty="0"/>
              <a:t> </a:t>
            </a:r>
            <a:r>
              <a:rPr lang="en-US" b="1" i="1" dirty="0" err="1"/>
              <a:t>trị</a:t>
            </a:r>
            <a:r>
              <a:rPr lang="en-US" b="1" i="1" dirty="0"/>
              <a:t>  </a:t>
            </a:r>
            <a:r>
              <a:rPr lang="en-US" b="1" i="1" dirty="0" err="1"/>
              <a:t>của</a:t>
            </a:r>
            <a:r>
              <a:rPr lang="en-US" b="1" i="1" dirty="0"/>
              <a:t> </a:t>
            </a:r>
            <a:r>
              <a:rPr lang="en-US" b="1" i="1" dirty="0" err="1"/>
              <a:t>nguyên</a:t>
            </a:r>
            <a:r>
              <a:rPr lang="en-US" b="1" i="1" dirty="0"/>
              <a:t> </a:t>
            </a:r>
            <a:r>
              <a:rPr lang="en-US" b="1" i="1" dirty="0" err="1"/>
              <a:t>tố</a:t>
            </a:r>
            <a:r>
              <a:rPr lang="en-US" b="1" i="1" dirty="0"/>
              <a:t> </a:t>
            </a:r>
            <a:r>
              <a:rPr lang="en-US" b="1" i="1" dirty="0" err="1"/>
              <a:t>đó</a:t>
            </a:r>
            <a:r>
              <a:rPr lang="en-US" b="1" i="1" dirty="0"/>
              <a:t>.</a:t>
            </a:r>
            <a:endParaRPr lang="en-US" i="1" dirty="0"/>
          </a:p>
          <a:p>
            <a:r>
              <a:rPr lang="en-US" dirty="0" err="1">
                <a:solidFill>
                  <a:srgbClr val="0070C0"/>
                </a:solidFill>
              </a:rPr>
              <a:t>Trong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hợp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chất</a:t>
            </a:r>
            <a:r>
              <a:rPr lang="en-US" dirty="0">
                <a:solidFill>
                  <a:srgbClr val="0070C0"/>
                </a:solidFill>
              </a:rPr>
              <a:t> ion, </a:t>
            </a:r>
            <a:r>
              <a:rPr lang="en-US" dirty="0" err="1">
                <a:solidFill>
                  <a:srgbClr val="0070C0"/>
                </a:solidFill>
              </a:rPr>
              <a:t>các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nguyên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tố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kim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loại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thuộc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nhóm</a:t>
            </a:r>
            <a:r>
              <a:rPr lang="en-US" dirty="0">
                <a:solidFill>
                  <a:srgbClr val="0070C0"/>
                </a:solidFill>
              </a:rPr>
              <a:t> IA, IIA, IIIA </a:t>
            </a:r>
            <a:r>
              <a:rPr lang="en-US" dirty="0" err="1">
                <a:solidFill>
                  <a:srgbClr val="0070C0"/>
                </a:solidFill>
              </a:rPr>
              <a:t>có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số</a:t>
            </a:r>
            <a:r>
              <a:rPr lang="en-US" dirty="0">
                <a:solidFill>
                  <a:srgbClr val="0070C0"/>
                </a:solidFill>
              </a:rPr>
              <a:t> electron </a:t>
            </a:r>
            <a:r>
              <a:rPr lang="en-US" b="1" dirty="0" err="1">
                <a:solidFill>
                  <a:srgbClr val="0070C0"/>
                </a:solidFill>
              </a:rPr>
              <a:t>hóa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trị</a:t>
            </a:r>
            <a:r>
              <a:rPr lang="en-US" dirty="0">
                <a:solidFill>
                  <a:srgbClr val="0070C0"/>
                </a:solidFill>
              </a:rPr>
              <a:t> ở </a:t>
            </a:r>
            <a:r>
              <a:rPr lang="en-US" dirty="0" err="1">
                <a:solidFill>
                  <a:srgbClr val="0070C0"/>
                </a:solidFill>
              </a:rPr>
              <a:t>lớp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ngoài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cùng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là</a:t>
            </a:r>
            <a:r>
              <a:rPr lang="en-US" dirty="0">
                <a:solidFill>
                  <a:srgbClr val="0070C0"/>
                </a:solidFill>
              </a:rPr>
              <a:t> 1, 2, 3 </a:t>
            </a:r>
            <a:r>
              <a:rPr lang="en-US" dirty="0" err="1">
                <a:solidFill>
                  <a:srgbClr val="0070C0"/>
                </a:solidFill>
              </a:rPr>
              <a:t>có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thể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mất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đi</a:t>
            </a:r>
            <a:r>
              <a:rPr lang="en-US" dirty="0">
                <a:solidFill>
                  <a:srgbClr val="0070C0"/>
                </a:solidFill>
              </a:rPr>
              <a:t> 1, 2, 3 electron, </a:t>
            </a:r>
            <a:r>
              <a:rPr lang="en-US" dirty="0" err="1">
                <a:solidFill>
                  <a:srgbClr val="0070C0"/>
                </a:solidFill>
              </a:rPr>
              <a:t>nên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có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điện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hóa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trị</a:t>
            </a:r>
            <a:r>
              <a:rPr lang="en-US" dirty="0">
                <a:solidFill>
                  <a:srgbClr val="0070C0"/>
                </a:solidFill>
              </a:rPr>
              <a:t> 1+, 2+, 3+. </a:t>
            </a:r>
          </a:p>
          <a:p>
            <a:r>
              <a:rPr lang="en-US" dirty="0" err="1">
                <a:solidFill>
                  <a:srgbClr val="0070C0"/>
                </a:solidFill>
              </a:rPr>
              <a:t>Các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nguyên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tố</a:t>
            </a:r>
            <a:r>
              <a:rPr lang="en-US" dirty="0">
                <a:solidFill>
                  <a:srgbClr val="0070C0"/>
                </a:solidFill>
              </a:rPr>
              <a:t> phi </a:t>
            </a:r>
            <a:r>
              <a:rPr lang="en-US" dirty="0" err="1">
                <a:solidFill>
                  <a:srgbClr val="0070C0"/>
                </a:solidFill>
              </a:rPr>
              <a:t>kim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thuộc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nhóm</a:t>
            </a:r>
            <a:r>
              <a:rPr lang="en-US" dirty="0">
                <a:solidFill>
                  <a:srgbClr val="0070C0"/>
                </a:solidFill>
              </a:rPr>
              <a:t> VIA, VIIA </a:t>
            </a:r>
            <a:r>
              <a:rPr lang="en-US" dirty="0" err="1">
                <a:solidFill>
                  <a:srgbClr val="0070C0"/>
                </a:solidFill>
              </a:rPr>
              <a:t>có</a:t>
            </a:r>
            <a:r>
              <a:rPr lang="en-US" dirty="0">
                <a:solidFill>
                  <a:srgbClr val="0070C0"/>
                </a:solidFill>
              </a:rPr>
              <a:t> 6, 7 electron </a:t>
            </a:r>
            <a:r>
              <a:rPr lang="en-US" dirty="0" err="1">
                <a:solidFill>
                  <a:srgbClr val="0070C0"/>
                </a:solidFill>
              </a:rPr>
              <a:t>lớp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ngoài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cùng</a:t>
            </a:r>
            <a:r>
              <a:rPr lang="en-US" dirty="0">
                <a:solidFill>
                  <a:srgbClr val="0070C0"/>
                </a:solidFill>
              </a:rPr>
              <a:t>, </a:t>
            </a:r>
            <a:r>
              <a:rPr lang="en-US" dirty="0" err="1">
                <a:solidFill>
                  <a:srgbClr val="0070C0"/>
                </a:solidFill>
              </a:rPr>
              <a:t>có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thể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nhận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thêm</a:t>
            </a:r>
            <a:r>
              <a:rPr lang="en-US" dirty="0">
                <a:solidFill>
                  <a:srgbClr val="0070C0"/>
                </a:solidFill>
              </a:rPr>
              <a:t> 2 hay 1 electron, </a:t>
            </a:r>
            <a:r>
              <a:rPr lang="en-US" dirty="0" err="1">
                <a:solidFill>
                  <a:srgbClr val="0070C0"/>
                </a:solidFill>
              </a:rPr>
              <a:t>nên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có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thể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có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điện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hóa</a:t>
            </a:r>
            <a:r>
              <a:rPr lang="en-US" b="1" dirty="0">
                <a:solidFill>
                  <a:srgbClr val="0070C0"/>
                </a:solidFill>
              </a:rPr>
              <a:t> </a:t>
            </a:r>
            <a:r>
              <a:rPr lang="en-US" b="1" dirty="0" err="1">
                <a:solidFill>
                  <a:srgbClr val="0070C0"/>
                </a:solidFill>
              </a:rPr>
              <a:t>trị</a:t>
            </a:r>
            <a:r>
              <a:rPr lang="en-US" dirty="0">
                <a:solidFill>
                  <a:srgbClr val="0070C0"/>
                </a:solidFill>
              </a:rPr>
              <a:t> 2-, 1-.</a:t>
            </a:r>
          </a:p>
          <a:p>
            <a:r>
              <a:rPr lang="en-US" b="1" dirty="0" err="1"/>
              <a:t>Quy</a:t>
            </a:r>
            <a:r>
              <a:rPr lang="en-US" b="1" dirty="0"/>
              <a:t> </a:t>
            </a:r>
            <a:r>
              <a:rPr lang="en-US" b="1" dirty="0" err="1" smtClean="0"/>
              <a:t>ước</a:t>
            </a:r>
            <a:r>
              <a:rPr lang="en-US" dirty="0" smtClean="0"/>
              <a:t>: </a:t>
            </a:r>
            <a:r>
              <a:rPr lang="en-US" dirty="0" err="1" smtClean="0"/>
              <a:t>Khi</a:t>
            </a:r>
            <a:r>
              <a:rPr lang="en-US" dirty="0" smtClean="0"/>
              <a:t> </a:t>
            </a:r>
            <a:r>
              <a:rPr lang="en-US" dirty="0" err="1"/>
              <a:t>viết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b="1" dirty="0" err="1"/>
              <a:t>hóa</a:t>
            </a:r>
            <a:r>
              <a:rPr lang="en-US" b="1" dirty="0"/>
              <a:t> </a:t>
            </a:r>
            <a:r>
              <a:rPr lang="en-US" b="1" dirty="0" err="1"/>
              <a:t>trị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b="1" dirty="0" err="1"/>
              <a:t>nguyên</a:t>
            </a:r>
            <a:r>
              <a:rPr lang="en-US" b="1" dirty="0"/>
              <a:t> </a:t>
            </a:r>
            <a:r>
              <a:rPr lang="en-US" b="1" dirty="0" err="1"/>
              <a:t>tố</a:t>
            </a:r>
            <a:r>
              <a:rPr lang="en-US" dirty="0"/>
              <a:t>, </a:t>
            </a:r>
            <a:r>
              <a:rPr lang="en-US" dirty="0" err="1"/>
              <a:t>ghi</a:t>
            </a:r>
            <a:r>
              <a:rPr lang="en-US" dirty="0"/>
              <a:t> </a:t>
            </a:r>
            <a:r>
              <a:rPr lang="en-US" dirty="0" err="1"/>
              <a:t>giá</a:t>
            </a:r>
            <a:r>
              <a:rPr lang="en-US" dirty="0"/>
              <a:t> </a:t>
            </a:r>
            <a:r>
              <a:rPr lang="en-US" dirty="0" err="1"/>
              <a:t>trị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tích</a:t>
            </a:r>
            <a:r>
              <a:rPr lang="en-US" dirty="0"/>
              <a:t> </a:t>
            </a:r>
            <a:r>
              <a:rPr lang="en-US" dirty="0" err="1"/>
              <a:t>trước</a:t>
            </a:r>
            <a:r>
              <a:rPr lang="en-US" dirty="0"/>
              <a:t>, </a:t>
            </a:r>
            <a:r>
              <a:rPr lang="en-US" dirty="0" err="1"/>
              <a:t>dấu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tích</a:t>
            </a:r>
            <a:r>
              <a:rPr lang="en-US" dirty="0"/>
              <a:t> </a:t>
            </a:r>
            <a:r>
              <a:rPr lang="en-US" dirty="0" err="1"/>
              <a:t>sau</a:t>
            </a:r>
            <a:r>
              <a:rPr lang="en-US" dirty="0"/>
              <a:t>.</a:t>
            </a:r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accent1">
              <a:lumMod val="40000"/>
              <a:lumOff val="60000"/>
            </a:schemeClr>
          </a:solidFill>
          <a:ln>
            <a:solidFill>
              <a:schemeClr val="accent2">
                <a:lumMod val="40000"/>
                <a:lumOff val="60000"/>
              </a:schemeClr>
            </a:solidFill>
          </a:ln>
        </p:spPr>
        <p:txBody>
          <a:bodyPr>
            <a:normAutofit fontScale="90000"/>
          </a:bodyPr>
          <a:lstStyle/>
          <a:p>
            <a:pPr algn="ctr"/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1</a:t>
            </a:r>
            <a:r>
              <a:rPr lang="en-GB" dirty="0"/>
              <a:t>. </a:t>
            </a:r>
            <a:r>
              <a:rPr lang="en-GB" dirty="0" err="1"/>
              <a:t>Hóa</a:t>
            </a:r>
            <a:r>
              <a:rPr lang="en-GB" dirty="0"/>
              <a:t> </a:t>
            </a:r>
            <a:r>
              <a:rPr lang="en-GB" dirty="0" err="1"/>
              <a:t>trị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38007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r>
              <a:rPr lang="en-US" b="1" dirty="0"/>
              <a:t>1.2. </a:t>
            </a:r>
            <a:r>
              <a:rPr lang="en-US" b="1" dirty="0" err="1"/>
              <a:t>Hóa</a:t>
            </a:r>
            <a:r>
              <a:rPr lang="en-US" b="1" dirty="0"/>
              <a:t> </a:t>
            </a:r>
            <a:r>
              <a:rPr lang="en-US" b="1" dirty="0" err="1"/>
              <a:t>trị</a:t>
            </a:r>
            <a:r>
              <a:rPr lang="en-US" b="1" dirty="0"/>
              <a:t> </a:t>
            </a:r>
            <a:r>
              <a:rPr lang="en-US" b="1" dirty="0" err="1"/>
              <a:t>trong</a:t>
            </a:r>
            <a:r>
              <a:rPr lang="en-US" b="1" dirty="0"/>
              <a:t> </a:t>
            </a:r>
            <a:r>
              <a:rPr lang="en-US" b="1" dirty="0" err="1"/>
              <a:t>hợp</a:t>
            </a:r>
            <a:r>
              <a:rPr lang="en-US" b="1" dirty="0"/>
              <a:t> </a:t>
            </a:r>
            <a:r>
              <a:rPr lang="en-US" b="1" dirty="0" err="1"/>
              <a:t>chất</a:t>
            </a:r>
            <a:r>
              <a:rPr lang="en-US" b="1" dirty="0"/>
              <a:t> </a:t>
            </a:r>
            <a:r>
              <a:rPr lang="en-US" b="1" dirty="0" err="1"/>
              <a:t>cộng</a:t>
            </a:r>
            <a:r>
              <a:rPr lang="en-US" b="1" dirty="0"/>
              <a:t> </a:t>
            </a:r>
            <a:r>
              <a:rPr lang="en-US" b="1" dirty="0" err="1"/>
              <a:t>hóa</a:t>
            </a:r>
            <a:r>
              <a:rPr lang="en-US" b="1" dirty="0"/>
              <a:t> </a:t>
            </a:r>
            <a:r>
              <a:rPr lang="en-US" b="1" dirty="0" err="1" smtClean="0"/>
              <a:t>trị</a:t>
            </a:r>
            <a:endParaRPr lang="en-US" dirty="0"/>
          </a:p>
          <a:p>
            <a:pPr marL="109728" indent="0" algn="just">
              <a:buNone/>
            </a:pPr>
            <a:r>
              <a:rPr lang="en-GB" b="1" i="1" dirty="0" err="1"/>
              <a:t>Trong</a:t>
            </a:r>
            <a:r>
              <a:rPr lang="en-GB" b="1" i="1" dirty="0"/>
              <a:t> </a:t>
            </a:r>
            <a:r>
              <a:rPr lang="en-GB" b="1" i="1" dirty="0" err="1"/>
              <a:t>hợp</a:t>
            </a:r>
            <a:r>
              <a:rPr lang="en-GB" b="1" i="1" dirty="0"/>
              <a:t> </a:t>
            </a:r>
            <a:r>
              <a:rPr lang="en-GB" b="1" i="1" dirty="0" err="1"/>
              <a:t>chất</a:t>
            </a:r>
            <a:r>
              <a:rPr lang="en-GB" b="1" i="1" dirty="0"/>
              <a:t> </a:t>
            </a:r>
            <a:r>
              <a:rPr lang="en-GB" b="1" i="1" dirty="0" err="1"/>
              <a:t>cộng</a:t>
            </a:r>
            <a:r>
              <a:rPr lang="en-GB" b="1" i="1" dirty="0"/>
              <a:t> </a:t>
            </a:r>
            <a:r>
              <a:rPr lang="en-GB" b="1" i="1" dirty="0" err="1"/>
              <a:t>hóa</a:t>
            </a:r>
            <a:r>
              <a:rPr lang="en-GB" b="1" i="1" dirty="0"/>
              <a:t> </a:t>
            </a:r>
            <a:r>
              <a:rPr lang="en-GB" b="1" i="1" dirty="0" err="1"/>
              <a:t>trị</a:t>
            </a:r>
            <a:r>
              <a:rPr lang="en-GB" b="1" i="1" dirty="0"/>
              <a:t>, </a:t>
            </a:r>
            <a:r>
              <a:rPr lang="en-GB" b="1" i="1" dirty="0" err="1"/>
              <a:t>hóa</a:t>
            </a:r>
            <a:r>
              <a:rPr lang="en-GB" b="1" i="1" dirty="0"/>
              <a:t> </a:t>
            </a:r>
            <a:r>
              <a:rPr lang="en-GB" b="1" i="1" dirty="0" err="1"/>
              <a:t>trị</a:t>
            </a:r>
            <a:r>
              <a:rPr lang="en-GB" b="1" i="1" dirty="0"/>
              <a:t> </a:t>
            </a:r>
            <a:r>
              <a:rPr lang="en-GB" b="1" i="1" dirty="0" err="1"/>
              <a:t>của</a:t>
            </a:r>
            <a:r>
              <a:rPr lang="en-GB" b="1" i="1" dirty="0"/>
              <a:t> </a:t>
            </a:r>
            <a:r>
              <a:rPr lang="en-GB" b="1" i="1" dirty="0" err="1"/>
              <a:t>một</a:t>
            </a:r>
            <a:r>
              <a:rPr lang="en-GB" b="1" i="1" dirty="0"/>
              <a:t> </a:t>
            </a:r>
            <a:r>
              <a:rPr lang="en-GB" b="1" i="1" dirty="0" err="1"/>
              <a:t>nguyên</a:t>
            </a:r>
            <a:r>
              <a:rPr lang="en-GB" b="1" i="1" dirty="0"/>
              <a:t> </a:t>
            </a:r>
            <a:r>
              <a:rPr lang="en-GB" b="1" i="1" dirty="0" err="1"/>
              <a:t>tố</a:t>
            </a:r>
            <a:r>
              <a:rPr lang="en-GB" b="1" i="1" dirty="0"/>
              <a:t> </a:t>
            </a:r>
            <a:r>
              <a:rPr lang="en-GB" b="1" i="1" dirty="0" err="1"/>
              <a:t>được</a:t>
            </a:r>
            <a:r>
              <a:rPr lang="en-GB" b="1" i="1" dirty="0"/>
              <a:t> </a:t>
            </a:r>
            <a:r>
              <a:rPr lang="en-GB" b="1" i="1" dirty="0" err="1"/>
              <a:t>xác</a:t>
            </a:r>
            <a:r>
              <a:rPr lang="en-GB" b="1" i="1" dirty="0"/>
              <a:t> </a:t>
            </a:r>
            <a:r>
              <a:rPr lang="en-GB" b="1" i="1" dirty="0" err="1"/>
              <a:t>định</a:t>
            </a:r>
            <a:r>
              <a:rPr lang="en-GB" b="1" i="1" dirty="0"/>
              <a:t> </a:t>
            </a:r>
            <a:r>
              <a:rPr lang="en-GB" b="1" i="1" dirty="0" err="1"/>
              <a:t>bằng</a:t>
            </a:r>
            <a:r>
              <a:rPr lang="en-GB" b="1" i="1" dirty="0"/>
              <a:t> </a:t>
            </a:r>
            <a:r>
              <a:rPr lang="en-GB" b="1" i="1" dirty="0" err="1">
                <a:solidFill>
                  <a:srgbClr val="C00000"/>
                </a:solidFill>
              </a:rPr>
              <a:t>số</a:t>
            </a:r>
            <a:r>
              <a:rPr lang="en-GB" b="1" i="1" dirty="0">
                <a:solidFill>
                  <a:srgbClr val="C00000"/>
                </a:solidFill>
              </a:rPr>
              <a:t> </a:t>
            </a:r>
            <a:r>
              <a:rPr lang="en-GB" b="1" i="1" dirty="0" err="1">
                <a:solidFill>
                  <a:srgbClr val="C00000"/>
                </a:solidFill>
              </a:rPr>
              <a:t>liên</a:t>
            </a:r>
            <a:r>
              <a:rPr lang="en-GB" b="1" i="1" dirty="0">
                <a:solidFill>
                  <a:srgbClr val="C00000"/>
                </a:solidFill>
              </a:rPr>
              <a:t> </a:t>
            </a:r>
            <a:r>
              <a:rPr lang="en-GB" b="1" i="1" dirty="0" err="1">
                <a:solidFill>
                  <a:srgbClr val="C00000"/>
                </a:solidFill>
              </a:rPr>
              <a:t>kết</a:t>
            </a:r>
            <a:r>
              <a:rPr lang="en-GB" b="1" i="1" dirty="0">
                <a:solidFill>
                  <a:srgbClr val="C00000"/>
                </a:solidFill>
              </a:rPr>
              <a:t> </a:t>
            </a:r>
            <a:r>
              <a:rPr lang="en-GB" b="1" i="1" dirty="0" err="1"/>
              <a:t>của</a:t>
            </a:r>
            <a:r>
              <a:rPr lang="en-GB" b="1" i="1" dirty="0"/>
              <a:t> </a:t>
            </a:r>
            <a:r>
              <a:rPr lang="en-GB" b="1" i="1" dirty="0" err="1"/>
              <a:t>nguyên</a:t>
            </a:r>
            <a:r>
              <a:rPr lang="en-GB" b="1" i="1" dirty="0"/>
              <a:t> </a:t>
            </a:r>
            <a:r>
              <a:rPr lang="en-GB" b="1" i="1" dirty="0" err="1"/>
              <a:t>tử</a:t>
            </a:r>
            <a:r>
              <a:rPr lang="en-GB" b="1" i="1" dirty="0"/>
              <a:t> </a:t>
            </a:r>
            <a:r>
              <a:rPr lang="en-GB" b="1" i="1" dirty="0" err="1"/>
              <a:t>nguyên</a:t>
            </a:r>
            <a:r>
              <a:rPr lang="en-GB" b="1" i="1" dirty="0"/>
              <a:t> </a:t>
            </a:r>
            <a:r>
              <a:rPr lang="en-GB" b="1" i="1" dirty="0" err="1"/>
              <a:t>tố</a:t>
            </a:r>
            <a:r>
              <a:rPr lang="en-GB" b="1" i="1" dirty="0"/>
              <a:t> </a:t>
            </a:r>
            <a:r>
              <a:rPr lang="en-GB" b="1" i="1" dirty="0" err="1"/>
              <a:t>đó</a:t>
            </a:r>
            <a:r>
              <a:rPr lang="en-GB" b="1" i="1" dirty="0"/>
              <a:t> </a:t>
            </a:r>
            <a:r>
              <a:rPr lang="en-GB" b="1" i="1" dirty="0" err="1"/>
              <a:t>trong</a:t>
            </a:r>
            <a:r>
              <a:rPr lang="en-GB" b="1" i="1" dirty="0"/>
              <a:t> </a:t>
            </a:r>
            <a:r>
              <a:rPr lang="en-GB" b="1" i="1" dirty="0" err="1"/>
              <a:t>phân</a:t>
            </a:r>
            <a:r>
              <a:rPr lang="en-GB" b="1" i="1" dirty="0"/>
              <a:t> </a:t>
            </a:r>
            <a:r>
              <a:rPr lang="en-GB" b="1" i="1" dirty="0" err="1"/>
              <a:t>tử</a:t>
            </a:r>
            <a:r>
              <a:rPr lang="en-GB" b="1" i="1" dirty="0"/>
              <a:t> </a:t>
            </a:r>
            <a:r>
              <a:rPr lang="en-GB" b="1" i="1" dirty="0" err="1"/>
              <a:t>và</a:t>
            </a:r>
            <a:r>
              <a:rPr lang="en-GB" b="1" i="1" dirty="0"/>
              <a:t> </a:t>
            </a:r>
            <a:r>
              <a:rPr lang="en-GB" b="1" i="1" dirty="0" err="1"/>
              <a:t>được</a:t>
            </a:r>
            <a:r>
              <a:rPr lang="en-GB" b="1" i="1" dirty="0"/>
              <a:t> </a:t>
            </a:r>
            <a:r>
              <a:rPr lang="en-GB" b="1" i="1" dirty="0" err="1"/>
              <a:t>gọi</a:t>
            </a:r>
            <a:r>
              <a:rPr lang="en-GB" b="1" i="1" dirty="0"/>
              <a:t> </a:t>
            </a:r>
            <a:r>
              <a:rPr lang="en-GB" b="1" i="1" dirty="0" err="1"/>
              <a:t>là</a:t>
            </a:r>
            <a:r>
              <a:rPr lang="en-GB" b="1" i="1" dirty="0"/>
              <a:t> </a:t>
            </a:r>
            <a:r>
              <a:rPr lang="en-GB" b="1" i="1" dirty="0" err="1"/>
              <a:t>cộng</a:t>
            </a:r>
            <a:r>
              <a:rPr lang="en-GB" b="1" i="1" dirty="0"/>
              <a:t> </a:t>
            </a:r>
            <a:r>
              <a:rPr lang="en-GB" b="1" i="1" dirty="0" err="1"/>
              <a:t>hóa</a:t>
            </a:r>
            <a:r>
              <a:rPr lang="en-GB" b="1" i="1" dirty="0"/>
              <a:t> </a:t>
            </a:r>
            <a:r>
              <a:rPr lang="en-GB" b="1" i="1" dirty="0" err="1"/>
              <a:t>trị</a:t>
            </a:r>
            <a:r>
              <a:rPr lang="en-GB" b="1" i="1" dirty="0"/>
              <a:t> </a:t>
            </a:r>
            <a:r>
              <a:rPr lang="en-GB" b="1" i="1" dirty="0" err="1"/>
              <a:t>của</a:t>
            </a:r>
            <a:r>
              <a:rPr lang="en-GB" b="1" i="1" dirty="0"/>
              <a:t> </a:t>
            </a:r>
            <a:r>
              <a:rPr lang="en-GB" b="1" i="1" dirty="0" err="1"/>
              <a:t>nguyên</a:t>
            </a:r>
            <a:r>
              <a:rPr lang="en-GB" b="1" i="1" dirty="0"/>
              <a:t> </a:t>
            </a:r>
            <a:r>
              <a:rPr lang="en-GB" b="1" i="1" dirty="0" err="1"/>
              <a:t>tử</a:t>
            </a:r>
            <a:r>
              <a:rPr lang="en-GB" b="1" i="1" dirty="0"/>
              <a:t> </a:t>
            </a:r>
            <a:r>
              <a:rPr lang="en-GB" b="1" i="1" dirty="0" err="1"/>
              <a:t>đó</a:t>
            </a:r>
            <a:endParaRPr lang="en-US" i="1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1</a:t>
            </a:r>
            <a:r>
              <a:rPr lang="en-GB" dirty="0"/>
              <a:t>. </a:t>
            </a:r>
            <a:r>
              <a:rPr lang="en-GB" dirty="0" err="1"/>
              <a:t>Hóa</a:t>
            </a:r>
            <a:r>
              <a:rPr lang="en-GB" dirty="0"/>
              <a:t> </a:t>
            </a:r>
            <a:r>
              <a:rPr lang="en-GB" dirty="0" err="1"/>
              <a:t>trị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8416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Khái</a:t>
            </a:r>
            <a:r>
              <a:rPr lang="en-US" dirty="0" smtClean="0"/>
              <a:t> </a:t>
            </a:r>
            <a:r>
              <a:rPr lang="en-US" dirty="0" err="1" smtClean="0"/>
              <a:t>niệm</a:t>
            </a:r>
            <a:r>
              <a:rPr lang="en-US" dirty="0" smtClean="0"/>
              <a:t>:</a:t>
            </a:r>
          </a:p>
          <a:p>
            <a:pPr marL="109728" indent="0">
              <a:buNone/>
            </a:pPr>
            <a:r>
              <a:rPr lang="en-US" i="1" dirty="0" err="1" smtClean="0"/>
              <a:t>Số</a:t>
            </a:r>
            <a:r>
              <a:rPr lang="en-US" i="1" dirty="0" smtClean="0"/>
              <a:t> </a:t>
            </a:r>
            <a:r>
              <a:rPr lang="en-US" i="1" dirty="0" err="1"/>
              <a:t>oxi</a:t>
            </a:r>
            <a:r>
              <a:rPr lang="en-US" i="1" dirty="0"/>
              <a:t> </a:t>
            </a:r>
            <a:r>
              <a:rPr lang="en-US" i="1" dirty="0" err="1"/>
              <a:t>hóa</a:t>
            </a:r>
            <a:r>
              <a:rPr lang="en-US" i="1" dirty="0"/>
              <a:t> </a:t>
            </a:r>
            <a:r>
              <a:rPr lang="en-US" i="1" dirty="0" err="1"/>
              <a:t>của</a:t>
            </a:r>
            <a:r>
              <a:rPr lang="en-US" i="1" dirty="0"/>
              <a:t> </a:t>
            </a:r>
            <a:r>
              <a:rPr lang="en-US" i="1" dirty="0" err="1"/>
              <a:t>một</a:t>
            </a:r>
            <a:r>
              <a:rPr lang="en-US" i="1" dirty="0"/>
              <a:t> </a:t>
            </a:r>
            <a:r>
              <a:rPr lang="en-US" i="1" dirty="0" err="1"/>
              <a:t>nguyên</a:t>
            </a:r>
            <a:r>
              <a:rPr lang="en-US" i="1" dirty="0"/>
              <a:t> </a:t>
            </a:r>
            <a:r>
              <a:rPr lang="en-US" i="1" dirty="0" err="1"/>
              <a:t>tố</a:t>
            </a:r>
            <a:r>
              <a:rPr lang="en-US" i="1" dirty="0"/>
              <a:t> </a:t>
            </a:r>
            <a:r>
              <a:rPr lang="en-US" i="1" dirty="0" err="1"/>
              <a:t>trong</a:t>
            </a:r>
            <a:r>
              <a:rPr lang="en-US" i="1" dirty="0"/>
              <a:t> </a:t>
            </a:r>
            <a:r>
              <a:rPr lang="en-US" i="1" dirty="0" err="1"/>
              <a:t>phân</a:t>
            </a:r>
            <a:r>
              <a:rPr lang="en-US" i="1" dirty="0"/>
              <a:t> </a:t>
            </a:r>
            <a:r>
              <a:rPr lang="en-US" i="1" dirty="0" err="1"/>
              <a:t>tử</a:t>
            </a:r>
            <a:r>
              <a:rPr lang="en-US" i="1" dirty="0"/>
              <a:t> </a:t>
            </a:r>
            <a:r>
              <a:rPr lang="en-US" i="1" dirty="0" err="1"/>
              <a:t>là</a:t>
            </a:r>
            <a:r>
              <a:rPr lang="en-US" i="1" dirty="0"/>
              <a:t> </a:t>
            </a:r>
            <a:r>
              <a:rPr lang="en-US" i="1" dirty="0" err="1"/>
              <a:t>điện</a:t>
            </a:r>
            <a:r>
              <a:rPr lang="en-US" i="1" dirty="0"/>
              <a:t> </a:t>
            </a:r>
            <a:r>
              <a:rPr lang="en-US" i="1" dirty="0" err="1"/>
              <a:t>tích</a:t>
            </a:r>
            <a:r>
              <a:rPr lang="en-US" i="1" dirty="0"/>
              <a:t> </a:t>
            </a:r>
            <a:r>
              <a:rPr lang="en-US" i="1" dirty="0" err="1"/>
              <a:t>của</a:t>
            </a:r>
            <a:r>
              <a:rPr lang="en-US" i="1" dirty="0"/>
              <a:t> </a:t>
            </a:r>
            <a:r>
              <a:rPr lang="en-US" i="1" dirty="0" err="1"/>
              <a:t>nguyên</a:t>
            </a:r>
            <a:r>
              <a:rPr lang="en-US" i="1" dirty="0"/>
              <a:t> </a:t>
            </a:r>
            <a:r>
              <a:rPr lang="en-US" i="1" dirty="0" err="1"/>
              <a:t>tử</a:t>
            </a:r>
            <a:r>
              <a:rPr lang="en-US" i="1" dirty="0"/>
              <a:t> </a:t>
            </a:r>
            <a:r>
              <a:rPr lang="en-US" i="1" dirty="0" err="1"/>
              <a:t>nguyên</a:t>
            </a:r>
            <a:r>
              <a:rPr lang="en-US" i="1" dirty="0"/>
              <a:t> </a:t>
            </a:r>
            <a:r>
              <a:rPr lang="en-US" i="1" dirty="0" err="1"/>
              <a:t>tố</a:t>
            </a:r>
            <a:r>
              <a:rPr lang="en-US" i="1" dirty="0"/>
              <a:t> </a:t>
            </a:r>
            <a:r>
              <a:rPr lang="en-US" i="1" dirty="0" err="1"/>
              <a:t>đó</a:t>
            </a:r>
            <a:r>
              <a:rPr lang="en-US" i="1" dirty="0"/>
              <a:t> </a:t>
            </a:r>
            <a:r>
              <a:rPr lang="en-US" i="1" dirty="0" err="1"/>
              <a:t>trong</a:t>
            </a:r>
            <a:r>
              <a:rPr lang="en-US" i="1" dirty="0"/>
              <a:t> </a:t>
            </a:r>
            <a:r>
              <a:rPr lang="en-US" i="1" dirty="0" err="1"/>
              <a:t>phân</a:t>
            </a:r>
            <a:r>
              <a:rPr lang="en-US" i="1" dirty="0"/>
              <a:t> </a:t>
            </a:r>
            <a:r>
              <a:rPr lang="en-US" i="1" dirty="0" err="1"/>
              <a:t>tử</a:t>
            </a:r>
            <a:r>
              <a:rPr lang="en-US" i="1" dirty="0"/>
              <a:t>, </a:t>
            </a:r>
            <a:r>
              <a:rPr lang="en-US" i="1" dirty="0" err="1"/>
              <a:t>nếu</a:t>
            </a:r>
            <a:r>
              <a:rPr lang="en-US" i="1" dirty="0"/>
              <a:t> </a:t>
            </a:r>
            <a:r>
              <a:rPr lang="en-US" i="1" dirty="0" err="1"/>
              <a:t>giả</a:t>
            </a:r>
            <a:r>
              <a:rPr lang="en-US" i="1" dirty="0"/>
              <a:t> </a:t>
            </a:r>
            <a:r>
              <a:rPr lang="en-US" i="1" dirty="0" err="1"/>
              <a:t>định</a:t>
            </a:r>
            <a:r>
              <a:rPr lang="en-US" i="1" dirty="0"/>
              <a:t> </a:t>
            </a:r>
            <a:r>
              <a:rPr lang="en-US" i="1" dirty="0" err="1"/>
              <a:t>liên</a:t>
            </a:r>
            <a:r>
              <a:rPr lang="en-US" i="1" dirty="0"/>
              <a:t> </a:t>
            </a:r>
            <a:r>
              <a:rPr lang="en-US" i="1" dirty="0" err="1"/>
              <a:t>kết</a:t>
            </a:r>
            <a:r>
              <a:rPr lang="en-US" i="1" dirty="0"/>
              <a:t> </a:t>
            </a:r>
            <a:r>
              <a:rPr lang="en-US" i="1" dirty="0" err="1"/>
              <a:t>giữa</a:t>
            </a:r>
            <a:r>
              <a:rPr lang="en-US" i="1" dirty="0"/>
              <a:t> </a:t>
            </a:r>
            <a:r>
              <a:rPr lang="en-US" i="1" dirty="0" err="1"/>
              <a:t>các</a:t>
            </a:r>
            <a:r>
              <a:rPr lang="en-US" i="1" dirty="0"/>
              <a:t> </a:t>
            </a:r>
            <a:r>
              <a:rPr lang="en-US" i="1" dirty="0" err="1"/>
              <a:t>nguyên</a:t>
            </a:r>
            <a:r>
              <a:rPr lang="en-US" i="1" dirty="0"/>
              <a:t> </a:t>
            </a:r>
            <a:r>
              <a:rPr lang="en-US" i="1" dirty="0" err="1"/>
              <a:t>tử</a:t>
            </a:r>
            <a:r>
              <a:rPr lang="en-US" i="1" dirty="0"/>
              <a:t> </a:t>
            </a:r>
            <a:r>
              <a:rPr lang="en-US" i="1" dirty="0" err="1"/>
              <a:t>trong</a:t>
            </a:r>
            <a:r>
              <a:rPr lang="en-US" i="1" dirty="0"/>
              <a:t> </a:t>
            </a:r>
            <a:r>
              <a:rPr lang="en-US" i="1" dirty="0" err="1"/>
              <a:t>phân</a:t>
            </a:r>
            <a:r>
              <a:rPr lang="en-US" i="1" dirty="0"/>
              <a:t> </a:t>
            </a:r>
            <a:r>
              <a:rPr lang="en-US" i="1" dirty="0" err="1"/>
              <a:t>tử</a:t>
            </a:r>
            <a:r>
              <a:rPr lang="en-US" i="1" dirty="0"/>
              <a:t> </a:t>
            </a:r>
            <a:r>
              <a:rPr lang="en-US" i="1" dirty="0" err="1"/>
              <a:t>là</a:t>
            </a:r>
            <a:r>
              <a:rPr lang="en-US" i="1" dirty="0"/>
              <a:t> </a:t>
            </a:r>
            <a:r>
              <a:rPr lang="en-US" i="1" dirty="0" err="1"/>
              <a:t>liên</a:t>
            </a:r>
            <a:r>
              <a:rPr lang="en-US" i="1" dirty="0"/>
              <a:t> </a:t>
            </a:r>
            <a:r>
              <a:rPr lang="en-US" i="1" dirty="0" err="1"/>
              <a:t>kết</a:t>
            </a:r>
            <a:r>
              <a:rPr lang="en-US" i="1" dirty="0"/>
              <a:t> ion.</a:t>
            </a:r>
          </a:p>
          <a:p>
            <a:r>
              <a:rPr lang="en-US" dirty="0" err="1" smtClean="0"/>
              <a:t>Cách</a:t>
            </a:r>
            <a:r>
              <a:rPr lang="en-US" dirty="0" smtClean="0"/>
              <a:t> </a:t>
            </a:r>
            <a:r>
              <a:rPr lang="en-US" dirty="0" err="1" smtClean="0"/>
              <a:t>viết</a:t>
            </a:r>
            <a:r>
              <a:rPr lang="en-US" dirty="0" smtClean="0"/>
              <a:t> </a:t>
            </a:r>
            <a:r>
              <a:rPr lang="en-US" dirty="0" err="1"/>
              <a:t>s</a:t>
            </a:r>
            <a:r>
              <a:rPr lang="en-US" dirty="0" err="1" smtClean="0"/>
              <a:t>ố</a:t>
            </a:r>
            <a:r>
              <a:rPr lang="en-US" dirty="0" smtClean="0"/>
              <a:t> </a:t>
            </a:r>
            <a:r>
              <a:rPr lang="en-US" dirty="0" err="1"/>
              <a:t>oxi</a:t>
            </a:r>
            <a:r>
              <a:rPr lang="en-US" dirty="0"/>
              <a:t> </a:t>
            </a:r>
            <a:r>
              <a:rPr lang="en-US" dirty="0" err="1"/>
              <a:t>hóa</a:t>
            </a:r>
            <a:r>
              <a:rPr lang="en-US" dirty="0"/>
              <a:t> </a:t>
            </a:r>
            <a:endParaRPr lang="en-US" dirty="0" smtClean="0"/>
          </a:p>
          <a:p>
            <a:pPr marL="109728" indent="0">
              <a:buNone/>
            </a:pPr>
            <a:r>
              <a:rPr lang="en-US" dirty="0" err="1" smtClean="0">
                <a:solidFill>
                  <a:srgbClr val="0070C0"/>
                </a:solidFill>
              </a:rPr>
              <a:t>Số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oxi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hóa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được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viết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bằng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chữ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số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thường</a:t>
            </a:r>
            <a:r>
              <a:rPr lang="en-US" dirty="0" smtClean="0">
                <a:solidFill>
                  <a:srgbClr val="0070C0"/>
                </a:solidFill>
              </a:rPr>
              <a:t>, </a:t>
            </a:r>
            <a:r>
              <a:rPr lang="en-US" dirty="0" err="1" smtClean="0">
                <a:solidFill>
                  <a:srgbClr val="0070C0"/>
                </a:solidFill>
              </a:rPr>
              <a:t>dấu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đặt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phía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trước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và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được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đặt</a:t>
            </a:r>
            <a:r>
              <a:rPr lang="en-US" dirty="0" smtClean="0">
                <a:solidFill>
                  <a:srgbClr val="0070C0"/>
                </a:solidFill>
              </a:rPr>
              <a:t> ở </a:t>
            </a:r>
            <a:r>
              <a:rPr lang="en-US" dirty="0" err="1" smtClean="0">
                <a:solidFill>
                  <a:srgbClr val="0070C0"/>
                </a:solidFill>
              </a:rPr>
              <a:t>trên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kí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hiệu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nguyên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 smtClean="0">
                <a:solidFill>
                  <a:srgbClr val="0070C0"/>
                </a:solidFill>
              </a:rPr>
              <a:t>tố</a:t>
            </a:r>
            <a:r>
              <a:rPr lang="en-US" dirty="0" smtClean="0">
                <a:solidFill>
                  <a:srgbClr val="0070C0"/>
                </a:solidFill>
              </a:rPr>
              <a:t>. </a:t>
            </a:r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2</a:t>
            </a:r>
            <a:r>
              <a:rPr lang="en-GB" dirty="0"/>
              <a:t>. </a:t>
            </a:r>
            <a:r>
              <a:rPr lang="en-GB" dirty="0" err="1"/>
              <a:t>Số</a:t>
            </a:r>
            <a:r>
              <a:rPr lang="en-GB" dirty="0"/>
              <a:t> </a:t>
            </a:r>
            <a:r>
              <a:rPr lang="en-GB" dirty="0" err="1"/>
              <a:t>oxi</a:t>
            </a:r>
            <a:r>
              <a:rPr lang="en-GB" dirty="0"/>
              <a:t> </a:t>
            </a:r>
            <a:r>
              <a:rPr lang="en-GB" dirty="0" err="1"/>
              <a:t>hóa</a:t>
            </a:r>
            <a:r>
              <a:rPr lang="en-GB" dirty="0"/>
              <a:t> 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08329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1328"/>
            <a:ext cx="8229600" cy="5071872"/>
          </a:xfrm>
        </p:spPr>
        <p:txBody>
          <a:bodyPr>
            <a:normAutofit fontScale="92500"/>
          </a:bodyPr>
          <a:lstStyle/>
          <a:p>
            <a:r>
              <a:rPr lang="en-US" b="1" dirty="0" err="1"/>
              <a:t>Quy</a:t>
            </a:r>
            <a:r>
              <a:rPr lang="en-US" b="1" dirty="0"/>
              <a:t> </a:t>
            </a:r>
            <a:r>
              <a:rPr lang="en-US" b="1" dirty="0" err="1"/>
              <a:t>tắc</a:t>
            </a:r>
            <a:r>
              <a:rPr lang="en-US" b="1" dirty="0"/>
              <a:t> </a:t>
            </a:r>
            <a:r>
              <a:rPr lang="en-US" b="1" dirty="0" err="1"/>
              <a:t>tính</a:t>
            </a:r>
            <a:r>
              <a:rPr lang="en-US" b="1" dirty="0"/>
              <a:t> </a:t>
            </a:r>
            <a:r>
              <a:rPr lang="en-US" b="1" dirty="0" err="1"/>
              <a:t>số</a:t>
            </a:r>
            <a:r>
              <a:rPr lang="en-US" b="1" dirty="0"/>
              <a:t> </a:t>
            </a:r>
            <a:r>
              <a:rPr lang="en-US" b="1" dirty="0" err="1"/>
              <a:t>oxi</a:t>
            </a:r>
            <a:r>
              <a:rPr lang="en-US" b="1" dirty="0"/>
              <a:t> </a:t>
            </a:r>
            <a:r>
              <a:rPr lang="en-US" b="1" dirty="0" err="1"/>
              <a:t>hóa</a:t>
            </a:r>
            <a:endParaRPr lang="en-US" dirty="0"/>
          </a:p>
          <a:p>
            <a:pPr marL="109728" indent="0">
              <a:buNone/>
            </a:pPr>
            <a:r>
              <a:rPr lang="en-US" b="1" i="1" dirty="0" err="1"/>
              <a:t>Quy</a:t>
            </a:r>
            <a:r>
              <a:rPr lang="en-US" b="1" i="1" dirty="0"/>
              <a:t> </a:t>
            </a:r>
            <a:r>
              <a:rPr lang="en-US" b="1" i="1" dirty="0" err="1"/>
              <a:t>tắc</a:t>
            </a:r>
            <a:r>
              <a:rPr lang="en-US" b="1" i="1" dirty="0"/>
              <a:t> 1</a:t>
            </a:r>
            <a:r>
              <a:rPr lang="en-US" b="1" dirty="0"/>
              <a:t>: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oxi</a:t>
            </a:r>
            <a:r>
              <a:rPr lang="en-US" dirty="0"/>
              <a:t> </a:t>
            </a:r>
            <a:r>
              <a:rPr lang="en-US" dirty="0" err="1"/>
              <a:t>hóa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tố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đơn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 </a:t>
            </a:r>
            <a:r>
              <a:rPr lang="en-US" dirty="0" err="1"/>
              <a:t>bằng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 (0</a:t>
            </a:r>
            <a:r>
              <a:rPr lang="en-US" dirty="0" smtClean="0"/>
              <a:t>).</a:t>
            </a:r>
          </a:p>
          <a:p>
            <a:pPr marL="109728" indent="0">
              <a:buNone/>
            </a:pPr>
            <a:r>
              <a:rPr lang="en-US" b="1" i="1" dirty="0" err="1"/>
              <a:t>Quy</a:t>
            </a:r>
            <a:r>
              <a:rPr lang="en-US" b="1" i="1" dirty="0"/>
              <a:t> </a:t>
            </a:r>
            <a:r>
              <a:rPr lang="en-US" b="1" i="1" dirty="0" err="1"/>
              <a:t>tắc</a:t>
            </a:r>
            <a:r>
              <a:rPr lang="en-US" b="1" i="1" dirty="0"/>
              <a:t> 4</a:t>
            </a:r>
            <a:r>
              <a:rPr lang="en-US" b="1" dirty="0"/>
              <a:t>: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hầu</a:t>
            </a:r>
            <a:r>
              <a:rPr lang="en-US" dirty="0"/>
              <a:t> </a:t>
            </a:r>
            <a:r>
              <a:rPr lang="en-US" dirty="0" err="1"/>
              <a:t>hết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hợp</a:t>
            </a:r>
            <a:r>
              <a:rPr lang="en-US" dirty="0"/>
              <a:t> </a:t>
            </a:r>
            <a:r>
              <a:rPr lang="en-US" dirty="0" err="1"/>
              <a:t>chất</a:t>
            </a:r>
            <a:r>
              <a:rPr lang="en-US" dirty="0"/>
              <a:t>,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oxi</a:t>
            </a:r>
            <a:r>
              <a:rPr lang="en-US" dirty="0"/>
              <a:t> </a:t>
            </a:r>
            <a:r>
              <a:rPr lang="en-US" dirty="0" err="1"/>
              <a:t>hóa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hiđro</a:t>
            </a:r>
            <a:r>
              <a:rPr lang="en-US" dirty="0"/>
              <a:t> </a:t>
            </a:r>
            <a:r>
              <a:rPr lang="en-US" dirty="0" err="1"/>
              <a:t>bằng</a:t>
            </a:r>
            <a:r>
              <a:rPr lang="en-US" dirty="0"/>
              <a:t> +1,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oxi</a:t>
            </a:r>
            <a:r>
              <a:rPr lang="en-US" dirty="0"/>
              <a:t> </a:t>
            </a:r>
            <a:r>
              <a:rPr lang="en-US" dirty="0" err="1"/>
              <a:t>hóa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oxi</a:t>
            </a:r>
            <a:r>
              <a:rPr lang="en-US" dirty="0"/>
              <a:t> </a:t>
            </a:r>
            <a:r>
              <a:rPr lang="en-US" dirty="0" err="1"/>
              <a:t>bằng</a:t>
            </a:r>
            <a:r>
              <a:rPr lang="en-US" dirty="0"/>
              <a:t> -</a:t>
            </a:r>
            <a:r>
              <a:rPr lang="en-US" dirty="0" smtClean="0"/>
              <a:t>2. </a:t>
            </a:r>
            <a:r>
              <a:rPr lang="en-US" dirty="0" err="1" smtClean="0">
                <a:solidFill>
                  <a:srgbClr val="0070C0"/>
                </a:solidFill>
              </a:rPr>
              <a:t>trừ</a:t>
            </a:r>
            <a:r>
              <a:rPr lang="en-US" dirty="0" smtClean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một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số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trường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hợp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như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hiđrua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kim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loại</a:t>
            </a:r>
            <a:r>
              <a:rPr lang="en-US" dirty="0">
                <a:solidFill>
                  <a:srgbClr val="0070C0"/>
                </a:solidFill>
              </a:rPr>
              <a:t> (</a:t>
            </a:r>
            <a:r>
              <a:rPr lang="en-US" dirty="0" err="1">
                <a:solidFill>
                  <a:srgbClr val="0070C0"/>
                </a:solidFill>
              </a:rPr>
              <a:t>NaH</a:t>
            </a:r>
            <a:r>
              <a:rPr lang="en-US" dirty="0">
                <a:solidFill>
                  <a:srgbClr val="0070C0"/>
                </a:solidFill>
              </a:rPr>
              <a:t>, CaH</a:t>
            </a:r>
            <a:r>
              <a:rPr lang="en-US" baseline="-25000" dirty="0">
                <a:solidFill>
                  <a:srgbClr val="0070C0"/>
                </a:solidFill>
              </a:rPr>
              <a:t>2</a:t>
            </a:r>
            <a:r>
              <a:rPr lang="en-US" dirty="0" smtClean="0">
                <a:solidFill>
                  <a:srgbClr val="0070C0"/>
                </a:solidFill>
              </a:rPr>
              <a:t>…)., </a:t>
            </a:r>
            <a:r>
              <a:rPr lang="en-US" dirty="0" err="1">
                <a:solidFill>
                  <a:srgbClr val="0070C0"/>
                </a:solidFill>
              </a:rPr>
              <a:t>trừ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trường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hợp</a:t>
            </a:r>
            <a:r>
              <a:rPr lang="en-US" dirty="0">
                <a:solidFill>
                  <a:srgbClr val="0070C0"/>
                </a:solidFill>
              </a:rPr>
              <a:t> OF</a:t>
            </a:r>
            <a:r>
              <a:rPr lang="en-US" baseline="-25000" dirty="0">
                <a:solidFill>
                  <a:srgbClr val="0070C0"/>
                </a:solidFill>
              </a:rPr>
              <a:t>2</a:t>
            </a:r>
            <a:r>
              <a:rPr lang="en-US" dirty="0">
                <a:solidFill>
                  <a:srgbClr val="0070C0"/>
                </a:solidFill>
              </a:rPr>
              <a:t>, </a:t>
            </a:r>
            <a:r>
              <a:rPr lang="en-US" dirty="0" err="1">
                <a:solidFill>
                  <a:srgbClr val="0070C0"/>
                </a:solidFill>
              </a:rPr>
              <a:t>peoxit</a:t>
            </a:r>
            <a:r>
              <a:rPr lang="en-US" dirty="0">
                <a:solidFill>
                  <a:srgbClr val="0070C0"/>
                </a:solidFill>
              </a:rPr>
              <a:t> (</a:t>
            </a:r>
            <a:r>
              <a:rPr lang="en-US" dirty="0" err="1">
                <a:solidFill>
                  <a:srgbClr val="0070C0"/>
                </a:solidFill>
              </a:rPr>
              <a:t>chẳng</a:t>
            </a:r>
            <a:r>
              <a:rPr lang="en-US" dirty="0">
                <a:solidFill>
                  <a:srgbClr val="0070C0"/>
                </a:solidFill>
              </a:rPr>
              <a:t> </a:t>
            </a:r>
            <a:r>
              <a:rPr lang="en-US" dirty="0" err="1">
                <a:solidFill>
                  <a:srgbClr val="0070C0"/>
                </a:solidFill>
              </a:rPr>
              <a:t>hạn</a:t>
            </a:r>
            <a:r>
              <a:rPr lang="en-US" dirty="0">
                <a:solidFill>
                  <a:srgbClr val="0070C0"/>
                </a:solidFill>
              </a:rPr>
              <a:t> H</a:t>
            </a:r>
            <a:r>
              <a:rPr lang="en-US" baseline="-25000" dirty="0">
                <a:solidFill>
                  <a:srgbClr val="0070C0"/>
                </a:solidFill>
              </a:rPr>
              <a:t>2</a:t>
            </a:r>
            <a:r>
              <a:rPr lang="en-US" dirty="0">
                <a:solidFill>
                  <a:srgbClr val="0070C0"/>
                </a:solidFill>
              </a:rPr>
              <a:t>O</a:t>
            </a:r>
            <a:r>
              <a:rPr lang="en-US" baseline="-25000" dirty="0">
                <a:solidFill>
                  <a:srgbClr val="0070C0"/>
                </a:solidFill>
              </a:rPr>
              <a:t>2</a:t>
            </a:r>
            <a:r>
              <a:rPr lang="en-US" dirty="0" smtClean="0">
                <a:solidFill>
                  <a:srgbClr val="0070C0"/>
                </a:solidFill>
              </a:rPr>
              <a:t>)…</a:t>
            </a:r>
            <a:endParaRPr lang="en-US" dirty="0">
              <a:solidFill>
                <a:srgbClr val="0070C0"/>
              </a:solidFill>
            </a:endParaRPr>
          </a:p>
          <a:p>
            <a:pPr marL="109728" indent="0">
              <a:buNone/>
            </a:pPr>
            <a:r>
              <a:rPr lang="en-US" b="1" i="1" dirty="0" err="1"/>
              <a:t>Quy</a:t>
            </a:r>
            <a:r>
              <a:rPr lang="en-US" b="1" i="1" dirty="0"/>
              <a:t> </a:t>
            </a:r>
            <a:r>
              <a:rPr lang="en-US" b="1" i="1" dirty="0" err="1"/>
              <a:t>tắc</a:t>
            </a:r>
            <a:r>
              <a:rPr lang="en-US" b="1" i="1" dirty="0"/>
              <a:t> 2</a:t>
            </a:r>
            <a:r>
              <a:rPr lang="en-US" b="1" dirty="0"/>
              <a:t>:</a:t>
            </a:r>
            <a:r>
              <a:rPr lang="en-US" dirty="0"/>
              <a:t> </a:t>
            </a:r>
            <a:r>
              <a:rPr lang="en-US" dirty="0" err="1"/>
              <a:t>Trong</a:t>
            </a:r>
            <a:r>
              <a:rPr lang="en-US" dirty="0"/>
              <a:t> </a:t>
            </a:r>
            <a:r>
              <a:rPr lang="en-US" dirty="0" err="1"/>
              <a:t>một</a:t>
            </a:r>
            <a:r>
              <a:rPr lang="en-US" dirty="0"/>
              <a:t> </a:t>
            </a:r>
            <a:r>
              <a:rPr lang="en-US" dirty="0" err="1"/>
              <a:t>phân</a:t>
            </a:r>
            <a:r>
              <a:rPr lang="en-US" dirty="0"/>
              <a:t> </a:t>
            </a:r>
            <a:r>
              <a:rPr lang="en-US" dirty="0" err="1"/>
              <a:t>tử</a:t>
            </a:r>
            <a:r>
              <a:rPr lang="en-US" dirty="0"/>
              <a:t>, </a:t>
            </a:r>
            <a:r>
              <a:rPr lang="en-US" dirty="0" err="1"/>
              <a:t>tổng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oxi</a:t>
            </a:r>
            <a:r>
              <a:rPr lang="en-US" dirty="0"/>
              <a:t> </a:t>
            </a:r>
            <a:r>
              <a:rPr lang="en-US" dirty="0" err="1"/>
              <a:t>hóa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tố</a:t>
            </a:r>
            <a:r>
              <a:rPr lang="en-US" dirty="0"/>
              <a:t> </a:t>
            </a:r>
            <a:r>
              <a:rPr lang="en-US" dirty="0" err="1"/>
              <a:t>bằng</a:t>
            </a:r>
            <a:r>
              <a:rPr lang="en-US" dirty="0"/>
              <a:t> </a:t>
            </a:r>
            <a:r>
              <a:rPr lang="en-US" dirty="0" err="1"/>
              <a:t>không</a:t>
            </a:r>
            <a:r>
              <a:rPr lang="en-US" dirty="0"/>
              <a:t>.</a:t>
            </a:r>
            <a:br>
              <a:rPr lang="en-US" dirty="0"/>
            </a:br>
            <a:r>
              <a:rPr lang="en-US" b="1" i="1" dirty="0" err="1"/>
              <a:t>Quy</a:t>
            </a:r>
            <a:r>
              <a:rPr lang="en-US" b="1" i="1" dirty="0"/>
              <a:t> </a:t>
            </a:r>
            <a:r>
              <a:rPr lang="en-US" b="1" i="1" dirty="0" err="1"/>
              <a:t>tắc</a:t>
            </a:r>
            <a:r>
              <a:rPr lang="en-US" b="1" i="1" dirty="0"/>
              <a:t> 3</a:t>
            </a:r>
            <a:r>
              <a:rPr lang="en-US" b="1" dirty="0"/>
              <a:t>: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oxi</a:t>
            </a:r>
            <a:r>
              <a:rPr lang="en-US" dirty="0"/>
              <a:t> </a:t>
            </a:r>
            <a:r>
              <a:rPr lang="en-US" dirty="0" err="1"/>
              <a:t>hóa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ion </a:t>
            </a:r>
            <a:r>
              <a:rPr lang="en-US" dirty="0" err="1"/>
              <a:t>đơn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tử</a:t>
            </a:r>
            <a:r>
              <a:rPr lang="en-US" dirty="0"/>
              <a:t> </a:t>
            </a:r>
            <a:r>
              <a:rPr lang="en-US" dirty="0" err="1"/>
              <a:t>bằng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tích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ion </a:t>
            </a:r>
            <a:r>
              <a:rPr lang="en-US" dirty="0" err="1"/>
              <a:t>đó</a:t>
            </a:r>
            <a:r>
              <a:rPr lang="en-US" dirty="0"/>
              <a:t>. </a:t>
            </a:r>
            <a:r>
              <a:rPr lang="en-US" dirty="0" err="1"/>
              <a:t>Trong</a:t>
            </a:r>
            <a:r>
              <a:rPr lang="en-US" dirty="0"/>
              <a:t> ion </a:t>
            </a:r>
            <a:r>
              <a:rPr lang="en-US" dirty="0" err="1"/>
              <a:t>đa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tử</a:t>
            </a:r>
            <a:r>
              <a:rPr lang="en-US" dirty="0"/>
              <a:t>, </a:t>
            </a:r>
            <a:r>
              <a:rPr lang="en-US" dirty="0" err="1"/>
              <a:t>tổng</a:t>
            </a:r>
            <a:r>
              <a:rPr lang="en-US" dirty="0"/>
              <a:t> </a:t>
            </a:r>
            <a:r>
              <a:rPr lang="en-US" dirty="0" err="1"/>
              <a:t>số</a:t>
            </a:r>
            <a:r>
              <a:rPr lang="en-US" dirty="0"/>
              <a:t> </a:t>
            </a:r>
            <a:r>
              <a:rPr lang="en-US" dirty="0" err="1"/>
              <a:t>oxi</a:t>
            </a:r>
            <a:r>
              <a:rPr lang="en-US" dirty="0"/>
              <a:t> </a:t>
            </a:r>
            <a:r>
              <a:rPr lang="en-US" dirty="0" err="1"/>
              <a:t>hóa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</a:t>
            </a:r>
            <a:r>
              <a:rPr lang="en-US" dirty="0" err="1"/>
              <a:t>các</a:t>
            </a:r>
            <a:r>
              <a:rPr lang="en-US" dirty="0"/>
              <a:t> </a:t>
            </a:r>
            <a:r>
              <a:rPr lang="en-US" dirty="0" err="1"/>
              <a:t>nguyên</a:t>
            </a:r>
            <a:r>
              <a:rPr lang="en-US" dirty="0"/>
              <a:t> </a:t>
            </a:r>
            <a:r>
              <a:rPr lang="en-US" dirty="0" err="1"/>
              <a:t>tố</a:t>
            </a:r>
            <a:r>
              <a:rPr lang="en-US" dirty="0"/>
              <a:t> </a:t>
            </a:r>
            <a:r>
              <a:rPr lang="en-US" dirty="0" err="1"/>
              <a:t>bằng</a:t>
            </a:r>
            <a:r>
              <a:rPr lang="en-US" dirty="0"/>
              <a:t> </a:t>
            </a:r>
            <a:r>
              <a:rPr lang="en-US" dirty="0" err="1"/>
              <a:t>điện</a:t>
            </a:r>
            <a:r>
              <a:rPr lang="en-US" dirty="0"/>
              <a:t> </a:t>
            </a:r>
            <a:r>
              <a:rPr lang="en-US" dirty="0" err="1"/>
              <a:t>tích</a:t>
            </a:r>
            <a:r>
              <a:rPr lang="en-US" dirty="0"/>
              <a:t> </a:t>
            </a:r>
            <a:r>
              <a:rPr lang="en-US" dirty="0" err="1"/>
              <a:t>của</a:t>
            </a:r>
            <a:r>
              <a:rPr lang="en-US" dirty="0"/>
              <a:t> ion</a:t>
            </a:r>
            <a:r>
              <a:rPr lang="en-US" dirty="0" smtClean="0"/>
              <a:t>.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2</a:t>
            </a:r>
            <a:r>
              <a:rPr lang="en-GB" dirty="0"/>
              <a:t>. </a:t>
            </a:r>
            <a:r>
              <a:rPr lang="en-GB" dirty="0" err="1"/>
              <a:t>Số</a:t>
            </a:r>
            <a:r>
              <a:rPr lang="en-GB" dirty="0"/>
              <a:t> </a:t>
            </a:r>
            <a:r>
              <a:rPr lang="en-GB" dirty="0" err="1"/>
              <a:t>oxi</a:t>
            </a:r>
            <a:r>
              <a:rPr lang="en-GB" dirty="0"/>
              <a:t> </a:t>
            </a:r>
            <a:r>
              <a:rPr lang="en-GB" dirty="0" err="1"/>
              <a:t>hóa</a:t>
            </a:r>
            <a:r>
              <a:rPr lang="en-GB" dirty="0"/>
              <a:t> 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3296311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0" r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75042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lvl="0"/>
            <a:r>
              <a:rPr lang="pt-BR" dirty="0" smtClean="0"/>
              <a:t>Cho </a:t>
            </a:r>
            <a:r>
              <a:rPr lang="pt-BR" dirty="0"/>
              <a:t>biết số oxi hóa và cộng hóa trị của các nguyên tố Si, P, S trong hợp chất oxit cao nhất và trong hợp chất với hidro.</a:t>
            </a:r>
            <a:endParaRPr lang="en-US" dirty="0"/>
          </a:p>
          <a:p>
            <a:pPr lvl="0"/>
            <a:r>
              <a:rPr lang="pt-BR" dirty="0"/>
              <a:t>Cho biết số oxi hóa và hóa trị của các nguyên tố trong các hợp chất sau: CO</a:t>
            </a:r>
            <a:r>
              <a:rPr lang="pt-BR" baseline="-25000" dirty="0"/>
              <a:t>2</a:t>
            </a:r>
            <a:r>
              <a:rPr lang="pt-BR" dirty="0"/>
              <a:t>; CH</a:t>
            </a:r>
            <a:r>
              <a:rPr lang="pt-BR" baseline="-25000" dirty="0"/>
              <a:t>4</a:t>
            </a:r>
            <a:r>
              <a:rPr lang="pt-BR" dirty="0"/>
              <a:t> C</a:t>
            </a:r>
            <a:r>
              <a:rPr lang="pt-BR" baseline="-25000" dirty="0"/>
              <a:t>2</a:t>
            </a:r>
            <a:r>
              <a:rPr lang="pt-BR" dirty="0"/>
              <a:t>H</a:t>
            </a:r>
            <a:r>
              <a:rPr lang="pt-BR" baseline="-25000" dirty="0"/>
              <a:t>2</a:t>
            </a:r>
            <a:r>
              <a:rPr lang="pt-BR" dirty="0"/>
              <a:t>; CH</a:t>
            </a:r>
            <a:r>
              <a:rPr lang="pt-BR" baseline="-25000" dirty="0"/>
              <a:t>3</a:t>
            </a:r>
            <a:r>
              <a:rPr lang="pt-BR" dirty="0"/>
              <a:t>OH; CH</a:t>
            </a:r>
            <a:r>
              <a:rPr lang="pt-BR" baseline="-25000" dirty="0"/>
              <a:t>2</a:t>
            </a:r>
            <a:r>
              <a:rPr lang="pt-BR" dirty="0"/>
              <a:t>O; HCOOH; CH</a:t>
            </a:r>
            <a:r>
              <a:rPr lang="pt-BR" baseline="-25000" dirty="0"/>
              <a:t>3</a:t>
            </a:r>
            <a:r>
              <a:rPr lang="pt-BR" dirty="0"/>
              <a:t>COOH.</a:t>
            </a:r>
            <a:endParaRPr lang="en-US" dirty="0"/>
          </a:p>
          <a:p>
            <a:pPr lvl="0"/>
            <a:r>
              <a:rPr lang="pt-BR" dirty="0"/>
              <a:t>Xác định điện hóa trị của các nguyên tố trong các hợp chất sau: CaF</a:t>
            </a:r>
            <a:r>
              <a:rPr lang="pt-BR" baseline="-25000" dirty="0"/>
              <a:t>2</a:t>
            </a:r>
            <a:r>
              <a:rPr lang="pt-BR" dirty="0"/>
              <a:t> ; BaO; Al</a:t>
            </a:r>
            <a:r>
              <a:rPr lang="pt-BR" baseline="-25000" dirty="0"/>
              <a:t>2</a:t>
            </a:r>
            <a:r>
              <a:rPr lang="pt-BR" dirty="0"/>
              <a:t>O</a:t>
            </a:r>
            <a:r>
              <a:rPr lang="pt-BR" baseline="-25000" dirty="0"/>
              <a:t>3</a:t>
            </a:r>
            <a:r>
              <a:rPr lang="pt-BR" dirty="0"/>
              <a:t>; NaCl; KF; CaCl</a:t>
            </a:r>
            <a:r>
              <a:rPr lang="pt-BR" baseline="-25000" dirty="0"/>
              <a:t>2</a:t>
            </a:r>
            <a:r>
              <a:rPr lang="pt-BR" dirty="0"/>
              <a:t>.</a:t>
            </a:r>
            <a:endParaRPr lang="en-US" dirty="0"/>
          </a:p>
          <a:p>
            <a:pPr lvl="0"/>
            <a:r>
              <a:rPr lang="pt-BR" dirty="0"/>
              <a:t>Xác định cộng hóa trị của các nguyên tố trong các hợp chất sau: H</a:t>
            </a:r>
            <a:r>
              <a:rPr lang="pt-BR" baseline="-25000" dirty="0"/>
              <a:t>2</a:t>
            </a:r>
            <a:r>
              <a:rPr lang="pt-BR" dirty="0"/>
              <a:t>O; CH</a:t>
            </a:r>
            <a:r>
              <a:rPr lang="pt-BR" baseline="-25000" dirty="0"/>
              <a:t>4</a:t>
            </a:r>
            <a:r>
              <a:rPr lang="pt-BR" dirty="0"/>
              <a:t>; HCl; NH</a:t>
            </a:r>
            <a:r>
              <a:rPr lang="pt-BR" baseline="-25000" dirty="0"/>
              <a:t>3</a:t>
            </a:r>
            <a:r>
              <a:rPr lang="pt-BR" dirty="0"/>
              <a:t>.</a:t>
            </a:r>
            <a:endParaRPr lang="en-US" dirty="0"/>
          </a:p>
          <a:p>
            <a:r>
              <a:rPr lang="pt-BR" dirty="0"/>
              <a:t>Tính số oxi của các nguyên tố trong các hợp chất và ion sau: CF</a:t>
            </a:r>
            <a:r>
              <a:rPr lang="pt-BR" baseline="-25000" dirty="0"/>
              <a:t>2</a:t>
            </a:r>
            <a:r>
              <a:rPr lang="pt-BR" dirty="0"/>
              <a:t>Cl</a:t>
            </a:r>
            <a:r>
              <a:rPr lang="pt-BR" baseline="-25000" dirty="0"/>
              <a:t>2</a:t>
            </a:r>
            <a:r>
              <a:rPr lang="pt-BR" dirty="0"/>
              <a:t>; Na</a:t>
            </a:r>
            <a:r>
              <a:rPr lang="pt-BR" baseline="-25000" dirty="0"/>
              <a:t>2</a:t>
            </a:r>
            <a:r>
              <a:rPr lang="pt-BR" dirty="0"/>
              <a:t>C</a:t>
            </a:r>
            <a:r>
              <a:rPr lang="pt-BR" baseline="-25000" dirty="0"/>
              <a:t>2</a:t>
            </a:r>
            <a:r>
              <a:rPr lang="pt-BR" dirty="0"/>
              <a:t>O</a:t>
            </a:r>
            <a:r>
              <a:rPr lang="pt-BR" baseline="-25000" dirty="0"/>
              <a:t>4</a:t>
            </a:r>
            <a:r>
              <a:rPr lang="pt-BR" dirty="0"/>
              <a:t>; BrF</a:t>
            </a:r>
            <a:r>
              <a:rPr lang="pt-BR" baseline="-25000" dirty="0"/>
              <a:t>3</a:t>
            </a:r>
            <a:r>
              <a:rPr lang="pt-BR" dirty="0"/>
              <a:t>; HBrO</a:t>
            </a:r>
            <a:r>
              <a:rPr lang="pt-BR" baseline="-25000" dirty="0"/>
              <a:t>3</a:t>
            </a:r>
            <a:r>
              <a:rPr lang="pt-BR" dirty="0"/>
              <a:t>; SOCl</a:t>
            </a:r>
            <a:r>
              <a:rPr lang="pt-BR" baseline="-25000" dirty="0"/>
              <a:t>2</a:t>
            </a:r>
            <a:r>
              <a:rPr lang="pt-BR" dirty="0"/>
              <a:t>; HClO; NaClO</a:t>
            </a:r>
            <a:r>
              <a:rPr lang="pt-BR" baseline="-25000" dirty="0"/>
              <a:t>3</a:t>
            </a:r>
            <a:r>
              <a:rPr lang="pt-BR" dirty="0"/>
              <a:t>; N</a:t>
            </a:r>
            <a:r>
              <a:rPr lang="pt-BR" baseline="-25000" dirty="0"/>
              <a:t>2</a:t>
            </a:r>
            <a:r>
              <a:rPr lang="pt-BR" dirty="0"/>
              <a:t>O</a:t>
            </a:r>
            <a:r>
              <a:rPr lang="pt-BR" baseline="-25000" dirty="0"/>
              <a:t>4</a:t>
            </a:r>
            <a:r>
              <a:rPr lang="pt-BR" dirty="0"/>
              <a:t>; N</a:t>
            </a:r>
            <a:r>
              <a:rPr lang="pt-BR" baseline="-25000" dirty="0"/>
              <a:t>2</a:t>
            </a:r>
            <a:r>
              <a:rPr lang="pt-BR" dirty="0"/>
              <a:t>; HClO</a:t>
            </a:r>
            <a:r>
              <a:rPr lang="pt-BR" baseline="-25000" dirty="0"/>
              <a:t>4</a:t>
            </a:r>
            <a:r>
              <a:rPr lang="pt-BR" dirty="0"/>
              <a:t>; KMnO</a:t>
            </a:r>
            <a:r>
              <a:rPr lang="pt-BR" baseline="-25000" dirty="0"/>
              <a:t>4</a:t>
            </a:r>
            <a:r>
              <a:rPr lang="pt-BR" dirty="0"/>
              <a:t>; MnO</a:t>
            </a:r>
            <a:r>
              <a:rPr lang="pt-BR" baseline="-25000" dirty="0"/>
              <a:t>2</a:t>
            </a:r>
            <a:r>
              <a:rPr lang="pt-BR" dirty="0"/>
              <a:t>; Na</a:t>
            </a:r>
            <a:r>
              <a:rPr lang="pt-BR" baseline="-25000" dirty="0"/>
              <a:t>2</a:t>
            </a:r>
            <a:r>
              <a:rPr lang="pt-BR" dirty="0"/>
              <a:t>Cr</a:t>
            </a:r>
            <a:r>
              <a:rPr lang="pt-BR" baseline="-25000" dirty="0"/>
              <a:t>2</a:t>
            </a:r>
            <a:r>
              <a:rPr lang="pt-BR" dirty="0"/>
              <a:t>O</a:t>
            </a:r>
            <a:r>
              <a:rPr lang="pt-BR" baseline="-25000" dirty="0"/>
              <a:t>7</a:t>
            </a:r>
            <a:r>
              <a:rPr lang="pt-BR" dirty="0"/>
              <a:t>; KClO</a:t>
            </a:r>
            <a:r>
              <a:rPr lang="pt-BR" baseline="-25000" dirty="0"/>
              <a:t>4</a:t>
            </a:r>
            <a:r>
              <a:rPr lang="pt-BR" dirty="0"/>
              <a:t>; HNO</a:t>
            </a:r>
            <a:r>
              <a:rPr lang="pt-BR" baseline="-25000" dirty="0"/>
              <a:t>3</a:t>
            </a:r>
            <a:r>
              <a:rPr lang="pt-BR" dirty="0"/>
              <a:t>;</a:t>
            </a:r>
            <a:r>
              <a:rPr lang="pt-BR" baseline="-25000" dirty="0"/>
              <a:t> </a:t>
            </a:r>
            <a:r>
              <a:rPr lang="pt-BR" dirty="0"/>
              <a:t>Na</a:t>
            </a:r>
            <a:r>
              <a:rPr lang="pt-BR" baseline="-25000" dirty="0"/>
              <a:t>2</a:t>
            </a:r>
            <a:r>
              <a:rPr lang="pt-BR" dirty="0"/>
              <a:t>SO</a:t>
            </a:r>
            <a:r>
              <a:rPr lang="pt-BR" baseline="-25000" dirty="0"/>
              <a:t>4</a:t>
            </a:r>
            <a:r>
              <a:rPr lang="pt-BR" dirty="0"/>
              <a:t>; FeCl</a:t>
            </a:r>
            <a:r>
              <a:rPr lang="pt-BR" baseline="-25000" dirty="0"/>
              <a:t>3</a:t>
            </a:r>
            <a:r>
              <a:rPr lang="pt-BR" dirty="0"/>
              <a:t>; N</a:t>
            </a:r>
            <a:r>
              <a:rPr lang="pt-BR" baseline="-25000" dirty="0"/>
              <a:t>2</a:t>
            </a:r>
            <a:r>
              <a:rPr lang="pt-BR" dirty="0"/>
              <a:t>H</a:t>
            </a:r>
            <a:r>
              <a:rPr lang="pt-BR" baseline="-25000" dirty="0"/>
              <a:t>4</a:t>
            </a:r>
            <a:r>
              <a:rPr lang="pt-BR" dirty="0"/>
              <a:t>; NH</a:t>
            </a:r>
            <a:r>
              <a:rPr lang="pt-BR" baseline="-25000" dirty="0"/>
              <a:t>2</a:t>
            </a:r>
            <a:r>
              <a:rPr lang="pt-BR" dirty="0"/>
              <a:t>OH; CO</a:t>
            </a:r>
            <a:r>
              <a:rPr lang="pt-BR" baseline="-25000" dirty="0"/>
              <a:t>2</a:t>
            </a:r>
            <a:r>
              <a:rPr lang="pt-BR" dirty="0"/>
              <a:t>; C</a:t>
            </a:r>
            <a:r>
              <a:rPr lang="pt-BR" baseline="-25000" dirty="0"/>
              <a:t>2</a:t>
            </a:r>
            <a:r>
              <a:rPr lang="pt-BR" dirty="0"/>
              <a:t>H</a:t>
            </a:r>
            <a:r>
              <a:rPr lang="pt-BR" baseline="-25000" dirty="0"/>
              <a:t>6</a:t>
            </a:r>
            <a:r>
              <a:rPr lang="pt-BR" dirty="0"/>
              <a:t>;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BÀI TẬP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27433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2646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703697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ncourse">
  <a:themeElements>
    <a:clrScheme name="Foundry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24</TotalTime>
  <Words>554</Words>
  <Application>Microsoft Office PowerPoint</Application>
  <PresentationFormat>On-screen Show (4:3)</PresentationFormat>
  <Paragraphs>26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Concourse</vt:lpstr>
      <vt:lpstr>Bài 09                                        HÓA TRỊ VÀ SỐ OXI HÓA </vt:lpstr>
      <vt:lpstr> 1. Hóa trị </vt:lpstr>
      <vt:lpstr> 1. Hóa trị </vt:lpstr>
      <vt:lpstr> 2. Số oxi hóa  </vt:lpstr>
      <vt:lpstr> 2. Số oxi hóa  </vt:lpstr>
      <vt:lpstr>PowerPoint Presentation</vt:lpstr>
      <vt:lpstr>BÀI TẬP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Bài 09                                        HÓA TRỊ VÀ SỐ OXI HÓA</dc:title>
  <dc:creator>CHI NGA</dc:creator>
  <cp:lastModifiedBy>CHI NGA</cp:lastModifiedBy>
  <cp:revision>3</cp:revision>
  <dcterms:created xsi:type="dcterms:W3CDTF">2020-10-01T02:19:43Z</dcterms:created>
  <dcterms:modified xsi:type="dcterms:W3CDTF">2020-10-01T02:44:43Z</dcterms:modified>
</cp:coreProperties>
</file>