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1" r:id="rId5"/>
    <p:sldId id="282" r:id="rId6"/>
    <p:sldId id="283" r:id="rId7"/>
    <p:sldId id="262" r:id="rId8"/>
    <p:sldId id="263" r:id="rId9"/>
    <p:sldId id="264" r:id="rId10"/>
    <p:sldId id="265" r:id="rId11"/>
    <p:sldId id="266" r:id="rId12"/>
    <p:sldId id="284" r:id="rId13"/>
    <p:sldId id="285" r:id="rId14"/>
    <p:sldId id="286" r:id="rId15"/>
    <p:sldId id="287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57" r:id="rId32"/>
    <p:sldId id="25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A562"/>
    <a:srgbClr val="368A52"/>
    <a:srgbClr val="203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1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0946165-C04E-48F1-B510-59BE276DEBE6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9A92A4D-77F9-45F4-88D6-851B5885E9D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743200"/>
            <a:ext cx="7772400" cy="18297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sz="5300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53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2          </a:t>
            </a:r>
            <a:br>
              <a:rPr lang="en-US" sz="53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53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HẠT </a:t>
            </a:r>
            <a:r>
              <a:rPr lang="en-US" sz="53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NHÂN NGUYÊN T</a:t>
            </a:r>
            <a:r>
              <a:rPr lang="vi-VN" sz="53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Ử </a:t>
            </a:r>
            <a:r>
              <a:rPr lang="en-US" sz="53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NGUYÊN TỐ HÓA HỌC </a:t>
            </a:r>
            <a:r>
              <a:rPr lang="en-US" sz="53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ĐỒNG VỊ</a:t>
            </a:r>
            <a:r>
              <a:rPr lang="en-US" sz="5300" u="sng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300" u="sng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en-US" sz="53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96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 smtClean="0"/>
              <a:t>1.1</a:t>
            </a:r>
            <a:r>
              <a:rPr lang="en-GB" b="1" dirty="0"/>
              <a:t>. </a:t>
            </a:r>
            <a:r>
              <a:rPr lang="en-GB" b="1" dirty="0" err="1"/>
              <a:t>Điện</a:t>
            </a:r>
            <a:r>
              <a:rPr lang="en-GB" b="1" dirty="0"/>
              <a:t> </a:t>
            </a:r>
            <a:r>
              <a:rPr lang="en-GB" b="1" dirty="0" err="1"/>
              <a:t>tích</a:t>
            </a:r>
            <a:r>
              <a:rPr lang="en-GB" b="1" dirty="0"/>
              <a:t> </a:t>
            </a:r>
            <a:r>
              <a:rPr lang="en-GB" b="1" dirty="0" err="1"/>
              <a:t>hạt</a:t>
            </a:r>
            <a:r>
              <a:rPr lang="en-GB" b="1" dirty="0"/>
              <a:t> </a:t>
            </a:r>
            <a:r>
              <a:rPr lang="en-GB" b="1" dirty="0" err="1"/>
              <a:t>nhân</a:t>
            </a:r>
            <a:endParaRPr lang="en-US" dirty="0"/>
          </a:p>
          <a:p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Z proton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Z+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và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số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đơn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vị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điện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tích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hạt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nhân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là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Z.</a:t>
            </a:r>
          </a:p>
          <a:p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Vì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số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proton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trong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hạt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nhân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nguyên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tử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bằng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số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electron ở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vỏ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nguyên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tử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nên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nguyên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tử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trung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hòa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điện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1</a:t>
            </a:r>
            <a:r>
              <a:rPr lang="en-GB" u="sng" dirty="0"/>
              <a:t>. </a:t>
            </a:r>
            <a:r>
              <a:rPr lang="en-GB" u="sng" dirty="0" err="1"/>
              <a:t>Hạt</a:t>
            </a:r>
            <a:r>
              <a:rPr lang="en-GB" u="sng" dirty="0"/>
              <a:t> </a:t>
            </a:r>
            <a:r>
              <a:rPr lang="en-GB" u="sng" dirty="0" err="1"/>
              <a:t>nhân</a:t>
            </a:r>
            <a:r>
              <a:rPr lang="en-GB" u="sng" dirty="0"/>
              <a:t> </a:t>
            </a:r>
            <a:r>
              <a:rPr lang="en-GB" u="sng" dirty="0" err="1"/>
              <a:t>nguyên</a:t>
            </a:r>
            <a:r>
              <a:rPr lang="en-GB" u="sng" dirty="0"/>
              <a:t> </a:t>
            </a:r>
            <a:r>
              <a:rPr lang="en-GB" u="sng" dirty="0" err="1"/>
              <a:t>tử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 descr="Hat_nha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962400"/>
            <a:ext cx="3505200" cy="2514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540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GB" b="1" dirty="0" smtClean="0"/>
          </a:p>
          <a:p>
            <a:pPr marL="109728" indent="0">
              <a:buNone/>
            </a:pPr>
            <a:r>
              <a:rPr lang="en-GB" b="1" dirty="0" smtClean="0"/>
              <a:t>1.2</a:t>
            </a:r>
            <a:r>
              <a:rPr lang="en-GB" b="1" dirty="0"/>
              <a:t>. </a:t>
            </a:r>
            <a:r>
              <a:rPr lang="en-GB" b="1" dirty="0" err="1"/>
              <a:t>Số</a:t>
            </a:r>
            <a:r>
              <a:rPr lang="en-GB" b="1" dirty="0"/>
              <a:t> </a:t>
            </a:r>
            <a:r>
              <a:rPr lang="en-GB" b="1" dirty="0" err="1"/>
              <a:t>khối</a:t>
            </a:r>
            <a:endParaRPr lang="en-US" dirty="0"/>
          </a:p>
          <a:p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khối</a:t>
            </a:r>
            <a:r>
              <a:rPr lang="en-US" b="1" dirty="0"/>
              <a:t> (A)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tổng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hạt</a:t>
            </a:r>
            <a:r>
              <a:rPr lang="en-US" b="1" dirty="0"/>
              <a:t> proton (Z)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tổng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hạt</a:t>
            </a:r>
            <a:r>
              <a:rPr lang="en-US" b="1" dirty="0"/>
              <a:t> </a:t>
            </a:r>
            <a:r>
              <a:rPr lang="en-US" b="1" dirty="0" err="1"/>
              <a:t>nơtron</a:t>
            </a:r>
            <a:r>
              <a:rPr lang="en-US" b="1" dirty="0"/>
              <a:t> (N)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hạt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.</a:t>
            </a:r>
            <a:endParaRPr lang="en-US" dirty="0"/>
          </a:p>
          <a:p>
            <a:r>
              <a:rPr lang="en-US" b="1" dirty="0"/>
              <a:t>A = Z + N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1</a:t>
            </a:r>
            <a:r>
              <a:rPr lang="en-GB" u="sng" dirty="0"/>
              <a:t>. </a:t>
            </a:r>
            <a:r>
              <a:rPr lang="en-GB" u="sng" dirty="0" err="1"/>
              <a:t>Hạt</a:t>
            </a:r>
            <a:r>
              <a:rPr lang="en-GB" u="sng" dirty="0"/>
              <a:t> </a:t>
            </a:r>
            <a:r>
              <a:rPr lang="en-GB" u="sng" dirty="0" err="1"/>
              <a:t>nhân</a:t>
            </a:r>
            <a:r>
              <a:rPr lang="en-GB" u="sng" dirty="0"/>
              <a:t> </a:t>
            </a:r>
            <a:r>
              <a:rPr lang="en-GB" u="sng" dirty="0" err="1"/>
              <a:t>nguyên</a:t>
            </a:r>
            <a:r>
              <a:rPr lang="en-GB" u="sng" dirty="0"/>
              <a:t> </a:t>
            </a:r>
            <a:r>
              <a:rPr lang="en-GB" u="sng" dirty="0" err="1"/>
              <a:t>tử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647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48072"/>
          </a:xfrm>
        </p:spPr>
        <p:txBody>
          <a:bodyPr/>
          <a:lstStyle/>
          <a:p>
            <a:pPr marL="109728" indent="0">
              <a:buNone/>
            </a:pPr>
            <a:r>
              <a:rPr lang="en-GB" b="1" dirty="0" smtClean="0"/>
              <a:t>2.1</a:t>
            </a:r>
            <a:r>
              <a:rPr lang="en-GB" b="1" dirty="0"/>
              <a:t>. </a:t>
            </a:r>
            <a:r>
              <a:rPr lang="en-GB" b="1" dirty="0" err="1"/>
              <a:t>Định</a:t>
            </a:r>
            <a:r>
              <a:rPr lang="en-GB" b="1" dirty="0"/>
              <a:t> </a:t>
            </a:r>
            <a:r>
              <a:rPr lang="en-GB" b="1" dirty="0" err="1"/>
              <a:t>nghĩa</a:t>
            </a:r>
            <a:endParaRPr lang="en-US" dirty="0"/>
          </a:p>
          <a:p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GB" dirty="0"/>
              <a:t> </a:t>
            </a:r>
            <a:r>
              <a:rPr lang="en-GB" dirty="0" err="1"/>
              <a:t>là</a:t>
            </a:r>
            <a:r>
              <a:rPr lang="en-GB" dirty="0"/>
              <a:t> </a:t>
            </a:r>
            <a:r>
              <a:rPr lang="en-GB" dirty="0" err="1"/>
              <a:t>những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cùng</a:t>
            </a:r>
            <a:r>
              <a:rPr lang="en-GB" dirty="0"/>
              <a:t> </a:t>
            </a:r>
            <a:r>
              <a:rPr lang="en-GB" dirty="0" err="1"/>
              <a:t>điện</a:t>
            </a:r>
            <a:r>
              <a:rPr lang="en-GB" dirty="0"/>
              <a:t> </a:t>
            </a:r>
            <a:r>
              <a:rPr lang="en-GB" dirty="0" err="1"/>
              <a:t>tích</a:t>
            </a:r>
            <a:r>
              <a:rPr lang="en-GB" dirty="0"/>
              <a:t> </a:t>
            </a:r>
            <a:r>
              <a:rPr lang="en-GB" dirty="0" err="1"/>
              <a:t>hạt</a:t>
            </a:r>
            <a:r>
              <a:rPr lang="en-GB" dirty="0"/>
              <a:t> </a:t>
            </a:r>
            <a:r>
              <a:rPr lang="en-GB" dirty="0" err="1"/>
              <a:t>nhân</a:t>
            </a:r>
            <a:r>
              <a:rPr lang="en-GB" dirty="0"/>
              <a:t>.</a:t>
            </a:r>
            <a:endParaRPr lang="en-US" dirty="0"/>
          </a:p>
          <a:p>
            <a:r>
              <a:rPr lang="en-GB" b="1" dirty="0"/>
              <a:t>2.2. </a:t>
            </a:r>
            <a:r>
              <a:rPr lang="en-GB" b="1" dirty="0" err="1"/>
              <a:t>Số</a:t>
            </a:r>
            <a:r>
              <a:rPr lang="en-GB" b="1" dirty="0"/>
              <a:t> </a:t>
            </a:r>
            <a:r>
              <a:rPr lang="en-GB" b="1" dirty="0" err="1"/>
              <a:t>hiệu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r>
              <a:rPr lang="en-GB" b="1" dirty="0"/>
              <a:t> (Z)</a:t>
            </a:r>
            <a:endParaRPr lang="en-US" dirty="0"/>
          </a:p>
          <a:p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đơn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 </a:t>
            </a:r>
            <a:r>
              <a:rPr lang="en-GB" dirty="0" err="1"/>
              <a:t>điện</a:t>
            </a:r>
            <a:r>
              <a:rPr lang="en-GB" dirty="0"/>
              <a:t> </a:t>
            </a:r>
            <a:r>
              <a:rPr lang="en-GB" dirty="0" err="1"/>
              <a:t>tích</a:t>
            </a:r>
            <a:r>
              <a:rPr lang="en-GB" dirty="0"/>
              <a:t> </a:t>
            </a:r>
            <a:r>
              <a:rPr lang="en-GB" dirty="0" err="1"/>
              <a:t>hạt</a:t>
            </a:r>
            <a:r>
              <a:rPr lang="en-GB" dirty="0"/>
              <a:t> </a:t>
            </a:r>
            <a:r>
              <a:rPr lang="en-GB" dirty="0" err="1"/>
              <a:t>nhân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gọi</a:t>
            </a:r>
            <a:r>
              <a:rPr lang="en-GB" dirty="0"/>
              <a:t> </a:t>
            </a:r>
            <a:r>
              <a:rPr lang="en-GB" dirty="0" err="1"/>
              <a:t>là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hiệu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đó</a:t>
            </a:r>
            <a:r>
              <a:rPr lang="en-GB" dirty="0" smtClean="0"/>
              <a:t>.</a:t>
            </a:r>
          </a:p>
          <a:p>
            <a:r>
              <a:rPr lang="en-GB" b="1" dirty="0"/>
              <a:t>2.3. </a:t>
            </a:r>
            <a:r>
              <a:rPr lang="en-GB" b="1" dirty="0" err="1"/>
              <a:t>Kí</a:t>
            </a:r>
            <a:r>
              <a:rPr lang="en-GB" b="1" dirty="0"/>
              <a:t> </a:t>
            </a:r>
            <a:r>
              <a:rPr lang="en-GB" b="1" dirty="0" err="1"/>
              <a:t>hiệu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r>
              <a:rPr lang="en-GB" b="1" dirty="0"/>
              <a:t> </a:t>
            </a:r>
            <a:endParaRPr lang="en-US" dirty="0"/>
          </a:p>
          <a:p>
            <a:pPr marL="109728" indent="0">
              <a:buNone/>
            </a:pPr>
            <a:r>
              <a:rPr lang="en-GB" b="1" dirty="0"/>
              <a:t>                                     </a:t>
            </a:r>
            <a:r>
              <a:rPr lang="en-GB" b="1" dirty="0" smtClean="0"/>
              <a:t>     </a:t>
            </a:r>
          </a:p>
          <a:p>
            <a:pPr marL="109728" indent="0">
              <a:buNone/>
            </a:pPr>
            <a:r>
              <a:rPr lang="en-GB" b="1" dirty="0"/>
              <a:t> </a:t>
            </a:r>
            <a:r>
              <a:rPr lang="en-GB" b="1" dirty="0" smtClean="0"/>
              <a:t>                                                        </a:t>
            </a:r>
            <a:r>
              <a:rPr lang="en-GB" dirty="0" smtClean="0"/>
              <a:t>(</a:t>
            </a:r>
            <a:r>
              <a:rPr lang="en-GB" dirty="0"/>
              <a:t>X </a:t>
            </a:r>
            <a:r>
              <a:rPr lang="en-GB" dirty="0" err="1"/>
              <a:t>là</a:t>
            </a:r>
            <a:r>
              <a:rPr lang="en-GB" dirty="0"/>
              <a:t> </a:t>
            </a:r>
            <a:r>
              <a:rPr lang="en-GB" dirty="0" err="1"/>
              <a:t>kí</a:t>
            </a:r>
            <a:r>
              <a:rPr lang="en-GB" dirty="0"/>
              <a:t> </a:t>
            </a:r>
            <a:r>
              <a:rPr lang="en-GB" dirty="0" err="1"/>
              <a:t>hiệu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)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78427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dirty="0">
                <a:effectLst/>
              </a:rPr>
              <a:t>2. </a:t>
            </a:r>
            <a:r>
              <a:rPr lang="en-GB" dirty="0" err="1">
                <a:effectLst/>
              </a:rPr>
              <a:t>Nguyên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tố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hóa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học</a:t>
            </a:r>
            <a:endParaRPr lang="en-US" dirty="0"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936" y="5181600"/>
            <a:ext cx="1115291" cy="1162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39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effectLst/>
              </a:rPr>
              <a:t>3. </a:t>
            </a:r>
            <a:r>
              <a:rPr lang="en-GB" u="sng" dirty="0" err="1">
                <a:effectLst/>
              </a:rPr>
              <a:t>Đồng</a:t>
            </a:r>
            <a:r>
              <a:rPr lang="en-GB" u="sng" dirty="0">
                <a:effectLst/>
              </a:rPr>
              <a:t> </a:t>
            </a:r>
            <a:r>
              <a:rPr lang="en-GB" u="sng" dirty="0" err="1">
                <a:effectLst/>
              </a:rPr>
              <a:t>vị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7924800" cy="38010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297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4525963"/>
          </a:xfrm>
        </p:spPr>
        <p:txBody>
          <a:bodyPr/>
          <a:lstStyle/>
          <a:p>
            <a:r>
              <a:rPr lang="en-GB" dirty="0">
                <a:solidFill>
                  <a:srgbClr val="368A52"/>
                </a:solidFill>
              </a:rPr>
              <a:t>a. </a:t>
            </a:r>
            <a:r>
              <a:rPr lang="en-GB" dirty="0" err="1">
                <a:solidFill>
                  <a:srgbClr val="368A52"/>
                </a:solidFill>
              </a:rPr>
              <a:t>Hạt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nhân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chỉ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có</a:t>
            </a:r>
            <a:r>
              <a:rPr lang="en-GB" dirty="0">
                <a:solidFill>
                  <a:srgbClr val="368A52"/>
                </a:solidFill>
              </a:rPr>
              <a:t> 1 proton (</a:t>
            </a:r>
            <a:r>
              <a:rPr lang="en-GB" dirty="0" err="1">
                <a:solidFill>
                  <a:srgbClr val="368A52"/>
                </a:solidFill>
              </a:rPr>
              <a:t>trường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hợp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duy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nhất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không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có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nơtron</a:t>
            </a:r>
            <a:r>
              <a:rPr lang="en-GB" dirty="0">
                <a:solidFill>
                  <a:srgbClr val="368A52"/>
                </a:solidFill>
              </a:rPr>
              <a:t>). </a:t>
            </a:r>
            <a:r>
              <a:rPr lang="en-GB" dirty="0" err="1">
                <a:solidFill>
                  <a:srgbClr val="368A52"/>
                </a:solidFill>
              </a:rPr>
              <a:t>Chiếm</a:t>
            </a:r>
            <a:r>
              <a:rPr lang="en-GB" dirty="0">
                <a:solidFill>
                  <a:srgbClr val="368A52"/>
                </a:solidFill>
              </a:rPr>
              <a:t> 99,98% </a:t>
            </a:r>
            <a:r>
              <a:rPr lang="en-GB" dirty="0" err="1">
                <a:solidFill>
                  <a:srgbClr val="368A52"/>
                </a:solidFill>
              </a:rPr>
              <a:t>hiđro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tự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nhiên</a:t>
            </a:r>
            <a:r>
              <a:rPr lang="en-GB" dirty="0" smtClean="0">
                <a:solidFill>
                  <a:srgbClr val="368A52"/>
                </a:solidFill>
              </a:rPr>
              <a:t>.</a:t>
            </a:r>
          </a:p>
          <a:p>
            <a:endParaRPr lang="en-GB" dirty="0" smtClean="0">
              <a:solidFill>
                <a:srgbClr val="368A52"/>
              </a:solidFill>
            </a:endParaRPr>
          </a:p>
          <a:p>
            <a:r>
              <a:rPr lang="en-GB" dirty="0" smtClean="0">
                <a:solidFill>
                  <a:srgbClr val="368A52"/>
                </a:solidFill>
              </a:rPr>
              <a:t>b</a:t>
            </a:r>
            <a:r>
              <a:rPr lang="en-GB" dirty="0">
                <a:solidFill>
                  <a:srgbClr val="368A52"/>
                </a:solidFill>
              </a:rPr>
              <a:t>. </a:t>
            </a:r>
            <a:r>
              <a:rPr lang="en-GB" dirty="0" err="1">
                <a:solidFill>
                  <a:srgbClr val="368A52"/>
                </a:solidFill>
              </a:rPr>
              <a:t>Hạt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nhân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gồm</a:t>
            </a:r>
            <a:r>
              <a:rPr lang="en-GB" dirty="0">
                <a:solidFill>
                  <a:srgbClr val="368A52"/>
                </a:solidFill>
              </a:rPr>
              <a:t> 1 proton </a:t>
            </a:r>
            <a:r>
              <a:rPr lang="en-GB" dirty="0" err="1">
                <a:solidFill>
                  <a:srgbClr val="368A52"/>
                </a:solidFill>
              </a:rPr>
              <a:t>và</a:t>
            </a:r>
            <a:r>
              <a:rPr lang="en-GB" dirty="0">
                <a:solidFill>
                  <a:srgbClr val="368A52"/>
                </a:solidFill>
              </a:rPr>
              <a:t> 1 </a:t>
            </a:r>
            <a:r>
              <a:rPr lang="en-GB" dirty="0" err="1">
                <a:solidFill>
                  <a:srgbClr val="368A52"/>
                </a:solidFill>
              </a:rPr>
              <a:t>nơtron</a:t>
            </a:r>
            <a:r>
              <a:rPr lang="en-GB" dirty="0">
                <a:solidFill>
                  <a:srgbClr val="368A52"/>
                </a:solidFill>
              </a:rPr>
              <a:t>. </a:t>
            </a:r>
            <a:r>
              <a:rPr lang="en-GB" dirty="0" err="1">
                <a:solidFill>
                  <a:srgbClr val="368A52"/>
                </a:solidFill>
              </a:rPr>
              <a:t>Chiếm</a:t>
            </a:r>
            <a:r>
              <a:rPr lang="en-GB" dirty="0">
                <a:solidFill>
                  <a:srgbClr val="368A52"/>
                </a:solidFill>
              </a:rPr>
              <a:t> 0,016% </a:t>
            </a:r>
            <a:r>
              <a:rPr lang="en-GB" dirty="0" err="1">
                <a:solidFill>
                  <a:srgbClr val="368A52"/>
                </a:solidFill>
              </a:rPr>
              <a:t>hiđro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tự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 smtClean="0">
                <a:solidFill>
                  <a:srgbClr val="368A52"/>
                </a:solidFill>
              </a:rPr>
              <a:t>nhiên</a:t>
            </a:r>
            <a:r>
              <a:rPr lang="en-GB" dirty="0" smtClean="0">
                <a:solidFill>
                  <a:srgbClr val="368A52"/>
                </a:solidFill>
              </a:rPr>
              <a:t>.</a:t>
            </a:r>
          </a:p>
          <a:p>
            <a:endParaRPr lang="en-GB" dirty="0" smtClean="0">
              <a:solidFill>
                <a:srgbClr val="368A52"/>
              </a:solidFill>
            </a:endParaRPr>
          </a:p>
          <a:p>
            <a:r>
              <a:rPr lang="en-GB" dirty="0" smtClean="0">
                <a:solidFill>
                  <a:srgbClr val="368A52"/>
                </a:solidFill>
              </a:rPr>
              <a:t>c</a:t>
            </a:r>
            <a:r>
              <a:rPr lang="en-GB" dirty="0">
                <a:solidFill>
                  <a:srgbClr val="368A52"/>
                </a:solidFill>
              </a:rPr>
              <a:t>. </a:t>
            </a:r>
            <a:r>
              <a:rPr lang="en-GB" dirty="0" err="1">
                <a:solidFill>
                  <a:srgbClr val="368A52"/>
                </a:solidFill>
              </a:rPr>
              <a:t>Hạt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nhân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gồm</a:t>
            </a:r>
            <a:r>
              <a:rPr lang="en-GB" dirty="0">
                <a:solidFill>
                  <a:srgbClr val="368A52"/>
                </a:solidFill>
              </a:rPr>
              <a:t> 1 proton </a:t>
            </a:r>
            <a:r>
              <a:rPr lang="en-GB" dirty="0" err="1">
                <a:solidFill>
                  <a:srgbClr val="368A52"/>
                </a:solidFill>
              </a:rPr>
              <a:t>và</a:t>
            </a:r>
            <a:r>
              <a:rPr lang="en-GB" dirty="0">
                <a:solidFill>
                  <a:srgbClr val="368A52"/>
                </a:solidFill>
              </a:rPr>
              <a:t> 2 </a:t>
            </a:r>
            <a:r>
              <a:rPr lang="en-GB" dirty="0" err="1">
                <a:solidFill>
                  <a:srgbClr val="368A52"/>
                </a:solidFill>
              </a:rPr>
              <a:t>nơtron</a:t>
            </a:r>
            <a:r>
              <a:rPr lang="en-GB" dirty="0">
                <a:solidFill>
                  <a:srgbClr val="368A52"/>
                </a:solidFill>
              </a:rPr>
              <a:t> (</a:t>
            </a:r>
            <a:r>
              <a:rPr lang="en-GB" dirty="0" err="1">
                <a:solidFill>
                  <a:srgbClr val="368A52"/>
                </a:solidFill>
              </a:rPr>
              <a:t>trường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hợp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duy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nhất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có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số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nơtron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bằng</a:t>
            </a:r>
            <a:r>
              <a:rPr lang="en-GB" dirty="0">
                <a:solidFill>
                  <a:srgbClr val="368A52"/>
                </a:solidFill>
              </a:rPr>
              <a:t> 2 </a:t>
            </a:r>
            <a:r>
              <a:rPr lang="en-GB" dirty="0" err="1">
                <a:solidFill>
                  <a:srgbClr val="368A52"/>
                </a:solidFill>
              </a:rPr>
              <a:t>lần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số</a:t>
            </a:r>
            <a:r>
              <a:rPr lang="en-GB" dirty="0">
                <a:solidFill>
                  <a:srgbClr val="368A52"/>
                </a:solidFill>
              </a:rPr>
              <a:t> proton). </a:t>
            </a:r>
            <a:r>
              <a:rPr lang="en-GB" dirty="0" err="1">
                <a:solidFill>
                  <a:srgbClr val="368A52"/>
                </a:solidFill>
              </a:rPr>
              <a:t>Đồng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vị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này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được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điều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chế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nhân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tạo</a:t>
            </a:r>
            <a:r>
              <a:rPr lang="en-GB" dirty="0">
                <a:solidFill>
                  <a:srgbClr val="368A52"/>
                </a:solidFill>
              </a:rPr>
              <a:t>, </a:t>
            </a:r>
            <a:r>
              <a:rPr lang="en-GB" dirty="0" err="1">
                <a:solidFill>
                  <a:srgbClr val="368A52"/>
                </a:solidFill>
              </a:rPr>
              <a:t>trong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tự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nhiên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tồn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tại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cực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kì</a:t>
            </a:r>
            <a:r>
              <a:rPr lang="en-GB" dirty="0">
                <a:solidFill>
                  <a:srgbClr val="368A52"/>
                </a:solidFill>
              </a:rPr>
              <a:t> </a:t>
            </a:r>
            <a:r>
              <a:rPr lang="en-GB" dirty="0" err="1">
                <a:solidFill>
                  <a:srgbClr val="368A52"/>
                </a:solidFill>
              </a:rPr>
              <a:t>ít</a:t>
            </a:r>
            <a:r>
              <a:rPr lang="en-GB" dirty="0">
                <a:solidFill>
                  <a:srgbClr val="368A52"/>
                </a:solidFill>
              </a:rPr>
              <a:t>.</a:t>
            </a:r>
            <a:endParaRPr lang="en-US" dirty="0">
              <a:solidFill>
                <a:srgbClr val="368A5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effectLst/>
              </a:rPr>
              <a:t>3. </a:t>
            </a:r>
            <a:r>
              <a:rPr lang="en-GB" u="sng" dirty="0" err="1">
                <a:effectLst/>
              </a:rPr>
              <a:t>Đồng</a:t>
            </a:r>
            <a:r>
              <a:rPr lang="en-GB" u="sng" dirty="0">
                <a:effectLst/>
              </a:rPr>
              <a:t> </a:t>
            </a:r>
            <a:r>
              <a:rPr lang="en-GB" u="sng" dirty="0" err="1">
                <a:effectLst/>
              </a:rPr>
              <a:t>vị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34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rgbClr val="41A562"/>
                </a:solidFill>
              </a:rPr>
              <a:t>Các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nguyên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tử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của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cùng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một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nguyên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tố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hóa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học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có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thể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có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số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khối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khác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nhau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vì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hạt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nhân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của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các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nguyên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tử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đó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có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thể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có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số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nơtron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khác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 smtClean="0">
                <a:solidFill>
                  <a:srgbClr val="41A562"/>
                </a:solidFill>
              </a:rPr>
              <a:t>nhau</a:t>
            </a:r>
            <a:r>
              <a:rPr lang="en-GB" dirty="0" smtClean="0">
                <a:solidFill>
                  <a:srgbClr val="41A562"/>
                </a:solidFill>
              </a:rPr>
              <a:t>.</a:t>
            </a:r>
          </a:p>
          <a:p>
            <a:r>
              <a:rPr lang="en-GB" dirty="0" err="1" smtClean="0"/>
              <a:t>Các</a:t>
            </a:r>
            <a:r>
              <a:rPr lang="en-GB" dirty="0" smtClean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cùng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GB" dirty="0"/>
              <a:t> </a:t>
            </a:r>
            <a:r>
              <a:rPr lang="en-GB" dirty="0" err="1"/>
              <a:t>là</a:t>
            </a:r>
            <a:r>
              <a:rPr lang="en-GB" dirty="0"/>
              <a:t> </a:t>
            </a:r>
            <a:r>
              <a:rPr lang="en-GB" dirty="0" err="1"/>
              <a:t>những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cùng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proton </a:t>
            </a:r>
            <a:r>
              <a:rPr lang="en-GB" dirty="0" err="1"/>
              <a:t>nhưng</a:t>
            </a:r>
            <a:r>
              <a:rPr lang="en-GB" dirty="0"/>
              <a:t> </a:t>
            </a:r>
            <a:r>
              <a:rPr lang="en-GB" dirty="0" err="1"/>
              <a:t>khác</a:t>
            </a:r>
            <a:r>
              <a:rPr lang="en-GB" dirty="0"/>
              <a:t> </a:t>
            </a:r>
            <a:r>
              <a:rPr lang="en-GB" dirty="0" err="1"/>
              <a:t>nhau</a:t>
            </a:r>
            <a:r>
              <a:rPr lang="en-GB" dirty="0"/>
              <a:t> </a:t>
            </a:r>
            <a:r>
              <a:rPr lang="en-GB" dirty="0" err="1"/>
              <a:t>về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nơtron</a:t>
            </a:r>
            <a:r>
              <a:rPr lang="en-GB" dirty="0"/>
              <a:t>, do </a:t>
            </a:r>
            <a:r>
              <a:rPr lang="en-GB" dirty="0" err="1"/>
              <a:t>đó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khối</a:t>
            </a:r>
            <a:r>
              <a:rPr lang="en-GB" dirty="0"/>
              <a:t> A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chúng</a:t>
            </a:r>
            <a:r>
              <a:rPr lang="en-GB" dirty="0"/>
              <a:t> </a:t>
            </a:r>
            <a:r>
              <a:rPr lang="en-GB" dirty="0" err="1"/>
              <a:t>khác</a:t>
            </a:r>
            <a:r>
              <a:rPr lang="en-GB" dirty="0"/>
              <a:t> </a:t>
            </a:r>
            <a:r>
              <a:rPr lang="en-GB" dirty="0" err="1"/>
              <a:t>nhau</a:t>
            </a:r>
            <a:r>
              <a:rPr lang="en-GB" dirty="0"/>
              <a:t>. </a:t>
            </a:r>
            <a:br>
              <a:rPr lang="en-GB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effectLst/>
              </a:rPr>
              <a:t/>
            </a:r>
            <a:br>
              <a:rPr lang="en-GB" u="sng" dirty="0" smtClean="0">
                <a:effectLst/>
              </a:rPr>
            </a:br>
            <a:r>
              <a:rPr lang="en-GB" dirty="0" smtClean="0">
                <a:effectLst/>
              </a:rPr>
              <a:t>3</a:t>
            </a:r>
            <a:r>
              <a:rPr lang="en-GB" dirty="0">
                <a:effectLst/>
              </a:rPr>
              <a:t>. </a:t>
            </a:r>
            <a:r>
              <a:rPr lang="en-GB" dirty="0" err="1">
                <a:effectLst/>
              </a:rPr>
              <a:t>Đồng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vị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748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GB" b="1" dirty="0" smtClean="0"/>
              <a:t>4.1</a:t>
            </a:r>
            <a:r>
              <a:rPr lang="en-GB" b="1" dirty="0"/>
              <a:t>.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r>
              <a:rPr lang="en-GB" b="1" dirty="0"/>
              <a:t> </a:t>
            </a:r>
            <a:r>
              <a:rPr lang="en-GB" b="1" dirty="0" err="1" smtClean="0"/>
              <a:t>khối</a:t>
            </a:r>
            <a:r>
              <a:rPr lang="en-GB" b="1" dirty="0" smtClean="0"/>
              <a:t> </a:t>
            </a:r>
            <a:r>
              <a:rPr lang="en-GB" b="1" dirty="0" err="1" smtClean="0"/>
              <a:t>và</a:t>
            </a:r>
            <a:r>
              <a:rPr lang="en-GB" b="1" dirty="0"/>
              <a:t> </a:t>
            </a:r>
            <a:r>
              <a:rPr lang="en-GB" b="1" dirty="0" err="1"/>
              <a:t>Khối</a:t>
            </a:r>
            <a:r>
              <a:rPr lang="en-GB" b="1" dirty="0"/>
              <a:t> </a:t>
            </a:r>
            <a:r>
              <a:rPr lang="en-GB" b="1" dirty="0" err="1"/>
              <a:t>lượng</a:t>
            </a:r>
            <a:r>
              <a:rPr lang="en-GB" b="1" dirty="0"/>
              <a:t> </a:t>
            </a:r>
            <a:r>
              <a:rPr lang="en-GB" b="1" dirty="0" err="1" smtClean="0"/>
              <a:t>nguyên</a:t>
            </a:r>
            <a:r>
              <a:rPr lang="en-GB" b="1" dirty="0" smtClean="0"/>
              <a:t> </a:t>
            </a:r>
            <a:r>
              <a:rPr lang="en-GB" b="1" dirty="0" err="1"/>
              <a:t>tử</a:t>
            </a:r>
            <a:r>
              <a:rPr lang="en-GB" b="1" dirty="0"/>
              <a:t> </a:t>
            </a:r>
            <a:endParaRPr lang="en-US" dirty="0"/>
          </a:p>
          <a:p>
            <a:endParaRPr lang="en-US" b="1" dirty="0" smtClean="0"/>
          </a:p>
          <a:p>
            <a:r>
              <a:rPr lang="en-US" b="1" dirty="0" err="1" smtClean="0"/>
              <a:t>Nguyên</a:t>
            </a:r>
            <a:r>
              <a:rPr lang="en-US" b="1" dirty="0" smtClean="0"/>
              <a:t> </a:t>
            </a:r>
            <a:r>
              <a:rPr lang="en-US" b="1" dirty="0" err="1"/>
              <a:t>tử</a:t>
            </a:r>
            <a:r>
              <a:rPr lang="en-US" b="1" dirty="0"/>
              <a:t> </a:t>
            </a:r>
            <a:r>
              <a:rPr lang="en-US" b="1" dirty="0" err="1"/>
              <a:t>khối</a:t>
            </a:r>
            <a:r>
              <a:rPr lang="en-US" b="1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.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khối</a:t>
            </a:r>
            <a:r>
              <a:rPr lang="en-GB" dirty="0"/>
              <a:t> </a:t>
            </a:r>
            <a:r>
              <a:rPr lang="en-GB" dirty="0" err="1"/>
              <a:t>coi</a:t>
            </a:r>
            <a:r>
              <a:rPr lang="en-GB" dirty="0"/>
              <a:t> </a:t>
            </a:r>
            <a:r>
              <a:rPr lang="en-GB" dirty="0" err="1"/>
              <a:t>như</a:t>
            </a:r>
            <a:r>
              <a:rPr lang="en-GB" dirty="0"/>
              <a:t> </a:t>
            </a:r>
            <a:r>
              <a:rPr lang="en-GB" dirty="0" err="1"/>
              <a:t>bằng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khối</a:t>
            </a:r>
            <a:endParaRPr lang="en-US" dirty="0" smtClean="0"/>
          </a:p>
          <a:p>
            <a:endParaRPr lang="en-GB" b="1" dirty="0" smtClean="0"/>
          </a:p>
          <a:p>
            <a:r>
              <a:rPr lang="en-GB" b="1" dirty="0" err="1" smtClean="0"/>
              <a:t>Khối</a:t>
            </a:r>
            <a:r>
              <a:rPr lang="en-GB" b="1" dirty="0" smtClean="0"/>
              <a:t> </a:t>
            </a:r>
            <a:r>
              <a:rPr lang="en-GB" b="1" dirty="0" err="1"/>
              <a:t>lượng</a:t>
            </a:r>
            <a:r>
              <a:rPr lang="en-GB" b="1" dirty="0"/>
              <a:t> </a:t>
            </a:r>
            <a:r>
              <a:rPr lang="en-GB" b="1" dirty="0" err="1"/>
              <a:t>của</a:t>
            </a:r>
            <a:r>
              <a:rPr lang="en-GB" b="1" dirty="0"/>
              <a:t> </a:t>
            </a:r>
            <a:r>
              <a:rPr lang="en-GB" b="1" dirty="0" err="1"/>
              <a:t>một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r>
              <a:rPr lang="en-GB" b="1" dirty="0"/>
              <a:t> </a:t>
            </a:r>
            <a:r>
              <a:rPr lang="en-GB" dirty="0" err="1"/>
              <a:t>bằng</a:t>
            </a:r>
            <a:r>
              <a:rPr lang="en-GB" dirty="0"/>
              <a:t> </a:t>
            </a:r>
            <a:r>
              <a:rPr lang="en-GB" dirty="0" err="1"/>
              <a:t>tổng</a:t>
            </a:r>
            <a:r>
              <a:rPr lang="en-GB" dirty="0"/>
              <a:t> </a:t>
            </a:r>
            <a:r>
              <a:rPr lang="en-GB" dirty="0" err="1"/>
              <a:t>khối</a:t>
            </a:r>
            <a:r>
              <a:rPr lang="en-GB" dirty="0"/>
              <a:t> </a:t>
            </a:r>
            <a:r>
              <a:rPr lang="en-GB" dirty="0" err="1"/>
              <a:t>lượng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proton, </a:t>
            </a:r>
            <a:r>
              <a:rPr lang="en-GB" dirty="0" err="1"/>
              <a:t>nơtron</a:t>
            </a:r>
            <a:r>
              <a:rPr lang="en-GB" dirty="0"/>
              <a:t> </a:t>
            </a:r>
            <a:r>
              <a:rPr lang="en-GB" dirty="0" err="1"/>
              <a:t>và</a:t>
            </a:r>
            <a:r>
              <a:rPr lang="en-GB" dirty="0"/>
              <a:t> electron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 smtClean="0"/>
              <a:t>,</a:t>
            </a:r>
          </a:p>
          <a:p>
            <a:endParaRPr lang="en-GB" dirty="0"/>
          </a:p>
          <a:p>
            <a:r>
              <a:rPr lang="en-GB" dirty="0" err="1" smtClean="0">
                <a:solidFill>
                  <a:srgbClr val="41A562"/>
                </a:solidFill>
              </a:rPr>
              <a:t>nhưng</a:t>
            </a:r>
            <a:r>
              <a:rPr lang="en-GB" dirty="0" smtClean="0">
                <a:solidFill>
                  <a:srgbClr val="41A562"/>
                </a:solidFill>
              </a:rPr>
              <a:t> </a:t>
            </a:r>
            <a:r>
              <a:rPr lang="en-GB" dirty="0">
                <a:solidFill>
                  <a:srgbClr val="41A562"/>
                </a:solidFill>
              </a:rPr>
              <a:t>do </a:t>
            </a:r>
            <a:r>
              <a:rPr lang="en-GB" dirty="0" err="1">
                <a:solidFill>
                  <a:srgbClr val="41A562"/>
                </a:solidFill>
              </a:rPr>
              <a:t>khối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lượng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của</a:t>
            </a:r>
            <a:r>
              <a:rPr lang="en-GB" dirty="0">
                <a:solidFill>
                  <a:srgbClr val="41A562"/>
                </a:solidFill>
              </a:rPr>
              <a:t> electron </a:t>
            </a:r>
            <a:r>
              <a:rPr lang="en-GB" dirty="0" err="1">
                <a:solidFill>
                  <a:srgbClr val="41A562"/>
                </a:solidFill>
              </a:rPr>
              <a:t>quá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nhẹ</a:t>
            </a:r>
            <a:r>
              <a:rPr lang="en-GB" dirty="0">
                <a:solidFill>
                  <a:srgbClr val="41A562"/>
                </a:solidFill>
              </a:rPr>
              <a:t> so </a:t>
            </a:r>
            <a:r>
              <a:rPr lang="en-GB" dirty="0" err="1">
                <a:solidFill>
                  <a:srgbClr val="41A562"/>
                </a:solidFill>
              </a:rPr>
              <a:t>với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hạt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nhân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nên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khối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lượng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nguyên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tử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coi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như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bằng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tổng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khối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lượng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hạt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nhân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nguyên</a:t>
            </a:r>
            <a:r>
              <a:rPr lang="en-GB" dirty="0">
                <a:solidFill>
                  <a:srgbClr val="41A562"/>
                </a:solidFill>
              </a:rPr>
              <a:t> </a:t>
            </a:r>
            <a:r>
              <a:rPr lang="en-GB" dirty="0" err="1">
                <a:solidFill>
                  <a:srgbClr val="41A562"/>
                </a:solidFill>
              </a:rPr>
              <a:t>tử</a:t>
            </a:r>
            <a:r>
              <a:rPr lang="en-GB" dirty="0">
                <a:solidFill>
                  <a:srgbClr val="41A562"/>
                </a:solidFill>
              </a:rPr>
              <a:t>.</a:t>
            </a:r>
            <a:r>
              <a:rPr lang="en-GB" dirty="0"/>
              <a:t>	</a:t>
            </a:r>
            <a:br>
              <a:rPr lang="en-GB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 smtClean="0"/>
              <a:t/>
            </a:r>
            <a:br>
              <a:rPr lang="en-US" u="sng" dirty="0" smtClean="0"/>
            </a:br>
            <a:r>
              <a:rPr lang="en-US" u="sng" dirty="0" smtClean="0"/>
              <a:t>4</a:t>
            </a:r>
            <a:r>
              <a:rPr lang="en-US" dirty="0"/>
              <a:t>.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8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382000" cy="4995672"/>
          </a:xfrm>
        </p:spPr>
        <p:txBody>
          <a:bodyPr/>
          <a:lstStyle/>
          <a:p>
            <a:pPr marL="109728" indent="0">
              <a:buNone/>
            </a:pPr>
            <a:endParaRPr lang="en-US" b="1" dirty="0" smtClean="0"/>
          </a:p>
          <a:p>
            <a:pPr marL="109728" indent="0">
              <a:buNone/>
            </a:pPr>
            <a:r>
              <a:rPr lang="en-US" b="1" dirty="0" smtClean="0"/>
              <a:t>4.2</a:t>
            </a:r>
            <a:r>
              <a:rPr lang="en-US" b="1" dirty="0"/>
              <a:t>.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tử</a:t>
            </a:r>
            <a:r>
              <a:rPr lang="en-US" b="1" dirty="0"/>
              <a:t> </a:t>
            </a:r>
            <a:r>
              <a:rPr lang="en-US" b="1" dirty="0" err="1"/>
              <a:t>khối</a:t>
            </a:r>
            <a:r>
              <a:rPr lang="en-US" b="1" dirty="0"/>
              <a:t> </a:t>
            </a:r>
            <a:r>
              <a:rPr lang="en-US" b="1" dirty="0" err="1"/>
              <a:t>trung</a:t>
            </a:r>
            <a:r>
              <a:rPr lang="en-US" b="1" dirty="0"/>
              <a:t> </a:t>
            </a:r>
            <a:r>
              <a:rPr lang="en-US" b="1" dirty="0" err="1"/>
              <a:t>bình</a:t>
            </a:r>
            <a:endParaRPr lang="en-US" dirty="0"/>
          </a:p>
          <a:p>
            <a:r>
              <a:rPr lang="en-US" dirty="0" err="1">
                <a:solidFill>
                  <a:srgbClr val="41A562"/>
                </a:solidFill>
              </a:rPr>
              <a:t>Nhiều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nguyên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tố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hóa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học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có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nhiều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đồng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vị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trong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tự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nhiên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nên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nguyên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tử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khối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của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các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nguyên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tố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là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nguyên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tử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khối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trung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bình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của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các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đồng</a:t>
            </a:r>
            <a:r>
              <a:rPr lang="en-US" dirty="0">
                <a:solidFill>
                  <a:srgbClr val="41A562"/>
                </a:solidFill>
              </a:rPr>
              <a:t> </a:t>
            </a:r>
            <a:r>
              <a:rPr lang="en-US" dirty="0" err="1">
                <a:solidFill>
                  <a:srgbClr val="41A562"/>
                </a:solidFill>
              </a:rPr>
              <a:t>vị</a:t>
            </a:r>
            <a:r>
              <a:rPr lang="en-US" dirty="0">
                <a:solidFill>
                  <a:srgbClr val="41A562"/>
                </a:solidFill>
              </a:rPr>
              <a:t>.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4.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củacác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học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06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r>
              <a:rPr lang="en-GB" b="1" dirty="0" err="1"/>
              <a:t>Công</a:t>
            </a:r>
            <a:r>
              <a:rPr lang="en-GB" b="1" dirty="0"/>
              <a:t> </a:t>
            </a:r>
            <a:r>
              <a:rPr lang="en-GB" b="1" dirty="0" err="1"/>
              <a:t>thức</a:t>
            </a:r>
            <a:r>
              <a:rPr lang="en-GB" b="1" dirty="0"/>
              <a:t> </a:t>
            </a:r>
            <a:r>
              <a:rPr lang="en-GB" b="1" dirty="0" err="1"/>
              <a:t>tính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r>
              <a:rPr lang="en-GB" b="1" dirty="0"/>
              <a:t> </a:t>
            </a:r>
            <a:r>
              <a:rPr lang="en-GB" b="1" dirty="0" err="1"/>
              <a:t>khối</a:t>
            </a:r>
            <a:r>
              <a:rPr lang="en-GB" b="1" dirty="0"/>
              <a:t> </a:t>
            </a:r>
            <a:r>
              <a:rPr lang="en-GB" b="1" dirty="0" err="1"/>
              <a:t>trung</a:t>
            </a:r>
            <a:r>
              <a:rPr lang="en-GB" b="1" dirty="0"/>
              <a:t> </a:t>
            </a:r>
            <a:r>
              <a:rPr lang="en-GB" b="1" dirty="0" err="1"/>
              <a:t>bình</a:t>
            </a:r>
            <a:r>
              <a:rPr lang="en-GB" b="1" dirty="0"/>
              <a:t> </a:t>
            </a:r>
            <a:endParaRPr lang="en-US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X</a:t>
            </a:r>
            <a:r>
              <a:rPr lang="en-GB" dirty="0"/>
              <a:t>: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khối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 X;	</a:t>
            </a:r>
            <a:endParaRPr lang="en-GB" dirty="0" smtClean="0"/>
          </a:p>
          <a:p>
            <a:r>
              <a:rPr lang="en-GB" dirty="0" smtClean="0"/>
              <a:t>Y</a:t>
            </a:r>
            <a:r>
              <a:rPr lang="en-GB" dirty="0"/>
              <a:t>: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khối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 Y;</a:t>
            </a:r>
            <a:endParaRPr lang="en-US" dirty="0"/>
          </a:p>
          <a:p>
            <a:r>
              <a:rPr lang="en-GB" dirty="0"/>
              <a:t>a </a:t>
            </a:r>
            <a:r>
              <a:rPr lang="en-GB" dirty="0" err="1"/>
              <a:t>và</a:t>
            </a:r>
            <a:r>
              <a:rPr lang="en-GB" dirty="0"/>
              <a:t> b </a:t>
            </a:r>
            <a:r>
              <a:rPr lang="en-GB" dirty="0" err="1"/>
              <a:t>là</a:t>
            </a:r>
            <a:r>
              <a:rPr lang="en-GB" dirty="0"/>
              <a:t> </a:t>
            </a:r>
            <a:r>
              <a:rPr lang="en-GB" dirty="0" err="1"/>
              <a:t>tỉ</a:t>
            </a:r>
            <a:r>
              <a:rPr lang="en-GB" dirty="0"/>
              <a:t> </a:t>
            </a:r>
            <a:r>
              <a:rPr lang="en-GB" dirty="0" err="1"/>
              <a:t>lệ</a:t>
            </a:r>
            <a:r>
              <a:rPr lang="en-GB" dirty="0"/>
              <a:t> </a:t>
            </a:r>
            <a:r>
              <a:rPr lang="en-GB" dirty="0" err="1"/>
              <a:t>phần</a:t>
            </a:r>
            <a:r>
              <a:rPr lang="en-GB" dirty="0"/>
              <a:t> </a:t>
            </a:r>
            <a:r>
              <a:rPr lang="en-GB" dirty="0" err="1"/>
              <a:t>trăm</a:t>
            </a:r>
            <a:r>
              <a:rPr lang="en-GB" dirty="0"/>
              <a:t> </a:t>
            </a:r>
            <a:r>
              <a:rPr lang="en-GB" dirty="0" err="1"/>
              <a:t>hoặc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tương</a:t>
            </a:r>
            <a:r>
              <a:rPr lang="en-GB" dirty="0"/>
              <a:t> </a:t>
            </a:r>
            <a:r>
              <a:rPr lang="en-GB" dirty="0" err="1"/>
              <a:t>ứng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mỗi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4.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củacác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học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094" y="2209800"/>
            <a:ext cx="230331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15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i="1" dirty="0" err="1"/>
              <a:t>Thí</a:t>
            </a:r>
            <a:r>
              <a:rPr lang="en-GB" i="1" dirty="0"/>
              <a:t> </a:t>
            </a:r>
            <a:r>
              <a:rPr lang="en-GB" i="1" dirty="0" err="1"/>
              <a:t>dụ</a:t>
            </a:r>
            <a:r>
              <a:rPr lang="en-GB" i="1" dirty="0"/>
              <a:t>:</a:t>
            </a:r>
            <a:r>
              <a:rPr lang="en-GB" dirty="0"/>
              <a:t> </a:t>
            </a:r>
            <a:endParaRPr lang="en-GB" dirty="0" smtClean="0"/>
          </a:p>
          <a:p>
            <a:pPr marL="109728" indent="0">
              <a:buNone/>
            </a:pPr>
            <a:r>
              <a:rPr lang="en-GB" dirty="0" err="1" smtClean="0"/>
              <a:t>Trong</a:t>
            </a:r>
            <a:r>
              <a:rPr lang="en-GB" dirty="0" smtClean="0"/>
              <a:t> </a:t>
            </a:r>
            <a:r>
              <a:rPr lang="en-GB" dirty="0" err="1"/>
              <a:t>tự</a:t>
            </a:r>
            <a:r>
              <a:rPr lang="en-GB" dirty="0"/>
              <a:t> </a:t>
            </a:r>
            <a:r>
              <a:rPr lang="en-GB" dirty="0" err="1"/>
              <a:t>nhiên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hai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 </a:t>
            </a:r>
            <a:r>
              <a:rPr lang="en-GB" dirty="0" err="1"/>
              <a:t>bền</a:t>
            </a:r>
            <a:r>
              <a:rPr lang="en-GB" dirty="0"/>
              <a:t> </a:t>
            </a:r>
            <a:r>
              <a:rPr lang="en-GB" dirty="0" err="1" smtClean="0"/>
              <a:t>là</a:t>
            </a:r>
            <a:endParaRPr lang="en-GB" dirty="0" smtClean="0"/>
          </a:p>
          <a:p>
            <a:pPr marL="109728" indent="0">
              <a:buNone/>
            </a:pPr>
            <a:r>
              <a:rPr lang="en-GB" dirty="0" smtClean="0"/>
              <a:t>                             </a:t>
            </a:r>
            <a:r>
              <a:rPr lang="en-GB" dirty="0" err="1" smtClean="0"/>
              <a:t>và</a:t>
            </a:r>
            <a:endParaRPr lang="en-GB" dirty="0"/>
          </a:p>
          <a:p>
            <a:pPr marL="109728" indent="0">
              <a:buNone/>
            </a:pPr>
            <a:r>
              <a:rPr lang="en-GB" dirty="0" err="1" smtClean="0"/>
              <a:t>Nếu</a:t>
            </a:r>
            <a:r>
              <a:rPr lang="en-GB" dirty="0" smtClean="0"/>
              <a:t> </a:t>
            </a:r>
            <a:r>
              <a:rPr lang="en-GB" dirty="0" err="1"/>
              <a:t>có</a:t>
            </a:r>
            <a:r>
              <a:rPr lang="en-GB" dirty="0"/>
              <a:t> 27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 smtClean="0"/>
              <a:t>vị</a:t>
            </a:r>
            <a:r>
              <a:rPr lang="en-GB" dirty="0" smtClean="0"/>
              <a:t>        </a:t>
            </a:r>
          </a:p>
          <a:p>
            <a:pPr marL="109728" indent="0">
              <a:buNone/>
            </a:pPr>
            <a:r>
              <a:rPr lang="en-GB" dirty="0" err="1" smtClean="0"/>
              <a:t>thì</a:t>
            </a:r>
            <a:r>
              <a:rPr lang="en-GB" dirty="0" smtClean="0"/>
              <a:t> </a:t>
            </a:r>
            <a:r>
              <a:rPr lang="en-GB" dirty="0" err="1"/>
              <a:t>có</a:t>
            </a:r>
            <a:r>
              <a:rPr lang="en-GB" dirty="0"/>
              <a:t> 73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 </a:t>
            </a:r>
            <a:endParaRPr lang="en-GB" dirty="0" smtClean="0"/>
          </a:p>
          <a:p>
            <a:pPr marL="109728" indent="0">
              <a:buNone/>
            </a:pPr>
            <a:r>
              <a:rPr lang="en-GB" dirty="0" err="1" smtClean="0"/>
              <a:t>Tính</a:t>
            </a:r>
            <a:r>
              <a:rPr lang="en-GB" dirty="0" smtClean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khối</a:t>
            </a:r>
            <a:r>
              <a:rPr lang="en-GB" dirty="0"/>
              <a:t> </a:t>
            </a:r>
            <a:r>
              <a:rPr lang="en-GB" dirty="0" err="1"/>
              <a:t>trung</a:t>
            </a:r>
            <a:r>
              <a:rPr lang="en-GB" dirty="0"/>
              <a:t> </a:t>
            </a:r>
            <a:r>
              <a:rPr lang="en-GB" dirty="0" err="1"/>
              <a:t>bình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đồng</a:t>
            </a:r>
            <a:r>
              <a:rPr lang="en-GB" dirty="0"/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4.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củacác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học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946" y="2728912"/>
            <a:ext cx="946822" cy="665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378" y="2438400"/>
            <a:ext cx="82684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92" y="3394246"/>
            <a:ext cx="808527" cy="5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735" y="2438399"/>
            <a:ext cx="82684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026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" y="1828800"/>
            <a:ext cx="8836152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030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43000"/>
            <a:ext cx="8915401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03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371601"/>
            <a:ext cx="90678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6884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73415"/>
            <a:ext cx="8229600" cy="476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7555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51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753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36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71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731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841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269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307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5897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9351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8319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9080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4685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8237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0299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2377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9605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75</TotalTime>
  <Words>534</Words>
  <Application>Microsoft Office PowerPoint</Application>
  <PresentationFormat>On-screen Show (4:3)</PresentationFormat>
  <Paragraphs>56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Concourse</vt:lpstr>
      <vt:lpstr>    Bài 2           HẠT NHÂN NGUYÊN TỬ  NGUYÊN TỐ HÓA HỌC  ĐỒNG VỊ </vt:lpstr>
      <vt:lpstr> 1. Hạt nhân nguyên tử </vt:lpstr>
      <vt:lpstr> 1. Hạt nhân nguyên tử </vt:lpstr>
      <vt:lpstr> 2. Nguyên tố hóa học</vt:lpstr>
      <vt:lpstr>3. Đồng vị </vt:lpstr>
      <vt:lpstr>3. Đồng vị </vt:lpstr>
      <vt:lpstr> 3. Đồng vị </vt:lpstr>
      <vt:lpstr> 4. Nguyên tử khối và nguyên tử khối trung bình củacác nguyên tố hóa học  </vt:lpstr>
      <vt:lpstr>4. Nguyên tử khối và nguyên tử khối trung bình củacác nguyên tố hóa học</vt:lpstr>
      <vt:lpstr>4. Nguyên tử khối và nguyên tử khối trung bình củacác nguyên tố hóa học</vt:lpstr>
      <vt:lpstr>4. Nguyên tử khối và nguyên tử khối trung bình củacác nguyên tố hóa học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2           HẠT NHÂN NGUYÊN TỬ  NGUYÊN TỐ HÓA HỌC  ĐỒNG VỊ</dc:title>
  <dc:creator>CHI NGA</dc:creator>
  <cp:lastModifiedBy>AutoBVT</cp:lastModifiedBy>
  <cp:revision>10</cp:revision>
  <dcterms:created xsi:type="dcterms:W3CDTF">2020-09-07T13:44:27Z</dcterms:created>
  <dcterms:modified xsi:type="dcterms:W3CDTF">2022-09-04T04:37:53Z</dcterms:modified>
</cp:coreProperties>
</file>