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mp4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80" r:id="rId7"/>
    <p:sldId id="261" r:id="rId8"/>
    <p:sldId id="28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67B91AB-25D8-4755-BB2F-FE03B1A5F0B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2FB982C-C688-4E78-97A7-AEB8F4E79D9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38400"/>
            <a:ext cx="7772400" cy="182976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dirty="0" err="1" smtClean="0">
                <a:effectLst/>
                <a:latin typeface="+mn-lt"/>
              </a:rPr>
              <a:t>Bài</a:t>
            </a:r>
            <a:r>
              <a:rPr lang="en-US" dirty="0" smtClean="0">
                <a:effectLst/>
                <a:latin typeface="+mn-lt"/>
              </a:rPr>
              <a:t> </a:t>
            </a:r>
            <a:r>
              <a:rPr lang="en-US" dirty="0">
                <a:effectLst/>
                <a:latin typeface="+mn-lt"/>
              </a:rPr>
              <a:t>03                                     </a:t>
            </a:r>
            <a:r>
              <a:rPr lang="en-US" sz="6700" dirty="0">
                <a:effectLst/>
                <a:latin typeface="+mn-lt"/>
              </a:rPr>
              <a:t>CẤU TẠO </a:t>
            </a:r>
            <a:r>
              <a:rPr lang="en-US" sz="6700" dirty="0" smtClean="0">
                <a:effectLst/>
                <a:latin typeface="+mn-lt"/>
              </a:rPr>
              <a:t/>
            </a:r>
            <a:br>
              <a:rPr lang="en-US" sz="6700" dirty="0" smtClean="0">
                <a:effectLst/>
                <a:latin typeface="+mn-lt"/>
              </a:rPr>
            </a:br>
            <a:r>
              <a:rPr lang="en-US" sz="6700" dirty="0" smtClean="0">
                <a:effectLst/>
                <a:latin typeface="+mn-lt"/>
              </a:rPr>
              <a:t>VỎ </a:t>
            </a:r>
            <a:r>
              <a:rPr lang="en-US" sz="6700" dirty="0">
                <a:effectLst/>
                <a:latin typeface="+mn-lt"/>
              </a:rPr>
              <a:t>NGUYÊN TỬ</a:t>
            </a:r>
            <a:endParaRPr lang="en-US" sz="6700" u="sng" dirty="0">
              <a:effectLst/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332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huyển động electron- nguyên tử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275" y="1481138"/>
            <a:ext cx="8045450" cy="45259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effectLst/>
              </a:rPr>
              <a:t/>
            </a:r>
            <a:br>
              <a:rPr lang="en-GB" dirty="0" smtClean="0">
                <a:effectLst/>
              </a:rPr>
            </a:br>
            <a:r>
              <a:rPr lang="en-GB" dirty="0" smtClean="0">
                <a:effectLst/>
              </a:rPr>
              <a:t>1</a:t>
            </a:r>
            <a:r>
              <a:rPr lang="en-GB" dirty="0">
                <a:effectLst/>
              </a:rPr>
              <a:t>. </a:t>
            </a:r>
            <a:r>
              <a:rPr lang="en-GB" dirty="0" err="1">
                <a:effectLst/>
              </a:rPr>
              <a:t>Sự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chuyển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động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của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các</a:t>
            </a:r>
            <a:r>
              <a:rPr lang="en-GB" dirty="0">
                <a:effectLst/>
              </a:rPr>
              <a:t> electron </a:t>
            </a:r>
            <a:r>
              <a:rPr lang="en-GB" dirty="0" err="1">
                <a:effectLst/>
              </a:rPr>
              <a:t>trong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nguyên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tử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23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ự chuyển động của electron quanh hạt nhân nguyên tử hidro- sựu tạp thành orbital s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8475" y="1481138"/>
            <a:ext cx="8147050" cy="45259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effectLst/>
              </a:rPr>
              <a:t/>
            </a:r>
            <a:br>
              <a:rPr lang="en-GB" dirty="0" smtClean="0">
                <a:effectLst/>
              </a:rPr>
            </a:br>
            <a:r>
              <a:rPr lang="en-GB" dirty="0" smtClean="0">
                <a:effectLst/>
              </a:rPr>
              <a:t>1</a:t>
            </a:r>
            <a:r>
              <a:rPr lang="en-GB" dirty="0">
                <a:effectLst/>
              </a:rPr>
              <a:t>. </a:t>
            </a:r>
            <a:r>
              <a:rPr lang="en-GB" dirty="0" err="1">
                <a:effectLst/>
              </a:rPr>
              <a:t>Sự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chuyển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động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của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các</a:t>
            </a:r>
            <a:r>
              <a:rPr lang="en-GB" dirty="0">
                <a:effectLst/>
              </a:rPr>
              <a:t> electron </a:t>
            </a:r>
            <a:r>
              <a:rPr lang="en-GB" dirty="0" err="1">
                <a:effectLst/>
              </a:rPr>
              <a:t>trong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nguyên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tử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48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C</a:t>
            </a:r>
            <a:r>
              <a:rPr lang="en-US" dirty="0" err="1" smtClean="0"/>
              <a:t>ác</a:t>
            </a:r>
            <a:r>
              <a:rPr lang="en-US" dirty="0" smtClean="0"/>
              <a:t> </a:t>
            </a:r>
            <a:r>
              <a:rPr lang="en-US" dirty="0"/>
              <a:t>electron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nhanh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xung</a:t>
            </a:r>
            <a:r>
              <a:rPr lang="en-US" dirty="0"/>
              <a:t> </a:t>
            </a:r>
            <a:r>
              <a:rPr lang="en-US" dirty="0" err="1"/>
              <a:t>quanh</a:t>
            </a:r>
            <a:r>
              <a:rPr lang="en-US" dirty="0"/>
              <a:t> </a:t>
            </a:r>
            <a:r>
              <a:rPr lang="en-US" dirty="0" err="1"/>
              <a:t>hạt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quỹ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effectLst/>
              </a:rPr>
              <a:t/>
            </a:r>
            <a:br>
              <a:rPr lang="en-GB" dirty="0" smtClean="0">
                <a:effectLst/>
              </a:rPr>
            </a:br>
            <a:r>
              <a:rPr lang="en-GB" dirty="0" smtClean="0">
                <a:effectLst/>
              </a:rPr>
              <a:t>1</a:t>
            </a:r>
            <a:r>
              <a:rPr lang="en-GB" dirty="0">
                <a:effectLst/>
              </a:rPr>
              <a:t>. </a:t>
            </a:r>
            <a:r>
              <a:rPr lang="en-GB" dirty="0" err="1">
                <a:effectLst/>
              </a:rPr>
              <a:t>Sự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chuyển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động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của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các</a:t>
            </a:r>
            <a:r>
              <a:rPr lang="en-GB" dirty="0">
                <a:effectLst/>
              </a:rPr>
              <a:t> electron </a:t>
            </a:r>
            <a:r>
              <a:rPr lang="en-GB" dirty="0" err="1">
                <a:effectLst/>
              </a:rPr>
              <a:t>trong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nguyên</a:t>
            </a:r>
            <a:r>
              <a:rPr lang="en-GB" dirty="0">
                <a:effectLst/>
              </a:rPr>
              <a:t> </a:t>
            </a:r>
            <a:r>
              <a:rPr lang="en-GB" dirty="0" err="1" smtClean="0">
                <a:effectLst/>
              </a:rPr>
              <a:t>tử</a:t>
            </a: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63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 Các electron trên cùng 1 lớp có mức năng lượng gần bằng nhau và xếp theo thứ tự mức năng lượng từ thấp đến cao, các lớp e này được ghi bằng các số nguyên tử theo thứ tự n = 1, 2, 3, 4... với tên gọi : K, L, M,N...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5344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effectLst/>
              </a:rPr>
              <a:t/>
            </a:r>
            <a:br>
              <a:rPr lang="en-GB" dirty="0" smtClean="0">
                <a:effectLst/>
              </a:rPr>
            </a:br>
            <a:r>
              <a:rPr lang="en-GB" dirty="0" smtClean="0">
                <a:effectLst/>
              </a:rPr>
              <a:t>2</a:t>
            </a:r>
            <a:r>
              <a:rPr lang="en-GB" dirty="0">
                <a:effectLst/>
              </a:rPr>
              <a:t>. </a:t>
            </a:r>
            <a:r>
              <a:rPr lang="en-GB" dirty="0" err="1">
                <a:effectLst/>
              </a:rPr>
              <a:t>Lớp</a:t>
            </a:r>
            <a:r>
              <a:rPr lang="en-GB" dirty="0">
                <a:effectLst/>
              </a:rPr>
              <a:t> electron </a:t>
            </a:r>
            <a:r>
              <a:rPr lang="en-GB" dirty="0" err="1">
                <a:effectLst/>
              </a:rPr>
              <a:t>và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phân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lớp</a:t>
            </a:r>
            <a:r>
              <a:rPr lang="en-GB" dirty="0">
                <a:effectLst/>
              </a:rPr>
              <a:t> electron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649702"/>
            <a:ext cx="5486400" cy="2575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958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effectLst/>
              </a:rPr>
              <a:t>2. </a:t>
            </a:r>
            <a:r>
              <a:rPr lang="en-GB" dirty="0" err="1">
                <a:effectLst/>
              </a:rPr>
              <a:t>Lớp</a:t>
            </a:r>
            <a:r>
              <a:rPr lang="en-GB" dirty="0">
                <a:effectLst/>
              </a:rPr>
              <a:t> electron </a:t>
            </a:r>
            <a:r>
              <a:rPr lang="en-GB" dirty="0" err="1">
                <a:effectLst/>
              </a:rPr>
              <a:t>và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phân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lớp</a:t>
            </a:r>
            <a:r>
              <a:rPr lang="en-GB" dirty="0">
                <a:effectLst/>
              </a:rPr>
              <a:t> electron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395040"/>
            <a:ext cx="7086600" cy="515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363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2.2. </a:t>
            </a:r>
            <a:r>
              <a:rPr lang="en-GB" b="1" dirty="0" err="1"/>
              <a:t>Phân</a:t>
            </a:r>
            <a:r>
              <a:rPr lang="en-GB" b="1" dirty="0"/>
              <a:t> </a:t>
            </a:r>
            <a:r>
              <a:rPr lang="en-GB" b="1" dirty="0" err="1"/>
              <a:t>lớp</a:t>
            </a:r>
            <a:r>
              <a:rPr lang="en-GB" b="1" dirty="0"/>
              <a:t> electron</a:t>
            </a:r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effectLst/>
              </a:rPr>
              <a:t>2. </a:t>
            </a:r>
            <a:r>
              <a:rPr lang="en-GB" dirty="0" err="1">
                <a:effectLst/>
              </a:rPr>
              <a:t>Lớp</a:t>
            </a:r>
            <a:r>
              <a:rPr lang="en-GB" dirty="0">
                <a:effectLst/>
              </a:rPr>
              <a:t> electron </a:t>
            </a:r>
            <a:r>
              <a:rPr lang="en-GB" dirty="0" err="1">
                <a:effectLst/>
              </a:rPr>
              <a:t>và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phân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lớp</a:t>
            </a:r>
            <a:r>
              <a:rPr lang="en-GB" dirty="0">
                <a:effectLst/>
              </a:rPr>
              <a:t> electron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057400"/>
            <a:ext cx="7989751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625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b="1" dirty="0"/>
              <a:t>2.2. </a:t>
            </a:r>
            <a:r>
              <a:rPr lang="en-GB" b="1" dirty="0" err="1"/>
              <a:t>Phân</a:t>
            </a:r>
            <a:r>
              <a:rPr lang="en-GB" b="1" dirty="0"/>
              <a:t> </a:t>
            </a:r>
            <a:r>
              <a:rPr lang="en-GB" b="1" dirty="0" err="1"/>
              <a:t>lớp</a:t>
            </a:r>
            <a:r>
              <a:rPr lang="en-GB" b="1" dirty="0"/>
              <a:t> electron</a:t>
            </a:r>
            <a:endParaRPr lang="en-US" dirty="0"/>
          </a:p>
          <a:p>
            <a:r>
              <a:rPr lang="en-GB" dirty="0" err="1"/>
              <a:t>Mỗi</a:t>
            </a:r>
            <a:r>
              <a:rPr lang="en-GB" dirty="0"/>
              <a:t> </a:t>
            </a:r>
            <a:r>
              <a:rPr lang="en-GB" dirty="0" err="1"/>
              <a:t>lớp</a:t>
            </a:r>
            <a:r>
              <a:rPr lang="en-GB" dirty="0"/>
              <a:t> electron </a:t>
            </a:r>
            <a:r>
              <a:rPr lang="en-GB" dirty="0" err="1"/>
              <a:t>được</a:t>
            </a:r>
            <a:r>
              <a:rPr lang="en-GB" dirty="0"/>
              <a:t> chia </a:t>
            </a:r>
            <a:r>
              <a:rPr lang="en-GB" dirty="0" err="1"/>
              <a:t>thành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phân</a:t>
            </a:r>
            <a:r>
              <a:rPr lang="en-GB" dirty="0"/>
              <a:t> </a:t>
            </a:r>
            <a:r>
              <a:rPr lang="en-GB" dirty="0" err="1" smtClean="0"/>
              <a:t>lớp</a:t>
            </a:r>
            <a:r>
              <a:rPr lang="en-GB" dirty="0" smtClean="0"/>
              <a:t>.</a:t>
            </a:r>
          </a:p>
          <a:p>
            <a:r>
              <a:rPr lang="en-GB" b="1" i="1" dirty="0" err="1" smtClean="0"/>
              <a:t>Các</a:t>
            </a:r>
            <a:r>
              <a:rPr lang="en-GB" b="1" i="1" dirty="0" smtClean="0"/>
              <a:t> </a:t>
            </a:r>
            <a:r>
              <a:rPr lang="en-GB" b="1" i="1" dirty="0"/>
              <a:t>electron </a:t>
            </a:r>
            <a:r>
              <a:rPr lang="en-GB" b="1" i="1" dirty="0" err="1"/>
              <a:t>trên</a:t>
            </a:r>
            <a:r>
              <a:rPr lang="en-GB" b="1" i="1" dirty="0"/>
              <a:t> </a:t>
            </a:r>
            <a:r>
              <a:rPr lang="en-GB" b="1" i="1" dirty="0" err="1"/>
              <a:t>cùng</a:t>
            </a:r>
            <a:r>
              <a:rPr lang="en-GB" b="1" i="1" dirty="0"/>
              <a:t> </a:t>
            </a:r>
            <a:r>
              <a:rPr lang="en-GB" b="1" i="1" dirty="0" err="1"/>
              <a:t>một</a:t>
            </a:r>
            <a:r>
              <a:rPr lang="en-GB" b="1" i="1" dirty="0"/>
              <a:t> </a:t>
            </a:r>
            <a:r>
              <a:rPr lang="en-GB" b="1" i="1" dirty="0" err="1"/>
              <a:t>phân</a:t>
            </a:r>
            <a:r>
              <a:rPr lang="en-GB" b="1" i="1" dirty="0"/>
              <a:t> </a:t>
            </a:r>
            <a:r>
              <a:rPr lang="en-GB" b="1" i="1" dirty="0" err="1"/>
              <a:t>lớp</a:t>
            </a:r>
            <a:r>
              <a:rPr lang="en-GB" b="1" i="1" dirty="0"/>
              <a:t> </a:t>
            </a:r>
            <a:r>
              <a:rPr lang="en-GB" b="1" i="1" dirty="0" err="1"/>
              <a:t>có</a:t>
            </a:r>
            <a:r>
              <a:rPr lang="en-GB" b="1" i="1" dirty="0"/>
              <a:t> </a:t>
            </a:r>
            <a:r>
              <a:rPr lang="en-GB" b="1" i="1" dirty="0" err="1"/>
              <a:t>mức</a:t>
            </a:r>
            <a:r>
              <a:rPr lang="en-GB" b="1" i="1" dirty="0"/>
              <a:t> </a:t>
            </a:r>
            <a:r>
              <a:rPr lang="en-GB" b="1" i="1" dirty="0" err="1"/>
              <a:t>năng</a:t>
            </a:r>
            <a:r>
              <a:rPr lang="en-GB" b="1" i="1" dirty="0"/>
              <a:t> </a:t>
            </a:r>
            <a:r>
              <a:rPr lang="en-GB" b="1" i="1" dirty="0" err="1"/>
              <a:t>lượng</a:t>
            </a:r>
            <a:r>
              <a:rPr lang="en-GB" b="1" i="1" dirty="0"/>
              <a:t> </a:t>
            </a:r>
            <a:r>
              <a:rPr lang="en-GB" b="1" i="1" dirty="0" err="1"/>
              <a:t>bằng</a:t>
            </a:r>
            <a:r>
              <a:rPr lang="en-GB" b="1" i="1" dirty="0"/>
              <a:t> </a:t>
            </a:r>
            <a:r>
              <a:rPr lang="en-GB" b="1" i="1" dirty="0" err="1" smtClean="0"/>
              <a:t>nhau</a:t>
            </a:r>
            <a:r>
              <a:rPr lang="en-GB" b="1" i="1" dirty="0" smtClean="0"/>
              <a:t>.</a:t>
            </a:r>
            <a:endParaRPr lang="en-GB" b="1" i="1" dirty="0"/>
          </a:p>
          <a:p>
            <a:r>
              <a:rPr lang="en-GB" dirty="0" err="1" smtClean="0"/>
              <a:t>Các</a:t>
            </a:r>
            <a:r>
              <a:rPr lang="en-GB" dirty="0" smtClean="0"/>
              <a:t> </a:t>
            </a:r>
            <a:r>
              <a:rPr lang="en-GB" dirty="0" err="1"/>
              <a:t>phân</a:t>
            </a:r>
            <a:r>
              <a:rPr lang="en-GB" dirty="0"/>
              <a:t> </a:t>
            </a:r>
            <a:r>
              <a:rPr lang="en-GB" dirty="0" err="1"/>
              <a:t>lớp</a:t>
            </a:r>
            <a:r>
              <a:rPr lang="en-GB" dirty="0"/>
              <a:t> </a:t>
            </a:r>
            <a:r>
              <a:rPr lang="en-GB" dirty="0" err="1"/>
              <a:t>được</a:t>
            </a:r>
            <a:r>
              <a:rPr lang="en-GB" dirty="0"/>
              <a:t> </a:t>
            </a:r>
            <a:r>
              <a:rPr lang="en-GB" dirty="0" err="1"/>
              <a:t>kí</a:t>
            </a:r>
            <a:r>
              <a:rPr lang="en-GB" dirty="0"/>
              <a:t> </a:t>
            </a:r>
            <a:r>
              <a:rPr lang="en-GB" dirty="0" err="1"/>
              <a:t>hiệu</a:t>
            </a:r>
            <a:r>
              <a:rPr lang="en-GB" dirty="0"/>
              <a:t> </a:t>
            </a:r>
            <a:r>
              <a:rPr lang="en-GB" dirty="0" err="1"/>
              <a:t>bằng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chữ</a:t>
            </a:r>
            <a:r>
              <a:rPr lang="en-GB" dirty="0"/>
              <a:t> </a:t>
            </a:r>
            <a:r>
              <a:rPr lang="en-GB" dirty="0" err="1"/>
              <a:t>cái</a:t>
            </a:r>
            <a:r>
              <a:rPr lang="en-GB" dirty="0"/>
              <a:t> </a:t>
            </a:r>
            <a:r>
              <a:rPr lang="en-GB" dirty="0" err="1"/>
              <a:t>thường</a:t>
            </a:r>
            <a:r>
              <a:rPr lang="en-GB" dirty="0"/>
              <a:t> </a:t>
            </a:r>
            <a:endParaRPr lang="en-GB" dirty="0" smtClean="0"/>
          </a:p>
          <a:p>
            <a:pPr marL="109728" indent="0">
              <a:buNone/>
            </a:pP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smtClean="0">
                <a:solidFill>
                  <a:schemeClr val="accent1"/>
                </a:solidFill>
              </a:rPr>
              <a:t>                      s</a:t>
            </a:r>
            <a:r>
              <a:rPr lang="en-GB" dirty="0">
                <a:solidFill>
                  <a:schemeClr val="accent1"/>
                </a:solidFill>
              </a:rPr>
              <a:t>, p, d, f</a:t>
            </a:r>
            <a:r>
              <a:rPr lang="en-GB" dirty="0" smtClean="0">
                <a:solidFill>
                  <a:schemeClr val="accent1"/>
                </a:solidFill>
              </a:rPr>
              <a:t>.</a:t>
            </a:r>
          </a:p>
          <a:p>
            <a:r>
              <a:rPr lang="en-GB" dirty="0" smtClean="0"/>
              <a:t>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phân</a:t>
            </a:r>
            <a:r>
              <a:rPr lang="en-GB" dirty="0"/>
              <a:t> </a:t>
            </a:r>
            <a:r>
              <a:rPr lang="en-GB" dirty="0" err="1"/>
              <a:t>lớp</a:t>
            </a:r>
            <a:r>
              <a:rPr lang="en-GB" dirty="0"/>
              <a:t> </a:t>
            </a:r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mỗi</a:t>
            </a:r>
            <a:r>
              <a:rPr lang="en-GB" dirty="0"/>
              <a:t> </a:t>
            </a:r>
            <a:r>
              <a:rPr lang="en-GB" dirty="0" err="1"/>
              <a:t>lớp</a:t>
            </a:r>
            <a:r>
              <a:rPr lang="en-GB" dirty="0"/>
              <a:t> </a:t>
            </a:r>
            <a:r>
              <a:rPr lang="en-GB" dirty="0" err="1"/>
              <a:t>bằng</a:t>
            </a:r>
            <a:r>
              <a:rPr lang="en-GB" dirty="0"/>
              <a:t>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thứ</a:t>
            </a:r>
            <a:r>
              <a:rPr lang="en-GB" dirty="0"/>
              <a:t> </a:t>
            </a:r>
            <a:r>
              <a:rPr lang="en-GB" dirty="0" err="1"/>
              <a:t>tự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lớp</a:t>
            </a:r>
            <a:r>
              <a:rPr lang="en-GB" dirty="0"/>
              <a:t> </a:t>
            </a:r>
            <a:r>
              <a:rPr lang="en-GB" dirty="0" err="1"/>
              <a:t>đó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effectLst/>
              </a:rPr>
              <a:t>2. </a:t>
            </a:r>
            <a:r>
              <a:rPr lang="en-GB" dirty="0" err="1">
                <a:effectLst/>
              </a:rPr>
              <a:t>Lớp</a:t>
            </a:r>
            <a:r>
              <a:rPr lang="en-GB" dirty="0">
                <a:effectLst/>
              </a:rPr>
              <a:t> electron </a:t>
            </a:r>
            <a:r>
              <a:rPr lang="en-GB" dirty="0" err="1">
                <a:effectLst/>
              </a:rPr>
              <a:t>và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phân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lớp</a:t>
            </a:r>
            <a:r>
              <a:rPr lang="en-GB" dirty="0">
                <a:effectLst/>
              </a:rPr>
              <a:t> electron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240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524000"/>
            <a:ext cx="7848600" cy="45259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29491" y="76200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3</a:t>
            </a:r>
            <a:r>
              <a:rPr lang="en-US" dirty="0">
                <a:effectLst/>
              </a:rPr>
              <a:t>. </a:t>
            </a:r>
            <a:r>
              <a:rPr lang="en-US" dirty="0" err="1">
                <a:effectLst/>
              </a:rPr>
              <a:t>Số</a:t>
            </a:r>
            <a:r>
              <a:rPr lang="en-US" dirty="0">
                <a:effectLst/>
              </a:rPr>
              <a:t> electron </a:t>
            </a:r>
            <a:r>
              <a:rPr lang="en-US" dirty="0" err="1">
                <a:effectLst/>
              </a:rPr>
              <a:t>tối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đa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trong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một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phân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lớp</a:t>
            </a:r>
            <a:r>
              <a:rPr lang="en-US" dirty="0">
                <a:effectLst/>
              </a:rPr>
              <a:t>, </a:t>
            </a:r>
            <a:r>
              <a:rPr lang="en-US" dirty="0" err="1">
                <a:effectLst/>
              </a:rPr>
              <a:t>một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lớp</a:t>
            </a:r>
            <a:endParaRPr lang="en-US" dirty="0">
              <a:effectLst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86868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295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r>
              <a:rPr lang="en-US" dirty="0"/>
              <a:t>-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lớp</a:t>
            </a:r>
            <a:r>
              <a:rPr lang="en-US" dirty="0"/>
              <a:t> s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2 electron;</a:t>
            </a:r>
            <a:br>
              <a:rPr lang="en-US" dirty="0"/>
            </a:br>
            <a:r>
              <a:rPr lang="en-US" dirty="0"/>
              <a:t>-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lớp</a:t>
            </a:r>
            <a:r>
              <a:rPr lang="en-US" dirty="0"/>
              <a:t> p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6 electron;</a:t>
            </a:r>
            <a:br>
              <a:rPr lang="en-US" dirty="0"/>
            </a:br>
            <a:r>
              <a:rPr lang="en-US" dirty="0"/>
              <a:t>-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lớp</a:t>
            </a:r>
            <a:r>
              <a:rPr lang="en-US" dirty="0"/>
              <a:t> d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10 electron;</a:t>
            </a:r>
            <a:br>
              <a:rPr lang="en-US" dirty="0"/>
            </a:br>
            <a:r>
              <a:rPr lang="en-US" dirty="0"/>
              <a:t>-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lớp</a:t>
            </a:r>
            <a:r>
              <a:rPr lang="en-US" dirty="0"/>
              <a:t> f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14 </a:t>
            </a:r>
            <a:r>
              <a:rPr lang="en-US" dirty="0" smtClean="0"/>
              <a:t>electron.</a:t>
            </a:r>
          </a:p>
          <a:p>
            <a:r>
              <a:rPr lang="en-US" dirty="0" err="1" smtClean="0">
                <a:solidFill>
                  <a:srgbClr val="0070C0"/>
                </a:solidFill>
              </a:rPr>
              <a:t>Phân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đã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đủ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tối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gọi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là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bão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hòa</a:t>
            </a:r>
            <a:r>
              <a:rPr lang="en-US" dirty="0">
                <a:solidFill>
                  <a:srgbClr val="0070C0"/>
                </a:solidFill>
              </a:rPr>
              <a:t>. </a:t>
            </a:r>
            <a:r>
              <a:rPr lang="en-US" dirty="0" err="1">
                <a:solidFill>
                  <a:srgbClr val="0070C0"/>
                </a:solidFill>
              </a:rPr>
              <a:t>Từ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suy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ra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tối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một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.</a:t>
            </a:r>
            <a:br>
              <a:rPr lang="en-US" dirty="0">
                <a:solidFill>
                  <a:srgbClr val="0070C0"/>
                </a:solidFill>
              </a:rPr>
            </a:b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tối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thứ</a:t>
            </a:r>
            <a:r>
              <a:rPr lang="en-US" dirty="0">
                <a:solidFill>
                  <a:srgbClr val="0070C0"/>
                </a:solidFill>
              </a:rPr>
              <a:t> n </a:t>
            </a:r>
            <a:r>
              <a:rPr lang="en-US" dirty="0" err="1">
                <a:solidFill>
                  <a:srgbClr val="0070C0"/>
                </a:solidFill>
              </a:rPr>
              <a:t>là</a:t>
            </a:r>
            <a:r>
              <a:rPr lang="en-US" dirty="0">
                <a:solidFill>
                  <a:srgbClr val="0070C0"/>
                </a:solidFill>
              </a:rPr>
              <a:t> 2n</a:t>
            </a:r>
            <a:r>
              <a:rPr lang="en-US" baseline="30000" dirty="0">
                <a:solidFill>
                  <a:srgbClr val="0070C0"/>
                </a:solidFill>
              </a:rPr>
              <a:t>2</a:t>
            </a:r>
            <a:r>
              <a:rPr lang="en-US" dirty="0">
                <a:solidFill>
                  <a:srgbClr val="0070C0"/>
                </a:solidFill>
              </a:rPr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effectLst/>
              </a:rPr>
              <a:t>3. </a:t>
            </a:r>
            <a:r>
              <a:rPr lang="en-US" dirty="0" err="1">
                <a:effectLst/>
              </a:rPr>
              <a:t>Số</a:t>
            </a:r>
            <a:r>
              <a:rPr lang="en-US" dirty="0">
                <a:effectLst/>
              </a:rPr>
              <a:t> electron </a:t>
            </a:r>
            <a:r>
              <a:rPr lang="en-US" dirty="0" err="1">
                <a:effectLst/>
              </a:rPr>
              <a:t>tối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đa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trong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một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phân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lớp</a:t>
            </a:r>
            <a:r>
              <a:rPr lang="en-US" dirty="0">
                <a:effectLst/>
              </a:rPr>
              <a:t>, </a:t>
            </a:r>
            <a:r>
              <a:rPr lang="en-US" dirty="0" err="1">
                <a:effectLst/>
              </a:rPr>
              <a:t>một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lớp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85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>
                <a:effectLst/>
              </a:rPr>
              <a:t/>
            </a:r>
            <a:br>
              <a:rPr lang="en-US" sz="3200" dirty="0" smtClean="0">
                <a:effectLst/>
              </a:rPr>
            </a:br>
            <a:r>
              <a:rPr lang="en-US" sz="3200" dirty="0" err="1" smtClean="0">
                <a:effectLst/>
              </a:rPr>
              <a:t>Bảng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>
                <a:effectLst/>
              </a:rPr>
              <a:t>4.1. </a:t>
            </a:r>
            <a:r>
              <a:rPr lang="en-US" sz="3200" dirty="0" err="1">
                <a:effectLst/>
              </a:rPr>
              <a:t>Số</a:t>
            </a:r>
            <a:r>
              <a:rPr lang="en-US" sz="3200" dirty="0">
                <a:effectLst/>
              </a:rPr>
              <a:t> electron </a:t>
            </a:r>
            <a:r>
              <a:rPr lang="en-US" sz="3200" dirty="0" err="1">
                <a:effectLst/>
              </a:rPr>
              <a:t>tối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đa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trong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các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lớp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và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các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phân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lớp</a:t>
            </a:r>
            <a:r>
              <a:rPr lang="en-US" sz="3200" dirty="0">
                <a:effectLst/>
              </a:rPr>
              <a:t> (n = 1 </a:t>
            </a:r>
            <a:r>
              <a:rPr lang="en-US" sz="3200" dirty="0" err="1">
                <a:effectLst/>
              </a:rPr>
              <a:t>đến</a:t>
            </a:r>
            <a:r>
              <a:rPr lang="en-US" sz="3200" dirty="0">
                <a:effectLst/>
              </a:rPr>
              <a:t> 3)</a:t>
            </a:r>
            <a:br>
              <a:rPr lang="en-US" sz="3200" dirty="0">
                <a:effectLst/>
              </a:rPr>
            </a:br>
            <a:endParaRPr lang="en-US" sz="32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057400"/>
            <a:ext cx="92202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467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effectLst/>
              </a:rPr>
              <a:t/>
            </a:r>
            <a:br>
              <a:rPr lang="en-US" sz="3600" dirty="0" smtClean="0">
                <a:effectLst/>
              </a:rPr>
            </a:br>
            <a:r>
              <a:rPr lang="en-US" sz="3600" dirty="0" err="1" smtClean="0">
                <a:effectLst/>
              </a:rPr>
              <a:t>Sơ</a:t>
            </a:r>
            <a:r>
              <a:rPr lang="en-US" sz="3600" dirty="0" smtClean="0">
                <a:effectLst/>
              </a:rPr>
              <a:t> </a:t>
            </a:r>
            <a:r>
              <a:rPr lang="en-US" sz="3600" dirty="0" err="1">
                <a:effectLst/>
              </a:rPr>
              <a:t>đồ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sự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phân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bố</a:t>
            </a:r>
            <a:r>
              <a:rPr lang="en-US" sz="3600" dirty="0">
                <a:effectLst/>
              </a:rPr>
              <a:t> electron </a:t>
            </a:r>
            <a:r>
              <a:rPr lang="en-US" sz="3600" dirty="0" err="1">
                <a:effectLst/>
              </a:rPr>
              <a:t>trên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các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lớp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của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nguyên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tử</a:t>
            </a:r>
            <a:r>
              <a:rPr lang="en-US" sz="3600" dirty="0">
                <a:effectLst/>
              </a:rPr>
              <a:t> </a:t>
            </a:r>
            <a:r>
              <a:rPr lang="en-US" sz="3600" dirty="0" err="1" smtClean="0">
                <a:effectLst/>
              </a:rPr>
              <a:t>nitơ</a:t>
            </a:r>
            <a:r>
              <a:rPr lang="en-US" sz="3600" dirty="0" smtClean="0">
                <a:effectLst/>
              </a:rPr>
              <a:t>, </a:t>
            </a:r>
            <a:r>
              <a:rPr lang="en-US" sz="3600" dirty="0" err="1" smtClean="0">
                <a:effectLst/>
              </a:rPr>
              <a:t>magie</a:t>
            </a:r>
            <a:r>
              <a:rPr lang="en-US" sz="3600" dirty="0">
                <a:effectLst/>
              </a:rPr>
              <a:t/>
            </a:r>
            <a:br>
              <a:rPr lang="en-US" sz="3600" dirty="0">
                <a:effectLst/>
              </a:rPr>
            </a:br>
            <a:endParaRPr lang="en-US" sz="36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981200"/>
            <a:ext cx="7596494" cy="424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914400" y="1752600"/>
            <a:ext cx="7596494" cy="4614425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71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en-GB" b="1" dirty="0" smtClean="0"/>
              <a:t>4.1</a:t>
            </a:r>
            <a:r>
              <a:rPr lang="en-GB" b="1" dirty="0"/>
              <a:t>. </a:t>
            </a:r>
            <a:r>
              <a:rPr lang="en-GB" b="1" dirty="0" err="1"/>
              <a:t>Thứ</a:t>
            </a:r>
            <a:r>
              <a:rPr lang="en-GB" b="1" dirty="0"/>
              <a:t> </a:t>
            </a:r>
            <a:r>
              <a:rPr lang="en-GB" b="1" dirty="0" err="1"/>
              <a:t>tự</a:t>
            </a:r>
            <a:r>
              <a:rPr lang="en-GB" b="1" dirty="0"/>
              <a:t> </a:t>
            </a:r>
            <a:r>
              <a:rPr lang="en-GB" b="1" dirty="0" err="1"/>
              <a:t>các</a:t>
            </a:r>
            <a:r>
              <a:rPr lang="en-GB" b="1" dirty="0"/>
              <a:t> </a:t>
            </a:r>
            <a:r>
              <a:rPr lang="en-GB" b="1" dirty="0" err="1"/>
              <a:t>mức</a:t>
            </a:r>
            <a:r>
              <a:rPr lang="en-GB" b="1" dirty="0"/>
              <a:t> </a:t>
            </a:r>
            <a:r>
              <a:rPr lang="en-GB" b="1" dirty="0" err="1"/>
              <a:t>năng</a:t>
            </a:r>
            <a:r>
              <a:rPr lang="en-GB" b="1" dirty="0"/>
              <a:t> </a:t>
            </a:r>
            <a:r>
              <a:rPr lang="en-GB" b="1" dirty="0" err="1"/>
              <a:t>lượng</a:t>
            </a:r>
            <a:r>
              <a:rPr lang="en-GB" b="1" dirty="0"/>
              <a:t> </a:t>
            </a:r>
            <a:r>
              <a:rPr lang="en-GB" b="1" dirty="0" err="1"/>
              <a:t>trong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tử</a:t>
            </a:r>
            <a:endParaRPr lang="en-US" dirty="0"/>
          </a:p>
          <a:p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nguyên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tử</a:t>
            </a:r>
            <a:r>
              <a:rPr lang="en-US" dirty="0">
                <a:solidFill>
                  <a:srgbClr val="0070C0"/>
                </a:solidFill>
              </a:rPr>
              <a:t> ở </a:t>
            </a:r>
            <a:r>
              <a:rPr lang="en-US" dirty="0" err="1">
                <a:solidFill>
                  <a:srgbClr val="0070C0"/>
                </a:solidFill>
              </a:rPr>
              <a:t>trạng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thái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cơ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bản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lần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lượt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chiếm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mức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năng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lượng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từ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thấp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đến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cao</a:t>
            </a:r>
            <a:r>
              <a:rPr lang="en-US" dirty="0">
                <a:solidFill>
                  <a:srgbClr val="0070C0"/>
                </a:solidFill>
              </a:rPr>
              <a:t>. </a:t>
            </a:r>
            <a:r>
              <a:rPr lang="en-US" dirty="0" err="1">
                <a:solidFill>
                  <a:srgbClr val="0070C0"/>
                </a:solidFill>
              </a:rPr>
              <a:t>Từ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ra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ngoài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mức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năng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lượng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n </a:t>
            </a:r>
            <a:r>
              <a:rPr lang="en-US" dirty="0" err="1">
                <a:solidFill>
                  <a:srgbClr val="0070C0"/>
                </a:solidFill>
              </a:rPr>
              <a:t>tăng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theo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thứ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tự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từ</a:t>
            </a:r>
            <a:r>
              <a:rPr lang="en-US" dirty="0">
                <a:solidFill>
                  <a:srgbClr val="0070C0"/>
                </a:solidFill>
              </a:rPr>
              <a:t> 1 </a:t>
            </a:r>
            <a:r>
              <a:rPr lang="en-US" dirty="0" err="1">
                <a:solidFill>
                  <a:srgbClr val="0070C0"/>
                </a:solidFill>
              </a:rPr>
              <a:t>đến</a:t>
            </a:r>
            <a:r>
              <a:rPr lang="en-US" dirty="0">
                <a:solidFill>
                  <a:srgbClr val="0070C0"/>
                </a:solidFill>
              </a:rPr>
              <a:t> 7 </a:t>
            </a:r>
            <a:r>
              <a:rPr lang="en-US" dirty="0" err="1">
                <a:solidFill>
                  <a:srgbClr val="0070C0"/>
                </a:solidFill>
              </a:rPr>
              <a:t>và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năng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lượng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tăng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theo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thứ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tự</a:t>
            </a:r>
            <a:r>
              <a:rPr lang="en-US" dirty="0">
                <a:solidFill>
                  <a:srgbClr val="0070C0"/>
                </a:solidFill>
              </a:rPr>
              <a:t> s, p, d, </a:t>
            </a:r>
            <a:r>
              <a:rPr lang="en-US" dirty="0" smtClean="0">
                <a:solidFill>
                  <a:srgbClr val="0070C0"/>
                </a:solidFill>
              </a:rPr>
              <a:t>f.</a:t>
            </a:r>
          </a:p>
          <a:p>
            <a:r>
              <a:rPr lang="en-US" dirty="0" err="1" smtClean="0">
                <a:solidFill>
                  <a:srgbClr val="0070C0"/>
                </a:solidFill>
              </a:rPr>
              <a:t>Sau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đây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là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thứ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tự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sắp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xếp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theo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chiều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tăng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năng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lượng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được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xác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định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bằng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thực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nghiệm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và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lí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thuyết</a:t>
            </a:r>
            <a:r>
              <a:rPr lang="en-US" dirty="0">
                <a:solidFill>
                  <a:schemeClr val="accent1"/>
                </a:solidFill>
              </a:rPr>
              <a:t>: 1s 2s 3p 3s 3p 4s 3d 4p 5s….</a:t>
            </a:r>
          </a:p>
          <a:p>
            <a:r>
              <a:rPr lang="en-GB" dirty="0" err="1">
                <a:solidFill>
                  <a:srgbClr val="0070C0"/>
                </a:solidFill>
              </a:rPr>
              <a:t>Khi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điện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tích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hạt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nhân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tăng</a:t>
            </a:r>
            <a:r>
              <a:rPr lang="en-GB" dirty="0">
                <a:solidFill>
                  <a:srgbClr val="0070C0"/>
                </a:solidFill>
              </a:rPr>
              <a:t>, </a:t>
            </a:r>
            <a:r>
              <a:rPr lang="en-GB" dirty="0" err="1">
                <a:solidFill>
                  <a:srgbClr val="0070C0"/>
                </a:solidFill>
              </a:rPr>
              <a:t>có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sự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chèn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mức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năng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lượng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nên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mức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năng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lượng</a:t>
            </a:r>
            <a:r>
              <a:rPr lang="en-GB" dirty="0">
                <a:solidFill>
                  <a:srgbClr val="0070C0"/>
                </a:solidFill>
              </a:rPr>
              <a:t> 4s </a:t>
            </a:r>
            <a:r>
              <a:rPr lang="en-GB" dirty="0" err="1">
                <a:solidFill>
                  <a:srgbClr val="0070C0"/>
                </a:solidFill>
              </a:rPr>
              <a:t>thấp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hơn</a:t>
            </a:r>
            <a:r>
              <a:rPr lang="en-GB" dirty="0">
                <a:solidFill>
                  <a:srgbClr val="0070C0"/>
                </a:solidFill>
              </a:rPr>
              <a:t> 3d.</a:t>
            </a:r>
            <a:r>
              <a:rPr lang="en-GB" dirty="0"/>
              <a:t/>
            </a:r>
            <a:br>
              <a:rPr lang="en-GB" dirty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4.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hình</a:t>
            </a:r>
            <a:r>
              <a:rPr lang="en-GB" dirty="0"/>
              <a:t> electron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55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4.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hình</a:t>
            </a:r>
            <a:r>
              <a:rPr lang="en-GB" dirty="0"/>
              <a:t> electron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219200"/>
            <a:ext cx="69342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18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458200" cy="5410200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GB" b="1" dirty="0"/>
              <a:t>4.2. </a:t>
            </a:r>
            <a:r>
              <a:rPr lang="en-GB" b="1" dirty="0" err="1"/>
              <a:t>Cấu</a:t>
            </a:r>
            <a:r>
              <a:rPr lang="en-GB" b="1" dirty="0"/>
              <a:t> </a:t>
            </a:r>
            <a:r>
              <a:rPr lang="en-GB" b="1" dirty="0" err="1"/>
              <a:t>hình</a:t>
            </a:r>
            <a:r>
              <a:rPr lang="en-GB" b="1" dirty="0"/>
              <a:t> electron </a:t>
            </a:r>
            <a:r>
              <a:rPr lang="en-GB" b="1" dirty="0" err="1"/>
              <a:t>trong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tử</a:t>
            </a:r>
            <a:endParaRPr lang="en-US" dirty="0"/>
          </a:p>
          <a:p>
            <a:r>
              <a:rPr lang="en-US" dirty="0" err="1" smtClean="0">
                <a:solidFill>
                  <a:srgbClr val="0070C0"/>
                </a:solidFill>
              </a:rPr>
              <a:t>Cấu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hình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nguyên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tử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biểu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diễn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sự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bố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trên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thuộc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khác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nhau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</a:p>
          <a:p>
            <a:r>
              <a:rPr lang="en-US" dirty="0" err="1" smtClean="0">
                <a:solidFill>
                  <a:srgbClr val="0070C0"/>
                </a:solidFill>
              </a:rPr>
              <a:t>Số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>
                <a:solidFill>
                  <a:srgbClr val="0070C0"/>
                </a:solidFill>
              </a:rPr>
              <a:t>electron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một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được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ghi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bằng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ở </a:t>
            </a:r>
            <a:r>
              <a:rPr lang="en-US" dirty="0" err="1">
                <a:solidFill>
                  <a:srgbClr val="0070C0"/>
                </a:solidFill>
              </a:rPr>
              <a:t>phía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phải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(s</a:t>
            </a:r>
            <a:r>
              <a:rPr lang="en-US" baseline="30000" dirty="0">
                <a:solidFill>
                  <a:srgbClr val="0070C0"/>
                </a:solidFill>
              </a:rPr>
              <a:t>2</a:t>
            </a:r>
            <a:r>
              <a:rPr lang="en-US" dirty="0">
                <a:solidFill>
                  <a:srgbClr val="0070C0"/>
                </a:solidFill>
              </a:rPr>
              <a:t>, p</a:t>
            </a:r>
            <a:r>
              <a:rPr lang="en-US" baseline="30000" dirty="0">
                <a:solidFill>
                  <a:srgbClr val="0070C0"/>
                </a:solidFill>
              </a:rPr>
              <a:t>6</a:t>
            </a:r>
            <a:r>
              <a:rPr lang="en-US" dirty="0">
                <a:solidFill>
                  <a:srgbClr val="0070C0"/>
                </a:solidFill>
              </a:rPr>
              <a:t>,…).</a:t>
            </a:r>
          </a:p>
          <a:p>
            <a:r>
              <a:rPr lang="en-US" b="1" i="1" dirty="0" err="1">
                <a:solidFill>
                  <a:srgbClr val="0070C0"/>
                </a:solidFill>
              </a:rPr>
              <a:t>Các</a:t>
            </a:r>
            <a:r>
              <a:rPr lang="en-US" b="1" i="1" dirty="0">
                <a:solidFill>
                  <a:srgbClr val="0070C0"/>
                </a:solidFill>
              </a:rPr>
              <a:t> </a:t>
            </a:r>
            <a:r>
              <a:rPr lang="en-US" b="1" i="1" dirty="0" err="1">
                <a:solidFill>
                  <a:srgbClr val="0070C0"/>
                </a:solidFill>
              </a:rPr>
              <a:t>bước</a:t>
            </a:r>
            <a:r>
              <a:rPr lang="en-US" b="1" i="1" dirty="0">
                <a:solidFill>
                  <a:srgbClr val="0070C0"/>
                </a:solidFill>
              </a:rPr>
              <a:t> </a:t>
            </a:r>
            <a:r>
              <a:rPr lang="en-US" b="1" i="1" dirty="0" err="1">
                <a:solidFill>
                  <a:srgbClr val="0070C0"/>
                </a:solidFill>
              </a:rPr>
              <a:t>viết</a:t>
            </a:r>
            <a:r>
              <a:rPr lang="en-US" b="1" i="1" dirty="0">
                <a:solidFill>
                  <a:srgbClr val="0070C0"/>
                </a:solidFill>
              </a:rPr>
              <a:t> </a:t>
            </a:r>
            <a:r>
              <a:rPr lang="en-US" b="1" i="1" dirty="0" err="1">
                <a:solidFill>
                  <a:srgbClr val="0070C0"/>
                </a:solidFill>
              </a:rPr>
              <a:t>cấu</a:t>
            </a:r>
            <a:r>
              <a:rPr lang="en-US" b="1" i="1" dirty="0">
                <a:solidFill>
                  <a:srgbClr val="0070C0"/>
                </a:solidFill>
              </a:rPr>
              <a:t> </a:t>
            </a:r>
            <a:r>
              <a:rPr lang="en-US" b="1" i="1" dirty="0" err="1">
                <a:solidFill>
                  <a:srgbClr val="0070C0"/>
                </a:solidFill>
              </a:rPr>
              <a:t>hình</a:t>
            </a:r>
            <a:r>
              <a:rPr lang="en-US" b="1" i="1" dirty="0">
                <a:solidFill>
                  <a:srgbClr val="0070C0"/>
                </a:solidFill>
              </a:rPr>
              <a:t> electron </a:t>
            </a:r>
            <a:r>
              <a:rPr lang="en-US" b="1" i="1" dirty="0" err="1">
                <a:solidFill>
                  <a:srgbClr val="0070C0"/>
                </a:solidFill>
              </a:rPr>
              <a:t>trong</a:t>
            </a:r>
            <a:r>
              <a:rPr lang="en-US" b="1" i="1" dirty="0">
                <a:solidFill>
                  <a:srgbClr val="0070C0"/>
                </a:solidFill>
              </a:rPr>
              <a:t> </a:t>
            </a:r>
            <a:r>
              <a:rPr lang="en-US" b="1" i="1" dirty="0" err="1">
                <a:solidFill>
                  <a:srgbClr val="0070C0"/>
                </a:solidFill>
              </a:rPr>
              <a:t>nguyên</a:t>
            </a:r>
            <a:r>
              <a:rPr lang="en-US" b="1" i="1" dirty="0">
                <a:solidFill>
                  <a:srgbClr val="0070C0"/>
                </a:solidFill>
              </a:rPr>
              <a:t> </a:t>
            </a:r>
            <a:r>
              <a:rPr lang="en-US" b="1" i="1" dirty="0" err="1">
                <a:solidFill>
                  <a:srgbClr val="0070C0"/>
                </a:solidFill>
              </a:rPr>
              <a:t>tử</a:t>
            </a:r>
            <a:endParaRPr lang="en-US" dirty="0">
              <a:solidFill>
                <a:srgbClr val="0070C0"/>
              </a:solidFill>
            </a:endParaRPr>
          </a:p>
          <a:p>
            <a:pPr marL="109728" indent="0">
              <a:buNone/>
            </a:pPr>
            <a:r>
              <a:rPr lang="en-US" b="1" i="1" dirty="0" err="1" smtClean="0">
                <a:solidFill>
                  <a:srgbClr val="0070C0"/>
                </a:solidFill>
              </a:rPr>
              <a:t>Bước</a:t>
            </a:r>
            <a:r>
              <a:rPr lang="en-US" b="1" i="1" dirty="0" smtClean="0">
                <a:solidFill>
                  <a:srgbClr val="0070C0"/>
                </a:solidFill>
              </a:rPr>
              <a:t> </a:t>
            </a:r>
            <a:r>
              <a:rPr lang="en-US" b="1" i="1" dirty="0">
                <a:solidFill>
                  <a:srgbClr val="0070C0"/>
                </a:solidFill>
              </a:rPr>
              <a:t>1</a:t>
            </a:r>
            <a:r>
              <a:rPr lang="en-US" dirty="0">
                <a:solidFill>
                  <a:srgbClr val="0070C0"/>
                </a:solidFill>
              </a:rPr>
              <a:t>: </a:t>
            </a:r>
            <a:r>
              <a:rPr lang="en-US" dirty="0" err="1">
                <a:solidFill>
                  <a:srgbClr val="0070C0"/>
                </a:solidFill>
              </a:rPr>
              <a:t>Xác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định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nguyên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tử</a:t>
            </a:r>
            <a:r>
              <a:rPr lang="en-US" dirty="0">
                <a:solidFill>
                  <a:srgbClr val="0070C0"/>
                </a:solidFill>
              </a:rPr>
              <a:t>. </a:t>
            </a:r>
            <a:br>
              <a:rPr lang="en-US" dirty="0">
                <a:solidFill>
                  <a:srgbClr val="0070C0"/>
                </a:solidFill>
              </a:rPr>
            </a:br>
            <a:r>
              <a:rPr lang="en-US" b="1" i="1" dirty="0" err="1">
                <a:solidFill>
                  <a:srgbClr val="0070C0"/>
                </a:solidFill>
              </a:rPr>
              <a:t>Bước</a:t>
            </a:r>
            <a:r>
              <a:rPr lang="en-US" b="1" i="1" dirty="0">
                <a:solidFill>
                  <a:srgbClr val="0070C0"/>
                </a:solidFill>
              </a:rPr>
              <a:t> 2: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được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bố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lần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lượt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vào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theo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chiều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tăng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năng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lượng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nguyên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tử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tuân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theo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quy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tắc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chứa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tối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electron.</a:t>
            </a:r>
          </a:p>
          <a:p>
            <a:pPr marL="109728" indent="0">
              <a:buNone/>
            </a:pPr>
            <a:r>
              <a:rPr lang="en-GB" b="1" i="1" dirty="0" err="1">
                <a:solidFill>
                  <a:srgbClr val="0070C0"/>
                </a:solidFill>
              </a:rPr>
              <a:t>Bước</a:t>
            </a:r>
            <a:r>
              <a:rPr lang="en-GB" b="1" i="1" dirty="0">
                <a:solidFill>
                  <a:srgbClr val="0070C0"/>
                </a:solidFill>
              </a:rPr>
              <a:t> 3</a:t>
            </a:r>
            <a:r>
              <a:rPr lang="en-GB" dirty="0">
                <a:solidFill>
                  <a:srgbClr val="0070C0"/>
                </a:solidFill>
              </a:rPr>
              <a:t>. </a:t>
            </a:r>
            <a:r>
              <a:rPr lang="en-GB" dirty="0" err="1">
                <a:solidFill>
                  <a:srgbClr val="0070C0"/>
                </a:solidFill>
              </a:rPr>
              <a:t>Viết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cấu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hình</a:t>
            </a:r>
            <a:r>
              <a:rPr lang="en-GB" dirty="0">
                <a:solidFill>
                  <a:srgbClr val="0070C0"/>
                </a:solidFill>
              </a:rPr>
              <a:t> electron </a:t>
            </a:r>
            <a:r>
              <a:rPr lang="en-GB" dirty="0" err="1">
                <a:solidFill>
                  <a:srgbClr val="0070C0"/>
                </a:solidFill>
              </a:rPr>
              <a:t>biểu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diễn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sự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phân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bố</a:t>
            </a:r>
            <a:r>
              <a:rPr lang="en-GB" dirty="0">
                <a:solidFill>
                  <a:srgbClr val="0070C0"/>
                </a:solidFill>
              </a:rPr>
              <a:t> electron </a:t>
            </a:r>
            <a:r>
              <a:rPr lang="en-GB" dirty="0" err="1">
                <a:solidFill>
                  <a:srgbClr val="0070C0"/>
                </a:solidFill>
              </a:rPr>
              <a:t>trên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các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phân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lớp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thuộc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các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lớp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khác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nhau</a:t>
            </a:r>
            <a:r>
              <a:rPr lang="en-GB" dirty="0">
                <a:solidFill>
                  <a:srgbClr val="0070C0"/>
                </a:solidFill>
              </a:rPr>
              <a:t> (1s 2s 2p 3s 3p 3d 4s 4p 4d 4f 5s</a:t>
            </a:r>
            <a:r>
              <a:rPr lang="en-GB" dirty="0" smtClean="0">
                <a:solidFill>
                  <a:srgbClr val="0070C0"/>
                </a:solidFill>
              </a:rPr>
              <a:t>…).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4.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hình</a:t>
            </a:r>
            <a:r>
              <a:rPr lang="en-GB" dirty="0"/>
              <a:t> electron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29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i="1" dirty="0" err="1"/>
              <a:t>Thí</a:t>
            </a:r>
            <a:r>
              <a:rPr lang="en-US" i="1" dirty="0"/>
              <a:t> </a:t>
            </a:r>
            <a:r>
              <a:rPr lang="en-US" i="1" dirty="0" err="1"/>
              <a:t>dụ</a:t>
            </a:r>
            <a:r>
              <a:rPr lang="en-US" i="1" dirty="0"/>
              <a:t>: </a:t>
            </a:r>
            <a:endParaRPr lang="en-US" dirty="0"/>
          </a:p>
          <a:p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clo</a:t>
            </a:r>
            <a:r>
              <a:rPr lang="en-GB" dirty="0"/>
              <a:t>, Z = 17, </a:t>
            </a:r>
            <a:r>
              <a:rPr lang="en-GB" dirty="0" err="1"/>
              <a:t>có</a:t>
            </a:r>
            <a:r>
              <a:rPr lang="en-GB" dirty="0"/>
              <a:t> 17 electron.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hình</a:t>
            </a:r>
            <a:r>
              <a:rPr lang="en-GB" dirty="0"/>
              <a:t> electron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Cl</a:t>
            </a:r>
            <a:r>
              <a:rPr lang="en-GB" dirty="0"/>
              <a:t> </a:t>
            </a:r>
            <a:r>
              <a:rPr lang="en-GB" dirty="0" err="1"/>
              <a:t>được</a:t>
            </a:r>
            <a:r>
              <a:rPr lang="en-GB" dirty="0"/>
              <a:t> </a:t>
            </a:r>
            <a:r>
              <a:rPr lang="en-GB" dirty="0" err="1"/>
              <a:t>viết</a:t>
            </a:r>
            <a:r>
              <a:rPr lang="en-GB" dirty="0"/>
              <a:t> </a:t>
            </a:r>
            <a:r>
              <a:rPr lang="en-GB" dirty="0" err="1"/>
              <a:t>như</a:t>
            </a:r>
            <a:r>
              <a:rPr lang="en-GB" dirty="0"/>
              <a:t> </a:t>
            </a:r>
            <a:r>
              <a:rPr lang="en-GB" dirty="0" err="1"/>
              <a:t>sau</a:t>
            </a:r>
            <a:r>
              <a:rPr lang="en-GB" dirty="0"/>
              <a:t>: 1s</a:t>
            </a:r>
            <a:r>
              <a:rPr lang="en-GB" baseline="30000" dirty="0"/>
              <a:t>2</a:t>
            </a:r>
            <a:r>
              <a:rPr lang="en-GB" dirty="0"/>
              <a:t>2s</a:t>
            </a:r>
            <a:r>
              <a:rPr lang="en-GB" baseline="30000" dirty="0"/>
              <a:t>2</a:t>
            </a:r>
            <a:r>
              <a:rPr lang="en-GB" dirty="0"/>
              <a:t>2p</a:t>
            </a:r>
            <a:r>
              <a:rPr lang="en-GB" baseline="30000" dirty="0"/>
              <a:t>6</a:t>
            </a:r>
            <a:r>
              <a:rPr lang="en-GB" dirty="0"/>
              <a:t>3s</a:t>
            </a:r>
            <a:r>
              <a:rPr lang="en-GB" baseline="30000" dirty="0"/>
              <a:t>2</a:t>
            </a:r>
            <a:r>
              <a:rPr lang="en-GB" dirty="0"/>
              <a:t>3p</a:t>
            </a:r>
            <a:r>
              <a:rPr lang="en-GB" baseline="30000" dirty="0"/>
              <a:t>5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US" dirty="0" err="1">
                <a:solidFill>
                  <a:srgbClr val="0070C0"/>
                </a:solidFill>
              </a:rPr>
              <a:t>Hoặc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viết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gọn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là</a:t>
            </a:r>
            <a:r>
              <a:rPr lang="en-US" dirty="0">
                <a:solidFill>
                  <a:srgbClr val="0070C0"/>
                </a:solidFill>
              </a:rPr>
              <a:t> [Ne] 3s</a:t>
            </a:r>
            <a:r>
              <a:rPr lang="en-US" baseline="30000" dirty="0">
                <a:solidFill>
                  <a:srgbClr val="0070C0"/>
                </a:solidFill>
              </a:rPr>
              <a:t>2</a:t>
            </a:r>
            <a:r>
              <a:rPr lang="en-US" dirty="0">
                <a:solidFill>
                  <a:srgbClr val="0070C0"/>
                </a:solidFill>
              </a:rPr>
              <a:t>3p</a:t>
            </a:r>
            <a:r>
              <a:rPr lang="en-US" baseline="30000" dirty="0">
                <a:solidFill>
                  <a:srgbClr val="0070C0"/>
                </a:solidFill>
              </a:rPr>
              <a:t>5</a:t>
            </a:r>
            <a:r>
              <a:rPr lang="en-US" dirty="0">
                <a:solidFill>
                  <a:srgbClr val="0070C0"/>
                </a:solidFill>
              </a:rPr>
              <a:t>.</a:t>
            </a:r>
            <a:br>
              <a:rPr lang="en-US" dirty="0">
                <a:solidFill>
                  <a:srgbClr val="0070C0"/>
                </a:solidFill>
              </a:rPr>
            </a:br>
            <a:r>
              <a:rPr lang="en-US" dirty="0">
                <a:solidFill>
                  <a:srgbClr val="0070C0"/>
                </a:solidFill>
              </a:rPr>
              <a:t>Electron </a:t>
            </a:r>
            <a:r>
              <a:rPr lang="en-US" dirty="0" err="1">
                <a:solidFill>
                  <a:srgbClr val="0070C0"/>
                </a:solidFill>
              </a:rPr>
              <a:t>cuối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cùng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được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điền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vào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p. </a:t>
            </a:r>
            <a:r>
              <a:rPr lang="en-US" dirty="0" err="1">
                <a:solidFill>
                  <a:srgbClr val="0070C0"/>
                </a:solidFill>
              </a:rPr>
              <a:t>Clo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là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nguyên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tố</a:t>
            </a:r>
            <a:r>
              <a:rPr lang="en-US" dirty="0">
                <a:solidFill>
                  <a:srgbClr val="0070C0"/>
                </a:solidFill>
              </a:rPr>
              <a:t> p.</a:t>
            </a:r>
            <a:br>
              <a:rPr lang="en-US" dirty="0">
                <a:solidFill>
                  <a:srgbClr val="0070C0"/>
                </a:solidFill>
              </a:rPr>
            </a:br>
            <a:r>
              <a:rPr lang="en-US" dirty="0">
                <a:solidFill>
                  <a:srgbClr val="0070C0"/>
                </a:solidFill>
              </a:rPr>
              <a:t>[Ne] </a:t>
            </a:r>
            <a:r>
              <a:rPr lang="en-US" dirty="0" err="1">
                <a:solidFill>
                  <a:srgbClr val="0070C0"/>
                </a:solidFill>
              </a:rPr>
              <a:t>là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kí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hiệu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cấu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hình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nguyên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tử</a:t>
            </a:r>
            <a:r>
              <a:rPr lang="en-US" dirty="0">
                <a:solidFill>
                  <a:srgbClr val="0070C0"/>
                </a:solidFill>
              </a:rPr>
              <a:t> neon, </a:t>
            </a:r>
            <a:r>
              <a:rPr lang="en-US" dirty="0" err="1">
                <a:solidFill>
                  <a:srgbClr val="0070C0"/>
                </a:solidFill>
              </a:rPr>
              <a:t>là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khí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hiếm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gần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nhất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đứng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trước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clo</a:t>
            </a:r>
            <a:r>
              <a:rPr lang="en-US" dirty="0">
                <a:solidFill>
                  <a:srgbClr val="0070C0"/>
                </a:solidFill>
              </a:rPr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4.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hình</a:t>
            </a:r>
            <a:r>
              <a:rPr lang="en-GB" dirty="0"/>
              <a:t> electron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501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76707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b="1" dirty="0"/>
              <a:t>4.3. </a:t>
            </a:r>
            <a:r>
              <a:rPr lang="en-US" b="1" dirty="0" err="1"/>
              <a:t>Đặc</a:t>
            </a:r>
            <a:r>
              <a:rPr lang="en-US" b="1" dirty="0"/>
              <a:t> </a:t>
            </a:r>
            <a:r>
              <a:rPr lang="en-US" b="1" dirty="0" err="1"/>
              <a:t>điểm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lớp</a:t>
            </a:r>
            <a:r>
              <a:rPr lang="en-US" b="1" dirty="0"/>
              <a:t> electron </a:t>
            </a:r>
            <a:r>
              <a:rPr lang="en-US" b="1" dirty="0" err="1"/>
              <a:t>ngoài</a:t>
            </a:r>
            <a:r>
              <a:rPr lang="en-US" b="1" dirty="0"/>
              <a:t> </a:t>
            </a:r>
            <a:r>
              <a:rPr lang="en-US" b="1" dirty="0" err="1"/>
              <a:t>cùng</a:t>
            </a:r>
            <a:endParaRPr lang="en-US" dirty="0"/>
          </a:p>
          <a:p>
            <a:r>
              <a:rPr lang="en-US" dirty="0" err="1"/>
              <a:t>L</a:t>
            </a:r>
            <a:r>
              <a:rPr lang="en-US" dirty="0" err="1" smtClean="0"/>
              <a:t>ớp</a:t>
            </a:r>
            <a:r>
              <a:rPr lang="en-US" dirty="0" smtClean="0"/>
              <a:t> </a:t>
            </a:r>
            <a:r>
              <a:rPr lang="en-US" dirty="0"/>
              <a:t>electron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>
                <a:solidFill>
                  <a:schemeClr val="accent1"/>
                </a:solidFill>
              </a:rPr>
              <a:t>nhiều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nhất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là</a:t>
            </a:r>
            <a:r>
              <a:rPr lang="en-US" dirty="0">
                <a:solidFill>
                  <a:schemeClr val="accent1"/>
                </a:solidFill>
              </a:rPr>
              <a:t> 8 electron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 smtClean="0"/>
              <a:t>8 </a:t>
            </a:r>
            <a:r>
              <a:rPr lang="en-US" dirty="0"/>
              <a:t>electron ở </a:t>
            </a:r>
            <a:r>
              <a:rPr lang="en-US" dirty="0" err="1"/>
              <a:t>lớp</a:t>
            </a:r>
            <a:r>
              <a:rPr lang="en-US" dirty="0"/>
              <a:t> electron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hiếm</a:t>
            </a:r>
            <a:r>
              <a:rPr lang="en-US" dirty="0" smtClean="0"/>
              <a:t>.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/>
              <a:t> 1, 2, 3 electron ở </a:t>
            </a:r>
            <a:r>
              <a:rPr lang="en-US" dirty="0" err="1"/>
              <a:t>lớp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(</a:t>
            </a:r>
            <a:r>
              <a:rPr lang="en-US" dirty="0" err="1"/>
              <a:t>trừ</a:t>
            </a:r>
            <a:r>
              <a:rPr lang="en-US" dirty="0"/>
              <a:t> H, He </a:t>
            </a:r>
            <a:r>
              <a:rPr lang="en-US" dirty="0" err="1"/>
              <a:t>và</a:t>
            </a:r>
            <a:r>
              <a:rPr lang="en-US" dirty="0"/>
              <a:t> B).</a:t>
            </a:r>
          </a:p>
          <a:p>
            <a:r>
              <a:rPr lang="en-US" dirty="0"/>
              <a:t>5, 6, 7 electron ở </a:t>
            </a:r>
            <a:r>
              <a:rPr lang="en-US" dirty="0" err="1"/>
              <a:t>lớp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phi </a:t>
            </a:r>
            <a:r>
              <a:rPr lang="en-US" dirty="0" err="1"/>
              <a:t>kim</a:t>
            </a:r>
            <a:r>
              <a:rPr lang="en-US" dirty="0"/>
              <a:t>.</a:t>
            </a:r>
          </a:p>
          <a:p>
            <a:r>
              <a:rPr lang="en-US" dirty="0"/>
              <a:t>4 electron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phi </a:t>
            </a:r>
            <a:r>
              <a:rPr lang="en-US" dirty="0" err="1"/>
              <a:t>kim</a:t>
            </a:r>
            <a:r>
              <a:rPr lang="en-US" dirty="0" smtClean="0"/>
              <a:t>. </a:t>
            </a:r>
            <a:endParaRPr lang="en-US" dirty="0" smtClean="0">
              <a:solidFill>
                <a:srgbClr val="0070C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4.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hình</a:t>
            </a:r>
            <a:r>
              <a:rPr lang="en-GB" dirty="0"/>
              <a:t> electron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1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31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01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8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29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24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70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96</TotalTime>
  <Words>502</Words>
  <Application>Microsoft Office PowerPoint</Application>
  <PresentationFormat>On-screen Show (4:3)</PresentationFormat>
  <Paragraphs>47</Paragraphs>
  <Slides>23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Concourse</vt:lpstr>
      <vt:lpstr>    Bài 03                                     CẤU TẠO  VỎ NGUYÊN TỬ</vt:lpstr>
      <vt:lpstr> 1. Sự chuyển động của các electron trong nguyên tử </vt:lpstr>
      <vt:lpstr> 1. Sự chuyển động của các electron trong nguyên tử </vt:lpstr>
      <vt:lpstr> 1. Sự chuyển động của các electron trong nguyên tử </vt:lpstr>
      <vt:lpstr> 2. Lớp electron và phân lớp electron </vt:lpstr>
      <vt:lpstr>2. Lớp electron và phân lớp electron</vt:lpstr>
      <vt:lpstr>2. Lớp electron và phân lớp electron</vt:lpstr>
      <vt:lpstr>2. Lớp electron và phân lớp electron</vt:lpstr>
      <vt:lpstr> 3. Số electron tối đa trong một phân lớp, một lớp</vt:lpstr>
      <vt:lpstr>3. Số electron tối đa trong một phân lớp, một lớp</vt:lpstr>
      <vt:lpstr> Bảng 4.1. Số electron tối đa trong các lớp và các phân lớp (n = 1 đến 3) </vt:lpstr>
      <vt:lpstr> Sơ đồ sự phân bố electron trên các lớp của nguyên tử nitơ, magie </vt:lpstr>
      <vt:lpstr>4. Cấu hình electron nguyên tử </vt:lpstr>
      <vt:lpstr>4. Cấu hình electron nguyên tử </vt:lpstr>
      <vt:lpstr>4. Cấu hình electron nguyên tử </vt:lpstr>
      <vt:lpstr>4. Cấu hình electron nguyên tử </vt:lpstr>
      <vt:lpstr>4. Cấu hình electron nguyên tử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03                                     CẤU TẠO  VỎ NGUYÊN TỬ</dc:title>
  <dc:creator>CHI NGA</dc:creator>
  <cp:lastModifiedBy>CHI NGA</cp:lastModifiedBy>
  <cp:revision>9</cp:revision>
  <dcterms:created xsi:type="dcterms:W3CDTF">2020-09-21T02:01:36Z</dcterms:created>
  <dcterms:modified xsi:type="dcterms:W3CDTF">2020-09-21T03:38:14Z</dcterms:modified>
</cp:coreProperties>
</file>