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8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336600"/>
    <a:srgbClr val="FF6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C619CFE-5AB5-4A5C-B97E-254A6BD0CE4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04D28BF-292A-431A-B793-5BC042DDF31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onthi.com/?a=OT&amp;ot=LT&amp;hdn_lt_id=143#5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514600"/>
            <a:ext cx="7772400" cy="1829761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vi-VN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Chương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/>
              </a:rPr>
              <a:t>II</a:t>
            </a:r>
            <a:r>
              <a:rPr lang="en-US" b="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.</a:t>
            </a:r>
            <a:br>
              <a:rPr lang="en-US" b="0" dirty="0" smtClean="0">
                <a:solidFill>
                  <a:schemeClr val="accent1">
                    <a:lumMod val="50000"/>
                  </a:schemeClr>
                </a:solidFill>
                <a:effectLst/>
              </a:rPr>
            </a:b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BẢNG TUẦN HOÀN CÁC NGUYÊN TỐ HÓA HỌC VÀ ĐỊNH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LUẬT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TUẦN HOÀN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effectLst/>
              </a:rPr>
              <a:t/>
            </a:r>
            <a:br>
              <a:rPr lang="en-US" dirty="0">
                <a:solidFill>
                  <a:schemeClr val="accent1">
                    <a:lumMod val="75000"/>
                  </a:schemeClr>
                </a:solidFill>
                <a:effectLst/>
              </a:rPr>
            </a:b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10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8382000" cy="4843272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de-DE" i="1" dirty="0" smtClean="0"/>
              <a:t>Sau </a:t>
            </a:r>
            <a:r>
              <a:rPr lang="de-DE" i="1" dirty="0"/>
              <a:t>khi nghiên cứu xong chương này, học sinh có thể: </a:t>
            </a:r>
            <a:endParaRPr lang="en-US" dirty="0"/>
          </a:p>
          <a:p>
            <a:r>
              <a:rPr lang="en-GB" i="1" dirty="0"/>
              <a:t>- </a:t>
            </a:r>
            <a:r>
              <a:rPr lang="en-GB" i="1" dirty="0" err="1"/>
              <a:t>Biết</a:t>
            </a:r>
            <a:r>
              <a:rPr lang="en-GB" i="1" dirty="0"/>
              <a:t> </a:t>
            </a:r>
            <a:r>
              <a:rPr lang="en-GB" i="1" dirty="0" err="1"/>
              <a:t>được</a:t>
            </a:r>
            <a:r>
              <a:rPr lang="en-GB" i="1" dirty="0"/>
              <a:t> </a:t>
            </a:r>
            <a:r>
              <a:rPr lang="en-GB" i="1" dirty="0" err="1"/>
              <a:t>các</a:t>
            </a:r>
            <a:r>
              <a:rPr lang="en-GB" i="1" dirty="0"/>
              <a:t> </a:t>
            </a:r>
            <a:r>
              <a:rPr lang="en-GB" i="1" dirty="0" err="1"/>
              <a:t>ký</a:t>
            </a:r>
            <a:r>
              <a:rPr lang="en-GB" i="1" dirty="0"/>
              <a:t> </a:t>
            </a:r>
            <a:r>
              <a:rPr lang="en-GB" i="1" dirty="0" err="1"/>
              <a:t>hiệu</a:t>
            </a:r>
            <a:r>
              <a:rPr lang="en-GB" i="1" dirty="0"/>
              <a:t>, </a:t>
            </a:r>
            <a:r>
              <a:rPr lang="en-GB" i="1" dirty="0" err="1"/>
              <a:t>thông</a:t>
            </a:r>
            <a:r>
              <a:rPr lang="en-GB" i="1" dirty="0"/>
              <a:t> </a:t>
            </a:r>
            <a:r>
              <a:rPr lang="en-GB" i="1" dirty="0" err="1"/>
              <a:t>số</a:t>
            </a:r>
            <a:r>
              <a:rPr lang="en-GB" i="1" dirty="0"/>
              <a:t> </a:t>
            </a:r>
            <a:r>
              <a:rPr lang="en-GB" i="1" dirty="0" err="1"/>
              <a:t>của</a:t>
            </a:r>
            <a:r>
              <a:rPr lang="en-GB" i="1" dirty="0"/>
              <a:t> </a:t>
            </a:r>
            <a:r>
              <a:rPr lang="en-GB" i="1" dirty="0" err="1"/>
              <a:t>nguyên</a:t>
            </a:r>
            <a:r>
              <a:rPr lang="en-GB" i="1" dirty="0"/>
              <a:t> </a:t>
            </a:r>
            <a:r>
              <a:rPr lang="en-GB" i="1" dirty="0" err="1"/>
              <a:t>tố</a:t>
            </a:r>
            <a:r>
              <a:rPr lang="en-GB" i="1" dirty="0"/>
              <a:t> </a:t>
            </a:r>
            <a:r>
              <a:rPr lang="en-GB" i="1" dirty="0" err="1"/>
              <a:t>ghi</a:t>
            </a:r>
            <a:r>
              <a:rPr lang="en-GB" i="1" dirty="0"/>
              <a:t> </a:t>
            </a:r>
            <a:r>
              <a:rPr lang="en-GB" i="1" dirty="0" err="1"/>
              <a:t>trong</a:t>
            </a:r>
            <a:r>
              <a:rPr lang="en-GB" i="1" dirty="0"/>
              <a:t> </a:t>
            </a:r>
            <a:r>
              <a:rPr lang="en-GB" i="1" dirty="0" err="1"/>
              <a:t>bảng</a:t>
            </a:r>
            <a:r>
              <a:rPr lang="en-GB" i="1" dirty="0"/>
              <a:t> </a:t>
            </a:r>
            <a:r>
              <a:rPr lang="en-GB" i="1" dirty="0" err="1"/>
              <a:t>tuần</a:t>
            </a:r>
            <a:r>
              <a:rPr lang="en-GB" i="1" dirty="0"/>
              <a:t> </a:t>
            </a:r>
            <a:r>
              <a:rPr lang="en-GB" i="1" dirty="0" err="1"/>
              <a:t>hoàn</a:t>
            </a:r>
            <a:endParaRPr lang="en-US" dirty="0"/>
          </a:p>
          <a:p>
            <a:r>
              <a:rPr lang="de-DE" i="1" dirty="0"/>
              <a:t>- Hiểu</a:t>
            </a:r>
            <a:r>
              <a:rPr lang="en-GB" i="1" dirty="0"/>
              <a:t> </a:t>
            </a:r>
            <a:r>
              <a:rPr lang="en-GB" i="1" dirty="0" err="1"/>
              <a:t>nguyên</a:t>
            </a:r>
            <a:r>
              <a:rPr lang="en-GB" i="1" dirty="0"/>
              <a:t> </a:t>
            </a:r>
            <a:r>
              <a:rPr lang="en-GB" i="1" dirty="0" err="1"/>
              <a:t>tắc</a:t>
            </a:r>
            <a:r>
              <a:rPr lang="en-GB" i="1" dirty="0"/>
              <a:t> </a:t>
            </a:r>
            <a:r>
              <a:rPr lang="en-GB" i="1" dirty="0" err="1"/>
              <a:t>sắp</a:t>
            </a:r>
            <a:r>
              <a:rPr lang="en-GB" i="1" dirty="0"/>
              <a:t> </a:t>
            </a:r>
            <a:r>
              <a:rPr lang="en-GB" i="1" dirty="0" err="1"/>
              <a:t>xếp</a:t>
            </a:r>
            <a:r>
              <a:rPr lang="en-GB" i="1" dirty="0"/>
              <a:t> </a:t>
            </a:r>
            <a:r>
              <a:rPr lang="en-GB" i="1" dirty="0" err="1"/>
              <a:t>các</a:t>
            </a:r>
            <a:r>
              <a:rPr lang="en-GB" i="1" dirty="0"/>
              <a:t> </a:t>
            </a:r>
            <a:r>
              <a:rPr lang="en-GB" i="1" dirty="0" err="1"/>
              <a:t>nguyên</a:t>
            </a:r>
            <a:r>
              <a:rPr lang="en-GB" i="1" dirty="0"/>
              <a:t> </a:t>
            </a:r>
            <a:r>
              <a:rPr lang="en-GB" i="1" dirty="0" err="1"/>
              <a:t>tố</a:t>
            </a:r>
            <a:r>
              <a:rPr lang="en-GB" i="1" dirty="0"/>
              <a:t> </a:t>
            </a:r>
            <a:r>
              <a:rPr lang="en-GB" i="1" dirty="0" err="1"/>
              <a:t>vào</a:t>
            </a:r>
            <a:r>
              <a:rPr lang="en-GB" i="1" dirty="0"/>
              <a:t> </a:t>
            </a:r>
            <a:r>
              <a:rPr lang="en-GB" i="1" dirty="0" err="1"/>
              <a:t>bảng</a:t>
            </a:r>
            <a:r>
              <a:rPr lang="en-GB" i="1" dirty="0"/>
              <a:t> </a:t>
            </a:r>
            <a:r>
              <a:rPr lang="en-GB" i="1" dirty="0" err="1"/>
              <a:t>tuần</a:t>
            </a:r>
            <a:r>
              <a:rPr lang="en-GB" i="1" dirty="0"/>
              <a:t> </a:t>
            </a:r>
            <a:r>
              <a:rPr lang="en-GB" i="1" dirty="0" err="1"/>
              <a:t>hoàn</a:t>
            </a:r>
            <a:r>
              <a:rPr lang="en-GB" i="1" dirty="0"/>
              <a:t> </a:t>
            </a:r>
            <a:endParaRPr lang="en-US" dirty="0"/>
          </a:p>
          <a:p>
            <a:r>
              <a:rPr lang="de-DE" i="1" dirty="0"/>
              <a:t>- Trình bày được</a:t>
            </a:r>
            <a:r>
              <a:rPr lang="en-GB" i="1" dirty="0"/>
              <a:t> </a:t>
            </a:r>
            <a:r>
              <a:rPr lang="en-GB" i="1" dirty="0" err="1"/>
              <a:t>sự</a:t>
            </a:r>
            <a:r>
              <a:rPr lang="en-GB" i="1" dirty="0"/>
              <a:t> </a:t>
            </a:r>
            <a:r>
              <a:rPr lang="en-GB" i="1" dirty="0" err="1"/>
              <a:t>biến</a:t>
            </a:r>
            <a:r>
              <a:rPr lang="en-GB" i="1" dirty="0"/>
              <a:t> </a:t>
            </a:r>
            <a:r>
              <a:rPr lang="en-GB" i="1" dirty="0" err="1"/>
              <a:t>đổi</a:t>
            </a:r>
            <a:r>
              <a:rPr lang="en-GB" i="1" dirty="0"/>
              <a:t> </a:t>
            </a:r>
            <a:r>
              <a:rPr lang="en-GB" i="1" dirty="0" err="1"/>
              <a:t>tuần</a:t>
            </a:r>
            <a:r>
              <a:rPr lang="en-GB" i="1" dirty="0"/>
              <a:t> </a:t>
            </a:r>
            <a:r>
              <a:rPr lang="en-GB" i="1" dirty="0" err="1"/>
              <a:t>hoàn</a:t>
            </a:r>
            <a:r>
              <a:rPr lang="en-GB" i="1" dirty="0"/>
              <a:t> </a:t>
            </a:r>
            <a:r>
              <a:rPr lang="en-GB" i="1" dirty="0" err="1"/>
              <a:t>tính</a:t>
            </a:r>
            <a:r>
              <a:rPr lang="en-GB" i="1" dirty="0"/>
              <a:t> </a:t>
            </a:r>
            <a:r>
              <a:rPr lang="en-GB" i="1" dirty="0" err="1"/>
              <a:t>chất</a:t>
            </a:r>
            <a:r>
              <a:rPr lang="en-GB" i="1" dirty="0"/>
              <a:t> </a:t>
            </a:r>
            <a:r>
              <a:rPr lang="en-GB" i="1" dirty="0" err="1"/>
              <a:t>của</a:t>
            </a:r>
            <a:r>
              <a:rPr lang="en-GB" i="1" dirty="0"/>
              <a:t> </a:t>
            </a:r>
            <a:r>
              <a:rPr lang="en-GB" i="1" dirty="0" err="1"/>
              <a:t>các</a:t>
            </a:r>
            <a:r>
              <a:rPr lang="en-GB" i="1" dirty="0"/>
              <a:t> </a:t>
            </a:r>
            <a:r>
              <a:rPr lang="en-GB" i="1" dirty="0" err="1"/>
              <a:t>nguyên</a:t>
            </a:r>
            <a:r>
              <a:rPr lang="en-GB" i="1" dirty="0"/>
              <a:t> </a:t>
            </a:r>
            <a:r>
              <a:rPr lang="en-GB" i="1" dirty="0" err="1"/>
              <a:t>tố</a:t>
            </a:r>
            <a:r>
              <a:rPr lang="en-GB" i="1" dirty="0"/>
              <a:t> </a:t>
            </a:r>
            <a:r>
              <a:rPr lang="en-GB" i="1" dirty="0" err="1"/>
              <a:t>trong</a:t>
            </a:r>
            <a:r>
              <a:rPr lang="en-GB" i="1" dirty="0"/>
              <a:t> </a:t>
            </a:r>
            <a:r>
              <a:rPr lang="en-GB" i="1" dirty="0" err="1"/>
              <a:t>bảng</a:t>
            </a:r>
            <a:r>
              <a:rPr lang="en-GB" i="1" dirty="0"/>
              <a:t> </a:t>
            </a:r>
            <a:r>
              <a:rPr lang="en-GB" i="1" dirty="0" err="1"/>
              <a:t>tuần</a:t>
            </a:r>
            <a:r>
              <a:rPr lang="en-GB" i="1" dirty="0"/>
              <a:t> </a:t>
            </a:r>
            <a:r>
              <a:rPr lang="en-GB" i="1" dirty="0" err="1"/>
              <a:t>hoàn</a:t>
            </a:r>
            <a:r>
              <a:rPr lang="en-GB" i="1" dirty="0"/>
              <a:t>. </a:t>
            </a:r>
            <a:endParaRPr lang="en-US" dirty="0"/>
          </a:p>
          <a:p>
            <a:r>
              <a:rPr lang="de-DE" i="1" dirty="0"/>
              <a:t>- Mô tả được</a:t>
            </a:r>
            <a:r>
              <a:rPr lang="en-GB" i="1" dirty="0"/>
              <a:t> </a:t>
            </a:r>
            <a:r>
              <a:rPr lang="en-GB" i="1" dirty="0" err="1"/>
              <a:t>cấu</a:t>
            </a:r>
            <a:r>
              <a:rPr lang="en-GB" i="1" dirty="0"/>
              <a:t> </a:t>
            </a:r>
            <a:r>
              <a:rPr lang="en-GB" i="1" dirty="0" err="1"/>
              <a:t>tạo</a:t>
            </a:r>
            <a:r>
              <a:rPr lang="en-GB" i="1" dirty="0"/>
              <a:t> </a:t>
            </a:r>
            <a:r>
              <a:rPr lang="en-GB" i="1" dirty="0" err="1"/>
              <a:t>của</a:t>
            </a:r>
            <a:r>
              <a:rPr lang="en-GB" i="1" dirty="0"/>
              <a:t> </a:t>
            </a:r>
            <a:r>
              <a:rPr lang="en-GB" i="1" dirty="0" err="1"/>
              <a:t>bảng</a:t>
            </a:r>
            <a:r>
              <a:rPr lang="en-GB" i="1" dirty="0"/>
              <a:t> </a:t>
            </a:r>
            <a:r>
              <a:rPr lang="en-GB" i="1" dirty="0" err="1"/>
              <a:t>tuần</a:t>
            </a:r>
            <a:r>
              <a:rPr lang="en-GB" i="1" dirty="0"/>
              <a:t> </a:t>
            </a:r>
            <a:r>
              <a:rPr lang="en-GB" i="1" dirty="0" err="1"/>
              <a:t>hoàn</a:t>
            </a:r>
            <a:r>
              <a:rPr lang="en-GB" i="1" dirty="0"/>
              <a:t> </a:t>
            </a:r>
            <a:endParaRPr lang="en-US" dirty="0"/>
          </a:p>
          <a:p>
            <a:r>
              <a:rPr lang="de-DE" i="1" dirty="0"/>
              <a:t>- Áp dụng xác định được</a:t>
            </a:r>
            <a:r>
              <a:rPr lang="en-GB" i="1" dirty="0"/>
              <a:t> </a:t>
            </a:r>
            <a:r>
              <a:rPr lang="en-GB" i="1" dirty="0" err="1"/>
              <a:t>tính</a:t>
            </a:r>
            <a:r>
              <a:rPr lang="en-GB" i="1" dirty="0"/>
              <a:t> </a:t>
            </a:r>
            <a:r>
              <a:rPr lang="en-GB" i="1" dirty="0" err="1"/>
              <a:t>chất</a:t>
            </a:r>
            <a:r>
              <a:rPr lang="en-GB" i="1" dirty="0"/>
              <a:t> </a:t>
            </a:r>
            <a:r>
              <a:rPr lang="en-GB" i="1" dirty="0" err="1"/>
              <a:t>của</a:t>
            </a:r>
            <a:r>
              <a:rPr lang="en-GB" i="1" dirty="0"/>
              <a:t> </a:t>
            </a:r>
            <a:r>
              <a:rPr lang="en-GB" i="1" dirty="0" err="1"/>
              <a:t>các</a:t>
            </a:r>
            <a:r>
              <a:rPr lang="en-GB" i="1" dirty="0"/>
              <a:t> </a:t>
            </a:r>
            <a:r>
              <a:rPr lang="en-GB" i="1" dirty="0" err="1"/>
              <a:t>nguyên</a:t>
            </a:r>
            <a:r>
              <a:rPr lang="en-GB" i="1" dirty="0"/>
              <a:t> </a:t>
            </a:r>
            <a:r>
              <a:rPr lang="en-GB" i="1" dirty="0" err="1"/>
              <a:t>tố</a:t>
            </a:r>
            <a:r>
              <a:rPr lang="en-GB" i="1" dirty="0"/>
              <a:t> </a:t>
            </a:r>
            <a:r>
              <a:rPr lang="en-GB" i="1" dirty="0" err="1"/>
              <a:t>khi</a:t>
            </a:r>
            <a:r>
              <a:rPr lang="en-GB" i="1" dirty="0"/>
              <a:t> </a:t>
            </a:r>
            <a:r>
              <a:rPr lang="en-GB" i="1" dirty="0" err="1"/>
              <a:t>biết</a:t>
            </a:r>
            <a:r>
              <a:rPr lang="en-GB" i="1" dirty="0"/>
              <a:t> </a:t>
            </a:r>
            <a:r>
              <a:rPr lang="en-GB" i="1" dirty="0" err="1"/>
              <a:t>vị</a:t>
            </a:r>
            <a:r>
              <a:rPr lang="en-GB" i="1" dirty="0"/>
              <a:t> </a:t>
            </a:r>
            <a:r>
              <a:rPr lang="en-GB" i="1" dirty="0" err="1"/>
              <a:t>trí</a:t>
            </a:r>
            <a:r>
              <a:rPr lang="en-GB" i="1" dirty="0"/>
              <a:t> </a:t>
            </a:r>
            <a:r>
              <a:rPr lang="en-GB" i="1" dirty="0" err="1"/>
              <a:t>của</a:t>
            </a:r>
            <a:r>
              <a:rPr lang="en-GB" i="1" dirty="0"/>
              <a:t> </a:t>
            </a:r>
            <a:r>
              <a:rPr lang="en-GB" i="1" dirty="0" err="1"/>
              <a:t>nguyên</a:t>
            </a:r>
            <a:r>
              <a:rPr lang="en-GB" i="1" dirty="0"/>
              <a:t> </a:t>
            </a:r>
            <a:r>
              <a:rPr lang="en-GB" i="1" dirty="0" err="1"/>
              <a:t>tố</a:t>
            </a:r>
            <a:r>
              <a:rPr lang="en-GB" i="1" dirty="0"/>
              <a:t> </a:t>
            </a:r>
            <a:r>
              <a:rPr lang="en-GB" i="1" dirty="0" err="1"/>
              <a:t>trong</a:t>
            </a:r>
            <a:r>
              <a:rPr lang="en-GB" i="1" dirty="0"/>
              <a:t> </a:t>
            </a:r>
            <a:r>
              <a:rPr lang="en-GB" i="1" dirty="0" err="1"/>
              <a:t>bảng</a:t>
            </a:r>
            <a:r>
              <a:rPr lang="en-GB" i="1" dirty="0"/>
              <a:t> </a:t>
            </a:r>
            <a:r>
              <a:rPr lang="en-GB" i="1" dirty="0" err="1"/>
              <a:t>tuần</a:t>
            </a:r>
            <a:r>
              <a:rPr lang="en-GB" i="1" dirty="0"/>
              <a:t> </a:t>
            </a:r>
            <a:r>
              <a:rPr lang="en-GB" i="1" dirty="0" err="1"/>
              <a:t>hoàn</a:t>
            </a:r>
            <a:r>
              <a:rPr lang="en-GB" i="1" dirty="0"/>
              <a:t> </a:t>
            </a:r>
            <a:r>
              <a:rPr lang="en-GB" i="1" dirty="0" err="1"/>
              <a:t>và</a:t>
            </a:r>
            <a:r>
              <a:rPr lang="en-GB" i="1" dirty="0"/>
              <a:t> </a:t>
            </a:r>
            <a:r>
              <a:rPr lang="en-GB" i="1" dirty="0" err="1"/>
              <a:t>ngược</a:t>
            </a:r>
            <a:r>
              <a:rPr lang="en-GB" i="1" dirty="0"/>
              <a:t> </a:t>
            </a:r>
            <a:r>
              <a:rPr lang="en-GB" i="1" dirty="0" err="1"/>
              <a:t>lại</a:t>
            </a:r>
            <a:endParaRPr lang="en-US" dirty="0"/>
          </a:p>
          <a:p>
            <a:r>
              <a:rPr lang="de-DE" i="1" dirty="0"/>
              <a:t>- Phân tích được </a:t>
            </a:r>
            <a:r>
              <a:rPr lang="en-GB" i="1" dirty="0" err="1"/>
              <a:t>sự</a:t>
            </a:r>
            <a:r>
              <a:rPr lang="en-GB" i="1" dirty="0"/>
              <a:t> </a:t>
            </a:r>
            <a:r>
              <a:rPr lang="en-GB" i="1" dirty="0" err="1"/>
              <a:t>biến</a:t>
            </a:r>
            <a:r>
              <a:rPr lang="en-GB" i="1" dirty="0"/>
              <a:t> </a:t>
            </a:r>
            <a:r>
              <a:rPr lang="en-GB" i="1" dirty="0" err="1"/>
              <a:t>đổi</a:t>
            </a:r>
            <a:r>
              <a:rPr lang="en-GB" i="1" dirty="0"/>
              <a:t> </a:t>
            </a:r>
            <a:r>
              <a:rPr lang="en-GB" i="1" dirty="0" err="1"/>
              <a:t>tuần</a:t>
            </a:r>
            <a:r>
              <a:rPr lang="en-GB" i="1" dirty="0"/>
              <a:t> </a:t>
            </a:r>
            <a:r>
              <a:rPr lang="en-GB" i="1" dirty="0" err="1"/>
              <a:t>hoàn</a:t>
            </a:r>
            <a:r>
              <a:rPr lang="en-GB" i="1" dirty="0"/>
              <a:t> </a:t>
            </a:r>
            <a:r>
              <a:rPr lang="en-GB" i="1" dirty="0" err="1"/>
              <a:t>cấu</a:t>
            </a:r>
            <a:r>
              <a:rPr lang="en-GB" i="1" dirty="0"/>
              <a:t> </a:t>
            </a:r>
            <a:r>
              <a:rPr lang="en-GB" i="1" dirty="0" err="1"/>
              <a:t>hình</a:t>
            </a:r>
            <a:r>
              <a:rPr lang="en-GB" i="1" dirty="0"/>
              <a:t> electron </a:t>
            </a:r>
            <a:r>
              <a:rPr lang="en-GB" i="1" dirty="0" err="1"/>
              <a:t>nguyên</a:t>
            </a:r>
            <a:r>
              <a:rPr lang="en-GB" i="1" dirty="0"/>
              <a:t> </a:t>
            </a:r>
            <a:r>
              <a:rPr lang="en-GB" i="1" dirty="0" err="1"/>
              <a:t>tử</a:t>
            </a:r>
            <a:r>
              <a:rPr lang="en-GB" i="1" dirty="0"/>
              <a:t> </a:t>
            </a:r>
            <a:r>
              <a:rPr lang="en-GB" i="1" dirty="0" err="1"/>
              <a:t>của</a:t>
            </a:r>
            <a:r>
              <a:rPr lang="en-GB" i="1" dirty="0"/>
              <a:t> </a:t>
            </a:r>
            <a:r>
              <a:rPr lang="en-GB" i="1" dirty="0" err="1"/>
              <a:t>các</a:t>
            </a:r>
            <a:r>
              <a:rPr lang="en-GB" i="1" dirty="0"/>
              <a:t> </a:t>
            </a:r>
            <a:r>
              <a:rPr lang="en-GB" i="1" dirty="0" err="1"/>
              <a:t>nguyên</a:t>
            </a:r>
            <a:r>
              <a:rPr lang="en-GB" i="1" dirty="0"/>
              <a:t> </a:t>
            </a:r>
            <a:r>
              <a:rPr lang="en-GB" i="1" dirty="0" err="1"/>
              <a:t>tố</a:t>
            </a:r>
            <a:r>
              <a:rPr lang="en-GB" i="1" dirty="0"/>
              <a:t>    </a:t>
            </a:r>
            <a:r>
              <a:rPr lang="en-GB" i="1" dirty="0" err="1"/>
              <a:t>dẫn</a:t>
            </a:r>
            <a:r>
              <a:rPr lang="en-GB" i="1" dirty="0"/>
              <a:t> </a:t>
            </a:r>
            <a:r>
              <a:rPr lang="en-GB" i="1" dirty="0" err="1"/>
              <a:t>đến</a:t>
            </a:r>
            <a:r>
              <a:rPr lang="en-GB" i="1" dirty="0"/>
              <a:t> </a:t>
            </a:r>
            <a:r>
              <a:rPr lang="en-GB" i="1" dirty="0" err="1"/>
              <a:t>sự</a:t>
            </a:r>
            <a:r>
              <a:rPr lang="en-GB" i="1" dirty="0"/>
              <a:t> </a:t>
            </a:r>
            <a:r>
              <a:rPr lang="en-GB" i="1" dirty="0" err="1"/>
              <a:t>biến</a:t>
            </a:r>
            <a:r>
              <a:rPr lang="en-GB" i="1" dirty="0"/>
              <a:t> </a:t>
            </a:r>
            <a:r>
              <a:rPr lang="en-GB" i="1" dirty="0" err="1"/>
              <a:t>đổi</a:t>
            </a:r>
            <a:r>
              <a:rPr lang="en-GB" i="1" dirty="0"/>
              <a:t> </a:t>
            </a:r>
            <a:r>
              <a:rPr lang="en-GB" i="1" dirty="0" err="1"/>
              <a:t>tuần</a:t>
            </a:r>
            <a:r>
              <a:rPr lang="en-GB" i="1" dirty="0"/>
              <a:t> </a:t>
            </a:r>
            <a:r>
              <a:rPr lang="en-GB" i="1" dirty="0" err="1"/>
              <a:t>hoàn</a:t>
            </a:r>
            <a:r>
              <a:rPr lang="en-GB" i="1" dirty="0"/>
              <a:t> </a:t>
            </a:r>
            <a:r>
              <a:rPr lang="en-GB" i="1" dirty="0" err="1"/>
              <a:t>tính</a:t>
            </a:r>
            <a:r>
              <a:rPr lang="en-GB" i="1" dirty="0"/>
              <a:t> </a:t>
            </a:r>
            <a:r>
              <a:rPr lang="en-GB" i="1" dirty="0" err="1"/>
              <a:t>chất</a:t>
            </a:r>
            <a:r>
              <a:rPr lang="en-GB" i="1" dirty="0"/>
              <a:t> </a:t>
            </a:r>
            <a:r>
              <a:rPr lang="en-GB" i="1" dirty="0" err="1"/>
              <a:t>của</a:t>
            </a:r>
            <a:r>
              <a:rPr lang="en-GB" i="1" dirty="0"/>
              <a:t> </a:t>
            </a:r>
            <a:r>
              <a:rPr lang="en-GB" i="1" dirty="0" err="1"/>
              <a:t>các</a:t>
            </a:r>
            <a:r>
              <a:rPr lang="en-GB" i="1" dirty="0"/>
              <a:t> </a:t>
            </a:r>
            <a:r>
              <a:rPr lang="en-GB" i="1" dirty="0" err="1"/>
              <a:t>nguyên</a:t>
            </a:r>
            <a:r>
              <a:rPr lang="en-GB" i="1" dirty="0"/>
              <a:t> </a:t>
            </a:r>
            <a:r>
              <a:rPr lang="en-GB" i="1" dirty="0" err="1"/>
              <a:t>tố</a:t>
            </a:r>
            <a:r>
              <a:rPr lang="en-GB" i="1" dirty="0"/>
              <a:t> </a:t>
            </a:r>
            <a:r>
              <a:rPr lang="en-GB" i="1" dirty="0" err="1"/>
              <a:t>trong</a:t>
            </a:r>
            <a:r>
              <a:rPr lang="en-GB" i="1" dirty="0"/>
              <a:t> </a:t>
            </a:r>
            <a:r>
              <a:rPr lang="en-GB" i="1" dirty="0" err="1"/>
              <a:t>bảng</a:t>
            </a:r>
            <a:r>
              <a:rPr lang="en-GB" i="1" dirty="0"/>
              <a:t> </a:t>
            </a:r>
            <a:r>
              <a:rPr lang="en-GB" i="1" dirty="0" err="1"/>
              <a:t>tuần</a:t>
            </a:r>
            <a:r>
              <a:rPr lang="en-GB" i="1" dirty="0"/>
              <a:t> </a:t>
            </a:r>
            <a:r>
              <a:rPr lang="en-GB" i="1" dirty="0" err="1"/>
              <a:t>hoàn</a:t>
            </a:r>
            <a:r>
              <a:rPr lang="en-GB" i="1" dirty="0"/>
              <a:t>.</a:t>
            </a: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Mục </a:t>
            </a:r>
            <a:r>
              <a:rPr lang="de-DE" dirty="0"/>
              <a:t>tiêu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83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ctr">
              <a:buNone/>
            </a:pPr>
            <a:endParaRPr lang="en-US" sz="4400" b="1" dirty="0" smtClean="0"/>
          </a:p>
          <a:p>
            <a:pPr marL="109728" indent="0" algn="ctr">
              <a:buNone/>
            </a:pPr>
            <a:r>
              <a:rPr lang="en-US" sz="4400" b="1" dirty="0" err="1" smtClean="0">
                <a:solidFill>
                  <a:srgbClr val="336600"/>
                </a:solidFill>
              </a:rPr>
              <a:t>Bài</a:t>
            </a:r>
            <a:r>
              <a:rPr lang="en-US" sz="4400" b="1" dirty="0" smtClean="0">
                <a:solidFill>
                  <a:srgbClr val="336600"/>
                </a:solidFill>
              </a:rPr>
              <a:t> </a:t>
            </a:r>
            <a:r>
              <a:rPr lang="en-US" sz="4400" b="1" dirty="0">
                <a:solidFill>
                  <a:srgbClr val="336600"/>
                </a:solidFill>
              </a:rPr>
              <a:t>05                </a:t>
            </a:r>
            <a:endParaRPr lang="en-US" sz="4400" b="1" dirty="0" smtClean="0">
              <a:solidFill>
                <a:srgbClr val="336600"/>
              </a:solidFill>
            </a:endParaRPr>
          </a:p>
          <a:p>
            <a:pPr marL="109728" indent="0" algn="ctr">
              <a:buNone/>
            </a:pPr>
            <a:r>
              <a:rPr lang="en-US" sz="4400" b="1" dirty="0" smtClean="0">
                <a:solidFill>
                  <a:srgbClr val="336600"/>
                </a:solidFill>
              </a:rPr>
              <a:t> </a:t>
            </a:r>
            <a:r>
              <a:rPr lang="en-US" sz="4400" b="1" dirty="0">
                <a:solidFill>
                  <a:srgbClr val="336600"/>
                </a:solidFill>
              </a:rPr>
              <a:t>BẢNG TUẦN </a:t>
            </a:r>
            <a:r>
              <a:rPr lang="en-US" sz="4400" b="1" dirty="0" smtClean="0">
                <a:solidFill>
                  <a:srgbClr val="336600"/>
                </a:solidFill>
              </a:rPr>
              <a:t>HOÀN</a:t>
            </a:r>
          </a:p>
          <a:p>
            <a:pPr marL="109728" indent="0" algn="ctr">
              <a:buNone/>
            </a:pPr>
            <a:r>
              <a:rPr lang="en-US" sz="4400" b="1" dirty="0" smtClean="0">
                <a:solidFill>
                  <a:srgbClr val="336600"/>
                </a:solidFill>
              </a:rPr>
              <a:t> </a:t>
            </a:r>
            <a:r>
              <a:rPr lang="en-US" sz="4400" b="1" dirty="0">
                <a:solidFill>
                  <a:srgbClr val="336600"/>
                </a:solidFill>
              </a:rPr>
              <a:t>CÁC NGUYÊN TỐ HÓA HỌC</a:t>
            </a:r>
            <a:endParaRPr lang="en-US" sz="4400" b="1" u="sng" dirty="0">
              <a:solidFill>
                <a:srgbClr val="336600"/>
              </a:solidFill>
            </a:endParaRPr>
          </a:p>
          <a:p>
            <a:endParaRPr lang="en-US" dirty="0">
              <a:solidFill>
                <a:srgbClr val="3366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76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71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4170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GB" dirty="0" err="1" smtClean="0">
                <a:solidFill>
                  <a:srgbClr val="0070C0"/>
                </a:solidFill>
              </a:rPr>
              <a:t>Các</a:t>
            </a:r>
            <a:r>
              <a:rPr lang="en-GB" dirty="0" smtClean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nguyên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tố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hóa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học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được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sắp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xếp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trong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bảng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tuần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hoàn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theo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nguyên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tắc</a:t>
            </a:r>
            <a:r>
              <a:rPr lang="en-GB" dirty="0" smtClean="0">
                <a:solidFill>
                  <a:srgbClr val="0070C0"/>
                </a:solidFill>
              </a:rPr>
              <a:t>: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dirty="0" smtClean="0"/>
              <a:t>-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được</a:t>
            </a:r>
            <a:r>
              <a:rPr lang="en-GB" dirty="0"/>
              <a:t> </a:t>
            </a:r>
            <a:r>
              <a:rPr lang="en-GB" dirty="0" err="1"/>
              <a:t>sắp</a:t>
            </a:r>
            <a:r>
              <a:rPr lang="en-GB" dirty="0"/>
              <a:t> </a:t>
            </a:r>
            <a:r>
              <a:rPr lang="en-GB" dirty="0" err="1"/>
              <a:t>xếp</a:t>
            </a:r>
            <a:r>
              <a:rPr lang="en-GB" dirty="0"/>
              <a:t> </a:t>
            </a:r>
            <a:r>
              <a:rPr lang="en-GB" dirty="0" err="1"/>
              <a:t>theo</a:t>
            </a:r>
            <a:r>
              <a:rPr lang="en-GB" dirty="0"/>
              <a:t> </a:t>
            </a:r>
            <a:r>
              <a:rPr lang="en-GB" dirty="0" err="1"/>
              <a:t>chiều</a:t>
            </a:r>
            <a:r>
              <a:rPr lang="en-GB" dirty="0"/>
              <a:t> </a:t>
            </a:r>
            <a:r>
              <a:rPr lang="en-GB" dirty="0" err="1"/>
              <a:t>tăng</a:t>
            </a:r>
            <a:r>
              <a:rPr lang="en-GB" dirty="0"/>
              <a:t> </a:t>
            </a:r>
            <a:r>
              <a:rPr lang="en-GB" dirty="0" err="1"/>
              <a:t>dần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điện</a:t>
            </a:r>
            <a:r>
              <a:rPr lang="en-GB" dirty="0"/>
              <a:t> </a:t>
            </a:r>
            <a:r>
              <a:rPr lang="en-GB" dirty="0" err="1"/>
              <a:t>tích</a:t>
            </a:r>
            <a:r>
              <a:rPr lang="en-GB" dirty="0"/>
              <a:t> </a:t>
            </a:r>
            <a:r>
              <a:rPr lang="en-GB" dirty="0" err="1"/>
              <a:t>hạt</a:t>
            </a:r>
            <a:r>
              <a:rPr lang="en-GB" dirty="0"/>
              <a:t> </a:t>
            </a:r>
            <a:r>
              <a:rPr lang="en-GB" dirty="0" err="1"/>
              <a:t>nhân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smtClean="0"/>
              <a:t>-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có</a:t>
            </a:r>
            <a:r>
              <a:rPr lang="en-GB" dirty="0"/>
              <a:t> </a:t>
            </a:r>
            <a:r>
              <a:rPr lang="en-GB" dirty="0" err="1"/>
              <a:t>cùng</a:t>
            </a:r>
            <a:r>
              <a:rPr lang="en-GB" dirty="0"/>
              <a:t>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lớp</a:t>
            </a:r>
            <a:r>
              <a:rPr lang="en-GB" dirty="0"/>
              <a:t> electron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được</a:t>
            </a:r>
            <a:r>
              <a:rPr lang="en-GB" dirty="0"/>
              <a:t> </a:t>
            </a:r>
            <a:r>
              <a:rPr lang="en-GB" dirty="0" err="1"/>
              <a:t>xếp</a:t>
            </a:r>
            <a:r>
              <a:rPr lang="en-GB" dirty="0"/>
              <a:t> </a:t>
            </a:r>
            <a:r>
              <a:rPr lang="en-GB" dirty="0" err="1"/>
              <a:t>thành</a:t>
            </a:r>
            <a:r>
              <a:rPr lang="en-GB" dirty="0"/>
              <a:t> </a:t>
            </a:r>
            <a:r>
              <a:rPr lang="en-GB" dirty="0" err="1"/>
              <a:t>một</a:t>
            </a:r>
            <a:r>
              <a:rPr lang="en-GB" dirty="0"/>
              <a:t> </a:t>
            </a:r>
            <a:r>
              <a:rPr lang="en-GB" dirty="0" err="1"/>
              <a:t>hàng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smtClean="0"/>
              <a:t>-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có</a:t>
            </a:r>
            <a:r>
              <a:rPr lang="en-GB" dirty="0"/>
              <a:t> </a:t>
            </a:r>
            <a:r>
              <a:rPr lang="en-GB" dirty="0" err="1"/>
              <a:t>số</a:t>
            </a:r>
            <a:r>
              <a:rPr lang="en-GB" dirty="0"/>
              <a:t> electron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trị</a:t>
            </a:r>
            <a:r>
              <a:rPr lang="en-GB" dirty="0"/>
              <a:t>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như</a:t>
            </a:r>
            <a:r>
              <a:rPr lang="en-GB" dirty="0"/>
              <a:t> </a:t>
            </a:r>
            <a:r>
              <a:rPr lang="en-GB" dirty="0" err="1"/>
              <a:t>nhau</a:t>
            </a:r>
            <a:r>
              <a:rPr lang="en-GB" dirty="0"/>
              <a:t> </a:t>
            </a:r>
            <a:r>
              <a:rPr lang="en-GB" dirty="0" err="1"/>
              <a:t>được</a:t>
            </a:r>
            <a:r>
              <a:rPr lang="en-GB" dirty="0"/>
              <a:t> </a:t>
            </a:r>
            <a:r>
              <a:rPr lang="en-GB" dirty="0" err="1"/>
              <a:t>xếp</a:t>
            </a:r>
            <a:r>
              <a:rPr lang="en-GB" dirty="0"/>
              <a:t> </a:t>
            </a:r>
            <a:r>
              <a:rPr lang="en-GB" dirty="0" err="1"/>
              <a:t>thành</a:t>
            </a:r>
            <a:r>
              <a:rPr lang="en-GB" dirty="0"/>
              <a:t> </a:t>
            </a:r>
            <a:r>
              <a:rPr lang="en-GB" dirty="0" err="1"/>
              <a:t>một</a:t>
            </a:r>
            <a:r>
              <a:rPr lang="en-GB" dirty="0"/>
              <a:t> </a:t>
            </a:r>
            <a:r>
              <a:rPr lang="en-GB" dirty="0" err="1"/>
              <a:t>cột</a:t>
            </a:r>
            <a:r>
              <a:rPr lang="en-GB" dirty="0"/>
              <a:t>.</a:t>
            </a:r>
            <a:br>
              <a:rPr lang="en-GB" dirty="0"/>
            </a:b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1</a:t>
            </a:r>
            <a:r>
              <a:rPr lang="en-GB" u="sng" dirty="0"/>
              <a:t>. </a:t>
            </a:r>
            <a:r>
              <a:rPr lang="en-GB" u="sng" dirty="0" err="1"/>
              <a:t>Nguyên</a:t>
            </a:r>
            <a:r>
              <a:rPr lang="en-GB" u="sng" dirty="0"/>
              <a:t> </a:t>
            </a:r>
            <a:r>
              <a:rPr lang="en-GB" u="sng" dirty="0" err="1"/>
              <a:t>tắc</a:t>
            </a:r>
            <a:r>
              <a:rPr lang="en-GB" u="sng" dirty="0"/>
              <a:t> </a:t>
            </a:r>
            <a:r>
              <a:rPr lang="en-GB" u="sng" dirty="0" err="1"/>
              <a:t>sắp</a:t>
            </a:r>
            <a:r>
              <a:rPr lang="en-GB" u="sng" dirty="0"/>
              <a:t> </a:t>
            </a:r>
            <a:r>
              <a:rPr lang="en-GB" u="sng" dirty="0" err="1"/>
              <a:t>xếp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2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 marL="109728" indent="0">
              <a:buNone/>
            </a:pPr>
            <a:r>
              <a:rPr lang="en-GB" b="1" dirty="0" smtClean="0"/>
              <a:t>2.1</a:t>
            </a:r>
            <a:r>
              <a:rPr lang="en-GB" b="1" dirty="0"/>
              <a:t>. Ô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tố</a:t>
            </a:r>
            <a:endParaRPr lang="en-US" dirty="0"/>
          </a:p>
          <a:p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ô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>
                <a:hlinkClick r:id="rId2"/>
              </a:rPr>
              <a:t>nguyên</a:t>
            </a:r>
            <a:r>
              <a:rPr lang="en-US" dirty="0">
                <a:hlinkClick r:id="rId2"/>
              </a:rPr>
              <a:t> </a:t>
            </a:r>
            <a:r>
              <a:rPr lang="en-US" dirty="0" err="1">
                <a:hlinkClick r:id="rId2"/>
              </a:rPr>
              <a:t>tử</a:t>
            </a:r>
            <a:r>
              <a:rPr lang="en-US" dirty="0">
                <a:hlinkClick r:id="rId2"/>
              </a:rPr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dirty="0" smtClean="0"/>
              <a:t>2</a:t>
            </a:r>
            <a:r>
              <a:rPr lang="en-GB" dirty="0"/>
              <a:t>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tạo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bảng</a:t>
            </a:r>
            <a:r>
              <a:rPr lang="en-GB" dirty="0"/>
              <a:t> </a:t>
            </a:r>
            <a:r>
              <a:rPr lang="en-GB" dirty="0" err="1"/>
              <a:t>tuần</a:t>
            </a:r>
            <a:r>
              <a:rPr lang="en-GB" dirty="0"/>
              <a:t> </a:t>
            </a:r>
            <a:r>
              <a:rPr lang="en-GB" dirty="0" err="1"/>
              <a:t>hoàn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học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124200"/>
            <a:ext cx="5521200" cy="3170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768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763000" cy="4953000"/>
          </a:xfrm>
        </p:spPr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en-GB" b="1" dirty="0"/>
              <a:t>2.2. Chu </a:t>
            </a:r>
            <a:r>
              <a:rPr lang="en-GB" b="1" dirty="0" err="1"/>
              <a:t>kì</a:t>
            </a:r>
            <a:endParaRPr lang="en-US" dirty="0"/>
          </a:p>
          <a:p>
            <a:r>
              <a:rPr lang="en-US" b="1" i="1" dirty="0"/>
              <a:t>Chu </a:t>
            </a:r>
            <a:r>
              <a:rPr lang="en-US" b="1" i="1" dirty="0" err="1"/>
              <a:t>kì</a:t>
            </a:r>
            <a:r>
              <a:rPr lang="en-US" b="1" i="1" dirty="0"/>
              <a:t> </a:t>
            </a:r>
            <a:r>
              <a:rPr lang="en-US" b="1" i="1" dirty="0" err="1"/>
              <a:t>là</a:t>
            </a:r>
            <a:r>
              <a:rPr lang="en-US" b="1" i="1" dirty="0"/>
              <a:t> </a:t>
            </a:r>
            <a:r>
              <a:rPr lang="en-US" b="1" i="1" dirty="0" err="1"/>
              <a:t>dãy</a:t>
            </a:r>
            <a:r>
              <a:rPr lang="en-US" b="1" i="1" dirty="0"/>
              <a:t> </a:t>
            </a:r>
            <a:r>
              <a:rPr lang="en-US" b="1" i="1" dirty="0" err="1"/>
              <a:t>các</a:t>
            </a:r>
            <a:r>
              <a:rPr lang="en-US" b="1" i="1" dirty="0"/>
              <a:t> </a:t>
            </a:r>
            <a:r>
              <a:rPr lang="en-US" b="1" i="1" dirty="0" err="1"/>
              <a:t>nguyên</a:t>
            </a:r>
            <a:r>
              <a:rPr lang="en-US" b="1" i="1" dirty="0"/>
              <a:t> </a:t>
            </a:r>
            <a:r>
              <a:rPr lang="en-US" b="1" i="1" dirty="0" err="1"/>
              <a:t>tố</a:t>
            </a:r>
            <a:r>
              <a:rPr lang="en-US" b="1" i="1" dirty="0"/>
              <a:t> </a:t>
            </a:r>
            <a:r>
              <a:rPr lang="en-US" b="1" i="1" dirty="0" err="1"/>
              <a:t>mà</a:t>
            </a:r>
            <a:r>
              <a:rPr lang="en-US" b="1" i="1" dirty="0"/>
              <a:t> </a:t>
            </a:r>
            <a:r>
              <a:rPr lang="en-US" b="1" i="1" dirty="0" err="1"/>
              <a:t>nguyên</a:t>
            </a:r>
            <a:r>
              <a:rPr lang="en-US" b="1" i="1" dirty="0"/>
              <a:t> </a:t>
            </a:r>
            <a:r>
              <a:rPr lang="en-US" b="1" i="1" dirty="0" err="1"/>
              <a:t>tử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chúng</a:t>
            </a:r>
            <a:r>
              <a:rPr lang="en-US" b="1" i="1" dirty="0"/>
              <a:t> </a:t>
            </a:r>
            <a:r>
              <a:rPr lang="en-US" b="1" i="1" dirty="0" err="1"/>
              <a:t>có</a:t>
            </a:r>
            <a:r>
              <a:rPr lang="en-US" b="1" i="1" dirty="0"/>
              <a:t> </a:t>
            </a:r>
            <a:r>
              <a:rPr lang="en-US" b="1" i="1" dirty="0" err="1"/>
              <a:t>cùng</a:t>
            </a:r>
            <a:r>
              <a:rPr lang="en-US" b="1" i="1" dirty="0"/>
              <a:t> </a:t>
            </a:r>
            <a:r>
              <a:rPr lang="en-US" b="1" i="1" dirty="0" err="1"/>
              <a:t>số</a:t>
            </a:r>
            <a:r>
              <a:rPr lang="en-US" b="1" i="1" dirty="0"/>
              <a:t> </a:t>
            </a:r>
            <a:r>
              <a:rPr lang="en-US" b="1" i="1" dirty="0" err="1"/>
              <a:t>lớp</a:t>
            </a:r>
            <a:r>
              <a:rPr lang="en-US" b="1" i="1" dirty="0"/>
              <a:t> electron, </a:t>
            </a:r>
            <a:r>
              <a:rPr lang="en-US" b="1" i="1" dirty="0" err="1"/>
              <a:t>được</a:t>
            </a:r>
            <a:r>
              <a:rPr lang="en-US" b="1" i="1" dirty="0"/>
              <a:t> </a:t>
            </a:r>
            <a:r>
              <a:rPr lang="en-US" b="1" i="1" dirty="0" err="1"/>
              <a:t>xếp</a:t>
            </a:r>
            <a:r>
              <a:rPr lang="en-US" b="1" i="1" dirty="0"/>
              <a:t> </a:t>
            </a:r>
            <a:r>
              <a:rPr lang="en-US" b="1" i="1" dirty="0" err="1"/>
              <a:t>theo</a:t>
            </a:r>
            <a:r>
              <a:rPr lang="en-US" b="1" i="1" dirty="0"/>
              <a:t> </a:t>
            </a:r>
            <a:r>
              <a:rPr lang="en-US" b="1" i="1" dirty="0" err="1"/>
              <a:t>chiều</a:t>
            </a:r>
            <a:r>
              <a:rPr lang="en-US" b="1" i="1" dirty="0"/>
              <a:t> </a:t>
            </a:r>
            <a:r>
              <a:rPr lang="en-US" b="1" i="1" dirty="0" err="1"/>
              <a:t>điện</a:t>
            </a:r>
            <a:r>
              <a:rPr lang="en-US" b="1" i="1" dirty="0"/>
              <a:t> </a:t>
            </a:r>
            <a:r>
              <a:rPr lang="en-US" b="1" i="1" dirty="0" err="1"/>
              <a:t>tích</a:t>
            </a:r>
            <a:r>
              <a:rPr lang="en-US" b="1" i="1" dirty="0"/>
              <a:t> </a:t>
            </a:r>
            <a:r>
              <a:rPr lang="en-US" b="1" i="1" dirty="0" err="1"/>
              <a:t>hạt</a:t>
            </a:r>
            <a:r>
              <a:rPr lang="en-US" b="1" i="1" dirty="0"/>
              <a:t> </a:t>
            </a:r>
            <a:r>
              <a:rPr lang="en-US" b="1" i="1" dirty="0" err="1"/>
              <a:t>nhân</a:t>
            </a:r>
            <a:r>
              <a:rPr lang="en-US" b="1" i="1" dirty="0"/>
              <a:t> </a:t>
            </a:r>
            <a:r>
              <a:rPr lang="en-US" b="1" i="1" dirty="0" err="1"/>
              <a:t>tăng</a:t>
            </a:r>
            <a:r>
              <a:rPr lang="en-US" b="1" i="1" dirty="0"/>
              <a:t> </a:t>
            </a:r>
            <a:r>
              <a:rPr lang="en-US" b="1" i="1" dirty="0" err="1" smtClean="0"/>
              <a:t>dần</a:t>
            </a:r>
            <a:r>
              <a:rPr lang="en-US" b="1" i="1" dirty="0" smtClean="0"/>
              <a:t>.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Chu </a:t>
            </a:r>
            <a:r>
              <a:rPr lang="en-US" dirty="0" err="1">
                <a:solidFill>
                  <a:srgbClr val="0070C0"/>
                </a:solidFill>
              </a:rPr>
              <a:t>kì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thường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bắt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đầu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bằng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kim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loại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kiềm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kết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thúc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bằng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khí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hiếm</a:t>
            </a:r>
            <a:r>
              <a:rPr lang="en-US" dirty="0">
                <a:solidFill>
                  <a:srgbClr val="0070C0"/>
                </a:solidFill>
              </a:rPr>
              <a:t> (</a:t>
            </a:r>
            <a:r>
              <a:rPr lang="en-US" dirty="0" err="1">
                <a:solidFill>
                  <a:srgbClr val="0070C0"/>
                </a:solidFill>
              </a:rPr>
              <a:t>trừ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kì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</a:rPr>
              <a:t>1 </a:t>
            </a:r>
            <a:r>
              <a:rPr lang="en-US" dirty="0" err="1">
                <a:solidFill>
                  <a:srgbClr val="0070C0"/>
                </a:solidFill>
              </a:rPr>
              <a:t>và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kì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</a:rPr>
              <a:t>7 </a:t>
            </a:r>
            <a:r>
              <a:rPr lang="en-US" dirty="0" err="1">
                <a:solidFill>
                  <a:srgbClr val="0070C0"/>
                </a:solidFill>
              </a:rPr>
              <a:t>chưa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hoàn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thành</a:t>
            </a:r>
            <a:r>
              <a:rPr lang="en-US" dirty="0">
                <a:solidFill>
                  <a:srgbClr val="0070C0"/>
                </a:solidFill>
              </a:rPr>
              <a:t>).</a:t>
            </a:r>
            <a:br>
              <a:rPr lang="en-US" dirty="0">
                <a:solidFill>
                  <a:srgbClr val="0070C0"/>
                </a:solidFill>
              </a:rPr>
            </a:br>
            <a:r>
              <a:rPr lang="en-US" dirty="0" err="1">
                <a:solidFill>
                  <a:srgbClr val="0070C0"/>
                </a:solidFill>
              </a:rPr>
              <a:t>Bảng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tuần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hoàn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gồm</a:t>
            </a:r>
            <a:r>
              <a:rPr lang="en-US" dirty="0">
                <a:solidFill>
                  <a:srgbClr val="0070C0"/>
                </a:solidFill>
              </a:rPr>
              <a:t> 7 </a:t>
            </a:r>
            <a:r>
              <a:rPr lang="en-US" dirty="0" err="1">
                <a:solidFill>
                  <a:srgbClr val="0070C0"/>
                </a:solidFill>
              </a:rPr>
              <a:t>chu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kì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kì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được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đánh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từ</a:t>
            </a:r>
            <a:r>
              <a:rPr lang="en-US" dirty="0">
                <a:solidFill>
                  <a:srgbClr val="0070C0"/>
                </a:solidFill>
              </a:rPr>
              <a:t> 1 </a:t>
            </a:r>
            <a:r>
              <a:rPr lang="en-US" dirty="0" err="1">
                <a:solidFill>
                  <a:srgbClr val="0070C0"/>
                </a:solidFill>
              </a:rPr>
              <a:t>đến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</a:rPr>
              <a:t>7.</a:t>
            </a:r>
          </a:p>
          <a:p>
            <a:r>
              <a:rPr lang="en-US" b="1" i="1" dirty="0" err="1" smtClean="0"/>
              <a:t>Số</a:t>
            </a:r>
            <a:r>
              <a:rPr lang="en-US" b="1" i="1" dirty="0" smtClean="0"/>
              <a:t> </a:t>
            </a:r>
            <a:r>
              <a:rPr lang="en-US" b="1" i="1" dirty="0" err="1"/>
              <a:t>thứ</a:t>
            </a:r>
            <a:r>
              <a:rPr lang="en-US" b="1" i="1" dirty="0"/>
              <a:t> </a:t>
            </a:r>
            <a:r>
              <a:rPr lang="en-US" b="1" i="1" dirty="0" err="1"/>
              <a:t>tự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chu</a:t>
            </a:r>
            <a:r>
              <a:rPr lang="en-US" b="1" i="1" dirty="0"/>
              <a:t> </a:t>
            </a:r>
            <a:r>
              <a:rPr lang="en-US" b="1" i="1" dirty="0" err="1"/>
              <a:t>kì</a:t>
            </a:r>
            <a:r>
              <a:rPr lang="en-US" b="1" i="1" dirty="0"/>
              <a:t> </a:t>
            </a:r>
            <a:r>
              <a:rPr lang="en-US" b="1" i="1" dirty="0" err="1"/>
              <a:t>bằng</a:t>
            </a:r>
            <a:r>
              <a:rPr lang="en-US" b="1" i="1" dirty="0"/>
              <a:t> </a:t>
            </a:r>
            <a:r>
              <a:rPr lang="en-US" b="1" i="1" dirty="0" err="1"/>
              <a:t>số</a:t>
            </a:r>
            <a:r>
              <a:rPr lang="en-US" b="1" i="1" dirty="0"/>
              <a:t> </a:t>
            </a:r>
            <a:r>
              <a:rPr lang="en-US" b="1" i="1" dirty="0" err="1"/>
              <a:t>lớp</a:t>
            </a:r>
            <a:r>
              <a:rPr lang="en-US" b="1" i="1" dirty="0"/>
              <a:t> electron </a:t>
            </a:r>
            <a:r>
              <a:rPr lang="en-US" b="1" i="1" dirty="0" err="1"/>
              <a:t>trong</a:t>
            </a:r>
            <a:r>
              <a:rPr lang="en-US" b="1" i="1" dirty="0"/>
              <a:t> </a:t>
            </a:r>
            <a:r>
              <a:rPr lang="en-US" b="1" i="1" dirty="0" err="1"/>
              <a:t>nguyên</a:t>
            </a:r>
            <a:r>
              <a:rPr lang="en-US" b="1" i="1" dirty="0"/>
              <a:t> </a:t>
            </a:r>
            <a:r>
              <a:rPr lang="en-US" b="1" i="1" dirty="0" err="1"/>
              <a:t>tử</a:t>
            </a:r>
            <a:r>
              <a:rPr lang="en-US" b="1" i="1" dirty="0"/>
              <a:t>.</a:t>
            </a:r>
            <a:endParaRPr lang="en-US" i="1" dirty="0"/>
          </a:p>
          <a:p>
            <a:r>
              <a:rPr lang="en-GB" dirty="0" err="1">
                <a:solidFill>
                  <a:srgbClr val="0070C0"/>
                </a:solidFill>
              </a:rPr>
              <a:t>Các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chu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kì</a:t>
            </a:r>
            <a:r>
              <a:rPr lang="en-GB" dirty="0">
                <a:solidFill>
                  <a:srgbClr val="0070C0"/>
                </a:solidFill>
              </a:rPr>
              <a:t> 1, 2, 3, </a:t>
            </a:r>
            <a:r>
              <a:rPr lang="en-GB" dirty="0" err="1">
                <a:solidFill>
                  <a:srgbClr val="0070C0"/>
                </a:solidFill>
              </a:rPr>
              <a:t>được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gọi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là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chu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kì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nhỏ</a:t>
            </a:r>
            <a:r>
              <a:rPr lang="en-GB" dirty="0">
                <a:solidFill>
                  <a:srgbClr val="0070C0"/>
                </a:solidFill>
              </a:rPr>
              <a:t>.</a:t>
            </a:r>
            <a:br>
              <a:rPr lang="en-GB" dirty="0">
                <a:solidFill>
                  <a:srgbClr val="0070C0"/>
                </a:solidFill>
              </a:rPr>
            </a:br>
            <a:r>
              <a:rPr lang="en-GB" dirty="0" err="1">
                <a:solidFill>
                  <a:srgbClr val="0070C0"/>
                </a:solidFill>
              </a:rPr>
              <a:t>Các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chu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kì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smtClean="0">
                <a:solidFill>
                  <a:srgbClr val="0070C0"/>
                </a:solidFill>
              </a:rPr>
              <a:t>4</a:t>
            </a:r>
            <a:r>
              <a:rPr lang="en-GB" dirty="0">
                <a:solidFill>
                  <a:srgbClr val="0070C0"/>
                </a:solidFill>
              </a:rPr>
              <a:t>, 5, 6, 7 </a:t>
            </a:r>
            <a:r>
              <a:rPr lang="en-GB" dirty="0" err="1">
                <a:solidFill>
                  <a:srgbClr val="0070C0"/>
                </a:solidFill>
              </a:rPr>
              <a:t>được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gọi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là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chu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kì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lớn</a:t>
            </a:r>
            <a:r>
              <a:rPr lang="en-GB" dirty="0">
                <a:solidFill>
                  <a:srgbClr val="0070C0"/>
                </a:solidFill>
              </a:rPr>
              <a:t>.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2</a:t>
            </a:r>
            <a:r>
              <a:rPr lang="en-GB" dirty="0"/>
              <a:t>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tạo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bảng</a:t>
            </a:r>
            <a:r>
              <a:rPr lang="en-GB" dirty="0"/>
              <a:t> </a:t>
            </a:r>
            <a:r>
              <a:rPr lang="en-GB" dirty="0" err="1"/>
              <a:t>tuần</a:t>
            </a:r>
            <a:r>
              <a:rPr lang="en-GB" dirty="0"/>
              <a:t> </a:t>
            </a:r>
            <a:r>
              <a:rPr lang="en-GB" dirty="0" err="1"/>
              <a:t>hoàn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học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127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81328"/>
            <a:ext cx="8077200" cy="491947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GB" b="1" dirty="0"/>
              <a:t>2.3. </a:t>
            </a:r>
            <a:r>
              <a:rPr lang="en-GB" b="1" dirty="0" err="1"/>
              <a:t>Nhóm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tố</a:t>
            </a:r>
            <a:endParaRPr lang="en-US" dirty="0"/>
          </a:p>
          <a:p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electron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, do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giống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xếp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 smtClean="0"/>
              <a:t>cột</a:t>
            </a:r>
            <a:r>
              <a:rPr lang="en-US" dirty="0" smtClean="0"/>
              <a:t>.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electron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>
                <a:solidFill>
                  <a:srgbClr val="0070C0"/>
                </a:solidFill>
              </a:rPr>
              <a:t>(</a:t>
            </a:r>
            <a:r>
              <a:rPr lang="en-US" dirty="0" err="1">
                <a:solidFill>
                  <a:srgbClr val="0070C0"/>
                </a:solidFill>
              </a:rPr>
              <a:t>trừ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hai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cuối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nhóm</a:t>
            </a:r>
            <a:r>
              <a:rPr lang="en-US" dirty="0">
                <a:solidFill>
                  <a:srgbClr val="0070C0"/>
                </a:solidFill>
              </a:rPr>
              <a:t> VIIIB</a:t>
            </a:r>
            <a:r>
              <a:rPr lang="en-US" dirty="0" smtClean="0">
                <a:solidFill>
                  <a:srgbClr val="0070C0"/>
                </a:solidFill>
              </a:rPr>
              <a:t>).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2</a:t>
            </a:r>
            <a:r>
              <a:rPr lang="en-GB" dirty="0"/>
              <a:t>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tạo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bảng</a:t>
            </a:r>
            <a:r>
              <a:rPr lang="en-GB" dirty="0"/>
              <a:t> </a:t>
            </a:r>
            <a:r>
              <a:rPr lang="en-GB" dirty="0" err="1"/>
              <a:t>tuần</a:t>
            </a:r>
            <a:r>
              <a:rPr lang="en-GB" dirty="0"/>
              <a:t> </a:t>
            </a:r>
            <a:r>
              <a:rPr lang="en-GB" dirty="0" err="1"/>
              <a:t>hoàn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học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22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254691"/>
          </a:xfrm>
        </p:spPr>
        <p:txBody>
          <a:bodyPr/>
          <a:lstStyle/>
          <a:p>
            <a:r>
              <a:rPr lang="en-US" dirty="0" err="1">
                <a:solidFill>
                  <a:srgbClr val="0070C0"/>
                </a:solidFill>
              </a:rPr>
              <a:t>Bảng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tuần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hoàn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18 </a:t>
            </a:r>
            <a:r>
              <a:rPr lang="en-US" dirty="0" err="1">
                <a:solidFill>
                  <a:srgbClr val="0070C0"/>
                </a:solidFill>
              </a:rPr>
              <a:t>cột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được</a:t>
            </a:r>
            <a:r>
              <a:rPr lang="en-US" dirty="0">
                <a:solidFill>
                  <a:srgbClr val="0070C0"/>
                </a:solidFill>
              </a:rPr>
              <a:t> chia </a:t>
            </a:r>
            <a:r>
              <a:rPr lang="en-US" dirty="0" err="1">
                <a:solidFill>
                  <a:srgbClr val="0070C0"/>
                </a:solidFill>
              </a:rPr>
              <a:t>thành</a:t>
            </a:r>
            <a:r>
              <a:rPr lang="en-US" dirty="0">
                <a:solidFill>
                  <a:srgbClr val="0070C0"/>
                </a:solidFill>
              </a:rPr>
              <a:t> 8 </a:t>
            </a:r>
            <a:r>
              <a:rPr lang="en-US" dirty="0" err="1">
                <a:solidFill>
                  <a:srgbClr val="0070C0"/>
                </a:solidFill>
              </a:rPr>
              <a:t>nhóm</a:t>
            </a:r>
            <a:r>
              <a:rPr lang="en-US" dirty="0">
                <a:solidFill>
                  <a:srgbClr val="0070C0"/>
                </a:solidFill>
              </a:rPr>
              <a:t> A </a:t>
            </a:r>
            <a:r>
              <a:rPr lang="en-US" dirty="0" err="1">
                <a:solidFill>
                  <a:srgbClr val="0070C0"/>
                </a:solidFill>
              </a:rPr>
              <a:t>đánh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từ</a:t>
            </a:r>
            <a:r>
              <a:rPr lang="en-US" dirty="0">
                <a:solidFill>
                  <a:srgbClr val="0070C0"/>
                </a:solidFill>
              </a:rPr>
              <a:t> IA </a:t>
            </a:r>
            <a:r>
              <a:rPr lang="en-US" dirty="0" err="1">
                <a:solidFill>
                  <a:srgbClr val="0070C0"/>
                </a:solidFill>
              </a:rPr>
              <a:t>đến</a:t>
            </a:r>
            <a:r>
              <a:rPr lang="en-US" dirty="0">
                <a:solidFill>
                  <a:srgbClr val="0070C0"/>
                </a:solidFill>
              </a:rPr>
              <a:t> VIIIA </a:t>
            </a:r>
            <a:r>
              <a:rPr lang="en-US" dirty="0" err="1">
                <a:solidFill>
                  <a:srgbClr val="0070C0"/>
                </a:solidFill>
              </a:rPr>
              <a:t>và</a:t>
            </a:r>
            <a:r>
              <a:rPr lang="en-US" dirty="0">
                <a:solidFill>
                  <a:srgbClr val="0070C0"/>
                </a:solidFill>
              </a:rPr>
              <a:t> 8 </a:t>
            </a:r>
            <a:r>
              <a:rPr lang="en-US" dirty="0" err="1">
                <a:solidFill>
                  <a:srgbClr val="0070C0"/>
                </a:solidFill>
              </a:rPr>
              <a:t>nhóm</a:t>
            </a:r>
            <a:r>
              <a:rPr lang="en-US" dirty="0">
                <a:solidFill>
                  <a:srgbClr val="0070C0"/>
                </a:solidFill>
              </a:rPr>
              <a:t> B </a:t>
            </a:r>
            <a:r>
              <a:rPr lang="en-US" dirty="0" err="1">
                <a:solidFill>
                  <a:srgbClr val="0070C0"/>
                </a:solidFill>
              </a:rPr>
              <a:t>đánh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từ</a:t>
            </a:r>
            <a:r>
              <a:rPr lang="en-US" dirty="0">
                <a:solidFill>
                  <a:srgbClr val="0070C0"/>
                </a:solidFill>
              </a:rPr>
              <a:t> IIIB </a:t>
            </a:r>
            <a:r>
              <a:rPr lang="en-US" dirty="0" err="1">
                <a:solidFill>
                  <a:srgbClr val="0070C0"/>
                </a:solidFill>
              </a:rPr>
              <a:t>đến</a:t>
            </a:r>
            <a:r>
              <a:rPr lang="en-US" dirty="0">
                <a:solidFill>
                  <a:srgbClr val="0070C0"/>
                </a:solidFill>
              </a:rPr>
              <a:t> VIIIB, IB </a:t>
            </a:r>
            <a:r>
              <a:rPr lang="en-US" dirty="0" err="1">
                <a:solidFill>
                  <a:srgbClr val="0070C0"/>
                </a:solidFill>
              </a:rPr>
              <a:t>và</a:t>
            </a:r>
            <a:r>
              <a:rPr lang="en-US" dirty="0">
                <a:solidFill>
                  <a:srgbClr val="0070C0"/>
                </a:solidFill>
              </a:rPr>
              <a:t> IIB </a:t>
            </a:r>
            <a:r>
              <a:rPr lang="en-US" dirty="0" err="1">
                <a:solidFill>
                  <a:srgbClr val="0070C0"/>
                </a:solidFill>
              </a:rPr>
              <a:t>theo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chiều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từ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trái</a:t>
            </a:r>
            <a:r>
              <a:rPr lang="en-US" dirty="0">
                <a:solidFill>
                  <a:srgbClr val="0070C0"/>
                </a:solidFill>
              </a:rPr>
              <a:t> sang </a:t>
            </a:r>
            <a:r>
              <a:rPr lang="en-US" dirty="0" err="1">
                <a:solidFill>
                  <a:srgbClr val="0070C0"/>
                </a:solidFill>
              </a:rPr>
              <a:t>phải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bảng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tuần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hoàn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Mỗi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nhóm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cột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riêng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nhóm</a:t>
            </a:r>
            <a:r>
              <a:rPr lang="en-US" dirty="0">
                <a:solidFill>
                  <a:srgbClr val="0070C0"/>
                </a:solidFill>
              </a:rPr>
              <a:t> VIIIB </a:t>
            </a:r>
            <a:r>
              <a:rPr lang="en-US" dirty="0" err="1">
                <a:solidFill>
                  <a:srgbClr val="0070C0"/>
                </a:solidFill>
              </a:rPr>
              <a:t>gồm</a:t>
            </a:r>
            <a:r>
              <a:rPr lang="en-US" dirty="0">
                <a:solidFill>
                  <a:srgbClr val="0070C0"/>
                </a:solidFill>
              </a:rPr>
              <a:t> 3 </a:t>
            </a:r>
            <a:r>
              <a:rPr lang="en-US" dirty="0" err="1">
                <a:solidFill>
                  <a:srgbClr val="0070C0"/>
                </a:solidFill>
              </a:rPr>
              <a:t>cột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2</a:t>
            </a:r>
            <a:r>
              <a:rPr lang="en-GB" dirty="0"/>
              <a:t>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tạo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bảng</a:t>
            </a:r>
            <a:r>
              <a:rPr lang="en-GB" dirty="0"/>
              <a:t> </a:t>
            </a:r>
            <a:r>
              <a:rPr lang="en-GB" dirty="0" err="1"/>
              <a:t>tuần</a:t>
            </a:r>
            <a:r>
              <a:rPr lang="en-GB" dirty="0"/>
              <a:t> </a:t>
            </a:r>
            <a:r>
              <a:rPr lang="en-GB" dirty="0" err="1"/>
              <a:t>hoàn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học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91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534400" cy="11430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3100" dirty="0" smtClean="0">
                <a:effectLst/>
              </a:rPr>
              <a:t/>
            </a:r>
            <a:br>
              <a:rPr lang="en-US" sz="3100" dirty="0" smtClean="0">
                <a:effectLst/>
              </a:rPr>
            </a:br>
            <a:r>
              <a:rPr lang="en-US" sz="3100" dirty="0">
                <a:effectLst/>
              </a:rPr>
              <a:t/>
            </a:r>
            <a:br>
              <a:rPr lang="en-US" sz="3100" dirty="0">
                <a:effectLst/>
              </a:rPr>
            </a:br>
            <a:r>
              <a:rPr lang="en-US" sz="3600" dirty="0" smtClean="0">
                <a:effectLst/>
              </a:rPr>
              <a:t>3</a:t>
            </a:r>
            <a:r>
              <a:rPr lang="en-US" sz="3600" dirty="0">
                <a:effectLst/>
              </a:rPr>
              <a:t>. </a:t>
            </a:r>
            <a:r>
              <a:rPr lang="en-US" sz="3600" dirty="0" err="1">
                <a:effectLst/>
              </a:rPr>
              <a:t>Sự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biến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đổi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tuần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hoàn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cấu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hình</a:t>
            </a:r>
            <a:r>
              <a:rPr lang="en-US" sz="3600" dirty="0">
                <a:effectLst/>
              </a:rPr>
              <a:t> electron </a:t>
            </a:r>
            <a:r>
              <a:rPr lang="en-US" sz="3600" dirty="0" err="1">
                <a:effectLst/>
              </a:rPr>
              <a:t>nguyên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tử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của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các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nguyên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tố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hóa</a:t>
            </a:r>
            <a:r>
              <a:rPr lang="en-US" sz="3600" dirty="0">
                <a:effectLst/>
              </a:rPr>
              <a:t> </a:t>
            </a:r>
            <a:r>
              <a:rPr lang="en-US" sz="3600" dirty="0" err="1">
                <a:effectLst/>
              </a:rPr>
              <a:t>học</a:t>
            </a:r>
            <a:r>
              <a:rPr lang="en-US" sz="3600" dirty="0">
                <a:effectLst/>
              </a:rPr>
              <a:t/>
            </a:r>
            <a:br>
              <a:rPr lang="en-US" sz="3600" dirty="0">
                <a:effectLst/>
              </a:rPr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55" y="1433752"/>
            <a:ext cx="8522645" cy="5271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473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Cấu</a:t>
            </a:r>
            <a:r>
              <a:rPr lang="en-GB" dirty="0" smtClean="0"/>
              <a:t> </a:t>
            </a:r>
            <a:r>
              <a:rPr lang="en-GB" dirty="0" err="1"/>
              <a:t>hình</a:t>
            </a:r>
            <a:r>
              <a:rPr lang="en-GB" dirty="0"/>
              <a:t> electron </a:t>
            </a:r>
            <a:r>
              <a:rPr lang="en-GB" dirty="0" err="1"/>
              <a:t>lớp</a:t>
            </a:r>
            <a:r>
              <a:rPr lang="en-GB" dirty="0"/>
              <a:t> </a:t>
            </a:r>
            <a:r>
              <a:rPr lang="en-GB" dirty="0" err="1"/>
              <a:t>ngoài</a:t>
            </a:r>
            <a:r>
              <a:rPr lang="en-GB" dirty="0"/>
              <a:t> </a:t>
            </a:r>
            <a:r>
              <a:rPr lang="en-GB" dirty="0" err="1"/>
              <a:t>cùng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cùng</a:t>
            </a:r>
            <a:r>
              <a:rPr lang="en-GB" dirty="0"/>
              <a:t> </a:t>
            </a:r>
            <a:r>
              <a:rPr lang="en-GB" dirty="0" err="1"/>
              <a:t>một</a:t>
            </a:r>
            <a:r>
              <a:rPr lang="en-GB" dirty="0"/>
              <a:t> </a:t>
            </a:r>
            <a:r>
              <a:rPr lang="en-GB" dirty="0" err="1"/>
              <a:t>nhóm</a:t>
            </a:r>
            <a:r>
              <a:rPr lang="en-GB" dirty="0"/>
              <a:t> A </a:t>
            </a:r>
            <a:r>
              <a:rPr lang="en-GB" dirty="0" err="1"/>
              <a:t>được</a:t>
            </a:r>
            <a:r>
              <a:rPr lang="en-GB" dirty="0"/>
              <a:t> </a:t>
            </a:r>
            <a:r>
              <a:rPr lang="en-GB" dirty="0" err="1"/>
              <a:t>lặp</a:t>
            </a:r>
            <a:r>
              <a:rPr lang="en-GB" dirty="0"/>
              <a:t> </a:t>
            </a:r>
            <a:r>
              <a:rPr lang="en-GB" dirty="0" err="1"/>
              <a:t>đi</a:t>
            </a:r>
            <a:r>
              <a:rPr lang="en-GB" dirty="0"/>
              <a:t> </a:t>
            </a:r>
            <a:r>
              <a:rPr lang="en-GB" dirty="0" err="1"/>
              <a:t>lặp</a:t>
            </a:r>
            <a:r>
              <a:rPr lang="en-GB" dirty="0"/>
              <a:t> </a:t>
            </a:r>
            <a:r>
              <a:rPr lang="en-GB" dirty="0" err="1"/>
              <a:t>lại</a:t>
            </a:r>
            <a:r>
              <a:rPr lang="en-GB" dirty="0"/>
              <a:t> </a:t>
            </a:r>
            <a:r>
              <a:rPr lang="en-GB" dirty="0" err="1"/>
              <a:t>sau</a:t>
            </a:r>
            <a:r>
              <a:rPr lang="en-GB" dirty="0"/>
              <a:t> </a:t>
            </a:r>
            <a:r>
              <a:rPr lang="en-GB" dirty="0" err="1"/>
              <a:t>mỗi</a:t>
            </a:r>
            <a:r>
              <a:rPr lang="en-GB" dirty="0"/>
              <a:t> </a:t>
            </a:r>
            <a:r>
              <a:rPr lang="en-GB" dirty="0" err="1"/>
              <a:t>chu</a:t>
            </a:r>
            <a:r>
              <a:rPr lang="en-GB" dirty="0"/>
              <a:t> </a:t>
            </a:r>
            <a:r>
              <a:rPr lang="en-GB" dirty="0" err="1"/>
              <a:t>kì</a:t>
            </a:r>
            <a:r>
              <a:rPr lang="en-GB" dirty="0"/>
              <a:t>, </a:t>
            </a:r>
            <a:r>
              <a:rPr lang="en-GB" dirty="0" err="1"/>
              <a:t>biến</a:t>
            </a:r>
            <a:r>
              <a:rPr lang="en-GB" dirty="0"/>
              <a:t> </a:t>
            </a:r>
            <a:r>
              <a:rPr lang="en-GB" dirty="0" err="1"/>
              <a:t>đổi</a:t>
            </a:r>
            <a:r>
              <a:rPr lang="en-GB" dirty="0"/>
              <a:t> </a:t>
            </a:r>
            <a:r>
              <a:rPr lang="en-GB" dirty="0" err="1"/>
              <a:t>một</a:t>
            </a:r>
            <a:r>
              <a:rPr lang="en-GB" dirty="0"/>
              <a:t> </a:t>
            </a:r>
            <a:r>
              <a:rPr lang="en-GB" dirty="0" err="1"/>
              <a:t>cách</a:t>
            </a:r>
            <a:r>
              <a:rPr lang="en-GB" dirty="0"/>
              <a:t> </a:t>
            </a:r>
            <a:r>
              <a:rPr lang="en-GB" dirty="0" err="1"/>
              <a:t>tuần</a:t>
            </a:r>
            <a:r>
              <a:rPr lang="en-GB" dirty="0"/>
              <a:t> </a:t>
            </a:r>
            <a:r>
              <a:rPr lang="en-GB" dirty="0" err="1"/>
              <a:t>hoàn</a:t>
            </a:r>
            <a:r>
              <a:rPr lang="en-GB" dirty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3100" dirty="0" smtClean="0">
                <a:effectLst/>
              </a:rPr>
              <a:t/>
            </a:r>
            <a:br>
              <a:rPr lang="en-US" sz="3100" dirty="0" smtClean="0">
                <a:effectLst/>
              </a:rPr>
            </a:br>
            <a:r>
              <a:rPr lang="en-US" sz="3100" dirty="0" smtClean="0">
                <a:effectLst/>
              </a:rPr>
              <a:t>3</a:t>
            </a:r>
            <a:r>
              <a:rPr lang="en-US" sz="3100" dirty="0">
                <a:effectLst/>
              </a:rPr>
              <a:t>. </a:t>
            </a:r>
            <a:r>
              <a:rPr lang="en-US" sz="3100" dirty="0" err="1">
                <a:effectLst/>
              </a:rPr>
              <a:t>Sự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biến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đổi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tuần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hoàn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cấu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hình</a:t>
            </a:r>
            <a:r>
              <a:rPr lang="en-US" sz="3100" dirty="0">
                <a:effectLst/>
              </a:rPr>
              <a:t> electron </a:t>
            </a:r>
            <a:r>
              <a:rPr lang="en-US" sz="3100" dirty="0" err="1">
                <a:effectLst/>
              </a:rPr>
              <a:t>nguyên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tử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của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các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nguyên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tố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hóa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học</a:t>
            </a:r>
            <a:r>
              <a:rPr lang="en-US" sz="4400" dirty="0">
                <a:effectLst/>
              </a:rPr>
              <a:t/>
            </a:r>
            <a:br>
              <a:rPr lang="en-US" sz="4400" dirty="0">
                <a:effectLst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7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b="1" dirty="0" smtClean="0"/>
              <a:t>4.1</a:t>
            </a:r>
            <a:r>
              <a:rPr lang="en-GB" b="1" dirty="0"/>
              <a:t>. </a:t>
            </a:r>
            <a:r>
              <a:rPr lang="en-GB" b="1" dirty="0" err="1"/>
              <a:t>Cấu</a:t>
            </a:r>
            <a:r>
              <a:rPr lang="en-GB" b="1" dirty="0"/>
              <a:t> </a:t>
            </a:r>
            <a:r>
              <a:rPr lang="en-GB" b="1" dirty="0" err="1"/>
              <a:t>hình</a:t>
            </a:r>
            <a:r>
              <a:rPr lang="en-GB" b="1" dirty="0"/>
              <a:t> electron </a:t>
            </a:r>
            <a:r>
              <a:rPr lang="en-GB" b="1" dirty="0" err="1"/>
              <a:t>lớp</a:t>
            </a:r>
            <a:r>
              <a:rPr lang="en-GB" b="1" dirty="0"/>
              <a:t> </a:t>
            </a:r>
            <a:r>
              <a:rPr lang="en-GB" b="1" dirty="0" err="1"/>
              <a:t>ngoài</a:t>
            </a:r>
            <a:r>
              <a:rPr lang="en-GB" b="1" dirty="0"/>
              <a:t> </a:t>
            </a:r>
            <a:r>
              <a:rPr lang="en-GB" b="1" dirty="0" err="1"/>
              <a:t>cùng</a:t>
            </a:r>
            <a:r>
              <a:rPr lang="en-GB" b="1" dirty="0"/>
              <a:t> </a:t>
            </a:r>
            <a:r>
              <a:rPr lang="en-GB" b="1" dirty="0" err="1"/>
              <a:t>của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tử</a:t>
            </a:r>
            <a:r>
              <a:rPr lang="en-GB" b="1" dirty="0"/>
              <a:t> </a:t>
            </a:r>
            <a:r>
              <a:rPr lang="en-GB" b="1" dirty="0" err="1"/>
              <a:t>các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tố</a:t>
            </a:r>
            <a:r>
              <a:rPr lang="en-GB" b="1" dirty="0"/>
              <a:t> </a:t>
            </a:r>
            <a:r>
              <a:rPr lang="en-GB" b="1" dirty="0" err="1"/>
              <a:t>nhóm</a:t>
            </a:r>
            <a:r>
              <a:rPr lang="en-GB" b="1" dirty="0"/>
              <a:t> A</a:t>
            </a:r>
            <a:endParaRPr lang="en-US" dirty="0"/>
          </a:p>
          <a:p>
            <a:r>
              <a:rPr lang="en-US" dirty="0" err="1" smtClean="0">
                <a:solidFill>
                  <a:srgbClr val="0070C0"/>
                </a:solidFill>
              </a:rPr>
              <a:t>Nguyên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tử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nguyên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tố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cùng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nhóm</a:t>
            </a:r>
            <a:r>
              <a:rPr lang="en-US" dirty="0">
                <a:solidFill>
                  <a:srgbClr val="0070C0"/>
                </a:solidFill>
              </a:rPr>
              <a:t> A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cùng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ngoài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cùng</a:t>
            </a:r>
            <a:r>
              <a:rPr lang="en-US" dirty="0">
                <a:solidFill>
                  <a:srgbClr val="0070C0"/>
                </a:solidFill>
              </a:rPr>
              <a:t>. Do </a:t>
            </a:r>
            <a:r>
              <a:rPr lang="en-US" dirty="0" err="1">
                <a:solidFill>
                  <a:srgbClr val="0070C0"/>
                </a:solidFill>
              </a:rPr>
              <a:t>đó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sự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giống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nhau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về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tính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chất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hóa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học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nguyên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tố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thứ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A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CC3300"/>
                </a:solidFill>
              </a:rPr>
              <a:t>bằng</a:t>
            </a:r>
            <a:r>
              <a:rPr lang="en-US" dirty="0" smtClean="0"/>
              <a:t> electron ở </a:t>
            </a:r>
            <a:r>
              <a:rPr lang="en-US" dirty="0" err="1" smtClean="0"/>
              <a:t>lớp</a:t>
            </a:r>
            <a:r>
              <a:rPr lang="en-US" dirty="0" smtClean="0"/>
              <a:t> </a:t>
            </a: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 </a:t>
            </a:r>
            <a:r>
              <a:rPr lang="en-US" dirty="0" err="1" smtClean="0"/>
              <a:t>cũng</a:t>
            </a:r>
            <a:r>
              <a:rPr lang="en-US" dirty="0" smtClean="0"/>
              <a:t> </a:t>
            </a:r>
            <a:r>
              <a:rPr lang="en-US" dirty="0" err="1">
                <a:solidFill>
                  <a:srgbClr val="CC3300"/>
                </a:solidFill>
              </a:rPr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electron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tố</a:t>
            </a:r>
            <a:r>
              <a:rPr lang="en-US" dirty="0" smtClean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: 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4</a:t>
            </a:r>
            <a:r>
              <a:rPr lang="en-GB" dirty="0"/>
              <a:t>.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hình</a:t>
            </a:r>
            <a:r>
              <a:rPr lang="en-GB" dirty="0"/>
              <a:t> electron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nhóm</a:t>
            </a:r>
            <a:r>
              <a:rPr lang="en-GB" dirty="0"/>
              <a:t> A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97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81328"/>
            <a:ext cx="8686800" cy="507187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pt-BR" b="1" dirty="0" smtClean="0"/>
              <a:t>5.1</a:t>
            </a:r>
            <a:r>
              <a:rPr lang="pt-BR" b="1" dirty="0"/>
              <a:t>. Tính kim loại, tính phi kim</a:t>
            </a:r>
            <a:endParaRPr lang="en-US" dirty="0"/>
          </a:p>
          <a:p>
            <a:r>
              <a:rPr lang="pt-BR" dirty="0"/>
              <a:t>Tính </a:t>
            </a:r>
            <a:r>
              <a:rPr lang="pt-BR" dirty="0">
                <a:solidFill>
                  <a:srgbClr val="CC3300"/>
                </a:solidFill>
              </a:rPr>
              <a:t>kim loại </a:t>
            </a:r>
            <a:r>
              <a:rPr lang="pt-BR" dirty="0"/>
              <a:t>là tính </a:t>
            </a:r>
            <a:r>
              <a:rPr lang="pt-BR" dirty="0" smtClean="0">
                <a:solidFill>
                  <a:srgbClr val="CC3300"/>
                </a:solidFill>
              </a:rPr>
              <a:t>dễ </a:t>
            </a:r>
            <a:r>
              <a:rPr lang="pt-BR" dirty="0">
                <a:solidFill>
                  <a:srgbClr val="CC3300"/>
                </a:solidFill>
              </a:rPr>
              <a:t>mất electron </a:t>
            </a:r>
            <a:r>
              <a:rPr lang="pt-BR" dirty="0" smtClean="0"/>
              <a:t>của nguyên tử</a:t>
            </a:r>
          </a:p>
          <a:p>
            <a:r>
              <a:rPr lang="pt-BR" dirty="0" smtClean="0"/>
              <a:t>Tính </a:t>
            </a:r>
            <a:r>
              <a:rPr lang="pt-BR" dirty="0">
                <a:solidFill>
                  <a:srgbClr val="00B050"/>
                </a:solidFill>
              </a:rPr>
              <a:t>phi kim </a:t>
            </a:r>
            <a:r>
              <a:rPr lang="pt-BR" dirty="0"/>
              <a:t>là tính chất </a:t>
            </a:r>
            <a:r>
              <a:rPr lang="pt-BR" dirty="0" smtClean="0">
                <a:solidFill>
                  <a:srgbClr val="00B050"/>
                </a:solidFill>
              </a:rPr>
              <a:t>dễ </a:t>
            </a:r>
            <a:r>
              <a:rPr lang="pt-BR" dirty="0">
                <a:solidFill>
                  <a:srgbClr val="00B050"/>
                </a:solidFill>
              </a:rPr>
              <a:t>thu electron </a:t>
            </a:r>
            <a:r>
              <a:rPr lang="pt-BR" dirty="0"/>
              <a:t>của nguyên </a:t>
            </a:r>
            <a:r>
              <a:rPr lang="pt-BR" dirty="0" smtClean="0"/>
              <a:t>tử</a:t>
            </a:r>
          </a:p>
          <a:p>
            <a:pPr marL="109728" indent="0">
              <a:buNone/>
            </a:pPr>
            <a:endParaRPr lang="pt-BR" b="1" dirty="0" smtClean="0"/>
          </a:p>
          <a:p>
            <a:r>
              <a:rPr lang="pt-BR" b="1" dirty="0" smtClean="0"/>
              <a:t>Trong </a:t>
            </a:r>
            <a:r>
              <a:rPr lang="pt-BR" b="1" dirty="0"/>
              <a:t>một chu kì </a:t>
            </a:r>
            <a:r>
              <a:rPr lang="pt-BR" dirty="0"/>
              <a:t>theo chiều tăng dần của điện tích hạt nhân, tính kim loại của các nguyên tố yếu dần, đồng thời tính phi kim mạnh </a:t>
            </a:r>
            <a:r>
              <a:rPr lang="pt-BR" dirty="0" smtClean="0"/>
              <a:t>dần</a:t>
            </a:r>
          </a:p>
          <a:p>
            <a:r>
              <a:rPr lang="en-GB" b="1" dirty="0" err="1" smtClean="0"/>
              <a:t>Trong</a:t>
            </a:r>
            <a:r>
              <a:rPr lang="en-GB" b="1" dirty="0" smtClean="0"/>
              <a:t> </a:t>
            </a:r>
            <a:r>
              <a:rPr lang="en-GB" b="1" dirty="0" err="1"/>
              <a:t>một</a:t>
            </a:r>
            <a:r>
              <a:rPr lang="en-GB" b="1" dirty="0"/>
              <a:t> </a:t>
            </a:r>
            <a:r>
              <a:rPr lang="en-GB" b="1" dirty="0" err="1"/>
              <a:t>nhóm</a:t>
            </a:r>
            <a:r>
              <a:rPr lang="en-GB" b="1" dirty="0"/>
              <a:t> A</a:t>
            </a:r>
            <a:r>
              <a:rPr lang="en-GB" dirty="0"/>
              <a:t>, </a:t>
            </a:r>
            <a:r>
              <a:rPr lang="en-GB" dirty="0" err="1"/>
              <a:t>theo</a:t>
            </a:r>
            <a:r>
              <a:rPr lang="en-GB" dirty="0"/>
              <a:t> </a:t>
            </a:r>
            <a:r>
              <a:rPr lang="en-GB" dirty="0" err="1"/>
              <a:t>chiều</a:t>
            </a:r>
            <a:r>
              <a:rPr lang="en-GB" dirty="0"/>
              <a:t> </a:t>
            </a:r>
            <a:r>
              <a:rPr lang="en-GB" dirty="0" err="1"/>
              <a:t>tăng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điện</a:t>
            </a:r>
            <a:r>
              <a:rPr lang="en-GB" dirty="0"/>
              <a:t> </a:t>
            </a:r>
            <a:r>
              <a:rPr lang="en-GB" dirty="0" err="1"/>
              <a:t>tích</a:t>
            </a:r>
            <a:r>
              <a:rPr lang="en-GB" dirty="0"/>
              <a:t> </a:t>
            </a:r>
            <a:r>
              <a:rPr lang="en-GB" dirty="0" err="1"/>
              <a:t>hạt</a:t>
            </a:r>
            <a:r>
              <a:rPr lang="en-GB" dirty="0"/>
              <a:t> </a:t>
            </a:r>
            <a:r>
              <a:rPr lang="en-GB" dirty="0" err="1"/>
              <a:t>nhân</a:t>
            </a:r>
            <a:r>
              <a:rPr lang="en-GB" dirty="0"/>
              <a:t>, </a:t>
            </a:r>
            <a:r>
              <a:rPr lang="en-GB" dirty="0" err="1"/>
              <a:t>tính</a:t>
            </a:r>
            <a:r>
              <a:rPr lang="en-GB" dirty="0"/>
              <a:t> </a:t>
            </a:r>
            <a:r>
              <a:rPr lang="en-GB" dirty="0" err="1"/>
              <a:t>kim</a:t>
            </a:r>
            <a:r>
              <a:rPr lang="en-GB" dirty="0"/>
              <a:t> </a:t>
            </a:r>
            <a:r>
              <a:rPr lang="en-GB" dirty="0" err="1"/>
              <a:t>loại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mạnh</a:t>
            </a:r>
            <a:r>
              <a:rPr lang="en-GB" dirty="0"/>
              <a:t> </a:t>
            </a:r>
            <a:r>
              <a:rPr lang="en-GB" dirty="0" err="1"/>
              <a:t>dần</a:t>
            </a:r>
            <a:r>
              <a:rPr lang="en-GB" dirty="0"/>
              <a:t>, </a:t>
            </a:r>
            <a:r>
              <a:rPr lang="en-GB" dirty="0" err="1"/>
              <a:t>đồng</a:t>
            </a:r>
            <a:r>
              <a:rPr lang="en-GB" dirty="0"/>
              <a:t> </a:t>
            </a:r>
            <a:r>
              <a:rPr lang="en-GB" dirty="0" err="1"/>
              <a:t>thời</a:t>
            </a:r>
            <a:r>
              <a:rPr lang="en-GB" dirty="0"/>
              <a:t> </a:t>
            </a:r>
            <a:r>
              <a:rPr lang="en-GB" dirty="0" err="1"/>
              <a:t>tính</a:t>
            </a:r>
            <a:r>
              <a:rPr lang="en-GB" dirty="0"/>
              <a:t> phi </a:t>
            </a:r>
            <a:r>
              <a:rPr lang="en-GB" dirty="0" err="1"/>
              <a:t>kim</a:t>
            </a:r>
            <a:r>
              <a:rPr lang="en-GB" dirty="0"/>
              <a:t> </a:t>
            </a:r>
            <a:r>
              <a:rPr lang="en-GB" dirty="0" err="1"/>
              <a:t>yếu</a:t>
            </a:r>
            <a:r>
              <a:rPr lang="en-GB" dirty="0"/>
              <a:t> </a:t>
            </a:r>
            <a:r>
              <a:rPr lang="en-GB" dirty="0" err="1"/>
              <a:t>dần</a:t>
            </a:r>
            <a:r>
              <a:rPr lang="en-GB" dirty="0"/>
              <a:t>.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5</a:t>
            </a:r>
            <a:r>
              <a:rPr lang="pt-BR" dirty="0"/>
              <a:t>. Sự biến đổi tuần hoàn tính chất của các nguyên tố hóa </a:t>
            </a:r>
            <a:r>
              <a:rPr lang="pt-BR" dirty="0" smtClean="0"/>
              <a:t>học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27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81328"/>
            <a:ext cx="8610600" cy="5224272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GB" i="1" dirty="0" smtClean="0"/>
              <a:t>5.</a:t>
            </a:r>
            <a:r>
              <a:rPr lang="en-GB" b="1" i="1" dirty="0" smtClean="0"/>
              <a:t>2. </a:t>
            </a:r>
            <a:r>
              <a:rPr lang="en-GB" b="1" i="1" dirty="0" err="1" smtClean="0"/>
              <a:t>Độ</a:t>
            </a:r>
            <a:r>
              <a:rPr lang="en-GB" b="1" i="1" dirty="0" smtClean="0"/>
              <a:t> </a:t>
            </a:r>
            <a:r>
              <a:rPr lang="en-GB" b="1" i="1" dirty="0" err="1" smtClean="0"/>
              <a:t>âm</a:t>
            </a:r>
            <a:r>
              <a:rPr lang="en-GB" b="1" i="1" dirty="0" smtClean="0"/>
              <a:t> </a:t>
            </a:r>
            <a:r>
              <a:rPr lang="en-GB" b="1" i="1" dirty="0" err="1" smtClean="0"/>
              <a:t>điện</a:t>
            </a:r>
            <a:endParaRPr lang="en-US" dirty="0" smtClean="0"/>
          </a:p>
          <a:p>
            <a:r>
              <a:rPr lang="en-GB" dirty="0" smtClean="0"/>
              <a:t> </a:t>
            </a:r>
            <a:r>
              <a:rPr lang="en-GB" dirty="0" err="1" smtClean="0"/>
              <a:t>Khái</a:t>
            </a:r>
            <a:r>
              <a:rPr lang="en-GB" dirty="0" smtClean="0"/>
              <a:t> </a:t>
            </a:r>
            <a:r>
              <a:rPr lang="en-GB" dirty="0" err="1" smtClean="0"/>
              <a:t>niệm</a:t>
            </a:r>
            <a:r>
              <a:rPr lang="en-US" dirty="0" smtClean="0"/>
              <a:t>: </a:t>
            </a:r>
            <a:r>
              <a:rPr lang="en-GB" b="1" i="1" dirty="0" err="1" smtClean="0"/>
              <a:t>Độ</a:t>
            </a:r>
            <a:r>
              <a:rPr lang="en-GB" b="1" i="1" dirty="0" smtClean="0"/>
              <a:t> </a:t>
            </a:r>
            <a:r>
              <a:rPr lang="en-GB" b="1" i="1" dirty="0" err="1"/>
              <a:t>âm</a:t>
            </a:r>
            <a:r>
              <a:rPr lang="en-GB" b="1" i="1" dirty="0"/>
              <a:t> </a:t>
            </a:r>
            <a:r>
              <a:rPr lang="en-GB" b="1" i="1" dirty="0" err="1"/>
              <a:t>điện</a:t>
            </a:r>
            <a:r>
              <a:rPr lang="en-GB" b="1" i="1" dirty="0"/>
              <a:t> </a:t>
            </a:r>
            <a:r>
              <a:rPr lang="en-GB" b="1" i="1" dirty="0" err="1"/>
              <a:t>của</a:t>
            </a:r>
            <a:r>
              <a:rPr lang="en-GB" b="1" i="1" dirty="0"/>
              <a:t> </a:t>
            </a:r>
            <a:r>
              <a:rPr lang="en-GB" b="1" i="1" dirty="0" err="1"/>
              <a:t>một</a:t>
            </a:r>
            <a:r>
              <a:rPr lang="en-GB" b="1" i="1" dirty="0"/>
              <a:t> </a:t>
            </a:r>
            <a:r>
              <a:rPr lang="en-GB" b="1" i="1" dirty="0" err="1"/>
              <a:t>nguyên</a:t>
            </a:r>
            <a:r>
              <a:rPr lang="en-GB" b="1" i="1" dirty="0"/>
              <a:t> </a:t>
            </a:r>
            <a:r>
              <a:rPr lang="en-GB" b="1" i="1" dirty="0" err="1"/>
              <a:t>tử</a:t>
            </a:r>
            <a:r>
              <a:rPr lang="en-GB" b="1" i="1" dirty="0"/>
              <a:t> </a:t>
            </a:r>
            <a:r>
              <a:rPr lang="en-GB" b="1" i="1" dirty="0" err="1"/>
              <a:t>đặc</a:t>
            </a:r>
            <a:r>
              <a:rPr lang="en-GB" b="1" i="1" dirty="0"/>
              <a:t> </a:t>
            </a:r>
            <a:r>
              <a:rPr lang="en-GB" b="1" i="1" dirty="0" err="1"/>
              <a:t>trưng</a:t>
            </a:r>
            <a:r>
              <a:rPr lang="en-GB" b="1" i="1" dirty="0"/>
              <a:t> </a:t>
            </a:r>
            <a:r>
              <a:rPr lang="en-GB" b="1" i="1" dirty="0" err="1"/>
              <a:t>cho</a:t>
            </a:r>
            <a:r>
              <a:rPr lang="en-GB" b="1" i="1" dirty="0"/>
              <a:t> </a:t>
            </a:r>
            <a:r>
              <a:rPr lang="en-GB" b="1" i="1" dirty="0" err="1"/>
              <a:t>khả</a:t>
            </a:r>
            <a:r>
              <a:rPr lang="en-GB" b="1" i="1" dirty="0"/>
              <a:t> </a:t>
            </a:r>
            <a:r>
              <a:rPr lang="en-GB" b="1" i="1" dirty="0" err="1"/>
              <a:t>năng</a:t>
            </a:r>
            <a:r>
              <a:rPr lang="en-GB" b="1" i="1" dirty="0"/>
              <a:t> </a:t>
            </a:r>
            <a:r>
              <a:rPr lang="en-GB" b="1" i="1" dirty="0" err="1"/>
              <a:t>hút</a:t>
            </a:r>
            <a:r>
              <a:rPr lang="en-GB" b="1" i="1" dirty="0"/>
              <a:t> electron </a:t>
            </a:r>
            <a:r>
              <a:rPr lang="en-GB" b="1" i="1" dirty="0" err="1"/>
              <a:t>của</a:t>
            </a:r>
            <a:r>
              <a:rPr lang="en-GB" b="1" i="1" dirty="0"/>
              <a:t> </a:t>
            </a:r>
            <a:r>
              <a:rPr lang="en-GB" b="1" i="1" dirty="0" err="1"/>
              <a:t>nguyên</a:t>
            </a:r>
            <a:r>
              <a:rPr lang="en-GB" b="1" i="1" dirty="0"/>
              <a:t> </a:t>
            </a:r>
            <a:r>
              <a:rPr lang="en-GB" b="1" i="1" dirty="0" err="1"/>
              <a:t>tử</a:t>
            </a:r>
            <a:r>
              <a:rPr lang="en-GB" b="1" i="1" dirty="0"/>
              <a:t> </a:t>
            </a:r>
            <a:r>
              <a:rPr lang="en-GB" b="1" i="1" dirty="0" err="1"/>
              <a:t>đó</a:t>
            </a:r>
            <a:r>
              <a:rPr lang="en-GB" b="1" i="1" dirty="0"/>
              <a:t> </a:t>
            </a:r>
            <a:r>
              <a:rPr lang="en-GB" b="1" i="1" dirty="0" err="1"/>
              <a:t>khi</a:t>
            </a:r>
            <a:r>
              <a:rPr lang="en-GB" b="1" i="1" dirty="0"/>
              <a:t> </a:t>
            </a:r>
            <a:r>
              <a:rPr lang="en-GB" b="1" i="1" dirty="0" err="1"/>
              <a:t>hình</a:t>
            </a:r>
            <a:r>
              <a:rPr lang="en-GB" b="1" i="1" dirty="0"/>
              <a:t> </a:t>
            </a:r>
            <a:r>
              <a:rPr lang="en-GB" b="1" i="1" dirty="0" err="1"/>
              <a:t>thành</a:t>
            </a:r>
            <a:r>
              <a:rPr lang="en-GB" b="1" i="1" dirty="0"/>
              <a:t> </a:t>
            </a:r>
            <a:r>
              <a:rPr lang="en-GB" b="1" i="1" dirty="0" err="1"/>
              <a:t>liên</a:t>
            </a:r>
            <a:r>
              <a:rPr lang="en-GB" b="1" i="1" dirty="0"/>
              <a:t> </a:t>
            </a:r>
            <a:r>
              <a:rPr lang="en-GB" b="1" i="1" dirty="0" err="1"/>
              <a:t>kết</a:t>
            </a:r>
            <a:r>
              <a:rPr lang="en-GB" b="1" i="1" dirty="0"/>
              <a:t> </a:t>
            </a:r>
            <a:r>
              <a:rPr lang="en-GB" b="1" i="1" dirty="0" err="1"/>
              <a:t>hóa</a:t>
            </a:r>
            <a:r>
              <a:rPr lang="en-GB" b="1" i="1" dirty="0"/>
              <a:t> </a:t>
            </a:r>
            <a:r>
              <a:rPr lang="en-GB" b="1" i="1" dirty="0" err="1"/>
              <a:t>học</a:t>
            </a:r>
            <a:r>
              <a:rPr lang="en-GB" b="1" i="1" dirty="0"/>
              <a:t>.</a:t>
            </a:r>
            <a:endParaRPr lang="en-US" b="1" i="1" dirty="0"/>
          </a:p>
          <a:p>
            <a:r>
              <a:rPr lang="en-US" b="1" dirty="0" err="1" smtClean="0"/>
              <a:t>Trong</a:t>
            </a:r>
            <a:r>
              <a:rPr lang="en-US" b="1" dirty="0" smtClean="0"/>
              <a:t> </a:t>
            </a:r>
            <a:r>
              <a:rPr lang="en-US" b="1" dirty="0" err="1"/>
              <a:t>một</a:t>
            </a:r>
            <a:r>
              <a:rPr lang="en-US" b="1" dirty="0"/>
              <a:t> </a:t>
            </a:r>
            <a:r>
              <a:rPr lang="en-US" b="1" dirty="0" err="1"/>
              <a:t>chu</a:t>
            </a:r>
            <a:r>
              <a:rPr lang="en-US" b="1" dirty="0"/>
              <a:t> </a:t>
            </a:r>
            <a:r>
              <a:rPr lang="en-US" b="1" dirty="0" err="1"/>
              <a:t>kì</a:t>
            </a:r>
            <a:r>
              <a:rPr lang="en-US" dirty="0"/>
              <a:t>,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 sang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,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chung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 smtClean="0"/>
              <a:t>dần</a:t>
            </a:r>
            <a:r>
              <a:rPr lang="en-US" dirty="0" smtClean="0"/>
              <a:t>.</a:t>
            </a:r>
          </a:p>
          <a:p>
            <a:r>
              <a:rPr lang="en-US" b="1" dirty="0" err="1" smtClean="0"/>
              <a:t>Trong</a:t>
            </a:r>
            <a:r>
              <a:rPr lang="en-US" b="1" dirty="0" smtClean="0"/>
              <a:t> </a:t>
            </a:r>
            <a:r>
              <a:rPr lang="en-US" b="1" dirty="0" err="1"/>
              <a:t>một</a:t>
            </a:r>
            <a:r>
              <a:rPr lang="en-US" b="1" dirty="0"/>
              <a:t> </a:t>
            </a:r>
            <a:r>
              <a:rPr lang="en-US" b="1" dirty="0" err="1"/>
              <a:t>nhóm</a:t>
            </a:r>
            <a:r>
              <a:rPr lang="en-US" b="1" dirty="0"/>
              <a:t> A</a:t>
            </a:r>
            <a:r>
              <a:rPr lang="en-US" dirty="0"/>
              <a:t>,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xuống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,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chung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 smtClean="0"/>
              <a:t>dần</a:t>
            </a:r>
            <a:r>
              <a:rPr lang="en-US" dirty="0" smtClean="0"/>
              <a:t>.</a:t>
            </a:r>
          </a:p>
          <a:p>
            <a:r>
              <a:rPr lang="en-US" dirty="0" err="1" smtClean="0">
                <a:solidFill>
                  <a:srgbClr val="0070C0"/>
                </a:solidFill>
              </a:rPr>
              <a:t>Quy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luật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biến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đổi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độ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âm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điện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phù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hợp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với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sự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biến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đổi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tính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kim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loại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tính</a:t>
            </a:r>
            <a:r>
              <a:rPr lang="en-US" dirty="0">
                <a:solidFill>
                  <a:srgbClr val="0070C0"/>
                </a:solidFill>
              </a:rPr>
              <a:t> phi </a:t>
            </a:r>
            <a:r>
              <a:rPr lang="en-US" dirty="0" err="1">
                <a:solidFill>
                  <a:srgbClr val="0070C0"/>
                </a:solidFill>
              </a:rPr>
              <a:t>kim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của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nguyên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tố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kì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và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nhóm</a:t>
            </a:r>
            <a:r>
              <a:rPr lang="en-US" dirty="0">
                <a:solidFill>
                  <a:srgbClr val="0070C0"/>
                </a:solidFill>
              </a:rPr>
              <a:t> A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pt-BR" dirty="0"/>
              <a:t>5. Sự biến đổi tuần hoàn tính chất của các nguyên tố hóa học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213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3100" dirty="0" smtClean="0">
                <a:effectLst/>
              </a:rPr>
              <a:t/>
            </a:r>
            <a:br>
              <a:rPr lang="en-US" sz="3100" dirty="0" smtClean="0">
                <a:effectLst/>
              </a:rPr>
            </a:br>
            <a:r>
              <a:rPr lang="en-US" sz="3100" dirty="0" err="1" smtClean="0">
                <a:effectLst/>
              </a:rPr>
              <a:t>Bảng</a:t>
            </a:r>
            <a:r>
              <a:rPr lang="en-US" sz="3100" dirty="0" smtClean="0">
                <a:effectLst/>
              </a:rPr>
              <a:t> </a:t>
            </a:r>
            <a:r>
              <a:rPr lang="en-US" sz="3100" dirty="0">
                <a:effectLst/>
              </a:rPr>
              <a:t>5.3. </a:t>
            </a:r>
            <a:r>
              <a:rPr lang="en-US" sz="3100" dirty="0" err="1">
                <a:effectLst/>
              </a:rPr>
              <a:t>Giá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trị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độ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âm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điện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của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nguyên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tử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một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số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nguyên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tố</a:t>
            </a:r>
            <a:r>
              <a:rPr lang="en-US" sz="3100" dirty="0">
                <a:effectLst/>
              </a:rPr>
              <a:t> </a:t>
            </a:r>
            <a:r>
              <a:rPr lang="en-US" sz="3100" dirty="0" err="1">
                <a:effectLst/>
              </a:rPr>
              <a:t>nhóm</a:t>
            </a:r>
            <a:r>
              <a:rPr lang="en-US" sz="3100" dirty="0">
                <a:effectLst/>
              </a:rPr>
              <a:t> A </a:t>
            </a:r>
            <a:r>
              <a:rPr lang="en-US" sz="3100" dirty="0" err="1">
                <a:effectLst/>
              </a:rPr>
              <a:t>theo</a:t>
            </a:r>
            <a:r>
              <a:rPr lang="en-US" sz="3100" dirty="0">
                <a:effectLst/>
              </a:rPr>
              <a:t> Pau-</a:t>
            </a:r>
            <a:r>
              <a:rPr lang="en-US" sz="3100" dirty="0" err="1">
                <a:effectLst/>
              </a:rPr>
              <a:t>linh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76400"/>
            <a:ext cx="8579463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051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5.3. </a:t>
            </a:r>
            <a:r>
              <a:rPr lang="en-US" b="1" dirty="0" err="1"/>
              <a:t>Hóa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tố</a:t>
            </a:r>
            <a:endParaRPr lang="en-US" dirty="0"/>
          </a:p>
          <a:p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chu</a:t>
            </a:r>
            <a:r>
              <a:rPr lang="en-US" dirty="0"/>
              <a:t> </a:t>
            </a:r>
            <a:r>
              <a:rPr lang="en-US" dirty="0" err="1"/>
              <a:t>kì</a:t>
            </a:r>
            <a:r>
              <a:rPr lang="en-US" dirty="0"/>
              <a:t>,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 sang </a:t>
            </a:r>
            <a:r>
              <a:rPr lang="en-US" dirty="0" err="1"/>
              <a:t>phải</a:t>
            </a:r>
            <a:r>
              <a:rPr lang="en-US" dirty="0"/>
              <a:t>,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lần</a:t>
            </a:r>
            <a:r>
              <a:rPr lang="en-US" dirty="0"/>
              <a:t> </a:t>
            </a:r>
            <a:r>
              <a:rPr lang="en-US" dirty="0" err="1"/>
              <a:t>lượt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I </a:t>
            </a:r>
            <a:r>
              <a:rPr lang="en-US" dirty="0" err="1"/>
              <a:t>đến</a:t>
            </a:r>
            <a:r>
              <a:rPr lang="en-US" dirty="0"/>
              <a:t> VII,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phi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hiđro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IV </a:t>
            </a:r>
            <a:r>
              <a:rPr lang="en-US" dirty="0" err="1"/>
              <a:t>đến</a:t>
            </a:r>
            <a:r>
              <a:rPr lang="en-US" dirty="0"/>
              <a:t> I.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pt-BR" dirty="0"/>
              <a:t>5. Sự biến đổi tuần hoàn tính chất của các nguyên tố hóa học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525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458200" cy="4525963"/>
          </a:xfrm>
        </p:spPr>
        <p:txBody>
          <a:bodyPr/>
          <a:lstStyle/>
          <a:p>
            <a:pPr marL="109728" indent="0">
              <a:buNone/>
            </a:pPr>
            <a:r>
              <a:rPr lang="en-GB" dirty="0" err="1"/>
              <a:t>Bảng</a:t>
            </a:r>
            <a:r>
              <a:rPr lang="en-GB" dirty="0"/>
              <a:t> 5.5. </a:t>
            </a:r>
            <a:r>
              <a:rPr lang="en-GB" dirty="0" err="1"/>
              <a:t>Sự</a:t>
            </a:r>
            <a:r>
              <a:rPr lang="en-GB" dirty="0"/>
              <a:t> </a:t>
            </a:r>
            <a:r>
              <a:rPr lang="en-GB" dirty="0" err="1"/>
              <a:t>biến</a:t>
            </a:r>
            <a:r>
              <a:rPr lang="en-GB" dirty="0"/>
              <a:t> </a:t>
            </a:r>
            <a:r>
              <a:rPr lang="en-GB" dirty="0" err="1"/>
              <a:t>đổi</a:t>
            </a:r>
            <a:r>
              <a:rPr lang="en-GB" dirty="0"/>
              <a:t> </a:t>
            </a:r>
            <a:r>
              <a:rPr lang="en-GB" dirty="0" err="1"/>
              <a:t>tuần</a:t>
            </a:r>
            <a:r>
              <a:rPr lang="en-GB" dirty="0"/>
              <a:t> </a:t>
            </a:r>
            <a:r>
              <a:rPr lang="en-GB" dirty="0" err="1"/>
              <a:t>hoàn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trị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pt-BR" dirty="0"/>
              <a:t>5. Sự biến đổi tuần hoàn tính chất của các nguyên tố hóa học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09801"/>
            <a:ext cx="85344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966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81328"/>
            <a:ext cx="8839200" cy="4525963"/>
          </a:xfrm>
        </p:spPr>
        <p:txBody>
          <a:bodyPr/>
          <a:lstStyle/>
          <a:p>
            <a:endParaRPr lang="en-US" sz="2400" b="1" dirty="0" smtClean="0"/>
          </a:p>
          <a:p>
            <a:pPr algn="ctr"/>
            <a:r>
              <a:rPr lang="en-US" sz="2400" b="1" dirty="0" err="1" smtClean="0"/>
              <a:t>Bảng</a:t>
            </a:r>
            <a:r>
              <a:rPr lang="en-US" sz="2400" b="1" dirty="0" smtClean="0"/>
              <a:t> </a:t>
            </a:r>
            <a:r>
              <a:rPr lang="en-US" sz="2400" b="1" dirty="0"/>
              <a:t>5.4. </a:t>
            </a:r>
            <a:r>
              <a:rPr lang="en-US" sz="2400" b="1" dirty="0" err="1"/>
              <a:t>Sự</a:t>
            </a:r>
            <a:r>
              <a:rPr lang="en-US" sz="2400" b="1" dirty="0"/>
              <a:t> </a:t>
            </a:r>
            <a:r>
              <a:rPr lang="en-US" sz="2400" b="1" dirty="0" err="1"/>
              <a:t>biến</a:t>
            </a:r>
            <a:r>
              <a:rPr lang="en-US" sz="2400" b="1" dirty="0"/>
              <a:t> </a:t>
            </a:r>
            <a:r>
              <a:rPr lang="en-US" sz="2400" b="1" dirty="0" err="1"/>
              <a:t>đổi</a:t>
            </a:r>
            <a:r>
              <a:rPr lang="en-US" sz="2400" b="1" dirty="0"/>
              <a:t> </a:t>
            </a:r>
            <a:r>
              <a:rPr lang="en-US" sz="2400" b="1" dirty="0" err="1"/>
              <a:t>tính</a:t>
            </a:r>
            <a:r>
              <a:rPr lang="en-US" sz="2400" b="1" dirty="0"/>
              <a:t> </a:t>
            </a:r>
            <a:r>
              <a:rPr lang="en-US" sz="2400" b="1" dirty="0" err="1"/>
              <a:t>axit</a:t>
            </a:r>
            <a:r>
              <a:rPr lang="en-US" sz="2400" b="1" dirty="0"/>
              <a:t> </a:t>
            </a:r>
            <a:r>
              <a:rPr lang="en-US" sz="2400" b="1" dirty="0" err="1"/>
              <a:t>bazơ</a:t>
            </a:r>
            <a:endParaRPr lang="en-US" sz="2400" dirty="0"/>
          </a:p>
          <a:p>
            <a:pPr marL="109728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763000" cy="11430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pt-BR" dirty="0">
                <a:latin typeface="+mn-lt"/>
              </a:rPr>
              <a:t>5. Sự biến đổi tuần hoàn tính chất của các nguyên tố hóa học</a:t>
            </a:r>
            <a:endParaRPr lang="en-US" dirty="0">
              <a:latin typeface="+mn-lt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2667000"/>
            <a:ext cx="8581251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863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sz="2800" b="1" dirty="0"/>
              <a:t>5.4. </a:t>
            </a:r>
            <a:r>
              <a:rPr lang="en-GB" sz="2800" b="1" dirty="0" err="1"/>
              <a:t>Oxit</a:t>
            </a:r>
            <a:r>
              <a:rPr lang="en-GB" sz="2800" b="1" dirty="0"/>
              <a:t> </a:t>
            </a:r>
            <a:r>
              <a:rPr lang="en-GB" sz="2800" b="1" dirty="0" err="1"/>
              <a:t>và</a:t>
            </a:r>
            <a:r>
              <a:rPr lang="en-GB" sz="2800" b="1" dirty="0"/>
              <a:t> </a:t>
            </a:r>
            <a:r>
              <a:rPr lang="en-GB" sz="2800" b="1" dirty="0" err="1"/>
              <a:t>hóa</a:t>
            </a:r>
            <a:r>
              <a:rPr lang="en-GB" sz="2800" b="1" dirty="0"/>
              <a:t> </a:t>
            </a:r>
            <a:r>
              <a:rPr lang="en-GB" sz="2800" b="1" dirty="0" err="1"/>
              <a:t>trị</a:t>
            </a:r>
            <a:r>
              <a:rPr lang="en-GB" sz="2800" b="1" dirty="0"/>
              <a:t> </a:t>
            </a:r>
            <a:r>
              <a:rPr lang="en-GB" sz="2800" b="1" dirty="0" err="1"/>
              <a:t>của</a:t>
            </a:r>
            <a:r>
              <a:rPr lang="en-GB" sz="2800" b="1" dirty="0"/>
              <a:t> </a:t>
            </a:r>
            <a:r>
              <a:rPr lang="en-GB" sz="2800" b="1" dirty="0" err="1"/>
              <a:t>các</a:t>
            </a:r>
            <a:r>
              <a:rPr lang="en-GB" sz="2800" b="1" dirty="0"/>
              <a:t> </a:t>
            </a:r>
            <a:r>
              <a:rPr lang="en-GB" sz="2800" b="1" dirty="0" err="1"/>
              <a:t>nguyên</a:t>
            </a:r>
            <a:r>
              <a:rPr lang="en-GB" sz="2800" b="1" dirty="0"/>
              <a:t> </a:t>
            </a:r>
            <a:r>
              <a:rPr lang="en-GB" sz="2800" b="1" dirty="0" err="1"/>
              <a:t>tố</a:t>
            </a:r>
            <a:r>
              <a:rPr lang="en-GB" sz="2800" b="1" dirty="0"/>
              <a:t> </a:t>
            </a:r>
            <a:r>
              <a:rPr lang="en-GB" sz="2800" b="1" dirty="0" err="1"/>
              <a:t>nhóm</a:t>
            </a:r>
            <a:r>
              <a:rPr lang="en-GB" sz="2800" b="1" dirty="0"/>
              <a:t> A </a:t>
            </a:r>
            <a:r>
              <a:rPr lang="en-GB" sz="2800" b="1" dirty="0" err="1"/>
              <a:t>thuộc</a:t>
            </a:r>
            <a:r>
              <a:rPr lang="en-GB" sz="2800" b="1" dirty="0"/>
              <a:t> </a:t>
            </a:r>
            <a:r>
              <a:rPr lang="en-GB" sz="2800" b="1" dirty="0" err="1"/>
              <a:t>cùng</a:t>
            </a:r>
            <a:r>
              <a:rPr lang="en-GB" sz="2800" b="1" dirty="0"/>
              <a:t> </a:t>
            </a:r>
            <a:r>
              <a:rPr lang="en-GB" sz="2800" b="1" dirty="0" err="1"/>
              <a:t>chu</a:t>
            </a:r>
            <a:r>
              <a:rPr lang="en-GB" sz="2800" b="1" dirty="0"/>
              <a:t> </a:t>
            </a:r>
            <a:r>
              <a:rPr lang="en-GB" sz="2800" b="1" dirty="0" err="1"/>
              <a:t>kì</a:t>
            </a:r>
            <a:endParaRPr lang="en-US" sz="2800" dirty="0"/>
          </a:p>
          <a:p>
            <a:r>
              <a:rPr lang="en-US" b="1" i="1" dirty="0" err="1"/>
              <a:t>Trong</a:t>
            </a:r>
            <a:r>
              <a:rPr lang="en-US" b="1" i="1" dirty="0"/>
              <a:t> </a:t>
            </a:r>
            <a:r>
              <a:rPr lang="en-US" b="1" i="1" dirty="0" err="1"/>
              <a:t>một</a:t>
            </a:r>
            <a:r>
              <a:rPr lang="en-US" b="1" i="1" dirty="0"/>
              <a:t> </a:t>
            </a:r>
            <a:r>
              <a:rPr lang="en-US" b="1" i="1" dirty="0" err="1"/>
              <a:t>chu</a:t>
            </a:r>
            <a:r>
              <a:rPr lang="en-US" b="1" i="1" dirty="0"/>
              <a:t> </a:t>
            </a:r>
            <a:r>
              <a:rPr lang="en-US" b="1" i="1" dirty="0" err="1"/>
              <a:t>kì</a:t>
            </a:r>
            <a:r>
              <a:rPr lang="en-US" dirty="0"/>
              <a:t>,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 sang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,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oxit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hidroxit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,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axit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chúng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pt-BR" dirty="0"/>
              <a:t>5. Sự biến đổi tuần hoàn tính chất của các nguyên tố hóa học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29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b="1" dirty="0" smtClean="0"/>
              <a:t>5.5. </a:t>
            </a:r>
            <a:r>
              <a:rPr lang="en-GB" b="1" dirty="0" err="1"/>
              <a:t>Định</a:t>
            </a:r>
            <a:r>
              <a:rPr lang="en-GB" b="1" dirty="0"/>
              <a:t> </a:t>
            </a:r>
            <a:r>
              <a:rPr lang="en-GB" b="1" dirty="0" err="1"/>
              <a:t>luật</a:t>
            </a:r>
            <a:r>
              <a:rPr lang="en-GB" b="1" dirty="0"/>
              <a:t> </a:t>
            </a:r>
            <a:r>
              <a:rPr lang="en-GB" b="1" dirty="0" err="1"/>
              <a:t>tuần</a:t>
            </a:r>
            <a:r>
              <a:rPr lang="en-GB" b="1" dirty="0"/>
              <a:t> </a:t>
            </a:r>
            <a:r>
              <a:rPr lang="en-GB" b="1" dirty="0" err="1"/>
              <a:t>hoàn</a:t>
            </a:r>
            <a:endParaRPr lang="en-US" dirty="0"/>
          </a:p>
          <a:p>
            <a:r>
              <a:rPr lang="en-US" i="1" dirty="0" err="1"/>
              <a:t>Tính</a:t>
            </a:r>
            <a:r>
              <a:rPr lang="en-US" i="1" dirty="0"/>
              <a:t> </a:t>
            </a:r>
            <a:r>
              <a:rPr lang="en-US" i="1" dirty="0" err="1"/>
              <a:t>chất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nguyên</a:t>
            </a:r>
            <a:r>
              <a:rPr lang="en-US" i="1" dirty="0"/>
              <a:t> </a:t>
            </a:r>
            <a:r>
              <a:rPr lang="en-US" i="1" dirty="0" err="1"/>
              <a:t>tố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đơn</a:t>
            </a:r>
            <a:r>
              <a:rPr lang="en-US" i="1" dirty="0"/>
              <a:t> </a:t>
            </a:r>
            <a:r>
              <a:rPr lang="en-US" i="1" dirty="0" err="1"/>
              <a:t>chất</a:t>
            </a:r>
            <a:r>
              <a:rPr lang="en-US" i="1" dirty="0"/>
              <a:t>, </a:t>
            </a:r>
            <a:r>
              <a:rPr lang="en-US" i="1" dirty="0" err="1"/>
              <a:t>cũng</a:t>
            </a:r>
            <a:r>
              <a:rPr lang="en-US" i="1" dirty="0"/>
              <a:t> </a:t>
            </a:r>
            <a:r>
              <a:rPr lang="en-US" i="1" dirty="0" err="1"/>
              <a:t>như</a:t>
            </a:r>
            <a:r>
              <a:rPr lang="en-US" i="1" dirty="0"/>
              <a:t> </a:t>
            </a:r>
            <a:r>
              <a:rPr lang="en-US" i="1" dirty="0" err="1"/>
              <a:t>thành</a:t>
            </a:r>
            <a:r>
              <a:rPr lang="en-US" i="1" dirty="0"/>
              <a:t> </a:t>
            </a:r>
            <a:r>
              <a:rPr lang="en-US" i="1" dirty="0" err="1"/>
              <a:t>phần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tính</a:t>
            </a:r>
            <a:r>
              <a:rPr lang="en-US" i="1" dirty="0"/>
              <a:t> </a:t>
            </a:r>
            <a:r>
              <a:rPr lang="en-US" i="1" dirty="0" err="1"/>
              <a:t>chất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các</a:t>
            </a:r>
            <a:r>
              <a:rPr lang="en-US" i="1" dirty="0"/>
              <a:t> </a:t>
            </a:r>
            <a:r>
              <a:rPr lang="en-US" i="1" dirty="0" err="1"/>
              <a:t>hợp</a:t>
            </a:r>
            <a:r>
              <a:rPr lang="en-US" i="1" dirty="0"/>
              <a:t> </a:t>
            </a:r>
            <a:r>
              <a:rPr lang="en-US" i="1" dirty="0" err="1"/>
              <a:t>chất</a:t>
            </a:r>
            <a:r>
              <a:rPr lang="en-US" i="1" dirty="0"/>
              <a:t> </a:t>
            </a:r>
            <a:r>
              <a:rPr lang="en-US" i="1" dirty="0" err="1"/>
              <a:t>tạo</a:t>
            </a:r>
            <a:r>
              <a:rPr lang="en-US" i="1" dirty="0"/>
              <a:t> </a:t>
            </a:r>
            <a:r>
              <a:rPr lang="en-US" i="1" dirty="0" err="1"/>
              <a:t>nên</a:t>
            </a:r>
            <a:r>
              <a:rPr lang="en-US" i="1" dirty="0"/>
              <a:t> </a:t>
            </a:r>
            <a:r>
              <a:rPr lang="en-US" i="1" dirty="0" err="1"/>
              <a:t>từ</a:t>
            </a:r>
            <a:r>
              <a:rPr lang="en-US" i="1" dirty="0"/>
              <a:t> </a:t>
            </a:r>
            <a:r>
              <a:rPr lang="en-US" i="1" dirty="0" err="1"/>
              <a:t>các</a:t>
            </a:r>
            <a:r>
              <a:rPr lang="en-US" i="1" dirty="0"/>
              <a:t> </a:t>
            </a:r>
            <a:r>
              <a:rPr lang="en-US" i="1" dirty="0" err="1"/>
              <a:t>nguyên</a:t>
            </a:r>
            <a:r>
              <a:rPr lang="en-US" i="1" dirty="0"/>
              <a:t> </a:t>
            </a:r>
            <a:r>
              <a:rPr lang="en-US" i="1" dirty="0" err="1"/>
              <a:t>tố</a:t>
            </a:r>
            <a:r>
              <a:rPr lang="en-US" i="1" dirty="0"/>
              <a:t> </a:t>
            </a:r>
            <a:r>
              <a:rPr lang="en-US" i="1" dirty="0" err="1"/>
              <a:t>đó</a:t>
            </a:r>
            <a:r>
              <a:rPr lang="en-US" i="1" dirty="0"/>
              <a:t> </a:t>
            </a:r>
            <a:r>
              <a:rPr lang="en-US" i="1" dirty="0" err="1"/>
              <a:t>biến</a:t>
            </a:r>
            <a:r>
              <a:rPr lang="en-US" i="1" dirty="0"/>
              <a:t> </a:t>
            </a:r>
            <a:r>
              <a:rPr lang="en-US" i="1" dirty="0" err="1"/>
              <a:t>đổi</a:t>
            </a:r>
            <a:r>
              <a:rPr lang="en-US" i="1" dirty="0"/>
              <a:t> </a:t>
            </a:r>
            <a:r>
              <a:rPr lang="en-US" i="1" dirty="0" err="1"/>
              <a:t>tuần</a:t>
            </a:r>
            <a:r>
              <a:rPr lang="en-US" i="1" dirty="0"/>
              <a:t> </a:t>
            </a:r>
            <a:r>
              <a:rPr lang="en-US" i="1" dirty="0" err="1"/>
              <a:t>hoàn</a:t>
            </a:r>
            <a:r>
              <a:rPr lang="en-US" i="1" dirty="0"/>
              <a:t> </a:t>
            </a:r>
            <a:r>
              <a:rPr lang="en-US" i="1" dirty="0" err="1"/>
              <a:t>theo</a:t>
            </a:r>
            <a:r>
              <a:rPr lang="en-US" i="1" dirty="0"/>
              <a:t> </a:t>
            </a:r>
            <a:r>
              <a:rPr lang="en-US" i="1" dirty="0" err="1"/>
              <a:t>chiều</a:t>
            </a:r>
            <a:r>
              <a:rPr lang="en-US" i="1" dirty="0"/>
              <a:t> </a:t>
            </a:r>
            <a:r>
              <a:rPr lang="en-US" i="1" dirty="0" err="1"/>
              <a:t>tăng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điện</a:t>
            </a:r>
            <a:r>
              <a:rPr lang="en-US" i="1" dirty="0"/>
              <a:t> </a:t>
            </a:r>
            <a:r>
              <a:rPr lang="en-US" i="1" dirty="0" err="1"/>
              <a:t>tích</a:t>
            </a:r>
            <a:r>
              <a:rPr lang="en-US" i="1" dirty="0"/>
              <a:t> </a:t>
            </a:r>
            <a:r>
              <a:rPr lang="en-US" i="1" dirty="0" err="1"/>
              <a:t>hạt</a:t>
            </a:r>
            <a:r>
              <a:rPr lang="en-US" i="1" dirty="0"/>
              <a:t> </a:t>
            </a:r>
            <a:r>
              <a:rPr lang="en-US" i="1" dirty="0" err="1"/>
              <a:t>nhân</a:t>
            </a:r>
            <a:r>
              <a:rPr lang="en-US" i="1" dirty="0"/>
              <a:t> </a:t>
            </a:r>
            <a:r>
              <a:rPr lang="en-US" i="1" dirty="0" err="1"/>
              <a:t>nguyên</a:t>
            </a:r>
            <a:r>
              <a:rPr lang="en-US" i="1" dirty="0"/>
              <a:t> </a:t>
            </a:r>
            <a:r>
              <a:rPr lang="en-US" i="1" dirty="0" err="1"/>
              <a:t>tử</a:t>
            </a:r>
            <a:r>
              <a:rPr lang="en-US" i="1" dirty="0"/>
              <a:t>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pt-BR" dirty="0"/>
              <a:t>5. Sự biến đổi tuần hoàn tính chất của các nguyên tố hóa học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90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b="1" dirty="0" smtClean="0"/>
              <a:t>6.1</a:t>
            </a:r>
            <a:r>
              <a:rPr lang="en-GB" b="1" dirty="0"/>
              <a:t>. </a:t>
            </a:r>
            <a:r>
              <a:rPr lang="en-GB" b="1" dirty="0" err="1"/>
              <a:t>Quan</a:t>
            </a:r>
            <a:r>
              <a:rPr lang="en-GB" b="1" dirty="0"/>
              <a:t> </a:t>
            </a:r>
            <a:r>
              <a:rPr lang="en-GB" b="1" dirty="0" err="1"/>
              <a:t>hệ</a:t>
            </a:r>
            <a:r>
              <a:rPr lang="en-GB" b="1" dirty="0"/>
              <a:t> </a:t>
            </a:r>
            <a:r>
              <a:rPr lang="en-GB" b="1" dirty="0" err="1"/>
              <a:t>giữa</a:t>
            </a:r>
            <a:r>
              <a:rPr lang="en-GB" b="1" dirty="0"/>
              <a:t> </a:t>
            </a:r>
            <a:r>
              <a:rPr lang="en-GB" b="1" dirty="0" err="1"/>
              <a:t>vị</a:t>
            </a:r>
            <a:r>
              <a:rPr lang="en-GB" b="1" dirty="0"/>
              <a:t> </a:t>
            </a:r>
            <a:r>
              <a:rPr lang="en-GB" b="1" dirty="0" err="1"/>
              <a:t>trí</a:t>
            </a:r>
            <a:r>
              <a:rPr lang="en-GB" b="1" dirty="0"/>
              <a:t> </a:t>
            </a:r>
            <a:r>
              <a:rPr lang="en-GB" b="1" dirty="0" err="1"/>
              <a:t>của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tố</a:t>
            </a:r>
            <a:r>
              <a:rPr lang="en-GB" b="1" dirty="0"/>
              <a:t> </a:t>
            </a:r>
            <a:r>
              <a:rPr lang="en-GB" b="1" dirty="0" err="1"/>
              <a:t>và</a:t>
            </a:r>
            <a:r>
              <a:rPr lang="en-GB" b="1" dirty="0"/>
              <a:t> </a:t>
            </a:r>
            <a:r>
              <a:rPr lang="en-GB" b="1" dirty="0" err="1"/>
              <a:t>cấu</a:t>
            </a:r>
            <a:r>
              <a:rPr lang="en-GB" b="1" dirty="0"/>
              <a:t> </a:t>
            </a:r>
            <a:r>
              <a:rPr lang="en-GB" b="1" dirty="0" err="1"/>
              <a:t>tạo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tử</a:t>
            </a:r>
            <a:r>
              <a:rPr lang="en-GB" b="1" dirty="0"/>
              <a:t> </a:t>
            </a: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6</a:t>
            </a:r>
            <a:r>
              <a:rPr lang="en-GB" dirty="0"/>
              <a:t>. Ý </a:t>
            </a:r>
            <a:r>
              <a:rPr lang="en-GB" dirty="0" err="1"/>
              <a:t>nghĩa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bảng</a:t>
            </a:r>
            <a:r>
              <a:rPr lang="en-GB" dirty="0"/>
              <a:t> </a:t>
            </a:r>
            <a:r>
              <a:rPr lang="en-GB" dirty="0" err="1"/>
              <a:t>tuần</a:t>
            </a:r>
            <a:r>
              <a:rPr lang="en-GB" dirty="0"/>
              <a:t> </a:t>
            </a:r>
            <a:r>
              <a:rPr lang="en-GB" dirty="0" err="1"/>
              <a:t>hoàn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học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805544"/>
            <a:ext cx="9220200" cy="3061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50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b="1" dirty="0"/>
              <a:t>6.2. </a:t>
            </a:r>
            <a:r>
              <a:rPr lang="en-GB" b="1" dirty="0" err="1"/>
              <a:t>Quan</a:t>
            </a:r>
            <a:r>
              <a:rPr lang="en-GB" b="1" dirty="0"/>
              <a:t> </a:t>
            </a:r>
            <a:r>
              <a:rPr lang="en-GB" b="1" dirty="0" err="1"/>
              <a:t>hệ</a:t>
            </a:r>
            <a:r>
              <a:rPr lang="en-GB" b="1" dirty="0"/>
              <a:t> </a:t>
            </a:r>
            <a:r>
              <a:rPr lang="en-GB" b="1" dirty="0" err="1"/>
              <a:t>giữa</a:t>
            </a:r>
            <a:r>
              <a:rPr lang="en-GB" b="1" dirty="0"/>
              <a:t> </a:t>
            </a:r>
            <a:r>
              <a:rPr lang="en-GB" b="1" dirty="0" err="1"/>
              <a:t>vị</a:t>
            </a:r>
            <a:r>
              <a:rPr lang="en-GB" b="1" dirty="0"/>
              <a:t> </a:t>
            </a:r>
            <a:r>
              <a:rPr lang="en-GB" b="1" dirty="0" err="1"/>
              <a:t>trí</a:t>
            </a:r>
            <a:r>
              <a:rPr lang="en-GB" b="1" dirty="0"/>
              <a:t> </a:t>
            </a:r>
            <a:r>
              <a:rPr lang="en-GB" b="1" dirty="0" err="1"/>
              <a:t>và</a:t>
            </a:r>
            <a:r>
              <a:rPr lang="en-GB" b="1" dirty="0"/>
              <a:t> </a:t>
            </a:r>
            <a:r>
              <a:rPr lang="en-GB" b="1" dirty="0" err="1"/>
              <a:t>tính</a:t>
            </a:r>
            <a:r>
              <a:rPr lang="en-GB" b="1" dirty="0"/>
              <a:t> </a:t>
            </a:r>
            <a:r>
              <a:rPr lang="en-GB" b="1" dirty="0" err="1"/>
              <a:t>chất</a:t>
            </a:r>
            <a:r>
              <a:rPr lang="en-GB" b="1" dirty="0"/>
              <a:t> </a:t>
            </a:r>
            <a:r>
              <a:rPr lang="en-GB" b="1" dirty="0" err="1"/>
              <a:t>của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tố</a:t>
            </a:r>
            <a:endParaRPr lang="en-US" dirty="0"/>
          </a:p>
          <a:p>
            <a:pPr marL="109728" indent="0">
              <a:buNone/>
            </a:pPr>
            <a:r>
              <a:rPr lang="en-GB" dirty="0" err="1"/>
              <a:t>Biết</a:t>
            </a:r>
            <a:r>
              <a:rPr lang="en-GB" dirty="0"/>
              <a:t> </a:t>
            </a:r>
            <a:r>
              <a:rPr lang="en-GB" dirty="0" err="1"/>
              <a:t>vị</a:t>
            </a:r>
            <a:r>
              <a:rPr lang="en-GB" dirty="0"/>
              <a:t> </a:t>
            </a:r>
            <a:r>
              <a:rPr lang="en-GB" dirty="0" err="1"/>
              <a:t>trí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một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bảng</a:t>
            </a:r>
            <a:r>
              <a:rPr lang="en-GB" dirty="0"/>
              <a:t> </a:t>
            </a:r>
            <a:r>
              <a:rPr lang="en-GB" dirty="0" err="1"/>
              <a:t>tuần</a:t>
            </a:r>
            <a:r>
              <a:rPr lang="en-GB" dirty="0"/>
              <a:t> </a:t>
            </a:r>
            <a:r>
              <a:rPr lang="en-GB" dirty="0" err="1"/>
              <a:t>hoàn</a:t>
            </a:r>
            <a:r>
              <a:rPr lang="en-GB" dirty="0"/>
              <a:t>, </a:t>
            </a:r>
            <a:r>
              <a:rPr lang="en-GB" dirty="0" err="1"/>
              <a:t>có</a:t>
            </a:r>
            <a:r>
              <a:rPr lang="en-GB" dirty="0"/>
              <a:t> </a:t>
            </a:r>
            <a:r>
              <a:rPr lang="en-GB" dirty="0" err="1"/>
              <a:t>thể</a:t>
            </a:r>
            <a:r>
              <a:rPr lang="en-GB" dirty="0"/>
              <a:t> </a:t>
            </a:r>
            <a:r>
              <a:rPr lang="en-GB" dirty="0" err="1"/>
              <a:t>suy</a:t>
            </a:r>
            <a:r>
              <a:rPr lang="en-GB" dirty="0"/>
              <a:t> </a:t>
            </a:r>
            <a:r>
              <a:rPr lang="en-GB" dirty="0" err="1"/>
              <a:t>ra</a:t>
            </a:r>
            <a:r>
              <a:rPr lang="en-GB" dirty="0"/>
              <a:t> </a:t>
            </a:r>
            <a:r>
              <a:rPr lang="en-GB" dirty="0" err="1"/>
              <a:t>những</a:t>
            </a:r>
            <a:r>
              <a:rPr lang="en-GB" dirty="0"/>
              <a:t> </a:t>
            </a:r>
            <a:r>
              <a:rPr lang="en-GB" dirty="0" err="1"/>
              <a:t>tính</a:t>
            </a:r>
            <a:r>
              <a:rPr lang="en-GB" dirty="0"/>
              <a:t> </a:t>
            </a:r>
            <a:r>
              <a:rPr lang="en-GB" dirty="0" err="1"/>
              <a:t>chất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học</a:t>
            </a:r>
            <a:r>
              <a:rPr lang="en-GB" dirty="0"/>
              <a:t> </a:t>
            </a:r>
            <a:r>
              <a:rPr lang="en-GB" dirty="0" err="1"/>
              <a:t>cơ</a:t>
            </a:r>
            <a:r>
              <a:rPr lang="en-GB" dirty="0"/>
              <a:t> </a:t>
            </a:r>
            <a:r>
              <a:rPr lang="en-GB" dirty="0" err="1"/>
              <a:t>bản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nó</a:t>
            </a:r>
            <a:r>
              <a:rPr lang="en-GB" dirty="0"/>
              <a:t>: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Tính</a:t>
            </a:r>
            <a:r>
              <a:rPr lang="en-GB" dirty="0"/>
              <a:t> </a:t>
            </a:r>
            <a:r>
              <a:rPr lang="en-GB" dirty="0" err="1"/>
              <a:t>kim</a:t>
            </a:r>
            <a:r>
              <a:rPr lang="en-GB" dirty="0"/>
              <a:t> </a:t>
            </a:r>
            <a:r>
              <a:rPr lang="en-GB" dirty="0" err="1"/>
              <a:t>loại</a:t>
            </a:r>
            <a:r>
              <a:rPr lang="en-GB" dirty="0"/>
              <a:t>, </a:t>
            </a:r>
            <a:r>
              <a:rPr lang="en-GB" dirty="0" err="1"/>
              <a:t>tính</a:t>
            </a:r>
            <a:r>
              <a:rPr lang="en-GB" dirty="0"/>
              <a:t> phi </a:t>
            </a:r>
            <a:r>
              <a:rPr lang="en-GB" dirty="0" err="1"/>
              <a:t>kim</a:t>
            </a:r>
            <a:r>
              <a:rPr lang="en-GB" dirty="0"/>
              <a:t>;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trị</a:t>
            </a:r>
            <a:r>
              <a:rPr lang="en-GB" dirty="0"/>
              <a:t> </a:t>
            </a:r>
            <a:r>
              <a:rPr lang="en-GB" dirty="0" err="1"/>
              <a:t>cao</a:t>
            </a:r>
            <a:r>
              <a:rPr lang="en-GB" dirty="0"/>
              <a:t> </a:t>
            </a:r>
            <a:r>
              <a:rPr lang="en-GB" dirty="0" err="1"/>
              <a:t>nhất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hợp</a:t>
            </a:r>
            <a:r>
              <a:rPr lang="en-GB" dirty="0"/>
              <a:t> </a:t>
            </a:r>
            <a:r>
              <a:rPr lang="en-GB" dirty="0" err="1"/>
              <a:t>chất</a:t>
            </a:r>
            <a:r>
              <a:rPr lang="en-GB" dirty="0"/>
              <a:t> </a:t>
            </a:r>
            <a:r>
              <a:rPr lang="en-GB" dirty="0" err="1"/>
              <a:t>với</a:t>
            </a:r>
            <a:r>
              <a:rPr lang="en-GB" dirty="0"/>
              <a:t> </a:t>
            </a:r>
            <a:r>
              <a:rPr lang="en-GB" dirty="0" err="1"/>
              <a:t>oxi</a:t>
            </a:r>
            <a:r>
              <a:rPr lang="en-GB" dirty="0"/>
              <a:t>,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trị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trong</a:t>
            </a:r>
            <a:r>
              <a:rPr lang="en-GB" dirty="0"/>
              <a:t> </a:t>
            </a:r>
            <a:r>
              <a:rPr lang="en-GB" dirty="0" err="1"/>
              <a:t>hợp</a:t>
            </a:r>
            <a:r>
              <a:rPr lang="en-GB" dirty="0"/>
              <a:t> </a:t>
            </a:r>
            <a:r>
              <a:rPr lang="en-GB" dirty="0" err="1"/>
              <a:t>chất</a:t>
            </a:r>
            <a:r>
              <a:rPr lang="en-GB" dirty="0"/>
              <a:t> </a:t>
            </a:r>
            <a:r>
              <a:rPr lang="en-GB" dirty="0" err="1"/>
              <a:t>với</a:t>
            </a:r>
            <a:r>
              <a:rPr lang="en-GB" dirty="0"/>
              <a:t> </a:t>
            </a:r>
            <a:r>
              <a:rPr lang="en-GB" dirty="0" err="1"/>
              <a:t>hiđro</a:t>
            </a:r>
            <a:r>
              <a:rPr lang="en-GB" dirty="0"/>
              <a:t>;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Công</a:t>
            </a:r>
            <a:r>
              <a:rPr lang="en-GB" dirty="0"/>
              <a:t> </a:t>
            </a:r>
            <a:r>
              <a:rPr lang="en-GB" dirty="0" err="1"/>
              <a:t>thức</a:t>
            </a:r>
            <a:r>
              <a:rPr lang="en-GB" dirty="0"/>
              <a:t> </a:t>
            </a:r>
            <a:r>
              <a:rPr lang="en-GB" dirty="0" err="1"/>
              <a:t>oxit</a:t>
            </a:r>
            <a:r>
              <a:rPr lang="en-GB" dirty="0"/>
              <a:t> </a:t>
            </a:r>
            <a:r>
              <a:rPr lang="en-GB" dirty="0" err="1"/>
              <a:t>cao</a:t>
            </a:r>
            <a:r>
              <a:rPr lang="en-GB" dirty="0"/>
              <a:t> </a:t>
            </a:r>
            <a:r>
              <a:rPr lang="en-GB" dirty="0" err="1"/>
              <a:t>nhất</a:t>
            </a:r>
            <a:r>
              <a:rPr lang="en-GB" dirty="0"/>
              <a:t>;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Công</a:t>
            </a:r>
            <a:r>
              <a:rPr lang="en-GB" dirty="0"/>
              <a:t> </a:t>
            </a:r>
            <a:r>
              <a:rPr lang="en-GB" dirty="0" err="1"/>
              <a:t>thức</a:t>
            </a:r>
            <a:r>
              <a:rPr lang="en-GB" dirty="0"/>
              <a:t> </a:t>
            </a:r>
            <a:r>
              <a:rPr lang="en-GB" dirty="0" err="1"/>
              <a:t>hợp</a:t>
            </a:r>
            <a:r>
              <a:rPr lang="en-GB" dirty="0"/>
              <a:t> </a:t>
            </a:r>
            <a:r>
              <a:rPr lang="en-GB" dirty="0" err="1"/>
              <a:t>chất</a:t>
            </a:r>
            <a:r>
              <a:rPr lang="en-GB" dirty="0"/>
              <a:t> </a:t>
            </a:r>
            <a:r>
              <a:rPr lang="en-GB" dirty="0" err="1"/>
              <a:t>khí</a:t>
            </a:r>
            <a:r>
              <a:rPr lang="en-GB" dirty="0"/>
              <a:t> </a:t>
            </a:r>
            <a:r>
              <a:rPr lang="en-GB" dirty="0" err="1"/>
              <a:t>với</a:t>
            </a:r>
            <a:r>
              <a:rPr lang="en-GB" dirty="0"/>
              <a:t> </a:t>
            </a:r>
            <a:r>
              <a:rPr lang="en-GB" dirty="0" err="1"/>
              <a:t>hiđro</a:t>
            </a:r>
            <a:r>
              <a:rPr lang="en-GB" dirty="0"/>
              <a:t> (</a:t>
            </a:r>
            <a:r>
              <a:rPr lang="en-GB" dirty="0" err="1"/>
              <a:t>nếu</a:t>
            </a:r>
            <a:r>
              <a:rPr lang="en-GB" dirty="0"/>
              <a:t> </a:t>
            </a:r>
            <a:r>
              <a:rPr lang="en-GB" dirty="0" err="1"/>
              <a:t>có</a:t>
            </a:r>
            <a:r>
              <a:rPr lang="en-GB" dirty="0"/>
              <a:t>);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Công</a:t>
            </a:r>
            <a:r>
              <a:rPr lang="en-GB" dirty="0"/>
              <a:t> </a:t>
            </a:r>
            <a:r>
              <a:rPr lang="en-GB" dirty="0" err="1"/>
              <a:t>thức</a:t>
            </a:r>
            <a:r>
              <a:rPr lang="en-GB" dirty="0"/>
              <a:t> </a:t>
            </a:r>
            <a:r>
              <a:rPr lang="en-GB" dirty="0" err="1"/>
              <a:t>hiđroxit</a:t>
            </a:r>
            <a:r>
              <a:rPr lang="en-GB" dirty="0"/>
              <a:t> </a:t>
            </a:r>
            <a:r>
              <a:rPr lang="en-GB" dirty="0" err="1"/>
              <a:t>tương</a:t>
            </a:r>
            <a:r>
              <a:rPr lang="en-GB" dirty="0"/>
              <a:t> </a:t>
            </a:r>
            <a:r>
              <a:rPr lang="en-GB" dirty="0" err="1"/>
              <a:t>ứng</a:t>
            </a:r>
            <a:r>
              <a:rPr lang="en-GB" dirty="0"/>
              <a:t> (</a:t>
            </a:r>
            <a:r>
              <a:rPr lang="en-GB" dirty="0" err="1"/>
              <a:t>nếu</a:t>
            </a:r>
            <a:r>
              <a:rPr lang="en-GB" dirty="0"/>
              <a:t> </a:t>
            </a:r>
            <a:r>
              <a:rPr lang="en-GB" dirty="0" err="1"/>
              <a:t>có</a:t>
            </a:r>
            <a:r>
              <a:rPr lang="en-GB" dirty="0"/>
              <a:t>) </a:t>
            </a:r>
            <a:r>
              <a:rPr lang="en-GB" dirty="0" err="1"/>
              <a:t>và</a:t>
            </a:r>
            <a:r>
              <a:rPr lang="en-GB" dirty="0"/>
              <a:t> </a:t>
            </a:r>
            <a:r>
              <a:rPr lang="en-GB" dirty="0" err="1"/>
              <a:t>tính</a:t>
            </a:r>
            <a:r>
              <a:rPr lang="en-GB" dirty="0"/>
              <a:t> </a:t>
            </a:r>
            <a:r>
              <a:rPr lang="en-GB" dirty="0" err="1"/>
              <a:t>axit</a:t>
            </a:r>
            <a:r>
              <a:rPr lang="en-GB" dirty="0"/>
              <a:t> hay </a:t>
            </a:r>
            <a:r>
              <a:rPr lang="en-GB" dirty="0" err="1"/>
              <a:t>bazơ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chúng</a:t>
            </a:r>
            <a:r>
              <a:rPr lang="en-GB" dirty="0"/>
              <a:t>.</a:t>
            </a: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6</a:t>
            </a:r>
            <a:r>
              <a:rPr lang="en-GB" dirty="0"/>
              <a:t>. Ý </a:t>
            </a:r>
            <a:r>
              <a:rPr lang="en-GB" dirty="0" err="1"/>
              <a:t>nghĩa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bảng</a:t>
            </a:r>
            <a:r>
              <a:rPr lang="en-GB" dirty="0"/>
              <a:t> </a:t>
            </a:r>
            <a:r>
              <a:rPr lang="en-GB" dirty="0" err="1"/>
              <a:t>tuần</a:t>
            </a:r>
            <a:r>
              <a:rPr lang="en-GB" dirty="0"/>
              <a:t> </a:t>
            </a:r>
            <a:r>
              <a:rPr lang="en-GB" dirty="0" err="1"/>
              <a:t>hoàn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học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72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b="1" dirty="0"/>
              <a:t>6.3. So </a:t>
            </a:r>
            <a:r>
              <a:rPr lang="en-GB" b="1" dirty="0" err="1"/>
              <a:t>sánh</a:t>
            </a:r>
            <a:r>
              <a:rPr lang="en-GB" b="1" dirty="0"/>
              <a:t> </a:t>
            </a:r>
            <a:r>
              <a:rPr lang="en-GB" b="1" dirty="0" err="1"/>
              <a:t>tính</a:t>
            </a:r>
            <a:r>
              <a:rPr lang="en-GB" b="1" dirty="0"/>
              <a:t> </a:t>
            </a:r>
            <a:r>
              <a:rPr lang="en-GB" b="1" dirty="0" err="1"/>
              <a:t>chất</a:t>
            </a:r>
            <a:r>
              <a:rPr lang="en-GB" b="1" dirty="0"/>
              <a:t> </a:t>
            </a:r>
            <a:r>
              <a:rPr lang="en-GB" b="1" dirty="0" err="1"/>
              <a:t>hóa</a:t>
            </a:r>
            <a:r>
              <a:rPr lang="en-GB" b="1" dirty="0"/>
              <a:t> </a:t>
            </a:r>
            <a:r>
              <a:rPr lang="en-GB" b="1" dirty="0" err="1"/>
              <a:t>học</a:t>
            </a:r>
            <a:r>
              <a:rPr lang="en-GB" b="1" dirty="0"/>
              <a:t> </a:t>
            </a:r>
            <a:r>
              <a:rPr lang="en-GB" b="1" dirty="0" err="1"/>
              <a:t>của</a:t>
            </a:r>
            <a:r>
              <a:rPr lang="en-GB" b="1" dirty="0"/>
              <a:t> </a:t>
            </a:r>
            <a:r>
              <a:rPr lang="en-GB" b="1" dirty="0" err="1"/>
              <a:t>một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tố</a:t>
            </a:r>
            <a:r>
              <a:rPr lang="en-GB" b="1" dirty="0"/>
              <a:t> </a:t>
            </a:r>
            <a:r>
              <a:rPr lang="en-GB" b="1" dirty="0" err="1"/>
              <a:t>với</a:t>
            </a:r>
            <a:r>
              <a:rPr lang="en-GB" b="1" dirty="0"/>
              <a:t> </a:t>
            </a:r>
            <a:r>
              <a:rPr lang="en-GB" b="1" dirty="0" err="1"/>
              <a:t>các</a:t>
            </a:r>
            <a:r>
              <a:rPr lang="en-GB" b="1" dirty="0"/>
              <a:t> </a:t>
            </a:r>
            <a:r>
              <a:rPr lang="en-GB" b="1" dirty="0" err="1"/>
              <a:t>nguyên</a:t>
            </a:r>
            <a:r>
              <a:rPr lang="en-GB" b="1" dirty="0"/>
              <a:t> </a:t>
            </a:r>
            <a:r>
              <a:rPr lang="en-GB" b="1" dirty="0" err="1"/>
              <a:t>tố</a:t>
            </a:r>
            <a:r>
              <a:rPr lang="en-GB" b="1" dirty="0"/>
              <a:t> </a:t>
            </a:r>
            <a:r>
              <a:rPr lang="en-GB" b="1" dirty="0" err="1"/>
              <a:t>lân</a:t>
            </a:r>
            <a:r>
              <a:rPr lang="en-GB" b="1" dirty="0"/>
              <a:t> </a:t>
            </a:r>
            <a:r>
              <a:rPr lang="en-GB" b="1" dirty="0" err="1"/>
              <a:t>cận</a:t>
            </a:r>
            <a:endParaRPr lang="en-US" dirty="0"/>
          </a:p>
          <a:p>
            <a:r>
              <a:rPr lang="en-US" dirty="0" err="1"/>
              <a:t>Dựa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luật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tuần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so </a:t>
            </a:r>
            <a:r>
              <a:rPr lang="en-US" dirty="0" err="1"/>
              <a:t>sánh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lân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6</a:t>
            </a:r>
            <a:r>
              <a:rPr lang="en-GB" dirty="0"/>
              <a:t>. Ý </a:t>
            </a:r>
            <a:r>
              <a:rPr lang="en-GB" dirty="0" err="1"/>
              <a:t>nghĩa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bảng</a:t>
            </a:r>
            <a:r>
              <a:rPr lang="en-GB" dirty="0"/>
              <a:t> </a:t>
            </a:r>
            <a:r>
              <a:rPr lang="en-GB" dirty="0" err="1"/>
              <a:t>tuần</a:t>
            </a:r>
            <a:r>
              <a:rPr lang="en-GB" dirty="0"/>
              <a:t> </a:t>
            </a:r>
            <a:r>
              <a:rPr lang="en-GB" dirty="0" err="1"/>
              <a:t>hoàn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tố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học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14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41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57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33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44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73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105</TotalTime>
  <Words>1239</Words>
  <Application>Microsoft Office PowerPoint</Application>
  <PresentationFormat>On-screen Show (4:3)</PresentationFormat>
  <Paragraphs>88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Concourse</vt:lpstr>
      <vt:lpstr>   Chương II.  BẢNG TUẦN HOÀN CÁC NGUYÊN TỐ HÓA HỌC VÀ ĐỊNH LUẬT TUẦN HOÀN </vt:lpstr>
      <vt:lpstr> Mục tiêu </vt:lpstr>
      <vt:lpstr>PowerPoint Presentation</vt:lpstr>
      <vt:lpstr>PowerPoint Presentation</vt:lpstr>
      <vt:lpstr> 1. Nguyên tắc sắp xếp </vt:lpstr>
      <vt:lpstr> 2. Cấu tạo của bảng tuần hoàn các nguyên tố hóa học </vt:lpstr>
      <vt:lpstr> 2. Cấu tạo của bảng tuần hoàn các nguyên tố hóa học </vt:lpstr>
      <vt:lpstr> 2. Cấu tạo của bảng tuần hoàn các nguyên tố hóa học </vt:lpstr>
      <vt:lpstr> 2. Cấu tạo của bảng tuần hoàn các nguyên tố hóa học </vt:lpstr>
      <vt:lpstr>  3. Sự biến đổi tuần hoàn cấu hình electron nguyên tử của các nguyên tố hóa học  </vt:lpstr>
      <vt:lpstr> 3. Sự biến đổi tuần hoàn cấu hình electron nguyên tử của các nguyên tố hóa học </vt:lpstr>
      <vt:lpstr> 4. Cấu hình electron nguyên tử của các nguyên tố nhóm A </vt:lpstr>
      <vt:lpstr> 5. Sự biến đổi tuần hoàn tính chất của các nguyên tố hóa học </vt:lpstr>
      <vt:lpstr>5. Sự biến đổi tuần hoàn tính chất của các nguyên tố hóa học</vt:lpstr>
      <vt:lpstr> Bảng 5.3. Giá trị độ âm điện của nguyên tử một số nguyên tố nhóm A theo Pau-linh </vt:lpstr>
      <vt:lpstr>5. Sự biến đổi tuần hoàn tính chất của các nguyên tố hóa học</vt:lpstr>
      <vt:lpstr>5. Sự biến đổi tuần hoàn tính chất của các nguyên tố hóa học</vt:lpstr>
      <vt:lpstr>5. Sự biến đổi tuần hoàn tính chất của các nguyên tố hóa học</vt:lpstr>
      <vt:lpstr>5. Sự biến đổi tuần hoàn tính chất của các nguyên tố hóa học</vt:lpstr>
      <vt:lpstr>5. Sự biến đổi tuần hoàn tính chất của các nguyên tố hóa học</vt:lpstr>
      <vt:lpstr> 6. Ý nghĩa của bảng tuần hoàn của các nguyên tố hóa học </vt:lpstr>
      <vt:lpstr> 6. Ý nghĩa của bảng tuần hoàn của các nguyên tố hóa học </vt:lpstr>
      <vt:lpstr> 6. Ý nghĩa của bảng tuần hoàn của các nguyên tố hóa học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II.  BẢNG TUẦN HOÀN CÁC NGUYÊN TỐ HÓA HỌC VÀ ĐỊNH LUẬT TUẦN HOÀN</dc:title>
  <dc:creator>CHI NGA</dc:creator>
  <cp:lastModifiedBy>CHI NGA</cp:lastModifiedBy>
  <cp:revision>10</cp:revision>
  <dcterms:created xsi:type="dcterms:W3CDTF">2020-09-21T06:08:36Z</dcterms:created>
  <dcterms:modified xsi:type="dcterms:W3CDTF">2020-09-21T07:54:35Z</dcterms:modified>
</cp:coreProperties>
</file>