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373BB5CD-3AC1-41A2-8AE7-398B55C224AF}" type="datetimeFigureOut">
              <a:rPr lang="en-US" smtClean="0"/>
              <a:t>9/21/2020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353F6A-2AB0-4F56-800F-69A43C7D603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590800"/>
            <a:ext cx="7772400" cy="1470025"/>
          </a:xfrm>
        </p:spPr>
        <p:txBody>
          <a:bodyPr>
            <a:noAutofit/>
          </a:bodyPr>
          <a:lstStyle/>
          <a:p>
            <a:pPr algn="ctr"/>
            <a:r>
              <a:rPr lang="en-US" sz="6000" b="1" dirty="0" smtClean="0">
                <a:latin typeface="+mn-lt"/>
              </a:rPr>
              <a:t/>
            </a:r>
            <a:br>
              <a:rPr lang="en-US" sz="6000" b="1" dirty="0" smtClean="0">
                <a:latin typeface="+mn-lt"/>
              </a:rPr>
            </a:br>
            <a:r>
              <a:rPr lang="en-US" sz="6000" b="1" dirty="0" smtClean="0">
                <a:latin typeface="+mn-lt"/>
              </a:rPr>
              <a:t/>
            </a:r>
            <a:br>
              <a:rPr lang="en-US" sz="6000" b="1" dirty="0" smtClean="0">
                <a:latin typeface="+mn-lt"/>
              </a:rPr>
            </a:br>
            <a:r>
              <a:rPr lang="en-US" sz="6000" b="1" dirty="0" err="1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Bài</a:t>
            </a:r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 </a:t>
            </a:r>
            <a:r>
              <a:rPr lang="en-US" sz="60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06                                    </a:t>
            </a:r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/>
            </a:r>
            <a:b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r>
              <a:rPr lang="en-US" sz="6000" b="1" dirty="0" smtClean="0">
                <a:solidFill>
                  <a:schemeClr val="accent1">
                    <a:lumMod val="50000"/>
                  </a:schemeClr>
                </a:solidFill>
                <a:latin typeface="+mn-lt"/>
              </a:rPr>
              <a:t>ÔN </a:t>
            </a:r>
            <a:r>
              <a:rPr lang="en-US" sz="6000" b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TẬP CHƯƠNG II</a:t>
            </a:r>
            <a:r>
              <a:rPr lang="en-US" sz="6000" b="1" u="sng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/>
            </a:r>
            <a:br>
              <a:rPr lang="en-US" sz="6000" b="1" u="sng" dirty="0">
                <a:solidFill>
                  <a:schemeClr val="accent1">
                    <a:lumMod val="50000"/>
                  </a:schemeClr>
                </a:solidFill>
                <a:latin typeface="+mn-lt"/>
              </a:rPr>
            </a:br>
            <a:endParaRPr lang="en-US" sz="60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38910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481328"/>
            <a:ext cx="8305800" cy="51480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s-ES" b="1" dirty="0" smtClean="0"/>
              <a:t>1.1</a:t>
            </a:r>
            <a:r>
              <a:rPr lang="es-ES" b="1" dirty="0"/>
              <a:t>. </a:t>
            </a:r>
            <a:r>
              <a:rPr lang="es-ES" b="1" dirty="0" err="1"/>
              <a:t>Cấu</a:t>
            </a:r>
            <a:r>
              <a:rPr lang="es-ES" b="1" dirty="0"/>
              <a:t> </a:t>
            </a:r>
            <a:r>
              <a:rPr lang="es-ES" b="1" dirty="0" err="1"/>
              <a:t>tạo</a:t>
            </a:r>
            <a:r>
              <a:rPr lang="es-ES" b="1" dirty="0"/>
              <a:t> </a:t>
            </a:r>
            <a:r>
              <a:rPr lang="es-ES" b="1" dirty="0" err="1"/>
              <a:t>bảng</a:t>
            </a:r>
            <a:r>
              <a:rPr lang="es-ES" b="1" dirty="0"/>
              <a:t> </a:t>
            </a:r>
            <a:r>
              <a:rPr lang="es-ES" b="1" dirty="0" err="1"/>
              <a:t>tuần</a:t>
            </a:r>
            <a:r>
              <a:rPr lang="es-ES" b="1" dirty="0"/>
              <a:t> </a:t>
            </a:r>
            <a:r>
              <a:rPr lang="es-ES" b="1" dirty="0" err="1" smtClean="0"/>
              <a:t>hoàn</a:t>
            </a:r>
            <a:endParaRPr lang="en-US" dirty="0"/>
          </a:p>
          <a:p>
            <a:pPr>
              <a:buFontTx/>
              <a:buChar char="-"/>
            </a:pPr>
            <a:endParaRPr lang="es-ES" dirty="0" smtClean="0"/>
          </a:p>
          <a:p>
            <a:pPr>
              <a:buFont typeface="Wingdings" pitchFamily="2" charset="2"/>
              <a:buChar char="Ø"/>
            </a:pPr>
            <a:r>
              <a:rPr lang="es-ES" dirty="0" err="1" smtClean="0"/>
              <a:t>Các</a:t>
            </a:r>
            <a:r>
              <a:rPr lang="es-ES" dirty="0" smtClean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được</a:t>
            </a:r>
            <a:r>
              <a:rPr lang="es-ES" dirty="0"/>
              <a:t> </a:t>
            </a:r>
            <a:r>
              <a:rPr lang="es-ES" dirty="0" err="1"/>
              <a:t>sắp</a:t>
            </a:r>
            <a:r>
              <a:rPr lang="es-ES" dirty="0"/>
              <a:t> </a:t>
            </a:r>
            <a:r>
              <a:rPr lang="es-ES" dirty="0" err="1"/>
              <a:t>xếp</a:t>
            </a:r>
            <a:r>
              <a:rPr lang="es-ES" dirty="0"/>
              <a:t> </a:t>
            </a:r>
            <a:r>
              <a:rPr lang="es-ES" dirty="0" err="1"/>
              <a:t>theo</a:t>
            </a:r>
            <a:r>
              <a:rPr lang="es-ES" dirty="0"/>
              <a:t> </a:t>
            </a:r>
            <a:r>
              <a:rPr lang="es-ES" dirty="0" err="1"/>
              <a:t>chiều</a:t>
            </a:r>
            <a:r>
              <a:rPr lang="es-ES" dirty="0"/>
              <a:t> </a:t>
            </a:r>
            <a:r>
              <a:rPr lang="es-ES" dirty="0" err="1"/>
              <a:t>tăng</a:t>
            </a:r>
            <a:r>
              <a:rPr lang="es-ES" dirty="0"/>
              <a:t> </a:t>
            </a:r>
            <a:r>
              <a:rPr lang="es-ES" dirty="0" err="1"/>
              <a:t>dần</a:t>
            </a:r>
            <a:r>
              <a:rPr lang="es-ES" dirty="0"/>
              <a:t> </a:t>
            </a:r>
            <a:r>
              <a:rPr lang="es-ES" dirty="0" err="1"/>
              <a:t>của</a:t>
            </a:r>
            <a:r>
              <a:rPr lang="es-ES" dirty="0"/>
              <a:t> </a:t>
            </a:r>
            <a:r>
              <a:rPr lang="es-ES" dirty="0" err="1"/>
              <a:t>điện</a:t>
            </a:r>
            <a:r>
              <a:rPr lang="es-ES" dirty="0"/>
              <a:t> </a:t>
            </a:r>
            <a:r>
              <a:rPr lang="es-ES" dirty="0" err="1"/>
              <a:t>tích</a:t>
            </a:r>
            <a:r>
              <a:rPr lang="es-ES" dirty="0"/>
              <a:t> </a:t>
            </a:r>
            <a:r>
              <a:rPr lang="es-ES" dirty="0" err="1"/>
              <a:t>hạt</a:t>
            </a:r>
            <a:r>
              <a:rPr lang="es-ES" dirty="0"/>
              <a:t> </a:t>
            </a:r>
            <a:r>
              <a:rPr lang="es-ES" dirty="0" err="1"/>
              <a:t>nhân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tử</a:t>
            </a:r>
            <a:r>
              <a:rPr lang="es-ES" dirty="0"/>
              <a:t>.</a:t>
            </a:r>
            <a:br>
              <a:rPr lang="es-ES" dirty="0"/>
            </a:br>
            <a:endParaRPr lang="es-ES" dirty="0" smtClean="0"/>
          </a:p>
          <a:p>
            <a:pPr>
              <a:buFont typeface="Wingdings" pitchFamily="2" charset="2"/>
              <a:buChar char="Ø"/>
            </a:pPr>
            <a:r>
              <a:rPr lang="es-ES" dirty="0" smtClean="0"/>
              <a:t>- </a:t>
            </a:r>
            <a:r>
              <a:rPr lang="es-ES" dirty="0" err="1"/>
              <a:t>Các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có</a:t>
            </a:r>
            <a:r>
              <a:rPr lang="es-ES" dirty="0"/>
              <a:t> </a:t>
            </a:r>
            <a:r>
              <a:rPr lang="es-ES" dirty="0" err="1"/>
              <a:t>cùng</a:t>
            </a:r>
            <a:r>
              <a:rPr lang="es-ES" dirty="0"/>
              <a:t> </a:t>
            </a:r>
            <a:r>
              <a:rPr lang="es-ES" dirty="0" err="1"/>
              <a:t>số</a:t>
            </a:r>
            <a:r>
              <a:rPr lang="es-ES" dirty="0"/>
              <a:t> </a:t>
            </a:r>
            <a:r>
              <a:rPr lang="es-ES" dirty="0" err="1"/>
              <a:t>lớp</a:t>
            </a:r>
            <a:r>
              <a:rPr lang="es-ES" dirty="0"/>
              <a:t> </a:t>
            </a:r>
            <a:r>
              <a:rPr lang="es-ES" dirty="0" err="1"/>
              <a:t>electron</a:t>
            </a:r>
            <a:r>
              <a:rPr lang="es-ES" dirty="0"/>
              <a:t> </a:t>
            </a:r>
            <a:r>
              <a:rPr lang="es-ES" dirty="0" err="1"/>
              <a:t>trong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tử</a:t>
            </a:r>
            <a:r>
              <a:rPr lang="es-ES" dirty="0"/>
              <a:t> </a:t>
            </a:r>
            <a:r>
              <a:rPr lang="es-ES" dirty="0" err="1"/>
              <a:t>được</a:t>
            </a:r>
            <a:r>
              <a:rPr lang="es-ES" dirty="0"/>
              <a:t> </a:t>
            </a:r>
            <a:r>
              <a:rPr lang="es-ES" dirty="0" err="1"/>
              <a:t>xếp</a:t>
            </a:r>
            <a:r>
              <a:rPr lang="es-ES" dirty="0"/>
              <a:t> </a:t>
            </a:r>
            <a:r>
              <a:rPr lang="es-ES" dirty="0" err="1"/>
              <a:t>thành</a:t>
            </a:r>
            <a:r>
              <a:rPr lang="es-ES" dirty="0"/>
              <a:t> </a:t>
            </a:r>
            <a:r>
              <a:rPr lang="es-ES" dirty="0" err="1"/>
              <a:t>một</a:t>
            </a:r>
            <a:r>
              <a:rPr lang="es-ES" dirty="0"/>
              <a:t> </a:t>
            </a:r>
            <a:r>
              <a:rPr lang="es-ES" dirty="0" err="1"/>
              <a:t>hàng</a:t>
            </a:r>
            <a:r>
              <a:rPr lang="es-ES" dirty="0"/>
              <a:t>.</a:t>
            </a:r>
            <a:br>
              <a:rPr lang="es-ES" dirty="0"/>
            </a:br>
            <a:endParaRPr lang="es-ES" dirty="0" smtClean="0"/>
          </a:p>
          <a:p>
            <a:pPr>
              <a:buFont typeface="Wingdings" pitchFamily="2" charset="2"/>
              <a:buChar char="Ø"/>
            </a:pPr>
            <a:r>
              <a:rPr lang="es-ES" dirty="0" smtClean="0"/>
              <a:t>- </a:t>
            </a:r>
            <a:r>
              <a:rPr lang="es-ES" dirty="0" err="1"/>
              <a:t>Các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có</a:t>
            </a:r>
            <a:r>
              <a:rPr lang="es-ES" dirty="0"/>
              <a:t> </a:t>
            </a:r>
            <a:r>
              <a:rPr lang="es-ES" dirty="0" err="1"/>
              <a:t>số</a:t>
            </a:r>
            <a:r>
              <a:rPr lang="es-ES" dirty="0"/>
              <a:t> </a:t>
            </a:r>
            <a:r>
              <a:rPr lang="es-ES" dirty="0" err="1"/>
              <a:t>electron</a:t>
            </a:r>
            <a:r>
              <a:rPr lang="es-ES" dirty="0"/>
              <a:t> </a:t>
            </a:r>
            <a:r>
              <a:rPr lang="es-ES" dirty="0" err="1"/>
              <a:t>hóa</a:t>
            </a:r>
            <a:r>
              <a:rPr lang="es-ES" dirty="0"/>
              <a:t> </a:t>
            </a:r>
            <a:r>
              <a:rPr lang="es-ES" dirty="0" err="1"/>
              <a:t>trị</a:t>
            </a:r>
            <a:r>
              <a:rPr lang="es-ES" dirty="0"/>
              <a:t> </a:t>
            </a:r>
            <a:r>
              <a:rPr lang="es-ES" dirty="0" err="1"/>
              <a:t>trong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tử</a:t>
            </a:r>
            <a:r>
              <a:rPr lang="es-ES" dirty="0"/>
              <a:t> </a:t>
            </a:r>
            <a:r>
              <a:rPr lang="es-ES" dirty="0" err="1"/>
              <a:t>như</a:t>
            </a:r>
            <a:r>
              <a:rPr lang="es-ES" dirty="0"/>
              <a:t> </a:t>
            </a:r>
            <a:r>
              <a:rPr lang="es-ES" dirty="0" err="1"/>
              <a:t>nhau</a:t>
            </a:r>
            <a:r>
              <a:rPr lang="es-ES" dirty="0"/>
              <a:t> </a:t>
            </a:r>
            <a:r>
              <a:rPr lang="es-ES" dirty="0" err="1"/>
              <a:t>được</a:t>
            </a:r>
            <a:r>
              <a:rPr lang="es-ES" dirty="0"/>
              <a:t> </a:t>
            </a:r>
            <a:r>
              <a:rPr lang="es-ES" dirty="0" err="1"/>
              <a:t>xếp</a:t>
            </a:r>
            <a:r>
              <a:rPr lang="es-ES" dirty="0"/>
              <a:t> </a:t>
            </a:r>
            <a:r>
              <a:rPr lang="es-ES" dirty="0" err="1"/>
              <a:t>thành</a:t>
            </a:r>
            <a:r>
              <a:rPr lang="es-ES" dirty="0"/>
              <a:t> </a:t>
            </a:r>
            <a:r>
              <a:rPr lang="es-ES" dirty="0" err="1"/>
              <a:t>một</a:t>
            </a:r>
            <a:r>
              <a:rPr lang="es-ES" dirty="0"/>
              <a:t> </a:t>
            </a:r>
            <a:r>
              <a:rPr lang="es-ES" dirty="0" err="1" smtClean="0"/>
              <a:t>cột</a:t>
            </a:r>
            <a:r>
              <a:rPr lang="es-E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20000"/>
              <a:lumOff val="80000"/>
            </a:schemeClr>
          </a:solidFill>
        </p:spPr>
        <p:txBody>
          <a:bodyPr>
            <a:normAutofit fontScale="90000"/>
          </a:bodyPr>
          <a:lstStyle/>
          <a:p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Hệ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thống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kiến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thức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chương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II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64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481328"/>
            <a:ext cx="8686800" cy="4919472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s-ES" b="1" dirty="0"/>
              <a:t>Ô </a:t>
            </a:r>
            <a:r>
              <a:rPr lang="es-ES" b="1" dirty="0" err="1"/>
              <a:t>nguyên</a:t>
            </a:r>
            <a:r>
              <a:rPr lang="es-ES" b="1" dirty="0"/>
              <a:t> </a:t>
            </a:r>
            <a:r>
              <a:rPr lang="es-ES" b="1" dirty="0" err="1"/>
              <a:t>tố</a:t>
            </a:r>
            <a:r>
              <a:rPr lang="es-ES" b="1" dirty="0"/>
              <a:t>:</a:t>
            </a:r>
            <a:r>
              <a:rPr lang="es-ES" dirty="0"/>
              <a:t> </a:t>
            </a:r>
            <a:r>
              <a:rPr lang="es-ES" dirty="0" err="1"/>
              <a:t>Mỗi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xếp</a:t>
            </a:r>
            <a:r>
              <a:rPr lang="es-ES" dirty="0"/>
              <a:t> </a:t>
            </a:r>
            <a:r>
              <a:rPr lang="es-ES" dirty="0" err="1"/>
              <a:t>vào</a:t>
            </a:r>
            <a:r>
              <a:rPr lang="es-ES" dirty="0"/>
              <a:t> </a:t>
            </a:r>
            <a:r>
              <a:rPr lang="es-ES" dirty="0" err="1"/>
              <a:t>một</a:t>
            </a:r>
            <a:r>
              <a:rPr lang="es-ES" dirty="0"/>
              <a:t> ô.</a:t>
            </a:r>
            <a:endParaRPr lang="en-US" dirty="0"/>
          </a:p>
          <a:p>
            <a:pPr marL="109728" indent="0">
              <a:buNone/>
            </a:pPr>
            <a:r>
              <a:rPr lang="es-ES" b="1" dirty="0" err="1"/>
              <a:t>Chu</a:t>
            </a:r>
            <a:r>
              <a:rPr lang="es-ES" b="1" dirty="0"/>
              <a:t> </a:t>
            </a:r>
            <a:r>
              <a:rPr lang="es-ES" b="1" dirty="0" err="1"/>
              <a:t>kì</a:t>
            </a:r>
            <a:r>
              <a:rPr lang="es-ES" b="1" dirty="0"/>
              <a:t>: </a:t>
            </a:r>
            <a:r>
              <a:rPr lang="es-ES" dirty="0" err="1"/>
              <a:t>Mỗi</a:t>
            </a:r>
            <a:r>
              <a:rPr lang="es-ES" dirty="0"/>
              <a:t> </a:t>
            </a:r>
            <a:r>
              <a:rPr lang="es-ES" dirty="0" err="1"/>
              <a:t>hàng</a:t>
            </a:r>
            <a:r>
              <a:rPr lang="es-ES" dirty="0"/>
              <a:t> </a:t>
            </a:r>
            <a:r>
              <a:rPr lang="es-ES" dirty="0" err="1"/>
              <a:t>là</a:t>
            </a:r>
            <a:r>
              <a:rPr lang="es-ES" dirty="0"/>
              <a:t> </a:t>
            </a:r>
            <a:r>
              <a:rPr lang="es-ES" dirty="0" err="1"/>
              <a:t>một</a:t>
            </a:r>
            <a:r>
              <a:rPr lang="es-ES" dirty="0"/>
              <a:t>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 smtClean="0"/>
              <a:t>kì</a:t>
            </a:r>
            <a:endParaRPr lang="es-ES" dirty="0"/>
          </a:p>
          <a:p>
            <a:pPr>
              <a:buFont typeface="Wingdings" pitchFamily="2" charset="2"/>
              <a:buChar char="Ø"/>
            </a:pPr>
            <a:r>
              <a:rPr lang="es-ES" dirty="0" smtClean="0"/>
              <a:t>- </a:t>
            </a:r>
            <a:r>
              <a:rPr lang="es-ES" dirty="0" err="1"/>
              <a:t>Bảng</a:t>
            </a:r>
            <a:r>
              <a:rPr lang="es-ES" dirty="0"/>
              <a:t> </a:t>
            </a:r>
            <a:r>
              <a:rPr lang="es-ES" dirty="0" err="1"/>
              <a:t>tuần</a:t>
            </a:r>
            <a:r>
              <a:rPr lang="es-ES" dirty="0"/>
              <a:t> </a:t>
            </a:r>
            <a:r>
              <a:rPr lang="es-ES" dirty="0" err="1"/>
              <a:t>hoàn</a:t>
            </a:r>
            <a:r>
              <a:rPr lang="es-ES" dirty="0"/>
              <a:t> </a:t>
            </a:r>
            <a:r>
              <a:rPr lang="es-ES" dirty="0" err="1"/>
              <a:t>có</a:t>
            </a:r>
            <a:r>
              <a:rPr lang="es-ES" dirty="0"/>
              <a:t> 7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: 3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err="1"/>
              <a:t>nhỏ</a:t>
            </a:r>
            <a:r>
              <a:rPr lang="es-ES" dirty="0"/>
              <a:t> (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1, 2, 3); 4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err="1"/>
              <a:t>lớn</a:t>
            </a:r>
            <a:r>
              <a:rPr lang="es-ES" dirty="0"/>
              <a:t> </a:t>
            </a:r>
            <a:r>
              <a:rPr lang="es-ES" dirty="0" smtClean="0"/>
              <a:t>(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smtClean="0"/>
              <a:t>4</a:t>
            </a:r>
            <a:r>
              <a:rPr lang="es-ES" dirty="0"/>
              <a:t>, 5, 6, 7</a:t>
            </a:r>
            <a:r>
              <a:rPr lang="es-ES" dirty="0" smtClean="0"/>
              <a:t>).</a:t>
            </a:r>
          </a:p>
          <a:p>
            <a:pPr>
              <a:buFont typeface="Wingdings" pitchFamily="2" charset="2"/>
              <a:buChar char="Ø"/>
            </a:pPr>
            <a:r>
              <a:rPr lang="es-ES" dirty="0" smtClean="0"/>
              <a:t>-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tử</a:t>
            </a:r>
            <a:r>
              <a:rPr lang="es-ES" dirty="0"/>
              <a:t> </a:t>
            </a:r>
            <a:r>
              <a:rPr lang="es-ES" dirty="0" err="1"/>
              <a:t>các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thuộc</a:t>
            </a:r>
            <a:r>
              <a:rPr lang="es-ES" dirty="0"/>
              <a:t> </a:t>
            </a:r>
            <a:r>
              <a:rPr lang="es-ES" dirty="0" err="1"/>
              <a:t>một</a:t>
            </a:r>
            <a:r>
              <a:rPr lang="es-ES" dirty="0"/>
              <a:t>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err="1"/>
              <a:t>có</a:t>
            </a:r>
            <a:r>
              <a:rPr lang="es-ES" dirty="0"/>
              <a:t> </a:t>
            </a:r>
            <a:r>
              <a:rPr lang="es-ES" dirty="0" err="1"/>
              <a:t>số</a:t>
            </a:r>
            <a:r>
              <a:rPr lang="es-ES" dirty="0"/>
              <a:t> </a:t>
            </a:r>
            <a:r>
              <a:rPr lang="es-ES" dirty="0" err="1"/>
              <a:t>lớp</a:t>
            </a:r>
            <a:r>
              <a:rPr lang="es-ES" dirty="0"/>
              <a:t> </a:t>
            </a:r>
            <a:r>
              <a:rPr lang="es-ES" dirty="0" err="1"/>
              <a:t>electron</a:t>
            </a:r>
            <a:r>
              <a:rPr lang="es-ES" dirty="0"/>
              <a:t> </a:t>
            </a:r>
            <a:r>
              <a:rPr lang="es-ES" dirty="0" err="1"/>
              <a:t>như</a:t>
            </a:r>
            <a:r>
              <a:rPr lang="es-ES" dirty="0"/>
              <a:t> </a:t>
            </a:r>
            <a:r>
              <a:rPr lang="es-ES" dirty="0" err="1"/>
              <a:t>nhau</a:t>
            </a:r>
            <a:r>
              <a:rPr lang="es-E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s-ES" dirty="0" smtClean="0"/>
              <a:t>- </a:t>
            </a:r>
            <a:r>
              <a:rPr lang="es-ES" dirty="0" err="1"/>
              <a:t>Số</a:t>
            </a:r>
            <a:r>
              <a:rPr lang="es-ES" dirty="0"/>
              <a:t> </a:t>
            </a:r>
            <a:r>
              <a:rPr lang="es-ES" dirty="0" err="1"/>
              <a:t>thứ</a:t>
            </a:r>
            <a:r>
              <a:rPr lang="es-ES" dirty="0"/>
              <a:t> </a:t>
            </a:r>
            <a:r>
              <a:rPr lang="es-ES" dirty="0" err="1"/>
              <a:t>tự</a:t>
            </a:r>
            <a:r>
              <a:rPr lang="es-ES" dirty="0"/>
              <a:t> </a:t>
            </a:r>
            <a:r>
              <a:rPr lang="es-ES" dirty="0" err="1"/>
              <a:t>của</a:t>
            </a:r>
            <a:r>
              <a:rPr lang="es-ES" dirty="0"/>
              <a:t>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err="1"/>
              <a:t>bằng</a:t>
            </a:r>
            <a:r>
              <a:rPr lang="es-ES" dirty="0"/>
              <a:t> </a:t>
            </a:r>
            <a:r>
              <a:rPr lang="es-ES" dirty="0" err="1"/>
              <a:t>số</a:t>
            </a:r>
            <a:r>
              <a:rPr lang="es-ES" dirty="0"/>
              <a:t> </a:t>
            </a:r>
            <a:r>
              <a:rPr lang="es-ES" dirty="0" err="1"/>
              <a:t>lớp</a:t>
            </a:r>
            <a:r>
              <a:rPr lang="es-ES" dirty="0"/>
              <a:t> </a:t>
            </a:r>
            <a:r>
              <a:rPr lang="es-ES" dirty="0" err="1"/>
              <a:t>electron</a:t>
            </a:r>
            <a:r>
              <a:rPr lang="es-ES" dirty="0"/>
              <a:t> </a:t>
            </a:r>
            <a:r>
              <a:rPr lang="es-ES" dirty="0" err="1"/>
              <a:t>của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tử</a:t>
            </a:r>
            <a:r>
              <a:rPr lang="es-ES" dirty="0"/>
              <a:t> </a:t>
            </a:r>
            <a:r>
              <a:rPr lang="es-ES" dirty="0" err="1"/>
              <a:t>các</a:t>
            </a:r>
            <a:r>
              <a:rPr lang="es-ES" dirty="0"/>
              <a:t> </a:t>
            </a:r>
            <a:r>
              <a:rPr lang="es-ES" dirty="0" err="1"/>
              <a:t>nguyên</a:t>
            </a:r>
            <a:r>
              <a:rPr lang="es-ES" dirty="0"/>
              <a:t> </a:t>
            </a:r>
            <a:r>
              <a:rPr lang="es-ES" dirty="0" err="1"/>
              <a:t>tố</a:t>
            </a:r>
            <a:r>
              <a:rPr lang="es-ES" dirty="0"/>
              <a:t> </a:t>
            </a:r>
            <a:r>
              <a:rPr lang="es-ES" dirty="0" err="1"/>
              <a:t>trong</a:t>
            </a:r>
            <a:r>
              <a:rPr lang="es-ES" dirty="0"/>
              <a:t> </a:t>
            </a:r>
            <a:r>
              <a:rPr lang="es-ES" dirty="0" err="1"/>
              <a:t>chu</a:t>
            </a:r>
            <a:r>
              <a:rPr lang="es-ES" dirty="0"/>
              <a:t> </a:t>
            </a:r>
            <a:r>
              <a:rPr lang="es-ES" dirty="0" err="1"/>
              <a:t>kì</a:t>
            </a:r>
            <a:r>
              <a:rPr lang="es-ES" dirty="0"/>
              <a:t> </a:t>
            </a:r>
            <a:r>
              <a:rPr lang="es-ES" dirty="0" err="1" smtClean="0"/>
              <a:t>đó</a:t>
            </a:r>
            <a:endParaRPr lang="es-ES" dirty="0"/>
          </a:p>
          <a:p>
            <a:pPr marL="109728" indent="0">
              <a:buNone/>
            </a:pPr>
            <a:r>
              <a:rPr lang="en-US" b="1" dirty="0" err="1" smtClean="0"/>
              <a:t>Nhóm</a:t>
            </a:r>
            <a:r>
              <a:rPr lang="en-US" b="1" dirty="0" smtClean="0"/>
              <a:t> A: </a:t>
            </a:r>
            <a:r>
              <a:rPr lang="en-US" dirty="0" err="1" smtClean="0"/>
              <a:t>Các</a:t>
            </a:r>
            <a:r>
              <a:rPr lang="en-US" dirty="0" smtClean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A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electron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nhau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thứ</a:t>
            </a:r>
            <a:r>
              <a:rPr lang="en-US" dirty="0"/>
              <a:t> </a:t>
            </a:r>
            <a:r>
              <a:rPr lang="en-US" dirty="0" err="1"/>
              <a:t>tự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.</a:t>
            </a:r>
          </a:p>
          <a:p>
            <a:pPr>
              <a:buFont typeface="Wingdings" pitchFamily="2" charset="2"/>
              <a:buChar char="Ø"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0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ES" sz="40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" sz="4000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s-ES" sz="4000" dirty="0" err="1">
                <a:solidFill>
                  <a:schemeClr val="accent1">
                    <a:lumMod val="50000"/>
                  </a:schemeClr>
                </a:solidFill>
              </a:rPr>
              <a:t>Hệ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000" dirty="0" err="1">
                <a:solidFill>
                  <a:schemeClr val="accent1">
                    <a:lumMod val="50000"/>
                  </a:schemeClr>
                </a:solidFill>
              </a:rPr>
              <a:t>thống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000" dirty="0" err="1">
                <a:solidFill>
                  <a:schemeClr val="accent1">
                    <a:lumMod val="50000"/>
                  </a:schemeClr>
                </a:solidFill>
              </a:rPr>
              <a:t>kiến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000" dirty="0" err="1">
                <a:solidFill>
                  <a:schemeClr val="accent1">
                    <a:lumMod val="50000"/>
                  </a:schemeClr>
                </a:solidFill>
              </a:rPr>
              <a:t>thức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000" dirty="0" err="1">
                <a:solidFill>
                  <a:schemeClr val="accent1">
                    <a:lumMod val="50000"/>
                  </a:schemeClr>
                </a:solidFill>
              </a:rPr>
              <a:t>chương</a:t>
            </a:r>
            <a:r>
              <a:rPr lang="es-ES" sz="4000" dirty="0">
                <a:solidFill>
                  <a:schemeClr val="accent1">
                    <a:lumMod val="50000"/>
                  </a:schemeClr>
                </a:solidFill>
              </a:rPr>
              <a:t> II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62324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486400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en-US" b="1" dirty="0" smtClean="0"/>
              <a:t>1.2</a:t>
            </a:r>
            <a:r>
              <a:rPr lang="en-US" b="1" dirty="0"/>
              <a:t>. </a:t>
            </a:r>
            <a:r>
              <a:rPr lang="en-US" b="1" dirty="0" err="1"/>
              <a:t>Sự</a:t>
            </a:r>
            <a:r>
              <a:rPr lang="en-US" b="1" dirty="0"/>
              <a:t> </a:t>
            </a:r>
            <a:r>
              <a:rPr lang="en-US" b="1" dirty="0" err="1"/>
              <a:t>biến</a:t>
            </a:r>
            <a:r>
              <a:rPr lang="en-US" b="1" dirty="0"/>
              <a:t> </a:t>
            </a:r>
            <a:r>
              <a:rPr lang="en-US" b="1" dirty="0" err="1"/>
              <a:t>đổi</a:t>
            </a:r>
            <a:r>
              <a:rPr lang="en-US" b="1" dirty="0"/>
              <a:t> </a:t>
            </a:r>
            <a:r>
              <a:rPr lang="en-US" b="1" dirty="0" err="1"/>
              <a:t>tuần</a:t>
            </a:r>
            <a:r>
              <a:rPr lang="en-US" b="1" dirty="0"/>
              <a:t> </a:t>
            </a:r>
            <a:r>
              <a:rPr lang="en-US" b="1" dirty="0" err="1"/>
              <a:t>hoàn</a:t>
            </a:r>
            <a:endParaRPr lang="en-US" dirty="0"/>
          </a:p>
          <a:p>
            <a:pPr marL="109728" indent="0">
              <a:buNone/>
            </a:pPr>
            <a:r>
              <a:rPr lang="en-US" dirty="0" err="1"/>
              <a:t>Số</a:t>
            </a:r>
            <a:r>
              <a:rPr lang="en-US" dirty="0"/>
              <a:t> electron </a:t>
            </a:r>
            <a:r>
              <a:rPr lang="en-US" dirty="0" err="1"/>
              <a:t>lớp</a:t>
            </a:r>
            <a:r>
              <a:rPr lang="en-US" dirty="0"/>
              <a:t> </a:t>
            </a:r>
            <a:r>
              <a:rPr lang="en-US" dirty="0" err="1"/>
              <a:t>ngoài</a:t>
            </a:r>
            <a:r>
              <a:rPr lang="en-US" dirty="0"/>
              <a:t> </a:t>
            </a:r>
            <a:r>
              <a:rPr lang="en-US" dirty="0" err="1"/>
              <a:t>cùng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ở </a:t>
            </a:r>
            <a:r>
              <a:rPr lang="en-US" dirty="0" err="1"/>
              <a:t>mỗi</a:t>
            </a:r>
            <a:r>
              <a:rPr lang="en-US" dirty="0"/>
              <a:t> </a:t>
            </a:r>
            <a:r>
              <a:rPr lang="en-US" dirty="0" err="1"/>
              <a:t>chu</a:t>
            </a:r>
            <a:r>
              <a:rPr lang="en-US" dirty="0"/>
              <a:t> </a:t>
            </a:r>
            <a:r>
              <a:rPr lang="en-US" dirty="0" err="1"/>
              <a:t>kì</a:t>
            </a:r>
            <a:r>
              <a:rPr lang="en-US" dirty="0"/>
              <a:t> </a:t>
            </a:r>
            <a:r>
              <a:rPr lang="en-US" dirty="0" err="1"/>
              <a:t>tăng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1 </a:t>
            </a:r>
            <a:r>
              <a:rPr lang="en-US" dirty="0" err="1"/>
              <a:t>đến</a:t>
            </a:r>
            <a:r>
              <a:rPr lang="en-US" dirty="0"/>
              <a:t> 8 </a:t>
            </a:r>
            <a:r>
              <a:rPr lang="en-US" dirty="0" err="1"/>
              <a:t>thuộc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nhóm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IA </a:t>
            </a:r>
            <a:r>
              <a:rPr lang="en-US" dirty="0" err="1"/>
              <a:t>đến</a:t>
            </a:r>
            <a:r>
              <a:rPr lang="en-US" dirty="0"/>
              <a:t> VIIIA. </a:t>
            </a:r>
            <a:r>
              <a:rPr lang="en-US" dirty="0" err="1"/>
              <a:t>Cấu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electron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biến</a:t>
            </a:r>
            <a:r>
              <a:rPr lang="en-US" dirty="0"/>
              <a:t> </a:t>
            </a:r>
            <a:r>
              <a:rPr lang="en-US" dirty="0" err="1"/>
              <a:t>đổi</a:t>
            </a:r>
            <a:r>
              <a:rPr lang="en-US" dirty="0"/>
              <a:t> </a:t>
            </a:r>
            <a:r>
              <a:rPr lang="en-US" dirty="0" err="1"/>
              <a:t>tuần</a:t>
            </a:r>
            <a:r>
              <a:rPr lang="en-US" dirty="0"/>
              <a:t> </a:t>
            </a:r>
            <a:r>
              <a:rPr lang="en-US" dirty="0" err="1"/>
              <a:t>hoàn</a:t>
            </a:r>
            <a:r>
              <a:rPr lang="en-US" dirty="0" smtClean="0"/>
              <a:t>.</a:t>
            </a:r>
            <a:r>
              <a:rPr lang="en-US" sz="2800" i="1" dirty="0"/>
              <a:t> </a:t>
            </a:r>
            <a:endParaRPr lang="en-US" sz="2800" i="1" dirty="0" smtClean="0"/>
          </a:p>
          <a:p>
            <a:endParaRPr lang="en-US" sz="2800" i="1" dirty="0"/>
          </a:p>
          <a:p>
            <a:endParaRPr lang="en-US" sz="2800" i="1" dirty="0" smtClean="0"/>
          </a:p>
          <a:p>
            <a:endParaRPr lang="en-US" sz="2800" i="1" dirty="0"/>
          </a:p>
          <a:p>
            <a:endParaRPr lang="en-US" sz="2800" i="1" dirty="0" smtClean="0"/>
          </a:p>
          <a:p>
            <a:endParaRPr lang="en-US" sz="2400" i="1" dirty="0" smtClean="0"/>
          </a:p>
          <a:p>
            <a:pPr marL="109728" indent="0" algn="ctr">
              <a:buNone/>
            </a:pPr>
            <a:r>
              <a:rPr lang="en-US" sz="2400" i="1" dirty="0" err="1" smtClean="0"/>
              <a:t>Sự</a:t>
            </a:r>
            <a:r>
              <a:rPr lang="en-US" sz="2400" i="1" dirty="0" smtClean="0"/>
              <a:t> </a:t>
            </a:r>
            <a:r>
              <a:rPr lang="en-US" sz="2400" i="1" dirty="0" err="1"/>
              <a:t>biến</a:t>
            </a:r>
            <a:r>
              <a:rPr lang="en-US" sz="2400" i="1" dirty="0"/>
              <a:t> </a:t>
            </a:r>
            <a:r>
              <a:rPr lang="en-US" sz="2400" i="1" dirty="0" err="1"/>
              <a:t>đổi</a:t>
            </a:r>
            <a:r>
              <a:rPr lang="en-US" sz="2400" i="1" dirty="0"/>
              <a:t> </a:t>
            </a:r>
            <a:r>
              <a:rPr lang="en-US" sz="2400" i="1" dirty="0" err="1"/>
              <a:t>tuần</a:t>
            </a:r>
            <a:r>
              <a:rPr lang="en-US" sz="2400" i="1" dirty="0"/>
              <a:t> </a:t>
            </a:r>
            <a:r>
              <a:rPr lang="en-US" sz="2400" i="1" dirty="0" err="1"/>
              <a:t>hoàn</a:t>
            </a:r>
            <a:r>
              <a:rPr lang="en-US" sz="2400" i="1" dirty="0"/>
              <a:t> </a:t>
            </a:r>
            <a:r>
              <a:rPr lang="en-US" sz="2400" i="1" dirty="0" err="1"/>
              <a:t>tính</a:t>
            </a:r>
            <a:r>
              <a:rPr lang="en-US" sz="2400" i="1" dirty="0"/>
              <a:t> </a:t>
            </a:r>
            <a:r>
              <a:rPr lang="en-US" sz="2400" i="1" dirty="0" err="1"/>
              <a:t>kim</a:t>
            </a:r>
            <a:r>
              <a:rPr lang="en-US" sz="2400" i="1" dirty="0"/>
              <a:t> </a:t>
            </a:r>
            <a:r>
              <a:rPr lang="en-US" sz="2400" i="1" dirty="0" err="1"/>
              <a:t>loại</a:t>
            </a:r>
            <a:r>
              <a:rPr lang="en-US" sz="2400" i="1" dirty="0"/>
              <a:t>, </a:t>
            </a:r>
            <a:r>
              <a:rPr lang="en-US" sz="2400" i="1" dirty="0" err="1"/>
              <a:t>tính</a:t>
            </a:r>
            <a:r>
              <a:rPr lang="en-US" sz="2400" i="1" dirty="0"/>
              <a:t> phi </a:t>
            </a:r>
            <a:r>
              <a:rPr lang="en-US" sz="2400" i="1" dirty="0" err="1"/>
              <a:t>kim</a:t>
            </a:r>
            <a:r>
              <a:rPr lang="en-US" sz="2400" i="1" dirty="0"/>
              <a:t>, </a:t>
            </a:r>
            <a:r>
              <a:rPr lang="en-US" sz="2400" i="1" dirty="0" err="1"/>
              <a:t>bán</a:t>
            </a:r>
            <a:r>
              <a:rPr lang="en-US" sz="2400" i="1" dirty="0"/>
              <a:t> </a:t>
            </a:r>
            <a:r>
              <a:rPr lang="en-US" sz="2400" i="1" dirty="0" err="1"/>
              <a:t>kính</a:t>
            </a:r>
            <a:r>
              <a:rPr lang="en-US" sz="2400" i="1" dirty="0"/>
              <a:t> </a:t>
            </a:r>
            <a:r>
              <a:rPr lang="en-US" sz="2400" i="1" dirty="0" err="1"/>
              <a:t>nguyên</a:t>
            </a:r>
            <a:r>
              <a:rPr lang="en-US" sz="2400" i="1" dirty="0"/>
              <a:t> </a:t>
            </a:r>
            <a:r>
              <a:rPr lang="en-US" sz="2400" i="1" dirty="0" err="1"/>
              <a:t>tử</a:t>
            </a:r>
            <a:r>
              <a:rPr lang="en-US" sz="2400" i="1" dirty="0"/>
              <a:t>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giá</a:t>
            </a:r>
            <a:r>
              <a:rPr lang="en-US" sz="2400" i="1" dirty="0"/>
              <a:t> </a:t>
            </a:r>
            <a:r>
              <a:rPr lang="en-US" sz="2400" i="1" dirty="0" err="1"/>
              <a:t>trị</a:t>
            </a:r>
            <a:r>
              <a:rPr lang="en-US" sz="2400" i="1" dirty="0"/>
              <a:t> </a:t>
            </a:r>
            <a:r>
              <a:rPr lang="en-US" sz="2400" i="1" dirty="0" err="1"/>
              <a:t>độ</a:t>
            </a:r>
            <a:r>
              <a:rPr lang="en-US" sz="2400" i="1" dirty="0"/>
              <a:t> </a:t>
            </a:r>
            <a:r>
              <a:rPr lang="en-US" sz="2400" i="1" dirty="0" err="1"/>
              <a:t>âm</a:t>
            </a:r>
            <a:r>
              <a:rPr lang="en-US" sz="2400" i="1" dirty="0"/>
              <a:t> </a:t>
            </a:r>
            <a:r>
              <a:rPr lang="en-US" sz="2400" i="1" dirty="0" err="1"/>
              <a:t>điện</a:t>
            </a:r>
            <a:r>
              <a:rPr lang="en-US" sz="2400" i="1" dirty="0"/>
              <a:t>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 fontScale="90000"/>
          </a:bodyPr>
          <a:lstStyle/>
          <a:p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Hệ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thống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kiến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thức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chương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II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581400"/>
            <a:ext cx="9060028" cy="2161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5759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GB" b="1" dirty="0"/>
              <a:t>1.3. </a:t>
            </a:r>
            <a:r>
              <a:rPr lang="en-GB" b="1" dirty="0" err="1"/>
              <a:t>Định</a:t>
            </a:r>
            <a:r>
              <a:rPr lang="en-GB" b="1" dirty="0"/>
              <a:t> </a:t>
            </a:r>
            <a:r>
              <a:rPr lang="en-GB" b="1" dirty="0" err="1"/>
              <a:t>luật</a:t>
            </a:r>
            <a:r>
              <a:rPr lang="en-GB" b="1" dirty="0"/>
              <a:t> </a:t>
            </a:r>
            <a:r>
              <a:rPr lang="en-GB" b="1" dirty="0" err="1"/>
              <a:t>tuần</a:t>
            </a:r>
            <a:r>
              <a:rPr lang="en-GB" b="1" dirty="0"/>
              <a:t> </a:t>
            </a:r>
            <a:r>
              <a:rPr lang="en-GB" b="1" dirty="0" err="1" smtClean="0"/>
              <a:t>hoàn</a:t>
            </a:r>
            <a:endParaRPr lang="en-GB" b="1" dirty="0" smtClean="0"/>
          </a:p>
          <a:p>
            <a:pPr marL="109728" indent="0">
              <a:buNone/>
            </a:pPr>
            <a:r>
              <a:rPr lang="en-US" b="1" i="1" dirty="0" err="1" smtClean="0"/>
              <a:t>Tính</a:t>
            </a:r>
            <a:r>
              <a:rPr lang="en-US" b="1" i="1" dirty="0" smtClean="0"/>
              <a:t> </a:t>
            </a:r>
            <a:r>
              <a:rPr lang="en-US" b="1" i="1" dirty="0" err="1"/>
              <a:t>chất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tố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đơn</a:t>
            </a:r>
            <a:r>
              <a:rPr lang="en-US" b="1" i="1" dirty="0"/>
              <a:t> </a:t>
            </a:r>
            <a:r>
              <a:rPr lang="en-US" b="1" i="1" dirty="0" err="1"/>
              <a:t>chất</a:t>
            </a:r>
            <a:r>
              <a:rPr lang="en-US" b="1" i="1" dirty="0"/>
              <a:t>, </a:t>
            </a:r>
            <a:r>
              <a:rPr lang="en-US" b="1" i="1" dirty="0" err="1"/>
              <a:t>cũng</a:t>
            </a:r>
            <a:r>
              <a:rPr lang="en-US" b="1" i="1" dirty="0"/>
              <a:t> </a:t>
            </a:r>
            <a:r>
              <a:rPr lang="en-US" b="1" i="1" dirty="0" err="1"/>
              <a:t>như</a:t>
            </a:r>
            <a:r>
              <a:rPr lang="en-US" b="1" i="1" dirty="0"/>
              <a:t> </a:t>
            </a:r>
            <a:r>
              <a:rPr lang="en-US" b="1" i="1" dirty="0" err="1"/>
              <a:t>thành</a:t>
            </a:r>
            <a:r>
              <a:rPr lang="en-US" b="1" i="1" dirty="0"/>
              <a:t> </a:t>
            </a:r>
            <a:r>
              <a:rPr lang="en-US" b="1" i="1" dirty="0" err="1"/>
              <a:t>phần</a:t>
            </a:r>
            <a:r>
              <a:rPr lang="en-US" b="1" i="1" dirty="0"/>
              <a:t>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tính</a:t>
            </a:r>
            <a:r>
              <a:rPr lang="en-US" b="1" i="1" dirty="0"/>
              <a:t> </a:t>
            </a:r>
            <a:r>
              <a:rPr lang="en-US" b="1" i="1" dirty="0" err="1"/>
              <a:t>chất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/>
              <a:t>hợp</a:t>
            </a:r>
            <a:r>
              <a:rPr lang="en-US" b="1" i="1" dirty="0"/>
              <a:t> </a:t>
            </a:r>
            <a:r>
              <a:rPr lang="en-US" b="1" i="1" dirty="0" err="1"/>
              <a:t>chất</a:t>
            </a:r>
            <a:r>
              <a:rPr lang="en-US" b="1" i="1" dirty="0"/>
              <a:t> </a:t>
            </a:r>
            <a:r>
              <a:rPr lang="en-US" b="1" i="1" dirty="0" err="1"/>
              <a:t>tạo</a:t>
            </a:r>
            <a:r>
              <a:rPr lang="en-US" b="1" i="1" dirty="0"/>
              <a:t> </a:t>
            </a:r>
            <a:r>
              <a:rPr lang="en-US" b="1" i="1" dirty="0" err="1"/>
              <a:t>nên</a:t>
            </a:r>
            <a:r>
              <a:rPr lang="en-US" b="1" i="1" dirty="0"/>
              <a:t> </a:t>
            </a:r>
            <a:r>
              <a:rPr lang="en-US" b="1" i="1" dirty="0" err="1"/>
              <a:t>từ</a:t>
            </a:r>
            <a:r>
              <a:rPr lang="en-US" b="1" i="1" dirty="0"/>
              <a:t> </a:t>
            </a:r>
            <a:r>
              <a:rPr lang="en-US" b="1" i="1" dirty="0" err="1"/>
              <a:t>các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tố</a:t>
            </a:r>
            <a:r>
              <a:rPr lang="en-US" b="1" i="1" dirty="0"/>
              <a:t> </a:t>
            </a:r>
            <a:r>
              <a:rPr lang="en-US" b="1" i="1" dirty="0" err="1"/>
              <a:t>đó</a:t>
            </a:r>
            <a:r>
              <a:rPr lang="en-US" b="1" i="1" dirty="0"/>
              <a:t> </a:t>
            </a:r>
            <a:r>
              <a:rPr lang="en-US" b="1" i="1" dirty="0" err="1"/>
              <a:t>biến</a:t>
            </a:r>
            <a:r>
              <a:rPr lang="en-US" b="1" i="1" dirty="0"/>
              <a:t> </a:t>
            </a:r>
            <a:r>
              <a:rPr lang="en-US" b="1" i="1" dirty="0" err="1"/>
              <a:t>đổi</a:t>
            </a:r>
            <a:r>
              <a:rPr lang="en-US" b="1" i="1" dirty="0"/>
              <a:t> </a:t>
            </a:r>
            <a:r>
              <a:rPr lang="en-US" b="1" i="1" dirty="0" err="1"/>
              <a:t>tuần</a:t>
            </a:r>
            <a:r>
              <a:rPr lang="en-US" b="1" i="1" dirty="0"/>
              <a:t> </a:t>
            </a:r>
            <a:r>
              <a:rPr lang="en-US" b="1" i="1" dirty="0" err="1"/>
              <a:t>hoàn</a:t>
            </a:r>
            <a:r>
              <a:rPr lang="en-US" b="1" i="1" dirty="0"/>
              <a:t> </a:t>
            </a:r>
            <a:r>
              <a:rPr lang="en-US" b="1" i="1" dirty="0" err="1"/>
              <a:t>theo</a:t>
            </a:r>
            <a:r>
              <a:rPr lang="en-US" b="1" i="1" dirty="0"/>
              <a:t> </a:t>
            </a:r>
            <a:r>
              <a:rPr lang="en-US" b="1" i="1" dirty="0" err="1"/>
              <a:t>chiều</a:t>
            </a:r>
            <a:r>
              <a:rPr lang="en-US" b="1" i="1" dirty="0"/>
              <a:t> </a:t>
            </a:r>
            <a:r>
              <a:rPr lang="en-US" b="1" i="1" dirty="0" err="1"/>
              <a:t>tăng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điện</a:t>
            </a:r>
            <a:r>
              <a:rPr lang="en-US" b="1" i="1" dirty="0"/>
              <a:t> </a:t>
            </a:r>
            <a:r>
              <a:rPr lang="en-US" b="1" i="1" dirty="0" err="1"/>
              <a:t>tích</a:t>
            </a:r>
            <a:r>
              <a:rPr lang="en-US" b="1" i="1" dirty="0"/>
              <a:t> </a:t>
            </a:r>
            <a:r>
              <a:rPr lang="en-US" b="1" i="1" dirty="0" err="1"/>
              <a:t>hạt</a:t>
            </a:r>
            <a:r>
              <a:rPr lang="en-US" b="1" i="1" dirty="0"/>
              <a:t> </a:t>
            </a:r>
            <a:r>
              <a:rPr lang="en-US" b="1" i="1" dirty="0" err="1"/>
              <a:t>nhân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tử</a:t>
            </a:r>
            <a:r>
              <a:rPr lang="en-US" b="1" i="1" dirty="0"/>
              <a:t>.</a:t>
            </a:r>
            <a:endParaRPr lang="en-US" i="1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/>
            </a:r>
            <a:b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</a:br>
            <a:r>
              <a:rPr lang="es-ES" sz="4400" dirty="0" smtClean="0">
                <a:solidFill>
                  <a:schemeClr val="accent1">
                    <a:lumMod val="50000"/>
                  </a:schemeClr>
                </a:solidFill>
              </a:rPr>
              <a:t>1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Hệ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thống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kiến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thức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s-ES" sz="4400" dirty="0" err="1">
                <a:solidFill>
                  <a:schemeClr val="accent1">
                    <a:lumMod val="50000"/>
                  </a:schemeClr>
                </a:solidFill>
              </a:rPr>
              <a:t>chương</a:t>
            </a:r>
            <a:r>
              <a:rPr lang="es-ES" sz="4400" dirty="0">
                <a:solidFill>
                  <a:schemeClr val="accent1">
                    <a:lumMod val="50000"/>
                  </a:schemeClr>
                </a:solidFill>
              </a:rPr>
              <a:t> II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738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09728" lvl="0" indent="0">
              <a:buNone/>
            </a:pPr>
            <a:r>
              <a:rPr lang="pt-BR" dirty="0" smtClean="0"/>
              <a:t>1/Nguyên </a:t>
            </a:r>
            <a:r>
              <a:rPr lang="pt-BR" dirty="0"/>
              <a:t>tử (X) thuộc nhóm VIA có tổng số các hạt là 24 hạt.</a:t>
            </a:r>
            <a:endParaRPr lang="en-US" dirty="0"/>
          </a:p>
          <a:p>
            <a:r>
              <a:rPr lang="pt-BR" dirty="0"/>
              <a:t>a) Viết cấu hình electron.</a:t>
            </a:r>
            <a:endParaRPr lang="en-US" dirty="0"/>
          </a:p>
          <a:p>
            <a:r>
              <a:rPr lang="pt-BR" dirty="0"/>
              <a:t>b) Xác định vị trí của (X) trong bảng hệ thống tuần hoàn các nguyên tố hóa học.</a:t>
            </a:r>
            <a:endParaRPr lang="en-US" dirty="0"/>
          </a:p>
          <a:p>
            <a:pPr marL="109728" lvl="0" indent="0">
              <a:buNone/>
            </a:pPr>
            <a:r>
              <a:rPr lang="pt-BR" dirty="0" smtClean="0"/>
              <a:t>2/ Một </a:t>
            </a:r>
            <a:r>
              <a:rPr lang="pt-BR" dirty="0"/>
              <a:t>nguyên tố (Y) thuộc chu kì 3, nhóm VIA trong bảng tuần hoàn.</a:t>
            </a:r>
            <a:endParaRPr lang="en-US" dirty="0"/>
          </a:p>
          <a:p>
            <a:r>
              <a:rPr lang="pt-BR" dirty="0"/>
              <a:t>a) Nguyên tử (Y) có bao nhiêu electron ngoài cùng?</a:t>
            </a:r>
            <a:endParaRPr lang="en-US" dirty="0"/>
          </a:p>
          <a:p>
            <a:r>
              <a:rPr lang="pt-BR" dirty="0"/>
              <a:t>b) So sánh tính chất của (Y) với 2 nguyên tố bên cạnh thuộc cùng chu kì.</a:t>
            </a:r>
            <a:endParaRPr lang="en-US" dirty="0"/>
          </a:p>
          <a:p>
            <a:pPr marL="109728" lvl="0" indent="0">
              <a:buNone/>
            </a:pPr>
            <a:r>
              <a:rPr lang="pt-BR" smtClean="0"/>
              <a:t>3/ Oxit </a:t>
            </a:r>
            <a:r>
              <a:rPr lang="pt-BR" dirty="0"/>
              <a:t>cao nhất của một nguyên tố là RO</a:t>
            </a:r>
            <a:r>
              <a:rPr lang="pt-BR" baseline="-25000" dirty="0"/>
              <a:t>3</a:t>
            </a:r>
            <a:r>
              <a:rPr lang="pt-BR" dirty="0"/>
              <a:t>, trong hợp chất của (R) với hidro có 5,88% H về khối lượng. Xác định nguyên tử khối của (R).</a:t>
            </a:r>
            <a:endParaRPr lang="en-US" dirty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5300" dirty="0" smtClean="0">
                <a:effectLst/>
              </a:rPr>
              <a:t/>
            </a:r>
            <a:br>
              <a:rPr lang="en-GB" sz="5300" dirty="0" smtClean="0">
                <a:effectLst/>
              </a:rPr>
            </a:br>
            <a:r>
              <a:rPr lang="en-GB" sz="5300" dirty="0" smtClean="0">
                <a:solidFill>
                  <a:schemeClr val="accent1">
                    <a:lumMod val="50000"/>
                  </a:schemeClr>
                </a:solidFill>
                <a:effectLst/>
              </a:rPr>
              <a:t>2</a:t>
            </a:r>
            <a:r>
              <a:rPr lang="en-GB" sz="5300" dirty="0">
                <a:solidFill>
                  <a:schemeClr val="accent1">
                    <a:lumMod val="50000"/>
                  </a:schemeClr>
                </a:solidFill>
                <a:effectLst/>
              </a:rPr>
              <a:t>. </a:t>
            </a:r>
            <a:r>
              <a:rPr lang="en-GB" sz="5300" dirty="0" err="1">
                <a:solidFill>
                  <a:schemeClr val="accent1">
                    <a:lumMod val="50000"/>
                  </a:schemeClr>
                </a:solidFill>
                <a:effectLst/>
              </a:rPr>
              <a:t>Bài</a:t>
            </a:r>
            <a:r>
              <a:rPr lang="en-GB" sz="5300" dirty="0">
                <a:solidFill>
                  <a:schemeClr val="accent1">
                    <a:lumMod val="50000"/>
                  </a:schemeClr>
                </a:solidFill>
                <a:effectLst/>
              </a:rPr>
              <a:t> </a:t>
            </a:r>
            <a:r>
              <a:rPr lang="en-GB" sz="5300" dirty="0" err="1">
                <a:solidFill>
                  <a:schemeClr val="accent1">
                    <a:lumMod val="50000"/>
                  </a:schemeClr>
                </a:solidFill>
                <a:effectLst/>
              </a:rPr>
              <a:t>tập</a:t>
            </a:r>
            <a:r>
              <a:rPr lang="en-US" sz="4000" dirty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en-US" sz="4000" dirty="0">
                <a:solidFill>
                  <a:schemeClr val="accent1">
                    <a:lumMod val="50000"/>
                  </a:schemeClr>
                </a:solidFill>
                <a:effectLst/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856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038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71474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497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6646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0317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68476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330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4265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421399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43671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516535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37622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983860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06854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5780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1035</TotalTime>
  <Words>402</Words>
  <Application>Microsoft Office PowerPoint</Application>
  <PresentationFormat>On-screen Show (4:3)</PresentationFormat>
  <Paragraphs>36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Concourse</vt:lpstr>
      <vt:lpstr>  Bài 06                                     ÔN TẬP CHƯƠNG II </vt:lpstr>
      <vt:lpstr> 1. Hệ thống kiến thức chương II </vt:lpstr>
      <vt:lpstr> 1. Hệ thống kiến thức chương II </vt:lpstr>
      <vt:lpstr> 1. Hệ thống kiến thức chương II </vt:lpstr>
      <vt:lpstr> 1. Hệ thống kiến thức chương II </vt:lpstr>
      <vt:lpstr> 2. Bài tập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06                                     ÔN TẬP CHƯƠNG II</dc:title>
  <dc:creator>CHI NGA</dc:creator>
  <cp:lastModifiedBy>CHI NGA</cp:lastModifiedBy>
  <cp:revision>6</cp:revision>
  <dcterms:created xsi:type="dcterms:W3CDTF">2020-09-21T13:28:38Z</dcterms:created>
  <dcterms:modified xsi:type="dcterms:W3CDTF">2020-09-22T06:43:48Z</dcterms:modified>
</cp:coreProperties>
</file>