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5"/>
  </p:notesMasterIdLst>
  <p:sldIdLst>
    <p:sldId id="256" r:id="rId2"/>
    <p:sldId id="257" r:id="rId3"/>
    <p:sldId id="258" r:id="rId4"/>
    <p:sldId id="259" r:id="rId5"/>
    <p:sldId id="261" r:id="rId6"/>
    <p:sldId id="262" r:id="rId7"/>
    <p:sldId id="264" r:id="rId8"/>
    <p:sldId id="265" r:id="rId9"/>
    <p:sldId id="266" r:id="rId10"/>
    <p:sldId id="267" r:id="rId11"/>
    <p:sldId id="268" r:id="rId12"/>
    <p:sldId id="269" r:id="rId13"/>
    <p:sldId id="270" r:id="rId14"/>
    <p:sldId id="273" r:id="rId15"/>
    <p:sldId id="274" r:id="rId16"/>
    <p:sldId id="276" r:id="rId17"/>
    <p:sldId id="285" r:id="rId18"/>
    <p:sldId id="277" r:id="rId19"/>
    <p:sldId id="278" r:id="rId20"/>
    <p:sldId id="294" r:id="rId21"/>
    <p:sldId id="295" r:id="rId22"/>
    <p:sldId id="296" r:id="rId23"/>
    <p:sldId id="297"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9" d="100"/>
          <a:sy n="69" d="100"/>
        </p:scale>
        <p:origin x="-1829" y="-37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2F86B6-F921-499F-B963-E56D27B46487}" type="datetimeFigureOut">
              <a:rPr lang="en-US" smtClean="0"/>
              <a:t>9/4/2022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330DB0-58AA-4C81-A373-FD7F0285AFC8}" type="slidenum">
              <a:rPr lang="en-US" smtClean="0"/>
              <a:t>‹#›</a:t>
            </a:fld>
            <a:endParaRPr lang="en-US"/>
          </a:p>
        </p:txBody>
      </p:sp>
    </p:spTree>
    <p:extLst>
      <p:ext uri="{BB962C8B-B14F-4D97-AF65-F5344CB8AC3E}">
        <p14:creationId xmlns:p14="http://schemas.microsoft.com/office/powerpoint/2010/main" val="2048843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sz="2000">
                <a:solidFill>
                  <a:schemeClr val="tx1"/>
                </a:solidFill>
                <a:latin typeface=".VnArial Narrow" pitchFamily="34" charset="0"/>
              </a:defRPr>
            </a:lvl1pPr>
            <a:lvl2pPr marL="742950" indent="-285750">
              <a:defRPr sz="2000">
                <a:solidFill>
                  <a:schemeClr val="tx1"/>
                </a:solidFill>
                <a:latin typeface=".VnArial Narrow" pitchFamily="34" charset="0"/>
              </a:defRPr>
            </a:lvl2pPr>
            <a:lvl3pPr marL="1143000" indent="-228600">
              <a:defRPr sz="2000">
                <a:solidFill>
                  <a:schemeClr val="tx1"/>
                </a:solidFill>
                <a:latin typeface=".VnArial Narrow" pitchFamily="34" charset="0"/>
              </a:defRPr>
            </a:lvl3pPr>
            <a:lvl4pPr marL="1600200" indent="-228600">
              <a:defRPr sz="2000">
                <a:solidFill>
                  <a:schemeClr val="tx1"/>
                </a:solidFill>
                <a:latin typeface=".VnArial Narrow" pitchFamily="34" charset="0"/>
              </a:defRPr>
            </a:lvl4pPr>
            <a:lvl5pPr marL="2057400" indent="-228600">
              <a:defRPr sz="2000">
                <a:solidFill>
                  <a:schemeClr val="tx1"/>
                </a:solidFill>
                <a:latin typeface=".VnArial Narrow" pitchFamily="34" charset="0"/>
              </a:defRPr>
            </a:lvl5pPr>
            <a:lvl6pPr marL="2514600" indent="-228600" eaLnBrk="0" fontAlgn="base" hangingPunct="0">
              <a:spcBef>
                <a:spcPct val="0"/>
              </a:spcBef>
              <a:spcAft>
                <a:spcPct val="0"/>
              </a:spcAft>
              <a:defRPr sz="2000">
                <a:solidFill>
                  <a:schemeClr val="tx1"/>
                </a:solidFill>
                <a:latin typeface=".VnArial Narrow" pitchFamily="34" charset="0"/>
              </a:defRPr>
            </a:lvl6pPr>
            <a:lvl7pPr marL="2971800" indent="-228600" eaLnBrk="0" fontAlgn="base" hangingPunct="0">
              <a:spcBef>
                <a:spcPct val="0"/>
              </a:spcBef>
              <a:spcAft>
                <a:spcPct val="0"/>
              </a:spcAft>
              <a:defRPr sz="2000">
                <a:solidFill>
                  <a:schemeClr val="tx1"/>
                </a:solidFill>
                <a:latin typeface=".VnArial Narrow" pitchFamily="34" charset="0"/>
              </a:defRPr>
            </a:lvl7pPr>
            <a:lvl8pPr marL="3429000" indent="-228600" eaLnBrk="0" fontAlgn="base" hangingPunct="0">
              <a:spcBef>
                <a:spcPct val="0"/>
              </a:spcBef>
              <a:spcAft>
                <a:spcPct val="0"/>
              </a:spcAft>
              <a:defRPr sz="2000">
                <a:solidFill>
                  <a:schemeClr val="tx1"/>
                </a:solidFill>
                <a:latin typeface=".VnArial Narrow" pitchFamily="34" charset="0"/>
              </a:defRPr>
            </a:lvl8pPr>
            <a:lvl9pPr marL="3886200" indent="-228600" eaLnBrk="0" fontAlgn="base" hangingPunct="0">
              <a:spcBef>
                <a:spcPct val="0"/>
              </a:spcBef>
              <a:spcAft>
                <a:spcPct val="0"/>
              </a:spcAft>
              <a:defRPr sz="2000">
                <a:solidFill>
                  <a:schemeClr val="tx1"/>
                </a:solidFill>
                <a:latin typeface=".VnArial Narrow" pitchFamily="34" charset="0"/>
              </a:defRPr>
            </a:lvl9pPr>
          </a:lstStyle>
          <a:p>
            <a:fld id="{C9A60536-619F-4843-9E42-D71544CDC8EC}" type="slidenum">
              <a:rPr lang="en-US" sz="1200">
                <a:latin typeface="Arial" charset="0"/>
              </a:rPr>
              <a:pPr/>
              <a:t>22</a:t>
            </a:fld>
            <a:endParaRPr lang="en-US" sz="1200">
              <a:latin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463F206-9FF4-4EF2-8CAA-B840B14DC309}" type="datetimeFigureOut">
              <a:rPr lang="en-US" smtClean="0"/>
              <a:t>9/4/2022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4D9F9110-23B4-4F52-91D4-99447431309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D9F9110-23B4-4F52-91D4-994474313099}"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D9F9110-23B4-4F52-91D4-994474313099}"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D9F9110-23B4-4F52-91D4-994474313099}"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4D9F9110-23B4-4F52-91D4-99447431309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4D9F9110-23B4-4F52-91D4-994474313099}"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4D9F9110-23B4-4F52-91D4-99447431309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4463F206-9FF4-4EF2-8CAA-B840B14DC309}" type="datetimeFigureOut">
              <a:rPr lang="en-US" smtClean="0"/>
              <a:t>9/4/2022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D9F9110-23B4-4F52-91D4-99447431309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463F206-9FF4-4EF2-8CAA-B840B14DC309}" type="datetimeFigureOut">
              <a:rPr lang="en-US" smtClean="0"/>
              <a:t>9/4/2022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4D9F9110-23B4-4F52-91D4-994474313099}"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D9F9110-23B4-4F52-91D4-99447431309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463F206-9FF4-4EF2-8CAA-B840B14DC309}" type="datetimeFigureOut">
              <a:rPr lang="en-US" smtClean="0"/>
              <a:t>9/4/2022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D9F9110-23B4-4F52-91D4-99447431309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402D2B76-2A61-48A2-A9DE-A329D30CDEBB}"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029681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66C6133E-FFA8-4B55-A69C-4F12BACCE08B}"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14461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463F206-9FF4-4EF2-8CAA-B840B14DC309}" type="datetimeFigureOut">
              <a:rPr lang="en-US" smtClean="0"/>
              <a:t>9/4/2022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D9F9110-23B4-4F52-91D4-99447431309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onthi.com/?a=OT&amp;ot=LT&amp;hdn_lt_id=142#56"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hyperlink" Target="http://www.onthi.com/?a=OT&amp;ot=LT&amp;hdn_lt_id=142#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onthi.com/?a=OT&amp;ot=LT&amp;hdn_lt_id=142#112" TargetMode="External"/><Relationship Id="rId2" Type="http://schemas.openxmlformats.org/officeDocument/2006/relationships/hyperlink" Target="http://www.onthi.com/?a=OT&amp;ot=LT&amp;hdn_lt_id=142#111"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onthi.com/?a=OT&amp;ot=LT&amp;hdn_lt_id=686" TargetMode="External"/><Relationship Id="rId2" Type="http://schemas.openxmlformats.org/officeDocument/2006/relationships/hyperlink" Target="http://www.onthi.com/?a=OT&amp;ot=LT&amp;hdn_lt_id=143#1" TargetMode="External"/><Relationship Id="rId1" Type="http://schemas.openxmlformats.org/officeDocument/2006/relationships/slideLayout" Target="../slideLayouts/slideLayout2.xml"/><Relationship Id="rId5" Type="http://schemas.openxmlformats.org/officeDocument/2006/relationships/hyperlink" Target="http://www.onthi.com/?a=OT&amp;ot=LT&amp;hdn_lt_id=170#1" TargetMode="External"/><Relationship Id="rId4" Type="http://schemas.openxmlformats.org/officeDocument/2006/relationships/hyperlink" Target="http://www.onthi.com/?a=OT&amp;ot=LT&amp;hdn_lt_id=142#111"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9.wmf"/><Relationship Id="rId5" Type="http://schemas.openxmlformats.org/officeDocument/2006/relationships/oleObject" Target="../embeddings/oleObject2.bin"/><Relationship Id="rId4" Type="http://schemas.openxmlformats.org/officeDocument/2006/relationships/image" Target="../media/image8.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9.wmf"/><Relationship Id="rId5" Type="http://schemas.openxmlformats.org/officeDocument/2006/relationships/oleObject" Target="../embeddings/oleObject4.bin"/><Relationship Id="rId4" Type="http://schemas.openxmlformats.org/officeDocument/2006/relationships/image" Target="../media/image8.w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13.xml"/><Relationship Id="rId1" Type="http://schemas.openxmlformats.org/officeDocument/2006/relationships/vmlDrawing" Target="../drawings/vmlDrawing3.vml"/><Relationship Id="rId6" Type="http://schemas.openxmlformats.org/officeDocument/2006/relationships/image" Target="../media/image11.wmf"/><Relationship Id="rId5" Type="http://schemas.openxmlformats.org/officeDocument/2006/relationships/oleObject" Target="../embeddings/oleObject6.bin"/><Relationship Id="rId4" Type="http://schemas.openxmlformats.org/officeDocument/2006/relationships/image" Target="../media/image10.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798" y="304800"/>
            <a:ext cx="7772400" cy="1829761"/>
          </a:xfrm>
        </p:spPr>
        <p:txBody>
          <a:bodyPr>
            <a:normAutofit/>
          </a:bodyPr>
          <a:lstStyle/>
          <a:p>
            <a:pPr algn="ctr"/>
            <a:r>
              <a:rPr lang="en-US" sz="8000" dirty="0" smtClean="0">
                <a:solidFill>
                  <a:schemeClr val="accent1">
                    <a:lumMod val="75000"/>
                  </a:schemeClr>
                </a:solidFill>
              </a:rPr>
              <a:t>HÓA HỌC 1</a:t>
            </a:r>
            <a:endParaRPr lang="en-US" sz="8000" dirty="0">
              <a:solidFill>
                <a:schemeClr val="accent1">
                  <a:lumMod val="75000"/>
                </a:schemeClr>
              </a:solidFill>
            </a:endParaRPr>
          </a:p>
        </p:txBody>
      </p:sp>
      <p:sp>
        <p:nvSpPr>
          <p:cNvPr id="3" name="Subtitle 2"/>
          <p:cNvSpPr>
            <a:spLocks noGrp="1"/>
          </p:cNvSpPr>
          <p:nvPr>
            <p:ph type="subTitle"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1873" y="2534434"/>
            <a:ext cx="2757454" cy="224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348050"/>
            <a:ext cx="4038600" cy="2602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91885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458200" cy="4995672"/>
          </a:xfrm>
        </p:spPr>
        <p:txBody>
          <a:bodyPr>
            <a:normAutofit fontScale="92500" lnSpcReduction="20000"/>
          </a:bodyPr>
          <a:lstStyle/>
          <a:p>
            <a:pPr marL="109728" indent="0">
              <a:buNone/>
            </a:pPr>
            <a:r>
              <a:rPr lang="de-DE" b="1" dirty="0" smtClean="0"/>
              <a:t>Mục </a:t>
            </a:r>
            <a:r>
              <a:rPr lang="de-DE" b="1" dirty="0"/>
              <a:t>tiêu</a:t>
            </a:r>
            <a:endParaRPr lang="en-US" dirty="0"/>
          </a:p>
          <a:p>
            <a:pPr marL="109728" indent="0">
              <a:buNone/>
            </a:pPr>
            <a:r>
              <a:rPr lang="de-DE" i="1" dirty="0">
                <a:solidFill>
                  <a:schemeClr val="bg2">
                    <a:lumMod val="25000"/>
                  </a:schemeClr>
                </a:solidFill>
              </a:rPr>
              <a:t>Sau khi nghiên cứu xong chương này, học sinh có thể: </a:t>
            </a:r>
            <a:endParaRPr lang="en-US" dirty="0">
              <a:solidFill>
                <a:schemeClr val="bg2">
                  <a:lumMod val="25000"/>
                </a:schemeClr>
              </a:solidFill>
            </a:endParaRPr>
          </a:p>
          <a:p>
            <a:r>
              <a:rPr lang="en-GB" i="1" dirty="0">
                <a:solidFill>
                  <a:schemeClr val="bg2">
                    <a:lumMod val="25000"/>
                  </a:schemeClr>
                </a:solidFill>
              </a:rPr>
              <a:t>- </a:t>
            </a:r>
            <a:r>
              <a:rPr lang="en-GB" i="1" dirty="0" err="1">
                <a:solidFill>
                  <a:schemeClr val="bg2">
                    <a:lumMod val="25000"/>
                  </a:schemeClr>
                </a:solidFill>
              </a:rPr>
              <a:t>Biết</a:t>
            </a:r>
            <a:r>
              <a:rPr lang="en-GB" i="1" dirty="0">
                <a:solidFill>
                  <a:schemeClr val="bg2">
                    <a:lumMod val="25000"/>
                  </a:schemeClr>
                </a:solidFill>
              </a:rPr>
              <a:t> </a:t>
            </a:r>
            <a:r>
              <a:rPr lang="en-GB" i="1" dirty="0" err="1">
                <a:solidFill>
                  <a:schemeClr val="bg2">
                    <a:lumMod val="25000"/>
                  </a:schemeClr>
                </a:solidFill>
              </a:rPr>
              <a:t>được</a:t>
            </a:r>
            <a:r>
              <a:rPr lang="en-GB" i="1" dirty="0">
                <a:solidFill>
                  <a:schemeClr val="bg2">
                    <a:lumMod val="25000"/>
                  </a:schemeClr>
                </a:solidFill>
              </a:rPr>
              <a:t> </a:t>
            </a:r>
            <a:r>
              <a:rPr lang="en-GB" i="1" dirty="0" err="1">
                <a:solidFill>
                  <a:schemeClr val="bg2">
                    <a:lumMod val="25000"/>
                  </a:schemeClr>
                </a:solidFill>
              </a:rPr>
              <a:t>kiến</a:t>
            </a:r>
            <a:r>
              <a:rPr lang="en-GB" i="1" dirty="0">
                <a:solidFill>
                  <a:schemeClr val="bg2">
                    <a:lumMod val="25000"/>
                  </a:schemeClr>
                </a:solidFill>
              </a:rPr>
              <a:t> </a:t>
            </a:r>
            <a:r>
              <a:rPr lang="en-GB" i="1" dirty="0" err="1">
                <a:solidFill>
                  <a:schemeClr val="bg2">
                    <a:lumMod val="25000"/>
                  </a:schemeClr>
                </a:solidFill>
              </a:rPr>
              <a:t>thức</a:t>
            </a:r>
            <a:r>
              <a:rPr lang="en-GB" i="1" dirty="0">
                <a:solidFill>
                  <a:schemeClr val="bg2">
                    <a:lumMod val="25000"/>
                  </a:schemeClr>
                </a:solidFill>
              </a:rPr>
              <a:t> </a:t>
            </a:r>
            <a:r>
              <a:rPr lang="en-GB" i="1" dirty="0" err="1">
                <a:solidFill>
                  <a:schemeClr val="bg2">
                    <a:lumMod val="25000"/>
                  </a:schemeClr>
                </a:solidFill>
              </a:rPr>
              <a:t>về</a:t>
            </a:r>
            <a:r>
              <a:rPr lang="en-GB" i="1" dirty="0">
                <a:solidFill>
                  <a:schemeClr val="bg2">
                    <a:lumMod val="25000"/>
                  </a:schemeClr>
                </a:solidFill>
              </a:rPr>
              <a:t> </a:t>
            </a:r>
            <a:r>
              <a:rPr lang="en-GB" i="1" dirty="0" err="1">
                <a:solidFill>
                  <a:schemeClr val="bg2">
                    <a:lumMod val="25000"/>
                  </a:schemeClr>
                </a:solidFill>
              </a:rPr>
              <a:t>thành</a:t>
            </a:r>
            <a:r>
              <a:rPr lang="en-GB" i="1" dirty="0">
                <a:solidFill>
                  <a:schemeClr val="bg2">
                    <a:lumMod val="25000"/>
                  </a:schemeClr>
                </a:solidFill>
              </a:rPr>
              <a:t> </a:t>
            </a:r>
            <a:r>
              <a:rPr lang="en-GB" i="1" dirty="0" err="1">
                <a:solidFill>
                  <a:schemeClr val="bg2">
                    <a:lumMod val="25000"/>
                  </a:schemeClr>
                </a:solidFill>
              </a:rPr>
              <a:t>phần</a:t>
            </a:r>
            <a:r>
              <a:rPr lang="en-GB" i="1" dirty="0">
                <a:solidFill>
                  <a:schemeClr val="bg2">
                    <a:lumMod val="25000"/>
                  </a:schemeClr>
                </a:solidFill>
              </a:rPr>
              <a:t> </a:t>
            </a:r>
            <a:r>
              <a:rPr lang="en-GB" i="1" dirty="0" err="1">
                <a:solidFill>
                  <a:schemeClr val="bg2">
                    <a:lumMod val="25000"/>
                  </a:schemeClr>
                </a:solidFill>
              </a:rPr>
              <a:t>cơ</a:t>
            </a:r>
            <a:r>
              <a:rPr lang="en-GB" i="1" dirty="0">
                <a:solidFill>
                  <a:schemeClr val="bg2">
                    <a:lumMod val="25000"/>
                  </a:schemeClr>
                </a:solidFill>
              </a:rPr>
              <a:t> </a:t>
            </a:r>
            <a:r>
              <a:rPr lang="en-GB" i="1" dirty="0" err="1">
                <a:solidFill>
                  <a:schemeClr val="bg2">
                    <a:lumMod val="25000"/>
                  </a:schemeClr>
                </a:solidFill>
              </a:rPr>
              <a:t>bản</a:t>
            </a:r>
            <a:r>
              <a:rPr lang="en-GB" i="1" dirty="0">
                <a:solidFill>
                  <a:schemeClr val="bg2">
                    <a:lumMod val="25000"/>
                  </a:schemeClr>
                </a:solidFill>
              </a:rPr>
              <a:t> </a:t>
            </a:r>
            <a:r>
              <a:rPr lang="en-GB" i="1" dirty="0" err="1">
                <a:solidFill>
                  <a:schemeClr val="bg2">
                    <a:lumMod val="25000"/>
                  </a:schemeClr>
                </a:solidFill>
              </a:rPr>
              <a:t>của</a:t>
            </a:r>
            <a:r>
              <a:rPr lang="en-GB" i="1" dirty="0">
                <a:solidFill>
                  <a:schemeClr val="bg2">
                    <a:lumMod val="25000"/>
                  </a:schemeClr>
                </a:solidFill>
              </a:rPr>
              <a:t> </a:t>
            </a:r>
            <a:r>
              <a:rPr lang="en-GB" i="1" dirty="0" err="1">
                <a:solidFill>
                  <a:schemeClr val="bg2">
                    <a:lumMod val="25000"/>
                  </a:schemeClr>
                </a:solidFill>
              </a:rPr>
              <a:t>nguyên</a:t>
            </a:r>
            <a:r>
              <a:rPr lang="en-GB" i="1" dirty="0">
                <a:solidFill>
                  <a:schemeClr val="bg2">
                    <a:lumMod val="25000"/>
                  </a:schemeClr>
                </a:solidFill>
              </a:rPr>
              <a:t> </a:t>
            </a:r>
            <a:r>
              <a:rPr lang="en-GB" i="1" dirty="0" err="1">
                <a:solidFill>
                  <a:schemeClr val="bg2">
                    <a:lumMod val="25000"/>
                  </a:schemeClr>
                </a:solidFill>
              </a:rPr>
              <a:t>tử</a:t>
            </a:r>
            <a:r>
              <a:rPr lang="en-GB" i="1" dirty="0">
                <a:solidFill>
                  <a:schemeClr val="bg2">
                    <a:lumMod val="25000"/>
                  </a:schemeClr>
                </a:solidFill>
              </a:rPr>
              <a:t>, </a:t>
            </a:r>
            <a:r>
              <a:rPr lang="en-GB" i="1" dirty="0" err="1">
                <a:solidFill>
                  <a:schemeClr val="bg2">
                    <a:lumMod val="25000"/>
                  </a:schemeClr>
                </a:solidFill>
              </a:rPr>
              <a:t>các</a:t>
            </a:r>
            <a:r>
              <a:rPr lang="en-GB" i="1" dirty="0">
                <a:solidFill>
                  <a:schemeClr val="bg2">
                    <a:lumMod val="25000"/>
                  </a:schemeClr>
                </a:solidFill>
              </a:rPr>
              <a:t> </a:t>
            </a:r>
            <a:r>
              <a:rPr lang="en-GB" i="1" dirty="0" err="1">
                <a:solidFill>
                  <a:schemeClr val="bg2">
                    <a:lumMod val="25000"/>
                  </a:schemeClr>
                </a:solidFill>
              </a:rPr>
              <a:t>đơn</a:t>
            </a:r>
            <a:r>
              <a:rPr lang="en-GB" i="1" dirty="0">
                <a:solidFill>
                  <a:schemeClr val="bg2">
                    <a:lumMod val="25000"/>
                  </a:schemeClr>
                </a:solidFill>
              </a:rPr>
              <a:t> </a:t>
            </a:r>
            <a:r>
              <a:rPr lang="en-GB" i="1" dirty="0" err="1">
                <a:solidFill>
                  <a:schemeClr val="bg2">
                    <a:lumMod val="25000"/>
                  </a:schemeClr>
                </a:solidFill>
              </a:rPr>
              <a:t>vị</a:t>
            </a:r>
            <a:r>
              <a:rPr lang="en-GB" i="1" dirty="0">
                <a:solidFill>
                  <a:schemeClr val="bg2">
                    <a:lumMod val="25000"/>
                  </a:schemeClr>
                </a:solidFill>
              </a:rPr>
              <a:t> </a:t>
            </a:r>
            <a:r>
              <a:rPr lang="en-GB" i="1" dirty="0" err="1">
                <a:solidFill>
                  <a:schemeClr val="bg2">
                    <a:lumMod val="25000"/>
                  </a:schemeClr>
                </a:solidFill>
              </a:rPr>
              <a:t>đo</a:t>
            </a:r>
            <a:r>
              <a:rPr lang="en-GB" i="1" dirty="0">
                <a:solidFill>
                  <a:schemeClr val="bg2">
                    <a:lumMod val="25000"/>
                  </a:schemeClr>
                </a:solidFill>
              </a:rPr>
              <a:t> </a:t>
            </a:r>
            <a:r>
              <a:rPr lang="en-GB" i="1" dirty="0" err="1">
                <a:solidFill>
                  <a:schemeClr val="bg2">
                    <a:lumMod val="25000"/>
                  </a:schemeClr>
                </a:solidFill>
              </a:rPr>
              <a:t>lường</a:t>
            </a:r>
            <a:r>
              <a:rPr lang="en-GB" i="1" dirty="0">
                <a:solidFill>
                  <a:schemeClr val="bg2">
                    <a:lumMod val="25000"/>
                  </a:schemeClr>
                </a:solidFill>
              </a:rPr>
              <a:t> </a:t>
            </a:r>
            <a:r>
              <a:rPr lang="en-GB" i="1" dirty="0" err="1">
                <a:solidFill>
                  <a:schemeClr val="bg2">
                    <a:lumMod val="25000"/>
                  </a:schemeClr>
                </a:solidFill>
              </a:rPr>
              <a:t>như</a:t>
            </a:r>
            <a:r>
              <a:rPr lang="en-GB" i="1" dirty="0">
                <a:solidFill>
                  <a:schemeClr val="bg2">
                    <a:lumMod val="25000"/>
                  </a:schemeClr>
                </a:solidFill>
              </a:rPr>
              <a:t> u, </a:t>
            </a:r>
            <a:r>
              <a:rPr lang="en-GB" i="1" dirty="0" err="1">
                <a:solidFill>
                  <a:schemeClr val="bg2">
                    <a:lumMod val="25000"/>
                  </a:schemeClr>
                </a:solidFill>
              </a:rPr>
              <a:t>đvđt</a:t>
            </a:r>
            <a:r>
              <a:rPr lang="en-GB" i="1" dirty="0">
                <a:solidFill>
                  <a:schemeClr val="bg2">
                    <a:lumMod val="25000"/>
                  </a:schemeClr>
                </a:solidFill>
              </a:rPr>
              <a:t>, nm</a:t>
            </a:r>
            <a:endParaRPr lang="en-US" dirty="0">
              <a:solidFill>
                <a:schemeClr val="bg2">
                  <a:lumMod val="25000"/>
                </a:schemeClr>
              </a:solidFill>
            </a:endParaRPr>
          </a:p>
          <a:p>
            <a:r>
              <a:rPr lang="en-GB" i="1" dirty="0">
                <a:solidFill>
                  <a:schemeClr val="bg2">
                    <a:lumMod val="25000"/>
                  </a:schemeClr>
                </a:solidFill>
              </a:rPr>
              <a:t>- </a:t>
            </a:r>
            <a:r>
              <a:rPr lang="en-GB" i="1" dirty="0" err="1">
                <a:solidFill>
                  <a:schemeClr val="bg2">
                    <a:lumMod val="25000"/>
                  </a:schemeClr>
                </a:solidFill>
              </a:rPr>
              <a:t>Học</a:t>
            </a:r>
            <a:r>
              <a:rPr lang="en-GB" i="1" dirty="0">
                <a:solidFill>
                  <a:schemeClr val="bg2">
                    <a:lumMod val="25000"/>
                  </a:schemeClr>
                </a:solidFill>
              </a:rPr>
              <a:t> </a:t>
            </a:r>
            <a:r>
              <a:rPr lang="en-GB" i="1" dirty="0" err="1">
                <a:solidFill>
                  <a:schemeClr val="bg2">
                    <a:lumMod val="25000"/>
                  </a:schemeClr>
                </a:solidFill>
              </a:rPr>
              <a:t>sinh</a:t>
            </a:r>
            <a:r>
              <a:rPr lang="en-GB" i="1" dirty="0">
                <a:solidFill>
                  <a:schemeClr val="bg2">
                    <a:lumMod val="25000"/>
                  </a:schemeClr>
                </a:solidFill>
              </a:rPr>
              <a:t> </a:t>
            </a:r>
            <a:r>
              <a:rPr lang="en-GB" i="1" dirty="0" err="1">
                <a:solidFill>
                  <a:schemeClr val="bg2">
                    <a:lumMod val="25000"/>
                  </a:schemeClr>
                </a:solidFill>
              </a:rPr>
              <a:t>hiểu</a:t>
            </a:r>
            <a:r>
              <a:rPr lang="en-GB" i="1" dirty="0">
                <a:solidFill>
                  <a:schemeClr val="bg2">
                    <a:lumMod val="25000"/>
                  </a:schemeClr>
                </a:solidFill>
              </a:rPr>
              <a:t> </a:t>
            </a:r>
            <a:r>
              <a:rPr lang="en-GB" i="1" dirty="0" err="1">
                <a:solidFill>
                  <a:schemeClr val="bg2">
                    <a:lumMod val="25000"/>
                  </a:schemeClr>
                </a:solidFill>
              </a:rPr>
              <a:t>quy</a:t>
            </a:r>
            <a:r>
              <a:rPr lang="en-GB" i="1" dirty="0">
                <a:solidFill>
                  <a:schemeClr val="bg2">
                    <a:lumMod val="25000"/>
                  </a:schemeClr>
                </a:solidFill>
              </a:rPr>
              <a:t> </a:t>
            </a:r>
            <a:r>
              <a:rPr lang="en-GB" i="1" dirty="0" err="1">
                <a:solidFill>
                  <a:schemeClr val="bg2">
                    <a:lumMod val="25000"/>
                  </a:schemeClr>
                </a:solidFill>
              </a:rPr>
              <a:t>luật</a:t>
            </a:r>
            <a:r>
              <a:rPr lang="en-GB" i="1" dirty="0">
                <a:solidFill>
                  <a:schemeClr val="bg2">
                    <a:lumMod val="25000"/>
                  </a:schemeClr>
                </a:solidFill>
              </a:rPr>
              <a:t> </a:t>
            </a:r>
            <a:r>
              <a:rPr lang="en-GB" i="1" dirty="0" err="1">
                <a:solidFill>
                  <a:schemeClr val="bg2">
                    <a:lumMod val="25000"/>
                  </a:schemeClr>
                </a:solidFill>
              </a:rPr>
              <a:t>sắp</a:t>
            </a:r>
            <a:r>
              <a:rPr lang="en-GB" i="1" dirty="0">
                <a:solidFill>
                  <a:schemeClr val="bg2">
                    <a:lumMod val="25000"/>
                  </a:schemeClr>
                </a:solidFill>
              </a:rPr>
              <a:t> </a:t>
            </a:r>
            <a:r>
              <a:rPr lang="en-GB" i="1" dirty="0" err="1">
                <a:solidFill>
                  <a:schemeClr val="bg2">
                    <a:lumMod val="25000"/>
                  </a:schemeClr>
                </a:solidFill>
              </a:rPr>
              <a:t>xếp</a:t>
            </a:r>
            <a:r>
              <a:rPr lang="en-GB" i="1" dirty="0">
                <a:solidFill>
                  <a:schemeClr val="bg2">
                    <a:lumMod val="25000"/>
                  </a:schemeClr>
                </a:solidFill>
              </a:rPr>
              <a:t> </a:t>
            </a:r>
            <a:r>
              <a:rPr lang="en-GB" i="1" dirty="0" err="1">
                <a:solidFill>
                  <a:schemeClr val="bg2">
                    <a:lumMod val="25000"/>
                  </a:schemeClr>
                </a:solidFill>
              </a:rPr>
              <a:t>các</a:t>
            </a:r>
            <a:r>
              <a:rPr lang="en-GB" i="1" dirty="0">
                <a:solidFill>
                  <a:schemeClr val="bg2">
                    <a:lumMod val="25000"/>
                  </a:schemeClr>
                </a:solidFill>
              </a:rPr>
              <a:t> electron </a:t>
            </a:r>
            <a:r>
              <a:rPr lang="en-GB" i="1" dirty="0" err="1">
                <a:solidFill>
                  <a:schemeClr val="bg2">
                    <a:lumMod val="25000"/>
                  </a:schemeClr>
                </a:solidFill>
              </a:rPr>
              <a:t>trong</a:t>
            </a:r>
            <a:r>
              <a:rPr lang="en-GB" i="1" dirty="0">
                <a:solidFill>
                  <a:schemeClr val="bg2">
                    <a:lumMod val="25000"/>
                  </a:schemeClr>
                </a:solidFill>
              </a:rPr>
              <a:t> </a:t>
            </a:r>
            <a:r>
              <a:rPr lang="en-GB" i="1" dirty="0" err="1">
                <a:solidFill>
                  <a:schemeClr val="bg2">
                    <a:lumMod val="25000"/>
                  </a:schemeClr>
                </a:solidFill>
              </a:rPr>
              <a:t>vỏ</a:t>
            </a:r>
            <a:r>
              <a:rPr lang="en-GB" i="1" dirty="0">
                <a:solidFill>
                  <a:schemeClr val="bg2">
                    <a:lumMod val="25000"/>
                  </a:schemeClr>
                </a:solidFill>
              </a:rPr>
              <a:t> </a:t>
            </a:r>
            <a:r>
              <a:rPr lang="en-GB" i="1" dirty="0" err="1">
                <a:solidFill>
                  <a:schemeClr val="bg2">
                    <a:lumMod val="25000"/>
                  </a:schemeClr>
                </a:solidFill>
              </a:rPr>
              <a:t>nguyên</a:t>
            </a:r>
            <a:r>
              <a:rPr lang="en-GB" i="1" dirty="0">
                <a:solidFill>
                  <a:schemeClr val="bg2">
                    <a:lumMod val="25000"/>
                  </a:schemeClr>
                </a:solidFill>
              </a:rPr>
              <a:t> </a:t>
            </a:r>
            <a:r>
              <a:rPr lang="en-GB" i="1" dirty="0" err="1">
                <a:solidFill>
                  <a:schemeClr val="bg2">
                    <a:lumMod val="25000"/>
                  </a:schemeClr>
                </a:solidFill>
              </a:rPr>
              <a:t>tử</a:t>
            </a:r>
            <a:r>
              <a:rPr lang="en-GB" i="1" dirty="0">
                <a:solidFill>
                  <a:schemeClr val="bg2">
                    <a:lumMod val="25000"/>
                  </a:schemeClr>
                </a:solidFill>
              </a:rPr>
              <a:t> </a:t>
            </a:r>
            <a:r>
              <a:rPr lang="en-GB" i="1" dirty="0" err="1">
                <a:solidFill>
                  <a:schemeClr val="bg2">
                    <a:lumMod val="25000"/>
                  </a:schemeClr>
                </a:solidFill>
              </a:rPr>
              <a:t>của</a:t>
            </a:r>
            <a:r>
              <a:rPr lang="en-GB" i="1" dirty="0">
                <a:solidFill>
                  <a:schemeClr val="bg2">
                    <a:lumMod val="25000"/>
                  </a:schemeClr>
                </a:solidFill>
              </a:rPr>
              <a:t> </a:t>
            </a:r>
            <a:r>
              <a:rPr lang="en-GB" i="1" dirty="0" err="1">
                <a:solidFill>
                  <a:schemeClr val="bg2">
                    <a:lumMod val="25000"/>
                  </a:schemeClr>
                </a:solidFill>
              </a:rPr>
              <a:t>các</a:t>
            </a:r>
            <a:r>
              <a:rPr lang="en-GB" i="1" dirty="0">
                <a:solidFill>
                  <a:schemeClr val="bg2">
                    <a:lumMod val="25000"/>
                  </a:schemeClr>
                </a:solidFill>
              </a:rPr>
              <a:t> </a:t>
            </a:r>
            <a:r>
              <a:rPr lang="en-GB" i="1" dirty="0" err="1">
                <a:solidFill>
                  <a:schemeClr val="bg2">
                    <a:lumMod val="25000"/>
                  </a:schemeClr>
                </a:solidFill>
              </a:rPr>
              <a:t>nguyên</a:t>
            </a:r>
            <a:r>
              <a:rPr lang="en-GB" i="1" dirty="0">
                <a:solidFill>
                  <a:schemeClr val="bg2">
                    <a:lumMod val="25000"/>
                  </a:schemeClr>
                </a:solidFill>
              </a:rPr>
              <a:t> </a:t>
            </a:r>
            <a:r>
              <a:rPr lang="en-GB" i="1" dirty="0" err="1">
                <a:solidFill>
                  <a:schemeClr val="bg2">
                    <a:lumMod val="25000"/>
                  </a:schemeClr>
                </a:solidFill>
              </a:rPr>
              <a:t>tố</a:t>
            </a:r>
            <a:r>
              <a:rPr lang="en-GB" i="1" dirty="0">
                <a:solidFill>
                  <a:schemeClr val="bg2">
                    <a:lumMod val="25000"/>
                  </a:schemeClr>
                </a:solidFill>
              </a:rPr>
              <a:t> </a:t>
            </a:r>
            <a:r>
              <a:rPr lang="en-GB" i="1" dirty="0" err="1">
                <a:solidFill>
                  <a:schemeClr val="bg2">
                    <a:lumMod val="25000"/>
                  </a:schemeClr>
                </a:solidFill>
              </a:rPr>
              <a:t>theo</a:t>
            </a:r>
            <a:r>
              <a:rPr lang="en-GB" i="1" dirty="0">
                <a:solidFill>
                  <a:schemeClr val="bg2">
                    <a:lumMod val="25000"/>
                  </a:schemeClr>
                </a:solidFill>
              </a:rPr>
              <a:t> </a:t>
            </a:r>
            <a:r>
              <a:rPr lang="en-GB" i="1" dirty="0" err="1">
                <a:solidFill>
                  <a:schemeClr val="bg2">
                    <a:lumMod val="25000"/>
                  </a:schemeClr>
                </a:solidFill>
              </a:rPr>
              <a:t>thứ</a:t>
            </a:r>
            <a:r>
              <a:rPr lang="en-GB" i="1" dirty="0">
                <a:solidFill>
                  <a:schemeClr val="bg2">
                    <a:lumMod val="25000"/>
                  </a:schemeClr>
                </a:solidFill>
              </a:rPr>
              <a:t> </a:t>
            </a:r>
            <a:r>
              <a:rPr lang="en-GB" i="1" dirty="0" err="1">
                <a:solidFill>
                  <a:schemeClr val="bg2">
                    <a:lumMod val="25000"/>
                  </a:schemeClr>
                </a:solidFill>
              </a:rPr>
              <a:t>tự</a:t>
            </a:r>
            <a:r>
              <a:rPr lang="en-GB" i="1" dirty="0">
                <a:solidFill>
                  <a:schemeClr val="bg2">
                    <a:lumMod val="25000"/>
                  </a:schemeClr>
                </a:solidFill>
              </a:rPr>
              <a:t> </a:t>
            </a:r>
            <a:r>
              <a:rPr lang="en-GB" i="1" dirty="0" err="1">
                <a:solidFill>
                  <a:schemeClr val="bg2">
                    <a:lumMod val="25000"/>
                  </a:schemeClr>
                </a:solidFill>
              </a:rPr>
              <a:t>mức</a:t>
            </a:r>
            <a:r>
              <a:rPr lang="en-GB" i="1" dirty="0">
                <a:solidFill>
                  <a:schemeClr val="bg2">
                    <a:lumMod val="25000"/>
                  </a:schemeClr>
                </a:solidFill>
              </a:rPr>
              <a:t> </a:t>
            </a:r>
            <a:r>
              <a:rPr lang="en-GB" i="1" dirty="0" err="1">
                <a:solidFill>
                  <a:schemeClr val="bg2">
                    <a:lumMod val="25000"/>
                  </a:schemeClr>
                </a:solidFill>
              </a:rPr>
              <a:t>năng</a:t>
            </a:r>
            <a:r>
              <a:rPr lang="en-GB" i="1" dirty="0">
                <a:solidFill>
                  <a:schemeClr val="bg2">
                    <a:lumMod val="25000"/>
                  </a:schemeClr>
                </a:solidFill>
              </a:rPr>
              <a:t> </a:t>
            </a:r>
            <a:r>
              <a:rPr lang="en-GB" i="1" dirty="0" err="1">
                <a:solidFill>
                  <a:schemeClr val="bg2">
                    <a:lumMod val="25000"/>
                  </a:schemeClr>
                </a:solidFill>
              </a:rPr>
              <a:t>lượng</a:t>
            </a:r>
            <a:r>
              <a:rPr lang="en-GB" i="1" dirty="0">
                <a:solidFill>
                  <a:schemeClr val="bg2">
                    <a:lumMod val="25000"/>
                  </a:schemeClr>
                </a:solidFill>
              </a:rPr>
              <a:t> </a:t>
            </a:r>
            <a:r>
              <a:rPr lang="en-GB" i="1" dirty="0" err="1">
                <a:solidFill>
                  <a:schemeClr val="bg2">
                    <a:lumMod val="25000"/>
                  </a:schemeClr>
                </a:solidFill>
              </a:rPr>
              <a:t>từ</a:t>
            </a:r>
            <a:r>
              <a:rPr lang="en-GB" i="1" dirty="0">
                <a:solidFill>
                  <a:schemeClr val="bg2">
                    <a:lumMod val="25000"/>
                  </a:schemeClr>
                </a:solidFill>
              </a:rPr>
              <a:t> </a:t>
            </a:r>
            <a:r>
              <a:rPr lang="en-GB" i="1" dirty="0" err="1">
                <a:solidFill>
                  <a:schemeClr val="bg2">
                    <a:lumMod val="25000"/>
                  </a:schemeClr>
                </a:solidFill>
              </a:rPr>
              <a:t>thấp</a:t>
            </a:r>
            <a:r>
              <a:rPr lang="en-GB" i="1" dirty="0">
                <a:solidFill>
                  <a:schemeClr val="bg2">
                    <a:lumMod val="25000"/>
                  </a:schemeClr>
                </a:solidFill>
              </a:rPr>
              <a:t> </a:t>
            </a:r>
            <a:r>
              <a:rPr lang="en-GB" i="1" dirty="0" err="1">
                <a:solidFill>
                  <a:schemeClr val="bg2">
                    <a:lumMod val="25000"/>
                  </a:schemeClr>
                </a:solidFill>
              </a:rPr>
              <a:t>tới</a:t>
            </a:r>
            <a:r>
              <a:rPr lang="en-GB" i="1" dirty="0">
                <a:solidFill>
                  <a:schemeClr val="bg2">
                    <a:lumMod val="25000"/>
                  </a:schemeClr>
                </a:solidFill>
              </a:rPr>
              <a:t> </a:t>
            </a:r>
            <a:r>
              <a:rPr lang="en-GB" i="1" dirty="0" err="1">
                <a:solidFill>
                  <a:schemeClr val="bg2">
                    <a:lumMod val="25000"/>
                  </a:schemeClr>
                </a:solidFill>
              </a:rPr>
              <a:t>cao</a:t>
            </a:r>
            <a:r>
              <a:rPr lang="en-GB" i="1" dirty="0">
                <a:solidFill>
                  <a:schemeClr val="bg2">
                    <a:lumMod val="25000"/>
                  </a:schemeClr>
                </a:solidFill>
              </a:rPr>
              <a:t>.</a:t>
            </a:r>
            <a:endParaRPr lang="en-US" dirty="0">
              <a:solidFill>
                <a:schemeClr val="bg2">
                  <a:lumMod val="25000"/>
                </a:schemeClr>
              </a:solidFill>
            </a:endParaRPr>
          </a:p>
          <a:p>
            <a:r>
              <a:rPr lang="en-GB" i="1" dirty="0">
                <a:solidFill>
                  <a:schemeClr val="bg2">
                    <a:lumMod val="25000"/>
                  </a:schemeClr>
                </a:solidFill>
              </a:rPr>
              <a:t>- </a:t>
            </a:r>
            <a:r>
              <a:rPr lang="de-DE" i="1" dirty="0">
                <a:solidFill>
                  <a:schemeClr val="bg2">
                    <a:lumMod val="25000"/>
                  </a:schemeClr>
                </a:solidFill>
              </a:rPr>
              <a:t>Trình bày được mối liên hệ giữa các loại hạt trong nguyên tử    </a:t>
            </a:r>
            <a:endParaRPr lang="en-US" dirty="0">
              <a:solidFill>
                <a:schemeClr val="bg2">
                  <a:lumMod val="25000"/>
                </a:schemeClr>
              </a:solidFill>
            </a:endParaRPr>
          </a:p>
          <a:p>
            <a:r>
              <a:rPr lang="en-GB" i="1" dirty="0">
                <a:solidFill>
                  <a:schemeClr val="bg2">
                    <a:lumMod val="25000"/>
                  </a:schemeClr>
                </a:solidFill>
              </a:rPr>
              <a:t>- </a:t>
            </a:r>
            <a:r>
              <a:rPr lang="de-DE" i="1" dirty="0">
                <a:solidFill>
                  <a:schemeClr val="bg2">
                    <a:lumMod val="25000"/>
                  </a:schemeClr>
                </a:solidFill>
              </a:rPr>
              <a:t>Mô tả được cấu trúc nguyên tử </a:t>
            </a:r>
            <a:endParaRPr lang="en-US" dirty="0">
              <a:solidFill>
                <a:schemeClr val="bg2">
                  <a:lumMod val="25000"/>
                </a:schemeClr>
              </a:solidFill>
            </a:endParaRPr>
          </a:p>
          <a:p>
            <a:r>
              <a:rPr lang="de-DE" i="1" dirty="0" smtClean="0">
                <a:solidFill>
                  <a:schemeClr val="bg2">
                    <a:lumMod val="25000"/>
                  </a:schemeClr>
                </a:solidFill>
              </a:rPr>
              <a:t>- </a:t>
            </a:r>
            <a:r>
              <a:rPr lang="en-GB" i="1" dirty="0" smtClean="0">
                <a:solidFill>
                  <a:schemeClr val="bg2">
                    <a:lumMod val="25000"/>
                  </a:schemeClr>
                </a:solidFill>
              </a:rPr>
              <a:t>Á</a:t>
            </a:r>
            <a:r>
              <a:rPr lang="de-DE" i="1" dirty="0" smtClean="0">
                <a:solidFill>
                  <a:schemeClr val="bg2">
                    <a:lumMod val="25000"/>
                  </a:schemeClr>
                </a:solidFill>
              </a:rPr>
              <a:t>p dụng được</a:t>
            </a:r>
            <a:r>
              <a:rPr lang="en-GB" i="1" dirty="0" smtClean="0">
                <a:solidFill>
                  <a:schemeClr val="bg2">
                    <a:lumMod val="25000"/>
                  </a:schemeClr>
                </a:solidFill>
              </a:rPr>
              <a:t> </a:t>
            </a:r>
            <a:r>
              <a:rPr lang="en-GB" i="1" dirty="0" err="1" smtClean="0">
                <a:solidFill>
                  <a:schemeClr val="bg2">
                    <a:lumMod val="25000"/>
                  </a:schemeClr>
                </a:solidFill>
              </a:rPr>
              <a:t>kiến</a:t>
            </a:r>
            <a:r>
              <a:rPr lang="en-GB" i="1" dirty="0" smtClean="0">
                <a:solidFill>
                  <a:schemeClr val="bg2">
                    <a:lumMod val="25000"/>
                  </a:schemeClr>
                </a:solidFill>
              </a:rPr>
              <a:t> </a:t>
            </a:r>
            <a:r>
              <a:rPr lang="en-GB" i="1" dirty="0" err="1" smtClean="0">
                <a:solidFill>
                  <a:schemeClr val="bg2">
                    <a:lumMod val="25000"/>
                  </a:schemeClr>
                </a:solidFill>
              </a:rPr>
              <a:t>thức</a:t>
            </a:r>
            <a:r>
              <a:rPr lang="en-GB" i="1" dirty="0" smtClean="0">
                <a:solidFill>
                  <a:schemeClr val="bg2">
                    <a:lumMod val="25000"/>
                  </a:schemeClr>
                </a:solidFill>
              </a:rPr>
              <a:t>: </a:t>
            </a:r>
            <a:r>
              <a:rPr lang="en-GB" i="1" dirty="0" err="1" smtClean="0">
                <a:solidFill>
                  <a:schemeClr val="bg2">
                    <a:lumMod val="25000"/>
                  </a:schemeClr>
                </a:solidFill>
              </a:rPr>
              <a:t>điện</a:t>
            </a:r>
            <a:r>
              <a:rPr lang="en-GB" i="1" dirty="0" smtClean="0">
                <a:solidFill>
                  <a:schemeClr val="bg2">
                    <a:lumMod val="25000"/>
                  </a:schemeClr>
                </a:solidFill>
              </a:rPr>
              <a:t> </a:t>
            </a:r>
            <a:r>
              <a:rPr lang="en-GB" i="1" dirty="0" err="1" smtClean="0">
                <a:solidFill>
                  <a:schemeClr val="bg2">
                    <a:lumMod val="25000"/>
                  </a:schemeClr>
                </a:solidFill>
              </a:rPr>
              <a:t>tích</a:t>
            </a:r>
            <a:r>
              <a:rPr lang="en-GB" i="1" dirty="0" smtClean="0">
                <a:solidFill>
                  <a:schemeClr val="bg2">
                    <a:lumMod val="25000"/>
                  </a:schemeClr>
                </a:solidFill>
              </a:rPr>
              <a:t> </a:t>
            </a:r>
            <a:r>
              <a:rPr lang="en-GB" i="1" dirty="0" err="1" smtClean="0">
                <a:solidFill>
                  <a:schemeClr val="bg2">
                    <a:lumMod val="25000"/>
                  </a:schemeClr>
                </a:solidFill>
              </a:rPr>
              <a:t>hạt</a:t>
            </a:r>
            <a:r>
              <a:rPr lang="en-GB" i="1" dirty="0" smtClean="0">
                <a:solidFill>
                  <a:schemeClr val="bg2">
                    <a:lumMod val="25000"/>
                  </a:schemeClr>
                </a:solidFill>
              </a:rPr>
              <a:t> </a:t>
            </a:r>
            <a:r>
              <a:rPr lang="en-GB" i="1" dirty="0" err="1" smtClean="0">
                <a:solidFill>
                  <a:schemeClr val="bg2">
                    <a:lumMod val="25000"/>
                  </a:schemeClr>
                </a:solidFill>
              </a:rPr>
              <a:t>nhân</a:t>
            </a:r>
            <a:r>
              <a:rPr lang="en-GB" i="1" dirty="0" smtClean="0">
                <a:solidFill>
                  <a:schemeClr val="bg2">
                    <a:lumMod val="25000"/>
                  </a:schemeClr>
                </a:solidFill>
              </a:rPr>
              <a:t>, </a:t>
            </a:r>
            <a:r>
              <a:rPr lang="en-GB" i="1" dirty="0" err="1" smtClean="0">
                <a:solidFill>
                  <a:schemeClr val="bg2">
                    <a:lumMod val="25000"/>
                  </a:schemeClr>
                </a:solidFill>
              </a:rPr>
              <a:t>số</a:t>
            </a:r>
            <a:r>
              <a:rPr lang="en-GB" i="1" dirty="0" smtClean="0">
                <a:solidFill>
                  <a:schemeClr val="bg2">
                    <a:lumMod val="25000"/>
                  </a:schemeClr>
                </a:solidFill>
              </a:rPr>
              <a:t> </a:t>
            </a:r>
            <a:r>
              <a:rPr lang="en-GB" i="1" dirty="0" err="1" smtClean="0">
                <a:solidFill>
                  <a:schemeClr val="bg2">
                    <a:lumMod val="25000"/>
                  </a:schemeClr>
                </a:solidFill>
              </a:rPr>
              <a:t>khối</a:t>
            </a:r>
            <a:r>
              <a:rPr lang="en-GB" i="1" dirty="0" smtClean="0">
                <a:solidFill>
                  <a:schemeClr val="bg2">
                    <a:lumMod val="25000"/>
                  </a:schemeClr>
                </a:solidFill>
              </a:rPr>
              <a:t>, </a:t>
            </a:r>
            <a:r>
              <a:rPr lang="en-GB" i="1" dirty="0" err="1" smtClean="0">
                <a:solidFill>
                  <a:schemeClr val="bg2">
                    <a:lumMod val="25000"/>
                  </a:schemeClr>
                </a:solidFill>
              </a:rPr>
              <a:t>kí</a:t>
            </a:r>
            <a:r>
              <a:rPr lang="en-GB" i="1" dirty="0" smtClean="0">
                <a:solidFill>
                  <a:schemeClr val="bg2">
                    <a:lumMod val="25000"/>
                  </a:schemeClr>
                </a:solidFill>
              </a:rPr>
              <a:t> </a:t>
            </a:r>
            <a:r>
              <a:rPr lang="en-GB" i="1" dirty="0" err="1" smtClean="0">
                <a:solidFill>
                  <a:schemeClr val="bg2">
                    <a:lumMod val="25000"/>
                  </a:schemeClr>
                </a:solidFill>
              </a:rPr>
              <a:t>hiệu</a:t>
            </a:r>
            <a:r>
              <a:rPr lang="en-GB" i="1" dirty="0" smtClean="0">
                <a:solidFill>
                  <a:schemeClr val="bg2">
                    <a:lumMod val="25000"/>
                  </a:schemeClr>
                </a:solidFill>
              </a:rPr>
              <a:t> </a:t>
            </a:r>
            <a:r>
              <a:rPr lang="en-GB" i="1" dirty="0" err="1" smtClean="0">
                <a:solidFill>
                  <a:schemeClr val="bg2">
                    <a:lumMod val="25000"/>
                  </a:schemeClr>
                </a:solidFill>
              </a:rPr>
              <a:t>nguyên</a:t>
            </a:r>
            <a:r>
              <a:rPr lang="en-GB" i="1" dirty="0" smtClean="0">
                <a:solidFill>
                  <a:schemeClr val="bg2">
                    <a:lumMod val="25000"/>
                  </a:schemeClr>
                </a:solidFill>
              </a:rPr>
              <a:t> </a:t>
            </a:r>
            <a:r>
              <a:rPr lang="en-GB" i="1" dirty="0" err="1" smtClean="0">
                <a:solidFill>
                  <a:schemeClr val="bg2">
                    <a:lumMod val="25000"/>
                  </a:schemeClr>
                </a:solidFill>
              </a:rPr>
              <a:t>tử</a:t>
            </a:r>
            <a:r>
              <a:rPr lang="en-GB" i="1" dirty="0" smtClean="0">
                <a:solidFill>
                  <a:schemeClr val="bg2">
                    <a:lumMod val="25000"/>
                  </a:schemeClr>
                </a:solidFill>
              </a:rPr>
              <a:t>, </a:t>
            </a:r>
            <a:r>
              <a:rPr lang="en-GB" i="1" dirty="0" err="1" smtClean="0">
                <a:solidFill>
                  <a:schemeClr val="bg2">
                    <a:lumMod val="25000"/>
                  </a:schemeClr>
                </a:solidFill>
              </a:rPr>
              <a:t>đồng</a:t>
            </a:r>
            <a:r>
              <a:rPr lang="en-GB" i="1" dirty="0" smtClean="0">
                <a:solidFill>
                  <a:schemeClr val="bg2">
                    <a:lumMod val="25000"/>
                  </a:schemeClr>
                </a:solidFill>
              </a:rPr>
              <a:t> </a:t>
            </a:r>
            <a:r>
              <a:rPr lang="en-GB" i="1" dirty="0" err="1" smtClean="0">
                <a:solidFill>
                  <a:schemeClr val="bg2">
                    <a:lumMod val="25000"/>
                  </a:schemeClr>
                </a:solidFill>
              </a:rPr>
              <a:t>vị</a:t>
            </a:r>
            <a:r>
              <a:rPr lang="en-GB" i="1" dirty="0" smtClean="0">
                <a:solidFill>
                  <a:schemeClr val="bg2">
                    <a:lumMod val="25000"/>
                  </a:schemeClr>
                </a:solidFill>
              </a:rPr>
              <a:t>, </a:t>
            </a:r>
            <a:r>
              <a:rPr lang="en-GB" i="1" dirty="0" err="1" smtClean="0">
                <a:solidFill>
                  <a:schemeClr val="bg2">
                    <a:lumMod val="25000"/>
                  </a:schemeClr>
                </a:solidFill>
              </a:rPr>
              <a:t>nguyên</a:t>
            </a:r>
            <a:r>
              <a:rPr lang="en-GB" i="1" dirty="0" smtClean="0">
                <a:solidFill>
                  <a:schemeClr val="bg2">
                    <a:lumMod val="25000"/>
                  </a:schemeClr>
                </a:solidFill>
              </a:rPr>
              <a:t> </a:t>
            </a:r>
            <a:r>
              <a:rPr lang="en-GB" i="1" dirty="0" err="1" smtClean="0">
                <a:solidFill>
                  <a:schemeClr val="bg2">
                    <a:lumMod val="25000"/>
                  </a:schemeClr>
                </a:solidFill>
              </a:rPr>
              <a:t>tử</a:t>
            </a:r>
            <a:r>
              <a:rPr lang="en-GB" i="1" dirty="0" smtClean="0">
                <a:solidFill>
                  <a:schemeClr val="bg2">
                    <a:lumMod val="25000"/>
                  </a:schemeClr>
                </a:solidFill>
              </a:rPr>
              <a:t> </a:t>
            </a:r>
            <a:r>
              <a:rPr lang="en-GB" i="1" dirty="0" err="1" smtClean="0">
                <a:solidFill>
                  <a:schemeClr val="bg2">
                    <a:lumMod val="25000"/>
                  </a:schemeClr>
                </a:solidFill>
              </a:rPr>
              <a:t>khối</a:t>
            </a:r>
            <a:r>
              <a:rPr lang="en-GB" i="1" dirty="0" smtClean="0">
                <a:solidFill>
                  <a:schemeClr val="bg2">
                    <a:lumMod val="25000"/>
                  </a:schemeClr>
                </a:solidFill>
              </a:rPr>
              <a:t> </a:t>
            </a:r>
            <a:r>
              <a:rPr lang="en-GB" i="1" dirty="0" err="1" smtClean="0">
                <a:solidFill>
                  <a:schemeClr val="bg2">
                    <a:lumMod val="25000"/>
                  </a:schemeClr>
                </a:solidFill>
              </a:rPr>
              <a:t>để</a:t>
            </a:r>
            <a:r>
              <a:rPr lang="en-GB" i="1" dirty="0" smtClean="0">
                <a:solidFill>
                  <a:schemeClr val="bg2">
                    <a:lumMod val="25000"/>
                  </a:schemeClr>
                </a:solidFill>
              </a:rPr>
              <a:t> </a:t>
            </a:r>
            <a:r>
              <a:rPr lang="en-GB" i="1" dirty="0" err="1" smtClean="0">
                <a:solidFill>
                  <a:schemeClr val="bg2">
                    <a:lumMod val="25000"/>
                  </a:schemeClr>
                </a:solidFill>
              </a:rPr>
              <a:t>giải</a:t>
            </a:r>
            <a:r>
              <a:rPr lang="en-GB" i="1" dirty="0" smtClean="0">
                <a:solidFill>
                  <a:schemeClr val="bg2">
                    <a:lumMod val="25000"/>
                  </a:schemeClr>
                </a:solidFill>
              </a:rPr>
              <a:t> </a:t>
            </a:r>
            <a:r>
              <a:rPr lang="en-GB" i="1" dirty="0" err="1" smtClean="0">
                <a:solidFill>
                  <a:schemeClr val="bg2">
                    <a:lumMod val="25000"/>
                  </a:schemeClr>
                </a:solidFill>
              </a:rPr>
              <a:t>được</a:t>
            </a:r>
            <a:r>
              <a:rPr lang="en-GB" i="1" dirty="0" smtClean="0">
                <a:solidFill>
                  <a:schemeClr val="bg2">
                    <a:lumMod val="25000"/>
                  </a:schemeClr>
                </a:solidFill>
              </a:rPr>
              <a:t> </a:t>
            </a:r>
            <a:r>
              <a:rPr lang="en-GB" i="1" dirty="0" err="1" smtClean="0">
                <a:solidFill>
                  <a:schemeClr val="bg2">
                    <a:lumMod val="25000"/>
                  </a:schemeClr>
                </a:solidFill>
              </a:rPr>
              <a:t>các</a:t>
            </a:r>
            <a:r>
              <a:rPr lang="en-GB" i="1" dirty="0" smtClean="0">
                <a:solidFill>
                  <a:schemeClr val="bg2">
                    <a:lumMod val="25000"/>
                  </a:schemeClr>
                </a:solidFill>
              </a:rPr>
              <a:t> </a:t>
            </a:r>
            <a:r>
              <a:rPr lang="en-GB" i="1" dirty="0" err="1" smtClean="0">
                <a:solidFill>
                  <a:schemeClr val="bg2">
                    <a:lumMod val="25000"/>
                  </a:schemeClr>
                </a:solidFill>
              </a:rPr>
              <a:t>bài</a:t>
            </a:r>
            <a:r>
              <a:rPr lang="en-GB" i="1" dirty="0" smtClean="0">
                <a:solidFill>
                  <a:schemeClr val="bg2">
                    <a:lumMod val="25000"/>
                  </a:schemeClr>
                </a:solidFill>
              </a:rPr>
              <a:t> </a:t>
            </a:r>
            <a:r>
              <a:rPr lang="en-GB" i="1" dirty="0" err="1" smtClean="0">
                <a:solidFill>
                  <a:schemeClr val="bg2">
                    <a:lumMod val="25000"/>
                  </a:schemeClr>
                </a:solidFill>
              </a:rPr>
              <a:t>tập</a:t>
            </a:r>
            <a:r>
              <a:rPr lang="en-GB" i="1" dirty="0" smtClean="0">
                <a:solidFill>
                  <a:schemeClr val="bg2">
                    <a:lumMod val="25000"/>
                  </a:schemeClr>
                </a:solidFill>
              </a:rPr>
              <a:t> </a:t>
            </a:r>
            <a:r>
              <a:rPr lang="en-GB" i="1" dirty="0" err="1" smtClean="0">
                <a:solidFill>
                  <a:schemeClr val="bg2">
                    <a:lumMod val="25000"/>
                  </a:schemeClr>
                </a:solidFill>
              </a:rPr>
              <a:t>về</a:t>
            </a:r>
            <a:r>
              <a:rPr lang="en-GB" i="1" dirty="0" smtClean="0">
                <a:solidFill>
                  <a:schemeClr val="bg2">
                    <a:lumMod val="25000"/>
                  </a:schemeClr>
                </a:solidFill>
              </a:rPr>
              <a:t> </a:t>
            </a:r>
            <a:r>
              <a:rPr lang="en-GB" i="1" dirty="0" err="1" smtClean="0">
                <a:solidFill>
                  <a:schemeClr val="bg2">
                    <a:lumMod val="25000"/>
                  </a:schemeClr>
                </a:solidFill>
              </a:rPr>
              <a:t>cấu</a:t>
            </a:r>
            <a:r>
              <a:rPr lang="en-GB" i="1" dirty="0" smtClean="0">
                <a:solidFill>
                  <a:schemeClr val="bg2">
                    <a:lumMod val="25000"/>
                  </a:schemeClr>
                </a:solidFill>
              </a:rPr>
              <a:t> </a:t>
            </a:r>
            <a:r>
              <a:rPr lang="en-GB" i="1" dirty="0" err="1" smtClean="0">
                <a:solidFill>
                  <a:schemeClr val="bg2">
                    <a:lumMod val="25000"/>
                  </a:schemeClr>
                </a:solidFill>
              </a:rPr>
              <a:t>tạo</a:t>
            </a:r>
            <a:r>
              <a:rPr lang="en-GB" i="1" dirty="0" smtClean="0">
                <a:solidFill>
                  <a:schemeClr val="bg2">
                    <a:lumMod val="25000"/>
                  </a:schemeClr>
                </a:solidFill>
              </a:rPr>
              <a:t> </a:t>
            </a:r>
            <a:r>
              <a:rPr lang="en-GB" i="1" dirty="0" err="1" smtClean="0">
                <a:solidFill>
                  <a:schemeClr val="bg2">
                    <a:lumMod val="25000"/>
                  </a:schemeClr>
                </a:solidFill>
              </a:rPr>
              <a:t>nguyên</a:t>
            </a:r>
            <a:r>
              <a:rPr lang="en-GB" i="1" dirty="0" smtClean="0">
                <a:solidFill>
                  <a:schemeClr val="bg2">
                    <a:lumMod val="25000"/>
                  </a:schemeClr>
                </a:solidFill>
              </a:rPr>
              <a:t> </a:t>
            </a:r>
            <a:r>
              <a:rPr lang="en-GB" i="1" dirty="0" err="1" smtClean="0">
                <a:solidFill>
                  <a:schemeClr val="bg2">
                    <a:lumMod val="25000"/>
                  </a:schemeClr>
                </a:solidFill>
              </a:rPr>
              <a:t>tử</a:t>
            </a:r>
            <a:r>
              <a:rPr lang="en-GB" i="1" dirty="0" smtClean="0">
                <a:solidFill>
                  <a:schemeClr val="bg2">
                    <a:lumMod val="25000"/>
                  </a:schemeClr>
                </a:solidFill>
              </a:rPr>
              <a:t>.</a:t>
            </a:r>
            <a:endParaRPr lang="en-US" dirty="0" smtClean="0">
              <a:solidFill>
                <a:schemeClr val="bg2">
                  <a:lumMod val="25000"/>
                </a:schemeClr>
              </a:solidFill>
            </a:endParaRPr>
          </a:p>
          <a:p>
            <a:r>
              <a:rPr lang="de-DE" i="1" dirty="0" smtClean="0">
                <a:solidFill>
                  <a:schemeClr val="bg2">
                    <a:lumMod val="25000"/>
                  </a:schemeClr>
                </a:solidFill>
              </a:rPr>
              <a:t>- </a:t>
            </a:r>
            <a:r>
              <a:rPr lang="de-DE" i="1" dirty="0">
                <a:solidFill>
                  <a:schemeClr val="bg2">
                    <a:lumMod val="25000"/>
                  </a:schemeClr>
                </a:solidFill>
              </a:rPr>
              <a:t>Phân tích được </a:t>
            </a:r>
            <a:r>
              <a:rPr lang="en-GB" i="1" dirty="0" err="1">
                <a:solidFill>
                  <a:schemeClr val="bg2">
                    <a:lumMod val="25000"/>
                  </a:schemeClr>
                </a:solidFill>
              </a:rPr>
              <a:t>cấu</a:t>
            </a:r>
            <a:r>
              <a:rPr lang="en-GB" i="1" dirty="0">
                <a:solidFill>
                  <a:schemeClr val="bg2">
                    <a:lumMod val="25000"/>
                  </a:schemeClr>
                </a:solidFill>
              </a:rPr>
              <a:t> </a:t>
            </a:r>
            <a:r>
              <a:rPr lang="en-GB" i="1" dirty="0" err="1">
                <a:solidFill>
                  <a:schemeClr val="bg2">
                    <a:lumMod val="25000"/>
                  </a:schemeClr>
                </a:solidFill>
              </a:rPr>
              <a:t>hình</a:t>
            </a:r>
            <a:r>
              <a:rPr lang="en-GB" i="1" dirty="0">
                <a:solidFill>
                  <a:schemeClr val="bg2">
                    <a:lumMod val="25000"/>
                  </a:schemeClr>
                </a:solidFill>
              </a:rPr>
              <a:t> electron </a:t>
            </a:r>
            <a:r>
              <a:rPr lang="en-GB" i="1" dirty="0" err="1">
                <a:solidFill>
                  <a:schemeClr val="bg2">
                    <a:lumMod val="25000"/>
                  </a:schemeClr>
                </a:solidFill>
              </a:rPr>
              <a:t>nguyên</a:t>
            </a:r>
            <a:r>
              <a:rPr lang="en-GB" i="1" dirty="0">
                <a:solidFill>
                  <a:schemeClr val="bg2">
                    <a:lumMod val="25000"/>
                  </a:schemeClr>
                </a:solidFill>
              </a:rPr>
              <a:t> </a:t>
            </a:r>
            <a:r>
              <a:rPr lang="en-GB" i="1" dirty="0" err="1">
                <a:solidFill>
                  <a:schemeClr val="bg2">
                    <a:lumMod val="25000"/>
                  </a:schemeClr>
                </a:solidFill>
              </a:rPr>
              <a:t>tử</a:t>
            </a:r>
            <a:r>
              <a:rPr lang="en-GB" i="1" dirty="0">
                <a:solidFill>
                  <a:schemeClr val="bg2">
                    <a:lumMod val="25000"/>
                  </a:schemeClr>
                </a:solidFill>
              </a:rPr>
              <a:t>.</a:t>
            </a:r>
            <a:endParaRPr lang="en-US" dirty="0">
              <a:solidFill>
                <a:schemeClr val="bg2">
                  <a:lumMod val="25000"/>
                </a:schemeClr>
              </a:solidFill>
            </a:endParaRPr>
          </a:p>
          <a:p>
            <a:endParaRPr lang="en-US" dirty="0"/>
          </a:p>
        </p:txBody>
      </p:sp>
      <p:sp>
        <p:nvSpPr>
          <p:cNvPr id="3" name="Title 2"/>
          <p:cNvSpPr>
            <a:spLocks noGrp="1"/>
          </p:cNvSpPr>
          <p:nvPr>
            <p:ph type="title"/>
          </p:nvPr>
        </p:nvSpPr>
        <p:spPr/>
        <p:txBody>
          <a:bodyPr>
            <a:normAutofit fontScale="90000"/>
          </a:bodyPr>
          <a:lstStyle/>
          <a:p>
            <a:r>
              <a:rPr lang="en-US" dirty="0" smtClean="0"/>
              <a:t/>
            </a:r>
            <a:br>
              <a:rPr lang="en-US" dirty="0" smtClean="0"/>
            </a:br>
            <a:r>
              <a:rPr lang="vi-VN" dirty="0" smtClean="0">
                <a:latin typeface="+mn-lt"/>
              </a:rPr>
              <a:t>Chương </a:t>
            </a:r>
            <a:r>
              <a:rPr lang="en-US" dirty="0" smtClean="0">
                <a:latin typeface="+mn-lt"/>
              </a:rPr>
              <a:t>I. NGUYÊN TỬ</a:t>
            </a:r>
            <a:br>
              <a:rPr lang="en-US" dirty="0" smtClean="0">
                <a:latin typeface="+mn-lt"/>
              </a:rPr>
            </a:br>
            <a:endParaRPr lang="en-US" dirty="0">
              <a:latin typeface="+mn-lt"/>
            </a:endParaRPr>
          </a:p>
        </p:txBody>
      </p:sp>
    </p:spTree>
    <p:extLst>
      <p:ext uri="{BB962C8B-B14F-4D97-AF65-F5344CB8AC3E}">
        <p14:creationId xmlns:p14="http://schemas.microsoft.com/office/powerpoint/2010/main" val="1617535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481328"/>
            <a:ext cx="8839200" cy="4525963"/>
          </a:xfrm>
        </p:spPr>
        <p:txBody>
          <a:bodyPr>
            <a:normAutofit/>
          </a:bodyPr>
          <a:lstStyle/>
          <a:p>
            <a:pPr marL="109728" indent="0" algn="ctr">
              <a:buNone/>
            </a:pPr>
            <a:endParaRPr lang="en-US" sz="4800" dirty="0" smtClean="0"/>
          </a:p>
          <a:p>
            <a:pPr marL="109728" indent="0" algn="ctr">
              <a:buNone/>
            </a:pPr>
            <a:r>
              <a:rPr lang="vi-VN" sz="4800" b="1" dirty="0" smtClean="0">
                <a:solidFill>
                  <a:schemeClr val="accent1">
                    <a:lumMod val="75000"/>
                  </a:schemeClr>
                </a:solidFill>
              </a:rPr>
              <a:t>Bài 1 </a:t>
            </a:r>
            <a:r>
              <a:rPr lang="en-US" sz="4800" b="1" dirty="0" smtClean="0">
                <a:solidFill>
                  <a:schemeClr val="accent1">
                    <a:lumMod val="75000"/>
                  </a:schemeClr>
                </a:solidFill>
              </a:rPr>
              <a:t> </a:t>
            </a:r>
          </a:p>
          <a:p>
            <a:pPr marL="109728" indent="0" algn="ctr">
              <a:buNone/>
            </a:pPr>
            <a:r>
              <a:rPr lang="vi-VN" sz="4800" b="1" dirty="0" smtClean="0">
                <a:solidFill>
                  <a:schemeClr val="accent1">
                    <a:lumMod val="75000"/>
                  </a:schemeClr>
                </a:solidFill>
              </a:rPr>
              <a:t>T</a:t>
            </a:r>
            <a:r>
              <a:rPr lang="en-US" sz="4800" b="1" dirty="0">
                <a:solidFill>
                  <a:schemeClr val="accent1">
                    <a:lumMod val="75000"/>
                  </a:schemeClr>
                </a:solidFill>
              </a:rPr>
              <a:t>HÀNH PHẦN NGUYÊN TỬ</a:t>
            </a:r>
          </a:p>
        </p:txBody>
      </p:sp>
      <p:sp>
        <p:nvSpPr>
          <p:cNvPr id="3" name="Title 2"/>
          <p:cNvSpPr>
            <a:spLocks noGrp="1"/>
          </p:cNvSpPr>
          <p:nvPr>
            <p:ph type="title"/>
          </p:nvPr>
        </p:nvSpPr>
        <p:spPr/>
        <p:txBody>
          <a:bodyPr>
            <a:normAutofit fontScale="90000"/>
          </a:bodyPr>
          <a:lstStyle/>
          <a:p>
            <a:r>
              <a:rPr lang="en-US" u="sng" dirty="0">
                <a:effectLst/>
              </a:rPr>
              <a:t/>
            </a:r>
            <a:br>
              <a:rPr lang="en-US" u="sng" dirty="0">
                <a:effectLst/>
              </a:rPr>
            </a:br>
            <a:endParaRPr lang="en-US" dirty="0"/>
          </a:p>
        </p:txBody>
      </p:sp>
    </p:spTree>
    <p:extLst>
      <p:ext uri="{BB962C8B-B14F-4D97-AF65-F5344CB8AC3E}">
        <p14:creationId xmlns:p14="http://schemas.microsoft.com/office/powerpoint/2010/main" val="60968173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80">
                                          <p:stCondLst>
                                            <p:cond delay="0"/>
                                          </p:stCondLst>
                                        </p:cTn>
                                        <p:tgtEl>
                                          <p:spTgt spid="2">
                                            <p:txEl>
                                              <p:pRg st="1" end="1"/>
                                            </p:txEl>
                                          </p:spTgt>
                                        </p:tgtEl>
                                      </p:cBhvr>
                                    </p:animEffect>
                                    <p:anim calcmode="lin" valueType="num">
                                      <p:cBhvr>
                                        <p:cTn id="8"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1" end="1"/>
                                            </p:txEl>
                                          </p:spTgt>
                                        </p:tgtEl>
                                      </p:cBhvr>
                                      <p:to x="100000" y="60000"/>
                                    </p:animScale>
                                    <p:animScale>
                                      <p:cBhvr>
                                        <p:cTn id="14" dur="166" decel="50000">
                                          <p:stCondLst>
                                            <p:cond delay="676"/>
                                          </p:stCondLst>
                                        </p:cTn>
                                        <p:tgtEl>
                                          <p:spTgt spid="2">
                                            <p:txEl>
                                              <p:pRg st="1" end="1"/>
                                            </p:txEl>
                                          </p:spTgt>
                                        </p:tgtEl>
                                      </p:cBhvr>
                                      <p:to x="100000" y="100000"/>
                                    </p:animScale>
                                    <p:animScale>
                                      <p:cBhvr>
                                        <p:cTn id="15" dur="26">
                                          <p:stCondLst>
                                            <p:cond delay="1312"/>
                                          </p:stCondLst>
                                        </p:cTn>
                                        <p:tgtEl>
                                          <p:spTgt spid="2">
                                            <p:txEl>
                                              <p:pRg st="1" end="1"/>
                                            </p:txEl>
                                          </p:spTgt>
                                        </p:tgtEl>
                                      </p:cBhvr>
                                      <p:to x="100000" y="80000"/>
                                    </p:animScale>
                                    <p:animScale>
                                      <p:cBhvr>
                                        <p:cTn id="16" dur="166" decel="50000">
                                          <p:stCondLst>
                                            <p:cond delay="1338"/>
                                          </p:stCondLst>
                                        </p:cTn>
                                        <p:tgtEl>
                                          <p:spTgt spid="2">
                                            <p:txEl>
                                              <p:pRg st="1" end="1"/>
                                            </p:txEl>
                                          </p:spTgt>
                                        </p:tgtEl>
                                      </p:cBhvr>
                                      <p:to x="100000" y="100000"/>
                                    </p:animScale>
                                    <p:animScale>
                                      <p:cBhvr>
                                        <p:cTn id="17" dur="26">
                                          <p:stCondLst>
                                            <p:cond delay="1642"/>
                                          </p:stCondLst>
                                        </p:cTn>
                                        <p:tgtEl>
                                          <p:spTgt spid="2">
                                            <p:txEl>
                                              <p:pRg st="1" end="1"/>
                                            </p:txEl>
                                          </p:spTgt>
                                        </p:tgtEl>
                                      </p:cBhvr>
                                      <p:to x="100000" y="90000"/>
                                    </p:animScale>
                                    <p:animScale>
                                      <p:cBhvr>
                                        <p:cTn id="18" dur="166" decel="50000">
                                          <p:stCondLst>
                                            <p:cond delay="1668"/>
                                          </p:stCondLst>
                                        </p:cTn>
                                        <p:tgtEl>
                                          <p:spTgt spid="2">
                                            <p:txEl>
                                              <p:pRg st="1" end="1"/>
                                            </p:txEl>
                                          </p:spTgt>
                                        </p:tgtEl>
                                      </p:cBhvr>
                                      <p:to x="100000" y="100000"/>
                                    </p:animScale>
                                    <p:animScale>
                                      <p:cBhvr>
                                        <p:cTn id="19" dur="26">
                                          <p:stCondLst>
                                            <p:cond delay="1808"/>
                                          </p:stCondLst>
                                        </p:cTn>
                                        <p:tgtEl>
                                          <p:spTgt spid="2">
                                            <p:txEl>
                                              <p:pRg st="1" end="1"/>
                                            </p:txEl>
                                          </p:spTgt>
                                        </p:tgtEl>
                                      </p:cBhvr>
                                      <p:to x="100000" y="95000"/>
                                    </p:animScale>
                                    <p:animScale>
                                      <p:cBhvr>
                                        <p:cTn id="20" dur="166" decel="50000">
                                          <p:stCondLst>
                                            <p:cond delay="1834"/>
                                          </p:stCondLst>
                                        </p:cTn>
                                        <p:tgtEl>
                                          <p:spTgt spid="2">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wipe(down)">
                                      <p:cBhvr>
                                        <p:cTn id="23" dur="580">
                                          <p:stCondLst>
                                            <p:cond delay="0"/>
                                          </p:stCondLst>
                                        </p:cTn>
                                        <p:tgtEl>
                                          <p:spTgt spid="2">
                                            <p:txEl>
                                              <p:pRg st="2" end="2"/>
                                            </p:txEl>
                                          </p:spTgt>
                                        </p:tgtEl>
                                      </p:cBhvr>
                                    </p:animEffect>
                                    <p:anim calcmode="lin" valueType="num">
                                      <p:cBhvr>
                                        <p:cTn id="24"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xEl>
                                              <p:pRg st="2" end="2"/>
                                            </p:txEl>
                                          </p:spTgt>
                                        </p:tgtEl>
                                      </p:cBhvr>
                                      <p:to x="100000" y="60000"/>
                                    </p:animScale>
                                    <p:animScale>
                                      <p:cBhvr>
                                        <p:cTn id="30" dur="166" decel="50000">
                                          <p:stCondLst>
                                            <p:cond delay="676"/>
                                          </p:stCondLst>
                                        </p:cTn>
                                        <p:tgtEl>
                                          <p:spTgt spid="2">
                                            <p:txEl>
                                              <p:pRg st="2" end="2"/>
                                            </p:txEl>
                                          </p:spTgt>
                                        </p:tgtEl>
                                      </p:cBhvr>
                                      <p:to x="100000" y="100000"/>
                                    </p:animScale>
                                    <p:animScale>
                                      <p:cBhvr>
                                        <p:cTn id="31" dur="26">
                                          <p:stCondLst>
                                            <p:cond delay="1312"/>
                                          </p:stCondLst>
                                        </p:cTn>
                                        <p:tgtEl>
                                          <p:spTgt spid="2">
                                            <p:txEl>
                                              <p:pRg st="2" end="2"/>
                                            </p:txEl>
                                          </p:spTgt>
                                        </p:tgtEl>
                                      </p:cBhvr>
                                      <p:to x="100000" y="80000"/>
                                    </p:animScale>
                                    <p:animScale>
                                      <p:cBhvr>
                                        <p:cTn id="32" dur="166" decel="50000">
                                          <p:stCondLst>
                                            <p:cond delay="1338"/>
                                          </p:stCondLst>
                                        </p:cTn>
                                        <p:tgtEl>
                                          <p:spTgt spid="2">
                                            <p:txEl>
                                              <p:pRg st="2" end="2"/>
                                            </p:txEl>
                                          </p:spTgt>
                                        </p:tgtEl>
                                      </p:cBhvr>
                                      <p:to x="100000" y="100000"/>
                                    </p:animScale>
                                    <p:animScale>
                                      <p:cBhvr>
                                        <p:cTn id="33" dur="26">
                                          <p:stCondLst>
                                            <p:cond delay="1642"/>
                                          </p:stCondLst>
                                        </p:cTn>
                                        <p:tgtEl>
                                          <p:spTgt spid="2">
                                            <p:txEl>
                                              <p:pRg st="2" end="2"/>
                                            </p:txEl>
                                          </p:spTgt>
                                        </p:tgtEl>
                                      </p:cBhvr>
                                      <p:to x="100000" y="90000"/>
                                    </p:animScale>
                                    <p:animScale>
                                      <p:cBhvr>
                                        <p:cTn id="34" dur="166" decel="50000">
                                          <p:stCondLst>
                                            <p:cond delay="1668"/>
                                          </p:stCondLst>
                                        </p:cTn>
                                        <p:tgtEl>
                                          <p:spTgt spid="2">
                                            <p:txEl>
                                              <p:pRg st="2" end="2"/>
                                            </p:txEl>
                                          </p:spTgt>
                                        </p:tgtEl>
                                      </p:cBhvr>
                                      <p:to x="100000" y="100000"/>
                                    </p:animScale>
                                    <p:animScale>
                                      <p:cBhvr>
                                        <p:cTn id="35" dur="26">
                                          <p:stCondLst>
                                            <p:cond delay="1808"/>
                                          </p:stCondLst>
                                        </p:cTn>
                                        <p:tgtEl>
                                          <p:spTgt spid="2">
                                            <p:txEl>
                                              <p:pRg st="2" end="2"/>
                                            </p:txEl>
                                          </p:spTgt>
                                        </p:tgtEl>
                                      </p:cBhvr>
                                      <p:to x="100000" y="95000"/>
                                    </p:animScale>
                                    <p:animScale>
                                      <p:cBhvr>
                                        <p:cTn id="36" dur="166" decel="50000">
                                          <p:stCondLst>
                                            <p:cond delay="1834"/>
                                          </p:stCondLst>
                                        </p:cTn>
                                        <p:tgtEl>
                                          <p:spTgt spid="2">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305800" cy="4843272"/>
          </a:xfrm>
        </p:spPr>
        <p:txBody>
          <a:bodyPr/>
          <a:lstStyle/>
          <a:p>
            <a:pPr marL="109728" indent="0">
              <a:buNone/>
            </a:pPr>
            <a:r>
              <a:rPr lang="en-US" b="1" dirty="0" smtClean="0"/>
              <a:t>1.</a:t>
            </a:r>
            <a:r>
              <a:rPr lang="vi-VN" b="1" dirty="0"/>
              <a:t>1. Electron</a:t>
            </a:r>
            <a:endParaRPr lang="en-US" dirty="0"/>
          </a:p>
          <a:p>
            <a:pPr marL="109728" indent="0">
              <a:buNone/>
            </a:pPr>
            <a:r>
              <a:rPr lang="en-US" b="1" i="1" dirty="0"/>
              <a:t>1.</a:t>
            </a:r>
            <a:r>
              <a:rPr lang="vi-VN" b="1" i="1" dirty="0"/>
              <a:t>1.1. Sự tìm ra electron </a:t>
            </a:r>
            <a:endParaRPr lang="en-US" dirty="0"/>
          </a:p>
          <a:p>
            <a:pPr marL="109728" indent="0" algn="just">
              <a:buNone/>
            </a:pPr>
            <a:r>
              <a:rPr lang="vi-VN" sz="3200" dirty="0">
                <a:solidFill>
                  <a:schemeClr val="bg2">
                    <a:lumMod val="25000"/>
                  </a:schemeClr>
                </a:solidFill>
              </a:rPr>
              <a:t>Năm 1897, nhà bác học người Anh Tôm-xơn (J.J. Thomson) nghiên cứu sự phóng điện giữa hai điện cực có hiệu điện thế 15 kV, đặt trong một ống gần như chân không và thấy màn huỳnh quang trong ống phát sáng do những tia phát ra từ cực âm và được gọi là </a:t>
            </a:r>
            <a:r>
              <a:rPr lang="vi-VN" sz="3200" u="sng" dirty="0">
                <a:solidFill>
                  <a:schemeClr val="bg2">
                    <a:lumMod val="25000"/>
                  </a:schemeClr>
                </a:solidFill>
                <a:hlinkClick r:id="rId2"/>
              </a:rPr>
              <a:t>tia âm cực</a:t>
            </a:r>
            <a:r>
              <a:rPr lang="vi-VN" sz="3200" dirty="0">
                <a:solidFill>
                  <a:schemeClr val="bg2">
                    <a:lumMod val="25000"/>
                  </a:schemeClr>
                </a:solidFill>
              </a:rPr>
              <a:t>.</a:t>
            </a:r>
            <a:endParaRPr lang="en-US" sz="3200" dirty="0">
              <a:solidFill>
                <a:schemeClr val="bg2">
                  <a:lumMod val="25000"/>
                </a:schemeClr>
              </a:solidFill>
            </a:endParaRPr>
          </a:p>
          <a:p>
            <a:endParaRPr lang="en-US" dirty="0"/>
          </a:p>
        </p:txBody>
      </p:sp>
      <p:sp>
        <p:nvSpPr>
          <p:cNvPr id="3" name="Title 2"/>
          <p:cNvSpPr>
            <a:spLocks noGrp="1"/>
          </p:cNvSpPr>
          <p:nvPr>
            <p:ph type="title"/>
          </p:nvPr>
        </p:nvSpPr>
        <p:spPr>
          <a:xfrm>
            <a:off x="457200" y="274638"/>
            <a:ext cx="8686800" cy="1143000"/>
          </a:xfrm>
        </p:spPr>
        <p:txBody>
          <a:bodyPr>
            <a:normAutofit fontScale="90000"/>
          </a:bodyPr>
          <a:lstStyle/>
          <a:p>
            <a:r>
              <a:rPr lang="en-US" u="sng" dirty="0" smtClean="0"/>
              <a:t/>
            </a:r>
            <a:br>
              <a:rPr lang="en-US" u="sng" dirty="0" smtClean="0"/>
            </a:br>
            <a:r>
              <a:rPr lang="en-US" u="sng" dirty="0" smtClean="0"/>
              <a:t>1</a:t>
            </a:r>
            <a:r>
              <a:rPr lang="en-US" u="sng" dirty="0"/>
              <a:t>.</a:t>
            </a:r>
            <a:r>
              <a:rPr lang="vi-VN" u="sng" dirty="0"/>
              <a:t> Thành phần cấu tạo của nguyên tử</a:t>
            </a:r>
            <a:r>
              <a:rPr lang="en-US" dirty="0"/>
              <a:t/>
            </a:r>
            <a:br>
              <a:rPr lang="en-US" dirty="0"/>
            </a:br>
            <a:endParaRPr lang="en-US" dirty="0"/>
          </a:p>
        </p:txBody>
      </p:sp>
    </p:spTree>
    <p:extLst>
      <p:ext uri="{BB962C8B-B14F-4D97-AF65-F5344CB8AC3E}">
        <p14:creationId xmlns:p14="http://schemas.microsoft.com/office/powerpoint/2010/main" val="312400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circle(in)">
                                      <p:cBhvr>
                                        <p:cTn id="7"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257800"/>
          </a:xfrm>
        </p:spPr>
        <p:txBody>
          <a:bodyPr/>
          <a:lstStyle/>
          <a:p>
            <a:r>
              <a:rPr lang="vi-VN" b="1" dirty="0"/>
              <a:t>Thí nghiệm phát hiện ra tia âm cực</a:t>
            </a:r>
            <a:endParaRPr lang="en-US" dirty="0"/>
          </a:p>
        </p:txBody>
      </p:sp>
      <p:sp>
        <p:nvSpPr>
          <p:cNvPr id="3" name="Title 2"/>
          <p:cNvSpPr>
            <a:spLocks noGrp="1"/>
          </p:cNvSpPr>
          <p:nvPr>
            <p:ph type="title"/>
          </p:nvPr>
        </p:nvSpPr>
        <p:spPr/>
        <p:txBody>
          <a:bodyPr>
            <a:normAutofit fontScale="90000"/>
          </a:bodyPr>
          <a:lstStyle/>
          <a:p>
            <a:r>
              <a:rPr lang="en-US" u="sng" dirty="0"/>
              <a:t>1.</a:t>
            </a:r>
            <a:r>
              <a:rPr lang="vi-VN" u="sng" dirty="0"/>
              <a:t> Thành phần cấu tạo của nguyên tử</a:t>
            </a:r>
            <a:r>
              <a:rPr lang="en-US" dirty="0"/>
              <a:t/>
            </a:r>
            <a:br>
              <a:rPr lang="en-US" dirty="0"/>
            </a:br>
            <a:endParaRPr lang="en-US" dirty="0"/>
          </a:p>
        </p:txBody>
      </p:sp>
      <p:pic>
        <p:nvPicPr>
          <p:cNvPr id="5" name="Phim 3 Thí nghiệm tia âm cực của Thompson.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76400" y="1676400"/>
            <a:ext cx="5994402" cy="4495800"/>
          </a:xfrm>
          <a:prstGeom prst="rect">
            <a:avLst/>
          </a:prstGeom>
          <a:noFill/>
          <a:ln>
            <a:noFill/>
          </a:ln>
        </p:spPr>
      </p:pic>
    </p:spTree>
    <p:extLst>
      <p:ext uri="{BB962C8B-B14F-4D97-AF65-F5344CB8AC3E}">
        <p14:creationId xmlns:p14="http://schemas.microsoft.com/office/powerpoint/2010/main" val="40030839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b="1" dirty="0" smtClean="0"/>
          </a:p>
          <a:p>
            <a:r>
              <a:rPr lang="vi-VN" b="1" dirty="0" smtClean="0"/>
              <a:t>Những </a:t>
            </a:r>
            <a:r>
              <a:rPr lang="vi-VN" b="1" dirty="0"/>
              <a:t>hạt tạo thành tia âm cực được gọi là </a:t>
            </a:r>
            <a:r>
              <a:rPr lang="vi-VN" u="sng" dirty="0">
                <a:hlinkClick r:id="rId2"/>
              </a:rPr>
              <a:t>electron</a:t>
            </a:r>
            <a:r>
              <a:rPr lang="vi-VN" b="1" dirty="0"/>
              <a:t>, kí hiệu là e.</a:t>
            </a:r>
            <a:endParaRPr lang="en-US" dirty="0"/>
          </a:p>
          <a:p>
            <a:pPr marL="109728" indent="0">
              <a:buNone/>
            </a:pPr>
            <a:r>
              <a:rPr lang="en-US" b="1" i="1" dirty="0"/>
              <a:t>1.</a:t>
            </a:r>
            <a:r>
              <a:rPr lang="vi-VN" b="1" i="1" dirty="0"/>
              <a:t>1.2. Khối lượng và điện tích của eletron</a:t>
            </a:r>
            <a:endParaRPr lang="en-US" dirty="0"/>
          </a:p>
          <a:p>
            <a:r>
              <a:rPr lang="en-US" b="1" dirty="0" err="1"/>
              <a:t>Khối</a:t>
            </a:r>
            <a:r>
              <a:rPr lang="en-US" b="1" dirty="0"/>
              <a:t> </a:t>
            </a:r>
            <a:r>
              <a:rPr lang="en-US" b="1" dirty="0" err="1"/>
              <a:t>lượng</a:t>
            </a:r>
            <a:r>
              <a:rPr lang="en-US" b="1" dirty="0"/>
              <a:t>: m</a:t>
            </a:r>
            <a:r>
              <a:rPr lang="en-US" b="1" baseline="-25000" dirty="0"/>
              <a:t>e</a:t>
            </a:r>
            <a:r>
              <a:rPr lang="en-US" b="1" dirty="0"/>
              <a:t> = 9,1.10</a:t>
            </a:r>
            <a:r>
              <a:rPr lang="en-US" b="1" baseline="30000" dirty="0"/>
              <a:t>-31 </a:t>
            </a:r>
            <a:r>
              <a:rPr lang="en-US" b="1" dirty="0"/>
              <a:t>kg </a:t>
            </a:r>
            <a:endParaRPr lang="en-US" dirty="0"/>
          </a:p>
          <a:p>
            <a:r>
              <a:rPr lang="en-US" b="1" dirty="0" err="1"/>
              <a:t>Điện</a:t>
            </a:r>
            <a:r>
              <a:rPr lang="en-US" b="1" dirty="0"/>
              <a:t> </a:t>
            </a:r>
            <a:r>
              <a:rPr lang="en-US" b="1" dirty="0" err="1"/>
              <a:t>tích</a:t>
            </a:r>
            <a:r>
              <a:rPr lang="en-US" b="1" dirty="0"/>
              <a:t>: 1,6.10</a:t>
            </a:r>
            <a:r>
              <a:rPr lang="en-US" b="1" baseline="30000" dirty="0"/>
              <a:t>-19</a:t>
            </a:r>
            <a:r>
              <a:rPr lang="en-US" b="1" dirty="0"/>
              <a:t>C (</a:t>
            </a:r>
            <a:r>
              <a:rPr lang="en-US" b="1" dirty="0" err="1"/>
              <a:t>Culông</a:t>
            </a:r>
            <a:r>
              <a:rPr lang="en-US" b="1" dirty="0"/>
              <a:t>) </a:t>
            </a:r>
            <a:endParaRPr lang="en-US" dirty="0"/>
          </a:p>
          <a:p>
            <a:endParaRPr lang="en-US" dirty="0"/>
          </a:p>
        </p:txBody>
      </p:sp>
      <p:sp>
        <p:nvSpPr>
          <p:cNvPr id="3" name="Title 2"/>
          <p:cNvSpPr>
            <a:spLocks noGrp="1"/>
          </p:cNvSpPr>
          <p:nvPr>
            <p:ph type="title"/>
          </p:nvPr>
        </p:nvSpPr>
        <p:spPr>
          <a:xfrm>
            <a:off x="304800" y="274638"/>
            <a:ext cx="8839200" cy="1143000"/>
          </a:xfrm>
        </p:spPr>
        <p:txBody>
          <a:bodyPr>
            <a:normAutofit fontScale="90000"/>
          </a:bodyPr>
          <a:lstStyle/>
          <a:p>
            <a:r>
              <a:rPr lang="en-US" u="sng" dirty="0" smtClean="0"/>
              <a:t/>
            </a:r>
            <a:br>
              <a:rPr lang="en-US" u="sng" dirty="0" smtClean="0"/>
            </a:br>
            <a:r>
              <a:rPr lang="en-US" u="sng" dirty="0" smtClean="0"/>
              <a:t>1</a:t>
            </a:r>
            <a:r>
              <a:rPr lang="en-US" u="sng" dirty="0"/>
              <a:t>.</a:t>
            </a:r>
            <a:r>
              <a:rPr lang="vi-VN" u="sng" dirty="0"/>
              <a:t> Thành phần cấu tạo của nguyên tử</a:t>
            </a:r>
            <a:r>
              <a:rPr lang="en-US" dirty="0"/>
              <a:t/>
            </a:r>
            <a:br>
              <a:rPr lang="en-US" dirty="0"/>
            </a:br>
            <a:endParaRPr lang="en-US" dirty="0"/>
          </a:p>
        </p:txBody>
      </p:sp>
    </p:spTree>
    <p:extLst>
      <p:ext uri="{BB962C8B-B14F-4D97-AF65-F5344CB8AC3E}">
        <p14:creationId xmlns:p14="http://schemas.microsoft.com/office/powerpoint/2010/main" val="38404945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481328"/>
            <a:ext cx="8686800" cy="4538472"/>
          </a:xfrm>
        </p:spPr>
        <p:txBody>
          <a:bodyPr/>
          <a:lstStyle/>
          <a:p>
            <a:pPr marL="109728" indent="0">
              <a:buNone/>
            </a:pPr>
            <a:r>
              <a:rPr lang="en-GB" b="1" dirty="0"/>
              <a:t>1.2. </a:t>
            </a:r>
            <a:r>
              <a:rPr lang="en-GB" b="1" dirty="0" err="1"/>
              <a:t>Sự</a:t>
            </a:r>
            <a:r>
              <a:rPr lang="en-GB" b="1" dirty="0"/>
              <a:t> </a:t>
            </a:r>
            <a:r>
              <a:rPr lang="en-GB" b="1" dirty="0" err="1"/>
              <a:t>tìm</a:t>
            </a:r>
            <a:r>
              <a:rPr lang="en-GB" b="1" dirty="0"/>
              <a:t> </a:t>
            </a:r>
            <a:r>
              <a:rPr lang="en-GB" b="1" dirty="0" err="1"/>
              <a:t>ra</a:t>
            </a:r>
            <a:r>
              <a:rPr lang="en-GB" b="1" dirty="0"/>
              <a:t> </a:t>
            </a:r>
            <a:r>
              <a:rPr lang="en-GB" b="1" dirty="0" err="1"/>
              <a:t>hạt</a:t>
            </a:r>
            <a:r>
              <a:rPr lang="en-GB" b="1" dirty="0"/>
              <a:t> </a:t>
            </a:r>
            <a:r>
              <a:rPr lang="en-GB" b="1" dirty="0" err="1"/>
              <a:t>nhân</a:t>
            </a:r>
            <a:r>
              <a:rPr lang="en-GB" b="1" dirty="0"/>
              <a:t> </a:t>
            </a:r>
            <a:r>
              <a:rPr lang="en-GB" b="1" dirty="0" err="1"/>
              <a:t>nguyên</a:t>
            </a:r>
            <a:r>
              <a:rPr lang="en-GB" b="1" dirty="0"/>
              <a:t> </a:t>
            </a:r>
            <a:r>
              <a:rPr lang="en-GB" b="1" dirty="0" err="1" smtClean="0"/>
              <a:t>tử</a:t>
            </a:r>
            <a:endParaRPr lang="en-GB" b="1" dirty="0" smtClean="0"/>
          </a:p>
          <a:p>
            <a:r>
              <a:rPr lang="en-US" dirty="0" err="1">
                <a:solidFill>
                  <a:srgbClr val="0070C0"/>
                </a:solidFill>
              </a:rPr>
              <a:t>Năm</a:t>
            </a:r>
            <a:r>
              <a:rPr lang="en-US" dirty="0">
                <a:solidFill>
                  <a:srgbClr val="0070C0"/>
                </a:solidFill>
              </a:rPr>
              <a:t> 1911, </a:t>
            </a:r>
            <a:r>
              <a:rPr lang="en-US" dirty="0" err="1">
                <a:solidFill>
                  <a:srgbClr val="0070C0"/>
                </a:solidFill>
              </a:rPr>
              <a:t>nhà</a:t>
            </a:r>
            <a:r>
              <a:rPr lang="en-US" dirty="0">
                <a:solidFill>
                  <a:srgbClr val="0070C0"/>
                </a:solidFill>
              </a:rPr>
              <a:t> </a:t>
            </a:r>
            <a:r>
              <a:rPr lang="en-US" dirty="0" err="1">
                <a:solidFill>
                  <a:srgbClr val="0070C0"/>
                </a:solidFill>
              </a:rPr>
              <a:t>vật</a:t>
            </a:r>
            <a:r>
              <a:rPr lang="en-US" dirty="0">
                <a:solidFill>
                  <a:srgbClr val="0070C0"/>
                </a:solidFill>
              </a:rPr>
              <a:t> </a:t>
            </a:r>
            <a:r>
              <a:rPr lang="en-US" dirty="0" err="1">
                <a:solidFill>
                  <a:srgbClr val="0070C0"/>
                </a:solidFill>
              </a:rPr>
              <a:t>lí</a:t>
            </a:r>
            <a:r>
              <a:rPr lang="en-US" dirty="0">
                <a:solidFill>
                  <a:srgbClr val="0070C0"/>
                </a:solidFill>
              </a:rPr>
              <a:t> </a:t>
            </a:r>
            <a:r>
              <a:rPr lang="en-US" dirty="0" err="1">
                <a:solidFill>
                  <a:srgbClr val="0070C0"/>
                </a:solidFill>
              </a:rPr>
              <a:t>người</a:t>
            </a:r>
            <a:r>
              <a:rPr lang="en-US" dirty="0">
                <a:solidFill>
                  <a:srgbClr val="0070C0"/>
                </a:solidFill>
              </a:rPr>
              <a:t> </a:t>
            </a:r>
            <a:r>
              <a:rPr lang="en-US" dirty="0" err="1">
                <a:solidFill>
                  <a:srgbClr val="0070C0"/>
                </a:solidFill>
              </a:rPr>
              <a:t>Anh</a:t>
            </a:r>
            <a:r>
              <a:rPr lang="en-US" dirty="0">
                <a:solidFill>
                  <a:srgbClr val="0070C0"/>
                </a:solidFill>
              </a:rPr>
              <a:t> </a:t>
            </a:r>
            <a:r>
              <a:rPr lang="en-US" u="sng" dirty="0" err="1">
                <a:solidFill>
                  <a:srgbClr val="0070C0"/>
                </a:solidFill>
                <a:hlinkClick r:id="rId2"/>
              </a:rPr>
              <a:t>Rơ</a:t>
            </a:r>
            <a:r>
              <a:rPr lang="en-US" u="sng" dirty="0">
                <a:solidFill>
                  <a:srgbClr val="0070C0"/>
                </a:solidFill>
                <a:hlinkClick r:id="rId2"/>
              </a:rPr>
              <a:t>-</a:t>
            </a:r>
            <a:r>
              <a:rPr lang="en-US" u="sng" dirty="0" err="1">
                <a:solidFill>
                  <a:srgbClr val="0070C0"/>
                </a:solidFill>
                <a:hlinkClick r:id="rId2"/>
              </a:rPr>
              <a:t>dơ</a:t>
            </a:r>
            <a:r>
              <a:rPr lang="en-US" u="sng" dirty="0">
                <a:solidFill>
                  <a:srgbClr val="0070C0"/>
                </a:solidFill>
                <a:hlinkClick r:id="rId2"/>
              </a:rPr>
              <a:t>-pho</a:t>
            </a:r>
            <a:r>
              <a:rPr lang="en-US" dirty="0">
                <a:solidFill>
                  <a:srgbClr val="0070C0"/>
                </a:solidFill>
              </a:rPr>
              <a:t> (</a:t>
            </a:r>
            <a:r>
              <a:rPr lang="en-US" u="sng" dirty="0" err="1">
                <a:solidFill>
                  <a:srgbClr val="0070C0"/>
                </a:solidFill>
                <a:hlinkClick r:id="rId3"/>
              </a:rPr>
              <a:t>E.Rutherford</a:t>
            </a:r>
            <a:r>
              <a:rPr lang="en-US" dirty="0">
                <a:solidFill>
                  <a:srgbClr val="0070C0"/>
                </a:solidFill>
              </a:rPr>
              <a:t>) </a:t>
            </a:r>
            <a:r>
              <a:rPr lang="en-US" dirty="0" err="1">
                <a:solidFill>
                  <a:srgbClr val="0070C0"/>
                </a:solidFill>
              </a:rPr>
              <a:t>và</a:t>
            </a:r>
            <a:r>
              <a:rPr lang="en-US" dirty="0">
                <a:solidFill>
                  <a:srgbClr val="0070C0"/>
                </a:solidFill>
              </a:rPr>
              <a:t> </a:t>
            </a:r>
            <a:r>
              <a:rPr lang="en-US" dirty="0" err="1">
                <a:solidFill>
                  <a:srgbClr val="0070C0"/>
                </a:solidFill>
              </a:rPr>
              <a:t>các</a:t>
            </a:r>
            <a:r>
              <a:rPr lang="en-US" dirty="0">
                <a:solidFill>
                  <a:srgbClr val="0070C0"/>
                </a:solidFill>
              </a:rPr>
              <a:t> </a:t>
            </a:r>
            <a:r>
              <a:rPr lang="en-US" dirty="0" err="1">
                <a:solidFill>
                  <a:srgbClr val="0070C0"/>
                </a:solidFill>
              </a:rPr>
              <a:t>cộng</a:t>
            </a:r>
            <a:r>
              <a:rPr lang="en-US" dirty="0">
                <a:solidFill>
                  <a:srgbClr val="0070C0"/>
                </a:solidFill>
              </a:rPr>
              <a:t> </a:t>
            </a:r>
            <a:r>
              <a:rPr lang="en-US" dirty="0" err="1">
                <a:solidFill>
                  <a:srgbClr val="0070C0"/>
                </a:solidFill>
              </a:rPr>
              <a:t>sự</a:t>
            </a:r>
            <a:r>
              <a:rPr lang="en-US" dirty="0">
                <a:solidFill>
                  <a:srgbClr val="0070C0"/>
                </a:solidFill>
              </a:rPr>
              <a:t> </a:t>
            </a:r>
            <a:r>
              <a:rPr lang="en-US" dirty="0" err="1">
                <a:solidFill>
                  <a:srgbClr val="0070C0"/>
                </a:solidFill>
              </a:rPr>
              <a:t>đã</a:t>
            </a:r>
            <a:r>
              <a:rPr lang="en-US" dirty="0">
                <a:solidFill>
                  <a:srgbClr val="0070C0"/>
                </a:solidFill>
              </a:rPr>
              <a:t> </a:t>
            </a:r>
            <a:r>
              <a:rPr lang="en-US" dirty="0" err="1">
                <a:solidFill>
                  <a:srgbClr val="0070C0"/>
                </a:solidFill>
              </a:rPr>
              <a:t>cho</a:t>
            </a:r>
            <a:r>
              <a:rPr lang="en-US" dirty="0">
                <a:solidFill>
                  <a:srgbClr val="0070C0"/>
                </a:solidFill>
              </a:rPr>
              <a:t> </a:t>
            </a:r>
            <a:r>
              <a:rPr lang="en-US" dirty="0" err="1">
                <a:solidFill>
                  <a:srgbClr val="0070C0"/>
                </a:solidFill>
              </a:rPr>
              <a:t>các</a:t>
            </a:r>
            <a:r>
              <a:rPr lang="en-US" dirty="0">
                <a:solidFill>
                  <a:srgbClr val="0070C0"/>
                </a:solidFill>
              </a:rPr>
              <a:t> </a:t>
            </a:r>
            <a:r>
              <a:rPr lang="en-US" dirty="0" err="1">
                <a:solidFill>
                  <a:srgbClr val="0070C0"/>
                </a:solidFill>
              </a:rPr>
              <a:t>hạt</a:t>
            </a:r>
            <a:r>
              <a:rPr lang="en-US" dirty="0">
                <a:solidFill>
                  <a:srgbClr val="0070C0"/>
                </a:solidFill>
              </a:rPr>
              <a:t> α </a:t>
            </a:r>
            <a:r>
              <a:rPr lang="en-US" dirty="0" err="1">
                <a:solidFill>
                  <a:srgbClr val="0070C0"/>
                </a:solidFill>
              </a:rPr>
              <a:t>bắn</a:t>
            </a:r>
            <a:r>
              <a:rPr lang="en-US" dirty="0">
                <a:solidFill>
                  <a:srgbClr val="0070C0"/>
                </a:solidFill>
              </a:rPr>
              <a:t> </a:t>
            </a:r>
            <a:r>
              <a:rPr lang="en-US" dirty="0" err="1">
                <a:solidFill>
                  <a:srgbClr val="0070C0"/>
                </a:solidFill>
              </a:rPr>
              <a:t>phá</a:t>
            </a:r>
            <a:r>
              <a:rPr lang="en-US" dirty="0">
                <a:solidFill>
                  <a:srgbClr val="0070C0"/>
                </a:solidFill>
              </a:rPr>
              <a:t> </a:t>
            </a:r>
            <a:r>
              <a:rPr lang="en-US" dirty="0" err="1">
                <a:solidFill>
                  <a:srgbClr val="0070C0"/>
                </a:solidFill>
              </a:rPr>
              <a:t>một</a:t>
            </a:r>
            <a:r>
              <a:rPr lang="en-US" dirty="0">
                <a:solidFill>
                  <a:srgbClr val="0070C0"/>
                </a:solidFill>
              </a:rPr>
              <a:t> </a:t>
            </a:r>
            <a:r>
              <a:rPr lang="en-US" dirty="0" err="1">
                <a:solidFill>
                  <a:srgbClr val="0070C0"/>
                </a:solidFill>
              </a:rPr>
              <a:t>lá</a:t>
            </a:r>
            <a:r>
              <a:rPr lang="en-US" dirty="0">
                <a:solidFill>
                  <a:srgbClr val="0070C0"/>
                </a:solidFill>
              </a:rPr>
              <a:t> </a:t>
            </a:r>
            <a:r>
              <a:rPr lang="en-US" dirty="0" err="1">
                <a:solidFill>
                  <a:srgbClr val="0070C0"/>
                </a:solidFill>
              </a:rPr>
              <a:t>vàng</a:t>
            </a:r>
            <a:r>
              <a:rPr lang="en-US" dirty="0">
                <a:solidFill>
                  <a:srgbClr val="0070C0"/>
                </a:solidFill>
              </a:rPr>
              <a:t> </a:t>
            </a:r>
            <a:r>
              <a:rPr lang="en-US" dirty="0" err="1">
                <a:solidFill>
                  <a:srgbClr val="0070C0"/>
                </a:solidFill>
              </a:rPr>
              <a:t>mỏng</a:t>
            </a:r>
            <a:r>
              <a:rPr lang="en-US" dirty="0">
                <a:solidFill>
                  <a:srgbClr val="0070C0"/>
                </a:solidFill>
              </a:rPr>
              <a:t> </a:t>
            </a:r>
            <a:r>
              <a:rPr lang="en-US" dirty="0" err="1">
                <a:solidFill>
                  <a:srgbClr val="0070C0"/>
                </a:solidFill>
              </a:rPr>
              <a:t>và</a:t>
            </a:r>
            <a:r>
              <a:rPr lang="en-US" dirty="0">
                <a:solidFill>
                  <a:srgbClr val="0070C0"/>
                </a:solidFill>
              </a:rPr>
              <a:t> </a:t>
            </a:r>
            <a:r>
              <a:rPr lang="en-US" dirty="0" err="1">
                <a:solidFill>
                  <a:srgbClr val="0070C0"/>
                </a:solidFill>
              </a:rPr>
              <a:t>dùng</a:t>
            </a:r>
            <a:r>
              <a:rPr lang="en-US" dirty="0">
                <a:solidFill>
                  <a:srgbClr val="0070C0"/>
                </a:solidFill>
              </a:rPr>
              <a:t> </a:t>
            </a:r>
            <a:r>
              <a:rPr lang="en-US" dirty="0" err="1">
                <a:solidFill>
                  <a:srgbClr val="0070C0"/>
                </a:solidFill>
              </a:rPr>
              <a:t>màn</a:t>
            </a:r>
            <a:r>
              <a:rPr lang="en-US" dirty="0">
                <a:solidFill>
                  <a:srgbClr val="0070C0"/>
                </a:solidFill>
              </a:rPr>
              <a:t> </a:t>
            </a:r>
            <a:r>
              <a:rPr lang="en-US" dirty="0" err="1">
                <a:solidFill>
                  <a:srgbClr val="0070C0"/>
                </a:solidFill>
              </a:rPr>
              <a:t>huỳnh</a:t>
            </a:r>
            <a:r>
              <a:rPr lang="en-US" dirty="0">
                <a:solidFill>
                  <a:srgbClr val="0070C0"/>
                </a:solidFill>
              </a:rPr>
              <a:t> </a:t>
            </a:r>
            <a:r>
              <a:rPr lang="en-US" dirty="0" err="1">
                <a:solidFill>
                  <a:srgbClr val="0070C0"/>
                </a:solidFill>
              </a:rPr>
              <a:t>quang</a:t>
            </a:r>
            <a:r>
              <a:rPr lang="en-US" dirty="0">
                <a:solidFill>
                  <a:srgbClr val="0070C0"/>
                </a:solidFill>
              </a:rPr>
              <a:t> </a:t>
            </a:r>
            <a:r>
              <a:rPr lang="en-US" dirty="0" err="1">
                <a:solidFill>
                  <a:srgbClr val="0070C0"/>
                </a:solidFill>
              </a:rPr>
              <a:t>đặt</a:t>
            </a:r>
            <a:r>
              <a:rPr lang="en-US" dirty="0">
                <a:solidFill>
                  <a:srgbClr val="0070C0"/>
                </a:solidFill>
              </a:rPr>
              <a:t> </a:t>
            </a:r>
            <a:r>
              <a:rPr lang="en-US" dirty="0" err="1">
                <a:solidFill>
                  <a:srgbClr val="0070C0"/>
                </a:solidFill>
              </a:rPr>
              <a:t>sau</a:t>
            </a:r>
            <a:r>
              <a:rPr lang="en-US" dirty="0">
                <a:solidFill>
                  <a:srgbClr val="0070C0"/>
                </a:solidFill>
              </a:rPr>
              <a:t> </a:t>
            </a:r>
            <a:r>
              <a:rPr lang="en-US" dirty="0" err="1">
                <a:solidFill>
                  <a:srgbClr val="0070C0"/>
                </a:solidFill>
              </a:rPr>
              <a:t>lá</a:t>
            </a:r>
            <a:r>
              <a:rPr lang="en-US" dirty="0">
                <a:solidFill>
                  <a:srgbClr val="0070C0"/>
                </a:solidFill>
              </a:rPr>
              <a:t> </a:t>
            </a:r>
            <a:r>
              <a:rPr lang="en-US" dirty="0" err="1">
                <a:solidFill>
                  <a:srgbClr val="0070C0"/>
                </a:solidFill>
              </a:rPr>
              <a:t>vàng</a:t>
            </a:r>
            <a:r>
              <a:rPr lang="en-US" dirty="0">
                <a:solidFill>
                  <a:srgbClr val="0070C0"/>
                </a:solidFill>
              </a:rPr>
              <a:t> </a:t>
            </a:r>
            <a:r>
              <a:rPr lang="en-US" dirty="0" err="1">
                <a:solidFill>
                  <a:srgbClr val="0070C0"/>
                </a:solidFill>
              </a:rPr>
              <a:t>để</a:t>
            </a:r>
            <a:r>
              <a:rPr lang="en-US" dirty="0">
                <a:solidFill>
                  <a:srgbClr val="0070C0"/>
                </a:solidFill>
              </a:rPr>
              <a:t> </a:t>
            </a:r>
            <a:r>
              <a:rPr lang="en-US" dirty="0" err="1">
                <a:solidFill>
                  <a:srgbClr val="0070C0"/>
                </a:solidFill>
              </a:rPr>
              <a:t>theo</a:t>
            </a:r>
            <a:r>
              <a:rPr lang="en-US" dirty="0">
                <a:solidFill>
                  <a:srgbClr val="0070C0"/>
                </a:solidFill>
              </a:rPr>
              <a:t> </a:t>
            </a:r>
            <a:r>
              <a:rPr lang="en-US" dirty="0" err="1">
                <a:solidFill>
                  <a:srgbClr val="0070C0"/>
                </a:solidFill>
              </a:rPr>
              <a:t>dõi</a:t>
            </a:r>
            <a:r>
              <a:rPr lang="en-US" dirty="0">
                <a:solidFill>
                  <a:srgbClr val="0070C0"/>
                </a:solidFill>
              </a:rPr>
              <a:t> </a:t>
            </a:r>
            <a:r>
              <a:rPr lang="en-US" dirty="0" err="1">
                <a:solidFill>
                  <a:srgbClr val="0070C0"/>
                </a:solidFill>
              </a:rPr>
              <a:t>đường</a:t>
            </a:r>
            <a:r>
              <a:rPr lang="en-US" dirty="0">
                <a:solidFill>
                  <a:srgbClr val="0070C0"/>
                </a:solidFill>
              </a:rPr>
              <a:t> </a:t>
            </a:r>
            <a:r>
              <a:rPr lang="en-US" dirty="0" err="1">
                <a:solidFill>
                  <a:srgbClr val="0070C0"/>
                </a:solidFill>
              </a:rPr>
              <a:t>đi</a:t>
            </a:r>
            <a:r>
              <a:rPr lang="en-US" dirty="0">
                <a:solidFill>
                  <a:srgbClr val="0070C0"/>
                </a:solidFill>
              </a:rPr>
              <a:t> </a:t>
            </a:r>
            <a:r>
              <a:rPr lang="en-US" dirty="0" err="1">
                <a:solidFill>
                  <a:srgbClr val="0070C0"/>
                </a:solidFill>
              </a:rPr>
              <a:t>của</a:t>
            </a:r>
            <a:r>
              <a:rPr lang="en-US" dirty="0">
                <a:solidFill>
                  <a:srgbClr val="0070C0"/>
                </a:solidFill>
              </a:rPr>
              <a:t> </a:t>
            </a:r>
            <a:r>
              <a:rPr lang="en-US" dirty="0" err="1">
                <a:solidFill>
                  <a:srgbClr val="0070C0"/>
                </a:solidFill>
              </a:rPr>
              <a:t>hạt</a:t>
            </a:r>
            <a:r>
              <a:rPr lang="en-US" dirty="0">
                <a:solidFill>
                  <a:srgbClr val="0070C0"/>
                </a:solidFill>
              </a:rPr>
              <a:t> α. </a:t>
            </a:r>
            <a:r>
              <a:rPr lang="en-US" dirty="0" err="1">
                <a:solidFill>
                  <a:srgbClr val="0070C0"/>
                </a:solidFill>
              </a:rPr>
              <a:t>Kết</a:t>
            </a:r>
            <a:r>
              <a:rPr lang="en-US" dirty="0">
                <a:solidFill>
                  <a:srgbClr val="0070C0"/>
                </a:solidFill>
              </a:rPr>
              <a:t> </a:t>
            </a:r>
            <a:r>
              <a:rPr lang="en-US" dirty="0" err="1">
                <a:solidFill>
                  <a:srgbClr val="0070C0"/>
                </a:solidFill>
              </a:rPr>
              <a:t>quả</a:t>
            </a:r>
            <a:r>
              <a:rPr lang="en-US" dirty="0">
                <a:solidFill>
                  <a:srgbClr val="0070C0"/>
                </a:solidFill>
              </a:rPr>
              <a:t> </a:t>
            </a:r>
            <a:r>
              <a:rPr lang="en-US" dirty="0" err="1">
                <a:solidFill>
                  <a:srgbClr val="0070C0"/>
                </a:solidFill>
              </a:rPr>
              <a:t>thí</a:t>
            </a:r>
            <a:r>
              <a:rPr lang="en-US" dirty="0">
                <a:solidFill>
                  <a:srgbClr val="0070C0"/>
                </a:solidFill>
              </a:rPr>
              <a:t> </a:t>
            </a:r>
            <a:r>
              <a:rPr lang="en-US" dirty="0" err="1">
                <a:solidFill>
                  <a:srgbClr val="0070C0"/>
                </a:solidFill>
              </a:rPr>
              <a:t>nghiệm</a:t>
            </a:r>
            <a:r>
              <a:rPr lang="en-US" dirty="0">
                <a:solidFill>
                  <a:srgbClr val="0070C0"/>
                </a:solidFill>
              </a:rPr>
              <a:t> </a:t>
            </a:r>
            <a:r>
              <a:rPr lang="en-US" dirty="0" err="1">
                <a:solidFill>
                  <a:srgbClr val="0070C0"/>
                </a:solidFill>
              </a:rPr>
              <a:t>cho</a:t>
            </a:r>
            <a:r>
              <a:rPr lang="en-US" dirty="0">
                <a:solidFill>
                  <a:srgbClr val="0070C0"/>
                </a:solidFill>
              </a:rPr>
              <a:t> </a:t>
            </a:r>
            <a:r>
              <a:rPr lang="en-US" dirty="0" err="1">
                <a:solidFill>
                  <a:srgbClr val="0070C0"/>
                </a:solidFill>
              </a:rPr>
              <a:t>thấy</a:t>
            </a:r>
            <a:r>
              <a:rPr lang="en-US" dirty="0">
                <a:solidFill>
                  <a:srgbClr val="0070C0"/>
                </a:solidFill>
              </a:rPr>
              <a:t> </a:t>
            </a:r>
            <a:r>
              <a:rPr lang="en-US" dirty="0" err="1">
                <a:solidFill>
                  <a:srgbClr val="0070C0"/>
                </a:solidFill>
              </a:rPr>
              <a:t>hầu</a:t>
            </a:r>
            <a:r>
              <a:rPr lang="en-US" dirty="0">
                <a:solidFill>
                  <a:srgbClr val="0070C0"/>
                </a:solidFill>
              </a:rPr>
              <a:t> </a:t>
            </a:r>
            <a:r>
              <a:rPr lang="en-US" dirty="0" err="1">
                <a:solidFill>
                  <a:srgbClr val="0070C0"/>
                </a:solidFill>
              </a:rPr>
              <a:t>hết</a:t>
            </a:r>
            <a:r>
              <a:rPr lang="en-US" dirty="0">
                <a:solidFill>
                  <a:srgbClr val="0070C0"/>
                </a:solidFill>
              </a:rPr>
              <a:t> </a:t>
            </a:r>
            <a:r>
              <a:rPr lang="en-US" dirty="0" err="1">
                <a:solidFill>
                  <a:srgbClr val="0070C0"/>
                </a:solidFill>
              </a:rPr>
              <a:t>các</a:t>
            </a:r>
            <a:r>
              <a:rPr lang="en-US" dirty="0">
                <a:solidFill>
                  <a:srgbClr val="0070C0"/>
                </a:solidFill>
              </a:rPr>
              <a:t> </a:t>
            </a:r>
            <a:r>
              <a:rPr lang="en-US" dirty="0" err="1">
                <a:solidFill>
                  <a:srgbClr val="0070C0"/>
                </a:solidFill>
              </a:rPr>
              <a:t>hạt</a:t>
            </a:r>
            <a:r>
              <a:rPr lang="en-US" dirty="0">
                <a:solidFill>
                  <a:srgbClr val="0070C0"/>
                </a:solidFill>
              </a:rPr>
              <a:t> α </a:t>
            </a:r>
            <a:r>
              <a:rPr lang="en-US" dirty="0" err="1">
                <a:solidFill>
                  <a:srgbClr val="0070C0"/>
                </a:solidFill>
              </a:rPr>
              <a:t>đều</a:t>
            </a:r>
            <a:r>
              <a:rPr lang="en-US" dirty="0">
                <a:solidFill>
                  <a:srgbClr val="0070C0"/>
                </a:solidFill>
              </a:rPr>
              <a:t> </a:t>
            </a:r>
            <a:r>
              <a:rPr lang="en-US" dirty="0" err="1">
                <a:solidFill>
                  <a:srgbClr val="0070C0"/>
                </a:solidFill>
              </a:rPr>
              <a:t>xuyên</a:t>
            </a:r>
            <a:r>
              <a:rPr lang="en-US" dirty="0">
                <a:solidFill>
                  <a:srgbClr val="0070C0"/>
                </a:solidFill>
              </a:rPr>
              <a:t> </a:t>
            </a:r>
            <a:r>
              <a:rPr lang="en-US" dirty="0" err="1">
                <a:solidFill>
                  <a:srgbClr val="0070C0"/>
                </a:solidFill>
              </a:rPr>
              <a:t>thẳng</a:t>
            </a:r>
            <a:r>
              <a:rPr lang="en-US" dirty="0">
                <a:solidFill>
                  <a:srgbClr val="0070C0"/>
                </a:solidFill>
              </a:rPr>
              <a:t> qua </a:t>
            </a:r>
            <a:r>
              <a:rPr lang="en-US" dirty="0" err="1">
                <a:solidFill>
                  <a:srgbClr val="0070C0"/>
                </a:solidFill>
              </a:rPr>
              <a:t>lá</a:t>
            </a:r>
            <a:r>
              <a:rPr lang="en-US" dirty="0">
                <a:solidFill>
                  <a:srgbClr val="0070C0"/>
                </a:solidFill>
              </a:rPr>
              <a:t> </a:t>
            </a:r>
            <a:r>
              <a:rPr lang="en-US" dirty="0" err="1">
                <a:solidFill>
                  <a:srgbClr val="0070C0"/>
                </a:solidFill>
              </a:rPr>
              <a:t>vàng</a:t>
            </a:r>
            <a:r>
              <a:rPr lang="en-US" dirty="0">
                <a:solidFill>
                  <a:srgbClr val="0070C0"/>
                </a:solidFill>
              </a:rPr>
              <a:t>, </a:t>
            </a:r>
            <a:r>
              <a:rPr lang="en-US" dirty="0" err="1">
                <a:solidFill>
                  <a:srgbClr val="0070C0"/>
                </a:solidFill>
              </a:rPr>
              <a:t>nhưng</a:t>
            </a:r>
            <a:r>
              <a:rPr lang="en-US" dirty="0">
                <a:solidFill>
                  <a:srgbClr val="0070C0"/>
                </a:solidFill>
              </a:rPr>
              <a:t> </a:t>
            </a:r>
            <a:r>
              <a:rPr lang="en-US" dirty="0" err="1">
                <a:solidFill>
                  <a:srgbClr val="0070C0"/>
                </a:solidFill>
              </a:rPr>
              <a:t>có</a:t>
            </a:r>
            <a:r>
              <a:rPr lang="en-US" dirty="0">
                <a:solidFill>
                  <a:srgbClr val="0070C0"/>
                </a:solidFill>
              </a:rPr>
              <a:t> </a:t>
            </a:r>
            <a:r>
              <a:rPr lang="en-US" dirty="0" err="1">
                <a:solidFill>
                  <a:srgbClr val="0070C0"/>
                </a:solidFill>
              </a:rPr>
              <a:t>một</a:t>
            </a:r>
            <a:r>
              <a:rPr lang="en-US" dirty="0">
                <a:solidFill>
                  <a:srgbClr val="0070C0"/>
                </a:solidFill>
              </a:rPr>
              <a:t> </a:t>
            </a:r>
            <a:r>
              <a:rPr lang="en-US" dirty="0" err="1">
                <a:solidFill>
                  <a:srgbClr val="0070C0"/>
                </a:solidFill>
              </a:rPr>
              <a:t>số</a:t>
            </a:r>
            <a:r>
              <a:rPr lang="en-US" dirty="0">
                <a:solidFill>
                  <a:srgbClr val="0070C0"/>
                </a:solidFill>
              </a:rPr>
              <a:t> </a:t>
            </a:r>
            <a:r>
              <a:rPr lang="en-US" dirty="0" err="1">
                <a:solidFill>
                  <a:srgbClr val="0070C0"/>
                </a:solidFill>
              </a:rPr>
              <a:t>ít</a:t>
            </a:r>
            <a:r>
              <a:rPr lang="en-US" dirty="0">
                <a:solidFill>
                  <a:srgbClr val="0070C0"/>
                </a:solidFill>
              </a:rPr>
              <a:t> </a:t>
            </a:r>
            <a:r>
              <a:rPr lang="en-US" dirty="0" err="1">
                <a:solidFill>
                  <a:srgbClr val="0070C0"/>
                </a:solidFill>
              </a:rPr>
              <a:t>hạt</a:t>
            </a:r>
            <a:r>
              <a:rPr lang="en-US" dirty="0">
                <a:solidFill>
                  <a:srgbClr val="0070C0"/>
                </a:solidFill>
              </a:rPr>
              <a:t> </a:t>
            </a:r>
            <a:r>
              <a:rPr lang="en-US" dirty="0" err="1">
                <a:solidFill>
                  <a:srgbClr val="0070C0"/>
                </a:solidFill>
              </a:rPr>
              <a:t>đi</a:t>
            </a:r>
            <a:r>
              <a:rPr lang="en-US" dirty="0">
                <a:solidFill>
                  <a:srgbClr val="0070C0"/>
                </a:solidFill>
              </a:rPr>
              <a:t> </a:t>
            </a:r>
            <a:r>
              <a:rPr lang="en-US" dirty="0" err="1">
                <a:solidFill>
                  <a:srgbClr val="0070C0"/>
                </a:solidFill>
              </a:rPr>
              <a:t>lệch</a:t>
            </a:r>
            <a:r>
              <a:rPr lang="en-US" dirty="0">
                <a:solidFill>
                  <a:srgbClr val="0070C0"/>
                </a:solidFill>
              </a:rPr>
              <a:t> </a:t>
            </a:r>
            <a:r>
              <a:rPr lang="en-US" dirty="0" err="1">
                <a:solidFill>
                  <a:srgbClr val="0070C0"/>
                </a:solidFill>
              </a:rPr>
              <a:t>hướng</a:t>
            </a:r>
            <a:r>
              <a:rPr lang="en-US" dirty="0">
                <a:solidFill>
                  <a:srgbClr val="0070C0"/>
                </a:solidFill>
              </a:rPr>
              <a:t> ban </a:t>
            </a:r>
            <a:r>
              <a:rPr lang="en-US" dirty="0" err="1">
                <a:solidFill>
                  <a:srgbClr val="0070C0"/>
                </a:solidFill>
              </a:rPr>
              <a:t>đầu</a:t>
            </a:r>
            <a:r>
              <a:rPr lang="en-US" dirty="0">
                <a:solidFill>
                  <a:srgbClr val="0070C0"/>
                </a:solidFill>
              </a:rPr>
              <a:t> </a:t>
            </a:r>
            <a:r>
              <a:rPr lang="en-US" dirty="0" err="1">
                <a:solidFill>
                  <a:srgbClr val="0070C0"/>
                </a:solidFill>
              </a:rPr>
              <a:t>và</a:t>
            </a:r>
            <a:r>
              <a:rPr lang="en-US" dirty="0">
                <a:solidFill>
                  <a:srgbClr val="0070C0"/>
                </a:solidFill>
              </a:rPr>
              <a:t> </a:t>
            </a:r>
            <a:r>
              <a:rPr lang="en-US" dirty="0" err="1">
                <a:solidFill>
                  <a:srgbClr val="0070C0"/>
                </a:solidFill>
              </a:rPr>
              <a:t>một</a:t>
            </a:r>
            <a:r>
              <a:rPr lang="en-US" dirty="0">
                <a:solidFill>
                  <a:srgbClr val="0070C0"/>
                </a:solidFill>
              </a:rPr>
              <a:t> </a:t>
            </a:r>
            <a:r>
              <a:rPr lang="en-US" dirty="0" err="1">
                <a:solidFill>
                  <a:srgbClr val="0070C0"/>
                </a:solidFill>
              </a:rPr>
              <a:t>số</a:t>
            </a:r>
            <a:r>
              <a:rPr lang="en-US" dirty="0">
                <a:solidFill>
                  <a:srgbClr val="0070C0"/>
                </a:solidFill>
              </a:rPr>
              <a:t> </a:t>
            </a:r>
            <a:r>
              <a:rPr lang="en-US" dirty="0" err="1">
                <a:solidFill>
                  <a:srgbClr val="0070C0"/>
                </a:solidFill>
              </a:rPr>
              <a:t>rất</a:t>
            </a:r>
            <a:r>
              <a:rPr lang="en-US" dirty="0">
                <a:solidFill>
                  <a:srgbClr val="0070C0"/>
                </a:solidFill>
              </a:rPr>
              <a:t> </a:t>
            </a:r>
            <a:r>
              <a:rPr lang="en-US" dirty="0" err="1">
                <a:solidFill>
                  <a:srgbClr val="0070C0"/>
                </a:solidFill>
              </a:rPr>
              <a:t>ít</a:t>
            </a:r>
            <a:r>
              <a:rPr lang="en-US" dirty="0">
                <a:solidFill>
                  <a:srgbClr val="0070C0"/>
                </a:solidFill>
              </a:rPr>
              <a:t> </a:t>
            </a:r>
            <a:r>
              <a:rPr lang="en-US" dirty="0" err="1">
                <a:solidFill>
                  <a:srgbClr val="0070C0"/>
                </a:solidFill>
              </a:rPr>
              <a:t>hạt</a:t>
            </a:r>
            <a:r>
              <a:rPr lang="en-US" dirty="0">
                <a:solidFill>
                  <a:srgbClr val="0070C0"/>
                </a:solidFill>
              </a:rPr>
              <a:t> </a:t>
            </a:r>
            <a:r>
              <a:rPr lang="en-US" dirty="0" err="1">
                <a:solidFill>
                  <a:srgbClr val="0070C0"/>
                </a:solidFill>
              </a:rPr>
              <a:t>bị</a:t>
            </a:r>
            <a:r>
              <a:rPr lang="en-US" dirty="0">
                <a:solidFill>
                  <a:srgbClr val="0070C0"/>
                </a:solidFill>
              </a:rPr>
              <a:t> </a:t>
            </a:r>
            <a:r>
              <a:rPr lang="en-US" dirty="0" err="1">
                <a:solidFill>
                  <a:srgbClr val="0070C0"/>
                </a:solidFill>
              </a:rPr>
              <a:t>bật</a:t>
            </a:r>
            <a:r>
              <a:rPr lang="en-US" dirty="0">
                <a:solidFill>
                  <a:srgbClr val="0070C0"/>
                </a:solidFill>
              </a:rPr>
              <a:t> </a:t>
            </a:r>
            <a:r>
              <a:rPr lang="en-US" dirty="0" err="1">
                <a:solidFill>
                  <a:srgbClr val="0070C0"/>
                </a:solidFill>
              </a:rPr>
              <a:t>lại</a:t>
            </a:r>
            <a:r>
              <a:rPr lang="en-US" dirty="0">
                <a:solidFill>
                  <a:srgbClr val="0070C0"/>
                </a:solidFill>
              </a:rPr>
              <a:t> </a:t>
            </a:r>
            <a:r>
              <a:rPr lang="en-US" dirty="0" err="1">
                <a:solidFill>
                  <a:srgbClr val="0070C0"/>
                </a:solidFill>
              </a:rPr>
              <a:t>phía</a:t>
            </a:r>
            <a:r>
              <a:rPr lang="en-US" dirty="0">
                <a:solidFill>
                  <a:srgbClr val="0070C0"/>
                </a:solidFill>
              </a:rPr>
              <a:t> </a:t>
            </a:r>
            <a:r>
              <a:rPr lang="en-US" dirty="0" err="1">
                <a:solidFill>
                  <a:srgbClr val="0070C0"/>
                </a:solidFill>
              </a:rPr>
              <a:t>sau</a:t>
            </a:r>
            <a:r>
              <a:rPr lang="en-US" dirty="0">
                <a:solidFill>
                  <a:srgbClr val="0070C0"/>
                </a:solidFill>
              </a:rPr>
              <a:t> </a:t>
            </a:r>
            <a:r>
              <a:rPr lang="en-US" dirty="0" err="1">
                <a:solidFill>
                  <a:srgbClr val="0070C0"/>
                </a:solidFill>
              </a:rPr>
              <a:t>khi</a:t>
            </a:r>
            <a:r>
              <a:rPr lang="en-US" dirty="0">
                <a:solidFill>
                  <a:srgbClr val="0070C0"/>
                </a:solidFill>
              </a:rPr>
              <a:t> </a:t>
            </a:r>
            <a:r>
              <a:rPr lang="en-US" dirty="0" err="1">
                <a:solidFill>
                  <a:srgbClr val="0070C0"/>
                </a:solidFill>
              </a:rPr>
              <a:t>gặp</a:t>
            </a:r>
            <a:r>
              <a:rPr lang="en-US" dirty="0">
                <a:solidFill>
                  <a:srgbClr val="0070C0"/>
                </a:solidFill>
              </a:rPr>
              <a:t> </a:t>
            </a:r>
            <a:r>
              <a:rPr lang="en-US" dirty="0" err="1">
                <a:solidFill>
                  <a:srgbClr val="0070C0"/>
                </a:solidFill>
              </a:rPr>
              <a:t>lá</a:t>
            </a:r>
            <a:r>
              <a:rPr lang="en-US" dirty="0">
                <a:solidFill>
                  <a:srgbClr val="0070C0"/>
                </a:solidFill>
              </a:rPr>
              <a:t> </a:t>
            </a:r>
            <a:r>
              <a:rPr lang="en-US" dirty="0" err="1">
                <a:solidFill>
                  <a:srgbClr val="0070C0"/>
                </a:solidFill>
              </a:rPr>
              <a:t>vàng</a:t>
            </a:r>
            <a:r>
              <a:rPr lang="en-US" dirty="0" smtClean="0">
                <a:solidFill>
                  <a:srgbClr val="0070C0"/>
                </a:solidFill>
              </a:rPr>
              <a:t>.</a:t>
            </a:r>
          </a:p>
          <a:p>
            <a:endParaRPr lang="en-US" dirty="0"/>
          </a:p>
          <a:p>
            <a:r>
              <a:rPr lang="en-US" b="1" dirty="0" err="1" smtClean="0">
                <a:solidFill>
                  <a:srgbClr val="00B050"/>
                </a:solidFill>
              </a:rPr>
              <a:t>Tại</a:t>
            </a:r>
            <a:r>
              <a:rPr lang="en-US" b="1" dirty="0" smtClean="0">
                <a:solidFill>
                  <a:srgbClr val="00B050"/>
                </a:solidFill>
              </a:rPr>
              <a:t> </a:t>
            </a:r>
            <a:r>
              <a:rPr lang="en-US" b="1" dirty="0" err="1" smtClean="0">
                <a:solidFill>
                  <a:srgbClr val="00B050"/>
                </a:solidFill>
              </a:rPr>
              <a:t>sao</a:t>
            </a:r>
            <a:r>
              <a:rPr lang="en-US" b="1" dirty="0" smtClean="0">
                <a:solidFill>
                  <a:srgbClr val="00B050"/>
                </a:solidFill>
              </a:rPr>
              <a:t> </a:t>
            </a:r>
            <a:r>
              <a:rPr lang="en-US" b="1" dirty="0" err="1" smtClean="0">
                <a:solidFill>
                  <a:srgbClr val="00B050"/>
                </a:solidFill>
              </a:rPr>
              <a:t>một</a:t>
            </a:r>
            <a:r>
              <a:rPr lang="en-US" b="1" dirty="0" smtClean="0">
                <a:solidFill>
                  <a:srgbClr val="00B050"/>
                </a:solidFill>
              </a:rPr>
              <a:t> </a:t>
            </a:r>
            <a:r>
              <a:rPr lang="en-US" b="1" dirty="0" err="1">
                <a:solidFill>
                  <a:srgbClr val="00B050"/>
                </a:solidFill>
              </a:rPr>
              <a:t>số</a:t>
            </a:r>
            <a:r>
              <a:rPr lang="en-US" b="1" dirty="0">
                <a:solidFill>
                  <a:srgbClr val="00B050"/>
                </a:solidFill>
              </a:rPr>
              <a:t> </a:t>
            </a:r>
            <a:r>
              <a:rPr lang="en-US" b="1" dirty="0" err="1">
                <a:solidFill>
                  <a:srgbClr val="00B050"/>
                </a:solidFill>
              </a:rPr>
              <a:t>ít</a:t>
            </a:r>
            <a:r>
              <a:rPr lang="en-US" b="1" dirty="0">
                <a:solidFill>
                  <a:srgbClr val="00B050"/>
                </a:solidFill>
              </a:rPr>
              <a:t> </a:t>
            </a:r>
            <a:r>
              <a:rPr lang="en-US" b="1" dirty="0" err="1">
                <a:solidFill>
                  <a:srgbClr val="00B050"/>
                </a:solidFill>
              </a:rPr>
              <a:t>hạt</a:t>
            </a:r>
            <a:r>
              <a:rPr lang="en-US" b="1" dirty="0">
                <a:solidFill>
                  <a:srgbClr val="00B050"/>
                </a:solidFill>
              </a:rPr>
              <a:t> </a:t>
            </a:r>
            <a:r>
              <a:rPr lang="en-US" b="1" dirty="0" err="1" smtClean="0">
                <a:solidFill>
                  <a:srgbClr val="00B050"/>
                </a:solidFill>
              </a:rPr>
              <a:t>đi</a:t>
            </a:r>
            <a:r>
              <a:rPr lang="en-US" b="1" dirty="0" smtClean="0">
                <a:solidFill>
                  <a:srgbClr val="00B050"/>
                </a:solidFill>
              </a:rPr>
              <a:t> </a:t>
            </a:r>
            <a:r>
              <a:rPr lang="en-US" b="1" dirty="0" err="1">
                <a:solidFill>
                  <a:srgbClr val="00B050"/>
                </a:solidFill>
              </a:rPr>
              <a:t>lệch</a:t>
            </a:r>
            <a:r>
              <a:rPr lang="en-US" b="1" dirty="0">
                <a:solidFill>
                  <a:srgbClr val="00B050"/>
                </a:solidFill>
              </a:rPr>
              <a:t> </a:t>
            </a:r>
            <a:r>
              <a:rPr lang="en-US" b="1" dirty="0" err="1" smtClean="0">
                <a:solidFill>
                  <a:srgbClr val="00B050"/>
                </a:solidFill>
              </a:rPr>
              <a:t>hướng</a:t>
            </a:r>
            <a:r>
              <a:rPr lang="en-US" b="1" dirty="0" smtClean="0">
                <a:solidFill>
                  <a:srgbClr val="00B050"/>
                </a:solidFill>
              </a:rPr>
              <a:t>, </a:t>
            </a:r>
            <a:r>
              <a:rPr lang="en-US" b="1" dirty="0" err="1">
                <a:solidFill>
                  <a:srgbClr val="00B050"/>
                </a:solidFill>
              </a:rPr>
              <a:t>bị</a:t>
            </a:r>
            <a:r>
              <a:rPr lang="en-US" b="1" dirty="0">
                <a:solidFill>
                  <a:srgbClr val="00B050"/>
                </a:solidFill>
              </a:rPr>
              <a:t> </a:t>
            </a:r>
            <a:r>
              <a:rPr lang="en-US" b="1" dirty="0" err="1">
                <a:solidFill>
                  <a:srgbClr val="00B050"/>
                </a:solidFill>
              </a:rPr>
              <a:t>bật</a:t>
            </a:r>
            <a:r>
              <a:rPr lang="en-US" b="1" dirty="0">
                <a:solidFill>
                  <a:srgbClr val="00B050"/>
                </a:solidFill>
              </a:rPr>
              <a:t> </a:t>
            </a:r>
            <a:r>
              <a:rPr lang="en-US" b="1" dirty="0" err="1">
                <a:solidFill>
                  <a:srgbClr val="00B050"/>
                </a:solidFill>
              </a:rPr>
              <a:t>lại</a:t>
            </a:r>
            <a:r>
              <a:rPr lang="en-US" b="1" dirty="0">
                <a:solidFill>
                  <a:srgbClr val="00B050"/>
                </a:solidFill>
              </a:rPr>
              <a:t> </a:t>
            </a:r>
            <a:r>
              <a:rPr lang="en-US" b="1" dirty="0" err="1">
                <a:solidFill>
                  <a:srgbClr val="00B050"/>
                </a:solidFill>
              </a:rPr>
              <a:t>phía</a:t>
            </a:r>
            <a:r>
              <a:rPr lang="en-US" b="1" dirty="0">
                <a:solidFill>
                  <a:srgbClr val="00B050"/>
                </a:solidFill>
              </a:rPr>
              <a:t> </a:t>
            </a:r>
            <a:r>
              <a:rPr lang="en-US" b="1" dirty="0" err="1" smtClean="0">
                <a:solidFill>
                  <a:srgbClr val="00B050"/>
                </a:solidFill>
              </a:rPr>
              <a:t>sau</a:t>
            </a:r>
            <a:r>
              <a:rPr lang="en-US" b="1" dirty="0" smtClean="0">
                <a:solidFill>
                  <a:srgbClr val="00B050"/>
                </a:solidFill>
              </a:rPr>
              <a:t>?</a:t>
            </a:r>
            <a:endParaRPr lang="en-US" b="1" dirty="0">
              <a:solidFill>
                <a:srgbClr val="00B050"/>
              </a:solidFill>
            </a:endParaRPr>
          </a:p>
          <a:p>
            <a:endParaRPr lang="en-US" dirty="0"/>
          </a:p>
        </p:txBody>
      </p:sp>
      <p:sp>
        <p:nvSpPr>
          <p:cNvPr id="3" name="Title 2"/>
          <p:cNvSpPr>
            <a:spLocks noGrp="1"/>
          </p:cNvSpPr>
          <p:nvPr>
            <p:ph type="title"/>
          </p:nvPr>
        </p:nvSpPr>
        <p:spPr>
          <a:xfrm>
            <a:off x="152400" y="274638"/>
            <a:ext cx="8763000" cy="1143000"/>
          </a:xfrm>
        </p:spPr>
        <p:txBody>
          <a:bodyPr>
            <a:normAutofit fontScale="90000"/>
          </a:bodyPr>
          <a:lstStyle/>
          <a:p>
            <a:r>
              <a:rPr lang="en-US" u="sng" dirty="0"/>
              <a:t>1.</a:t>
            </a:r>
            <a:r>
              <a:rPr lang="vi-VN" u="sng" dirty="0"/>
              <a:t> Thành phần cấu tạo của nguyên tử</a:t>
            </a:r>
            <a:r>
              <a:rPr lang="en-US" dirty="0"/>
              <a:t/>
            </a:r>
            <a:br>
              <a:rPr lang="en-US" dirty="0"/>
            </a:br>
            <a:endParaRPr lang="en-US" dirty="0"/>
          </a:p>
        </p:txBody>
      </p:sp>
    </p:spTree>
    <p:extLst>
      <p:ext uri="{BB962C8B-B14F-4D97-AF65-F5344CB8AC3E}">
        <p14:creationId xmlns:p14="http://schemas.microsoft.com/office/powerpoint/2010/main" val="123296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2">
                                            <p:txEl>
                                              <p:pRg st="1" end="1"/>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animEffect transition="in" filter="wipe(down)">
                                      <p:cBhvr>
                                        <p:cTn id="11" dur="580">
                                          <p:stCondLst>
                                            <p:cond delay="0"/>
                                          </p:stCondLst>
                                        </p:cTn>
                                        <p:tgtEl>
                                          <p:spTgt spid="2">
                                            <p:txEl>
                                              <p:pRg st="3" end="3"/>
                                            </p:txEl>
                                          </p:spTgt>
                                        </p:tgtEl>
                                      </p:cBhvr>
                                    </p:animEffect>
                                    <p:anim calcmode="lin" valueType="num">
                                      <p:cBhvr>
                                        <p:cTn id="12"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17" dur="26">
                                          <p:stCondLst>
                                            <p:cond delay="650"/>
                                          </p:stCondLst>
                                        </p:cTn>
                                        <p:tgtEl>
                                          <p:spTgt spid="2">
                                            <p:txEl>
                                              <p:pRg st="3" end="3"/>
                                            </p:txEl>
                                          </p:spTgt>
                                        </p:tgtEl>
                                      </p:cBhvr>
                                      <p:to x="100000" y="60000"/>
                                    </p:animScale>
                                    <p:animScale>
                                      <p:cBhvr>
                                        <p:cTn id="18" dur="166" decel="50000">
                                          <p:stCondLst>
                                            <p:cond delay="676"/>
                                          </p:stCondLst>
                                        </p:cTn>
                                        <p:tgtEl>
                                          <p:spTgt spid="2">
                                            <p:txEl>
                                              <p:pRg st="3" end="3"/>
                                            </p:txEl>
                                          </p:spTgt>
                                        </p:tgtEl>
                                      </p:cBhvr>
                                      <p:to x="100000" y="100000"/>
                                    </p:animScale>
                                    <p:animScale>
                                      <p:cBhvr>
                                        <p:cTn id="19" dur="26">
                                          <p:stCondLst>
                                            <p:cond delay="1312"/>
                                          </p:stCondLst>
                                        </p:cTn>
                                        <p:tgtEl>
                                          <p:spTgt spid="2">
                                            <p:txEl>
                                              <p:pRg st="3" end="3"/>
                                            </p:txEl>
                                          </p:spTgt>
                                        </p:tgtEl>
                                      </p:cBhvr>
                                      <p:to x="100000" y="80000"/>
                                    </p:animScale>
                                    <p:animScale>
                                      <p:cBhvr>
                                        <p:cTn id="20" dur="166" decel="50000">
                                          <p:stCondLst>
                                            <p:cond delay="1338"/>
                                          </p:stCondLst>
                                        </p:cTn>
                                        <p:tgtEl>
                                          <p:spTgt spid="2">
                                            <p:txEl>
                                              <p:pRg st="3" end="3"/>
                                            </p:txEl>
                                          </p:spTgt>
                                        </p:tgtEl>
                                      </p:cBhvr>
                                      <p:to x="100000" y="100000"/>
                                    </p:animScale>
                                    <p:animScale>
                                      <p:cBhvr>
                                        <p:cTn id="21" dur="26">
                                          <p:stCondLst>
                                            <p:cond delay="1642"/>
                                          </p:stCondLst>
                                        </p:cTn>
                                        <p:tgtEl>
                                          <p:spTgt spid="2">
                                            <p:txEl>
                                              <p:pRg st="3" end="3"/>
                                            </p:txEl>
                                          </p:spTgt>
                                        </p:tgtEl>
                                      </p:cBhvr>
                                      <p:to x="100000" y="90000"/>
                                    </p:animScale>
                                    <p:animScale>
                                      <p:cBhvr>
                                        <p:cTn id="22" dur="166" decel="50000">
                                          <p:stCondLst>
                                            <p:cond delay="1668"/>
                                          </p:stCondLst>
                                        </p:cTn>
                                        <p:tgtEl>
                                          <p:spTgt spid="2">
                                            <p:txEl>
                                              <p:pRg st="3" end="3"/>
                                            </p:txEl>
                                          </p:spTgt>
                                        </p:tgtEl>
                                      </p:cBhvr>
                                      <p:to x="100000" y="100000"/>
                                    </p:animScale>
                                    <p:animScale>
                                      <p:cBhvr>
                                        <p:cTn id="23" dur="26">
                                          <p:stCondLst>
                                            <p:cond delay="1808"/>
                                          </p:stCondLst>
                                        </p:cTn>
                                        <p:tgtEl>
                                          <p:spTgt spid="2">
                                            <p:txEl>
                                              <p:pRg st="3" end="3"/>
                                            </p:txEl>
                                          </p:spTgt>
                                        </p:tgtEl>
                                      </p:cBhvr>
                                      <p:to x="100000" y="95000"/>
                                    </p:animScale>
                                    <p:animScale>
                                      <p:cBhvr>
                                        <p:cTn id="24" dur="166" decel="50000">
                                          <p:stCondLst>
                                            <p:cond delay="1834"/>
                                          </p:stCondLst>
                                        </p:cTn>
                                        <p:tgtEl>
                                          <p:spTgt spid="2">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hí nghiệm Rutherford khám phá ra hạt nhân nguyên tử Structure of the Atom Rutherford's Atomic mod.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524000" y="1066800"/>
            <a:ext cx="6558765" cy="4940300"/>
          </a:xfrm>
        </p:spPr>
      </p:pic>
      <p:sp>
        <p:nvSpPr>
          <p:cNvPr id="3" name="Title 2"/>
          <p:cNvSpPr>
            <a:spLocks noGrp="1"/>
          </p:cNvSpPr>
          <p:nvPr>
            <p:ph type="title"/>
          </p:nvPr>
        </p:nvSpPr>
        <p:spPr>
          <a:xfrm>
            <a:off x="304800" y="274638"/>
            <a:ext cx="8763000" cy="1143000"/>
          </a:xfrm>
        </p:spPr>
        <p:txBody>
          <a:bodyPr>
            <a:noAutofit/>
          </a:bodyPr>
          <a:lstStyle/>
          <a:p>
            <a:r>
              <a:rPr lang="en-GB" sz="3200" dirty="0" err="1"/>
              <a:t>thí</a:t>
            </a:r>
            <a:r>
              <a:rPr lang="en-GB" sz="3200" dirty="0"/>
              <a:t> </a:t>
            </a:r>
            <a:r>
              <a:rPr lang="en-GB" sz="3200" dirty="0" err="1"/>
              <a:t>nghiệm</a:t>
            </a:r>
            <a:r>
              <a:rPr lang="en-GB" sz="3200" dirty="0"/>
              <a:t> </a:t>
            </a:r>
            <a:r>
              <a:rPr lang="en-GB" sz="3200" dirty="0" err="1"/>
              <a:t>khám</a:t>
            </a:r>
            <a:r>
              <a:rPr lang="en-GB" sz="3200" dirty="0"/>
              <a:t> </a:t>
            </a:r>
            <a:r>
              <a:rPr lang="en-GB" sz="3200" dirty="0" err="1"/>
              <a:t>phá</a:t>
            </a:r>
            <a:r>
              <a:rPr lang="en-GB" sz="3200" dirty="0"/>
              <a:t> </a:t>
            </a:r>
            <a:r>
              <a:rPr lang="en-GB" sz="3200" dirty="0" err="1"/>
              <a:t>ra</a:t>
            </a:r>
            <a:r>
              <a:rPr lang="en-GB" sz="3200" dirty="0"/>
              <a:t> </a:t>
            </a:r>
            <a:r>
              <a:rPr lang="en-GB" sz="3200" dirty="0" err="1"/>
              <a:t>hạt</a:t>
            </a:r>
            <a:r>
              <a:rPr lang="en-GB" sz="3200" dirty="0"/>
              <a:t> </a:t>
            </a:r>
            <a:r>
              <a:rPr lang="en-GB" sz="3200" dirty="0" err="1"/>
              <a:t>nhân</a:t>
            </a:r>
            <a:r>
              <a:rPr lang="en-GB" sz="3200" dirty="0"/>
              <a:t> </a:t>
            </a:r>
            <a:r>
              <a:rPr lang="en-GB" sz="3200" dirty="0" err="1" smtClean="0"/>
              <a:t>nguyên</a:t>
            </a:r>
            <a:r>
              <a:rPr lang="en-GB" sz="3200" dirty="0" smtClean="0"/>
              <a:t> </a:t>
            </a:r>
            <a:r>
              <a:rPr lang="en-GB" sz="3200" dirty="0" err="1" smtClean="0"/>
              <a:t>tử</a:t>
            </a:r>
            <a:r>
              <a:rPr lang="en-US" sz="3200" dirty="0"/>
              <a:t/>
            </a:r>
            <a:br>
              <a:rPr lang="en-US" sz="3200" dirty="0"/>
            </a:br>
            <a:endParaRPr lang="en-US" sz="3200" dirty="0"/>
          </a:p>
        </p:txBody>
      </p:sp>
    </p:spTree>
    <p:extLst>
      <p:ext uri="{BB962C8B-B14F-4D97-AF65-F5344CB8AC3E}">
        <p14:creationId xmlns:p14="http://schemas.microsoft.com/office/powerpoint/2010/main" val="10662713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767072"/>
          </a:xfrm>
        </p:spPr>
        <p:txBody>
          <a:bodyPr>
            <a:normAutofit lnSpcReduction="10000"/>
          </a:bodyPr>
          <a:lstStyle/>
          <a:p>
            <a:r>
              <a:rPr lang="en-US" dirty="0" err="1">
                <a:solidFill>
                  <a:schemeClr val="bg2">
                    <a:lumMod val="25000"/>
                  </a:schemeClr>
                </a:solidFill>
              </a:rPr>
              <a:t>Nguyên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a:t>
            </a:r>
            <a:r>
              <a:rPr lang="en-US" dirty="0" err="1">
                <a:solidFill>
                  <a:schemeClr val="bg2">
                    <a:lumMod val="25000"/>
                  </a:schemeClr>
                </a:solidFill>
              </a:rPr>
              <a:t>có</a:t>
            </a:r>
            <a:r>
              <a:rPr lang="en-US" dirty="0">
                <a:solidFill>
                  <a:schemeClr val="bg2">
                    <a:lumMod val="25000"/>
                  </a:schemeClr>
                </a:solidFill>
              </a:rPr>
              <a:t> </a:t>
            </a:r>
            <a:r>
              <a:rPr lang="en-US" dirty="0" err="1">
                <a:solidFill>
                  <a:schemeClr val="bg2">
                    <a:lumMod val="25000"/>
                  </a:schemeClr>
                </a:solidFill>
              </a:rPr>
              <a:t>chứa</a:t>
            </a:r>
            <a:r>
              <a:rPr lang="en-US" dirty="0">
                <a:solidFill>
                  <a:schemeClr val="bg2">
                    <a:lumMod val="25000"/>
                  </a:schemeClr>
                </a:solidFill>
              </a:rPr>
              <a:t> </a:t>
            </a:r>
            <a:r>
              <a:rPr lang="en-US" dirty="0" err="1">
                <a:solidFill>
                  <a:schemeClr val="bg2">
                    <a:lumMod val="25000"/>
                  </a:schemeClr>
                </a:solidFill>
              </a:rPr>
              <a:t>phần</a:t>
            </a:r>
            <a:r>
              <a:rPr lang="en-US" dirty="0">
                <a:solidFill>
                  <a:schemeClr val="bg2">
                    <a:lumMod val="25000"/>
                  </a:schemeClr>
                </a:solidFill>
              </a:rPr>
              <a:t> </a:t>
            </a:r>
            <a:r>
              <a:rPr lang="en-US" dirty="0" err="1">
                <a:solidFill>
                  <a:schemeClr val="bg2">
                    <a:lumMod val="25000"/>
                  </a:schemeClr>
                </a:solidFill>
              </a:rPr>
              <a:t>mang</a:t>
            </a:r>
            <a:r>
              <a:rPr lang="en-US" dirty="0">
                <a:solidFill>
                  <a:schemeClr val="bg2">
                    <a:lumMod val="25000"/>
                  </a:schemeClr>
                </a:solidFill>
              </a:rPr>
              <a:t> </a:t>
            </a:r>
            <a:r>
              <a:rPr lang="en-US" dirty="0" err="1">
                <a:solidFill>
                  <a:schemeClr val="bg2">
                    <a:lumMod val="25000"/>
                  </a:schemeClr>
                </a:solidFill>
              </a:rPr>
              <a:t>điện</a:t>
            </a:r>
            <a:r>
              <a:rPr lang="en-US" dirty="0">
                <a:solidFill>
                  <a:schemeClr val="bg2">
                    <a:lumMod val="25000"/>
                  </a:schemeClr>
                </a:solidFill>
              </a:rPr>
              <a:t> </a:t>
            </a:r>
            <a:r>
              <a:rPr lang="en-US" dirty="0" err="1">
                <a:solidFill>
                  <a:schemeClr val="bg2">
                    <a:lumMod val="25000"/>
                  </a:schemeClr>
                </a:solidFill>
              </a:rPr>
              <a:t>dương</a:t>
            </a:r>
            <a:r>
              <a:rPr lang="en-US" dirty="0">
                <a:solidFill>
                  <a:schemeClr val="bg2">
                    <a:lumMod val="25000"/>
                  </a:schemeClr>
                </a:solidFill>
              </a:rPr>
              <a:t> </a:t>
            </a:r>
            <a:r>
              <a:rPr lang="en-US" dirty="0" err="1">
                <a:solidFill>
                  <a:schemeClr val="bg2">
                    <a:lumMod val="25000"/>
                  </a:schemeClr>
                </a:solidFill>
              </a:rPr>
              <a:t>có</a:t>
            </a:r>
            <a:r>
              <a:rPr lang="en-US" dirty="0">
                <a:solidFill>
                  <a:schemeClr val="bg2">
                    <a:lumMod val="25000"/>
                  </a:schemeClr>
                </a:solidFill>
              </a:rPr>
              <a:t> </a:t>
            </a:r>
            <a:r>
              <a:rPr lang="en-US" dirty="0" err="1">
                <a:solidFill>
                  <a:schemeClr val="bg2">
                    <a:lumMod val="25000"/>
                  </a:schemeClr>
                </a:solidFill>
              </a:rPr>
              <a:t>khối</a:t>
            </a:r>
            <a:r>
              <a:rPr lang="en-US" dirty="0">
                <a:solidFill>
                  <a:schemeClr val="bg2">
                    <a:lumMod val="25000"/>
                  </a:schemeClr>
                </a:solidFill>
              </a:rPr>
              <a:t> </a:t>
            </a:r>
            <a:r>
              <a:rPr lang="en-US" dirty="0" err="1">
                <a:solidFill>
                  <a:schemeClr val="bg2">
                    <a:lumMod val="25000"/>
                  </a:schemeClr>
                </a:solidFill>
              </a:rPr>
              <a:t>lượng</a:t>
            </a:r>
            <a:r>
              <a:rPr lang="en-US" dirty="0">
                <a:solidFill>
                  <a:schemeClr val="bg2">
                    <a:lumMod val="25000"/>
                  </a:schemeClr>
                </a:solidFill>
              </a:rPr>
              <a:t> </a:t>
            </a:r>
            <a:r>
              <a:rPr lang="en-US" dirty="0" err="1">
                <a:solidFill>
                  <a:schemeClr val="bg2">
                    <a:lumMod val="25000"/>
                  </a:schemeClr>
                </a:solidFill>
              </a:rPr>
              <a:t>lớn</a:t>
            </a:r>
            <a:r>
              <a:rPr lang="en-US" dirty="0">
                <a:solidFill>
                  <a:schemeClr val="bg2">
                    <a:lumMod val="25000"/>
                  </a:schemeClr>
                </a:solidFill>
              </a:rPr>
              <a:t> </a:t>
            </a:r>
            <a:r>
              <a:rPr lang="en-US" dirty="0" err="1">
                <a:solidFill>
                  <a:schemeClr val="bg2">
                    <a:lumMod val="25000"/>
                  </a:schemeClr>
                </a:solidFill>
              </a:rPr>
              <a:t>để</a:t>
            </a:r>
            <a:r>
              <a:rPr lang="en-US" dirty="0">
                <a:solidFill>
                  <a:schemeClr val="bg2">
                    <a:lumMod val="25000"/>
                  </a:schemeClr>
                </a:solidFill>
              </a:rPr>
              <a:t> </a:t>
            </a:r>
            <a:r>
              <a:rPr lang="en-US" dirty="0" err="1">
                <a:solidFill>
                  <a:schemeClr val="bg2">
                    <a:lumMod val="25000"/>
                  </a:schemeClr>
                </a:solidFill>
              </a:rPr>
              <a:t>có</a:t>
            </a:r>
            <a:r>
              <a:rPr lang="en-US" dirty="0">
                <a:solidFill>
                  <a:schemeClr val="bg2">
                    <a:lumMod val="25000"/>
                  </a:schemeClr>
                </a:solidFill>
              </a:rPr>
              <a:t> </a:t>
            </a:r>
            <a:r>
              <a:rPr lang="en-US" dirty="0" err="1">
                <a:solidFill>
                  <a:schemeClr val="bg2">
                    <a:lumMod val="25000"/>
                  </a:schemeClr>
                </a:solidFill>
              </a:rPr>
              <a:t>thể</a:t>
            </a:r>
            <a:r>
              <a:rPr lang="en-US" dirty="0">
                <a:solidFill>
                  <a:schemeClr val="bg2">
                    <a:lumMod val="25000"/>
                  </a:schemeClr>
                </a:solidFill>
              </a:rPr>
              <a:t> </a:t>
            </a:r>
            <a:r>
              <a:rPr lang="en-US" dirty="0" err="1">
                <a:solidFill>
                  <a:schemeClr val="bg2">
                    <a:lumMod val="25000"/>
                  </a:schemeClr>
                </a:solidFill>
              </a:rPr>
              <a:t>làm</a:t>
            </a:r>
            <a:r>
              <a:rPr lang="en-US" dirty="0">
                <a:solidFill>
                  <a:schemeClr val="bg2">
                    <a:lumMod val="25000"/>
                  </a:schemeClr>
                </a:solidFill>
              </a:rPr>
              <a:t> </a:t>
            </a:r>
            <a:r>
              <a:rPr lang="en-US" dirty="0" err="1">
                <a:solidFill>
                  <a:schemeClr val="bg2">
                    <a:lumMod val="25000"/>
                  </a:schemeClr>
                </a:solidFill>
              </a:rPr>
              <a:t>các</a:t>
            </a:r>
            <a:r>
              <a:rPr lang="en-US" dirty="0">
                <a:solidFill>
                  <a:schemeClr val="bg2">
                    <a:lumMod val="25000"/>
                  </a:schemeClr>
                </a:solidFill>
              </a:rPr>
              <a:t> </a:t>
            </a:r>
            <a:r>
              <a:rPr lang="en-US" dirty="0" err="1">
                <a:solidFill>
                  <a:schemeClr val="bg2">
                    <a:lumMod val="25000"/>
                  </a:schemeClr>
                </a:solidFill>
              </a:rPr>
              <a:t>hạt</a:t>
            </a:r>
            <a:r>
              <a:rPr lang="en-US" dirty="0">
                <a:solidFill>
                  <a:schemeClr val="bg2">
                    <a:lumMod val="25000"/>
                  </a:schemeClr>
                </a:solidFill>
              </a:rPr>
              <a:t> α </a:t>
            </a:r>
            <a:r>
              <a:rPr lang="en-US" dirty="0" err="1">
                <a:solidFill>
                  <a:schemeClr val="bg2">
                    <a:lumMod val="25000"/>
                  </a:schemeClr>
                </a:solidFill>
              </a:rPr>
              <a:t>bị</a:t>
            </a:r>
            <a:r>
              <a:rPr lang="en-US" dirty="0">
                <a:solidFill>
                  <a:schemeClr val="bg2">
                    <a:lumMod val="25000"/>
                  </a:schemeClr>
                </a:solidFill>
              </a:rPr>
              <a:t> </a:t>
            </a:r>
            <a:r>
              <a:rPr lang="en-US" dirty="0" err="1">
                <a:solidFill>
                  <a:schemeClr val="bg2">
                    <a:lumMod val="25000"/>
                  </a:schemeClr>
                </a:solidFill>
              </a:rPr>
              <a:t>lệch</a:t>
            </a:r>
            <a:r>
              <a:rPr lang="en-US" dirty="0">
                <a:solidFill>
                  <a:schemeClr val="bg2">
                    <a:lumMod val="25000"/>
                  </a:schemeClr>
                </a:solidFill>
              </a:rPr>
              <a:t> </a:t>
            </a:r>
            <a:r>
              <a:rPr lang="en-US" dirty="0" err="1">
                <a:solidFill>
                  <a:schemeClr val="bg2">
                    <a:lumMod val="25000"/>
                  </a:schemeClr>
                </a:solidFill>
              </a:rPr>
              <a:t>khi</a:t>
            </a:r>
            <a:r>
              <a:rPr lang="en-US" dirty="0">
                <a:solidFill>
                  <a:schemeClr val="bg2">
                    <a:lumMod val="25000"/>
                  </a:schemeClr>
                </a:solidFill>
              </a:rPr>
              <a:t> </a:t>
            </a:r>
            <a:r>
              <a:rPr lang="en-US" dirty="0" err="1">
                <a:solidFill>
                  <a:schemeClr val="bg2">
                    <a:lumMod val="25000"/>
                  </a:schemeClr>
                </a:solidFill>
              </a:rPr>
              <a:t>va</a:t>
            </a:r>
            <a:r>
              <a:rPr lang="en-US" dirty="0">
                <a:solidFill>
                  <a:schemeClr val="bg2">
                    <a:lumMod val="25000"/>
                  </a:schemeClr>
                </a:solidFill>
              </a:rPr>
              <a:t> </a:t>
            </a:r>
            <a:r>
              <a:rPr lang="en-US" dirty="0" err="1" smtClean="0">
                <a:solidFill>
                  <a:schemeClr val="bg2">
                    <a:lumMod val="25000"/>
                  </a:schemeClr>
                </a:solidFill>
              </a:rPr>
              <a:t>chạm</a:t>
            </a:r>
            <a:r>
              <a:rPr lang="en-US" dirty="0" smtClean="0">
                <a:solidFill>
                  <a:schemeClr val="bg2">
                    <a:lumMod val="25000"/>
                  </a:schemeClr>
                </a:solidFill>
              </a:rPr>
              <a:t>.</a:t>
            </a:r>
          </a:p>
          <a:p>
            <a:r>
              <a:rPr lang="en-US" dirty="0" err="1" smtClean="0">
                <a:solidFill>
                  <a:schemeClr val="bg2">
                    <a:lumMod val="50000"/>
                  </a:schemeClr>
                </a:solidFill>
              </a:rPr>
              <a:t>Phần</a:t>
            </a:r>
            <a:r>
              <a:rPr lang="en-US" dirty="0" smtClean="0">
                <a:solidFill>
                  <a:schemeClr val="bg2">
                    <a:lumMod val="50000"/>
                  </a:schemeClr>
                </a:solidFill>
              </a:rPr>
              <a:t> </a:t>
            </a:r>
            <a:r>
              <a:rPr lang="en-US" dirty="0" err="1">
                <a:solidFill>
                  <a:schemeClr val="bg2">
                    <a:lumMod val="50000"/>
                  </a:schemeClr>
                </a:solidFill>
              </a:rPr>
              <a:t>mang</a:t>
            </a:r>
            <a:r>
              <a:rPr lang="en-US" dirty="0">
                <a:solidFill>
                  <a:schemeClr val="bg2">
                    <a:lumMod val="50000"/>
                  </a:schemeClr>
                </a:solidFill>
              </a:rPr>
              <a:t> </a:t>
            </a:r>
            <a:r>
              <a:rPr lang="en-US" dirty="0" err="1">
                <a:solidFill>
                  <a:schemeClr val="bg2">
                    <a:lumMod val="50000"/>
                  </a:schemeClr>
                </a:solidFill>
              </a:rPr>
              <a:t>điện</a:t>
            </a:r>
            <a:r>
              <a:rPr lang="en-US" dirty="0">
                <a:solidFill>
                  <a:schemeClr val="bg2">
                    <a:lumMod val="50000"/>
                  </a:schemeClr>
                </a:solidFill>
              </a:rPr>
              <a:t> </a:t>
            </a:r>
            <a:r>
              <a:rPr lang="en-US" dirty="0" err="1">
                <a:solidFill>
                  <a:schemeClr val="bg2">
                    <a:lumMod val="50000"/>
                  </a:schemeClr>
                </a:solidFill>
              </a:rPr>
              <a:t>tích</a:t>
            </a:r>
            <a:r>
              <a:rPr lang="en-US" dirty="0">
                <a:solidFill>
                  <a:schemeClr val="bg2">
                    <a:lumMod val="50000"/>
                  </a:schemeClr>
                </a:solidFill>
              </a:rPr>
              <a:t> </a:t>
            </a:r>
            <a:r>
              <a:rPr lang="en-US" dirty="0" err="1">
                <a:solidFill>
                  <a:schemeClr val="bg2">
                    <a:lumMod val="50000"/>
                  </a:schemeClr>
                </a:solidFill>
              </a:rPr>
              <a:t>dương</a:t>
            </a:r>
            <a:r>
              <a:rPr lang="en-US" dirty="0">
                <a:solidFill>
                  <a:schemeClr val="bg2">
                    <a:lumMod val="50000"/>
                  </a:schemeClr>
                </a:solidFill>
              </a:rPr>
              <a:t> </a:t>
            </a:r>
            <a:r>
              <a:rPr lang="en-US" dirty="0" err="1">
                <a:solidFill>
                  <a:schemeClr val="bg2">
                    <a:lumMod val="50000"/>
                  </a:schemeClr>
                </a:solidFill>
              </a:rPr>
              <a:t>này</a:t>
            </a:r>
            <a:r>
              <a:rPr lang="en-US" dirty="0">
                <a:solidFill>
                  <a:schemeClr val="bg2">
                    <a:lumMod val="50000"/>
                  </a:schemeClr>
                </a:solidFill>
              </a:rPr>
              <a:t> </a:t>
            </a:r>
            <a:r>
              <a:rPr lang="en-US" dirty="0" err="1">
                <a:solidFill>
                  <a:schemeClr val="bg2">
                    <a:lumMod val="50000"/>
                  </a:schemeClr>
                </a:solidFill>
              </a:rPr>
              <a:t>có</a:t>
            </a:r>
            <a:r>
              <a:rPr lang="en-US" dirty="0">
                <a:solidFill>
                  <a:schemeClr val="bg2">
                    <a:lumMod val="50000"/>
                  </a:schemeClr>
                </a:solidFill>
              </a:rPr>
              <a:t> </a:t>
            </a:r>
            <a:r>
              <a:rPr lang="en-US" dirty="0" err="1">
                <a:solidFill>
                  <a:schemeClr val="bg2">
                    <a:lumMod val="50000"/>
                  </a:schemeClr>
                </a:solidFill>
              </a:rPr>
              <a:t>kích</a:t>
            </a:r>
            <a:r>
              <a:rPr lang="en-US" dirty="0">
                <a:solidFill>
                  <a:schemeClr val="bg2">
                    <a:lumMod val="50000"/>
                  </a:schemeClr>
                </a:solidFill>
              </a:rPr>
              <a:t> </a:t>
            </a:r>
            <a:r>
              <a:rPr lang="en-US" dirty="0" err="1">
                <a:solidFill>
                  <a:schemeClr val="bg2">
                    <a:lumMod val="50000"/>
                  </a:schemeClr>
                </a:solidFill>
              </a:rPr>
              <a:t>thước</a:t>
            </a:r>
            <a:r>
              <a:rPr lang="en-US" dirty="0">
                <a:solidFill>
                  <a:schemeClr val="bg2">
                    <a:lumMod val="50000"/>
                  </a:schemeClr>
                </a:solidFill>
              </a:rPr>
              <a:t> </a:t>
            </a:r>
            <a:r>
              <a:rPr lang="en-US" dirty="0" err="1">
                <a:solidFill>
                  <a:schemeClr val="bg2">
                    <a:lumMod val="50000"/>
                  </a:schemeClr>
                </a:solidFill>
              </a:rPr>
              <a:t>rất</a:t>
            </a:r>
            <a:r>
              <a:rPr lang="en-US" dirty="0">
                <a:solidFill>
                  <a:schemeClr val="bg2">
                    <a:lumMod val="50000"/>
                  </a:schemeClr>
                </a:solidFill>
              </a:rPr>
              <a:t> </a:t>
            </a:r>
            <a:r>
              <a:rPr lang="en-US" dirty="0" err="1">
                <a:solidFill>
                  <a:schemeClr val="bg2">
                    <a:lumMod val="50000"/>
                  </a:schemeClr>
                </a:solidFill>
              </a:rPr>
              <a:t>nhỏ</a:t>
            </a:r>
            <a:r>
              <a:rPr lang="en-US" dirty="0">
                <a:solidFill>
                  <a:schemeClr val="bg2">
                    <a:lumMod val="50000"/>
                  </a:schemeClr>
                </a:solidFill>
              </a:rPr>
              <a:t> so </a:t>
            </a:r>
            <a:r>
              <a:rPr lang="en-US" dirty="0" err="1">
                <a:solidFill>
                  <a:schemeClr val="bg2">
                    <a:lumMod val="50000"/>
                  </a:schemeClr>
                </a:solidFill>
              </a:rPr>
              <a:t>với</a:t>
            </a:r>
            <a:r>
              <a:rPr lang="en-US" dirty="0">
                <a:solidFill>
                  <a:schemeClr val="bg2">
                    <a:lumMod val="50000"/>
                  </a:schemeClr>
                </a:solidFill>
              </a:rPr>
              <a:t> </a:t>
            </a:r>
            <a:r>
              <a:rPr lang="en-US" u="sng" dirty="0" err="1" smtClean="0">
                <a:solidFill>
                  <a:schemeClr val="bg2">
                    <a:lumMod val="50000"/>
                  </a:schemeClr>
                </a:solidFill>
              </a:rPr>
              <a:t>kích</a:t>
            </a:r>
            <a:r>
              <a:rPr lang="en-US" u="sng" dirty="0" smtClean="0">
                <a:solidFill>
                  <a:schemeClr val="bg2">
                    <a:lumMod val="50000"/>
                  </a:schemeClr>
                </a:solidFill>
              </a:rPr>
              <a:t> </a:t>
            </a:r>
            <a:r>
              <a:rPr lang="en-US" u="sng" dirty="0" err="1" smtClean="0">
                <a:solidFill>
                  <a:schemeClr val="bg2">
                    <a:lumMod val="50000"/>
                  </a:schemeClr>
                </a:solidFill>
              </a:rPr>
              <a:t>thước</a:t>
            </a:r>
            <a:r>
              <a:rPr lang="en-US" u="sng" dirty="0" smtClean="0">
                <a:solidFill>
                  <a:schemeClr val="bg2">
                    <a:lumMod val="50000"/>
                  </a:schemeClr>
                </a:solidFill>
              </a:rPr>
              <a:t> </a:t>
            </a:r>
            <a:r>
              <a:rPr lang="en-US" dirty="0" err="1" smtClean="0">
                <a:solidFill>
                  <a:schemeClr val="bg2">
                    <a:lumMod val="50000"/>
                  </a:schemeClr>
                </a:solidFill>
              </a:rPr>
              <a:t>nguyên</a:t>
            </a:r>
            <a:r>
              <a:rPr lang="en-US" dirty="0" smtClean="0">
                <a:solidFill>
                  <a:schemeClr val="bg2">
                    <a:lumMod val="50000"/>
                  </a:schemeClr>
                </a:solidFill>
              </a:rPr>
              <a:t> </a:t>
            </a:r>
            <a:r>
              <a:rPr lang="en-US" dirty="0" err="1">
                <a:solidFill>
                  <a:schemeClr val="bg2">
                    <a:lumMod val="50000"/>
                  </a:schemeClr>
                </a:solidFill>
              </a:rPr>
              <a:t>tử</a:t>
            </a:r>
            <a:r>
              <a:rPr lang="en-US" dirty="0">
                <a:solidFill>
                  <a:schemeClr val="bg2">
                    <a:lumMod val="50000"/>
                  </a:schemeClr>
                </a:solidFill>
              </a:rPr>
              <a:t> </a:t>
            </a:r>
            <a:r>
              <a:rPr lang="en-US" dirty="0" err="1" smtClean="0">
                <a:solidFill>
                  <a:schemeClr val="bg2">
                    <a:lumMod val="50000"/>
                  </a:schemeClr>
                </a:solidFill>
              </a:rPr>
              <a:t>nên</a:t>
            </a:r>
            <a:r>
              <a:rPr lang="en-US" dirty="0" smtClean="0">
                <a:solidFill>
                  <a:schemeClr val="bg2">
                    <a:lumMod val="50000"/>
                  </a:schemeClr>
                </a:solidFill>
              </a:rPr>
              <a:t> </a:t>
            </a:r>
            <a:r>
              <a:rPr lang="en-US" dirty="0" err="1">
                <a:solidFill>
                  <a:schemeClr val="bg2">
                    <a:lumMod val="50000"/>
                  </a:schemeClr>
                </a:solidFill>
              </a:rPr>
              <a:t>phần</a:t>
            </a:r>
            <a:r>
              <a:rPr lang="en-US" dirty="0">
                <a:solidFill>
                  <a:schemeClr val="bg2">
                    <a:lumMod val="50000"/>
                  </a:schemeClr>
                </a:solidFill>
              </a:rPr>
              <a:t> </a:t>
            </a:r>
            <a:r>
              <a:rPr lang="en-US" dirty="0" err="1">
                <a:solidFill>
                  <a:schemeClr val="bg2">
                    <a:lumMod val="50000"/>
                  </a:schemeClr>
                </a:solidFill>
              </a:rPr>
              <a:t>lớn</a:t>
            </a:r>
            <a:r>
              <a:rPr lang="en-US" dirty="0">
                <a:solidFill>
                  <a:schemeClr val="bg2">
                    <a:lumMod val="50000"/>
                  </a:schemeClr>
                </a:solidFill>
              </a:rPr>
              <a:t> </a:t>
            </a:r>
            <a:r>
              <a:rPr lang="en-US" dirty="0" err="1">
                <a:solidFill>
                  <a:schemeClr val="bg2">
                    <a:lumMod val="50000"/>
                  </a:schemeClr>
                </a:solidFill>
              </a:rPr>
              <a:t>các</a:t>
            </a:r>
            <a:r>
              <a:rPr lang="en-US" dirty="0">
                <a:solidFill>
                  <a:schemeClr val="bg2">
                    <a:lumMod val="50000"/>
                  </a:schemeClr>
                </a:solidFill>
              </a:rPr>
              <a:t> </a:t>
            </a:r>
            <a:r>
              <a:rPr lang="en-US" dirty="0" err="1">
                <a:solidFill>
                  <a:schemeClr val="bg2">
                    <a:lumMod val="50000"/>
                  </a:schemeClr>
                </a:solidFill>
              </a:rPr>
              <a:t>hạt</a:t>
            </a:r>
            <a:r>
              <a:rPr lang="en-US" dirty="0">
                <a:solidFill>
                  <a:schemeClr val="bg2">
                    <a:lumMod val="50000"/>
                  </a:schemeClr>
                </a:solidFill>
              </a:rPr>
              <a:t> α </a:t>
            </a:r>
            <a:r>
              <a:rPr lang="en-US" dirty="0" err="1">
                <a:solidFill>
                  <a:schemeClr val="bg2">
                    <a:lumMod val="50000"/>
                  </a:schemeClr>
                </a:solidFill>
              </a:rPr>
              <a:t>có</a:t>
            </a:r>
            <a:r>
              <a:rPr lang="en-US" dirty="0">
                <a:solidFill>
                  <a:schemeClr val="bg2">
                    <a:lumMod val="50000"/>
                  </a:schemeClr>
                </a:solidFill>
              </a:rPr>
              <a:t> </a:t>
            </a:r>
            <a:r>
              <a:rPr lang="en-US" dirty="0" err="1">
                <a:solidFill>
                  <a:schemeClr val="bg2">
                    <a:lumMod val="50000"/>
                  </a:schemeClr>
                </a:solidFill>
              </a:rPr>
              <a:t>thể</a:t>
            </a:r>
            <a:r>
              <a:rPr lang="en-US" dirty="0">
                <a:solidFill>
                  <a:schemeClr val="bg2">
                    <a:lumMod val="50000"/>
                  </a:schemeClr>
                </a:solidFill>
              </a:rPr>
              <a:t> </a:t>
            </a:r>
            <a:r>
              <a:rPr lang="en-US" dirty="0" err="1">
                <a:solidFill>
                  <a:schemeClr val="bg2">
                    <a:lumMod val="50000"/>
                  </a:schemeClr>
                </a:solidFill>
              </a:rPr>
              <a:t>xuyên</a:t>
            </a:r>
            <a:r>
              <a:rPr lang="en-US" dirty="0">
                <a:solidFill>
                  <a:schemeClr val="bg2">
                    <a:lumMod val="50000"/>
                  </a:schemeClr>
                </a:solidFill>
              </a:rPr>
              <a:t> qua </a:t>
            </a:r>
            <a:r>
              <a:rPr lang="en-US" dirty="0" err="1">
                <a:solidFill>
                  <a:schemeClr val="bg2">
                    <a:lumMod val="50000"/>
                  </a:schemeClr>
                </a:solidFill>
              </a:rPr>
              <a:t>khoảng</a:t>
            </a:r>
            <a:r>
              <a:rPr lang="en-US" dirty="0">
                <a:solidFill>
                  <a:schemeClr val="bg2">
                    <a:lumMod val="50000"/>
                  </a:schemeClr>
                </a:solidFill>
              </a:rPr>
              <a:t> </a:t>
            </a:r>
            <a:r>
              <a:rPr lang="en-US" dirty="0" err="1">
                <a:solidFill>
                  <a:schemeClr val="bg2">
                    <a:lumMod val="50000"/>
                  </a:schemeClr>
                </a:solidFill>
              </a:rPr>
              <a:t>cách</a:t>
            </a:r>
            <a:r>
              <a:rPr lang="en-US" dirty="0">
                <a:solidFill>
                  <a:schemeClr val="bg2">
                    <a:lumMod val="50000"/>
                  </a:schemeClr>
                </a:solidFill>
              </a:rPr>
              <a:t> </a:t>
            </a:r>
            <a:r>
              <a:rPr lang="en-US" dirty="0" err="1">
                <a:solidFill>
                  <a:schemeClr val="bg2">
                    <a:lumMod val="50000"/>
                  </a:schemeClr>
                </a:solidFill>
              </a:rPr>
              <a:t>giữa</a:t>
            </a:r>
            <a:r>
              <a:rPr lang="en-US" dirty="0">
                <a:solidFill>
                  <a:schemeClr val="bg2">
                    <a:lumMod val="50000"/>
                  </a:schemeClr>
                </a:solidFill>
              </a:rPr>
              <a:t> </a:t>
            </a:r>
            <a:r>
              <a:rPr lang="en-US" dirty="0" err="1">
                <a:solidFill>
                  <a:schemeClr val="bg2">
                    <a:lumMod val="50000"/>
                  </a:schemeClr>
                </a:solidFill>
              </a:rPr>
              <a:t>các</a:t>
            </a:r>
            <a:r>
              <a:rPr lang="en-US" dirty="0">
                <a:solidFill>
                  <a:schemeClr val="bg2">
                    <a:lumMod val="50000"/>
                  </a:schemeClr>
                </a:solidFill>
              </a:rPr>
              <a:t> </a:t>
            </a:r>
            <a:r>
              <a:rPr lang="en-US" dirty="0" err="1">
                <a:solidFill>
                  <a:schemeClr val="bg2">
                    <a:lumMod val="50000"/>
                  </a:schemeClr>
                </a:solidFill>
              </a:rPr>
              <a:t>phần</a:t>
            </a:r>
            <a:r>
              <a:rPr lang="en-US" dirty="0">
                <a:solidFill>
                  <a:schemeClr val="bg2">
                    <a:lumMod val="50000"/>
                  </a:schemeClr>
                </a:solidFill>
              </a:rPr>
              <a:t> </a:t>
            </a:r>
            <a:r>
              <a:rPr lang="en-US" dirty="0" err="1">
                <a:solidFill>
                  <a:schemeClr val="bg2">
                    <a:lumMod val="50000"/>
                  </a:schemeClr>
                </a:solidFill>
              </a:rPr>
              <a:t>mang</a:t>
            </a:r>
            <a:r>
              <a:rPr lang="en-US" dirty="0">
                <a:solidFill>
                  <a:schemeClr val="bg2">
                    <a:lumMod val="50000"/>
                  </a:schemeClr>
                </a:solidFill>
              </a:rPr>
              <a:t> </a:t>
            </a:r>
            <a:r>
              <a:rPr lang="en-US" dirty="0" err="1">
                <a:solidFill>
                  <a:schemeClr val="bg2">
                    <a:lumMod val="50000"/>
                  </a:schemeClr>
                </a:solidFill>
              </a:rPr>
              <a:t>điện</a:t>
            </a:r>
            <a:r>
              <a:rPr lang="en-US" dirty="0">
                <a:solidFill>
                  <a:schemeClr val="bg2">
                    <a:lumMod val="50000"/>
                  </a:schemeClr>
                </a:solidFill>
              </a:rPr>
              <a:t> </a:t>
            </a:r>
            <a:r>
              <a:rPr lang="en-US" dirty="0" err="1">
                <a:solidFill>
                  <a:schemeClr val="bg2">
                    <a:lumMod val="50000"/>
                  </a:schemeClr>
                </a:solidFill>
              </a:rPr>
              <a:t>tích</a:t>
            </a:r>
            <a:r>
              <a:rPr lang="en-US" dirty="0">
                <a:solidFill>
                  <a:schemeClr val="bg2">
                    <a:lumMod val="50000"/>
                  </a:schemeClr>
                </a:solidFill>
              </a:rPr>
              <a:t> </a:t>
            </a:r>
            <a:r>
              <a:rPr lang="en-US" dirty="0" err="1">
                <a:solidFill>
                  <a:schemeClr val="bg2">
                    <a:lumMod val="50000"/>
                  </a:schemeClr>
                </a:solidFill>
              </a:rPr>
              <a:t>dương</a:t>
            </a:r>
            <a:r>
              <a:rPr lang="en-US" dirty="0">
                <a:solidFill>
                  <a:schemeClr val="bg2">
                    <a:lumMod val="50000"/>
                  </a:schemeClr>
                </a:solidFill>
              </a:rPr>
              <a:t> </a:t>
            </a:r>
            <a:r>
              <a:rPr lang="en-US" dirty="0" err="1">
                <a:solidFill>
                  <a:schemeClr val="bg2">
                    <a:lumMod val="50000"/>
                  </a:schemeClr>
                </a:solidFill>
              </a:rPr>
              <a:t>của</a:t>
            </a:r>
            <a:r>
              <a:rPr lang="en-US" dirty="0">
                <a:solidFill>
                  <a:schemeClr val="bg2">
                    <a:lumMod val="50000"/>
                  </a:schemeClr>
                </a:solidFill>
              </a:rPr>
              <a:t> </a:t>
            </a:r>
            <a:r>
              <a:rPr lang="en-US" dirty="0" err="1">
                <a:solidFill>
                  <a:schemeClr val="bg2">
                    <a:lumMod val="50000"/>
                  </a:schemeClr>
                </a:solidFill>
              </a:rPr>
              <a:t>các</a:t>
            </a:r>
            <a:r>
              <a:rPr lang="en-US" dirty="0">
                <a:solidFill>
                  <a:schemeClr val="bg2">
                    <a:lumMod val="50000"/>
                  </a:schemeClr>
                </a:solidFill>
              </a:rPr>
              <a:t> </a:t>
            </a:r>
            <a:r>
              <a:rPr lang="en-US" dirty="0" err="1">
                <a:solidFill>
                  <a:schemeClr val="bg2">
                    <a:lumMod val="50000"/>
                  </a:schemeClr>
                </a:solidFill>
              </a:rPr>
              <a:t>hạt</a:t>
            </a:r>
            <a:r>
              <a:rPr lang="en-US" dirty="0">
                <a:solidFill>
                  <a:schemeClr val="bg2">
                    <a:lumMod val="50000"/>
                  </a:schemeClr>
                </a:solidFill>
              </a:rPr>
              <a:t> </a:t>
            </a:r>
            <a:r>
              <a:rPr lang="en-US" dirty="0" err="1" smtClean="0">
                <a:solidFill>
                  <a:schemeClr val="bg2">
                    <a:lumMod val="50000"/>
                  </a:schemeClr>
                </a:solidFill>
              </a:rPr>
              <a:t>nguyên</a:t>
            </a:r>
            <a:r>
              <a:rPr lang="en-US" dirty="0" smtClean="0">
                <a:solidFill>
                  <a:schemeClr val="bg2">
                    <a:lumMod val="50000"/>
                  </a:schemeClr>
                </a:solidFill>
              </a:rPr>
              <a:t> </a:t>
            </a:r>
            <a:r>
              <a:rPr lang="en-US" dirty="0" err="1">
                <a:solidFill>
                  <a:schemeClr val="bg2">
                    <a:lumMod val="50000"/>
                  </a:schemeClr>
                </a:solidFill>
              </a:rPr>
              <a:t>tử</a:t>
            </a:r>
            <a:r>
              <a:rPr lang="en-US" dirty="0">
                <a:solidFill>
                  <a:schemeClr val="bg2">
                    <a:lumMod val="50000"/>
                  </a:schemeClr>
                </a:solidFill>
              </a:rPr>
              <a:t> </a:t>
            </a:r>
            <a:r>
              <a:rPr lang="en-US" dirty="0" err="1" smtClean="0">
                <a:solidFill>
                  <a:schemeClr val="bg2">
                    <a:lumMod val="50000"/>
                  </a:schemeClr>
                </a:solidFill>
              </a:rPr>
              <a:t>vàng</a:t>
            </a:r>
            <a:r>
              <a:rPr lang="en-US" dirty="0" smtClean="0">
                <a:solidFill>
                  <a:schemeClr val="bg2">
                    <a:lumMod val="50000"/>
                  </a:schemeClr>
                </a:solidFill>
              </a:rPr>
              <a:t> </a:t>
            </a:r>
            <a:r>
              <a:rPr lang="en-US" dirty="0" err="1">
                <a:solidFill>
                  <a:schemeClr val="bg2">
                    <a:lumMod val="50000"/>
                  </a:schemeClr>
                </a:solidFill>
              </a:rPr>
              <a:t>mà</a:t>
            </a:r>
            <a:r>
              <a:rPr lang="en-US" dirty="0">
                <a:solidFill>
                  <a:schemeClr val="bg2">
                    <a:lumMod val="50000"/>
                  </a:schemeClr>
                </a:solidFill>
              </a:rPr>
              <a:t> </a:t>
            </a:r>
            <a:r>
              <a:rPr lang="en-US" dirty="0" err="1">
                <a:solidFill>
                  <a:schemeClr val="bg2">
                    <a:lumMod val="50000"/>
                  </a:schemeClr>
                </a:solidFill>
              </a:rPr>
              <a:t>không</a:t>
            </a:r>
            <a:r>
              <a:rPr lang="en-US" dirty="0">
                <a:solidFill>
                  <a:schemeClr val="bg2">
                    <a:lumMod val="50000"/>
                  </a:schemeClr>
                </a:solidFill>
              </a:rPr>
              <a:t> </a:t>
            </a:r>
            <a:r>
              <a:rPr lang="en-US" dirty="0" err="1">
                <a:solidFill>
                  <a:schemeClr val="bg2">
                    <a:lumMod val="50000"/>
                  </a:schemeClr>
                </a:solidFill>
              </a:rPr>
              <a:t>bị</a:t>
            </a:r>
            <a:r>
              <a:rPr lang="en-US" dirty="0">
                <a:solidFill>
                  <a:schemeClr val="bg2">
                    <a:lumMod val="50000"/>
                  </a:schemeClr>
                </a:solidFill>
              </a:rPr>
              <a:t> </a:t>
            </a:r>
            <a:r>
              <a:rPr lang="en-US" dirty="0" err="1">
                <a:solidFill>
                  <a:schemeClr val="bg2">
                    <a:lumMod val="50000"/>
                  </a:schemeClr>
                </a:solidFill>
              </a:rPr>
              <a:t>lệch</a:t>
            </a:r>
            <a:r>
              <a:rPr lang="en-US" dirty="0">
                <a:solidFill>
                  <a:schemeClr val="bg2">
                    <a:lumMod val="50000"/>
                  </a:schemeClr>
                </a:solidFill>
              </a:rPr>
              <a:t> </a:t>
            </a:r>
            <a:r>
              <a:rPr lang="en-US" dirty="0" err="1">
                <a:solidFill>
                  <a:schemeClr val="bg2">
                    <a:lumMod val="50000"/>
                  </a:schemeClr>
                </a:solidFill>
              </a:rPr>
              <a:t>hướng</a:t>
            </a:r>
            <a:r>
              <a:rPr lang="en-US" dirty="0">
                <a:solidFill>
                  <a:schemeClr val="bg2">
                    <a:lumMod val="50000"/>
                  </a:schemeClr>
                </a:solidFill>
              </a:rPr>
              <a:t>. </a:t>
            </a:r>
            <a:endParaRPr lang="en-US" dirty="0" smtClean="0">
              <a:solidFill>
                <a:schemeClr val="bg2">
                  <a:lumMod val="50000"/>
                </a:schemeClr>
              </a:solidFill>
            </a:endParaRPr>
          </a:p>
          <a:p>
            <a:r>
              <a:rPr lang="en-US" b="1" dirty="0" err="1" smtClean="0">
                <a:solidFill>
                  <a:schemeClr val="bg2">
                    <a:lumMod val="25000"/>
                  </a:schemeClr>
                </a:solidFill>
              </a:rPr>
              <a:t>Điều</a:t>
            </a:r>
            <a:r>
              <a:rPr lang="en-US" b="1" dirty="0" smtClean="0">
                <a:solidFill>
                  <a:schemeClr val="bg2">
                    <a:lumMod val="25000"/>
                  </a:schemeClr>
                </a:solidFill>
              </a:rPr>
              <a:t> </a:t>
            </a:r>
            <a:r>
              <a:rPr lang="en-US" b="1" dirty="0" err="1">
                <a:solidFill>
                  <a:schemeClr val="bg2">
                    <a:lumMod val="25000"/>
                  </a:schemeClr>
                </a:solidFill>
              </a:rPr>
              <a:t>đó</a:t>
            </a:r>
            <a:r>
              <a:rPr lang="en-US" b="1" dirty="0">
                <a:solidFill>
                  <a:schemeClr val="bg2">
                    <a:lumMod val="25000"/>
                  </a:schemeClr>
                </a:solidFill>
              </a:rPr>
              <a:t> </a:t>
            </a:r>
            <a:r>
              <a:rPr lang="en-US" b="1" dirty="0" err="1">
                <a:solidFill>
                  <a:schemeClr val="bg2">
                    <a:lumMod val="25000"/>
                  </a:schemeClr>
                </a:solidFill>
              </a:rPr>
              <a:t>chứng</a:t>
            </a:r>
            <a:r>
              <a:rPr lang="en-US" b="1" dirty="0">
                <a:solidFill>
                  <a:schemeClr val="bg2">
                    <a:lumMod val="25000"/>
                  </a:schemeClr>
                </a:solidFill>
              </a:rPr>
              <a:t> </a:t>
            </a:r>
            <a:r>
              <a:rPr lang="en-US" b="1" dirty="0" err="1" smtClean="0">
                <a:solidFill>
                  <a:schemeClr val="bg2">
                    <a:lumMod val="25000"/>
                  </a:schemeClr>
                </a:solidFill>
              </a:rPr>
              <a:t>tỏ</a:t>
            </a:r>
            <a:r>
              <a:rPr lang="en-US" b="1" dirty="0" smtClean="0">
                <a:solidFill>
                  <a:schemeClr val="bg2">
                    <a:lumMod val="25000"/>
                  </a:schemeClr>
                </a:solidFill>
              </a:rPr>
              <a:t>: </a:t>
            </a:r>
          </a:p>
          <a:p>
            <a:pPr marL="109728" indent="0">
              <a:buNone/>
            </a:pPr>
            <a:r>
              <a:rPr lang="en-US" sz="3200" b="1" dirty="0" err="1"/>
              <a:t>N</a:t>
            </a:r>
            <a:r>
              <a:rPr lang="en-US" sz="3200" b="1" dirty="0" err="1" smtClean="0"/>
              <a:t>guyên</a:t>
            </a:r>
            <a:r>
              <a:rPr lang="en-US" sz="3200" b="1" dirty="0" smtClean="0"/>
              <a:t> </a:t>
            </a:r>
            <a:r>
              <a:rPr lang="en-US" sz="3200" b="1" dirty="0" err="1"/>
              <a:t>tử</a:t>
            </a:r>
            <a:r>
              <a:rPr lang="en-US" sz="3200" b="1" dirty="0"/>
              <a:t> </a:t>
            </a:r>
            <a:r>
              <a:rPr lang="en-US" sz="3200" b="1" dirty="0" err="1" smtClean="0"/>
              <a:t>có</a:t>
            </a:r>
            <a:r>
              <a:rPr lang="en-US" sz="3200" b="1" dirty="0" smtClean="0"/>
              <a:t> </a:t>
            </a:r>
            <a:r>
              <a:rPr lang="en-US" sz="3200" b="1" dirty="0" err="1"/>
              <a:t>cấu</a:t>
            </a:r>
            <a:r>
              <a:rPr lang="en-US" sz="3200" b="1" dirty="0"/>
              <a:t> </a:t>
            </a:r>
            <a:r>
              <a:rPr lang="en-US" sz="3200" b="1" dirty="0" err="1"/>
              <a:t>tạo</a:t>
            </a:r>
            <a:r>
              <a:rPr lang="en-US" sz="3200" b="1" dirty="0"/>
              <a:t> </a:t>
            </a:r>
            <a:r>
              <a:rPr lang="en-US" sz="3200" b="1" dirty="0" err="1"/>
              <a:t>rỗng</a:t>
            </a:r>
            <a:r>
              <a:rPr lang="en-US" sz="3200" b="1" dirty="0"/>
              <a:t>, </a:t>
            </a:r>
            <a:r>
              <a:rPr lang="en-US" sz="3200" b="1" dirty="0" err="1"/>
              <a:t>phần</a:t>
            </a:r>
            <a:r>
              <a:rPr lang="en-US" sz="3200" b="1" dirty="0"/>
              <a:t> </a:t>
            </a:r>
            <a:r>
              <a:rPr lang="en-US" sz="3200" b="1" dirty="0" err="1"/>
              <a:t>mang</a:t>
            </a:r>
            <a:r>
              <a:rPr lang="en-US" sz="3200" b="1" dirty="0"/>
              <a:t> </a:t>
            </a:r>
            <a:r>
              <a:rPr lang="en-US" sz="3200" b="1" dirty="0" err="1"/>
              <a:t>điện</a:t>
            </a:r>
            <a:r>
              <a:rPr lang="en-US" sz="3200" b="1" dirty="0"/>
              <a:t> </a:t>
            </a:r>
            <a:r>
              <a:rPr lang="en-US" sz="3200" b="1" dirty="0" err="1"/>
              <a:t>dương</a:t>
            </a:r>
            <a:r>
              <a:rPr lang="en-US" sz="3200" b="1" dirty="0"/>
              <a:t> </a:t>
            </a:r>
            <a:r>
              <a:rPr lang="en-US" sz="3200" b="1" dirty="0" err="1"/>
              <a:t>là</a:t>
            </a:r>
            <a:r>
              <a:rPr lang="en-US" sz="3200" b="1" dirty="0"/>
              <a:t> </a:t>
            </a:r>
            <a:r>
              <a:rPr lang="en-US" sz="3200" b="1" dirty="0" err="1" smtClean="0"/>
              <a:t>hạt</a:t>
            </a:r>
            <a:r>
              <a:rPr lang="en-US" sz="3200" b="1" dirty="0" smtClean="0"/>
              <a:t> </a:t>
            </a:r>
            <a:r>
              <a:rPr lang="en-US" sz="3200" b="1" dirty="0" err="1" smtClean="0"/>
              <a:t>nhân</a:t>
            </a:r>
            <a:r>
              <a:rPr lang="en-US" sz="3200" b="1" dirty="0" smtClean="0"/>
              <a:t>. </a:t>
            </a:r>
            <a:r>
              <a:rPr lang="en-US" sz="3200" b="1" dirty="0" err="1"/>
              <a:t>Xung</a:t>
            </a:r>
            <a:r>
              <a:rPr lang="en-US" sz="3200" b="1" dirty="0"/>
              <a:t> </a:t>
            </a:r>
            <a:r>
              <a:rPr lang="en-US" sz="3200" b="1" dirty="0" err="1"/>
              <a:t>quanh</a:t>
            </a:r>
            <a:r>
              <a:rPr lang="en-US" sz="3200" b="1" dirty="0"/>
              <a:t> </a:t>
            </a:r>
            <a:r>
              <a:rPr lang="en-US" sz="3200" b="1" dirty="0" err="1"/>
              <a:t>hạt</a:t>
            </a:r>
            <a:r>
              <a:rPr lang="en-US" sz="3200" b="1" dirty="0"/>
              <a:t> </a:t>
            </a:r>
            <a:r>
              <a:rPr lang="en-US" sz="3200" b="1" dirty="0" err="1"/>
              <a:t>nhân</a:t>
            </a:r>
            <a:r>
              <a:rPr lang="en-US" sz="3200" b="1" dirty="0"/>
              <a:t> </a:t>
            </a:r>
            <a:r>
              <a:rPr lang="en-US" sz="3200" b="1" dirty="0" err="1"/>
              <a:t>có</a:t>
            </a:r>
            <a:r>
              <a:rPr lang="en-US" sz="3200" b="1" dirty="0"/>
              <a:t> </a:t>
            </a:r>
            <a:r>
              <a:rPr lang="en-US" sz="3200" b="1" dirty="0" err="1"/>
              <a:t>các</a:t>
            </a:r>
            <a:r>
              <a:rPr lang="en-US" sz="3200" b="1" dirty="0"/>
              <a:t> electron. </a:t>
            </a:r>
          </a:p>
          <a:p>
            <a:endParaRPr lang="en-US" dirty="0"/>
          </a:p>
        </p:txBody>
      </p:sp>
      <p:sp>
        <p:nvSpPr>
          <p:cNvPr id="3" name="Title 2"/>
          <p:cNvSpPr>
            <a:spLocks noGrp="1"/>
          </p:cNvSpPr>
          <p:nvPr>
            <p:ph type="title"/>
          </p:nvPr>
        </p:nvSpPr>
        <p:spPr/>
        <p:txBody>
          <a:bodyPr>
            <a:normAutofit fontScale="90000"/>
          </a:bodyPr>
          <a:lstStyle/>
          <a:p>
            <a:r>
              <a:rPr lang="en-US" u="sng" dirty="0"/>
              <a:t>1.</a:t>
            </a:r>
            <a:r>
              <a:rPr lang="vi-VN" u="sng" dirty="0"/>
              <a:t> Thành phần cấu tạo của nguyên tử</a:t>
            </a:r>
            <a:r>
              <a:rPr lang="en-US" dirty="0"/>
              <a:t/>
            </a:r>
            <a:br>
              <a:rPr lang="en-US" dirty="0"/>
            </a:br>
            <a:endParaRPr lang="en-US" dirty="0"/>
          </a:p>
        </p:txBody>
      </p:sp>
    </p:spTree>
    <p:extLst>
      <p:ext uri="{BB962C8B-B14F-4D97-AF65-F5344CB8AC3E}">
        <p14:creationId xmlns:p14="http://schemas.microsoft.com/office/powerpoint/2010/main" val="848035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err="1">
                <a:solidFill>
                  <a:schemeClr val="bg2">
                    <a:lumMod val="25000"/>
                  </a:schemeClr>
                </a:solidFill>
              </a:rPr>
              <a:t>Số</a:t>
            </a:r>
            <a:r>
              <a:rPr lang="en-US" dirty="0">
                <a:solidFill>
                  <a:schemeClr val="bg2">
                    <a:lumMod val="25000"/>
                  </a:schemeClr>
                </a:solidFill>
              </a:rPr>
              <a:t> </a:t>
            </a:r>
            <a:r>
              <a:rPr lang="en-US" dirty="0" err="1">
                <a:solidFill>
                  <a:schemeClr val="bg2">
                    <a:lumMod val="25000"/>
                  </a:schemeClr>
                </a:solidFill>
              </a:rPr>
              <a:t>đơn</a:t>
            </a:r>
            <a:r>
              <a:rPr lang="en-US" dirty="0">
                <a:solidFill>
                  <a:schemeClr val="bg2">
                    <a:lumMod val="25000"/>
                  </a:schemeClr>
                </a:solidFill>
              </a:rPr>
              <a:t> </a:t>
            </a:r>
            <a:r>
              <a:rPr lang="en-US" dirty="0" err="1">
                <a:solidFill>
                  <a:schemeClr val="bg2">
                    <a:lumMod val="25000"/>
                  </a:schemeClr>
                </a:solidFill>
              </a:rPr>
              <a:t>vị</a:t>
            </a:r>
            <a:r>
              <a:rPr lang="en-US" dirty="0">
                <a:solidFill>
                  <a:schemeClr val="bg2">
                    <a:lumMod val="25000"/>
                  </a:schemeClr>
                </a:solidFill>
              </a:rPr>
              <a:t> </a:t>
            </a:r>
            <a:r>
              <a:rPr lang="en-US" dirty="0" err="1">
                <a:solidFill>
                  <a:schemeClr val="bg2">
                    <a:lumMod val="25000"/>
                  </a:schemeClr>
                </a:solidFill>
              </a:rPr>
              <a:t>điện</a:t>
            </a:r>
            <a:r>
              <a:rPr lang="en-US" dirty="0">
                <a:solidFill>
                  <a:schemeClr val="bg2">
                    <a:lumMod val="25000"/>
                  </a:schemeClr>
                </a:solidFill>
              </a:rPr>
              <a:t> </a:t>
            </a:r>
            <a:r>
              <a:rPr lang="en-US" dirty="0" err="1">
                <a:solidFill>
                  <a:schemeClr val="bg2">
                    <a:lumMod val="25000"/>
                  </a:schemeClr>
                </a:solidFill>
              </a:rPr>
              <a:t>tích</a:t>
            </a:r>
            <a:r>
              <a:rPr lang="en-US" dirty="0">
                <a:solidFill>
                  <a:schemeClr val="bg2">
                    <a:lumMod val="25000"/>
                  </a:schemeClr>
                </a:solidFill>
              </a:rPr>
              <a:t> </a:t>
            </a:r>
            <a:r>
              <a:rPr lang="en-US" dirty="0" err="1">
                <a:solidFill>
                  <a:schemeClr val="bg2">
                    <a:lumMod val="25000"/>
                  </a:schemeClr>
                </a:solidFill>
              </a:rPr>
              <a:t>dương</a:t>
            </a:r>
            <a:r>
              <a:rPr lang="en-US" dirty="0">
                <a:solidFill>
                  <a:schemeClr val="bg2">
                    <a:lumMod val="25000"/>
                  </a:schemeClr>
                </a:solidFill>
              </a:rPr>
              <a:t> </a:t>
            </a:r>
            <a:r>
              <a:rPr lang="en-US" dirty="0" err="1">
                <a:solidFill>
                  <a:schemeClr val="bg2">
                    <a:lumMod val="25000"/>
                  </a:schemeClr>
                </a:solidFill>
              </a:rPr>
              <a:t>của</a:t>
            </a:r>
            <a:r>
              <a:rPr lang="en-US" dirty="0">
                <a:solidFill>
                  <a:schemeClr val="bg2">
                    <a:lumMod val="25000"/>
                  </a:schemeClr>
                </a:solidFill>
              </a:rPr>
              <a:t> </a:t>
            </a:r>
            <a:r>
              <a:rPr lang="en-US" dirty="0" err="1">
                <a:solidFill>
                  <a:schemeClr val="bg2">
                    <a:lumMod val="25000"/>
                  </a:schemeClr>
                </a:solidFill>
              </a:rPr>
              <a:t>hạt</a:t>
            </a:r>
            <a:r>
              <a:rPr lang="en-US" dirty="0">
                <a:solidFill>
                  <a:schemeClr val="bg2">
                    <a:lumMod val="25000"/>
                  </a:schemeClr>
                </a:solidFill>
              </a:rPr>
              <a:t> </a:t>
            </a:r>
            <a:r>
              <a:rPr lang="en-US" dirty="0" err="1">
                <a:solidFill>
                  <a:schemeClr val="bg2">
                    <a:lumMod val="25000"/>
                  </a:schemeClr>
                </a:solidFill>
              </a:rPr>
              <a:t>nhân</a:t>
            </a:r>
            <a:r>
              <a:rPr lang="en-US" dirty="0" smtClean="0">
                <a:solidFill>
                  <a:schemeClr val="bg2">
                    <a:lumMod val="25000"/>
                  </a:schemeClr>
                </a:solidFill>
              </a:rPr>
              <a:t>(Z</a:t>
            </a:r>
            <a:r>
              <a:rPr lang="en-US" dirty="0">
                <a:solidFill>
                  <a:schemeClr val="bg2">
                    <a:lumMod val="25000"/>
                  </a:schemeClr>
                </a:solidFill>
              </a:rPr>
              <a:t>) </a:t>
            </a:r>
            <a:r>
              <a:rPr lang="en-US" dirty="0" err="1">
                <a:solidFill>
                  <a:schemeClr val="bg2">
                    <a:lumMod val="25000"/>
                  </a:schemeClr>
                </a:solidFill>
              </a:rPr>
              <a:t>bằng</a:t>
            </a:r>
            <a:r>
              <a:rPr lang="en-US" dirty="0">
                <a:solidFill>
                  <a:schemeClr val="bg2">
                    <a:lumMod val="25000"/>
                  </a:schemeClr>
                </a:solidFill>
              </a:rPr>
              <a:t> </a:t>
            </a:r>
            <a:r>
              <a:rPr lang="en-US" dirty="0" err="1">
                <a:solidFill>
                  <a:schemeClr val="bg2">
                    <a:lumMod val="25000"/>
                  </a:schemeClr>
                </a:solidFill>
              </a:rPr>
              <a:t>số</a:t>
            </a:r>
            <a:r>
              <a:rPr lang="en-US" dirty="0">
                <a:solidFill>
                  <a:schemeClr val="bg2">
                    <a:lumMod val="25000"/>
                  </a:schemeClr>
                </a:solidFill>
              </a:rPr>
              <a:t> electron </a:t>
            </a:r>
            <a:r>
              <a:rPr lang="en-US" dirty="0" err="1">
                <a:solidFill>
                  <a:schemeClr val="bg2">
                    <a:lumMod val="25000"/>
                  </a:schemeClr>
                </a:solidFill>
              </a:rPr>
              <a:t>quanh</a:t>
            </a:r>
            <a:r>
              <a:rPr lang="en-US" dirty="0">
                <a:solidFill>
                  <a:schemeClr val="bg2">
                    <a:lumMod val="25000"/>
                  </a:schemeClr>
                </a:solidFill>
              </a:rPr>
              <a:t> </a:t>
            </a:r>
            <a:r>
              <a:rPr lang="en-US" dirty="0" err="1">
                <a:solidFill>
                  <a:schemeClr val="bg2">
                    <a:lumMod val="25000"/>
                  </a:schemeClr>
                </a:solidFill>
              </a:rPr>
              <a:t>hạt</a:t>
            </a:r>
            <a:r>
              <a:rPr lang="en-US" dirty="0">
                <a:solidFill>
                  <a:schemeClr val="bg2">
                    <a:lumMod val="25000"/>
                  </a:schemeClr>
                </a:solidFill>
              </a:rPr>
              <a:t> </a:t>
            </a:r>
            <a:r>
              <a:rPr lang="en-US" dirty="0" err="1">
                <a:solidFill>
                  <a:schemeClr val="bg2">
                    <a:lumMod val="25000"/>
                  </a:schemeClr>
                </a:solidFill>
              </a:rPr>
              <a:t>nhân</a:t>
            </a:r>
            <a:r>
              <a:rPr lang="en-US" dirty="0">
                <a:solidFill>
                  <a:schemeClr val="bg2">
                    <a:lumMod val="25000"/>
                  </a:schemeClr>
                </a:solidFill>
              </a:rPr>
              <a:t>. </a:t>
            </a:r>
            <a:endParaRPr lang="en-US" dirty="0" smtClean="0">
              <a:solidFill>
                <a:schemeClr val="bg2">
                  <a:lumMod val="25000"/>
                </a:schemeClr>
              </a:solidFill>
            </a:endParaRPr>
          </a:p>
          <a:p>
            <a:r>
              <a:rPr lang="en-US" u="sng" dirty="0" err="1" smtClean="0">
                <a:solidFill>
                  <a:schemeClr val="bg2">
                    <a:lumMod val="25000"/>
                  </a:schemeClr>
                </a:solidFill>
              </a:rPr>
              <a:t>Khối</a:t>
            </a:r>
            <a:r>
              <a:rPr lang="en-US" dirty="0" smtClean="0">
                <a:solidFill>
                  <a:schemeClr val="bg2">
                    <a:lumMod val="25000"/>
                  </a:schemeClr>
                </a:solidFill>
              </a:rPr>
              <a:t> </a:t>
            </a:r>
            <a:r>
              <a:rPr lang="en-US" dirty="0" err="1">
                <a:solidFill>
                  <a:schemeClr val="bg2">
                    <a:lumMod val="25000"/>
                  </a:schemeClr>
                </a:solidFill>
              </a:rPr>
              <a:t>lượng</a:t>
            </a:r>
            <a:r>
              <a:rPr lang="en-US" dirty="0">
                <a:solidFill>
                  <a:schemeClr val="bg2">
                    <a:lumMod val="25000"/>
                  </a:schemeClr>
                </a:solidFill>
              </a:rPr>
              <a:t> electron </a:t>
            </a:r>
            <a:r>
              <a:rPr lang="en-US" dirty="0" err="1">
                <a:solidFill>
                  <a:schemeClr val="bg2">
                    <a:lumMod val="25000"/>
                  </a:schemeClr>
                </a:solidFill>
              </a:rPr>
              <a:t>rất</a:t>
            </a:r>
            <a:r>
              <a:rPr lang="en-US" dirty="0">
                <a:solidFill>
                  <a:schemeClr val="bg2">
                    <a:lumMod val="25000"/>
                  </a:schemeClr>
                </a:solidFill>
              </a:rPr>
              <a:t> </a:t>
            </a:r>
            <a:r>
              <a:rPr lang="en-US" dirty="0" err="1">
                <a:solidFill>
                  <a:schemeClr val="bg2">
                    <a:lumMod val="25000"/>
                  </a:schemeClr>
                </a:solidFill>
              </a:rPr>
              <a:t>nhỏ</a:t>
            </a:r>
            <a:r>
              <a:rPr lang="en-US" dirty="0">
                <a:solidFill>
                  <a:schemeClr val="bg2">
                    <a:lumMod val="25000"/>
                  </a:schemeClr>
                </a:solidFill>
              </a:rPr>
              <a:t> </a:t>
            </a:r>
            <a:r>
              <a:rPr lang="en-US" dirty="0" err="1">
                <a:solidFill>
                  <a:schemeClr val="bg2">
                    <a:lumMod val="25000"/>
                  </a:schemeClr>
                </a:solidFill>
              </a:rPr>
              <a:t>nên</a:t>
            </a:r>
            <a:r>
              <a:rPr lang="en-US" dirty="0">
                <a:solidFill>
                  <a:schemeClr val="bg2">
                    <a:lumMod val="25000"/>
                  </a:schemeClr>
                </a:solidFill>
              </a:rPr>
              <a:t> </a:t>
            </a:r>
            <a:r>
              <a:rPr lang="en-US" dirty="0" err="1" smtClean="0">
                <a:solidFill>
                  <a:schemeClr val="bg2">
                    <a:lumMod val="25000"/>
                  </a:schemeClr>
                </a:solidFill>
              </a:rPr>
              <a:t>khối</a:t>
            </a:r>
            <a:r>
              <a:rPr lang="en-US" dirty="0" smtClean="0">
                <a:solidFill>
                  <a:schemeClr val="bg2">
                    <a:lumMod val="25000"/>
                  </a:schemeClr>
                </a:solidFill>
              </a:rPr>
              <a:t> </a:t>
            </a:r>
            <a:r>
              <a:rPr lang="en-US" dirty="0" err="1" smtClean="0">
                <a:solidFill>
                  <a:schemeClr val="bg2">
                    <a:lumMod val="25000"/>
                  </a:schemeClr>
                </a:solidFill>
              </a:rPr>
              <a:t>lượng</a:t>
            </a:r>
            <a:r>
              <a:rPr lang="en-US" dirty="0" smtClean="0">
                <a:solidFill>
                  <a:schemeClr val="bg2">
                    <a:lumMod val="25000"/>
                  </a:schemeClr>
                </a:solidFill>
              </a:rPr>
              <a:t> </a:t>
            </a:r>
            <a:r>
              <a:rPr lang="en-US" dirty="0" err="1" smtClean="0">
                <a:solidFill>
                  <a:schemeClr val="bg2">
                    <a:lumMod val="25000"/>
                  </a:schemeClr>
                </a:solidFill>
              </a:rPr>
              <a:t>nguyên</a:t>
            </a:r>
            <a:r>
              <a:rPr lang="en-US" dirty="0" smtClean="0">
                <a:solidFill>
                  <a:schemeClr val="bg2">
                    <a:lumMod val="25000"/>
                  </a:schemeClr>
                </a:solidFill>
              </a:rPr>
              <a:t> </a:t>
            </a:r>
            <a:r>
              <a:rPr lang="en-US" dirty="0" err="1" smtClean="0">
                <a:solidFill>
                  <a:schemeClr val="bg2">
                    <a:lumMod val="25000"/>
                  </a:schemeClr>
                </a:solidFill>
              </a:rPr>
              <a:t>tử</a:t>
            </a:r>
            <a:r>
              <a:rPr lang="en-US" dirty="0" smtClean="0">
                <a:solidFill>
                  <a:schemeClr val="bg2">
                    <a:lumMod val="25000"/>
                  </a:schemeClr>
                </a:solidFill>
              </a:rPr>
              <a:t> </a:t>
            </a:r>
            <a:r>
              <a:rPr lang="en-US" dirty="0" err="1" smtClean="0">
                <a:solidFill>
                  <a:schemeClr val="bg2">
                    <a:lumMod val="25000"/>
                  </a:schemeClr>
                </a:solidFill>
              </a:rPr>
              <a:t>hầu</a:t>
            </a:r>
            <a:r>
              <a:rPr lang="en-US" dirty="0" smtClean="0">
                <a:solidFill>
                  <a:schemeClr val="bg2">
                    <a:lumMod val="25000"/>
                  </a:schemeClr>
                </a:solidFill>
              </a:rPr>
              <a:t> </a:t>
            </a:r>
            <a:r>
              <a:rPr lang="en-US" dirty="0" err="1">
                <a:solidFill>
                  <a:schemeClr val="bg2">
                    <a:lumMod val="25000"/>
                  </a:schemeClr>
                </a:solidFill>
              </a:rPr>
              <a:t>như</a:t>
            </a:r>
            <a:r>
              <a:rPr lang="en-US" dirty="0">
                <a:solidFill>
                  <a:schemeClr val="bg2">
                    <a:lumMod val="25000"/>
                  </a:schemeClr>
                </a:solidFill>
              </a:rPr>
              <a:t> </a:t>
            </a:r>
            <a:r>
              <a:rPr lang="en-US" dirty="0" err="1">
                <a:solidFill>
                  <a:schemeClr val="bg2">
                    <a:lumMod val="25000"/>
                  </a:schemeClr>
                </a:solidFill>
              </a:rPr>
              <a:t>tập</a:t>
            </a:r>
            <a:r>
              <a:rPr lang="en-US" dirty="0">
                <a:solidFill>
                  <a:schemeClr val="bg2">
                    <a:lumMod val="25000"/>
                  </a:schemeClr>
                </a:solidFill>
              </a:rPr>
              <a:t> </a:t>
            </a:r>
            <a:r>
              <a:rPr lang="en-US" dirty="0" err="1">
                <a:solidFill>
                  <a:schemeClr val="bg2">
                    <a:lumMod val="25000"/>
                  </a:schemeClr>
                </a:solidFill>
              </a:rPr>
              <a:t>trung</a:t>
            </a:r>
            <a:r>
              <a:rPr lang="en-US" dirty="0">
                <a:solidFill>
                  <a:schemeClr val="bg2">
                    <a:lumMod val="25000"/>
                  </a:schemeClr>
                </a:solidFill>
              </a:rPr>
              <a:t> ở </a:t>
            </a:r>
            <a:r>
              <a:rPr lang="en-US" dirty="0" err="1">
                <a:solidFill>
                  <a:schemeClr val="bg2">
                    <a:lumMod val="25000"/>
                  </a:schemeClr>
                </a:solidFill>
              </a:rPr>
              <a:t>hạt</a:t>
            </a:r>
            <a:r>
              <a:rPr lang="en-US" dirty="0">
                <a:solidFill>
                  <a:schemeClr val="bg2">
                    <a:lumMod val="25000"/>
                  </a:schemeClr>
                </a:solidFill>
              </a:rPr>
              <a:t> </a:t>
            </a:r>
            <a:r>
              <a:rPr lang="en-US" dirty="0" err="1">
                <a:solidFill>
                  <a:schemeClr val="bg2">
                    <a:lumMod val="25000"/>
                  </a:schemeClr>
                </a:solidFill>
              </a:rPr>
              <a:t>nhân</a:t>
            </a:r>
            <a:r>
              <a:rPr lang="en-US" dirty="0"/>
              <a:t>.</a:t>
            </a:r>
          </a:p>
          <a:p>
            <a:r>
              <a:rPr lang="en-US" b="1" dirty="0"/>
              <a:t>Z = </a:t>
            </a:r>
            <a:r>
              <a:rPr lang="en-US" b="1" dirty="0" err="1"/>
              <a:t>số</a:t>
            </a:r>
            <a:r>
              <a:rPr lang="en-US" b="1" dirty="0"/>
              <a:t> proton = </a:t>
            </a:r>
            <a:r>
              <a:rPr lang="en-US" b="1" dirty="0" err="1"/>
              <a:t>số</a:t>
            </a:r>
            <a:r>
              <a:rPr lang="en-US" b="1" dirty="0"/>
              <a:t> electron</a:t>
            </a:r>
            <a:endParaRPr lang="en-US" dirty="0"/>
          </a:p>
          <a:p>
            <a:endParaRPr lang="en-US" dirty="0"/>
          </a:p>
        </p:txBody>
      </p:sp>
      <p:sp>
        <p:nvSpPr>
          <p:cNvPr id="3" name="Title 2"/>
          <p:cNvSpPr>
            <a:spLocks noGrp="1"/>
          </p:cNvSpPr>
          <p:nvPr>
            <p:ph type="title"/>
          </p:nvPr>
        </p:nvSpPr>
        <p:spPr>
          <a:xfrm>
            <a:off x="457200" y="274638"/>
            <a:ext cx="8610600" cy="1143000"/>
          </a:xfrm>
        </p:spPr>
        <p:txBody>
          <a:bodyPr>
            <a:normAutofit fontScale="90000"/>
          </a:bodyPr>
          <a:lstStyle/>
          <a:p>
            <a:r>
              <a:rPr lang="en-US" u="sng" dirty="0"/>
              <a:t>1.</a:t>
            </a:r>
            <a:r>
              <a:rPr lang="vi-VN" u="sng" dirty="0"/>
              <a:t> Thành phần cấu tạo của nguyên tử</a:t>
            </a:r>
            <a:r>
              <a:rPr lang="en-US" dirty="0"/>
              <a:t/>
            </a:r>
            <a:br>
              <a:rPr lang="en-US" dirty="0"/>
            </a:br>
            <a:endParaRPr lang="en-US" dirty="0"/>
          </a:p>
        </p:txBody>
      </p:sp>
    </p:spTree>
    <p:extLst>
      <p:ext uri="{BB962C8B-B14F-4D97-AF65-F5344CB8AC3E}">
        <p14:creationId xmlns:p14="http://schemas.microsoft.com/office/powerpoint/2010/main" val="217590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GB" b="1" i="1" dirty="0"/>
              <a:t>1.3.1. </a:t>
            </a:r>
            <a:r>
              <a:rPr lang="en-GB" b="1" i="1" dirty="0" err="1"/>
              <a:t>Sự</a:t>
            </a:r>
            <a:r>
              <a:rPr lang="en-GB" b="1" i="1" dirty="0"/>
              <a:t> </a:t>
            </a:r>
            <a:r>
              <a:rPr lang="en-GB" b="1" i="1" dirty="0" err="1"/>
              <a:t>tìm</a:t>
            </a:r>
            <a:r>
              <a:rPr lang="en-GB" b="1" i="1" dirty="0"/>
              <a:t> </a:t>
            </a:r>
            <a:r>
              <a:rPr lang="en-GB" b="1" i="1" dirty="0" err="1"/>
              <a:t>ra</a:t>
            </a:r>
            <a:r>
              <a:rPr lang="en-GB" b="1" i="1" dirty="0"/>
              <a:t> proton</a:t>
            </a:r>
            <a:endParaRPr lang="en-US" dirty="0"/>
          </a:p>
          <a:p>
            <a:r>
              <a:rPr lang="pt-BR" dirty="0">
                <a:solidFill>
                  <a:schemeClr val="bg2">
                    <a:lumMod val="25000"/>
                  </a:schemeClr>
                </a:solidFill>
              </a:rPr>
              <a:t>Năm 1918, khi bắn phá </a:t>
            </a:r>
            <a:r>
              <a:rPr lang="pt-BR" u="sng" dirty="0">
                <a:solidFill>
                  <a:schemeClr val="bg2">
                    <a:lumMod val="25000"/>
                  </a:schemeClr>
                </a:solidFill>
                <a:hlinkClick r:id="rId2"/>
              </a:rPr>
              <a:t>hạt nhân nguyên tử</a:t>
            </a:r>
            <a:r>
              <a:rPr lang="pt-BR" dirty="0">
                <a:solidFill>
                  <a:schemeClr val="bg2">
                    <a:lumMod val="25000"/>
                  </a:schemeClr>
                </a:solidFill>
              </a:rPr>
              <a:t> </a:t>
            </a:r>
            <a:r>
              <a:rPr lang="pt-BR" u="sng" dirty="0">
                <a:solidFill>
                  <a:schemeClr val="bg2">
                    <a:lumMod val="25000"/>
                  </a:schemeClr>
                </a:solidFill>
                <a:hlinkClick r:id="rId3"/>
              </a:rPr>
              <a:t>nitơ</a:t>
            </a:r>
            <a:r>
              <a:rPr lang="pt-BR" dirty="0">
                <a:solidFill>
                  <a:schemeClr val="bg2">
                    <a:lumMod val="25000"/>
                  </a:schemeClr>
                </a:solidFill>
              </a:rPr>
              <a:t> bằng hạt α , </a:t>
            </a:r>
            <a:r>
              <a:rPr lang="pt-BR" u="sng" dirty="0">
                <a:solidFill>
                  <a:schemeClr val="bg2">
                    <a:lumMod val="25000"/>
                  </a:schemeClr>
                </a:solidFill>
                <a:hlinkClick r:id="rId4"/>
              </a:rPr>
              <a:t>Rơ-dơ-pho</a:t>
            </a:r>
            <a:r>
              <a:rPr lang="pt-BR" dirty="0">
                <a:solidFill>
                  <a:schemeClr val="bg2">
                    <a:lumMod val="25000"/>
                  </a:schemeClr>
                </a:solidFill>
              </a:rPr>
              <a:t> đã quan sát thấy sự xuất hiện </a:t>
            </a:r>
            <a:r>
              <a:rPr lang="pt-BR" u="sng" dirty="0">
                <a:solidFill>
                  <a:schemeClr val="bg2">
                    <a:lumMod val="25000"/>
                  </a:schemeClr>
                </a:solidFill>
                <a:hlinkClick r:id="rId2"/>
              </a:rPr>
              <a:t>hạt nhân nguyên tử</a:t>
            </a:r>
            <a:r>
              <a:rPr lang="pt-BR" dirty="0">
                <a:solidFill>
                  <a:schemeClr val="bg2">
                    <a:lumMod val="25000"/>
                  </a:schemeClr>
                </a:solidFill>
              </a:rPr>
              <a:t> </a:t>
            </a:r>
            <a:r>
              <a:rPr lang="pt-BR" u="sng" dirty="0">
                <a:solidFill>
                  <a:schemeClr val="bg2">
                    <a:lumMod val="25000"/>
                  </a:schemeClr>
                </a:solidFill>
                <a:hlinkClick r:id="rId5"/>
              </a:rPr>
              <a:t>oxi</a:t>
            </a:r>
            <a:r>
              <a:rPr lang="pt-BR" dirty="0">
                <a:solidFill>
                  <a:schemeClr val="bg2">
                    <a:lumMod val="25000"/>
                  </a:schemeClr>
                </a:solidFill>
              </a:rPr>
              <a:t> và một loại hạt, đó là proton.</a:t>
            </a:r>
            <a:endParaRPr lang="en-US" dirty="0">
              <a:solidFill>
                <a:schemeClr val="bg2">
                  <a:lumMod val="25000"/>
                </a:schemeClr>
              </a:solidFill>
            </a:endParaRPr>
          </a:p>
          <a:p>
            <a:endParaRPr lang="pt-BR" b="1" dirty="0" smtClean="0">
              <a:solidFill>
                <a:schemeClr val="tx1">
                  <a:lumMod val="95000"/>
                  <a:lumOff val="5000"/>
                </a:schemeClr>
              </a:solidFill>
            </a:endParaRPr>
          </a:p>
          <a:p>
            <a:r>
              <a:rPr lang="pt-BR" b="1" dirty="0" smtClean="0">
                <a:solidFill>
                  <a:schemeClr val="tx1">
                    <a:lumMod val="95000"/>
                    <a:lumOff val="5000"/>
                  </a:schemeClr>
                </a:solidFill>
              </a:rPr>
              <a:t>Hạt </a:t>
            </a:r>
            <a:r>
              <a:rPr lang="pt-BR" b="1" dirty="0" smtClean="0"/>
              <a:t>proton</a:t>
            </a:r>
            <a:r>
              <a:rPr lang="pt-BR" dirty="0">
                <a:solidFill>
                  <a:schemeClr val="bg2">
                    <a:lumMod val="25000"/>
                  </a:schemeClr>
                </a:solidFill>
              </a:rPr>
              <a:t> </a:t>
            </a:r>
            <a:r>
              <a:rPr lang="pt-BR" b="1" dirty="0" smtClean="0">
                <a:solidFill>
                  <a:schemeClr val="tx1">
                    <a:lumMod val="95000"/>
                    <a:lumOff val="5000"/>
                  </a:schemeClr>
                </a:solidFill>
              </a:rPr>
              <a:t>: </a:t>
            </a:r>
          </a:p>
          <a:p>
            <a:pPr marL="109728" indent="0">
              <a:buNone/>
            </a:pPr>
            <a:r>
              <a:rPr lang="pt-BR" b="1" dirty="0" smtClean="0">
                <a:solidFill>
                  <a:schemeClr val="tx1">
                    <a:lumMod val="95000"/>
                    <a:lumOff val="5000"/>
                  </a:schemeClr>
                </a:solidFill>
              </a:rPr>
              <a:t>                     Kí </a:t>
            </a:r>
            <a:r>
              <a:rPr lang="pt-BR" b="1" dirty="0">
                <a:solidFill>
                  <a:schemeClr val="tx1">
                    <a:lumMod val="95000"/>
                    <a:lumOff val="5000"/>
                  </a:schemeClr>
                </a:solidFill>
              </a:rPr>
              <a:t>hiệu (p</a:t>
            </a:r>
            <a:r>
              <a:rPr lang="pt-BR" b="1" dirty="0" smtClean="0">
                <a:solidFill>
                  <a:schemeClr val="tx1">
                    <a:lumMod val="95000"/>
                    <a:lumOff val="5000"/>
                  </a:schemeClr>
                </a:solidFill>
              </a:rPr>
              <a:t>) </a:t>
            </a:r>
          </a:p>
          <a:p>
            <a:pPr marL="109728" indent="0">
              <a:buNone/>
            </a:pPr>
            <a:r>
              <a:rPr lang="pt-BR" b="1" dirty="0" smtClean="0">
                <a:solidFill>
                  <a:schemeClr val="tx1">
                    <a:lumMod val="95000"/>
                    <a:lumOff val="5000"/>
                  </a:schemeClr>
                </a:solidFill>
              </a:rPr>
              <a:t>                     khối </a:t>
            </a:r>
            <a:r>
              <a:rPr lang="pt-BR" b="1" dirty="0">
                <a:solidFill>
                  <a:schemeClr val="tx1">
                    <a:lumMod val="95000"/>
                    <a:lumOff val="5000"/>
                  </a:schemeClr>
                </a:solidFill>
              </a:rPr>
              <a:t>lượng (1,67.10</a:t>
            </a:r>
            <a:r>
              <a:rPr lang="pt-BR" b="1" baseline="30000" dirty="0">
                <a:solidFill>
                  <a:schemeClr val="tx1">
                    <a:lumMod val="95000"/>
                    <a:lumOff val="5000"/>
                  </a:schemeClr>
                </a:solidFill>
              </a:rPr>
              <a:t>-27</a:t>
            </a:r>
            <a:r>
              <a:rPr lang="pt-BR" b="1" dirty="0">
                <a:solidFill>
                  <a:schemeClr val="tx1">
                    <a:lumMod val="95000"/>
                    <a:lumOff val="5000"/>
                  </a:schemeClr>
                </a:solidFill>
              </a:rPr>
              <a:t> kg</a:t>
            </a:r>
            <a:r>
              <a:rPr lang="pt-BR" b="1" dirty="0" smtClean="0">
                <a:solidFill>
                  <a:schemeClr val="tx1">
                    <a:lumMod val="95000"/>
                    <a:lumOff val="5000"/>
                  </a:schemeClr>
                </a:solidFill>
              </a:rPr>
              <a:t>)</a:t>
            </a:r>
          </a:p>
          <a:p>
            <a:pPr marL="109728" indent="0">
              <a:buNone/>
            </a:pPr>
            <a:r>
              <a:rPr lang="pt-BR" b="1" dirty="0" smtClean="0">
                <a:solidFill>
                  <a:schemeClr val="tx1">
                    <a:lumMod val="95000"/>
                    <a:lumOff val="5000"/>
                  </a:schemeClr>
                </a:solidFill>
              </a:rPr>
              <a:t>                     điện </a:t>
            </a:r>
            <a:r>
              <a:rPr lang="pt-BR" b="1" dirty="0">
                <a:solidFill>
                  <a:schemeClr val="tx1">
                    <a:lumMod val="95000"/>
                    <a:lumOff val="5000"/>
                  </a:schemeClr>
                </a:solidFill>
              </a:rPr>
              <a:t>tích (1+)</a:t>
            </a:r>
            <a:endParaRPr lang="en-US" b="1" dirty="0">
              <a:solidFill>
                <a:schemeClr val="tx1">
                  <a:lumMod val="95000"/>
                  <a:lumOff val="5000"/>
                </a:schemeClr>
              </a:solidFill>
            </a:endParaRPr>
          </a:p>
          <a:p>
            <a:endParaRPr lang="en-US" dirty="0">
              <a:solidFill>
                <a:schemeClr val="bg2">
                  <a:lumMod val="25000"/>
                </a:schemeClr>
              </a:solidFill>
            </a:endParaRPr>
          </a:p>
        </p:txBody>
      </p:sp>
      <p:sp>
        <p:nvSpPr>
          <p:cNvPr id="3" name="Title 2"/>
          <p:cNvSpPr>
            <a:spLocks noGrp="1"/>
          </p:cNvSpPr>
          <p:nvPr>
            <p:ph type="title"/>
          </p:nvPr>
        </p:nvSpPr>
        <p:spPr>
          <a:xfrm>
            <a:off x="457200" y="274638"/>
            <a:ext cx="8305800" cy="1143000"/>
          </a:xfrm>
        </p:spPr>
        <p:txBody>
          <a:bodyPr>
            <a:normAutofit fontScale="90000"/>
          </a:bodyPr>
          <a:lstStyle/>
          <a:p>
            <a:r>
              <a:rPr lang="en-GB" dirty="0">
                <a:effectLst/>
              </a:rPr>
              <a:t>1.3. </a:t>
            </a:r>
            <a:r>
              <a:rPr lang="en-GB" dirty="0" err="1">
                <a:effectLst/>
              </a:rPr>
              <a:t>Cấu</a:t>
            </a:r>
            <a:r>
              <a:rPr lang="en-GB" dirty="0">
                <a:effectLst/>
              </a:rPr>
              <a:t> </a:t>
            </a:r>
            <a:r>
              <a:rPr lang="en-GB" dirty="0" err="1">
                <a:effectLst/>
              </a:rPr>
              <a:t>tạo</a:t>
            </a:r>
            <a:r>
              <a:rPr lang="en-GB" dirty="0">
                <a:effectLst/>
              </a:rPr>
              <a:t> </a:t>
            </a:r>
            <a:r>
              <a:rPr lang="en-GB" dirty="0" err="1">
                <a:effectLst/>
              </a:rPr>
              <a:t>của</a:t>
            </a:r>
            <a:r>
              <a:rPr lang="en-GB" dirty="0">
                <a:effectLst/>
              </a:rPr>
              <a:t> </a:t>
            </a:r>
            <a:r>
              <a:rPr lang="en-GB" dirty="0" err="1">
                <a:effectLst/>
              </a:rPr>
              <a:t>hạt</a:t>
            </a:r>
            <a:r>
              <a:rPr lang="en-GB" dirty="0">
                <a:effectLst/>
              </a:rPr>
              <a:t> </a:t>
            </a:r>
            <a:r>
              <a:rPr lang="en-GB" dirty="0" err="1">
                <a:effectLst/>
              </a:rPr>
              <a:t>nhân</a:t>
            </a:r>
            <a:r>
              <a:rPr lang="en-GB" dirty="0">
                <a:effectLst/>
              </a:rPr>
              <a:t> </a:t>
            </a:r>
            <a:r>
              <a:rPr lang="en-GB" dirty="0" err="1">
                <a:effectLst/>
              </a:rPr>
              <a:t>nguyên</a:t>
            </a:r>
            <a:r>
              <a:rPr lang="en-GB" dirty="0">
                <a:effectLst/>
              </a:rPr>
              <a:t> </a:t>
            </a:r>
            <a:r>
              <a:rPr lang="en-GB" dirty="0" err="1">
                <a:effectLst/>
              </a:rPr>
              <a:t>tử</a:t>
            </a:r>
            <a:r>
              <a:rPr lang="en-US" dirty="0">
                <a:effectLst/>
              </a:rPr>
              <a:t/>
            </a:r>
            <a:br>
              <a:rPr lang="en-US" dirty="0">
                <a:effectLst/>
              </a:rPr>
            </a:br>
            <a:endParaRPr lang="en-US" dirty="0"/>
          </a:p>
        </p:txBody>
      </p:sp>
    </p:spTree>
    <p:extLst>
      <p:ext uri="{BB962C8B-B14F-4D97-AF65-F5344CB8AC3E}">
        <p14:creationId xmlns:p14="http://schemas.microsoft.com/office/powerpoint/2010/main" val="333009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circle(in)">
                                      <p:cBhvr>
                                        <p:cTn id="7" dur="20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 calcmode="lin" valueType="num">
                                      <p:cBhvr>
                                        <p:cTn id="12"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2">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p:cTn id="19"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1" dur="500"/>
                                        <p:tgtEl>
                                          <p:spTgt spid="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2">
                                            <p:txEl>
                                              <p:pRg st="5" end="5"/>
                                            </p:txEl>
                                          </p:spTgt>
                                        </p:tgtEl>
                                        <p:attrNameLst>
                                          <p:attrName>style.visibility</p:attrName>
                                        </p:attrNameLst>
                                      </p:cBhvr>
                                      <p:to>
                                        <p:strVal val="visible"/>
                                      </p:to>
                                    </p:set>
                                    <p:anim calcmode="lin" valueType="num">
                                      <p:cBhvr>
                                        <p:cTn id="26"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7"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28" dur="500"/>
                                        <p:tgtEl>
                                          <p:spTgt spid="2">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 calcmode="lin" valueType="num">
                                      <p:cBhvr>
                                        <p:cTn id="33"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4"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5"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pt-BR" b="1" i="1" dirty="0"/>
              <a:t>1.3.2. Sự tìm ra nơtron</a:t>
            </a:r>
            <a:endParaRPr lang="en-US" dirty="0"/>
          </a:p>
          <a:p>
            <a:r>
              <a:rPr lang="pt-BR" dirty="0">
                <a:solidFill>
                  <a:schemeClr val="bg2">
                    <a:lumMod val="25000"/>
                  </a:schemeClr>
                </a:solidFill>
              </a:rPr>
              <a:t>Năm 1932, Chat-uých (J.Chadwick) dùng hạt </a:t>
            </a:r>
            <a:r>
              <a:rPr lang="en-US" dirty="0">
                <a:solidFill>
                  <a:schemeClr val="bg2">
                    <a:lumMod val="25000"/>
                  </a:schemeClr>
                </a:solidFill>
                <a:sym typeface="Symbol"/>
              </a:rPr>
              <a:t></a:t>
            </a:r>
            <a:r>
              <a:rPr lang="pt-BR" dirty="0">
                <a:solidFill>
                  <a:schemeClr val="bg2">
                    <a:lumMod val="25000"/>
                  </a:schemeClr>
                </a:solidFill>
              </a:rPr>
              <a:t> bắn phá hạt nhân nguyên tử beri đã quan sát thấy sự xuất hiện của một loại hạt mới, được gọi là hạt </a:t>
            </a:r>
            <a:r>
              <a:rPr lang="pt-BR" dirty="0" smtClean="0">
                <a:solidFill>
                  <a:schemeClr val="bg2">
                    <a:lumMod val="25000"/>
                  </a:schemeClr>
                </a:solidFill>
              </a:rPr>
              <a:t>nơtron</a:t>
            </a:r>
            <a:r>
              <a:rPr lang="pt-BR" dirty="0">
                <a:solidFill>
                  <a:schemeClr val="bg2">
                    <a:lumMod val="25000"/>
                  </a:schemeClr>
                </a:solidFill>
              </a:rPr>
              <a:t>.</a:t>
            </a:r>
            <a:endParaRPr lang="en-US" dirty="0">
              <a:solidFill>
                <a:schemeClr val="bg2">
                  <a:lumMod val="25000"/>
                </a:schemeClr>
              </a:solidFill>
            </a:endParaRPr>
          </a:p>
          <a:p>
            <a:endParaRPr lang="pt-BR" dirty="0" smtClean="0"/>
          </a:p>
          <a:p>
            <a:r>
              <a:rPr lang="pt-BR" b="1" dirty="0" smtClean="0"/>
              <a:t>Hạt </a:t>
            </a:r>
            <a:r>
              <a:rPr lang="pt-BR" b="1" dirty="0"/>
              <a:t>nơtron </a:t>
            </a:r>
            <a:r>
              <a:rPr lang="pt-BR" dirty="0" smtClean="0"/>
              <a:t>: </a:t>
            </a:r>
          </a:p>
          <a:p>
            <a:pPr marL="109728" indent="0">
              <a:buNone/>
            </a:pPr>
            <a:r>
              <a:rPr lang="pt-BR" dirty="0" smtClean="0"/>
              <a:t>                Kí </a:t>
            </a:r>
            <a:r>
              <a:rPr lang="pt-BR" dirty="0"/>
              <a:t>hiệu (n</a:t>
            </a:r>
            <a:r>
              <a:rPr lang="pt-BR" dirty="0" smtClean="0"/>
              <a:t>),</a:t>
            </a:r>
          </a:p>
          <a:p>
            <a:pPr marL="109728" indent="0">
              <a:buNone/>
            </a:pPr>
            <a:r>
              <a:rPr lang="pt-BR" dirty="0" smtClean="0"/>
              <a:t>                Khối </a:t>
            </a:r>
            <a:r>
              <a:rPr lang="pt-BR" dirty="0"/>
              <a:t>lượng (1,67.10</a:t>
            </a:r>
            <a:r>
              <a:rPr lang="pt-BR" baseline="30000" dirty="0"/>
              <a:t>-27</a:t>
            </a:r>
            <a:r>
              <a:rPr lang="pt-BR" dirty="0"/>
              <a:t> </a:t>
            </a:r>
            <a:r>
              <a:rPr lang="pt-BR" dirty="0" smtClean="0"/>
              <a:t>kg)</a:t>
            </a:r>
          </a:p>
          <a:p>
            <a:pPr marL="109728" indent="0">
              <a:buNone/>
            </a:pPr>
            <a:r>
              <a:rPr lang="pt-BR" dirty="0" smtClean="0"/>
              <a:t>                điện </a:t>
            </a:r>
            <a:r>
              <a:rPr lang="pt-BR" dirty="0"/>
              <a:t>tích (0).</a:t>
            </a:r>
            <a:endParaRPr lang="en-US" dirty="0"/>
          </a:p>
          <a:p>
            <a:endParaRPr lang="en-US" dirty="0"/>
          </a:p>
        </p:txBody>
      </p:sp>
      <p:sp>
        <p:nvSpPr>
          <p:cNvPr id="3" name="Title 2"/>
          <p:cNvSpPr>
            <a:spLocks noGrp="1"/>
          </p:cNvSpPr>
          <p:nvPr>
            <p:ph type="title"/>
          </p:nvPr>
        </p:nvSpPr>
        <p:spPr>
          <a:xfrm>
            <a:off x="457200" y="274638"/>
            <a:ext cx="8534400" cy="1143000"/>
          </a:xfrm>
        </p:spPr>
        <p:txBody>
          <a:bodyPr>
            <a:normAutofit fontScale="90000"/>
          </a:bodyPr>
          <a:lstStyle/>
          <a:p>
            <a:r>
              <a:rPr lang="en-GB" dirty="0" smtClean="0">
                <a:effectLst/>
              </a:rPr>
              <a:t/>
            </a:r>
            <a:br>
              <a:rPr lang="en-GB" dirty="0" smtClean="0">
                <a:effectLst/>
              </a:rPr>
            </a:br>
            <a:r>
              <a:rPr lang="en-GB" dirty="0" smtClean="0">
                <a:effectLst/>
              </a:rPr>
              <a:t>1.3</a:t>
            </a:r>
            <a:r>
              <a:rPr lang="en-GB" dirty="0">
                <a:effectLst/>
              </a:rPr>
              <a:t>. </a:t>
            </a:r>
            <a:r>
              <a:rPr lang="en-GB" dirty="0" err="1">
                <a:effectLst/>
              </a:rPr>
              <a:t>Cấu</a:t>
            </a:r>
            <a:r>
              <a:rPr lang="en-GB" dirty="0">
                <a:effectLst/>
              </a:rPr>
              <a:t> </a:t>
            </a:r>
            <a:r>
              <a:rPr lang="en-GB" dirty="0" err="1">
                <a:effectLst/>
              </a:rPr>
              <a:t>tạo</a:t>
            </a:r>
            <a:r>
              <a:rPr lang="en-GB" dirty="0">
                <a:effectLst/>
              </a:rPr>
              <a:t> </a:t>
            </a:r>
            <a:r>
              <a:rPr lang="en-GB" dirty="0" err="1">
                <a:effectLst/>
              </a:rPr>
              <a:t>của</a:t>
            </a:r>
            <a:r>
              <a:rPr lang="en-GB" dirty="0">
                <a:effectLst/>
              </a:rPr>
              <a:t> </a:t>
            </a:r>
            <a:r>
              <a:rPr lang="en-GB" dirty="0" err="1">
                <a:effectLst/>
              </a:rPr>
              <a:t>hạt</a:t>
            </a:r>
            <a:r>
              <a:rPr lang="en-GB" dirty="0">
                <a:effectLst/>
              </a:rPr>
              <a:t> </a:t>
            </a:r>
            <a:r>
              <a:rPr lang="en-GB" dirty="0" err="1">
                <a:effectLst/>
              </a:rPr>
              <a:t>nhân</a:t>
            </a:r>
            <a:r>
              <a:rPr lang="en-GB" dirty="0">
                <a:effectLst/>
              </a:rPr>
              <a:t> </a:t>
            </a:r>
            <a:r>
              <a:rPr lang="en-GB" dirty="0" err="1">
                <a:effectLst/>
              </a:rPr>
              <a:t>nguyên</a:t>
            </a:r>
            <a:r>
              <a:rPr lang="en-GB" dirty="0">
                <a:effectLst/>
              </a:rPr>
              <a:t> </a:t>
            </a:r>
            <a:r>
              <a:rPr lang="en-GB" dirty="0" err="1">
                <a:effectLst/>
              </a:rPr>
              <a:t>tử</a:t>
            </a:r>
            <a:r>
              <a:rPr lang="en-US" dirty="0">
                <a:effectLst/>
              </a:rPr>
              <a:t/>
            </a:r>
            <a:br>
              <a:rPr lang="en-US" dirty="0">
                <a:effectLst/>
              </a:rPr>
            </a:br>
            <a:endParaRPr lang="en-US" dirty="0"/>
          </a:p>
        </p:txBody>
      </p:sp>
    </p:spTree>
    <p:extLst>
      <p:ext uri="{BB962C8B-B14F-4D97-AF65-F5344CB8AC3E}">
        <p14:creationId xmlns:p14="http://schemas.microsoft.com/office/powerpoint/2010/main" val="3696512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circle(in)">
                                      <p:cBhvr>
                                        <p:cTn id="7" dur="20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 calcmode="lin" valueType="num">
                                      <p:cBhvr>
                                        <p:cTn id="12"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2">
                                            <p:txEl>
                                              <p:pRg st="3" end="3"/>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p:cTn id="17"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18"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19" dur="500"/>
                                        <p:tgtEl>
                                          <p:spTgt spid="2">
                                            <p:txEl>
                                              <p:pRg st="4" end="4"/>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 calcmode="lin" valueType="num">
                                      <p:cBhvr>
                                        <p:cTn id="22"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3"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24" dur="500"/>
                                        <p:tgtEl>
                                          <p:spTgt spid="2">
                                            <p:txEl>
                                              <p:pRg st="5" end="5"/>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p:cTn id="27"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8"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29"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pt-BR" b="1" i="1" dirty="0"/>
              <a:t>1.3.3. Cấu tạo của hạt nhân nguyên tử</a:t>
            </a:r>
            <a:endParaRPr lang="en-US" dirty="0"/>
          </a:p>
          <a:p>
            <a:r>
              <a:rPr lang="pt-BR" dirty="0"/>
              <a:t>Proton và nơtron là thành phần của hạt nhân nguyên tử.</a:t>
            </a:r>
            <a:endParaRPr lang="en-US" dirty="0"/>
          </a:p>
          <a:p>
            <a:r>
              <a:rPr lang="pt-BR" dirty="0"/>
              <a:t>Tổng khối lượng các proton và nơtron là khối lượng hạt nhân nguyên tử.</a:t>
            </a:r>
            <a:endParaRPr lang="en-US" dirty="0"/>
          </a:p>
          <a:p>
            <a:endParaRPr lang="en-US" dirty="0"/>
          </a:p>
        </p:txBody>
      </p:sp>
      <p:sp>
        <p:nvSpPr>
          <p:cNvPr id="3" name="Title 2"/>
          <p:cNvSpPr>
            <a:spLocks noGrp="1"/>
          </p:cNvSpPr>
          <p:nvPr>
            <p:ph type="title"/>
          </p:nvPr>
        </p:nvSpPr>
        <p:spPr>
          <a:xfrm>
            <a:off x="457200" y="274638"/>
            <a:ext cx="8686800" cy="1143000"/>
          </a:xfrm>
        </p:spPr>
        <p:txBody>
          <a:bodyPr>
            <a:normAutofit fontScale="90000"/>
          </a:bodyPr>
          <a:lstStyle/>
          <a:p>
            <a:r>
              <a:rPr lang="en-GB" dirty="0" smtClean="0">
                <a:effectLst/>
              </a:rPr>
              <a:t/>
            </a:r>
            <a:br>
              <a:rPr lang="en-GB" dirty="0" smtClean="0">
                <a:effectLst/>
              </a:rPr>
            </a:br>
            <a:r>
              <a:rPr lang="en-GB" dirty="0" smtClean="0">
                <a:effectLst/>
              </a:rPr>
              <a:t>1.3</a:t>
            </a:r>
            <a:r>
              <a:rPr lang="en-GB" dirty="0">
                <a:effectLst/>
              </a:rPr>
              <a:t>. </a:t>
            </a:r>
            <a:r>
              <a:rPr lang="en-GB" dirty="0" err="1">
                <a:effectLst/>
              </a:rPr>
              <a:t>Cấu</a:t>
            </a:r>
            <a:r>
              <a:rPr lang="en-GB" dirty="0">
                <a:effectLst/>
              </a:rPr>
              <a:t> </a:t>
            </a:r>
            <a:r>
              <a:rPr lang="en-GB" dirty="0" err="1">
                <a:effectLst/>
              </a:rPr>
              <a:t>tạo</a:t>
            </a:r>
            <a:r>
              <a:rPr lang="en-GB" dirty="0">
                <a:effectLst/>
              </a:rPr>
              <a:t> </a:t>
            </a:r>
            <a:r>
              <a:rPr lang="en-GB" dirty="0" err="1">
                <a:effectLst/>
              </a:rPr>
              <a:t>của</a:t>
            </a:r>
            <a:r>
              <a:rPr lang="en-GB" dirty="0">
                <a:effectLst/>
              </a:rPr>
              <a:t> </a:t>
            </a:r>
            <a:r>
              <a:rPr lang="en-GB" dirty="0" err="1">
                <a:effectLst/>
              </a:rPr>
              <a:t>hạt</a:t>
            </a:r>
            <a:r>
              <a:rPr lang="en-GB" dirty="0">
                <a:effectLst/>
              </a:rPr>
              <a:t> </a:t>
            </a:r>
            <a:r>
              <a:rPr lang="en-GB" dirty="0" err="1">
                <a:effectLst/>
              </a:rPr>
              <a:t>nhân</a:t>
            </a:r>
            <a:r>
              <a:rPr lang="en-GB" dirty="0">
                <a:effectLst/>
              </a:rPr>
              <a:t> </a:t>
            </a:r>
            <a:r>
              <a:rPr lang="en-GB" dirty="0" err="1">
                <a:effectLst/>
              </a:rPr>
              <a:t>nguyên</a:t>
            </a:r>
            <a:r>
              <a:rPr lang="en-GB" dirty="0">
                <a:effectLst/>
              </a:rPr>
              <a:t> </a:t>
            </a:r>
            <a:r>
              <a:rPr lang="en-GB" dirty="0" err="1">
                <a:effectLst/>
              </a:rPr>
              <a:t>tử</a:t>
            </a:r>
            <a:r>
              <a:rPr lang="en-US" dirty="0">
                <a:effectLst/>
              </a:rPr>
              <a:t/>
            </a:r>
            <a:br>
              <a:rPr lang="en-US" dirty="0">
                <a:effectLst/>
              </a:rPr>
            </a:br>
            <a:endParaRPr lang="en-US" dirty="0"/>
          </a:p>
        </p:txBody>
      </p:sp>
    </p:spTree>
    <p:extLst>
      <p:ext uri="{BB962C8B-B14F-4D97-AF65-F5344CB8AC3E}">
        <p14:creationId xmlns:p14="http://schemas.microsoft.com/office/powerpoint/2010/main" val="273536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109728" indent="0">
              <a:buNone/>
            </a:pPr>
            <a:endParaRPr lang="en-GB" b="1" dirty="0" smtClean="0"/>
          </a:p>
          <a:p>
            <a:pPr marL="109728" indent="0">
              <a:buNone/>
            </a:pPr>
            <a:r>
              <a:rPr lang="en-GB" b="1" dirty="0" smtClean="0"/>
              <a:t>2.1</a:t>
            </a:r>
            <a:r>
              <a:rPr lang="en-GB" b="1" dirty="0"/>
              <a:t>. </a:t>
            </a:r>
            <a:r>
              <a:rPr lang="en-GB" b="1" dirty="0" err="1"/>
              <a:t>Kích</a:t>
            </a:r>
            <a:r>
              <a:rPr lang="en-GB" b="1" dirty="0"/>
              <a:t> </a:t>
            </a:r>
            <a:r>
              <a:rPr lang="en-GB" b="1" dirty="0" err="1"/>
              <a:t>thước</a:t>
            </a:r>
            <a:endParaRPr lang="en-US" dirty="0"/>
          </a:p>
          <a:p>
            <a:r>
              <a:rPr lang="en-US" dirty="0" err="1">
                <a:solidFill>
                  <a:schemeClr val="bg2">
                    <a:lumMod val="25000"/>
                  </a:schemeClr>
                </a:solidFill>
              </a:rPr>
              <a:t>Đường</a:t>
            </a:r>
            <a:r>
              <a:rPr lang="en-US" dirty="0">
                <a:solidFill>
                  <a:schemeClr val="bg2">
                    <a:lumMod val="25000"/>
                  </a:schemeClr>
                </a:solidFill>
              </a:rPr>
              <a:t> </a:t>
            </a:r>
            <a:r>
              <a:rPr lang="en-US" dirty="0" err="1">
                <a:solidFill>
                  <a:schemeClr val="bg2">
                    <a:lumMod val="25000"/>
                  </a:schemeClr>
                </a:solidFill>
              </a:rPr>
              <a:t>kính</a:t>
            </a:r>
            <a:r>
              <a:rPr lang="en-US" dirty="0">
                <a:solidFill>
                  <a:schemeClr val="bg2">
                    <a:lumMod val="25000"/>
                  </a:schemeClr>
                </a:solidFill>
              </a:rPr>
              <a:t> </a:t>
            </a:r>
            <a:r>
              <a:rPr lang="en-US" dirty="0" err="1">
                <a:solidFill>
                  <a:schemeClr val="bg2">
                    <a:lumMod val="25000"/>
                  </a:schemeClr>
                </a:solidFill>
              </a:rPr>
              <a:t>nguyên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a:t>
            </a:r>
            <a:r>
              <a:rPr lang="en-US" dirty="0" err="1">
                <a:solidFill>
                  <a:schemeClr val="bg2">
                    <a:lumMod val="25000"/>
                  </a:schemeClr>
                </a:solidFill>
              </a:rPr>
              <a:t>khoảng</a:t>
            </a:r>
            <a:r>
              <a:rPr lang="en-US" dirty="0">
                <a:solidFill>
                  <a:schemeClr val="bg2">
                    <a:lumMod val="25000"/>
                  </a:schemeClr>
                </a:solidFill>
              </a:rPr>
              <a:t> 10</a:t>
            </a:r>
            <a:r>
              <a:rPr lang="en-US" baseline="30000" dirty="0">
                <a:solidFill>
                  <a:schemeClr val="bg2">
                    <a:lumMod val="25000"/>
                  </a:schemeClr>
                </a:solidFill>
              </a:rPr>
              <a:t>-1 </a:t>
            </a:r>
            <a:r>
              <a:rPr lang="en-US" dirty="0">
                <a:solidFill>
                  <a:schemeClr val="bg2">
                    <a:lumMod val="25000"/>
                  </a:schemeClr>
                </a:solidFill>
              </a:rPr>
              <a:t>nm. </a:t>
            </a:r>
          </a:p>
          <a:p>
            <a:r>
              <a:rPr lang="en-US" dirty="0" err="1">
                <a:solidFill>
                  <a:schemeClr val="bg2">
                    <a:lumMod val="25000"/>
                  </a:schemeClr>
                </a:solidFill>
              </a:rPr>
              <a:t>Đường</a:t>
            </a:r>
            <a:r>
              <a:rPr lang="en-US" dirty="0">
                <a:solidFill>
                  <a:schemeClr val="bg2">
                    <a:lumMod val="25000"/>
                  </a:schemeClr>
                </a:solidFill>
              </a:rPr>
              <a:t> </a:t>
            </a:r>
            <a:r>
              <a:rPr lang="en-US" dirty="0" err="1">
                <a:solidFill>
                  <a:schemeClr val="bg2">
                    <a:lumMod val="25000"/>
                  </a:schemeClr>
                </a:solidFill>
              </a:rPr>
              <a:t>kính</a:t>
            </a:r>
            <a:r>
              <a:rPr lang="en-US" dirty="0">
                <a:solidFill>
                  <a:schemeClr val="bg2">
                    <a:lumMod val="25000"/>
                  </a:schemeClr>
                </a:solidFill>
              </a:rPr>
              <a:t> </a:t>
            </a:r>
            <a:r>
              <a:rPr lang="en-US" dirty="0" err="1">
                <a:solidFill>
                  <a:schemeClr val="bg2">
                    <a:lumMod val="25000"/>
                  </a:schemeClr>
                </a:solidFill>
              </a:rPr>
              <a:t>của</a:t>
            </a:r>
            <a:r>
              <a:rPr lang="en-US" dirty="0">
                <a:solidFill>
                  <a:schemeClr val="bg2">
                    <a:lumMod val="25000"/>
                  </a:schemeClr>
                </a:solidFill>
              </a:rPr>
              <a:t> </a:t>
            </a:r>
            <a:r>
              <a:rPr lang="en-US" dirty="0" err="1">
                <a:solidFill>
                  <a:schemeClr val="bg2">
                    <a:lumMod val="25000"/>
                  </a:schemeClr>
                </a:solidFill>
              </a:rPr>
              <a:t>hạt</a:t>
            </a:r>
            <a:r>
              <a:rPr lang="en-US" dirty="0">
                <a:solidFill>
                  <a:schemeClr val="bg2">
                    <a:lumMod val="25000"/>
                  </a:schemeClr>
                </a:solidFill>
              </a:rPr>
              <a:t> </a:t>
            </a:r>
            <a:r>
              <a:rPr lang="en-US" dirty="0" err="1">
                <a:solidFill>
                  <a:schemeClr val="bg2">
                    <a:lumMod val="25000"/>
                  </a:schemeClr>
                </a:solidFill>
              </a:rPr>
              <a:t>nhân</a:t>
            </a:r>
            <a:r>
              <a:rPr lang="en-US" dirty="0">
                <a:solidFill>
                  <a:schemeClr val="bg2">
                    <a:lumMod val="25000"/>
                  </a:schemeClr>
                </a:solidFill>
              </a:rPr>
              <a:t> </a:t>
            </a:r>
            <a:r>
              <a:rPr lang="en-US" dirty="0" err="1">
                <a:solidFill>
                  <a:schemeClr val="bg2">
                    <a:lumMod val="25000"/>
                  </a:schemeClr>
                </a:solidFill>
              </a:rPr>
              <a:t>nguyên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a:t>
            </a:r>
            <a:r>
              <a:rPr lang="en-US" dirty="0" err="1">
                <a:solidFill>
                  <a:schemeClr val="bg2">
                    <a:lumMod val="25000"/>
                  </a:schemeClr>
                </a:solidFill>
              </a:rPr>
              <a:t>khoảng</a:t>
            </a:r>
            <a:r>
              <a:rPr lang="en-US" dirty="0">
                <a:solidFill>
                  <a:schemeClr val="bg2">
                    <a:lumMod val="25000"/>
                  </a:schemeClr>
                </a:solidFill>
              </a:rPr>
              <a:t> 10</a:t>
            </a:r>
            <a:r>
              <a:rPr lang="en-US" baseline="30000" dirty="0">
                <a:solidFill>
                  <a:schemeClr val="bg2">
                    <a:lumMod val="25000"/>
                  </a:schemeClr>
                </a:solidFill>
              </a:rPr>
              <a:t>-5 </a:t>
            </a:r>
            <a:r>
              <a:rPr lang="en-US" dirty="0">
                <a:solidFill>
                  <a:schemeClr val="bg2">
                    <a:lumMod val="25000"/>
                  </a:schemeClr>
                </a:solidFill>
              </a:rPr>
              <a:t>nm. </a:t>
            </a:r>
          </a:p>
          <a:p>
            <a:r>
              <a:rPr lang="en-US" dirty="0" err="1">
                <a:solidFill>
                  <a:schemeClr val="bg2">
                    <a:lumMod val="25000"/>
                  </a:schemeClr>
                </a:solidFill>
              </a:rPr>
              <a:t>Đường</a:t>
            </a:r>
            <a:r>
              <a:rPr lang="en-US" dirty="0">
                <a:solidFill>
                  <a:schemeClr val="bg2">
                    <a:lumMod val="25000"/>
                  </a:schemeClr>
                </a:solidFill>
              </a:rPr>
              <a:t> </a:t>
            </a:r>
            <a:r>
              <a:rPr lang="en-US" dirty="0" err="1">
                <a:solidFill>
                  <a:schemeClr val="bg2">
                    <a:lumMod val="25000"/>
                  </a:schemeClr>
                </a:solidFill>
              </a:rPr>
              <a:t>kính</a:t>
            </a:r>
            <a:r>
              <a:rPr lang="en-US" dirty="0">
                <a:solidFill>
                  <a:schemeClr val="bg2">
                    <a:lumMod val="25000"/>
                  </a:schemeClr>
                </a:solidFill>
              </a:rPr>
              <a:t> </a:t>
            </a:r>
            <a:r>
              <a:rPr lang="en-US" dirty="0" err="1">
                <a:solidFill>
                  <a:schemeClr val="bg2">
                    <a:lumMod val="25000"/>
                  </a:schemeClr>
                </a:solidFill>
              </a:rPr>
              <a:t>của</a:t>
            </a:r>
            <a:r>
              <a:rPr lang="en-US" dirty="0">
                <a:solidFill>
                  <a:schemeClr val="bg2">
                    <a:lumMod val="25000"/>
                  </a:schemeClr>
                </a:solidFill>
              </a:rPr>
              <a:t> electron, proton </a:t>
            </a:r>
            <a:r>
              <a:rPr lang="en-US" dirty="0" err="1">
                <a:solidFill>
                  <a:schemeClr val="bg2">
                    <a:lumMod val="25000"/>
                  </a:schemeClr>
                </a:solidFill>
              </a:rPr>
              <a:t>khoảng</a:t>
            </a:r>
            <a:r>
              <a:rPr lang="en-US" dirty="0">
                <a:solidFill>
                  <a:schemeClr val="bg2">
                    <a:lumMod val="25000"/>
                  </a:schemeClr>
                </a:solidFill>
              </a:rPr>
              <a:t> 10</a:t>
            </a:r>
            <a:r>
              <a:rPr lang="en-US" baseline="30000" dirty="0">
                <a:solidFill>
                  <a:schemeClr val="bg2">
                    <a:lumMod val="25000"/>
                  </a:schemeClr>
                </a:solidFill>
              </a:rPr>
              <a:t>-8 </a:t>
            </a:r>
            <a:r>
              <a:rPr lang="en-US" dirty="0">
                <a:solidFill>
                  <a:schemeClr val="bg2">
                    <a:lumMod val="25000"/>
                  </a:schemeClr>
                </a:solidFill>
              </a:rPr>
              <a:t>nm. </a:t>
            </a:r>
          </a:p>
          <a:p>
            <a:r>
              <a:rPr lang="en-US" dirty="0" err="1">
                <a:solidFill>
                  <a:schemeClr val="bg2">
                    <a:lumMod val="25000"/>
                  </a:schemeClr>
                </a:solidFill>
              </a:rPr>
              <a:t>Để</a:t>
            </a:r>
            <a:r>
              <a:rPr lang="en-US" dirty="0">
                <a:solidFill>
                  <a:schemeClr val="bg2">
                    <a:lumMod val="25000"/>
                  </a:schemeClr>
                </a:solidFill>
              </a:rPr>
              <a:t> </a:t>
            </a:r>
            <a:r>
              <a:rPr lang="en-US" dirty="0" err="1">
                <a:solidFill>
                  <a:schemeClr val="bg2">
                    <a:lumMod val="25000"/>
                  </a:schemeClr>
                </a:solidFill>
              </a:rPr>
              <a:t>biểu</a:t>
            </a:r>
            <a:r>
              <a:rPr lang="en-US" dirty="0">
                <a:solidFill>
                  <a:schemeClr val="bg2">
                    <a:lumMod val="25000"/>
                  </a:schemeClr>
                </a:solidFill>
              </a:rPr>
              <a:t> </a:t>
            </a:r>
            <a:r>
              <a:rPr lang="en-US" dirty="0" err="1">
                <a:solidFill>
                  <a:schemeClr val="bg2">
                    <a:lumMod val="25000"/>
                  </a:schemeClr>
                </a:solidFill>
              </a:rPr>
              <a:t>thị</a:t>
            </a:r>
            <a:r>
              <a:rPr lang="en-US" dirty="0">
                <a:solidFill>
                  <a:schemeClr val="bg2">
                    <a:lumMod val="25000"/>
                  </a:schemeClr>
                </a:solidFill>
              </a:rPr>
              <a:t> </a:t>
            </a:r>
            <a:r>
              <a:rPr lang="en-US" dirty="0" err="1">
                <a:solidFill>
                  <a:schemeClr val="bg2">
                    <a:lumMod val="25000"/>
                  </a:schemeClr>
                </a:solidFill>
              </a:rPr>
              <a:t>kích</a:t>
            </a:r>
            <a:r>
              <a:rPr lang="en-US" dirty="0">
                <a:solidFill>
                  <a:schemeClr val="bg2">
                    <a:lumMod val="25000"/>
                  </a:schemeClr>
                </a:solidFill>
              </a:rPr>
              <a:t> </a:t>
            </a:r>
            <a:r>
              <a:rPr lang="en-US" dirty="0" err="1">
                <a:solidFill>
                  <a:schemeClr val="bg2">
                    <a:lumMod val="25000"/>
                  </a:schemeClr>
                </a:solidFill>
              </a:rPr>
              <a:t>thước</a:t>
            </a:r>
            <a:r>
              <a:rPr lang="en-US" dirty="0">
                <a:solidFill>
                  <a:schemeClr val="bg2">
                    <a:lumMod val="25000"/>
                  </a:schemeClr>
                </a:solidFill>
              </a:rPr>
              <a:t> </a:t>
            </a:r>
            <a:r>
              <a:rPr lang="en-US" dirty="0" err="1">
                <a:solidFill>
                  <a:schemeClr val="bg2">
                    <a:lumMod val="25000"/>
                  </a:schemeClr>
                </a:solidFill>
              </a:rPr>
              <a:t>nguyên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a:t>
            </a:r>
            <a:r>
              <a:rPr lang="en-US" dirty="0" err="1">
                <a:solidFill>
                  <a:schemeClr val="bg2">
                    <a:lumMod val="25000"/>
                  </a:schemeClr>
                </a:solidFill>
              </a:rPr>
              <a:t>người</a:t>
            </a:r>
            <a:r>
              <a:rPr lang="en-US" dirty="0">
                <a:solidFill>
                  <a:schemeClr val="bg2">
                    <a:lumMod val="25000"/>
                  </a:schemeClr>
                </a:solidFill>
              </a:rPr>
              <a:t> ta </a:t>
            </a:r>
            <a:r>
              <a:rPr lang="en-US" dirty="0" err="1">
                <a:solidFill>
                  <a:schemeClr val="bg2">
                    <a:lumMod val="25000"/>
                  </a:schemeClr>
                </a:solidFill>
              </a:rPr>
              <a:t>dùng</a:t>
            </a:r>
            <a:r>
              <a:rPr lang="en-US" dirty="0">
                <a:solidFill>
                  <a:schemeClr val="bg2">
                    <a:lumMod val="25000"/>
                  </a:schemeClr>
                </a:solidFill>
              </a:rPr>
              <a:t> </a:t>
            </a:r>
            <a:r>
              <a:rPr lang="en-US" dirty="0" err="1">
                <a:solidFill>
                  <a:schemeClr val="bg2">
                    <a:lumMod val="25000"/>
                  </a:schemeClr>
                </a:solidFill>
              </a:rPr>
              <a:t>đơn</a:t>
            </a:r>
            <a:r>
              <a:rPr lang="en-US" dirty="0">
                <a:solidFill>
                  <a:schemeClr val="bg2">
                    <a:lumMod val="25000"/>
                  </a:schemeClr>
                </a:solidFill>
              </a:rPr>
              <a:t> </a:t>
            </a:r>
            <a:r>
              <a:rPr lang="en-US" dirty="0" err="1">
                <a:solidFill>
                  <a:schemeClr val="bg2">
                    <a:lumMod val="25000"/>
                  </a:schemeClr>
                </a:solidFill>
              </a:rPr>
              <a:t>vị</a:t>
            </a:r>
            <a:r>
              <a:rPr lang="en-US" dirty="0">
                <a:solidFill>
                  <a:schemeClr val="bg2">
                    <a:lumMod val="25000"/>
                  </a:schemeClr>
                </a:solidFill>
              </a:rPr>
              <a:t> </a:t>
            </a:r>
            <a:r>
              <a:rPr lang="en-US" dirty="0" err="1">
                <a:solidFill>
                  <a:schemeClr val="bg2">
                    <a:lumMod val="25000"/>
                  </a:schemeClr>
                </a:solidFill>
              </a:rPr>
              <a:t>nanomet</a:t>
            </a:r>
            <a:r>
              <a:rPr lang="en-US" dirty="0">
                <a:solidFill>
                  <a:schemeClr val="bg2">
                    <a:lumMod val="25000"/>
                  </a:schemeClr>
                </a:solidFill>
              </a:rPr>
              <a:t> (nm) hay angstrom  ( </a:t>
            </a:r>
            <a:r>
              <a:rPr lang="en-US" dirty="0" smtClean="0">
                <a:solidFill>
                  <a:schemeClr val="bg2">
                    <a:lumMod val="25000"/>
                  </a:schemeClr>
                </a:solidFill>
              </a:rPr>
              <a:t>    ).</a:t>
            </a:r>
            <a:endParaRPr lang="en-US" dirty="0">
              <a:solidFill>
                <a:schemeClr val="bg2">
                  <a:lumMod val="25000"/>
                </a:schemeClr>
              </a:solidFill>
            </a:endParaRPr>
          </a:p>
          <a:p>
            <a:r>
              <a:rPr lang="en-US" b="1" dirty="0"/>
              <a:t>1nm = 10</a:t>
            </a:r>
            <a:r>
              <a:rPr lang="en-US" b="1" baseline="30000" dirty="0"/>
              <a:t>-9</a:t>
            </a:r>
            <a:r>
              <a:rPr lang="en-US" b="1" dirty="0"/>
              <a:t>m; </a:t>
            </a:r>
            <a:endParaRPr lang="en-US" b="1" dirty="0" smtClean="0"/>
          </a:p>
          <a:p>
            <a:r>
              <a:rPr lang="en-US" b="1" dirty="0" smtClean="0"/>
              <a:t>1</a:t>
            </a:r>
            <a:r>
              <a:rPr lang="en-US" dirty="0" smtClean="0"/>
              <a:t> </a:t>
            </a:r>
            <a:r>
              <a:rPr lang="en-US" b="1" baseline="30000" dirty="0" smtClean="0"/>
              <a:t>     </a:t>
            </a:r>
            <a:r>
              <a:rPr lang="en-US" b="1" dirty="0" smtClean="0"/>
              <a:t>= </a:t>
            </a:r>
            <a:r>
              <a:rPr lang="en-US" b="1" dirty="0"/>
              <a:t>10</a:t>
            </a:r>
            <a:r>
              <a:rPr lang="en-US" b="1" baseline="30000" dirty="0"/>
              <a:t>-10</a:t>
            </a:r>
            <a:r>
              <a:rPr lang="en-US" b="1" dirty="0"/>
              <a:t>m; </a:t>
            </a:r>
            <a:endParaRPr lang="en-US" b="1" dirty="0" smtClean="0"/>
          </a:p>
          <a:p>
            <a:r>
              <a:rPr lang="en-US" b="1" dirty="0" smtClean="0"/>
              <a:t>1 </a:t>
            </a:r>
            <a:r>
              <a:rPr lang="en-US" b="1" dirty="0"/>
              <a:t>nm = 10 </a:t>
            </a:r>
            <a:endParaRPr lang="en-US" dirty="0"/>
          </a:p>
        </p:txBody>
      </p:sp>
      <p:sp>
        <p:nvSpPr>
          <p:cNvPr id="3" name="Title 2"/>
          <p:cNvSpPr>
            <a:spLocks noGrp="1"/>
          </p:cNvSpPr>
          <p:nvPr>
            <p:ph type="title"/>
          </p:nvPr>
        </p:nvSpPr>
        <p:spPr>
          <a:xfrm>
            <a:off x="304800" y="304800"/>
            <a:ext cx="8839200" cy="1143000"/>
          </a:xfrm>
        </p:spPr>
        <p:txBody>
          <a:bodyPr>
            <a:normAutofit fontScale="90000"/>
          </a:bodyPr>
          <a:lstStyle/>
          <a:p>
            <a:pPr algn="ctr"/>
            <a:r>
              <a:rPr lang="en-GB" u="sng" dirty="0" smtClean="0"/>
              <a:t/>
            </a:r>
            <a:br>
              <a:rPr lang="en-GB" u="sng" dirty="0" smtClean="0"/>
            </a:br>
            <a:r>
              <a:rPr lang="en-GB" sz="3600" u="sng" dirty="0" smtClean="0"/>
              <a:t>2</a:t>
            </a:r>
            <a:r>
              <a:rPr lang="en-GB" sz="3600" u="sng" dirty="0"/>
              <a:t>. </a:t>
            </a:r>
            <a:r>
              <a:rPr lang="en-GB" sz="3600" u="sng" dirty="0" err="1"/>
              <a:t>Kích</a:t>
            </a:r>
            <a:r>
              <a:rPr lang="en-GB" sz="3600" u="sng" dirty="0"/>
              <a:t> </a:t>
            </a:r>
            <a:r>
              <a:rPr lang="en-GB" sz="3600" u="sng" dirty="0" err="1"/>
              <a:t>thước</a:t>
            </a:r>
            <a:r>
              <a:rPr lang="en-GB" sz="3600" u="sng" dirty="0"/>
              <a:t> </a:t>
            </a:r>
            <a:r>
              <a:rPr lang="en-GB" sz="3600" u="sng" dirty="0" err="1"/>
              <a:t>và</a:t>
            </a:r>
            <a:r>
              <a:rPr lang="en-GB" sz="3600" u="sng" dirty="0"/>
              <a:t> </a:t>
            </a:r>
            <a:r>
              <a:rPr lang="en-GB" sz="3600" u="sng" dirty="0" err="1"/>
              <a:t>khối</a:t>
            </a:r>
            <a:r>
              <a:rPr lang="en-GB" sz="3600" u="sng" dirty="0"/>
              <a:t> </a:t>
            </a:r>
            <a:r>
              <a:rPr lang="en-GB" sz="3600" u="sng" dirty="0" err="1"/>
              <a:t>lượng</a:t>
            </a:r>
            <a:r>
              <a:rPr lang="en-GB" sz="3600" u="sng" dirty="0"/>
              <a:t> </a:t>
            </a:r>
            <a:r>
              <a:rPr lang="en-GB" sz="3600" u="sng" dirty="0" err="1" smtClean="0"/>
              <a:t>của</a:t>
            </a:r>
            <a:r>
              <a:rPr lang="en-GB" sz="3600" u="sng" dirty="0" smtClean="0"/>
              <a:t> </a:t>
            </a:r>
            <a:r>
              <a:rPr lang="en-GB" sz="3600" u="sng" dirty="0" err="1"/>
              <a:t>nguyên</a:t>
            </a:r>
            <a:r>
              <a:rPr lang="en-GB" sz="3600" u="sng" dirty="0"/>
              <a:t> </a:t>
            </a:r>
            <a:r>
              <a:rPr lang="en-GB" sz="3600" u="sng" dirty="0" err="1"/>
              <a:t>tử</a:t>
            </a:r>
            <a:r>
              <a:rPr lang="en-US" sz="3600" dirty="0"/>
              <a:t/>
            </a:r>
            <a:br>
              <a:rPr lang="en-US" sz="3600" dirty="0"/>
            </a:br>
            <a:endParaRPr lang="en-US" sz="3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8776" y="3856822"/>
            <a:ext cx="304800" cy="537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5029200"/>
            <a:ext cx="304800" cy="537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4639395"/>
            <a:ext cx="304800" cy="537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5435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endParaRPr lang="en-GB" b="1" dirty="0" smtClean="0"/>
          </a:p>
          <a:p>
            <a:pPr marL="109728" indent="0">
              <a:buNone/>
            </a:pPr>
            <a:r>
              <a:rPr lang="en-GB" b="1" dirty="0" smtClean="0"/>
              <a:t>2.2</a:t>
            </a:r>
            <a:r>
              <a:rPr lang="en-GB" b="1" dirty="0"/>
              <a:t>. </a:t>
            </a:r>
            <a:r>
              <a:rPr lang="en-GB" b="1" dirty="0" err="1"/>
              <a:t>Khối</a:t>
            </a:r>
            <a:r>
              <a:rPr lang="en-GB" b="1" dirty="0"/>
              <a:t> </a:t>
            </a:r>
            <a:r>
              <a:rPr lang="en-GB" b="1" dirty="0" err="1"/>
              <a:t>lượng</a:t>
            </a:r>
            <a:endParaRPr lang="en-US" dirty="0"/>
          </a:p>
          <a:p>
            <a:r>
              <a:rPr lang="en-US" b="1" dirty="0"/>
              <a:t>1 </a:t>
            </a:r>
            <a:r>
              <a:rPr lang="en-US" b="1" dirty="0" err="1"/>
              <a:t>mol</a:t>
            </a:r>
            <a:r>
              <a:rPr lang="en-US" b="1" dirty="0"/>
              <a:t> </a:t>
            </a:r>
            <a:r>
              <a:rPr lang="en-US" b="1" dirty="0" err="1">
                <a:solidFill>
                  <a:schemeClr val="bg2">
                    <a:lumMod val="25000"/>
                  </a:schemeClr>
                </a:solidFill>
              </a:rPr>
              <a:t>cacbon</a:t>
            </a:r>
            <a:r>
              <a:rPr lang="en-US" b="1" dirty="0"/>
              <a:t> </a:t>
            </a:r>
            <a:r>
              <a:rPr lang="en-US" b="1" dirty="0" err="1"/>
              <a:t>có</a:t>
            </a:r>
            <a:r>
              <a:rPr lang="en-US" b="1" dirty="0"/>
              <a:t> </a:t>
            </a:r>
            <a:r>
              <a:rPr lang="en-US" b="1" dirty="0" err="1"/>
              <a:t>chứa</a:t>
            </a:r>
            <a:r>
              <a:rPr lang="en-US" b="1" dirty="0"/>
              <a:t> 6,022 x 10</a:t>
            </a:r>
            <a:r>
              <a:rPr lang="en-US" b="1" baseline="30000" dirty="0"/>
              <a:t>23</a:t>
            </a:r>
            <a:r>
              <a:rPr lang="en-US" b="1" dirty="0"/>
              <a:t> </a:t>
            </a:r>
            <a:r>
              <a:rPr lang="en-US" b="1" dirty="0" err="1"/>
              <a:t>nguyên</a:t>
            </a:r>
            <a:r>
              <a:rPr lang="en-US" b="1" dirty="0"/>
              <a:t> </a:t>
            </a:r>
            <a:r>
              <a:rPr lang="en-US" b="1" dirty="0" err="1"/>
              <a:t>tử</a:t>
            </a:r>
            <a:r>
              <a:rPr lang="en-US" b="1" dirty="0"/>
              <a:t> </a:t>
            </a:r>
            <a:r>
              <a:rPr lang="en-US" b="1" dirty="0" err="1">
                <a:solidFill>
                  <a:schemeClr val="bg2">
                    <a:lumMod val="25000"/>
                  </a:schemeClr>
                </a:solidFill>
              </a:rPr>
              <a:t>cacbon</a:t>
            </a:r>
            <a:r>
              <a:rPr lang="en-US" b="1" dirty="0"/>
              <a:t>.</a:t>
            </a:r>
          </a:p>
          <a:p>
            <a:endParaRPr lang="en-US" dirty="0" smtClean="0">
              <a:solidFill>
                <a:schemeClr val="bg2">
                  <a:lumMod val="25000"/>
                </a:schemeClr>
              </a:solidFill>
            </a:endParaRPr>
          </a:p>
          <a:p>
            <a:r>
              <a:rPr lang="en-US" dirty="0" err="1" smtClean="0">
                <a:solidFill>
                  <a:schemeClr val="bg2">
                    <a:lumMod val="25000"/>
                  </a:schemeClr>
                </a:solidFill>
              </a:rPr>
              <a:t>Để</a:t>
            </a:r>
            <a:r>
              <a:rPr lang="en-US" dirty="0" smtClean="0">
                <a:solidFill>
                  <a:schemeClr val="bg2">
                    <a:lumMod val="25000"/>
                  </a:schemeClr>
                </a:solidFill>
              </a:rPr>
              <a:t> </a:t>
            </a:r>
            <a:r>
              <a:rPr lang="en-US" dirty="0" err="1">
                <a:solidFill>
                  <a:schemeClr val="bg2">
                    <a:lumMod val="25000"/>
                  </a:schemeClr>
                </a:solidFill>
              </a:rPr>
              <a:t>biểu</a:t>
            </a:r>
            <a:r>
              <a:rPr lang="en-US" dirty="0">
                <a:solidFill>
                  <a:schemeClr val="bg2">
                    <a:lumMod val="25000"/>
                  </a:schemeClr>
                </a:solidFill>
              </a:rPr>
              <a:t> </a:t>
            </a:r>
            <a:r>
              <a:rPr lang="en-US" dirty="0" err="1">
                <a:solidFill>
                  <a:schemeClr val="bg2">
                    <a:lumMod val="25000"/>
                  </a:schemeClr>
                </a:solidFill>
              </a:rPr>
              <a:t>thị</a:t>
            </a:r>
            <a:r>
              <a:rPr lang="en-US" dirty="0">
                <a:solidFill>
                  <a:schemeClr val="bg2">
                    <a:lumMod val="25000"/>
                  </a:schemeClr>
                </a:solidFill>
              </a:rPr>
              <a:t> </a:t>
            </a:r>
            <a:r>
              <a:rPr lang="en-US" dirty="0" err="1">
                <a:solidFill>
                  <a:schemeClr val="bg2">
                    <a:lumMod val="25000"/>
                  </a:schemeClr>
                </a:solidFill>
              </a:rPr>
              <a:t>khối</a:t>
            </a:r>
            <a:r>
              <a:rPr lang="en-US" dirty="0">
                <a:solidFill>
                  <a:schemeClr val="bg2">
                    <a:lumMod val="25000"/>
                  </a:schemeClr>
                </a:solidFill>
              </a:rPr>
              <a:t> </a:t>
            </a:r>
            <a:r>
              <a:rPr lang="en-US" dirty="0" err="1">
                <a:solidFill>
                  <a:schemeClr val="bg2">
                    <a:lumMod val="25000"/>
                  </a:schemeClr>
                </a:solidFill>
              </a:rPr>
              <a:t>lượng</a:t>
            </a:r>
            <a:r>
              <a:rPr lang="en-US" dirty="0">
                <a:solidFill>
                  <a:schemeClr val="bg2">
                    <a:lumMod val="25000"/>
                  </a:schemeClr>
                </a:solidFill>
              </a:rPr>
              <a:t> </a:t>
            </a:r>
            <a:r>
              <a:rPr lang="en-US" dirty="0" err="1">
                <a:solidFill>
                  <a:schemeClr val="bg2">
                    <a:lumMod val="25000"/>
                  </a:schemeClr>
                </a:solidFill>
              </a:rPr>
              <a:t>của</a:t>
            </a:r>
            <a:r>
              <a:rPr lang="en-US" dirty="0">
                <a:solidFill>
                  <a:schemeClr val="bg2">
                    <a:lumMod val="25000"/>
                  </a:schemeClr>
                </a:solidFill>
              </a:rPr>
              <a:t> </a:t>
            </a:r>
            <a:r>
              <a:rPr lang="en-US" dirty="0" err="1">
                <a:solidFill>
                  <a:schemeClr val="bg2">
                    <a:lumMod val="25000"/>
                  </a:schemeClr>
                </a:solidFill>
              </a:rPr>
              <a:t>nguyên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a:t>
            </a:r>
            <a:r>
              <a:rPr lang="en-US" dirty="0" err="1">
                <a:solidFill>
                  <a:schemeClr val="bg2">
                    <a:lumMod val="25000"/>
                  </a:schemeClr>
                </a:solidFill>
              </a:rPr>
              <a:t>phân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a:t>
            </a:r>
            <a:r>
              <a:rPr lang="en-US" dirty="0" err="1">
                <a:solidFill>
                  <a:schemeClr val="bg2">
                    <a:lumMod val="25000"/>
                  </a:schemeClr>
                </a:solidFill>
              </a:rPr>
              <a:t>và</a:t>
            </a:r>
            <a:r>
              <a:rPr lang="en-US" dirty="0">
                <a:solidFill>
                  <a:schemeClr val="bg2">
                    <a:lumMod val="25000"/>
                  </a:schemeClr>
                </a:solidFill>
              </a:rPr>
              <a:t> </a:t>
            </a:r>
            <a:r>
              <a:rPr lang="en-US" dirty="0" err="1">
                <a:solidFill>
                  <a:schemeClr val="bg2">
                    <a:lumMod val="25000"/>
                  </a:schemeClr>
                </a:solidFill>
              </a:rPr>
              <a:t>các</a:t>
            </a:r>
            <a:r>
              <a:rPr lang="en-US" dirty="0">
                <a:solidFill>
                  <a:schemeClr val="bg2">
                    <a:lumMod val="25000"/>
                  </a:schemeClr>
                </a:solidFill>
              </a:rPr>
              <a:t> </a:t>
            </a:r>
            <a:r>
              <a:rPr lang="en-US" dirty="0" err="1">
                <a:solidFill>
                  <a:schemeClr val="bg2">
                    <a:lumMod val="25000"/>
                  </a:schemeClr>
                </a:solidFill>
              </a:rPr>
              <a:t>hạt</a:t>
            </a:r>
            <a:r>
              <a:rPr lang="en-US" dirty="0">
                <a:solidFill>
                  <a:schemeClr val="bg2">
                    <a:lumMod val="25000"/>
                  </a:schemeClr>
                </a:solidFill>
              </a:rPr>
              <a:t> proton, </a:t>
            </a:r>
            <a:r>
              <a:rPr lang="en-US" dirty="0" err="1">
                <a:solidFill>
                  <a:schemeClr val="bg2">
                    <a:lumMod val="25000"/>
                  </a:schemeClr>
                </a:solidFill>
              </a:rPr>
              <a:t>nơtron</a:t>
            </a:r>
            <a:r>
              <a:rPr lang="en-US" dirty="0">
                <a:solidFill>
                  <a:schemeClr val="bg2">
                    <a:lumMod val="25000"/>
                  </a:schemeClr>
                </a:solidFill>
              </a:rPr>
              <a:t>, electron </a:t>
            </a:r>
            <a:r>
              <a:rPr lang="en-US" dirty="0" err="1">
                <a:solidFill>
                  <a:schemeClr val="bg2">
                    <a:lumMod val="25000"/>
                  </a:schemeClr>
                </a:solidFill>
              </a:rPr>
              <a:t>dùng</a:t>
            </a:r>
            <a:r>
              <a:rPr lang="en-US" dirty="0">
                <a:solidFill>
                  <a:schemeClr val="bg2">
                    <a:lumMod val="25000"/>
                  </a:schemeClr>
                </a:solidFill>
              </a:rPr>
              <a:t> </a:t>
            </a:r>
            <a:r>
              <a:rPr lang="en-US" dirty="0" err="1">
                <a:solidFill>
                  <a:schemeClr val="bg2">
                    <a:lumMod val="25000"/>
                  </a:schemeClr>
                </a:solidFill>
              </a:rPr>
              <a:t>đơn</a:t>
            </a:r>
            <a:r>
              <a:rPr lang="en-US" dirty="0">
                <a:solidFill>
                  <a:schemeClr val="bg2">
                    <a:lumMod val="25000"/>
                  </a:schemeClr>
                </a:solidFill>
              </a:rPr>
              <a:t> </a:t>
            </a:r>
            <a:r>
              <a:rPr lang="en-US" dirty="0" err="1">
                <a:solidFill>
                  <a:schemeClr val="bg2">
                    <a:lumMod val="25000"/>
                  </a:schemeClr>
                </a:solidFill>
              </a:rPr>
              <a:t>vị</a:t>
            </a:r>
            <a:r>
              <a:rPr lang="en-US" dirty="0">
                <a:solidFill>
                  <a:schemeClr val="bg2">
                    <a:lumMod val="25000"/>
                  </a:schemeClr>
                </a:solidFill>
              </a:rPr>
              <a:t> </a:t>
            </a:r>
            <a:r>
              <a:rPr lang="en-US" dirty="0" err="1">
                <a:solidFill>
                  <a:schemeClr val="bg2">
                    <a:lumMod val="25000"/>
                  </a:schemeClr>
                </a:solidFill>
              </a:rPr>
              <a:t>khối</a:t>
            </a:r>
            <a:r>
              <a:rPr lang="en-US" dirty="0">
                <a:solidFill>
                  <a:schemeClr val="bg2">
                    <a:lumMod val="25000"/>
                  </a:schemeClr>
                </a:solidFill>
              </a:rPr>
              <a:t> </a:t>
            </a:r>
            <a:r>
              <a:rPr lang="en-US" dirty="0" err="1">
                <a:solidFill>
                  <a:schemeClr val="bg2">
                    <a:lumMod val="25000"/>
                  </a:schemeClr>
                </a:solidFill>
              </a:rPr>
              <a:t>lượng</a:t>
            </a:r>
            <a:r>
              <a:rPr lang="en-US" dirty="0">
                <a:solidFill>
                  <a:schemeClr val="bg2">
                    <a:lumMod val="25000"/>
                  </a:schemeClr>
                </a:solidFill>
              </a:rPr>
              <a:t> </a:t>
            </a:r>
            <a:r>
              <a:rPr lang="en-US" dirty="0" err="1">
                <a:solidFill>
                  <a:schemeClr val="bg2">
                    <a:lumMod val="25000"/>
                  </a:schemeClr>
                </a:solidFill>
              </a:rPr>
              <a:t>nguyên</a:t>
            </a:r>
            <a:r>
              <a:rPr lang="en-US" dirty="0">
                <a:solidFill>
                  <a:schemeClr val="bg2">
                    <a:lumMod val="25000"/>
                  </a:schemeClr>
                </a:solidFill>
              </a:rPr>
              <a:t> </a:t>
            </a:r>
            <a:r>
              <a:rPr lang="en-US" dirty="0" err="1">
                <a:solidFill>
                  <a:schemeClr val="bg2">
                    <a:lumMod val="25000"/>
                  </a:schemeClr>
                </a:solidFill>
              </a:rPr>
              <a:t>tử</a:t>
            </a:r>
            <a:r>
              <a:rPr lang="en-US" dirty="0">
                <a:solidFill>
                  <a:schemeClr val="bg2">
                    <a:lumMod val="25000"/>
                  </a:schemeClr>
                </a:solidFill>
              </a:rPr>
              <a:t> (u</a:t>
            </a:r>
            <a:r>
              <a:rPr lang="en-US" dirty="0" smtClean="0">
                <a:solidFill>
                  <a:schemeClr val="bg2">
                    <a:lumMod val="25000"/>
                  </a:schemeClr>
                </a:solidFill>
              </a:rPr>
              <a:t>),</a:t>
            </a:r>
          </a:p>
          <a:p>
            <a:r>
              <a:rPr lang="en-US" dirty="0" smtClean="0">
                <a:solidFill>
                  <a:schemeClr val="bg2">
                    <a:lumMod val="25000"/>
                  </a:schemeClr>
                </a:solidFill>
              </a:rPr>
              <a:t> </a:t>
            </a:r>
            <a:r>
              <a:rPr lang="en-US" b="1" dirty="0">
                <a:solidFill>
                  <a:schemeClr val="bg2">
                    <a:lumMod val="25000"/>
                  </a:schemeClr>
                </a:solidFill>
              </a:rPr>
              <a:t>u </a:t>
            </a:r>
            <a:r>
              <a:rPr lang="en-US" b="1" dirty="0" err="1">
                <a:solidFill>
                  <a:schemeClr val="bg2">
                    <a:lumMod val="25000"/>
                  </a:schemeClr>
                </a:solidFill>
              </a:rPr>
              <a:t>còn</a:t>
            </a:r>
            <a:r>
              <a:rPr lang="en-US" b="1" dirty="0">
                <a:solidFill>
                  <a:schemeClr val="bg2">
                    <a:lumMod val="25000"/>
                  </a:schemeClr>
                </a:solidFill>
              </a:rPr>
              <a:t> </a:t>
            </a:r>
            <a:r>
              <a:rPr lang="en-US" b="1" dirty="0" err="1">
                <a:solidFill>
                  <a:schemeClr val="bg2">
                    <a:lumMod val="25000"/>
                  </a:schemeClr>
                </a:solidFill>
              </a:rPr>
              <a:t>được</a:t>
            </a:r>
            <a:r>
              <a:rPr lang="en-US" b="1" dirty="0">
                <a:solidFill>
                  <a:schemeClr val="bg2">
                    <a:lumMod val="25000"/>
                  </a:schemeClr>
                </a:solidFill>
              </a:rPr>
              <a:t> </a:t>
            </a:r>
            <a:r>
              <a:rPr lang="en-US" b="1" dirty="0" err="1">
                <a:solidFill>
                  <a:schemeClr val="bg2">
                    <a:lumMod val="25000"/>
                  </a:schemeClr>
                </a:solidFill>
              </a:rPr>
              <a:t>gọi</a:t>
            </a:r>
            <a:r>
              <a:rPr lang="en-US" b="1" dirty="0">
                <a:solidFill>
                  <a:schemeClr val="bg2">
                    <a:lumMod val="25000"/>
                  </a:schemeClr>
                </a:solidFill>
              </a:rPr>
              <a:t> </a:t>
            </a:r>
            <a:r>
              <a:rPr lang="en-US" b="1" dirty="0" err="1">
                <a:solidFill>
                  <a:schemeClr val="bg2">
                    <a:lumMod val="25000"/>
                  </a:schemeClr>
                </a:solidFill>
              </a:rPr>
              <a:t>là</a:t>
            </a:r>
            <a:r>
              <a:rPr lang="en-US" b="1" dirty="0">
                <a:solidFill>
                  <a:schemeClr val="bg2">
                    <a:lumMod val="25000"/>
                  </a:schemeClr>
                </a:solidFill>
              </a:rPr>
              <a:t> </a:t>
            </a:r>
            <a:r>
              <a:rPr lang="en-US" b="1" dirty="0" err="1">
                <a:solidFill>
                  <a:schemeClr val="bg2">
                    <a:lumMod val="25000"/>
                  </a:schemeClr>
                </a:solidFill>
              </a:rPr>
              <a:t>đơn</a:t>
            </a:r>
            <a:r>
              <a:rPr lang="en-US" b="1" dirty="0">
                <a:solidFill>
                  <a:schemeClr val="bg2">
                    <a:lumMod val="25000"/>
                  </a:schemeClr>
                </a:solidFill>
              </a:rPr>
              <a:t> </a:t>
            </a:r>
            <a:r>
              <a:rPr lang="en-US" b="1" dirty="0" err="1">
                <a:solidFill>
                  <a:schemeClr val="bg2">
                    <a:lumMod val="25000"/>
                  </a:schemeClr>
                </a:solidFill>
              </a:rPr>
              <a:t>vị</a:t>
            </a:r>
            <a:r>
              <a:rPr lang="en-US" b="1" dirty="0">
                <a:solidFill>
                  <a:schemeClr val="bg2">
                    <a:lumMod val="25000"/>
                  </a:schemeClr>
                </a:solidFill>
              </a:rPr>
              <a:t> </a:t>
            </a:r>
            <a:r>
              <a:rPr lang="en-US" b="1" dirty="0" err="1">
                <a:solidFill>
                  <a:schemeClr val="bg2">
                    <a:lumMod val="25000"/>
                  </a:schemeClr>
                </a:solidFill>
              </a:rPr>
              <a:t>cacbon</a:t>
            </a:r>
            <a:r>
              <a:rPr lang="en-US" b="1" dirty="0">
                <a:solidFill>
                  <a:schemeClr val="bg2">
                    <a:lumMod val="25000"/>
                  </a:schemeClr>
                </a:solidFill>
              </a:rPr>
              <a:t> (</a:t>
            </a:r>
            <a:r>
              <a:rPr lang="en-US" b="1" dirty="0" err="1">
                <a:solidFill>
                  <a:schemeClr val="bg2">
                    <a:lumMod val="25000"/>
                  </a:schemeClr>
                </a:solidFill>
              </a:rPr>
              <a:t>đvC</a:t>
            </a:r>
            <a:r>
              <a:rPr lang="en-US" b="1" dirty="0">
                <a:solidFill>
                  <a:schemeClr val="bg2">
                    <a:lumMod val="25000"/>
                  </a:schemeClr>
                </a:solidFill>
              </a:rPr>
              <a:t>), </a:t>
            </a:r>
            <a:r>
              <a:rPr lang="en-US" b="1" dirty="0" err="1">
                <a:solidFill>
                  <a:schemeClr val="bg2">
                    <a:lumMod val="25000"/>
                  </a:schemeClr>
                </a:solidFill>
              </a:rPr>
              <a:t>hoặc</a:t>
            </a:r>
            <a:r>
              <a:rPr lang="en-US" b="1" dirty="0">
                <a:solidFill>
                  <a:schemeClr val="bg2">
                    <a:lumMod val="25000"/>
                  </a:schemeClr>
                </a:solidFill>
              </a:rPr>
              <a:t> </a:t>
            </a:r>
            <a:r>
              <a:rPr lang="en-US" b="1" dirty="0" err="1">
                <a:solidFill>
                  <a:schemeClr val="bg2">
                    <a:lumMod val="25000"/>
                  </a:schemeClr>
                </a:solidFill>
              </a:rPr>
              <a:t>amu</a:t>
            </a:r>
            <a:r>
              <a:rPr lang="en-US" b="1" dirty="0">
                <a:solidFill>
                  <a:schemeClr val="bg2">
                    <a:lumMod val="25000"/>
                  </a:schemeClr>
                </a:solidFill>
              </a:rPr>
              <a:t> (atomic mass unit). 1 u </a:t>
            </a:r>
            <a:r>
              <a:rPr lang="en-US" b="1" dirty="0" smtClean="0">
                <a:solidFill>
                  <a:schemeClr val="bg2">
                    <a:lumMod val="25000"/>
                  </a:schemeClr>
                </a:solidFill>
              </a:rPr>
              <a:t>=1/12   </a:t>
            </a:r>
            <a:r>
              <a:rPr lang="en-US" b="1" dirty="0" err="1" smtClean="0">
                <a:solidFill>
                  <a:schemeClr val="bg2">
                    <a:lumMod val="25000"/>
                  </a:schemeClr>
                </a:solidFill>
              </a:rPr>
              <a:t>khối</a:t>
            </a:r>
            <a:r>
              <a:rPr lang="en-US" b="1" dirty="0" smtClean="0">
                <a:solidFill>
                  <a:schemeClr val="bg2">
                    <a:lumMod val="25000"/>
                  </a:schemeClr>
                </a:solidFill>
              </a:rPr>
              <a:t> </a:t>
            </a:r>
            <a:r>
              <a:rPr lang="en-US" b="1" dirty="0" err="1">
                <a:solidFill>
                  <a:schemeClr val="bg2">
                    <a:lumMod val="25000"/>
                  </a:schemeClr>
                </a:solidFill>
              </a:rPr>
              <a:t>lượng</a:t>
            </a:r>
            <a:r>
              <a:rPr lang="en-US" b="1" dirty="0">
                <a:solidFill>
                  <a:schemeClr val="bg2">
                    <a:lumMod val="25000"/>
                  </a:schemeClr>
                </a:solidFill>
              </a:rPr>
              <a:t> </a:t>
            </a:r>
            <a:r>
              <a:rPr lang="en-US" b="1" dirty="0" err="1">
                <a:solidFill>
                  <a:schemeClr val="bg2">
                    <a:lumMod val="25000"/>
                  </a:schemeClr>
                </a:solidFill>
              </a:rPr>
              <a:t>nguyên</a:t>
            </a:r>
            <a:r>
              <a:rPr lang="en-US" b="1" dirty="0">
                <a:solidFill>
                  <a:schemeClr val="bg2">
                    <a:lumMod val="25000"/>
                  </a:schemeClr>
                </a:solidFill>
              </a:rPr>
              <a:t> </a:t>
            </a:r>
            <a:r>
              <a:rPr lang="en-US" b="1" dirty="0" err="1">
                <a:solidFill>
                  <a:schemeClr val="bg2">
                    <a:lumMod val="25000"/>
                  </a:schemeClr>
                </a:solidFill>
              </a:rPr>
              <a:t>tử</a:t>
            </a:r>
            <a:r>
              <a:rPr lang="en-US" b="1" dirty="0">
                <a:solidFill>
                  <a:schemeClr val="bg2">
                    <a:lumMod val="25000"/>
                  </a:schemeClr>
                </a:solidFill>
              </a:rPr>
              <a:t> </a:t>
            </a:r>
            <a:r>
              <a:rPr lang="en-US" b="1" dirty="0" err="1">
                <a:solidFill>
                  <a:schemeClr val="bg2">
                    <a:lumMod val="25000"/>
                  </a:schemeClr>
                </a:solidFill>
              </a:rPr>
              <a:t>cacbon</a:t>
            </a:r>
            <a:r>
              <a:rPr lang="en-US" b="1" dirty="0">
                <a:solidFill>
                  <a:schemeClr val="bg2">
                    <a:lumMod val="25000"/>
                  </a:schemeClr>
                </a:solidFill>
              </a:rPr>
              <a:t> </a:t>
            </a:r>
            <a:r>
              <a:rPr lang="en-US" b="1" dirty="0" smtClean="0">
                <a:solidFill>
                  <a:schemeClr val="bg2">
                    <a:lumMod val="25000"/>
                  </a:schemeClr>
                </a:solidFill>
              </a:rPr>
              <a:t> </a:t>
            </a:r>
            <a:r>
              <a:rPr lang="en-US" b="1" dirty="0">
                <a:solidFill>
                  <a:schemeClr val="bg2">
                    <a:lumMod val="25000"/>
                  </a:schemeClr>
                </a:solidFill>
              </a:rPr>
              <a:t> </a:t>
            </a:r>
            <a:endParaRPr lang="en-US" dirty="0">
              <a:solidFill>
                <a:schemeClr val="bg2">
                  <a:lumMod val="25000"/>
                </a:schemeClr>
              </a:solidFill>
            </a:endParaRPr>
          </a:p>
          <a:p>
            <a:endParaRPr lang="en-US" dirty="0"/>
          </a:p>
        </p:txBody>
      </p:sp>
      <p:sp>
        <p:nvSpPr>
          <p:cNvPr id="3" name="Title 2"/>
          <p:cNvSpPr>
            <a:spLocks noGrp="1"/>
          </p:cNvSpPr>
          <p:nvPr>
            <p:ph type="title"/>
          </p:nvPr>
        </p:nvSpPr>
        <p:spPr>
          <a:xfrm>
            <a:off x="228600" y="274638"/>
            <a:ext cx="8763000" cy="1143000"/>
          </a:xfrm>
        </p:spPr>
        <p:txBody>
          <a:bodyPr>
            <a:normAutofit fontScale="90000"/>
          </a:bodyPr>
          <a:lstStyle/>
          <a:p>
            <a:r>
              <a:rPr lang="en-GB" u="sng" dirty="0" smtClean="0"/>
              <a:t/>
            </a:r>
            <a:br>
              <a:rPr lang="en-GB" u="sng" dirty="0" smtClean="0"/>
            </a:br>
            <a:r>
              <a:rPr lang="en-GB" u="sng" dirty="0" smtClean="0"/>
              <a:t/>
            </a:r>
            <a:br>
              <a:rPr lang="en-GB" u="sng" dirty="0" smtClean="0"/>
            </a:br>
            <a:r>
              <a:rPr lang="en-GB" sz="3600" u="sng" dirty="0" smtClean="0"/>
              <a:t>2</a:t>
            </a:r>
            <a:r>
              <a:rPr lang="en-GB" sz="3600" u="sng" dirty="0"/>
              <a:t>. </a:t>
            </a:r>
            <a:r>
              <a:rPr lang="en-GB" sz="3600" u="sng" dirty="0" err="1"/>
              <a:t>Kích</a:t>
            </a:r>
            <a:r>
              <a:rPr lang="en-GB" sz="3600" u="sng" dirty="0"/>
              <a:t> </a:t>
            </a:r>
            <a:r>
              <a:rPr lang="en-GB" sz="3600" u="sng" dirty="0" err="1"/>
              <a:t>thước</a:t>
            </a:r>
            <a:r>
              <a:rPr lang="en-GB" sz="3600" u="sng" dirty="0"/>
              <a:t> </a:t>
            </a:r>
            <a:r>
              <a:rPr lang="en-GB" sz="3600" u="sng" dirty="0" err="1"/>
              <a:t>và</a:t>
            </a:r>
            <a:r>
              <a:rPr lang="en-GB" sz="3600" u="sng" dirty="0"/>
              <a:t> </a:t>
            </a:r>
            <a:r>
              <a:rPr lang="en-GB" sz="3600" u="sng" dirty="0" err="1"/>
              <a:t>khối</a:t>
            </a:r>
            <a:r>
              <a:rPr lang="en-GB" sz="3600" u="sng" dirty="0"/>
              <a:t> </a:t>
            </a:r>
            <a:r>
              <a:rPr lang="en-GB" sz="3600" u="sng" dirty="0" err="1"/>
              <a:t>lượng</a:t>
            </a:r>
            <a:r>
              <a:rPr lang="en-GB" sz="3600" u="sng" dirty="0"/>
              <a:t> </a:t>
            </a:r>
            <a:r>
              <a:rPr lang="en-GB" sz="3600" u="sng" dirty="0" err="1" smtClean="0"/>
              <a:t>của</a:t>
            </a:r>
            <a:r>
              <a:rPr lang="en-GB" sz="3600" u="sng" dirty="0" smtClean="0"/>
              <a:t> </a:t>
            </a:r>
            <a:r>
              <a:rPr lang="en-GB" sz="3600" u="sng" dirty="0" err="1"/>
              <a:t>nguyên</a:t>
            </a:r>
            <a:r>
              <a:rPr lang="en-GB" sz="3600" u="sng" dirty="0"/>
              <a:t> </a:t>
            </a:r>
            <a:r>
              <a:rPr lang="en-GB" sz="3600" u="sng" dirty="0" err="1"/>
              <a:t>tử</a:t>
            </a:r>
            <a:r>
              <a:rPr lang="en-US" sz="3600" dirty="0"/>
              <a:t/>
            </a:r>
            <a:br>
              <a:rPr lang="en-US" sz="3600" dirty="0"/>
            </a:br>
            <a:r>
              <a:rPr lang="en-US" dirty="0">
                <a:latin typeface="+mn-lt"/>
              </a:rPr>
              <a:t/>
            </a:r>
            <a:br>
              <a:rPr lang="en-US" dirty="0">
                <a:latin typeface="+mn-lt"/>
              </a:rPr>
            </a:br>
            <a:endParaRPr lang="en-US" dirty="0">
              <a:latin typeface="+mn-lt"/>
            </a:endParaRPr>
          </a:p>
        </p:txBody>
      </p:sp>
    </p:spTree>
    <p:extLst>
      <p:ext uri="{BB962C8B-B14F-4D97-AF65-F5344CB8AC3E}">
        <p14:creationId xmlns:p14="http://schemas.microsoft.com/office/powerpoint/2010/main" val="11865784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89565337"/>
              </p:ext>
            </p:extLst>
          </p:nvPr>
        </p:nvGraphicFramePr>
        <p:xfrm>
          <a:off x="380999" y="1676399"/>
          <a:ext cx="8534400" cy="4648200"/>
        </p:xfrm>
        <a:graphic>
          <a:graphicData uri="http://schemas.openxmlformats.org/drawingml/2006/table">
            <a:tbl>
              <a:tblPr>
                <a:tableStyleId>{5C22544A-7EE6-4342-B048-85BDC9FD1C3A}</a:tableStyleId>
              </a:tblPr>
              <a:tblGrid>
                <a:gridCol w="1524001"/>
                <a:gridCol w="2438400"/>
                <a:gridCol w="2286000"/>
                <a:gridCol w="2285999"/>
              </a:tblGrid>
              <a:tr h="629444">
                <a:tc rowSpan="2">
                  <a:txBody>
                    <a:bodyPr/>
                    <a:lstStyle/>
                    <a:p>
                      <a:pPr marL="0" marR="0" algn="just">
                        <a:spcBef>
                          <a:spcPts val="600"/>
                        </a:spcBef>
                        <a:spcAft>
                          <a:spcPts val="0"/>
                        </a:spcAft>
                      </a:pPr>
                      <a:r>
                        <a:rPr lang="en-GB" sz="2000" dirty="0">
                          <a:effectLst/>
                        </a:rPr>
                        <a:t> </a:t>
                      </a:r>
                      <a:endParaRPr lang="en-US" sz="2000" dirty="0">
                        <a:effectLst/>
                        <a:latin typeface="Times New Roman"/>
                        <a:ea typeface="Times New Roman"/>
                      </a:endParaRPr>
                    </a:p>
                  </a:txBody>
                  <a:tcPr marL="68580" marR="68580" marT="0" marB="0"/>
                </a:tc>
                <a:tc>
                  <a:txBody>
                    <a:bodyPr/>
                    <a:lstStyle/>
                    <a:p>
                      <a:pPr marL="0" marR="0" algn="ctr">
                        <a:spcBef>
                          <a:spcPts val="600"/>
                        </a:spcBef>
                        <a:spcAft>
                          <a:spcPts val="0"/>
                        </a:spcAft>
                      </a:pPr>
                      <a:r>
                        <a:rPr lang="en-GB" sz="2000" dirty="0" err="1">
                          <a:solidFill>
                            <a:schemeClr val="bg2">
                              <a:lumMod val="25000"/>
                            </a:schemeClr>
                          </a:solidFill>
                          <a:effectLst/>
                        </a:rPr>
                        <a:t>Vỏ</a:t>
                      </a:r>
                      <a:r>
                        <a:rPr lang="en-GB" sz="2000" dirty="0">
                          <a:solidFill>
                            <a:schemeClr val="bg2">
                              <a:lumMod val="25000"/>
                            </a:schemeClr>
                          </a:solidFill>
                          <a:effectLst/>
                        </a:rPr>
                        <a:t> </a:t>
                      </a:r>
                      <a:r>
                        <a:rPr lang="en-GB" sz="2000" dirty="0" err="1">
                          <a:solidFill>
                            <a:schemeClr val="bg2">
                              <a:lumMod val="25000"/>
                            </a:schemeClr>
                          </a:solidFill>
                          <a:effectLst/>
                        </a:rPr>
                        <a:t>nguyên</a:t>
                      </a:r>
                      <a:r>
                        <a:rPr lang="en-GB" sz="2000" dirty="0">
                          <a:solidFill>
                            <a:schemeClr val="bg2">
                              <a:lumMod val="25000"/>
                            </a:schemeClr>
                          </a:solidFill>
                          <a:effectLst/>
                        </a:rPr>
                        <a:t> </a:t>
                      </a:r>
                      <a:r>
                        <a:rPr lang="en-GB" sz="2000" dirty="0" err="1">
                          <a:solidFill>
                            <a:schemeClr val="bg2">
                              <a:lumMod val="25000"/>
                            </a:schemeClr>
                          </a:solidFill>
                          <a:effectLst/>
                        </a:rPr>
                        <a:t>tử</a:t>
                      </a:r>
                      <a:endParaRPr lang="en-US" sz="2000" dirty="0">
                        <a:solidFill>
                          <a:schemeClr val="bg2">
                            <a:lumMod val="25000"/>
                          </a:schemeClr>
                        </a:solidFill>
                        <a:effectLst/>
                        <a:latin typeface="Times New Roman"/>
                        <a:ea typeface="Times New Roman"/>
                      </a:endParaRPr>
                    </a:p>
                  </a:txBody>
                  <a:tcPr marL="68580" marR="68580" marT="0" marB="0"/>
                </a:tc>
                <a:tc gridSpan="2">
                  <a:txBody>
                    <a:bodyPr/>
                    <a:lstStyle/>
                    <a:p>
                      <a:pPr marL="0" marR="0" algn="ctr">
                        <a:spcBef>
                          <a:spcPts val="600"/>
                        </a:spcBef>
                        <a:spcAft>
                          <a:spcPts val="0"/>
                        </a:spcAft>
                      </a:pPr>
                      <a:r>
                        <a:rPr lang="en-GB" sz="2000">
                          <a:solidFill>
                            <a:schemeClr val="bg2">
                              <a:lumMod val="25000"/>
                            </a:schemeClr>
                          </a:solidFill>
                          <a:effectLst/>
                        </a:rPr>
                        <a:t>Hạt nhân</a:t>
                      </a:r>
                      <a:endParaRPr lang="en-US" sz="2000">
                        <a:solidFill>
                          <a:schemeClr val="bg2">
                            <a:lumMod val="25000"/>
                          </a:schemeClr>
                        </a:solidFill>
                        <a:effectLst/>
                        <a:latin typeface="Times New Roman"/>
                        <a:ea typeface="Times New Roman"/>
                      </a:endParaRPr>
                    </a:p>
                  </a:txBody>
                  <a:tcPr marL="68580" marR="68580" marT="0" marB="0"/>
                </a:tc>
                <a:tc hMerge="1">
                  <a:txBody>
                    <a:bodyPr/>
                    <a:lstStyle/>
                    <a:p>
                      <a:endParaRPr lang="en-US"/>
                    </a:p>
                  </a:txBody>
                  <a:tcPr/>
                </a:tc>
              </a:tr>
              <a:tr h="629444">
                <a:tc vMerge="1">
                  <a:txBody>
                    <a:bodyPr/>
                    <a:lstStyle/>
                    <a:p>
                      <a:endParaRPr lang="en-US"/>
                    </a:p>
                  </a:txBody>
                  <a:tcPr/>
                </a:tc>
                <a:tc>
                  <a:txBody>
                    <a:bodyPr/>
                    <a:lstStyle/>
                    <a:p>
                      <a:pPr marL="0" marR="0" algn="ctr">
                        <a:spcBef>
                          <a:spcPts val="600"/>
                        </a:spcBef>
                        <a:spcAft>
                          <a:spcPts val="0"/>
                        </a:spcAft>
                      </a:pPr>
                      <a:r>
                        <a:rPr lang="en-GB" sz="2000" dirty="0">
                          <a:solidFill>
                            <a:schemeClr val="bg2">
                              <a:lumMod val="25000"/>
                            </a:schemeClr>
                          </a:solidFill>
                          <a:effectLst/>
                        </a:rPr>
                        <a:t>electron (e)</a:t>
                      </a:r>
                      <a:endParaRPr lang="en-GB" sz="2000" dirty="0">
                        <a:solidFill>
                          <a:schemeClr val="bg2">
                            <a:lumMod val="25000"/>
                          </a:schemeClr>
                        </a:solidFill>
                        <a:effectLst/>
                        <a:latin typeface="Times New Roman"/>
                        <a:ea typeface="Times New Roman"/>
                      </a:endParaRPr>
                    </a:p>
                  </a:txBody>
                  <a:tcPr marL="68580" marR="68580" marT="0" marB="0"/>
                </a:tc>
                <a:tc>
                  <a:txBody>
                    <a:bodyPr/>
                    <a:lstStyle/>
                    <a:p>
                      <a:pPr marL="0" marR="0" algn="ctr">
                        <a:spcBef>
                          <a:spcPts val="600"/>
                        </a:spcBef>
                        <a:spcAft>
                          <a:spcPts val="0"/>
                        </a:spcAft>
                      </a:pPr>
                      <a:r>
                        <a:rPr lang="en-GB" sz="2000" dirty="0">
                          <a:solidFill>
                            <a:schemeClr val="bg2">
                              <a:lumMod val="25000"/>
                            </a:schemeClr>
                          </a:solidFill>
                          <a:effectLst/>
                        </a:rPr>
                        <a:t>proton (p)</a:t>
                      </a:r>
                      <a:endParaRPr lang="en-US" sz="2000" dirty="0">
                        <a:solidFill>
                          <a:schemeClr val="bg2">
                            <a:lumMod val="25000"/>
                          </a:schemeClr>
                        </a:solidFill>
                        <a:effectLst/>
                        <a:latin typeface="Times New Roman"/>
                        <a:ea typeface="Times New Roman"/>
                      </a:endParaRPr>
                    </a:p>
                  </a:txBody>
                  <a:tcPr marL="68580" marR="68580" marT="0" marB="0"/>
                </a:tc>
                <a:tc>
                  <a:txBody>
                    <a:bodyPr/>
                    <a:lstStyle/>
                    <a:p>
                      <a:pPr marL="0" marR="0" algn="ctr">
                        <a:spcBef>
                          <a:spcPts val="600"/>
                        </a:spcBef>
                        <a:spcAft>
                          <a:spcPts val="0"/>
                        </a:spcAft>
                      </a:pPr>
                      <a:r>
                        <a:rPr lang="en-GB" sz="2000" dirty="0" err="1">
                          <a:solidFill>
                            <a:schemeClr val="bg2">
                              <a:lumMod val="25000"/>
                            </a:schemeClr>
                          </a:solidFill>
                          <a:effectLst/>
                        </a:rPr>
                        <a:t>nơtron</a:t>
                      </a:r>
                      <a:r>
                        <a:rPr lang="en-GB" sz="2000" dirty="0">
                          <a:solidFill>
                            <a:schemeClr val="bg2">
                              <a:lumMod val="25000"/>
                            </a:schemeClr>
                          </a:solidFill>
                          <a:effectLst/>
                        </a:rPr>
                        <a:t> (n)</a:t>
                      </a:r>
                      <a:endParaRPr lang="en-US" sz="2000" dirty="0">
                        <a:solidFill>
                          <a:schemeClr val="bg2">
                            <a:lumMod val="25000"/>
                          </a:schemeClr>
                        </a:solidFill>
                        <a:effectLst/>
                        <a:latin typeface="Times New Roman"/>
                        <a:ea typeface="Times New Roman"/>
                      </a:endParaRPr>
                    </a:p>
                  </a:txBody>
                  <a:tcPr marL="68580" marR="68580" marT="0" marB="0"/>
                </a:tc>
              </a:tr>
              <a:tr h="1500981">
                <a:tc>
                  <a:txBody>
                    <a:bodyPr/>
                    <a:lstStyle/>
                    <a:p>
                      <a:pPr marL="0" marR="0" algn="just">
                        <a:spcBef>
                          <a:spcPts val="600"/>
                        </a:spcBef>
                        <a:spcAft>
                          <a:spcPts val="0"/>
                        </a:spcAft>
                      </a:pPr>
                      <a:r>
                        <a:rPr lang="en-GB" sz="2000" dirty="0" err="1">
                          <a:solidFill>
                            <a:schemeClr val="bg2">
                              <a:lumMod val="25000"/>
                            </a:schemeClr>
                          </a:solidFill>
                          <a:effectLst/>
                        </a:rPr>
                        <a:t>Điện</a:t>
                      </a:r>
                      <a:r>
                        <a:rPr lang="en-GB" sz="2000" dirty="0">
                          <a:solidFill>
                            <a:schemeClr val="bg2">
                              <a:lumMod val="25000"/>
                            </a:schemeClr>
                          </a:solidFill>
                          <a:effectLst/>
                        </a:rPr>
                        <a:t> </a:t>
                      </a:r>
                      <a:r>
                        <a:rPr lang="en-GB" sz="2000" dirty="0" err="1">
                          <a:solidFill>
                            <a:schemeClr val="bg2">
                              <a:lumMod val="25000"/>
                            </a:schemeClr>
                          </a:solidFill>
                          <a:effectLst/>
                        </a:rPr>
                        <a:t>tích</a:t>
                      </a:r>
                      <a:r>
                        <a:rPr lang="en-GB" sz="2000" dirty="0">
                          <a:solidFill>
                            <a:schemeClr val="bg2">
                              <a:lumMod val="25000"/>
                            </a:schemeClr>
                          </a:solidFill>
                          <a:effectLst/>
                        </a:rPr>
                        <a:t> q</a:t>
                      </a:r>
                      <a:endParaRPr lang="en-US" sz="2000" dirty="0">
                        <a:solidFill>
                          <a:schemeClr val="bg2">
                            <a:lumMod val="25000"/>
                          </a:schemeClr>
                        </a:solidFill>
                        <a:effectLst/>
                        <a:latin typeface="Times New Roman"/>
                        <a:ea typeface="Times New Roman"/>
                      </a:endParaRPr>
                    </a:p>
                  </a:txBody>
                  <a:tcPr marL="68580" marR="68580" marT="0" marB="0"/>
                </a:tc>
                <a:tc>
                  <a:txBody>
                    <a:bodyPr/>
                    <a:lstStyle/>
                    <a:p>
                      <a:pPr marL="0" marR="0" algn="just">
                        <a:spcBef>
                          <a:spcPts val="600"/>
                        </a:spcBef>
                        <a:spcAft>
                          <a:spcPts val="0"/>
                        </a:spcAft>
                      </a:pPr>
                      <a:r>
                        <a:rPr lang="en-GB" sz="2000" b="1" dirty="0" err="1">
                          <a:effectLst/>
                        </a:rPr>
                        <a:t>q</a:t>
                      </a:r>
                      <a:r>
                        <a:rPr lang="en-GB" sz="2000" b="1" baseline="-25000" dirty="0" err="1">
                          <a:effectLst/>
                        </a:rPr>
                        <a:t>e</a:t>
                      </a:r>
                      <a:r>
                        <a:rPr lang="en-GB" sz="2000" b="1" dirty="0">
                          <a:effectLst/>
                        </a:rPr>
                        <a:t> = -1,602.10</a:t>
                      </a:r>
                      <a:r>
                        <a:rPr lang="en-GB" sz="2000" b="1" baseline="30000" dirty="0">
                          <a:effectLst/>
                        </a:rPr>
                        <a:t>-19</a:t>
                      </a:r>
                      <a:r>
                        <a:rPr lang="en-GB" sz="2000" b="1" dirty="0">
                          <a:effectLst/>
                        </a:rPr>
                        <a:t> C</a:t>
                      </a:r>
                      <a:endParaRPr lang="en-US" sz="2000" b="1" dirty="0">
                        <a:effectLst/>
                      </a:endParaRPr>
                    </a:p>
                    <a:p>
                      <a:pPr marL="0" marR="0" algn="just">
                        <a:spcBef>
                          <a:spcPts val="600"/>
                        </a:spcBef>
                        <a:spcAft>
                          <a:spcPts val="0"/>
                        </a:spcAft>
                      </a:pPr>
                      <a:r>
                        <a:rPr lang="en-GB" sz="2000" b="1" dirty="0">
                          <a:effectLst/>
                        </a:rPr>
                        <a:t>    = -</a:t>
                      </a:r>
                      <a:r>
                        <a:rPr lang="en-GB" sz="2000" b="1" dirty="0" err="1">
                          <a:effectLst/>
                        </a:rPr>
                        <a:t>e</a:t>
                      </a:r>
                      <a:r>
                        <a:rPr lang="en-GB" sz="2000" b="1" baseline="-25000" dirty="0" err="1">
                          <a:effectLst/>
                        </a:rPr>
                        <a:t>o</a:t>
                      </a:r>
                      <a:r>
                        <a:rPr lang="en-GB" sz="2000" b="1" dirty="0">
                          <a:effectLst/>
                        </a:rPr>
                        <a:t> = 1-</a:t>
                      </a:r>
                      <a:endParaRPr lang="en-US" sz="2000" b="1" dirty="0">
                        <a:effectLst/>
                        <a:latin typeface="Times New Roman"/>
                        <a:ea typeface="Times New Roman"/>
                      </a:endParaRPr>
                    </a:p>
                  </a:txBody>
                  <a:tcPr marL="68580" marR="68580" marT="0" marB="0"/>
                </a:tc>
                <a:tc>
                  <a:txBody>
                    <a:bodyPr/>
                    <a:lstStyle/>
                    <a:p>
                      <a:pPr marL="0" marR="0" algn="just">
                        <a:spcBef>
                          <a:spcPts val="600"/>
                        </a:spcBef>
                        <a:spcAft>
                          <a:spcPts val="0"/>
                        </a:spcAft>
                      </a:pPr>
                      <a:r>
                        <a:rPr lang="en-GB" sz="2000" b="1" dirty="0" err="1">
                          <a:effectLst/>
                        </a:rPr>
                        <a:t>q</a:t>
                      </a:r>
                      <a:r>
                        <a:rPr lang="en-GB" sz="2000" b="1" baseline="-25000" dirty="0" err="1">
                          <a:effectLst/>
                        </a:rPr>
                        <a:t>p</a:t>
                      </a:r>
                      <a:r>
                        <a:rPr lang="en-GB" sz="2000" b="1" dirty="0">
                          <a:effectLst/>
                        </a:rPr>
                        <a:t> = 1,602.10</a:t>
                      </a:r>
                      <a:r>
                        <a:rPr lang="en-GB" sz="2000" b="1" baseline="30000" dirty="0">
                          <a:effectLst/>
                        </a:rPr>
                        <a:t>-19 </a:t>
                      </a:r>
                      <a:r>
                        <a:rPr lang="en-GB" sz="2000" b="1" dirty="0">
                          <a:effectLst/>
                        </a:rPr>
                        <a:t>C</a:t>
                      </a:r>
                      <a:endParaRPr lang="en-US" sz="2000" b="1" dirty="0">
                        <a:effectLst/>
                      </a:endParaRPr>
                    </a:p>
                    <a:p>
                      <a:pPr marL="0" marR="0" algn="just">
                        <a:spcBef>
                          <a:spcPts val="600"/>
                        </a:spcBef>
                        <a:spcAft>
                          <a:spcPts val="0"/>
                        </a:spcAft>
                      </a:pPr>
                      <a:r>
                        <a:rPr lang="en-GB" sz="2000" b="1" dirty="0">
                          <a:effectLst/>
                        </a:rPr>
                        <a:t>    = e= 1+</a:t>
                      </a:r>
                      <a:endParaRPr lang="en-US" sz="2000" b="1" dirty="0">
                        <a:effectLst/>
                        <a:latin typeface="Times New Roman"/>
                        <a:ea typeface="Times New Roman"/>
                      </a:endParaRPr>
                    </a:p>
                  </a:txBody>
                  <a:tcPr marL="68580" marR="68580" marT="0" marB="0"/>
                </a:tc>
                <a:tc>
                  <a:txBody>
                    <a:bodyPr/>
                    <a:lstStyle/>
                    <a:p>
                      <a:pPr marL="0" marR="0" algn="just">
                        <a:spcBef>
                          <a:spcPts val="600"/>
                        </a:spcBef>
                        <a:spcAft>
                          <a:spcPts val="0"/>
                        </a:spcAft>
                      </a:pPr>
                      <a:r>
                        <a:rPr lang="en-GB" sz="2000" b="1" dirty="0" err="1">
                          <a:effectLst/>
                        </a:rPr>
                        <a:t>q</a:t>
                      </a:r>
                      <a:r>
                        <a:rPr lang="en-GB" sz="2000" b="1" baseline="-25000" dirty="0" err="1">
                          <a:effectLst/>
                        </a:rPr>
                        <a:t>n</a:t>
                      </a:r>
                      <a:r>
                        <a:rPr lang="en-GB" sz="2000" b="1" dirty="0">
                          <a:effectLst/>
                        </a:rPr>
                        <a:t> = 0</a:t>
                      </a:r>
                      <a:endParaRPr lang="en-US" sz="2000" b="1" dirty="0">
                        <a:effectLst/>
                        <a:latin typeface="Times New Roman"/>
                        <a:ea typeface="Times New Roman"/>
                      </a:endParaRPr>
                    </a:p>
                  </a:txBody>
                  <a:tcPr marL="68580" marR="68580" marT="0" marB="0"/>
                </a:tc>
              </a:tr>
              <a:tr h="1888331">
                <a:tc>
                  <a:txBody>
                    <a:bodyPr/>
                    <a:lstStyle/>
                    <a:p>
                      <a:pPr marL="0" marR="0" algn="just">
                        <a:spcBef>
                          <a:spcPts val="600"/>
                        </a:spcBef>
                        <a:spcAft>
                          <a:spcPts val="0"/>
                        </a:spcAft>
                      </a:pPr>
                      <a:r>
                        <a:rPr lang="en-GB" sz="2000" dirty="0" err="1">
                          <a:solidFill>
                            <a:schemeClr val="bg2">
                              <a:lumMod val="25000"/>
                            </a:schemeClr>
                          </a:solidFill>
                          <a:effectLst/>
                        </a:rPr>
                        <a:t>Khối</a:t>
                      </a:r>
                      <a:r>
                        <a:rPr lang="en-GB" sz="2000" dirty="0">
                          <a:solidFill>
                            <a:schemeClr val="bg2">
                              <a:lumMod val="25000"/>
                            </a:schemeClr>
                          </a:solidFill>
                          <a:effectLst/>
                        </a:rPr>
                        <a:t> </a:t>
                      </a:r>
                      <a:r>
                        <a:rPr lang="en-GB" sz="2000" dirty="0" err="1">
                          <a:solidFill>
                            <a:schemeClr val="bg2">
                              <a:lumMod val="25000"/>
                            </a:schemeClr>
                          </a:solidFill>
                          <a:effectLst/>
                        </a:rPr>
                        <a:t>lượng</a:t>
                      </a:r>
                      <a:endParaRPr lang="en-US" sz="2000" dirty="0">
                        <a:solidFill>
                          <a:schemeClr val="bg2">
                            <a:lumMod val="25000"/>
                          </a:schemeClr>
                        </a:solidFill>
                        <a:effectLst/>
                      </a:endParaRPr>
                    </a:p>
                    <a:p>
                      <a:pPr marL="0" marR="0" algn="just">
                        <a:spcBef>
                          <a:spcPts val="600"/>
                        </a:spcBef>
                        <a:spcAft>
                          <a:spcPts val="0"/>
                        </a:spcAft>
                      </a:pPr>
                      <a:r>
                        <a:rPr lang="en-GB" sz="2000" dirty="0">
                          <a:solidFill>
                            <a:schemeClr val="bg2">
                              <a:lumMod val="25000"/>
                            </a:schemeClr>
                          </a:solidFill>
                          <a:effectLst/>
                        </a:rPr>
                        <a:t>M</a:t>
                      </a:r>
                      <a:endParaRPr lang="en-US" sz="2000" dirty="0">
                        <a:solidFill>
                          <a:schemeClr val="bg2">
                            <a:lumMod val="25000"/>
                          </a:schemeClr>
                        </a:solidFill>
                        <a:effectLst/>
                        <a:latin typeface="Times New Roman"/>
                        <a:ea typeface="Times New Roman"/>
                      </a:endParaRPr>
                    </a:p>
                  </a:txBody>
                  <a:tcPr marL="68580" marR="68580" marT="0" marB="0"/>
                </a:tc>
                <a:tc>
                  <a:txBody>
                    <a:bodyPr/>
                    <a:lstStyle/>
                    <a:p>
                      <a:pPr marL="0" marR="0">
                        <a:spcBef>
                          <a:spcPts val="600"/>
                        </a:spcBef>
                        <a:spcAft>
                          <a:spcPts val="0"/>
                        </a:spcAft>
                      </a:pPr>
                      <a:r>
                        <a:rPr lang="en-GB" sz="2000" b="1" dirty="0">
                          <a:effectLst/>
                        </a:rPr>
                        <a:t>m</a:t>
                      </a:r>
                      <a:r>
                        <a:rPr lang="en-GB" sz="2000" b="1" baseline="-25000" dirty="0">
                          <a:effectLst/>
                        </a:rPr>
                        <a:t>e </a:t>
                      </a:r>
                      <a:r>
                        <a:rPr lang="en-GB" sz="2000" b="1" dirty="0">
                          <a:effectLst/>
                        </a:rPr>
                        <a:t>= 9,1094.10</a:t>
                      </a:r>
                      <a:r>
                        <a:rPr lang="en-GB" sz="2000" b="1" baseline="30000" dirty="0">
                          <a:effectLst/>
                        </a:rPr>
                        <a:t>-31 </a:t>
                      </a:r>
                      <a:r>
                        <a:rPr lang="en-GB" sz="2000" b="1" dirty="0">
                          <a:effectLst/>
                        </a:rPr>
                        <a:t>kg</a:t>
                      </a:r>
                      <a:br>
                        <a:rPr lang="en-GB" sz="2000" b="1" dirty="0">
                          <a:effectLst/>
                        </a:rPr>
                      </a:br>
                      <a:r>
                        <a:rPr lang="en-GB" sz="2000" b="1" dirty="0">
                          <a:effectLst/>
                        </a:rPr>
                        <a:t>m</a:t>
                      </a:r>
                      <a:r>
                        <a:rPr lang="en-GB" sz="2000" b="1" baseline="-25000" dirty="0">
                          <a:effectLst/>
                        </a:rPr>
                        <a:t>e</a:t>
                      </a:r>
                      <a:r>
                        <a:rPr lang="en-GB" sz="2000" b="1" dirty="0">
                          <a:effectLst/>
                        </a:rPr>
                        <a:t> = 0,00055 u</a:t>
                      </a:r>
                      <a:endParaRPr lang="en-US" sz="2000" b="1" dirty="0">
                        <a:effectLst/>
                        <a:latin typeface="Times New Roman"/>
                        <a:ea typeface="Times New Roman"/>
                      </a:endParaRPr>
                    </a:p>
                  </a:txBody>
                  <a:tcPr marL="68580" marR="68580" marT="0" marB="0"/>
                </a:tc>
                <a:tc>
                  <a:txBody>
                    <a:bodyPr/>
                    <a:lstStyle/>
                    <a:p>
                      <a:pPr marL="0" marR="0">
                        <a:spcBef>
                          <a:spcPts val="600"/>
                        </a:spcBef>
                        <a:spcAft>
                          <a:spcPts val="0"/>
                        </a:spcAft>
                      </a:pPr>
                      <a:r>
                        <a:rPr lang="en-GB" sz="2000" b="1" dirty="0" err="1">
                          <a:effectLst/>
                        </a:rPr>
                        <a:t>m</a:t>
                      </a:r>
                      <a:r>
                        <a:rPr lang="en-GB" sz="2000" b="1" baseline="-25000" dirty="0" err="1">
                          <a:effectLst/>
                        </a:rPr>
                        <a:t>p</a:t>
                      </a:r>
                      <a:r>
                        <a:rPr lang="en-GB" sz="2000" b="1" baseline="-25000" dirty="0">
                          <a:effectLst/>
                        </a:rPr>
                        <a:t> </a:t>
                      </a:r>
                      <a:r>
                        <a:rPr lang="en-GB" sz="2000" b="1" dirty="0">
                          <a:effectLst/>
                        </a:rPr>
                        <a:t>= 1,6726.10</a:t>
                      </a:r>
                      <a:r>
                        <a:rPr lang="en-GB" sz="2000" b="1" baseline="30000" dirty="0">
                          <a:effectLst/>
                        </a:rPr>
                        <a:t>-27 </a:t>
                      </a:r>
                      <a:r>
                        <a:rPr lang="en-GB" sz="2000" b="1" dirty="0">
                          <a:effectLst/>
                        </a:rPr>
                        <a:t>kg</a:t>
                      </a:r>
                      <a:br>
                        <a:rPr lang="en-GB" sz="2000" b="1" dirty="0">
                          <a:effectLst/>
                        </a:rPr>
                      </a:br>
                      <a:r>
                        <a:rPr lang="en-GB" sz="2000" b="1" dirty="0" err="1">
                          <a:effectLst/>
                        </a:rPr>
                        <a:t>m</a:t>
                      </a:r>
                      <a:r>
                        <a:rPr lang="en-GB" sz="2000" b="1" baseline="-25000" dirty="0" err="1">
                          <a:effectLst/>
                        </a:rPr>
                        <a:t>p</a:t>
                      </a:r>
                      <a:r>
                        <a:rPr lang="en-GB" sz="2000" b="1" dirty="0">
                          <a:effectLst/>
                        </a:rPr>
                        <a:t> = </a:t>
                      </a:r>
                      <a:r>
                        <a:rPr lang="en-GB" sz="2000" b="1" dirty="0" smtClean="0">
                          <a:effectLst/>
                        </a:rPr>
                        <a:t>1u = 1</a:t>
                      </a:r>
                      <a:r>
                        <a:rPr lang="en-US" sz="2000" b="1" dirty="0" err="1" smtClean="0">
                          <a:solidFill>
                            <a:schemeClr val="bg2">
                              <a:lumMod val="25000"/>
                            </a:schemeClr>
                          </a:solidFill>
                        </a:rPr>
                        <a:t>đvC</a:t>
                      </a:r>
                      <a:endParaRPr lang="en-US" sz="2000" b="1" dirty="0">
                        <a:effectLst/>
                        <a:latin typeface="Times New Roman"/>
                        <a:ea typeface="Times New Roman"/>
                      </a:endParaRPr>
                    </a:p>
                  </a:txBody>
                  <a:tcPr marL="68580" marR="68580" marT="0" marB="0"/>
                </a:tc>
                <a:tc>
                  <a:txBody>
                    <a:bodyPr/>
                    <a:lstStyle/>
                    <a:p>
                      <a:pPr marL="0" marR="0" indent="0" algn="l" defTabSz="914400" rtl="0" eaLnBrk="1" fontAlgn="auto" latinLnBrk="0" hangingPunct="1">
                        <a:lnSpc>
                          <a:spcPct val="100000"/>
                        </a:lnSpc>
                        <a:spcBef>
                          <a:spcPts val="600"/>
                        </a:spcBef>
                        <a:spcAft>
                          <a:spcPts val="0"/>
                        </a:spcAft>
                        <a:buClrTx/>
                        <a:buSzTx/>
                        <a:buFontTx/>
                        <a:buNone/>
                        <a:tabLst/>
                        <a:defRPr/>
                      </a:pPr>
                      <a:r>
                        <a:rPr lang="en-GB" sz="2000" b="1" dirty="0" err="1">
                          <a:effectLst/>
                        </a:rPr>
                        <a:t>m</a:t>
                      </a:r>
                      <a:r>
                        <a:rPr lang="en-GB" sz="2000" b="1" baseline="-25000" dirty="0" err="1">
                          <a:effectLst/>
                        </a:rPr>
                        <a:t>n</a:t>
                      </a:r>
                      <a:r>
                        <a:rPr lang="en-GB" sz="2000" b="1" baseline="-25000" dirty="0">
                          <a:effectLst/>
                        </a:rPr>
                        <a:t> </a:t>
                      </a:r>
                      <a:r>
                        <a:rPr lang="en-GB" sz="2000" b="1" dirty="0">
                          <a:effectLst/>
                        </a:rPr>
                        <a:t>= 1,6748.10</a:t>
                      </a:r>
                      <a:r>
                        <a:rPr lang="en-GB" sz="2000" b="1" baseline="30000" dirty="0">
                          <a:effectLst/>
                        </a:rPr>
                        <a:t>-27</a:t>
                      </a:r>
                      <a:r>
                        <a:rPr lang="en-GB" sz="2000" b="1" dirty="0">
                          <a:effectLst/>
                        </a:rPr>
                        <a:t> kg</a:t>
                      </a:r>
                      <a:br>
                        <a:rPr lang="en-GB" sz="2000" b="1" dirty="0">
                          <a:effectLst/>
                        </a:rPr>
                      </a:br>
                      <a:r>
                        <a:rPr lang="en-GB" sz="2000" b="1" dirty="0" err="1">
                          <a:effectLst/>
                        </a:rPr>
                        <a:t>m</a:t>
                      </a:r>
                      <a:r>
                        <a:rPr lang="en-GB" sz="2000" b="1" baseline="-25000" dirty="0" err="1">
                          <a:effectLst/>
                        </a:rPr>
                        <a:t>n</a:t>
                      </a:r>
                      <a:r>
                        <a:rPr lang="en-GB" sz="2000" b="1" dirty="0">
                          <a:effectLst/>
                        </a:rPr>
                        <a:t> = </a:t>
                      </a:r>
                      <a:r>
                        <a:rPr lang="en-GB" sz="2000" b="1" dirty="0" smtClean="0">
                          <a:effectLst/>
                        </a:rPr>
                        <a:t>1u= 1</a:t>
                      </a:r>
                      <a:r>
                        <a:rPr lang="en-US" sz="2000" b="1" dirty="0" err="1" smtClean="0">
                          <a:solidFill>
                            <a:schemeClr val="bg2">
                              <a:lumMod val="25000"/>
                            </a:schemeClr>
                          </a:solidFill>
                        </a:rPr>
                        <a:t>đvC</a:t>
                      </a:r>
                      <a:endParaRPr lang="en-US" sz="2000" b="1" dirty="0" smtClean="0">
                        <a:effectLst/>
                        <a:latin typeface="+mn-lt"/>
                        <a:ea typeface="Times New Roman"/>
                      </a:endParaRPr>
                    </a:p>
                    <a:p>
                      <a:pPr marL="0" marR="0">
                        <a:spcBef>
                          <a:spcPts val="600"/>
                        </a:spcBef>
                        <a:spcAft>
                          <a:spcPts val="0"/>
                        </a:spcAft>
                      </a:pPr>
                      <a:endParaRPr lang="en-US" sz="2000" b="1" dirty="0">
                        <a:effectLst/>
                        <a:latin typeface="Times New Roman"/>
                        <a:ea typeface="Times New Roman"/>
                      </a:endParaRPr>
                    </a:p>
                  </a:txBody>
                  <a:tcPr marL="68580" marR="68580" marT="0" marB="0"/>
                </a:tc>
              </a:tr>
            </a:tbl>
          </a:graphicData>
        </a:graphic>
      </p:graphicFrame>
      <p:sp>
        <p:nvSpPr>
          <p:cNvPr id="3" name="Title 2"/>
          <p:cNvSpPr>
            <a:spLocks noGrp="1"/>
          </p:cNvSpPr>
          <p:nvPr>
            <p:ph type="title"/>
          </p:nvPr>
        </p:nvSpPr>
        <p:spPr>
          <a:xfrm>
            <a:off x="457200" y="274638"/>
            <a:ext cx="8382000" cy="1143000"/>
          </a:xfrm>
        </p:spPr>
        <p:txBody>
          <a:bodyPr>
            <a:noAutofit/>
          </a:bodyPr>
          <a:lstStyle/>
          <a:p>
            <a:pPr algn="ctr"/>
            <a:r>
              <a:rPr lang="en-US" sz="3200" dirty="0" smtClean="0">
                <a:effectLst/>
              </a:rPr>
              <a:t/>
            </a:r>
            <a:br>
              <a:rPr lang="en-US" sz="3200" dirty="0" smtClean="0">
                <a:effectLst/>
              </a:rPr>
            </a:br>
            <a:r>
              <a:rPr lang="en-US" sz="3200" dirty="0" err="1" smtClean="0">
                <a:effectLst/>
              </a:rPr>
              <a:t>Bảng</a:t>
            </a:r>
            <a:r>
              <a:rPr lang="en-US" sz="3200" dirty="0" smtClean="0">
                <a:effectLst/>
              </a:rPr>
              <a:t> </a:t>
            </a:r>
            <a:r>
              <a:rPr lang="en-US" sz="3200" dirty="0">
                <a:effectLst/>
              </a:rPr>
              <a:t>1.1. </a:t>
            </a:r>
            <a:r>
              <a:rPr lang="en-US" sz="3200" dirty="0" err="1">
                <a:effectLst/>
              </a:rPr>
              <a:t>Khối</a:t>
            </a:r>
            <a:r>
              <a:rPr lang="en-US" sz="3200" dirty="0">
                <a:effectLst/>
              </a:rPr>
              <a:t> </a:t>
            </a:r>
            <a:r>
              <a:rPr lang="en-US" sz="3200" dirty="0" err="1">
                <a:effectLst/>
              </a:rPr>
              <a:t>lượng</a:t>
            </a:r>
            <a:r>
              <a:rPr lang="en-US" sz="3200" dirty="0">
                <a:effectLst/>
              </a:rPr>
              <a:t> </a:t>
            </a:r>
            <a:r>
              <a:rPr lang="en-US" sz="3200" dirty="0" err="1">
                <a:effectLst/>
              </a:rPr>
              <a:t>và</a:t>
            </a:r>
            <a:r>
              <a:rPr lang="en-US" sz="3200" dirty="0">
                <a:effectLst/>
              </a:rPr>
              <a:t> </a:t>
            </a:r>
            <a:r>
              <a:rPr lang="en-US" sz="3200" dirty="0" err="1">
                <a:effectLst/>
              </a:rPr>
              <a:t>điện</a:t>
            </a:r>
            <a:r>
              <a:rPr lang="en-US" sz="3200" dirty="0">
                <a:effectLst/>
              </a:rPr>
              <a:t> </a:t>
            </a:r>
            <a:r>
              <a:rPr lang="en-US" sz="3200" dirty="0" err="1">
                <a:effectLst/>
              </a:rPr>
              <a:t>tích</a:t>
            </a:r>
            <a:r>
              <a:rPr lang="en-US" sz="3200" dirty="0">
                <a:effectLst/>
              </a:rPr>
              <a:t> </a:t>
            </a:r>
            <a:r>
              <a:rPr lang="en-US" sz="3200" dirty="0" err="1">
                <a:effectLst/>
              </a:rPr>
              <a:t>của</a:t>
            </a:r>
            <a:r>
              <a:rPr lang="en-US" sz="3200" dirty="0">
                <a:effectLst/>
              </a:rPr>
              <a:t> </a:t>
            </a:r>
            <a:r>
              <a:rPr lang="en-US" sz="3200" dirty="0" err="1">
                <a:effectLst/>
              </a:rPr>
              <a:t>các</a:t>
            </a:r>
            <a:r>
              <a:rPr lang="en-US" sz="3200" dirty="0">
                <a:effectLst/>
              </a:rPr>
              <a:t> </a:t>
            </a:r>
            <a:r>
              <a:rPr lang="en-US" sz="3200" dirty="0" err="1">
                <a:effectLst/>
              </a:rPr>
              <a:t>hạt</a:t>
            </a:r>
            <a:r>
              <a:rPr lang="en-US" sz="3200" dirty="0">
                <a:effectLst/>
              </a:rPr>
              <a:t> </a:t>
            </a:r>
            <a:r>
              <a:rPr lang="en-US" sz="3200" dirty="0" err="1">
                <a:effectLst/>
              </a:rPr>
              <a:t>tạo</a:t>
            </a:r>
            <a:r>
              <a:rPr lang="en-US" sz="3200" dirty="0">
                <a:effectLst/>
              </a:rPr>
              <a:t> </a:t>
            </a:r>
            <a:r>
              <a:rPr lang="en-US" sz="3200" dirty="0" err="1">
                <a:effectLst/>
              </a:rPr>
              <a:t>nên</a:t>
            </a:r>
            <a:r>
              <a:rPr lang="en-US" sz="3200" dirty="0">
                <a:effectLst/>
              </a:rPr>
              <a:t> </a:t>
            </a:r>
            <a:r>
              <a:rPr lang="en-US" sz="3200" dirty="0" err="1">
                <a:effectLst/>
              </a:rPr>
              <a:t>nguyên</a:t>
            </a:r>
            <a:r>
              <a:rPr lang="en-US" sz="3200" dirty="0">
                <a:effectLst/>
              </a:rPr>
              <a:t> </a:t>
            </a:r>
            <a:r>
              <a:rPr lang="en-US" sz="3200" dirty="0" err="1">
                <a:effectLst/>
              </a:rPr>
              <a:t>tử</a:t>
            </a:r>
            <a:r>
              <a:rPr lang="en-US" sz="3200" dirty="0">
                <a:effectLst/>
              </a:rPr>
              <a:t/>
            </a:r>
            <a:br>
              <a:rPr lang="en-US" sz="3200" dirty="0">
                <a:effectLst/>
              </a:rPr>
            </a:br>
            <a:endParaRPr lang="en-US" sz="3200" dirty="0"/>
          </a:p>
        </p:txBody>
      </p:sp>
    </p:spTree>
    <p:extLst>
      <p:ext uri="{BB962C8B-B14F-4D97-AF65-F5344CB8AC3E}">
        <p14:creationId xmlns:p14="http://schemas.microsoft.com/office/powerpoint/2010/main" val="24274553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71872"/>
          </a:xfrm>
        </p:spPr>
        <p:txBody>
          <a:bodyPr>
            <a:norm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r>
              <a:rPr lang="en-US" b="1" dirty="0" smtClean="0"/>
              <a:t>           </a:t>
            </a:r>
            <a:endParaRPr lang="en-US" dirty="0"/>
          </a:p>
        </p:txBody>
      </p:sp>
      <p:sp>
        <p:nvSpPr>
          <p:cNvPr id="3" name="Title 2"/>
          <p:cNvSpPr>
            <a:spLocks noGrp="1"/>
          </p:cNvSpPr>
          <p:nvPr>
            <p:ph type="title"/>
          </p:nvPr>
        </p:nvSpPr>
        <p:spPr>
          <a:xfrm>
            <a:off x="366565" y="228600"/>
            <a:ext cx="8229600" cy="1143000"/>
          </a:xfrm>
        </p:spPr>
        <p:txBody>
          <a:bodyPr/>
          <a:lstStyle/>
          <a:p>
            <a:pPr algn="ctr"/>
            <a:r>
              <a:rPr lang="en-US" dirty="0" smtClean="0"/>
              <a:t>CẤU TẠO NGUYÊN TỬ</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565" y="1447800"/>
            <a:ext cx="8777435"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58903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940491"/>
          </a:xfrm>
        </p:spPr>
        <p:txBody>
          <a:bodyPr>
            <a:normAutofit/>
          </a:bodyPr>
          <a:lstStyle/>
          <a:p>
            <a:pPr marL="109728" lvl="0" indent="0">
              <a:buNone/>
            </a:pPr>
            <a:r>
              <a:rPr lang="pt-BR" sz="2800" dirty="0" smtClean="0"/>
              <a:t>1/ Giả </a:t>
            </a:r>
            <a:r>
              <a:rPr lang="pt-BR" sz="2800" dirty="0"/>
              <a:t>định phóng đại hạt nhân nguyên tử thành một quả bóng đường kính 5 cm thì nguyên tử sẽ có đường kính là bao nhiêu?</a:t>
            </a:r>
            <a:endParaRPr lang="en-US" sz="2400" dirty="0"/>
          </a:p>
          <a:p>
            <a:pPr marL="109728" lvl="0" indent="0">
              <a:buNone/>
            </a:pPr>
            <a:r>
              <a:rPr lang="pt-BR" sz="2800" dirty="0" smtClean="0"/>
              <a:t>2/ Tính </a:t>
            </a:r>
            <a:r>
              <a:rPr lang="pt-BR" sz="2800" dirty="0"/>
              <a:t>số nguyên tử có trong các lượng chất sau đây:</a:t>
            </a:r>
            <a:endParaRPr lang="en-US" sz="2400" dirty="0"/>
          </a:p>
          <a:p>
            <a:pPr marL="393192" lvl="1" indent="0">
              <a:buNone/>
            </a:pPr>
            <a:r>
              <a:rPr lang="pt-BR" sz="2600" dirty="0" smtClean="0"/>
              <a:t>a) 39,84 </a:t>
            </a:r>
            <a:r>
              <a:rPr lang="pt-BR" sz="2600" dirty="0"/>
              <a:t>g cacbon	b) 76,68 g lưu huỳnh	c) 139,44 g khí nitơ</a:t>
            </a:r>
            <a:r>
              <a:rPr lang="pt-BR" sz="2400" dirty="0"/>
              <a:t>. </a:t>
            </a:r>
            <a:endParaRPr lang="en-US" sz="2000" dirty="0"/>
          </a:p>
          <a:p>
            <a:pPr marL="109728" lvl="0" indent="0">
              <a:buNone/>
            </a:pPr>
            <a:r>
              <a:rPr lang="pt-BR" sz="2800" dirty="0" smtClean="0"/>
              <a:t>3/ Tính </a:t>
            </a:r>
            <a:r>
              <a:rPr lang="pt-BR" sz="2800" dirty="0"/>
              <a:t>số electron có trong 1 nguyên tử nitơ.</a:t>
            </a:r>
            <a:endParaRPr lang="en-US" sz="2400" dirty="0"/>
          </a:p>
          <a:p>
            <a:pPr marL="109728" lvl="0" indent="0">
              <a:buNone/>
            </a:pPr>
            <a:r>
              <a:rPr lang="pt-BR" sz="2800" dirty="0" smtClean="0"/>
              <a:t>4/ Tính </a:t>
            </a:r>
            <a:r>
              <a:rPr lang="pt-BR" sz="2800" dirty="0"/>
              <a:t>số proton có trong 8 gam nguyên tử oxi</a:t>
            </a:r>
            <a:r>
              <a:rPr lang="pt-BR" sz="2800" dirty="0" smtClean="0"/>
              <a:t>.</a:t>
            </a:r>
          </a:p>
          <a:p>
            <a:pPr marL="109728" indent="0">
              <a:buNone/>
            </a:pPr>
            <a:r>
              <a:rPr lang="pt-BR" sz="3000" dirty="0" smtClean="0"/>
              <a:t>5</a:t>
            </a:r>
            <a:r>
              <a:rPr lang="pt-BR" sz="2400" dirty="0" smtClean="0"/>
              <a:t>/ </a:t>
            </a:r>
            <a:r>
              <a:rPr lang="pt-BR" sz="2800" dirty="0" smtClean="0"/>
              <a:t>Tính </a:t>
            </a:r>
            <a:r>
              <a:rPr lang="pt-BR" sz="2800" dirty="0"/>
              <a:t>số nguyên tử H có trong 1 lít nước (trạng thái lỏng</a:t>
            </a:r>
            <a:r>
              <a:rPr lang="pt-BR" sz="2800" dirty="0" smtClean="0"/>
              <a:t>).</a:t>
            </a:r>
          </a:p>
          <a:p>
            <a:pPr marL="109728" indent="0">
              <a:buNone/>
            </a:pPr>
            <a:endParaRPr lang="en-US" sz="2800" dirty="0"/>
          </a:p>
          <a:p>
            <a:pPr marL="109728" lvl="0" indent="0">
              <a:buNone/>
            </a:pPr>
            <a:endParaRPr lang="en-US" sz="2400" dirty="0"/>
          </a:p>
          <a:p>
            <a:endParaRPr lang="en-US" dirty="0"/>
          </a:p>
        </p:txBody>
      </p:sp>
      <p:sp>
        <p:nvSpPr>
          <p:cNvPr id="3" name="Title 2"/>
          <p:cNvSpPr>
            <a:spLocks noGrp="1"/>
          </p:cNvSpPr>
          <p:nvPr>
            <p:ph type="title"/>
          </p:nvPr>
        </p:nvSpPr>
        <p:spPr/>
        <p:txBody>
          <a:bodyPr>
            <a:normAutofit fontScale="90000"/>
          </a:bodyPr>
          <a:lstStyle/>
          <a:p>
            <a:pPr algn="ctr"/>
            <a:r>
              <a:rPr lang="pt-BR" sz="4400" dirty="0" smtClean="0"/>
              <a:t/>
            </a:r>
            <a:br>
              <a:rPr lang="pt-BR" sz="4400" dirty="0" smtClean="0"/>
            </a:br>
            <a:r>
              <a:rPr lang="pt-BR" sz="4400" dirty="0" smtClean="0"/>
              <a:t>BÀI </a:t>
            </a:r>
            <a:r>
              <a:rPr lang="pt-BR" sz="4400" dirty="0"/>
              <a:t>TẬP</a:t>
            </a:r>
            <a:r>
              <a:rPr lang="en-US" sz="4000" dirty="0"/>
              <a:t/>
            </a:r>
            <a:br>
              <a:rPr lang="en-US" sz="4000" dirty="0"/>
            </a:br>
            <a:endParaRPr lang="en-US" dirty="0"/>
          </a:p>
        </p:txBody>
      </p:sp>
    </p:spTree>
    <p:extLst>
      <p:ext uri="{BB962C8B-B14F-4D97-AF65-F5344CB8AC3E}">
        <p14:creationId xmlns:p14="http://schemas.microsoft.com/office/powerpoint/2010/main" val="753918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800" dirty="0">
                <a:latin typeface=".VnTime" pitchFamily="34" charset="0"/>
              </a:rPr>
              <a:t>6/ </a:t>
            </a:r>
            <a:r>
              <a:rPr lang="en-US" sz="2800" dirty="0" err="1">
                <a:latin typeface=".VnTime" pitchFamily="34" charset="0"/>
              </a:rPr>
              <a:t>TÝnh</a:t>
            </a:r>
            <a:r>
              <a:rPr lang="en-US" sz="2800" dirty="0">
                <a:latin typeface=".VnTime" pitchFamily="34" charset="0"/>
              </a:rPr>
              <a:t> </a:t>
            </a:r>
            <a:r>
              <a:rPr lang="en-US" sz="2800" dirty="0" err="1">
                <a:latin typeface=".VnTime" pitchFamily="34" charset="0"/>
              </a:rPr>
              <a:t>khèi</a:t>
            </a:r>
            <a:r>
              <a:rPr lang="en-US" sz="2800" dirty="0">
                <a:latin typeface=".VnTime" pitchFamily="34" charset="0"/>
              </a:rPr>
              <a:t> </a:t>
            </a:r>
            <a:r>
              <a:rPr lang="en-US" sz="2800" dirty="0" err="1">
                <a:latin typeface=".VnTime" pitchFamily="34" charset="0"/>
              </a:rPr>
              <a:t>l­îng</a:t>
            </a:r>
            <a:r>
              <a:rPr lang="en-US" sz="2800" dirty="0">
                <a:latin typeface=".VnTime" pitchFamily="34" charset="0"/>
              </a:rPr>
              <a:t> </a:t>
            </a:r>
            <a:r>
              <a:rPr lang="en-US" sz="2800" dirty="0" err="1">
                <a:latin typeface=".VnTime" pitchFamily="34" charset="0"/>
              </a:rPr>
              <a:t>nguyªn</a:t>
            </a:r>
            <a:r>
              <a:rPr lang="en-US" sz="2800" dirty="0">
                <a:latin typeface=".VnTime" pitchFamily="34" charset="0"/>
              </a:rPr>
              <a:t> </a:t>
            </a:r>
            <a:r>
              <a:rPr lang="en-US" sz="2800" dirty="0" err="1">
                <a:latin typeface=".VnTime" pitchFamily="34" charset="0"/>
              </a:rPr>
              <a:t>tö</a:t>
            </a:r>
            <a:r>
              <a:rPr lang="en-US" sz="2800" dirty="0">
                <a:latin typeface=".VnTime" pitchFamily="34" charset="0"/>
              </a:rPr>
              <a:t> </a:t>
            </a:r>
            <a:r>
              <a:rPr lang="en-US" sz="2800" dirty="0" err="1">
                <a:latin typeface=".VnTime" pitchFamily="34" charset="0"/>
              </a:rPr>
              <a:t>oxi</a:t>
            </a:r>
            <a:r>
              <a:rPr lang="en-US" sz="2800" dirty="0">
                <a:latin typeface=".VnTime" pitchFamily="34" charset="0"/>
              </a:rPr>
              <a:t>, </a:t>
            </a:r>
            <a:r>
              <a:rPr lang="en-US" sz="2800" dirty="0" err="1">
                <a:latin typeface=".VnTime" pitchFamily="34" charset="0"/>
              </a:rPr>
              <a:t>biÕt</a:t>
            </a:r>
            <a:r>
              <a:rPr lang="en-US" sz="2800" dirty="0">
                <a:latin typeface=".VnTime" pitchFamily="34" charset="0"/>
              </a:rPr>
              <a:t> h¹t </a:t>
            </a:r>
            <a:r>
              <a:rPr lang="en-US" sz="2800" dirty="0" err="1">
                <a:latin typeface=".VnTime" pitchFamily="34" charset="0"/>
              </a:rPr>
              <a:t>nh©n</a:t>
            </a:r>
            <a:r>
              <a:rPr lang="en-US" sz="2800" dirty="0">
                <a:latin typeface=".VnTime" pitchFamily="34" charset="0"/>
              </a:rPr>
              <a:t> </a:t>
            </a:r>
            <a:r>
              <a:rPr lang="en-US" sz="2800" dirty="0" err="1">
                <a:latin typeface=".VnTime" pitchFamily="34" charset="0"/>
              </a:rPr>
              <a:t>nguyªn</a:t>
            </a:r>
            <a:r>
              <a:rPr lang="en-US" sz="2800" dirty="0">
                <a:latin typeface=".VnTime" pitchFamily="34" charset="0"/>
              </a:rPr>
              <a:t> </a:t>
            </a:r>
            <a:r>
              <a:rPr lang="en-US" sz="2800" dirty="0" err="1">
                <a:latin typeface=".VnTime" pitchFamily="34" charset="0"/>
              </a:rPr>
              <a:t>tö</a:t>
            </a:r>
            <a:r>
              <a:rPr lang="en-US" sz="2800" dirty="0">
                <a:latin typeface=".VnTime" pitchFamily="34" charset="0"/>
              </a:rPr>
              <a:t> </a:t>
            </a:r>
            <a:r>
              <a:rPr lang="en-US" sz="2800" dirty="0" err="1">
                <a:latin typeface=".VnTime" pitchFamily="34" charset="0"/>
              </a:rPr>
              <a:t>oxi</a:t>
            </a:r>
            <a:r>
              <a:rPr lang="en-US" sz="2800" dirty="0">
                <a:latin typeface=".VnTime" pitchFamily="34" charset="0"/>
              </a:rPr>
              <a:t> </a:t>
            </a:r>
            <a:r>
              <a:rPr lang="en-US" sz="2800" dirty="0" err="1">
                <a:latin typeface=".VnTime" pitchFamily="34" charset="0"/>
              </a:rPr>
              <a:t>cã</a:t>
            </a:r>
            <a:r>
              <a:rPr lang="en-US" sz="2800" dirty="0">
                <a:latin typeface=".VnTime" pitchFamily="34" charset="0"/>
              </a:rPr>
              <a:t> 8p vµ 8n.</a:t>
            </a:r>
            <a:endParaRPr lang="en-US" sz="2800" dirty="0">
              <a:solidFill>
                <a:srgbClr val="CCFF99"/>
              </a:solidFill>
              <a:latin typeface=".VnTime" pitchFamily="34" charset="0"/>
            </a:endParaRPr>
          </a:p>
          <a:p>
            <a:pPr lvl="0"/>
            <a:r>
              <a:rPr lang="en-US" sz="2800" dirty="0" smtClean="0">
                <a:latin typeface=".VnTime" pitchFamily="34" charset="0"/>
                <a:ea typeface="Batang" pitchFamily="18" charset="-127"/>
                <a:cs typeface="Times New Roman" pitchFamily="18" charset="0"/>
              </a:rPr>
              <a:t>7/ 1 </a:t>
            </a:r>
            <a:r>
              <a:rPr lang="en-US" sz="2800" dirty="0" err="1" smtClean="0">
                <a:latin typeface=".VnTime" pitchFamily="34" charset="0"/>
                <a:ea typeface="Batang" pitchFamily="18" charset="-127"/>
                <a:cs typeface="Times New Roman" pitchFamily="18" charset="0"/>
              </a:rPr>
              <a:t>nguyªn</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tö</a:t>
            </a:r>
            <a:r>
              <a:rPr lang="en-US" sz="2800" dirty="0" smtClean="0">
                <a:latin typeface=".VnTime" pitchFamily="34" charset="0"/>
                <a:ea typeface="Batang" pitchFamily="18" charset="-127"/>
                <a:cs typeface="Times New Roman" pitchFamily="18" charset="0"/>
              </a:rPr>
              <a:t> R </a:t>
            </a:r>
            <a:r>
              <a:rPr lang="en-US" sz="2800" dirty="0" err="1" smtClean="0">
                <a:latin typeface=".VnTime" pitchFamily="34" charset="0"/>
                <a:ea typeface="Batang" pitchFamily="18" charset="-127"/>
                <a:cs typeface="Times New Roman" pitchFamily="18" charset="0"/>
              </a:rPr>
              <a:t>cã</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tæng</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sè</a:t>
            </a:r>
            <a:r>
              <a:rPr lang="en-US" sz="2800" dirty="0" smtClean="0">
                <a:latin typeface=".VnTime" pitchFamily="34" charset="0"/>
                <a:ea typeface="Batang" pitchFamily="18" charset="-127"/>
                <a:cs typeface="Times New Roman" pitchFamily="18" charset="0"/>
              </a:rPr>
              <a:t> h¹t </a:t>
            </a:r>
            <a:r>
              <a:rPr lang="en-US" sz="2800" dirty="0" err="1" smtClean="0">
                <a:latin typeface=".VnTime" pitchFamily="34" charset="0"/>
                <a:ea typeface="Batang" pitchFamily="18" charset="-127"/>
                <a:cs typeface="Times New Roman" pitchFamily="18" charset="0"/>
              </a:rPr>
              <a:t>c¸c</a:t>
            </a:r>
            <a:r>
              <a:rPr lang="en-US" sz="2800" dirty="0" smtClean="0">
                <a:latin typeface=".VnTime" pitchFamily="34" charset="0"/>
                <a:ea typeface="Batang" pitchFamily="18" charset="-127"/>
                <a:cs typeface="Times New Roman" pitchFamily="18" charset="0"/>
              </a:rPr>
              <a:t> lo¹i </a:t>
            </a:r>
            <a:r>
              <a:rPr lang="en-US" sz="2800" dirty="0" err="1" smtClean="0">
                <a:latin typeface=".VnTime" pitchFamily="34" charset="0"/>
                <a:ea typeface="Batang" pitchFamily="18" charset="-127"/>
                <a:cs typeface="Times New Roman" pitchFamily="18" charset="0"/>
              </a:rPr>
              <a:t>b»ng</a:t>
            </a:r>
            <a:r>
              <a:rPr lang="en-US" sz="2800" dirty="0" smtClean="0">
                <a:latin typeface=".VnTime" pitchFamily="34" charset="0"/>
                <a:ea typeface="Batang" pitchFamily="18" charset="-127"/>
                <a:cs typeface="Times New Roman" pitchFamily="18" charset="0"/>
              </a:rPr>
              <a:t> 115. </a:t>
            </a:r>
            <a:r>
              <a:rPr lang="en-US" sz="2800" dirty="0" err="1" smtClean="0">
                <a:latin typeface=".VnTime" pitchFamily="34" charset="0"/>
                <a:ea typeface="Batang" pitchFamily="18" charset="-127"/>
                <a:cs typeface="Times New Roman" pitchFamily="18" charset="0"/>
              </a:rPr>
              <a:t>Sè</a:t>
            </a:r>
            <a:r>
              <a:rPr lang="en-US" sz="2800" dirty="0" smtClean="0">
                <a:latin typeface=".VnTime" pitchFamily="34" charset="0"/>
                <a:ea typeface="Batang" pitchFamily="18" charset="-127"/>
                <a:cs typeface="Times New Roman" pitchFamily="18" charset="0"/>
              </a:rPr>
              <a:t> h¹t </a:t>
            </a:r>
            <a:r>
              <a:rPr lang="en-US" sz="2800" dirty="0" err="1" smtClean="0">
                <a:latin typeface=".VnTime" pitchFamily="34" charset="0"/>
                <a:ea typeface="Batang" pitchFamily="18" charset="-127"/>
                <a:cs typeface="Times New Roman" pitchFamily="18" charset="0"/>
              </a:rPr>
              <a:t>mang</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iÖn</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tÝch</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nhiÒu</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h¬n</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sè</a:t>
            </a:r>
            <a:r>
              <a:rPr lang="en-US" sz="2800" dirty="0" smtClean="0">
                <a:latin typeface=".VnTime" pitchFamily="34" charset="0"/>
                <a:ea typeface="Batang" pitchFamily="18" charset="-127"/>
                <a:cs typeface="Times New Roman" pitchFamily="18" charset="0"/>
              </a:rPr>
              <a:t> h¹t </a:t>
            </a:r>
            <a:r>
              <a:rPr lang="en-US" sz="2800" dirty="0" err="1" smtClean="0">
                <a:latin typeface=".VnTime" pitchFamily="34" charset="0"/>
                <a:ea typeface="Batang" pitchFamily="18" charset="-127"/>
                <a:cs typeface="Times New Roman" pitchFamily="18" charset="0"/>
              </a:rPr>
              <a:t>kh«ng</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mang</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iÖn</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tÝch</a:t>
            </a:r>
            <a:r>
              <a:rPr lang="en-US" sz="2800" dirty="0" smtClean="0">
                <a:latin typeface=".VnTime" pitchFamily="34" charset="0"/>
                <a:ea typeface="Batang" pitchFamily="18" charset="-127"/>
                <a:cs typeface="Times New Roman" pitchFamily="18" charset="0"/>
              </a:rPr>
              <a:t> lµ 25 h¹t. </a:t>
            </a:r>
            <a:r>
              <a:rPr lang="en-US" sz="2800" dirty="0" err="1" smtClean="0">
                <a:latin typeface=".VnTime" pitchFamily="34" charset="0"/>
                <a:ea typeface="Batang" pitchFamily="18" charset="-127"/>
                <a:cs typeface="Times New Roman" pitchFamily="18" charset="0"/>
              </a:rPr>
              <a:t>TÝnh</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nguyªn</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tö</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khèi</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cña</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nguyªn</a:t>
            </a:r>
            <a:r>
              <a:rPr lang="en-US" sz="2800" dirty="0" smtClean="0">
                <a:latin typeface=".VnTime" pitchFamily="34" charset="0"/>
                <a:ea typeface="Batang" pitchFamily="18" charset="-127"/>
                <a:cs typeface="Times New Roman" pitchFamily="18" charset="0"/>
              </a:rPr>
              <a:t> </a:t>
            </a:r>
            <a:r>
              <a:rPr lang="en-US" sz="2800" dirty="0" err="1" smtClean="0">
                <a:latin typeface=".VnTime" pitchFamily="34" charset="0"/>
                <a:ea typeface="Batang" pitchFamily="18" charset="-127"/>
                <a:cs typeface="Times New Roman" pitchFamily="18" charset="0"/>
              </a:rPr>
              <a:t>tö</a:t>
            </a:r>
            <a:r>
              <a:rPr lang="en-US" sz="2800" dirty="0" smtClean="0">
                <a:latin typeface=".VnTime" pitchFamily="34" charset="0"/>
                <a:ea typeface="Batang" pitchFamily="18" charset="-127"/>
                <a:cs typeface="Times New Roman" pitchFamily="18" charset="0"/>
              </a:rPr>
              <a:t> R?</a:t>
            </a:r>
          </a:p>
          <a:p>
            <a:endParaRPr lang="en-US" dirty="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28763709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b="1" i="1" dirty="0">
                <a:solidFill>
                  <a:srgbClr val="0070C0"/>
                </a:solidFill>
                <a:latin typeface=".VnArial" pitchFamily="34" charset="0"/>
              </a:rPr>
              <a:t>§¬n </a:t>
            </a:r>
            <a:r>
              <a:rPr lang="en-US" sz="2400" b="1" i="1" dirty="0" err="1">
                <a:solidFill>
                  <a:srgbClr val="0070C0"/>
                </a:solidFill>
                <a:latin typeface=".VnArial" pitchFamily="34" charset="0"/>
              </a:rPr>
              <a:t>vÞ</a:t>
            </a:r>
            <a:r>
              <a:rPr lang="en-US" sz="2400" b="1" i="1" dirty="0">
                <a:solidFill>
                  <a:srgbClr val="0070C0"/>
                </a:solidFill>
                <a:latin typeface=".VnArial" pitchFamily="34" charset="0"/>
              </a:rPr>
              <a:t> </a:t>
            </a:r>
            <a:r>
              <a:rPr lang="en-US" sz="2400" b="1" i="1" dirty="0" err="1">
                <a:solidFill>
                  <a:srgbClr val="0070C0"/>
                </a:solidFill>
                <a:latin typeface=".VnArial" pitchFamily="34" charset="0"/>
              </a:rPr>
              <a:t>khèi</a:t>
            </a:r>
            <a:r>
              <a:rPr lang="en-US" sz="2400" b="1" i="1" dirty="0">
                <a:solidFill>
                  <a:srgbClr val="0070C0"/>
                </a:solidFill>
                <a:latin typeface=".VnArial" pitchFamily="34" charset="0"/>
              </a:rPr>
              <a:t> </a:t>
            </a:r>
            <a:r>
              <a:rPr lang="en-US" sz="2400" b="1" i="1" dirty="0" err="1" smtClean="0">
                <a:solidFill>
                  <a:srgbClr val="0070C0"/>
                </a:solidFill>
                <a:latin typeface=".VnArial" pitchFamily="34" charset="0"/>
              </a:rPr>
              <a:t>l­îng</a:t>
            </a:r>
            <a:r>
              <a:rPr lang="en-US" sz="2400" b="1" i="1" dirty="0" smtClean="0">
                <a:solidFill>
                  <a:srgbClr val="0070C0"/>
                </a:solidFill>
                <a:latin typeface=".VnArial" pitchFamily="34" charset="0"/>
              </a:rPr>
              <a:t> </a:t>
            </a:r>
            <a:r>
              <a:rPr lang="en-US" sz="2400" b="1" i="1" dirty="0" err="1">
                <a:solidFill>
                  <a:srgbClr val="0070C0"/>
                </a:solidFill>
                <a:latin typeface=".VnArial" pitchFamily="34" charset="0"/>
              </a:rPr>
              <a:t>nguyªn</a:t>
            </a:r>
            <a:r>
              <a:rPr lang="en-US" sz="2400" b="1" i="1" dirty="0">
                <a:solidFill>
                  <a:srgbClr val="0070C0"/>
                </a:solidFill>
                <a:latin typeface=".VnArial" pitchFamily="34" charset="0"/>
              </a:rPr>
              <a:t> </a:t>
            </a:r>
            <a:r>
              <a:rPr lang="en-US" sz="2400" b="1" i="1" dirty="0" err="1">
                <a:solidFill>
                  <a:srgbClr val="0070C0"/>
                </a:solidFill>
                <a:latin typeface=".VnArial" pitchFamily="34" charset="0"/>
              </a:rPr>
              <a:t>tö</a:t>
            </a:r>
            <a:endParaRPr lang="en-US" sz="2400" b="1" i="1" dirty="0">
              <a:solidFill>
                <a:srgbClr val="0070C0"/>
              </a:solidFill>
              <a:latin typeface=".VnArial" pitchFamily="34" charset="0"/>
            </a:endParaRPr>
          </a:p>
          <a:p>
            <a:pPr marL="109728" indent="0">
              <a:buNone/>
            </a:pPr>
            <a:r>
              <a:rPr lang="en-US" sz="2800" b="1" i="1" dirty="0">
                <a:solidFill>
                  <a:srgbClr val="0070C0"/>
                </a:solidFill>
                <a:latin typeface=".VnTime" pitchFamily="34" charset="0"/>
                <a:sym typeface="Symbol" pitchFamily="18" charset="2"/>
              </a:rPr>
              <a:t>§</a:t>
            </a:r>
            <a:r>
              <a:rPr lang="en-US" sz="2800" b="1" i="1" dirty="0" err="1">
                <a:solidFill>
                  <a:srgbClr val="0070C0"/>
                </a:solidFill>
                <a:latin typeface=".VnTime" pitchFamily="34" charset="0"/>
                <a:sym typeface="Symbol" pitchFamily="18" charset="2"/>
              </a:rPr>
              <a:t>èi</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víi</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nguyªn</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tö</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ng­êi</a:t>
            </a:r>
            <a:r>
              <a:rPr lang="en-US" sz="2800" b="1" i="1" dirty="0">
                <a:solidFill>
                  <a:srgbClr val="0070C0"/>
                </a:solidFill>
                <a:latin typeface=".VnTime" pitchFamily="34" charset="0"/>
                <a:sym typeface="Symbol" pitchFamily="18" charset="2"/>
              </a:rPr>
              <a:t> ta </a:t>
            </a:r>
            <a:r>
              <a:rPr lang="en-US" sz="2800" b="1" i="1" dirty="0" err="1">
                <a:solidFill>
                  <a:srgbClr val="0070C0"/>
                </a:solidFill>
                <a:latin typeface=".VnTime" pitchFamily="34" charset="0"/>
                <a:sym typeface="Symbol" pitchFamily="18" charset="2"/>
              </a:rPr>
              <a:t>Ýt</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dïng</a:t>
            </a:r>
            <a:r>
              <a:rPr lang="en-US" sz="2800" b="1" i="1" dirty="0">
                <a:solidFill>
                  <a:srgbClr val="0070C0"/>
                </a:solidFill>
                <a:latin typeface=".VnTime" pitchFamily="34" charset="0"/>
                <a:sym typeface="Symbol" pitchFamily="18" charset="2"/>
              </a:rPr>
              <a:t> ®¬n </a:t>
            </a:r>
            <a:r>
              <a:rPr lang="en-US" sz="2800" b="1" i="1" dirty="0" err="1">
                <a:solidFill>
                  <a:srgbClr val="0070C0"/>
                </a:solidFill>
                <a:latin typeface=".VnTime" pitchFamily="34" charset="0"/>
                <a:sym typeface="Symbol" pitchFamily="18" charset="2"/>
              </a:rPr>
              <a:t>vÞ</a:t>
            </a:r>
            <a:r>
              <a:rPr lang="en-US" sz="2800" b="1" i="1" dirty="0">
                <a:solidFill>
                  <a:srgbClr val="0070C0"/>
                </a:solidFill>
                <a:latin typeface=".VnTime" pitchFamily="34" charset="0"/>
                <a:sym typeface="Symbol" pitchFamily="18" charset="2"/>
              </a:rPr>
              <a:t> gam (</a:t>
            </a:r>
            <a:r>
              <a:rPr lang="en-US" sz="2800" b="1" i="1" dirty="0" err="1">
                <a:solidFill>
                  <a:srgbClr val="0070C0"/>
                </a:solidFill>
                <a:latin typeface=".VnTime" pitchFamily="34" charset="0"/>
                <a:sym typeface="Symbol" pitchFamily="18" charset="2"/>
              </a:rPr>
              <a:t>khèi</a:t>
            </a:r>
            <a:r>
              <a:rPr lang="en-US" sz="2800" b="1" i="1" dirty="0">
                <a:solidFill>
                  <a:srgbClr val="0070C0"/>
                </a:solidFill>
                <a:latin typeface=".VnTime" pitchFamily="34" charset="0"/>
                <a:sym typeface="Symbol" pitchFamily="18" charset="2"/>
              </a:rPr>
              <a:t> </a:t>
            </a:r>
            <a:endParaRPr lang="en-US" sz="2800" b="1" i="1" dirty="0" smtClean="0">
              <a:solidFill>
                <a:srgbClr val="0070C0"/>
              </a:solidFill>
              <a:latin typeface=".VnTime" pitchFamily="34" charset="0"/>
              <a:sym typeface="Symbol" pitchFamily="18" charset="2"/>
            </a:endParaRPr>
          </a:p>
          <a:p>
            <a:pPr marL="109728" indent="0">
              <a:buNone/>
            </a:pPr>
            <a:r>
              <a:rPr lang="en-GB" sz="2800" b="1" i="1" dirty="0" err="1">
                <a:solidFill>
                  <a:srgbClr val="0070C0"/>
                </a:solidFill>
              </a:rPr>
              <a:t>lượng</a:t>
            </a:r>
            <a:r>
              <a:rPr lang="en-US" sz="2800" b="1" i="1" dirty="0" smtClean="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tuyÖt</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èi</a:t>
            </a:r>
            <a:r>
              <a:rPr lang="en-US" sz="2800" b="1" i="1" dirty="0">
                <a:solidFill>
                  <a:srgbClr val="0070C0"/>
                </a:solidFill>
                <a:latin typeface=".VnTime" pitchFamily="34" charset="0"/>
                <a:sym typeface="Symbol" pitchFamily="18" charset="2"/>
              </a:rPr>
              <a:t>: KLT§) mµ </a:t>
            </a:r>
            <a:r>
              <a:rPr lang="en-US" sz="2800" b="1" i="1" dirty="0" err="1">
                <a:solidFill>
                  <a:srgbClr val="0070C0"/>
                </a:solidFill>
                <a:latin typeface=".VnTime" pitchFamily="34" charset="0"/>
                <a:sym typeface="Symbol" pitchFamily="18" charset="2"/>
              </a:rPr>
              <a:t>dïng</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khèi</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l­îng</a:t>
            </a:r>
            <a:r>
              <a:rPr lang="en-US" sz="2800" b="1" i="1" dirty="0">
                <a:solidFill>
                  <a:srgbClr val="0070C0"/>
                </a:solidFill>
                <a:latin typeface=".VnTime" pitchFamily="34" charset="0"/>
                <a:sym typeface="Symbol" pitchFamily="18" charset="2"/>
              </a:rPr>
              <a:t> u (</a:t>
            </a:r>
            <a:r>
              <a:rPr lang="en-US" sz="2800" b="1" i="1" dirty="0" err="1">
                <a:solidFill>
                  <a:srgbClr val="0070C0"/>
                </a:solidFill>
                <a:latin typeface=".VnTime" pitchFamily="34" charset="0"/>
                <a:sym typeface="Symbol" pitchFamily="18" charset="2"/>
              </a:rPr>
              <a:t>khèi</a:t>
            </a:r>
            <a:r>
              <a:rPr lang="en-US" sz="2800" b="1" i="1" dirty="0">
                <a:solidFill>
                  <a:srgbClr val="0070C0"/>
                </a:solidFill>
                <a:latin typeface=".VnTime" pitchFamily="34" charset="0"/>
                <a:sym typeface="Symbol" pitchFamily="18" charset="2"/>
              </a:rPr>
              <a:t> </a:t>
            </a:r>
            <a:endParaRPr lang="en-US" sz="2800" b="1" i="1" dirty="0" smtClean="0">
              <a:solidFill>
                <a:srgbClr val="0070C0"/>
              </a:solidFill>
              <a:latin typeface=".VnTime" pitchFamily="34" charset="0"/>
              <a:sym typeface="Symbol" pitchFamily="18" charset="2"/>
            </a:endParaRPr>
          </a:p>
          <a:p>
            <a:pPr marL="109728" indent="0">
              <a:buNone/>
            </a:pPr>
            <a:r>
              <a:rPr lang="en-GB" sz="2800" b="1" i="1" dirty="0" err="1">
                <a:solidFill>
                  <a:srgbClr val="0070C0"/>
                </a:solidFill>
              </a:rPr>
              <a:t>lượng</a:t>
            </a:r>
            <a:r>
              <a:rPr lang="en-US" sz="2800" b="1" i="1" dirty="0" smtClean="0">
                <a:solidFill>
                  <a:srgbClr val="0070C0"/>
                </a:solidFill>
                <a:latin typeface=".VnTime" pitchFamily="34" charset="0"/>
                <a:sym typeface="Symbol" pitchFamily="18" charset="2"/>
              </a:rPr>
              <a:t> t­</a:t>
            </a:r>
            <a:r>
              <a:rPr lang="en-GB" sz="2800" b="1" i="1" dirty="0" err="1" smtClean="0">
                <a:solidFill>
                  <a:srgbClr val="0070C0"/>
                </a:solidFill>
              </a:rPr>
              <a:t>ượng</a:t>
            </a:r>
            <a:r>
              <a:rPr lang="en-US" sz="2800" b="1" i="1" dirty="0" smtClean="0">
                <a:solidFill>
                  <a:srgbClr val="0070C0"/>
                </a:solidFill>
                <a:latin typeface=".VnTime" pitchFamily="34" charset="0"/>
                <a:sym typeface="Symbol" pitchFamily="18" charset="2"/>
              </a:rPr>
              <a:t> </a:t>
            </a:r>
            <a:r>
              <a:rPr lang="en-US" sz="2800" b="1" i="1" dirty="0">
                <a:solidFill>
                  <a:srgbClr val="0070C0"/>
                </a:solidFill>
                <a:latin typeface=".VnTime" pitchFamily="34" charset="0"/>
                <a:sym typeface="Symbol" pitchFamily="18" charset="2"/>
              </a:rPr>
              <a:t>®</a:t>
            </a:r>
            <a:r>
              <a:rPr lang="en-US" sz="2800" b="1" i="1" dirty="0" err="1">
                <a:solidFill>
                  <a:srgbClr val="0070C0"/>
                </a:solidFill>
                <a:latin typeface=".VnTime" pitchFamily="34" charset="0"/>
                <a:sym typeface="Symbol" pitchFamily="18" charset="2"/>
              </a:rPr>
              <a:t>èi</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KLt</a:t>
            </a:r>
            <a:r>
              <a:rPr lang="en-US" sz="2800" b="1" i="1" dirty="0">
                <a:solidFill>
                  <a:srgbClr val="0070C0"/>
                </a:solidFill>
                <a:latin typeface=".VnTime" pitchFamily="34" charset="0"/>
                <a:sym typeface="Symbol" pitchFamily="18" charset="2"/>
              </a:rPr>
              <a:t>®). §¬n </a:t>
            </a:r>
            <a:r>
              <a:rPr lang="en-US" sz="2800" b="1" i="1" dirty="0" err="1">
                <a:solidFill>
                  <a:srgbClr val="0070C0"/>
                </a:solidFill>
                <a:latin typeface=".VnTime" pitchFamily="34" charset="0"/>
                <a:sym typeface="Symbol" pitchFamily="18" charset="2"/>
              </a:rPr>
              <a:t>vÞ</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nµy</a:t>
            </a:r>
            <a:r>
              <a:rPr lang="en-US" sz="2800" b="1" i="1" dirty="0">
                <a:solidFill>
                  <a:srgbClr val="0070C0"/>
                </a:solidFill>
                <a:latin typeface=".VnTime" pitchFamily="34" charset="0"/>
                <a:sym typeface="Symbol" pitchFamily="18" charset="2"/>
              </a:rPr>
              <a:t> ®­</a:t>
            </a:r>
            <a:r>
              <a:rPr lang="en-US" sz="2400" b="1" i="1" dirty="0" err="1">
                <a:solidFill>
                  <a:srgbClr val="0070C0"/>
                </a:solidFill>
              </a:rPr>
              <a:t>ư</a:t>
            </a:r>
            <a:r>
              <a:rPr lang="en-US" sz="2800" b="1" i="1" dirty="0" err="1">
                <a:solidFill>
                  <a:srgbClr val="0070C0"/>
                </a:solidFill>
                <a:latin typeface=".VnTime" pitchFamily="34" charset="0"/>
                <a:sym typeface="Symbol" pitchFamily="18" charset="2"/>
              </a:rPr>
              <a:t>îc</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Þnh</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nghÜa</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nh</a:t>
            </a:r>
            <a:r>
              <a:rPr lang="en-US" sz="2400" b="1" i="1" dirty="0" err="1">
                <a:solidFill>
                  <a:srgbClr val="0070C0"/>
                </a:solidFill>
              </a:rPr>
              <a:t>ư</a:t>
            </a:r>
            <a:r>
              <a:rPr lang="en-US" sz="2800" b="1" i="1" dirty="0">
                <a:solidFill>
                  <a:srgbClr val="0070C0"/>
                </a:solidFill>
                <a:latin typeface=".VnTime" pitchFamily="34" charset="0"/>
                <a:sym typeface="Symbol" pitchFamily="18" charset="2"/>
              </a:rPr>
              <a:t>­ </a:t>
            </a:r>
            <a:r>
              <a:rPr lang="en-US" sz="2800" b="1" i="1" dirty="0" err="1">
                <a:solidFill>
                  <a:srgbClr val="0070C0"/>
                </a:solidFill>
                <a:latin typeface=".VnTime" pitchFamily="34" charset="0"/>
                <a:sym typeface="Symbol" pitchFamily="18" charset="2"/>
              </a:rPr>
              <a:t>sau</a:t>
            </a:r>
            <a:r>
              <a:rPr lang="en-US" sz="2800" b="1" i="1" dirty="0">
                <a:solidFill>
                  <a:srgbClr val="0070C0"/>
                </a:solidFill>
                <a:latin typeface=".VnTime" pitchFamily="34" charset="0"/>
                <a:sym typeface="Symbol" pitchFamily="18" charset="2"/>
              </a:rPr>
              <a:t>:</a:t>
            </a:r>
          </a:p>
          <a:p>
            <a:endParaRPr lang="en-US" dirty="0"/>
          </a:p>
        </p:txBody>
      </p:sp>
      <p:sp>
        <p:nvSpPr>
          <p:cNvPr id="3" name="Title 2"/>
          <p:cNvSpPr>
            <a:spLocks noGrp="1"/>
          </p:cNvSpPr>
          <p:nvPr>
            <p:ph type="title"/>
          </p:nvPr>
        </p:nvSpPr>
        <p:spPr>
          <a:xfrm>
            <a:off x="304800" y="304800"/>
            <a:ext cx="8839200" cy="1143000"/>
          </a:xfrm>
        </p:spPr>
        <p:txBody>
          <a:bodyPr>
            <a:noAutofit/>
          </a:bodyPr>
          <a:lstStyle/>
          <a:p>
            <a:r>
              <a:rPr lang="en-GB" sz="3200" u="sng" dirty="0"/>
              <a:t>2. </a:t>
            </a:r>
            <a:r>
              <a:rPr lang="en-GB" sz="3200" u="sng" dirty="0" err="1"/>
              <a:t>Kích</a:t>
            </a:r>
            <a:r>
              <a:rPr lang="en-GB" sz="3200" u="sng" dirty="0"/>
              <a:t> </a:t>
            </a:r>
            <a:r>
              <a:rPr lang="en-GB" sz="3200" u="sng" dirty="0" err="1"/>
              <a:t>thước</a:t>
            </a:r>
            <a:r>
              <a:rPr lang="en-GB" sz="3200" u="sng" dirty="0"/>
              <a:t> </a:t>
            </a:r>
            <a:r>
              <a:rPr lang="en-GB" sz="3200" u="sng" dirty="0" err="1"/>
              <a:t>và</a:t>
            </a:r>
            <a:r>
              <a:rPr lang="en-GB" sz="3200" u="sng" dirty="0"/>
              <a:t> </a:t>
            </a:r>
            <a:r>
              <a:rPr lang="en-GB" sz="3200" u="sng" dirty="0" err="1"/>
              <a:t>khối</a:t>
            </a:r>
            <a:r>
              <a:rPr lang="en-GB" sz="3200" u="sng" dirty="0"/>
              <a:t> </a:t>
            </a:r>
            <a:r>
              <a:rPr lang="en-GB" sz="3200" u="sng" dirty="0" err="1"/>
              <a:t>lượng</a:t>
            </a:r>
            <a:r>
              <a:rPr lang="en-GB" sz="3200" u="sng" dirty="0"/>
              <a:t> </a:t>
            </a:r>
            <a:r>
              <a:rPr lang="en-GB" sz="3200" u="sng" dirty="0" err="1" smtClean="0"/>
              <a:t>của</a:t>
            </a:r>
            <a:r>
              <a:rPr lang="en-GB" sz="3200" u="sng" dirty="0" smtClean="0"/>
              <a:t> </a:t>
            </a:r>
            <a:r>
              <a:rPr lang="en-GB" sz="3200" u="sng" dirty="0" err="1" smtClean="0"/>
              <a:t>nguyên</a:t>
            </a:r>
            <a:r>
              <a:rPr lang="en-GB" sz="3200" u="sng" dirty="0" smtClean="0"/>
              <a:t> </a:t>
            </a:r>
            <a:r>
              <a:rPr lang="en-GB" sz="3200" u="sng" dirty="0" err="1"/>
              <a:t>tử</a:t>
            </a:r>
            <a:r>
              <a:rPr lang="en-US" sz="3600" dirty="0"/>
              <a:t/>
            </a:r>
            <a:br>
              <a:rPr lang="en-US" sz="3600" dirty="0"/>
            </a:br>
            <a:endParaRPr lang="en-US" sz="3600" dirty="0"/>
          </a:p>
        </p:txBody>
      </p:sp>
      <p:graphicFrame>
        <p:nvGraphicFramePr>
          <p:cNvPr id="4" name="Object 3"/>
          <p:cNvGraphicFramePr>
            <a:graphicFrameLocks noChangeAspect="1"/>
          </p:cNvGraphicFramePr>
          <p:nvPr>
            <p:extLst>
              <p:ext uri="{D42A27DB-BD31-4B8C-83A1-F6EECF244321}">
                <p14:modId xmlns:p14="http://schemas.microsoft.com/office/powerpoint/2010/main" val="2662626463"/>
              </p:ext>
            </p:extLst>
          </p:nvPr>
        </p:nvGraphicFramePr>
        <p:xfrm>
          <a:off x="1600200" y="3924300"/>
          <a:ext cx="6513513" cy="1022350"/>
        </p:xfrm>
        <a:graphic>
          <a:graphicData uri="http://schemas.openxmlformats.org/presentationml/2006/ole">
            <mc:AlternateContent xmlns:mc="http://schemas.openxmlformats.org/markup-compatibility/2006">
              <mc:Choice xmlns:v="urn:schemas-microsoft-com:vml" Requires="v">
                <p:oleObj spid="_x0000_s6148" name="Equation" r:id="rId3" imgW="6502400" imgH="1028700" progId="Equation.DSMT4">
                  <p:embed/>
                </p:oleObj>
              </mc:Choice>
              <mc:Fallback>
                <p:oleObj name="Equation" r:id="rId3" imgW="6502400" imgH="10287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924300"/>
                        <a:ext cx="6513513"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531385414"/>
              </p:ext>
            </p:extLst>
          </p:nvPr>
        </p:nvGraphicFramePr>
        <p:xfrm>
          <a:off x="4419600" y="5334000"/>
          <a:ext cx="3576637" cy="977900"/>
        </p:xfrm>
        <a:graphic>
          <a:graphicData uri="http://schemas.openxmlformats.org/presentationml/2006/ole">
            <mc:AlternateContent xmlns:mc="http://schemas.openxmlformats.org/markup-compatibility/2006">
              <mc:Choice xmlns:v="urn:schemas-microsoft-com:vml" Requires="v">
                <p:oleObj spid="_x0000_s6149" name="Equation" r:id="rId5" imgW="3568700" imgH="977900" progId="Equation.DSMT4">
                  <p:embed/>
                </p:oleObj>
              </mc:Choice>
              <mc:Fallback>
                <p:oleObj name="Equation" r:id="rId5" imgW="3568700" imgH="9779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9600" y="5334000"/>
                        <a:ext cx="3576637"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97394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1"/>
          </p:nvPr>
        </p:nvSpPr>
        <p:spPr>
          <a:noFill/>
        </p:spPr>
        <p:txBody>
          <a:bodyPr/>
          <a:lstStyle>
            <a:lvl1pPr>
              <a:defRPr sz="2000">
                <a:solidFill>
                  <a:schemeClr val="tx1"/>
                </a:solidFill>
                <a:latin typeface=".VnArial Narrow" pitchFamily="34" charset="0"/>
              </a:defRPr>
            </a:lvl1pPr>
            <a:lvl2pPr marL="742950" indent="-285750">
              <a:defRPr sz="2000">
                <a:solidFill>
                  <a:schemeClr val="tx1"/>
                </a:solidFill>
                <a:latin typeface=".VnArial Narrow" pitchFamily="34" charset="0"/>
              </a:defRPr>
            </a:lvl2pPr>
            <a:lvl3pPr marL="1143000" indent="-228600">
              <a:defRPr sz="2000">
                <a:solidFill>
                  <a:schemeClr val="tx1"/>
                </a:solidFill>
                <a:latin typeface=".VnArial Narrow" pitchFamily="34" charset="0"/>
              </a:defRPr>
            </a:lvl3pPr>
            <a:lvl4pPr marL="1600200" indent="-228600">
              <a:defRPr sz="2000">
                <a:solidFill>
                  <a:schemeClr val="tx1"/>
                </a:solidFill>
                <a:latin typeface=".VnArial Narrow" pitchFamily="34" charset="0"/>
              </a:defRPr>
            </a:lvl4pPr>
            <a:lvl5pPr marL="2057400" indent="-228600">
              <a:defRPr sz="2000">
                <a:solidFill>
                  <a:schemeClr val="tx1"/>
                </a:solidFill>
                <a:latin typeface=".VnArial Narrow" pitchFamily="34" charset="0"/>
              </a:defRPr>
            </a:lvl5pPr>
            <a:lvl6pPr marL="2514600" indent="-228600" eaLnBrk="0" fontAlgn="base" hangingPunct="0">
              <a:spcBef>
                <a:spcPct val="0"/>
              </a:spcBef>
              <a:spcAft>
                <a:spcPct val="0"/>
              </a:spcAft>
              <a:defRPr sz="2000">
                <a:solidFill>
                  <a:schemeClr val="tx1"/>
                </a:solidFill>
                <a:latin typeface=".VnArial Narrow" pitchFamily="34" charset="0"/>
              </a:defRPr>
            </a:lvl6pPr>
            <a:lvl7pPr marL="2971800" indent="-228600" eaLnBrk="0" fontAlgn="base" hangingPunct="0">
              <a:spcBef>
                <a:spcPct val="0"/>
              </a:spcBef>
              <a:spcAft>
                <a:spcPct val="0"/>
              </a:spcAft>
              <a:defRPr sz="2000">
                <a:solidFill>
                  <a:schemeClr val="tx1"/>
                </a:solidFill>
                <a:latin typeface=".VnArial Narrow" pitchFamily="34" charset="0"/>
              </a:defRPr>
            </a:lvl7pPr>
            <a:lvl8pPr marL="3429000" indent="-228600" eaLnBrk="0" fontAlgn="base" hangingPunct="0">
              <a:spcBef>
                <a:spcPct val="0"/>
              </a:spcBef>
              <a:spcAft>
                <a:spcPct val="0"/>
              </a:spcAft>
              <a:defRPr sz="2000">
                <a:solidFill>
                  <a:schemeClr val="tx1"/>
                </a:solidFill>
                <a:latin typeface=".VnArial Narrow" pitchFamily="34" charset="0"/>
              </a:defRPr>
            </a:lvl8pPr>
            <a:lvl9pPr marL="3886200" indent="-228600" eaLnBrk="0" fontAlgn="base" hangingPunct="0">
              <a:spcBef>
                <a:spcPct val="0"/>
              </a:spcBef>
              <a:spcAft>
                <a:spcPct val="0"/>
              </a:spcAft>
              <a:defRPr sz="2000">
                <a:solidFill>
                  <a:schemeClr val="tx1"/>
                </a:solidFill>
                <a:latin typeface=".VnArial Narrow" pitchFamily="34" charset="0"/>
              </a:defRPr>
            </a:lvl9pPr>
          </a:lstStyle>
          <a:p>
            <a:fld id="{30F85FB4-8FFB-4C55-B71E-0255F2DE490E}" type="slidenum">
              <a:rPr lang="en-US" sz="1200">
                <a:latin typeface="Arial" charset="0"/>
              </a:rPr>
              <a:pPr/>
              <a:t>21</a:t>
            </a:fld>
            <a:endParaRPr lang="en-US" sz="1200">
              <a:latin typeface="Arial" charset="0"/>
            </a:endParaRPr>
          </a:p>
        </p:txBody>
      </p:sp>
      <p:sp>
        <p:nvSpPr>
          <p:cNvPr id="75844" name="AutoShape 68"/>
          <p:cNvSpPr>
            <a:spLocks noChangeArrowheads="1"/>
          </p:cNvSpPr>
          <p:nvPr/>
        </p:nvSpPr>
        <p:spPr bwMode="auto">
          <a:xfrm>
            <a:off x="1143000" y="5702300"/>
            <a:ext cx="609600" cy="304800"/>
          </a:xfrm>
          <a:custGeom>
            <a:avLst/>
            <a:gdLst>
              <a:gd name="T0" fmla="*/ 457200 w 21600"/>
              <a:gd name="T1" fmla="*/ 0 h 21600"/>
              <a:gd name="T2" fmla="*/ 0 w 21600"/>
              <a:gd name="T3" fmla="*/ 152400 h 21600"/>
              <a:gd name="T4" fmla="*/ 457200 w 21600"/>
              <a:gd name="T5" fmla="*/ 304800 h 21600"/>
              <a:gd name="T6" fmla="*/ 609600 w 21600"/>
              <a:gd name="T7" fmla="*/ 1524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845" name="Rectangle 69"/>
          <p:cNvSpPr>
            <a:spLocks noRot="1" noChangeArrowheads="1"/>
          </p:cNvSpPr>
          <p:nvPr/>
        </p:nvSpPr>
        <p:spPr bwMode="auto">
          <a:xfrm>
            <a:off x="0" y="762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defRPr/>
            </a:pPr>
            <a:r>
              <a:rPr lang="en-GB" sz="2800" u="sng" dirty="0" smtClean="0"/>
              <a:t>2. </a:t>
            </a:r>
            <a:r>
              <a:rPr lang="en-GB" sz="2800" u="sng" dirty="0" err="1" smtClean="0"/>
              <a:t>Kích</a:t>
            </a:r>
            <a:r>
              <a:rPr lang="en-GB" sz="2800" u="sng" dirty="0" smtClean="0"/>
              <a:t> </a:t>
            </a:r>
            <a:r>
              <a:rPr lang="en-GB" sz="2800" u="sng" dirty="0" err="1" smtClean="0"/>
              <a:t>thước</a:t>
            </a:r>
            <a:r>
              <a:rPr lang="en-GB" sz="2800" u="sng" dirty="0" smtClean="0"/>
              <a:t> </a:t>
            </a:r>
            <a:r>
              <a:rPr lang="en-GB" sz="2800" u="sng" dirty="0" err="1" smtClean="0"/>
              <a:t>và</a:t>
            </a:r>
            <a:r>
              <a:rPr lang="en-GB" sz="2800" u="sng" dirty="0" smtClean="0"/>
              <a:t> </a:t>
            </a:r>
            <a:r>
              <a:rPr lang="en-GB" sz="2800" u="sng" dirty="0" err="1" smtClean="0"/>
              <a:t>khối</a:t>
            </a:r>
            <a:r>
              <a:rPr lang="en-GB" sz="2800" u="sng" dirty="0" smtClean="0"/>
              <a:t> </a:t>
            </a:r>
            <a:r>
              <a:rPr lang="en-GB" sz="2800" u="sng" dirty="0" err="1" smtClean="0"/>
              <a:t>lượng</a:t>
            </a:r>
            <a:r>
              <a:rPr lang="en-GB" sz="2800" u="sng" dirty="0" smtClean="0"/>
              <a:t> </a:t>
            </a:r>
            <a:r>
              <a:rPr lang="en-GB" sz="2800" u="sng" dirty="0" err="1" smtClean="0"/>
              <a:t>của</a:t>
            </a:r>
            <a:r>
              <a:rPr lang="en-GB" sz="2800" u="sng" dirty="0" smtClean="0"/>
              <a:t> </a:t>
            </a:r>
            <a:r>
              <a:rPr lang="en-GB" sz="2800" u="sng" dirty="0" err="1" smtClean="0"/>
              <a:t>nguyên</a:t>
            </a:r>
            <a:r>
              <a:rPr lang="en-GB" sz="2800" u="sng" dirty="0" smtClean="0"/>
              <a:t> </a:t>
            </a:r>
            <a:r>
              <a:rPr lang="en-GB" sz="2800" u="sng" dirty="0" err="1" smtClean="0"/>
              <a:t>tử</a:t>
            </a:r>
            <a:endParaRPr lang="en-US" sz="2800" b="1" dirty="0">
              <a:solidFill>
                <a:schemeClr val="bg1"/>
              </a:solidFill>
              <a:effectDag name="">
                <a:cont type="tree" name="">
                  <a:effect ref="fillLine"/>
                  <a:outerShdw dist="38100" dir="13500000" algn="br">
                    <a:srgbClr val="4C7FE5"/>
                  </a:outerShdw>
                </a:cont>
                <a:cont type="tree" name="">
                  <a:effect ref="fillLine"/>
                  <a:outerShdw dist="38100" dir="2700000" algn="tl">
                    <a:srgbClr val="001E5B"/>
                  </a:outerShdw>
                </a:cont>
                <a:effect ref="fillLine"/>
              </a:effectDag>
              <a:latin typeface=".VnArialH" pitchFamily="34" charset="0"/>
            </a:endParaRPr>
          </a:p>
        </p:txBody>
      </p:sp>
      <p:sp>
        <p:nvSpPr>
          <p:cNvPr id="13317" name="Line 70"/>
          <p:cNvSpPr>
            <a:spLocks noChangeShapeType="1"/>
          </p:cNvSpPr>
          <p:nvPr/>
        </p:nvSpPr>
        <p:spPr bwMode="auto">
          <a:xfrm>
            <a:off x="0" y="762000"/>
            <a:ext cx="91440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18" name="Rectangle 71"/>
          <p:cNvSpPr>
            <a:spLocks noChangeArrowheads="1"/>
          </p:cNvSpPr>
          <p:nvPr/>
        </p:nvSpPr>
        <p:spPr bwMode="auto">
          <a:xfrm>
            <a:off x="228600" y="1066800"/>
            <a:ext cx="8686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2800" b="1" i="1" dirty="0">
                <a:solidFill>
                  <a:srgbClr val="0070C0"/>
                </a:solidFill>
                <a:latin typeface=".VnArial" pitchFamily="34" charset="0"/>
              </a:rPr>
              <a:t>§¬n </a:t>
            </a:r>
            <a:r>
              <a:rPr lang="en-US" sz="2800" b="1" i="1" dirty="0" err="1">
                <a:solidFill>
                  <a:srgbClr val="0070C0"/>
                </a:solidFill>
                <a:latin typeface=".VnArial" pitchFamily="34" charset="0"/>
              </a:rPr>
              <a:t>vÞ</a:t>
            </a:r>
            <a:r>
              <a:rPr lang="en-US" sz="2800" b="1" i="1" dirty="0">
                <a:solidFill>
                  <a:srgbClr val="0070C0"/>
                </a:solidFill>
                <a:latin typeface=".VnArial" pitchFamily="34" charset="0"/>
              </a:rPr>
              <a:t> </a:t>
            </a:r>
            <a:r>
              <a:rPr lang="en-US" sz="2800" b="1" i="1" dirty="0" err="1">
                <a:solidFill>
                  <a:srgbClr val="0070C0"/>
                </a:solidFill>
                <a:latin typeface=".VnArial" pitchFamily="34" charset="0"/>
              </a:rPr>
              <a:t>khèi</a:t>
            </a:r>
            <a:r>
              <a:rPr lang="en-US" sz="2800" b="1" i="1" dirty="0">
                <a:solidFill>
                  <a:srgbClr val="0070C0"/>
                </a:solidFill>
                <a:latin typeface=".VnArial" pitchFamily="34" charset="0"/>
              </a:rPr>
              <a:t> </a:t>
            </a:r>
            <a:r>
              <a:rPr lang="en-US" sz="2800" b="1" i="1" dirty="0" err="1">
                <a:solidFill>
                  <a:srgbClr val="0070C0"/>
                </a:solidFill>
                <a:latin typeface=".VnArial" pitchFamily="34" charset="0"/>
              </a:rPr>
              <a:t>l­îng</a:t>
            </a:r>
            <a:r>
              <a:rPr lang="en-US" sz="2800" b="1" i="1" dirty="0">
                <a:solidFill>
                  <a:srgbClr val="0070C0"/>
                </a:solidFill>
                <a:latin typeface=".VnArial" pitchFamily="34" charset="0"/>
              </a:rPr>
              <a:t> </a:t>
            </a:r>
            <a:r>
              <a:rPr lang="en-US" sz="2800" b="1" i="1" dirty="0" err="1">
                <a:solidFill>
                  <a:srgbClr val="0070C0"/>
                </a:solidFill>
                <a:latin typeface=".VnArial" pitchFamily="34" charset="0"/>
              </a:rPr>
              <a:t>nguyªn</a:t>
            </a:r>
            <a:r>
              <a:rPr lang="en-US" sz="2800" b="1" i="1" dirty="0">
                <a:solidFill>
                  <a:srgbClr val="0070C0"/>
                </a:solidFill>
                <a:latin typeface=".VnArial" pitchFamily="34" charset="0"/>
              </a:rPr>
              <a:t> </a:t>
            </a:r>
            <a:r>
              <a:rPr lang="en-US" sz="2800" b="1" i="1" dirty="0" err="1">
                <a:solidFill>
                  <a:srgbClr val="0070C0"/>
                </a:solidFill>
                <a:latin typeface=".VnArial" pitchFamily="34" charset="0"/>
              </a:rPr>
              <a:t>tö</a:t>
            </a:r>
            <a:endParaRPr lang="en-US" sz="2800" b="1" i="1" dirty="0">
              <a:solidFill>
                <a:srgbClr val="0070C0"/>
              </a:solidFill>
              <a:latin typeface=".VnArial" pitchFamily="34" charset="0"/>
            </a:endParaRPr>
          </a:p>
        </p:txBody>
      </p:sp>
      <p:sp>
        <p:nvSpPr>
          <p:cNvPr id="13319" name="Rectangle 75"/>
          <p:cNvSpPr>
            <a:spLocks noChangeArrowheads="1"/>
          </p:cNvSpPr>
          <p:nvPr/>
        </p:nvSpPr>
        <p:spPr bwMode="auto">
          <a:xfrm>
            <a:off x="0" y="31892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75850" name="Object 74"/>
          <p:cNvGraphicFramePr>
            <a:graphicFrameLocks noChangeAspect="1"/>
          </p:cNvGraphicFramePr>
          <p:nvPr>
            <p:extLst>
              <p:ext uri="{D42A27DB-BD31-4B8C-83A1-F6EECF244321}">
                <p14:modId xmlns:p14="http://schemas.microsoft.com/office/powerpoint/2010/main" val="1136423032"/>
              </p:ext>
            </p:extLst>
          </p:nvPr>
        </p:nvGraphicFramePr>
        <p:xfrm>
          <a:off x="1600200" y="3923841"/>
          <a:ext cx="6513512" cy="1022350"/>
        </p:xfrm>
        <a:graphic>
          <a:graphicData uri="http://schemas.openxmlformats.org/presentationml/2006/ole">
            <mc:AlternateContent xmlns:mc="http://schemas.openxmlformats.org/markup-compatibility/2006">
              <mc:Choice xmlns:v="urn:schemas-microsoft-com:vml" Requires="v">
                <p:oleObj spid="_x0000_s7172" name="Equation" r:id="rId3" imgW="6502400" imgH="1028700" progId="Equation.DSMT4">
                  <p:embed/>
                </p:oleObj>
              </mc:Choice>
              <mc:Fallback>
                <p:oleObj name="Equation" r:id="rId3" imgW="6502400" imgH="10287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923841"/>
                        <a:ext cx="6513512"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21" name="Rectangle 78"/>
          <p:cNvSpPr>
            <a:spLocks noChangeArrowheads="1"/>
          </p:cNvSpPr>
          <p:nvPr/>
        </p:nvSpPr>
        <p:spPr bwMode="auto">
          <a:xfrm>
            <a:off x="0" y="3200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75853" name="Object 77"/>
          <p:cNvGraphicFramePr>
            <a:graphicFrameLocks noChangeAspect="1"/>
          </p:cNvGraphicFramePr>
          <p:nvPr/>
        </p:nvGraphicFramePr>
        <p:xfrm>
          <a:off x="2659063" y="5410200"/>
          <a:ext cx="3576637" cy="977900"/>
        </p:xfrm>
        <a:graphic>
          <a:graphicData uri="http://schemas.openxmlformats.org/presentationml/2006/ole">
            <mc:AlternateContent xmlns:mc="http://schemas.openxmlformats.org/markup-compatibility/2006">
              <mc:Choice xmlns:v="urn:schemas-microsoft-com:vml" Requires="v">
                <p:oleObj spid="_x0000_s7173" name="Equation" r:id="rId5" imgW="3568700" imgH="977900" progId="Equation.DSMT4">
                  <p:embed/>
                </p:oleObj>
              </mc:Choice>
              <mc:Fallback>
                <p:oleObj name="Equation" r:id="rId5" imgW="3568700" imgH="9779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9063" y="5410200"/>
                        <a:ext cx="3576637" cy="977900"/>
                      </a:xfrm>
                      <a:prstGeom prst="rect">
                        <a:avLst/>
                      </a:prstGeom>
                      <a:noFill/>
                      <a:ln>
                        <a:noFill/>
                      </a:ln>
                    </p:spPr>
                  </p:pic>
                </p:oleObj>
              </mc:Fallback>
            </mc:AlternateContent>
          </a:graphicData>
        </a:graphic>
      </p:graphicFrame>
      <p:sp>
        <p:nvSpPr>
          <p:cNvPr id="75855" name="Rectangle 79"/>
          <p:cNvSpPr>
            <a:spLocks noChangeArrowheads="1"/>
          </p:cNvSpPr>
          <p:nvPr/>
        </p:nvSpPr>
        <p:spPr bwMode="auto">
          <a:xfrm>
            <a:off x="228600" y="1752600"/>
            <a:ext cx="86868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indent="457200" algn="just">
              <a:lnSpc>
                <a:spcPct val="110000"/>
              </a:lnSpc>
              <a:spcBef>
                <a:spcPct val="25000"/>
              </a:spcBef>
              <a:buClr>
                <a:schemeClr val="hlink"/>
              </a:buClr>
              <a:buSzPct val="70000"/>
            </a:pPr>
            <a:r>
              <a:rPr lang="en-US" sz="3000" dirty="0">
                <a:solidFill>
                  <a:srgbClr val="0070C0"/>
                </a:solidFill>
                <a:latin typeface=".VnTime" pitchFamily="34" charset="0"/>
                <a:sym typeface="Symbol" pitchFamily="18" charset="2"/>
              </a:rPr>
              <a:t>§</a:t>
            </a:r>
            <a:r>
              <a:rPr lang="en-US" sz="3000" dirty="0" err="1">
                <a:solidFill>
                  <a:srgbClr val="0070C0"/>
                </a:solidFill>
                <a:latin typeface=".VnTime" pitchFamily="34" charset="0"/>
                <a:sym typeface="Symbol" pitchFamily="18" charset="2"/>
              </a:rPr>
              <a:t>èi</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víi</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nguyªn</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tö</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ng­êi</a:t>
            </a:r>
            <a:r>
              <a:rPr lang="en-US" sz="3000" dirty="0">
                <a:solidFill>
                  <a:srgbClr val="0070C0"/>
                </a:solidFill>
                <a:latin typeface=".VnTime" pitchFamily="34" charset="0"/>
                <a:sym typeface="Symbol" pitchFamily="18" charset="2"/>
              </a:rPr>
              <a:t> ta </a:t>
            </a:r>
            <a:r>
              <a:rPr lang="en-US" sz="3000" dirty="0" err="1">
                <a:solidFill>
                  <a:srgbClr val="0070C0"/>
                </a:solidFill>
                <a:latin typeface=".VnTime" pitchFamily="34" charset="0"/>
                <a:sym typeface="Symbol" pitchFamily="18" charset="2"/>
              </a:rPr>
              <a:t>Ýt</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dïng</a:t>
            </a:r>
            <a:r>
              <a:rPr lang="en-US" sz="3000" dirty="0">
                <a:solidFill>
                  <a:srgbClr val="0070C0"/>
                </a:solidFill>
                <a:latin typeface=".VnTime" pitchFamily="34" charset="0"/>
                <a:sym typeface="Symbol" pitchFamily="18" charset="2"/>
              </a:rPr>
              <a:t> ®¬n </a:t>
            </a:r>
            <a:r>
              <a:rPr lang="en-US" sz="3000" dirty="0" err="1">
                <a:solidFill>
                  <a:srgbClr val="0070C0"/>
                </a:solidFill>
                <a:latin typeface=".VnTime" pitchFamily="34" charset="0"/>
                <a:sym typeface="Symbol" pitchFamily="18" charset="2"/>
              </a:rPr>
              <a:t>vÞ</a:t>
            </a:r>
            <a:r>
              <a:rPr lang="en-US" sz="3000" dirty="0">
                <a:solidFill>
                  <a:srgbClr val="0070C0"/>
                </a:solidFill>
                <a:latin typeface=".VnTime" pitchFamily="34" charset="0"/>
                <a:sym typeface="Symbol" pitchFamily="18" charset="2"/>
              </a:rPr>
              <a:t> </a:t>
            </a:r>
            <a:r>
              <a:rPr lang="en-US" sz="3000" b="1" dirty="0">
                <a:solidFill>
                  <a:srgbClr val="0070C0"/>
                </a:solidFill>
                <a:latin typeface=".VnTime" pitchFamily="34" charset="0"/>
                <a:sym typeface="Symbol" pitchFamily="18" charset="2"/>
              </a:rPr>
              <a:t>gam</a:t>
            </a:r>
            <a:r>
              <a:rPr lang="en-US" sz="3000"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khèi</a:t>
            </a:r>
            <a:r>
              <a:rPr lang="en-US" sz="3000" i="1"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l­îng</a:t>
            </a:r>
            <a:r>
              <a:rPr lang="en-US" sz="3000" i="1"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tuyÖt</a:t>
            </a:r>
            <a:r>
              <a:rPr lang="en-US" sz="3000" i="1"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èi</a:t>
            </a:r>
            <a:r>
              <a:rPr lang="en-US" sz="3000" i="1" dirty="0">
                <a:solidFill>
                  <a:srgbClr val="0070C0"/>
                </a:solidFill>
                <a:latin typeface=".VnTime" pitchFamily="34" charset="0"/>
                <a:sym typeface="Symbol" pitchFamily="18" charset="2"/>
              </a:rPr>
              <a:t>: </a:t>
            </a:r>
            <a:r>
              <a:rPr lang="en-US" sz="3000" b="1" i="1" dirty="0">
                <a:solidFill>
                  <a:srgbClr val="0070C0"/>
                </a:solidFill>
                <a:latin typeface=".VnTime" pitchFamily="34" charset="0"/>
                <a:sym typeface="Symbol" pitchFamily="18" charset="2"/>
              </a:rPr>
              <a:t>KLT§</a:t>
            </a:r>
            <a:r>
              <a:rPr lang="en-US" sz="3000" i="1" dirty="0">
                <a:solidFill>
                  <a:srgbClr val="0070C0"/>
                </a:solidFill>
                <a:latin typeface=".VnTime" pitchFamily="34" charset="0"/>
                <a:sym typeface="Symbol" pitchFamily="18" charset="2"/>
              </a:rPr>
              <a:t>)</a:t>
            </a:r>
            <a:r>
              <a:rPr lang="en-US" sz="3000" dirty="0">
                <a:solidFill>
                  <a:srgbClr val="0070C0"/>
                </a:solidFill>
                <a:latin typeface=".VnTime" pitchFamily="34" charset="0"/>
                <a:sym typeface="Symbol" pitchFamily="18" charset="2"/>
              </a:rPr>
              <a:t> mµ </a:t>
            </a:r>
            <a:r>
              <a:rPr lang="en-US" sz="3000" dirty="0" err="1">
                <a:solidFill>
                  <a:srgbClr val="0070C0"/>
                </a:solidFill>
                <a:latin typeface=".VnTime" pitchFamily="34" charset="0"/>
                <a:sym typeface="Symbol" pitchFamily="18" charset="2"/>
              </a:rPr>
              <a:t>dïng</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khèi</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l­îng</a:t>
            </a:r>
            <a:r>
              <a:rPr lang="en-US" sz="3000" dirty="0">
                <a:solidFill>
                  <a:srgbClr val="0070C0"/>
                </a:solidFill>
                <a:latin typeface=".VnTime" pitchFamily="34" charset="0"/>
                <a:sym typeface="Symbol" pitchFamily="18" charset="2"/>
              </a:rPr>
              <a:t> u (</a:t>
            </a:r>
            <a:r>
              <a:rPr lang="en-US" sz="3000" i="1" dirty="0" err="1">
                <a:solidFill>
                  <a:srgbClr val="0070C0"/>
                </a:solidFill>
                <a:latin typeface=".VnTime" pitchFamily="34" charset="0"/>
                <a:sym typeface="Symbol" pitchFamily="18" charset="2"/>
              </a:rPr>
              <a:t>khèi</a:t>
            </a:r>
            <a:r>
              <a:rPr lang="en-US" sz="3000" i="1"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l­îng</a:t>
            </a:r>
            <a:r>
              <a:rPr lang="en-US" sz="3000" i="1"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t­¬ng</a:t>
            </a:r>
            <a:r>
              <a:rPr lang="en-US" sz="3000" i="1" dirty="0">
                <a:solidFill>
                  <a:srgbClr val="0070C0"/>
                </a:solidFill>
                <a:latin typeface=".VnTime" pitchFamily="34" charset="0"/>
                <a:sym typeface="Symbol" pitchFamily="18" charset="2"/>
              </a:rPr>
              <a:t> ®</a:t>
            </a:r>
            <a:r>
              <a:rPr lang="en-US" sz="3000" i="1" dirty="0" err="1">
                <a:solidFill>
                  <a:srgbClr val="0070C0"/>
                </a:solidFill>
                <a:latin typeface=".VnTime" pitchFamily="34" charset="0"/>
                <a:sym typeface="Symbol" pitchFamily="18" charset="2"/>
              </a:rPr>
              <a:t>èi</a:t>
            </a:r>
            <a:r>
              <a:rPr lang="en-US" sz="3000" i="1" dirty="0">
                <a:solidFill>
                  <a:srgbClr val="0070C0"/>
                </a:solidFill>
                <a:latin typeface=".VnTime" pitchFamily="34" charset="0"/>
                <a:sym typeface="Symbol" pitchFamily="18" charset="2"/>
              </a:rPr>
              <a:t>: </a:t>
            </a:r>
            <a:r>
              <a:rPr lang="en-US" sz="3000" b="1" i="1" dirty="0" err="1">
                <a:solidFill>
                  <a:srgbClr val="0070C0"/>
                </a:solidFill>
                <a:latin typeface=".VnTime" pitchFamily="34" charset="0"/>
                <a:sym typeface="Symbol" pitchFamily="18" charset="2"/>
              </a:rPr>
              <a:t>KLt</a:t>
            </a:r>
            <a:r>
              <a:rPr lang="en-US" sz="3000" b="1" i="1" dirty="0">
                <a:solidFill>
                  <a:srgbClr val="0070C0"/>
                </a:solidFill>
                <a:latin typeface=".VnTime" pitchFamily="34" charset="0"/>
                <a:sym typeface="Symbol" pitchFamily="18" charset="2"/>
              </a:rPr>
              <a:t>®</a:t>
            </a:r>
            <a:r>
              <a:rPr lang="en-US" sz="3000" dirty="0">
                <a:solidFill>
                  <a:srgbClr val="0070C0"/>
                </a:solidFill>
                <a:latin typeface=".VnTime" pitchFamily="34" charset="0"/>
                <a:sym typeface="Symbol" pitchFamily="18" charset="2"/>
              </a:rPr>
              <a:t>). §¬n </a:t>
            </a:r>
            <a:r>
              <a:rPr lang="en-US" sz="3000" dirty="0" err="1">
                <a:solidFill>
                  <a:srgbClr val="0070C0"/>
                </a:solidFill>
                <a:latin typeface=".VnTime" pitchFamily="34" charset="0"/>
                <a:sym typeface="Symbol" pitchFamily="18" charset="2"/>
              </a:rPr>
              <a:t>vÞ</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nµy</a:t>
            </a:r>
            <a:r>
              <a:rPr lang="en-US" sz="3000" dirty="0">
                <a:solidFill>
                  <a:srgbClr val="0070C0"/>
                </a:solidFill>
                <a:latin typeface=".VnTime" pitchFamily="34" charset="0"/>
                <a:sym typeface="Symbol" pitchFamily="18" charset="2"/>
              </a:rPr>
              <a:t> </a:t>
            </a:r>
            <a:r>
              <a:rPr lang="en-US" sz="3000" dirty="0" smtClean="0">
                <a:solidFill>
                  <a:srgbClr val="0070C0"/>
                </a:solidFill>
                <a:latin typeface=".VnTime" pitchFamily="34" charset="0"/>
                <a:sym typeface="Symbol" pitchFamily="18" charset="2"/>
              </a:rPr>
              <a:t>®­</a:t>
            </a:r>
            <a:r>
              <a:rPr lang="en-US" sz="2800" dirty="0" err="1">
                <a:solidFill>
                  <a:srgbClr val="0070C0"/>
                </a:solidFill>
              </a:rPr>
              <a:t>ư</a:t>
            </a:r>
            <a:r>
              <a:rPr lang="en-US" sz="3000" dirty="0" err="1" smtClean="0">
                <a:solidFill>
                  <a:srgbClr val="0070C0"/>
                </a:solidFill>
                <a:latin typeface=".VnTime" pitchFamily="34" charset="0"/>
                <a:sym typeface="Symbol" pitchFamily="18" charset="2"/>
              </a:rPr>
              <a:t>îc</a:t>
            </a:r>
            <a:r>
              <a:rPr lang="en-US" sz="3000" dirty="0" smtClean="0">
                <a:solidFill>
                  <a:srgbClr val="0070C0"/>
                </a:solidFill>
                <a:latin typeface=".VnTime" pitchFamily="34" charset="0"/>
                <a:sym typeface="Symbol" pitchFamily="18" charset="2"/>
              </a:rPr>
              <a:t> </a:t>
            </a:r>
            <a:r>
              <a:rPr lang="en-US" sz="3000" dirty="0">
                <a:solidFill>
                  <a:srgbClr val="0070C0"/>
                </a:solidFill>
                <a:latin typeface=".VnTime" pitchFamily="34" charset="0"/>
                <a:sym typeface="Symbol" pitchFamily="18" charset="2"/>
              </a:rPr>
              <a:t>®</a:t>
            </a:r>
            <a:r>
              <a:rPr lang="en-US" sz="3000" dirty="0" err="1">
                <a:solidFill>
                  <a:srgbClr val="0070C0"/>
                </a:solidFill>
                <a:latin typeface=".VnTime" pitchFamily="34" charset="0"/>
                <a:sym typeface="Symbol" pitchFamily="18" charset="2"/>
              </a:rPr>
              <a:t>Þnh</a:t>
            </a:r>
            <a:r>
              <a:rPr lang="en-US" sz="3000" dirty="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nghÜa</a:t>
            </a:r>
            <a:r>
              <a:rPr lang="en-US" sz="3000" dirty="0">
                <a:solidFill>
                  <a:srgbClr val="0070C0"/>
                </a:solidFill>
                <a:latin typeface=".VnTime" pitchFamily="34" charset="0"/>
                <a:sym typeface="Symbol" pitchFamily="18" charset="2"/>
              </a:rPr>
              <a:t> </a:t>
            </a:r>
            <a:r>
              <a:rPr lang="en-US" sz="3000" dirty="0" err="1" smtClean="0">
                <a:solidFill>
                  <a:srgbClr val="0070C0"/>
                </a:solidFill>
                <a:latin typeface=".VnTime" pitchFamily="34" charset="0"/>
                <a:sym typeface="Symbol" pitchFamily="18" charset="2"/>
              </a:rPr>
              <a:t>nh</a:t>
            </a:r>
            <a:r>
              <a:rPr lang="en-US" sz="2800" dirty="0" err="1">
                <a:solidFill>
                  <a:srgbClr val="0070C0"/>
                </a:solidFill>
              </a:rPr>
              <a:t>ư</a:t>
            </a:r>
            <a:r>
              <a:rPr lang="en-US" sz="3000" dirty="0" smtClean="0">
                <a:solidFill>
                  <a:srgbClr val="0070C0"/>
                </a:solidFill>
                <a:latin typeface=".VnTime" pitchFamily="34" charset="0"/>
                <a:sym typeface="Symbol" pitchFamily="18" charset="2"/>
              </a:rPr>
              <a:t>­ </a:t>
            </a:r>
            <a:r>
              <a:rPr lang="en-US" sz="3000" dirty="0" err="1">
                <a:solidFill>
                  <a:srgbClr val="0070C0"/>
                </a:solidFill>
                <a:latin typeface=".VnTime" pitchFamily="34" charset="0"/>
                <a:sym typeface="Symbol" pitchFamily="18" charset="2"/>
              </a:rPr>
              <a:t>sau</a:t>
            </a:r>
            <a:r>
              <a:rPr lang="en-US" sz="3000" dirty="0">
                <a:solidFill>
                  <a:srgbClr val="0070C0"/>
                </a:solidFill>
                <a:latin typeface=".VnTime" pitchFamily="34" charset="0"/>
                <a:sym typeface="Symbol" pitchFamily="18" charset="2"/>
              </a:rPr>
              <a:t>:</a:t>
            </a:r>
          </a:p>
        </p:txBody>
      </p:sp>
    </p:spTree>
    <p:extLst>
      <p:ext uri="{BB962C8B-B14F-4D97-AF65-F5344CB8AC3E}">
        <p14:creationId xmlns:p14="http://schemas.microsoft.com/office/powerpoint/2010/main" val="884496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5855"/>
                                        </p:tgtEl>
                                        <p:attrNameLst>
                                          <p:attrName>style.visibility</p:attrName>
                                        </p:attrNameLst>
                                      </p:cBhvr>
                                      <p:to>
                                        <p:strVal val="visible"/>
                                      </p:to>
                                    </p:set>
                                    <p:animEffect transition="in" filter="fade">
                                      <p:cBhvr>
                                        <p:cTn id="7" dur="2000"/>
                                        <p:tgtEl>
                                          <p:spTgt spid="758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6" fill="hold" nodeType="clickEffect">
                                  <p:stCondLst>
                                    <p:cond delay="0"/>
                                  </p:stCondLst>
                                  <p:childTnLst>
                                    <p:set>
                                      <p:cBhvr>
                                        <p:cTn id="11" dur="1" fill="hold">
                                          <p:stCondLst>
                                            <p:cond delay="0"/>
                                          </p:stCondLst>
                                        </p:cTn>
                                        <p:tgtEl>
                                          <p:spTgt spid="75850"/>
                                        </p:tgtEl>
                                        <p:attrNameLst>
                                          <p:attrName>style.visibility</p:attrName>
                                        </p:attrNameLst>
                                      </p:cBhvr>
                                      <p:to>
                                        <p:strVal val="visible"/>
                                      </p:to>
                                    </p:set>
                                    <p:anim calcmode="lin" valueType="num">
                                      <p:cBhvr additive="base">
                                        <p:cTn id="12" dur="1000" fill="hold"/>
                                        <p:tgtEl>
                                          <p:spTgt spid="75850"/>
                                        </p:tgtEl>
                                        <p:attrNameLst>
                                          <p:attrName>ppt_x</p:attrName>
                                        </p:attrNameLst>
                                      </p:cBhvr>
                                      <p:tavLst>
                                        <p:tav tm="0">
                                          <p:val>
                                            <p:strVal val="1+#ppt_w/2"/>
                                          </p:val>
                                        </p:tav>
                                        <p:tav tm="100000">
                                          <p:val>
                                            <p:strVal val="#ppt_x"/>
                                          </p:val>
                                        </p:tav>
                                      </p:tavLst>
                                    </p:anim>
                                    <p:anim calcmode="lin" valueType="num">
                                      <p:cBhvr additive="base">
                                        <p:cTn id="13" dur="1000" fill="hold"/>
                                        <p:tgtEl>
                                          <p:spTgt spid="7585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75844"/>
                                        </p:tgtEl>
                                        <p:attrNameLst>
                                          <p:attrName>style.visibility</p:attrName>
                                        </p:attrNameLst>
                                      </p:cBhvr>
                                      <p:to>
                                        <p:strVal val="visible"/>
                                      </p:to>
                                    </p:set>
                                    <p:animEffect transition="in" filter="diamond(in)">
                                      <p:cBhvr>
                                        <p:cTn id="18" dur="2000"/>
                                        <p:tgtEl>
                                          <p:spTgt spid="75844"/>
                                        </p:tgtEl>
                                      </p:cBhvr>
                                    </p:animEffect>
                                  </p:childTnLst>
                                </p:cTn>
                              </p:par>
                            </p:childTnLst>
                          </p:cTn>
                        </p:par>
                        <p:par>
                          <p:cTn id="19" fill="hold" nodeType="afterGroup">
                            <p:stCondLst>
                              <p:cond delay="2000"/>
                            </p:stCondLst>
                            <p:childTnLst>
                              <p:par>
                                <p:cTn id="20" presetID="2" presetClass="entr" presetSubtype="4" fill="hold" nodeType="afterEffect">
                                  <p:stCondLst>
                                    <p:cond delay="0"/>
                                  </p:stCondLst>
                                  <p:childTnLst>
                                    <p:set>
                                      <p:cBhvr>
                                        <p:cTn id="21" dur="1" fill="hold">
                                          <p:stCondLst>
                                            <p:cond delay="0"/>
                                          </p:stCondLst>
                                        </p:cTn>
                                        <p:tgtEl>
                                          <p:spTgt spid="75853"/>
                                        </p:tgtEl>
                                        <p:attrNameLst>
                                          <p:attrName>style.visibility</p:attrName>
                                        </p:attrNameLst>
                                      </p:cBhvr>
                                      <p:to>
                                        <p:strVal val="visible"/>
                                      </p:to>
                                    </p:set>
                                    <p:anim calcmode="lin" valueType="num">
                                      <p:cBhvr additive="base">
                                        <p:cTn id="22" dur="500" fill="hold"/>
                                        <p:tgtEl>
                                          <p:spTgt spid="75853"/>
                                        </p:tgtEl>
                                        <p:attrNameLst>
                                          <p:attrName>ppt_x</p:attrName>
                                        </p:attrNameLst>
                                      </p:cBhvr>
                                      <p:tavLst>
                                        <p:tav tm="0">
                                          <p:val>
                                            <p:strVal val="#ppt_x"/>
                                          </p:val>
                                        </p:tav>
                                        <p:tav tm="100000">
                                          <p:val>
                                            <p:strVal val="#ppt_x"/>
                                          </p:val>
                                        </p:tav>
                                      </p:tavLst>
                                    </p:anim>
                                    <p:anim calcmode="lin" valueType="num">
                                      <p:cBhvr additive="base">
                                        <p:cTn id="23" dur="500" fill="hold"/>
                                        <p:tgtEl>
                                          <p:spTgt spid="758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844" grpId="0" animBg="1"/>
      <p:bldP spid="758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2"/>
          <p:cNvSpPr>
            <a:spLocks noGrp="1"/>
          </p:cNvSpPr>
          <p:nvPr>
            <p:ph type="sldNum" sz="quarter" idx="11"/>
          </p:nvPr>
        </p:nvSpPr>
        <p:spPr>
          <a:noFill/>
        </p:spPr>
        <p:txBody>
          <a:bodyPr/>
          <a:lstStyle>
            <a:lvl1pPr>
              <a:defRPr sz="2000">
                <a:solidFill>
                  <a:schemeClr val="tx1"/>
                </a:solidFill>
                <a:latin typeface=".VnArial Narrow" pitchFamily="34" charset="0"/>
              </a:defRPr>
            </a:lvl1pPr>
            <a:lvl2pPr marL="742950" indent="-285750">
              <a:defRPr sz="2000">
                <a:solidFill>
                  <a:schemeClr val="tx1"/>
                </a:solidFill>
                <a:latin typeface=".VnArial Narrow" pitchFamily="34" charset="0"/>
              </a:defRPr>
            </a:lvl2pPr>
            <a:lvl3pPr marL="1143000" indent="-228600">
              <a:defRPr sz="2000">
                <a:solidFill>
                  <a:schemeClr val="tx1"/>
                </a:solidFill>
                <a:latin typeface=".VnArial Narrow" pitchFamily="34" charset="0"/>
              </a:defRPr>
            </a:lvl3pPr>
            <a:lvl4pPr marL="1600200" indent="-228600">
              <a:defRPr sz="2000">
                <a:solidFill>
                  <a:schemeClr val="tx1"/>
                </a:solidFill>
                <a:latin typeface=".VnArial Narrow" pitchFamily="34" charset="0"/>
              </a:defRPr>
            </a:lvl4pPr>
            <a:lvl5pPr marL="2057400" indent="-228600">
              <a:defRPr sz="2000">
                <a:solidFill>
                  <a:schemeClr val="tx1"/>
                </a:solidFill>
                <a:latin typeface=".VnArial Narrow" pitchFamily="34" charset="0"/>
              </a:defRPr>
            </a:lvl5pPr>
            <a:lvl6pPr marL="2514600" indent="-228600" eaLnBrk="0" fontAlgn="base" hangingPunct="0">
              <a:spcBef>
                <a:spcPct val="0"/>
              </a:spcBef>
              <a:spcAft>
                <a:spcPct val="0"/>
              </a:spcAft>
              <a:defRPr sz="2000">
                <a:solidFill>
                  <a:schemeClr val="tx1"/>
                </a:solidFill>
                <a:latin typeface=".VnArial Narrow" pitchFamily="34" charset="0"/>
              </a:defRPr>
            </a:lvl6pPr>
            <a:lvl7pPr marL="2971800" indent="-228600" eaLnBrk="0" fontAlgn="base" hangingPunct="0">
              <a:spcBef>
                <a:spcPct val="0"/>
              </a:spcBef>
              <a:spcAft>
                <a:spcPct val="0"/>
              </a:spcAft>
              <a:defRPr sz="2000">
                <a:solidFill>
                  <a:schemeClr val="tx1"/>
                </a:solidFill>
                <a:latin typeface=".VnArial Narrow" pitchFamily="34" charset="0"/>
              </a:defRPr>
            </a:lvl7pPr>
            <a:lvl8pPr marL="3429000" indent="-228600" eaLnBrk="0" fontAlgn="base" hangingPunct="0">
              <a:spcBef>
                <a:spcPct val="0"/>
              </a:spcBef>
              <a:spcAft>
                <a:spcPct val="0"/>
              </a:spcAft>
              <a:defRPr sz="2000">
                <a:solidFill>
                  <a:schemeClr val="tx1"/>
                </a:solidFill>
                <a:latin typeface=".VnArial Narrow" pitchFamily="34" charset="0"/>
              </a:defRPr>
            </a:lvl8pPr>
            <a:lvl9pPr marL="3886200" indent="-228600" eaLnBrk="0" fontAlgn="base" hangingPunct="0">
              <a:spcBef>
                <a:spcPct val="0"/>
              </a:spcBef>
              <a:spcAft>
                <a:spcPct val="0"/>
              </a:spcAft>
              <a:defRPr sz="2000">
                <a:solidFill>
                  <a:schemeClr val="tx1"/>
                </a:solidFill>
                <a:latin typeface=".VnArial Narrow" pitchFamily="34" charset="0"/>
              </a:defRPr>
            </a:lvl9pPr>
          </a:lstStyle>
          <a:p>
            <a:fld id="{BA752DA5-FCC0-48DF-BD8E-77464B323E76}" type="slidenum">
              <a:rPr lang="en-US" sz="1200">
                <a:latin typeface="Arial" charset="0"/>
              </a:rPr>
              <a:pPr/>
              <a:t>22</a:t>
            </a:fld>
            <a:endParaRPr lang="en-US" sz="1200">
              <a:latin typeface="Arial" charset="0"/>
            </a:endParaRPr>
          </a:p>
        </p:txBody>
      </p:sp>
      <p:sp>
        <p:nvSpPr>
          <p:cNvPr id="121860" name="Rectangle 4"/>
          <p:cNvSpPr>
            <a:spLocks noChangeArrowheads="1"/>
          </p:cNvSpPr>
          <p:nvPr/>
        </p:nvSpPr>
        <p:spPr bwMode="auto">
          <a:xfrm>
            <a:off x="381000" y="1447800"/>
            <a:ext cx="8610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1363" indent="-741363" algn="just" eaLnBrk="1" hangingPunct="1">
              <a:buClr>
                <a:schemeClr val="hlink"/>
              </a:buClr>
              <a:buSzPct val="70000"/>
              <a:buFont typeface="Wingdings" pitchFamily="2" charset="2"/>
              <a:buNone/>
            </a:pPr>
            <a:r>
              <a:rPr lang="en-US" sz="2800" dirty="0">
                <a:solidFill>
                  <a:schemeClr val="hlink"/>
                </a:solidFill>
                <a:latin typeface=".VnTime" pitchFamily="34" charset="0"/>
              </a:rPr>
              <a:t>VD:</a:t>
            </a:r>
            <a:r>
              <a:rPr lang="en-US" sz="2800" dirty="0">
                <a:solidFill>
                  <a:srgbClr val="66FF66"/>
                </a:solidFill>
                <a:latin typeface=".VnTime" pitchFamily="34" charset="0"/>
              </a:rPr>
              <a:t> </a:t>
            </a:r>
            <a:r>
              <a:rPr lang="en-US" sz="2800" dirty="0" err="1">
                <a:latin typeface=".VnTime" pitchFamily="34" charset="0"/>
              </a:rPr>
              <a:t>TÝnh</a:t>
            </a:r>
            <a:r>
              <a:rPr lang="en-US" sz="2800" dirty="0">
                <a:latin typeface=".VnTime" pitchFamily="34" charset="0"/>
              </a:rPr>
              <a:t> </a:t>
            </a:r>
            <a:r>
              <a:rPr lang="en-US" sz="2800" dirty="0" err="1">
                <a:latin typeface=".VnTime" pitchFamily="34" charset="0"/>
              </a:rPr>
              <a:t>khèi</a:t>
            </a:r>
            <a:r>
              <a:rPr lang="en-US" sz="2800" dirty="0">
                <a:latin typeface=".VnTime" pitchFamily="34" charset="0"/>
              </a:rPr>
              <a:t> </a:t>
            </a:r>
            <a:r>
              <a:rPr lang="en-US" sz="2800" dirty="0" err="1">
                <a:latin typeface=".VnTime" pitchFamily="34" charset="0"/>
              </a:rPr>
              <a:t>l­îng</a:t>
            </a:r>
            <a:r>
              <a:rPr lang="en-US" sz="2800" dirty="0">
                <a:latin typeface=".VnTime" pitchFamily="34" charset="0"/>
              </a:rPr>
              <a:t> </a:t>
            </a:r>
            <a:r>
              <a:rPr lang="en-US" sz="2800" dirty="0" err="1">
                <a:latin typeface=".VnTime" pitchFamily="34" charset="0"/>
              </a:rPr>
              <a:t>nguyªn</a:t>
            </a:r>
            <a:r>
              <a:rPr lang="en-US" sz="2800" dirty="0">
                <a:latin typeface=".VnTime" pitchFamily="34" charset="0"/>
              </a:rPr>
              <a:t> </a:t>
            </a:r>
            <a:r>
              <a:rPr lang="en-US" sz="2800" dirty="0" err="1">
                <a:latin typeface=".VnTime" pitchFamily="34" charset="0"/>
              </a:rPr>
              <a:t>tö</a:t>
            </a:r>
            <a:r>
              <a:rPr lang="en-US" sz="2800" dirty="0">
                <a:latin typeface=".VnTime" pitchFamily="34" charset="0"/>
              </a:rPr>
              <a:t> </a:t>
            </a:r>
            <a:r>
              <a:rPr lang="en-US" sz="2800" dirty="0" err="1">
                <a:latin typeface=".VnTime" pitchFamily="34" charset="0"/>
              </a:rPr>
              <a:t>oxi</a:t>
            </a:r>
            <a:r>
              <a:rPr lang="en-US" sz="2800" dirty="0">
                <a:latin typeface=".VnTime" pitchFamily="34" charset="0"/>
              </a:rPr>
              <a:t>, </a:t>
            </a:r>
            <a:r>
              <a:rPr lang="en-US" sz="2800" dirty="0" err="1">
                <a:latin typeface=".VnTime" pitchFamily="34" charset="0"/>
              </a:rPr>
              <a:t>biÕt</a:t>
            </a:r>
            <a:r>
              <a:rPr lang="en-US" sz="2800" dirty="0">
                <a:latin typeface=".VnTime" pitchFamily="34" charset="0"/>
              </a:rPr>
              <a:t> h¹t </a:t>
            </a:r>
            <a:r>
              <a:rPr lang="en-US" sz="2800" dirty="0" err="1">
                <a:latin typeface=".VnTime" pitchFamily="34" charset="0"/>
              </a:rPr>
              <a:t>nh©n</a:t>
            </a:r>
            <a:r>
              <a:rPr lang="en-US" sz="2800" dirty="0">
                <a:latin typeface=".VnTime" pitchFamily="34" charset="0"/>
              </a:rPr>
              <a:t> </a:t>
            </a:r>
            <a:r>
              <a:rPr lang="en-US" sz="2800" dirty="0" err="1">
                <a:latin typeface=".VnTime" pitchFamily="34" charset="0"/>
              </a:rPr>
              <a:t>nguyªn</a:t>
            </a:r>
            <a:r>
              <a:rPr lang="en-US" sz="2800" dirty="0">
                <a:latin typeface=".VnTime" pitchFamily="34" charset="0"/>
              </a:rPr>
              <a:t> </a:t>
            </a:r>
            <a:r>
              <a:rPr lang="en-US" sz="2800" dirty="0" err="1">
                <a:latin typeface=".VnTime" pitchFamily="34" charset="0"/>
              </a:rPr>
              <a:t>tö</a:t>
            </a:r>
            <a:r>
              <a:rPr lang="en-US" sz="2800" dirty="0">
                <a:latin typeface=".VnTime" pitchFamily="34" charset="0"/>
              </a:rPr>
              <a:t> </a:t>
            </a:r>
            <a:r>
              <a:rPr lang="en-US" sz="2800" dirty="0" err="1">
                <a:latin typeface=".VnTime" pitchFamily="34" charset="0"/>
              </a:rPr>
              <a:t>oxi</a:t>
            </a:r>
            <a:r>
              <a:rPr lang="en-US" sz="2800" dirty="0">
                <a:latin typeface=".VnTime" pitchFamily="34" charset="0"/>
              </a:rPr>
              <a:t> </a:t>
            </a:r>
            <a:r>
              <a:rPr lang="en-US" sz="2800" dirty="0" err="1">
                <a:latin typeface=".VnTime" pitchFamily="34" charset="0"/>
              </a:rPr>
              <a:t>cã</a:t>
            </a:r>
            <a:r>
              <a:rPr lang="en-US" sz="2800" dirty="0">
                <a:latin typeface=".VnTime" pitchFamily="34" charset="0"/>
              </a:rPr>
              <a:t> 8p vµ 8n.</a:t>
            </a:r>
            <a:endParaRPr lang="en-US" sz="2800" dirty="0">
              <a:solidFill>
                <a:srgbClr val="CCFF99"/>
              </a:solidFill>
              <a:latin typeface=".VnTime" pitchFamily="34" charset="0"/>
            </a:endParaRPr>
          </a:p>
        </p:txBody>
      </p:sp>
      <p:sp>
        <p:nvSpPr>
          <p:cNvPr id="121865" name="Rectangle 9"/>
          <p:cNvSpPr>
            <a:spLocks noRot="1" noChangeArrowheads="1"/>
          </p:cNvSpPr>
          <p:nvPr/>
        </p:nvSpPr>
        <p:spPr bwMode="auto">
          <a:xfrm>
            <a:off x="0" y="762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defRPr/>
            </a:pPr>
            <a:r>
              <a:rPr lang="en-GB" sz="2800" u="sng" dirty="0"/>
              <a:t>2. </a:t>
            </a:r>
            <a:r>
              <a:rPr lang="en-GB" sz="2800" u="sng" dirty="0" err="1"/>
              <a:t>Kích</a:t>
            </a:r>
            <a:r>
              <a:rPr lang="en-GB" sz="2800" u="sng" dirty="0"/>
              <a:t> </a:t>
            </a:r>
            <a:r>
              <a:rPr lang="en-GB" sz="2800" u="sng" dirty="0" err="1"/>
              <a:t>thước</a:t>
            </a:r>
            <a:r>
              <a:rPr lang="en-GB" sz="2800" u="sng" dirty="0"/>
              <a:t> </a:t>
            </a:r>
            <a:r>
              <a:rPr lang="en-GB" sz="2800" u="sng" dirty="0" err="1"/>
              <a:t>và</a:t>
            </a:r>
            <a:r>
              <a:rPr lang="en-GB" sz="2800" u="sng" dirty="0"/>
              <a:t> </a:t>
            </a:r>
            <a:r>
              <a:rPr lang="en-GB" sz="2800" u="sng" dirty="0" err="1"/>
              <a:t>khối</a:t>
            </a:r>
            <a:r>
              <a:rPr lang="en-GB" sz="2800" u="sng" dirty="0"/>
              <a:t> </a:t>
            </a:r>
            <a:r>
              <a:rPr lang="en-GB" sz="2800" u="sng" dirty="0" err="1"/>
              <a:t>lượng</a:t>
            </a:r>
            <a:r>
              <a:rPr lang="en-GB" sz="2800" u="sng" dirty="0"/>
              <a:t> </a:t>
            </a:r>
            <a:r>
              <a:rPr lang="en-GB" sz="2800" u="sng" dirty="0" err="1"/>
              <a:t>của</a:t>
            </a:r>
            <a:r>
              <a:rPr lang="en-GB" sz="2800" u="sng" dirty="0"/>
              <a:t> </a:t>
            </a:r>
            <a:r>
              <a:rPr lang="en-GB" sz="2800" u="sng" dirty="0" err="1"/>
              <a:t>nguyên</a:t>
            </a:r>
            <a:r>
              <a:rPr lang="en-GB" sz="2800" u="sng" dirty="0"/>
              <a:t> </a:t>
            </a:r>
            <a:r>
              <a:rPr lang="en-GB" sz="2800" u="sng" dirty="0" err="1"/>
              <a:t>tử</a:t>
            </a:r>
            <a:endParaRPr lang="en-US" sz="2800" b="1" dirty="0">
              <a:solidFill>
                <a:schemeClr val="bg1"/>
              </a:solidFill>
              <a:effectDag name="">
                <a:cont type="tree" name="">
                  <a:effect ref="fillLine"/>
                  <a:outerShdw dist="38100" dir="13500000" algn="br">
                    <a:srgbClr val="4C7FE5"/>
                  </a:outerShdw>
                </a:cont>
                <a:cont type="tree" name="">
                  <a:effect ref="fillLine"/>
                  <a:outerShdw dist="38100" dir="2700000" algn="tl">
                    <a:srgbClr val="001E5B"/>
                  </a:outerShdw>
                </a:cont>
                <a:effect ref="fillLine"/>
              </a:effectDag>
              <a:latin typeface=".VnArialH" pitchFamily="34" charset="0"/>
            </a:endParaRPr>
          </a:p>
        </p:txBody>
      </p:sp>
      <p:sp>
        <p:nvSpPr>
          <p:cNvPr id="12293" name="Rectangle 10"/>
          <p:cNvSpPr>
            <a:spLocks noChangeArrowheads="1"/>
          </p:cNvSpPr>
          <p:nvPr/>
        </p:nvSpPr>
        <p:spPr bwMode="auto">
          <a:xfrm>
            <a:off x="228600" y="838200"/>
            <a:ext cx="8686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eaLnBrk="1" hangingPunct="1"/>
            <a:r>
              <a:rPr lang="en-US" sz="2800" dirty="0" smtClean="0">
                <a:latin typeface=".VnArial" pitchFamily="34" charset="0"/>
              </a:rPr>
              <a:t>22</a:t>
            </a:r>
            <a:r>
              <a:rPr lang="en-US" sz="2800" dirty="0">
                <a:latin typeface=".VnArial" pitchFamily="34" charset="0"/>
              </a:rPr>
              <a:t>. </a:t>
            </a:r>
            <a:r>
              <a:rPr lang="en-US" sz="2800" dirty="0" err="1">
                <a:latin typeface=".VnArial" pitchFamily="34" charset="0"/>
              </a:rPr>
              <a:t>Khèi</a:t>
            </a:r>
            <a:r>
              <a:rPr lang="en-US" sz="2800" dirty="0">
                <a:latin typeface=".VnArial" pitchFamily="34" charset="0"/>
              </a:rPr>
              <a:t> </a:t>
            </a:r>
            <a:r>
              <a:rPr lang="en-US" sz="2800" dirty="0" err="1">
                <a:latin typeface=".VnArial" pitchFamily="34" charset="0"/>
              </a:rPr>
              <a:t>l­îng</a:t>
            </a:r>
            <a:r>
              <a:rPr lang="en-US" sz="2800" dirty="0">
                <a:latin typeface=".VnArial" pitchFamily="34" charset="0"/>
              </a:rPr>
              <a:t> </a:t>
            </a:r>
            <a:r>
              <a:rPr lang="en-US" sz="2800" dirty="0" err="1">
                <a:latin typeface=".VnArial" pitchFamily="34" charset="0"/>
              </a:rPr>
              <a:t>nguyªn</a:t>
            </a:r>
            <a:r>
              <a:rPr lang="en-US" sz="2800" dirty="0">
                <a:latin typeface=".VnArial" pitchFamily="34" charset="0"/>
              </a:rPr>
              <a:t> </a:t>
            </a:r>
            <a:r>
              <a:rPr lang="en-US" sz="2800" dirty="0" err="1">
                <a:latin typeface=".VnArial" pitchFamily="34" charset="0"/>
              </a:rPr>
              <a:t>tö</a:t>
            </a:r>
            <a:endParaRPr lang="en-US" sz="2800" dirty="0">
              <a:latin typeface=".VnArial" pitchFamily="34" charset="0"/>
            </a:endParaRPr>
          </a:p>
        </p:txBody>
      </p:sp>
      <p:sp>
        <p:nvSpPr>
          <p:cNvPr id="12294" name="Line 11"/>
          <p:cNvSpPr>
            <a:spLocks noChangeShapeType="1"/>
          </p:cNvSpPr>
          <p:nvPr/>
        </p:nvSpPr>
        <p:spPr bwMode="auto">
          <a:xfrm>
            <a:off x="0" y="762000"/>
            <a:ext cx="91440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1868" name="Rectangle 12"/>
          <p:cNvSpPr>
            <a:spLocks noChangeArrowheads="1"/>
          </p:cNvSpPr>
          <p:nvPr/>
        </p:nvSpPr>
        <p:spPr bwMode="auto">
          <a:xfrm>
            <a:off x="228600" y="3429000"/>
            <a:ext cx="243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850900" indent="-850900" algn="just" eaLnBrk="1" hangingPunct="1">
              <a:buClr>
                <a:schemeClr val="hlink"/>
              </a:buClr>
              <a:buSzPct val="70000"/>
              <a:buFont typeface="Wingdings" pitchFamily="2" charset="2"/>
              <a:buNone/>
            </a:pPr>
            <a:r>
              <a:rPr lang="en-US" sz="2800" dirty="0" err="1">
                <a:latin typeface=".VnTime" pitchFamily="34" charset="0"/>
              </a:rPr>
              <a:t>Cã</a:t>
            </a:r>
            <a:r>
              <a:rPr lang="en-US" sz="2800" dirty="0">
                <a:latin typeface=".VnTime" pitchFamily="34" charset="0"/>
              </a:rPr>
              <a:t> 8p ⇒ </a:t>
            </a:r>
            <a:r>
              <a:rPr lang="en-US" sz="2800" dirty="0" err="1">
                <a:latin typeface=".VnTime" pitchFamily="34" charset="0"/>
              </a:rPr>
              <a:t>cã</a:t>
            </a:r>
            <a:r>
              <a:rPr lang="en-US" sz="2800" dirty="0">
                <a:latin typeface=".VnTime" pitchFamily="34" charset="0"/>
              </a:rPr>
              <a:t> 8e</a:t>
            </a:r>
          </a:p>
        </p:txBody>
      </p:sp>
      <p:sp>
        <p:nvSpPr>
          <p:cNvPr id="121869" name="Rectangle 13"/>
          <p:cNvSpPr>
            <a:spLocks noChangeArrowheads="1"/>
          </p:cNvSpPr>
          <p:nvPr/>
        </p:nvSpPr>
        <p:spPr bwMode="auto">
          <a:xfrm>
            <a:off x="2953305" y="2438400"/>
            <a:ext cx="59436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850900" indent="-850900" algn="just" eaLnBrk="1" hangingPunct="1">
              <a:buClr>
                <a:schemeClr val="hlink"/>
              </a:buClr>
              <a:buSzPct val="70000"/>
              <a:buFont typeface="Wingdings" pitchFamily="2" charset="2"/>
              <a:buNone/>
            </a:pPr>
            <a:r>
              <a:rPr lang="en-US" sz="2800" dirty="0" err="1">
                <a:latin typeface=".VnTime" pitchFamily="34" charset="0"/>
              </a:rPr>
              <a:t>m</a:t>
            </a:r>
            <a:r>
              <a:rPr lang="en-US" sz="2800" baseline="-25000" dirty="0" err="1">
                <a:latin typeface=".VnTime" pitchFamily="34" charset="0"/>
              </a:rPr>
              <a:t>p</a:t>
            </a:r>
            <a:r>
              <a:rPr lang="en-US" sz="2800" baseline="-25000" dirty="0">
                <a:latin typeface=".VnTime" pitchFamily="34" charset="0"/>
              </a:rPr>
              <a:t> </a:t>
            </a:r>
            <a:r>
              <a:rPr lang="en-US" sz="2800" dirty="0">
                <a:latin typeface=".VnTime" pitchFamily="34" charset="0"/>
              </a:rPr>
              <a:t>= 8</a:t>
            </a:r>
            <a:r>
              <a:rPr lang="en-US" sz="2800" dirty="0">
                <a:latin typeface=".VnTime" pitchFamily="34" charset="0"/>
                <a:sym typeface="Symbol" pitchFamily="18" charset="2"/>
              </a:rPr>
              <a:t></a:t>
            </a:r>
            <a:r>
              <a:rPr lang="en-US" sz="2800" dirty="0">
                <a:latin typeface=".VnTime" pitchFamily="34" charset="0"/>
              </a:rPr>
              <a:t>1,6726.10</a:t>
            </a:r>
            <a:r>
              <a:rPr lang="en-US" sz="2800" baseline="30000" dirty="0">
                <a:latin typeface=".VnTime" pitchFamily="34" charset="0"/>
                <a:sym typeface="Symbol" pitchFamily="18" charset="2"/>
              </a:rPr>
              <a:t></a:t>
            </a:r>
            <a:r>
              <a:rPr lang="en-US" sz="2800" baseline="30000" dirty="0">
                <a:latin typeface=".VnTime" pitchFamily="34" charset="0"/>
              </a:rPr>
              <a:t>27</a:t>
            </a:r>
            <a:r>
              <a:rPr lang="en-US" sz="2800" dirty="0">
                <a:latin typeface=".VnTime" pitchFamily="34" charset="0"/>
              </a:rPr>
              <a:t> = 13,3808.10</a:t>
            </a:r>
            <a:r>
              <a:rPr lang="en-US" sz="2800" baseline="30000" dirty="0">
                <a:latin typeface=".VnTime" pitchFamily="34" charset="0"/>
                <a:sym typeface="Symbol" pitchFamily="18" charset="2"/>
              </a:rPr>
              <a:t></a:t>
            </a:r>
            <a:r>
              <a:rPr lang="en-US" sz="2800" baseline="30000" dirty="0">
                <a:latin typeface=".VnTime" pitchFamily="34" charset="0"/>
              </a:rPr>
              <a:t>27 </a:t>
            </a:r>
            <a:r>
              <a:rPr lang="en-US" sz="2800" dirty="0">
                <a:latin typeface=".VnTime" pitchFamily="34" charset="0"/>
              </a:rPr>
              <a:t>kg</a:t>
            </a:r>
          </a:p>
          <a:p>
            <a:pPr marL="850900" indent="-850900" algn="just" eaLnBrk="1" hangingPunct="1">
              <a:buClr>
                <a:schemeClr val="hlink"/>
              </a:buClr>
              <a:buSzPct val="70000"/>
              <a:buFont typeface="Wingdings" pitchFamily="2" charset="2"/>
              <a:buNone/>
            </a:pPr>
            <a:r>
              <a:rPr lang="en-US" sz="2800" dirty="0" err="1">
                <a:latin typeface=".VnTime" pitchFamily="34" charset="0"/>
              </a:rPr>
              <a:t>m</a:t>
            </a:r>
            <a:r>
              <a:rPr lang="en-US" sz="2800" baseline="-25000" dirty="0" err="1">
                <a:latin typeface=".VnTime" pitchFamily="34" charset="0"/>
              </a:rPr>
              <a:t>n</a:t>
            </a:r>
            <a:r>
              <a:rPr lang="en-US" sz="2800" baseline="-25000" dirty="0">
                <a:latin typeface=".VnTime" pitchFamily="34" charset="0"/>
              </a:rPr>
              <a:t> </a:t>
            </a:r>
            <a:r>
              <a:rPr lang="en-US" sz="2800" dirty="0">
                <a:latin typeface=".VnTime" pitchFamily="34" charset="0"/>
              </a:rPr>
              <a:t>= 8</a:t>
            </a:r>
            <a:r>
              <a:rPr lang="en-US" sz="2800" dirty="0">
                <a:latin typeface=".VnTime" pitchFamily="34" charset="0"/>
                <a:sym typeface="Symbol" pitchFamily="18" charset="2"/>
              </a:rPr>
              <a:t></a:t>
            </a:r>
            <a:r>
              <a:rPr lang="en-US" sz="2800" dirty="0">
                <a:latin typeface=".VnTime" pitchFamily="34" charset="0"/>
              </a:rPr>
              <a:t>1,6748.10</a:t>
            </a:r>
            <a:r>
              <a:rPr lang="en-US" sz="2800" baseline="30000" dirty="0">
                <a:latin typeface=".VnTime" pitchFamily="34" charset="0"/>
                <a:sym typeface="Symbol" pitchFamily="18" charset="2"/>
              </a:rPr>
              <a:t></a:t>
            </a:r>
            <a:r>
              <a:rPr lang="en-US" sz="2800" baseline="30000" dirty="0">
                <a:latin typeface=".VnTime" pitchFamily="34" charset="0"/>
              </a:rPr>
              <a:t>27</a:t>
            </a:r>
            <a:r>
              <a:rPr lang="en-US" sz="2800" dirty="0">
                <a:latin typeface=".VnTime" pitchFamily="34" charset="0"/>
              </a:rPr>
              <a:t> = 13,3984.10</a:t>
            </a:r>
            <a:r>
              <a:rPr lang="en-US" sz="2800" baseline="30000" dirty="0">
                <a:latin typeface=".VnTime" pitchFamily="34" charset="0"/>
                <a:sym typeface="Symbol" pitchFamily="18" charset="2"/>
              </a:rPr>
              <a:t></a:t>
            </a:r>
            <a:r>
              <a:rPr lang="en-US" sz="2800" baseline="30000" dirty="0">
                <a:latin typeface=".VnTime" pitchFamily="34" charset="0"/>
              </a:rPr>
              <a:t>27</a:t>
            </a:r>
            <a:r>
              <a:rPr lang="en-US" sz="2800" dirty="0">
                <a:latin typeface=".VnTime" pitchFamily="34" charset="0"/>
              </a:rPr>
              <a:t> kg</a:t>
            </a:r>
          </a:p>
          <a:p>
            <a:pPr marL="850900" indent="-850900" algn="just" eaLnBrk="1" hangingPunct="1">
              <a:buClr>
                <a:schemeClr val="hlink"/>
              </a:buClr>
              <a:buSzPct val="70000"/>
              <a:buFont typeface="Wingdings" pitchFamily="2" charset="2"/>
              <a:buNone/>
            </a:pPr>
            <a:r>
              <a:rPr lang="en-US" sz="2800" dirty="0">
                <a:latin typeface=".VnTime" pitchFamily="34" charset="0"/>
              </a:rPr>
              <a:t>m</a:t>
            </a:r>
            <a:r>
              <a:rPr lang="en-US" sz="2800" baseline="-25000" dirty="0">
                <a:latin typeface=".VnTime" pitchFamily="34" charset="0"/>
              </a:rPr>
              <a:t>e </a:t>
            </a:r>
            <a:r>
              <a:rPr lang="en-US" sz="2800" dirty="0">
                <a:latin typeface=".VnTime" pitchFamily="34" charset="0"/>
              </a:rPr>
              <a:t>= 8</a:t>
            </a:r>
            <a:r>
              <a:rPr lang="en-US" sz="2800" dirty="0">
                <a:latin typeface=".VnTime" pitchFamily="34" charset="0"/>
                <a:sym typeface="Symbol" pitchFamily="18" charset="2"/>
              </a:rPr>
              <a:t></a:t>
            </a:r>
            <a:r>
              <a:rPr lang="en-US" sz="2800" dirty="0">
                <a:latin typeface=".VnTime" pitchFamily="34" charset="0"/>
              </a:rPr>
              <a:t>9,1095.10</a:t>
            </a:r>
            <a:r>
              <a:rPr lang="en-US" sz="2800" baseline="30000" dirty="0">
                <a:latin typeface=".VnTime" pitchFamily="34" charset="0"/>
                <a:sym typeface="Symbol" pitchFamily="18" charset="2"/>
              </a:rPr>
              <a:t></a:t>
            </a:r>
            <a:r>
              <a:rPr lang="en-US" sz="2800" baseline="30000" dirty="0">
                <a:latin typeface=".VnTime" pitchFamily="34" charset="0"/>
              </a:rPr>
              <a:t>31</a:t>
            </a:r>
            <a:r>
              <a:rPr lang="en-US" sz="2800" dirty="0">
                <a:latin typeface=".VnTime" pitchFamily="34" charset="0"/>
              </a:rPr>
              <a:t> = 72,876.10</a:t>
            </a:r>
            <a:r>
              <a:rPr lang="en-US" sz="2800" baseline="30000" dirty="0">
                <a:latin typeface=".VnTime" pitchFamily="34" charset="0"/>
                <a:sym typeface="Symbol" pitchFamily="18" charset="2"/>
              </a:rPr>
              <a:t></a:t>
            </a:r>
            <a:r>
              <a:rPr lang="en-US" sz="2800" baseline="30000" dirty="0">
                <a:latin typeface=".VnTime" pitchFamily="34" charset="0"/>
              </a:rPr>
              <a:t>31 </a:t>
            </a:r>
            <a:r>
              <a:rPr lang="en-US" sz="2800" dirty="0">
                <a:latin typeface=".VnTime" pitchFamily="34" charset="0"/>
              </a:rPr>
              <a:t>kg</a:t>
            </a:r>
          </a:p>
          <a:p>
            <a:pPr marL="850900" indent="-850900" algn="just" eaLnBrk="1" hangingPunct="1">
              <a:buClr>
                <a:schemeClr val="hlink"/>
              </a:buClr>
              <a:buSzPct val="70000"/>
              <a:buFont typeface="Wingdings" pitchFamily="2" charset="2"/>
              <a:buNone/>
            </a:pPr>
            <a:r>
              <a:rPr lang="en-US" sz="2800" dirty="0" err="1">
                <a:latin typeface=".VnTime" pitchFamily="34" charset="0"/>
              </a:rPr>
              <a:t>m</a:t>
            </a:r>
            <a:r>
              <a:rPr lang="en-US" sz="2800" baseline="-25000" dirty="0" err="1">
                <a:latin typeface=".VnTime" pitchFamily="34" charset="0"/>
              </a:rPr>
              <a:t>hn</a:t>
            </a:r>
            <a:r>
              <a:rPr lang="en-US" sz="2800" baseline="-25000" dirty="0">
                <a:latin typeface=".VnTime" pitchFamily="34" charset="0"/>
              </a:rPr>
              <a:t> </a:t>
            </a:r>
            <a:r>
              <a:rPr lang="en-US" sz="2800" dirty="0">
                <a:latin typeface=".VnTime" pitchFamily="34" charset="0"/>
              </a:rPr>
              <a:t>= </a:t>
            </a:r>
            <a:r>
              <a:rPr lang="en-US" sz="2800" dirty="0" err="1">
                <a:latin typeface=".VnTime" pitchFamily="34" charset="0"/>
              </a:rPr>
              <a:t>m</a:t>
            </a:r>
            <a:r>
              <a:rPr lang="en-US" sz="2800" baseline="-25000" dirty="0" err="1">
                <a:latin typeface=".VnTime" pitchFamily="34" charset="0"/>
              </a:rPr>
              <a:t>p</a:t>
            </a:r>
            <a:r>
              <a:rPr lang="en-US" sz="2800" dirty="0">
                <a:latin typeface=".VnTime" pitchFamily="34" charset="0"/>
              </a:rPr>
              <a:t> + </a:t>
            </a:r>
            <a:r>
              <a:rPr lang="en-US" sz="2800" dirty="0" err="1">
                <a:latin typeface=".VnTime" pitchFamily="34" charset="0"/>
              </a:rPr>
              <a:t>m</a:t>
            </a:r>
            <a:r>
              <a:rPr lang="en-US" sz="2800" baseline="-25000" dirty="0" err="1">
                <a:latin typeface=".VnTime" pitchFamily="34" charset="0"/>
              </a:rPr>
              <a:t>n</a:t>
            </a:r>
            <a:r>
              <a:rPr lang="en-US" sz="2800" dirty="0">
                <a:latin typeface=".VnTime" pitchFamily="34" charset="0"/>
              </a:rPr>
              <a:t> = </a:t>
            </a:r>
            <a:r>
              <a:rPr lang="en-US" sz="2800" dirty="0">
                <a:solidFill>
                  <a:srgbClr val="C00000"/>
                </a:solidFill>
                <a:latin typeface=".VnTime" pitchFamily="34" charset="0"/>
              </a:rPr>
              <a:t>26,7792.10</a:t>
            </a:r>
            <a:r>
              <a:rPr lang="en-US" sz="2800" baseline="30000" dirty="0">
                <a:solidFill>
                  <a:srgbClr val="C00000"/>
                </a:solidFill>
                <a:latin typeface=".VnTime" pitchFamily="34" charset="0"/>
                <a:sym typeface="Symbol" pitchFamily="18" charset="2"/>
              </a:rPr>
              <a:t></a:t>
            </a:r>
            <a:r>
              <a:rPr lang="en-US" sz="2800" baseline="30000" dirty="0">
                <a:solidFill>
                  <a:srgbClr val="C00000"/>
                </a:solidFill>
                <a:latin typeface=".VnTime" pitchFamily="34" charset="0"/>
              </a:rPr>
              <a:t>27 </a:t>
            </a:r>
            <a:r>
              <a:rPr lang="en-US" sz="2800" dirty="0">
                <a:solidFill>
                  <a:srgbClr val="C00000"/>
                </a:solidFill>
                <a:latin typeface=".VnTime" pitchFamily="34" charset="0"/>
              </a:rPr>
              <a:t>kg</a:t>
            </a:r>
          </a:p>
          <a:p>
            <a:pPr marL="850900" indent="-850900" algn="just" eaLnBrk="1" hangingPunct="1">
              <a:buClr>
                <a:schemeClr val="hlink"/>
              </a:buClr>
              <a:buSzPct val="70000"/>
              <a:buFont typeface="Wingdings" pitchFamily="2" charset="2"/>
              <a:buNone/>
            </a:pPr>
            <a:r>
              <a:rPr lang="en-US" sz="2800" dirty="0" err="1">
                <a:latin typeface=".VnTime" pitchFamily="34" charset="0"/>
              </a:rPr>
              <a:t>m</a:t>
            </a:r>
            <a:r>
              <a:rPr lang="en-US" sz="2800" baseline="-25000" dirty="0" err="1">
                <a:latin typeface=".VnTime" pitchFamily="34" charset="0"/>
              </a:rPr>
              <a:t>nt</a:t>
            </a:r>
            <a:r>
              <a:rPr lang="en-US" sz="2800" baseline="-25000" dirty="0">
                <a:latin typeface=".VnTime" pitchFamily="34" charset="0"/>
              </a:rPr>
              <a:t> </a:t>
            </a:r>
            <a:r>
              <a:rPr lang="en-US" sz="2800" dirty="0">
                <a:latin typeface=".VnTime" pitchFamily="34" charset="0"/>
              </a:rPr>
              <a:t>= </a:t>
            </a:r>
            <a:r>
              <a:rPr lang="en-US" sz="2800" dirty="0" err="1">
                <a:latin typeface=".VnTime" pitchFamily="34" charset="0"/>
              </a:rPr>
              <a:t>m</a:t>
            </a:r>
            <a:r>
              <a:rPr lang="en-US" sz="2800" baseline="-25000" dirty="0" err="1">
                <a:latin typeface=".VnTime" pitchFamily="34" charset="0"/>
              </a:rPr>
              <a:t>hn</a:t>
            </a:r>
            <a:r>
              <a:rPr lang="en-US" sz="2800" dirty="0">
                <a:latin typeface=".VnTime" pitchFamily="34" charset="0"/>
              </a:rPr>
              <a:t> + m</a:t>
            </a:r>
            <a:r>
              <a:rPr lang="en-US" sz="2800" baseline="-25000" dirty="0">
                <a:latin typeface=".VnTime" pitchFamily="34" charset="0"/>
              </a:rPr>
              <a:t>e</a:t>
            </a:r>
            <a:r>
              <a:rPr lang="en-US" sz="2800" dirty="0">
                <a:latin typeface=".VnTime" pitchFamily="34" charset="0"/>
              </a:rPr>
              <a:t> = </a:t>
            </a:r>
            <a:r>
              <a:rPr lang="en-US" sz="2800" dirty="0">
                <a:solidFill>
                  <a:srgbClr val="C00000"/>
                </a:solidFill>
                <a:latin typeface=".VnTime" pitchFamily="34" charset="0"/>
              </a:rPr>
              <a:t>26,7865.10</a:t>
            </a:r>
            <a:r>
              <a:rPr lang="en-US" sz="2800" baseline="30000" dirty="0">
                <a:solidFill>
                  <a:srgbClr val="C00000"/>
                </a:solidFill>
                <a:latin typeface=".VnTime" pitchFamily="34" charset="0"/>
                <a:sym typeface="Symbol" pitchFamily="18" charset="2"/>
              </a:rPr>
              <a:t></a:t>
            </a:r>
            <a:r>
              <a:rPr lang="en-US" sz="2800" baseline="30000" dirty="0">
                <a:solidFill>
                  <a:srgbClr val="C00000"/>
                </a:solidFill>
                <a:latin typeface=".VnTime" pitchFamily="34" charset="0"/>
              </a:rPr>
              <a:t>27 </a:t>
            </a:r>
            <a:r>
              <a:rPr lang="en-US" sz="2800" dirty="0">
                <a:solidFill>
                  <a:srgbClr val="C00000"/>
                </a:solidFill>
                <a:latin typeface=".VnTime" pitchFamily="34" charset="0"/>
              </a:rPr>
              <a:t>kg</a:t>
            </a:r>
          </a:p>
        </p:txBody>
      </p:sp>
      <p:sp>
        <p:nvSpPr>
          <p:cNvPr id="121870" name="Line 14"/>
          <p:cNvSpPr>
            <a:spLocks noChangeShapeType="1"/>
          </p:cNvSpPr>
          <p:nvPr/>
        </p:nvSpPr>
        <p:spPr bwMode="auto">
          <a:xfrm>
            <a:off x="2819400" y="2667000"/>
            <a:ext cx="0" cy="19812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1871" name="Rectangle 15"/>
          <p:cNvSpPr>
            <a:spLocks noChangeArrowheads="1"/>
          </p:cNvSpPr>
          <p:nvPr/>
        </p:nvSpPr>
        <p:spPr bwMode="auto">
          <a:xfrm>
            <a:off x="304800" y="4953000"/>
            <a:ext cx="8610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lnSpc>
                <a:spcPct val="110000"/>
              </a:lnSpc>
              <a:buClr>
                <a:schemeClr val="hlink"/>
              </a:buClr>
              <a:buSzPct val="70000"/>
              <a:buFont typeface="Wingdings" pitchFamily="2" charset="2"/>
              <a:buNone/>
            </a:pPr>
            <a:r>
              <a:rPr lang="en-US" sz="2800" dirty="0" err="1">
                <a:latin typeface=".VnTime" pitchFamily="34" charset="0"/>
              </a:rPr>
              <a:t>Nguyªn</a:t>
            </a:r>
            <a:r>
              <a:rPr lang="en-US" sz="2800" dirty="0">
                <a:latin typeface=".VnTime" pitchFamily="34" charset="0"/>
              </a:rPr>
              <a:t> </a:t>
            </a:r>
            <a:r>
              <a:rPr lang="en-US" sz="2800" dirty="0" err="1">
                <a:latin typeface=".VnTime" pitchFamily="34" charset="0"/>
              </a:rPr>
              <a:t>tö</a:t>
            </a:r>
            <a:r>
              <a:rPr lang="en-US" sz="2800" dirty="0">
                <a:latin typeface=".VnTime" pitchFamily="34" charset="0"/>
              </a:rPr>
              <a:t> ®­</a:t>
            </a:r>
            <a:r>
              <a:rPr lang="en-US" sz="2800" dirty="0" err="1">
                <a:latin typeface=".VnTime" pitchFamily="34" charset="0"/>
              </a:rPr>
              <a:t>îc</a:t>
            </a:r>
            <a:r>
              <a:rPr lang="en-US" sz="2800" dirty="0">
                <a:latin typeface=".VnTime" pitchFamily="34" charset="0"/>
              </a:rPr>
              <a:t> t¹o </a:t>
            </a:r>
            <a:r>
              <a:rPr lang="en-US" sz="2800" dirty="0" err="1">
                <a:latin typeface=".VnTime" pitchFamily="34" charset="0"/>
              </a:rPr>
              <a:t>nªn</a:t>
            </a:r>
            <a:r>
              <a:rPr lang="en-US" sz="2800" dirty="0">
                <a:latin typeface=".VnTime" pitchFamily="34" charset="0"/>
              </a:rPr>
              <a:t> </a:t>
            </a:r>
            <a:r>
              <a:rPr lang="en-US" sz="2800" dirty="0" err="1">
                <a:latin typeface=".VnTime" pitchFamily="34" charset="0"/>
              </a:rPr>
              <a:t>tõ</a:t>
            </a:r>
            <a:r>
              <a:rPr lang="en-US" sz="2800" dirty="0">
                <a:latin typeface=".VnTime" pitchFamily="34" charset="0"/>
              </a:rPr>
              <a:t> 3 lo¹i h¹t: p, n, e mµ m</a:t>
            </a:r>
            <a:r>
              <a:rPr lang="en-US" sz="2800" baseline="-25000" dirty="0">
                <a:latin typeface=".VnTime" pitchFamily="34" charset="0"/>
              </a:rPr>
              <a:t>e</a:t>
            </a:r>
            <a:r>
              <a:rPr lang="en-US" sz="2800" dirty="0">
                <a:latin typeface=".VnTime" pitchFamily="34" charset="0"/>
              </a:rPr>
              <a:t> </a:t>
            </a:r>
            <a:r>
              <a:rPr lang="en-US" sz="2800" dirty="0">
                <a:latin typeface=".VnTime" pitchFamily="34" charset="0"/>
                <a:sym typeface="MT Extra" pitchFamily="18" charset="2"/>
              </a:rPr>
              <a:t> </a:t>
            </a:r>
            <a:r>
              <a:rPr lang="en-US" sz="2800" dirty="0" err="1">
                <a:latin typeface=".VnTime" pitchFamily="34" charset="0"/>
              </a:rPr>
              <a:t>m</a:t>
            </a:r>
            <a:r>
              <a:rPr lang="en-US" sz="2800" baseline="-25000" dirty="0" err="1">
                <a:latin typeface=".VnTime" pitchFamily="34" charset="0"/>
              </a:rPr>
              <a:t>p</a:t>
            </a:r>
            <a:r>
              <a:rPr lang="en-US" sz="2800" dirty="0">
                <a:latin typeface=".VnTime" pitchFamily="34" charset="0"/>
              </a:rPr>
              <a:t> </a:t>
            </a:r>
          </a:p>
          <a:p>
            <a:pPr algn="just" eaLnBrk="1" hangingPunct="1">
              <a:lnSpc>
                <a:spcPct val="110000"/>
              </a:lnSpc>
              <a:buClr>
                <a:schemeClr val="hlink"/>
              </a:buClr>
              <a:buSzPct val="70000"/>
              <a:buFont typeface="Wingdings" pitchFamily="2" charset="2"/>
              <a:buNone/>
            </a:pPr>
            <a:r>
              <a:rPr lang="en-US" sz="2800" dirty="0">
                <a:latin typeface=".VnTime" pitchFamily="34" charset="0"/>
              </a:rPr>
              <a:t>		</a:t>
            </a:r>
            <a:r>
              <a:rPr lang="en-US" sz="2800" dirty="0">
                <a:latin typeface=".VnTime" pitchFamily="34" charset="0"/>
                <a:sym typeface="Symbol" pitchFamily="18" charset="2"/>
              </a:rPr>
              <a:t>	</a:t>
            </a:r>
            <a:r>
              <a:rPr lang="en-US" sz="2800" b="1" dirty="0" err="1">
                <a:solidFill>
                  <a:srgbClr val="C00000"/>
                </a:solidFill>
                <a:latin typeface=".VnTime" pitchFamily="34" charset="0"/>
                <a:sym typeface="Symbol" pitchFamily="18" charset="2"/>
              </a:rPr>
              <a:t>m</a:t>
            </a:r>
            <a:r>
              <a:rPr lang="en-US" sz="2800" b="1" baseline="-25000" dirty="0" err="1">
                <a:solidFill>
                  <a:srgbClr val="C00000"/>
                </a:solidFill>
                <a:latin typeface=".VnTime" pitchFamily="34" charset="0"/>
                <a:sym typeface="Symbol" pitchFamily="18" charset="2"/>
              </a:rPr>
              <a:t>nt</a:t>
            </a:r>
            <a:r>
              <a:rPr lang="en-US" sz="2800" b="1" dirty="0">
                <a:solidFill>
                  <a:srgbClr val="C00000"/>
                </a:solidFill>
                <a:latin typeface=".VnTime" pitchFamily="34" charset="0"/>
                <a:sym typeface="Symbol" pitchFamily="18" charset="2"/>
              </a:rPr>
              <a:t>  </a:t>
            </a:r>
            <a:r>
              <a:rPr lang="en-US" sz="2800" b="1" dirty="0" err="1">
                <a:solidFill>
                  <a:srgbClr val="C00000"/>
                </a:solidFill>
                <a:latin typeface=".VnTime" pitchFamily="34" charset="0"/>
                <a:sym typeface="Symbol" pitchFamily="18" charset="2"/>
              </a:rPr>
              <a:t>m</a:t>
            </a:r>
            <a:r>
              <a:rPr lang="en-US" sz="2800" b="1" baseline="-25000" dirty="0" err="1">
                <a:solidFill>
                  <a:srgbClr val="C00000"/>
                </a:solidFill>
                <a:latin typeface=".VnTime" pitchFamily="34" charset="0"/>
                <a:sym typeface="Symbol" pitchFamily="18" charset="2"/>
              </a:rPr>
              <a:t>hn</a:t>
            </a:r>
            <a:r>
              <a:rPr lang="en-US" sz="2800" b="1" dirty="0">
                <a:solidFill>
                  <a:srgbClr val="C00000"/>
                </a:solidFill>
                <a:latin typeface=".VnTime" pitchFamily="34" charset="0"/>
                <a:sym typeface="Symbol" pitchFamily="18" charset="2"/>
              </a:rPr>
              <a:t> = </a:t>
            </a:r>
            <a:r>
              <a:rPr lang="en-US" sz="2800" b="1" dirty="0" err="1">
                <a:solidFill>
                  <a:srgbClr val="C00000"/>
                </a:solidFill>
                <a:latin typeface=".VnTime" pitchFamily="34" charset="0"/>
                <a:sym typeface="Symbol" pitchFamily="18" charset="2"/>
              </a:rPr>
              <a:t>m</a:t>
            </a:r>
            <a:r>
              <a:rPr lang="en-US" sz="2800" b="1" baseline="-25000" dirty="0" err="1">
                <a:solidFill>
                  <a:srgbClr val="C00000"/>
                </a:solidFill>
                <a:latin typeface=".VnTime" pitchFamily="34" charset="0"/>
                <a:sym typeface="Symbol" pitchFamily="18" charset="2"/>
              </a:rPr>
              <a:t>p</a:t>
            </a:r>
            <a:r>
              <a:rPr lang="en-US" sz="2800" b="1" dirty="0">
                <a:solidFill>
                  <a:srgbClr val="C00000"/>
                </a:solidFill>
                <a:latin typeface=".VnTime" pitchFamily="34" charset="0"/>
                <a:sym typeface="Symbol" pitchFamily="18" charset="2"/>
              </a:rPr>
              <a:t> + </a:t>
            </a:r>
            <a:r>
              <a:rPr lang="en-US" sz="2800" b="1" dirty="0" err="1">
                <a:solidFill>
                  <a:srgbClr val="C00000"/>
                </a:solidFill>
                <a:latin typeface=".VnTime" pitchFamily="34" charset="0"/>
                <a:sym typeface="Symbol" pitchFamily="18" charset="2"/>
              </a:rPr>
              <a:t>m</a:t>
            </a:r>
            <a:r>
              <a:rPr lang="en-US" sz="2800" b="1" baseline="-25000" dirty="0" err="1">
                <a:solidFill>
                  <a:srgbClr val="C00000"/>
                </a:solidFill>
                <a:latin typeface=".VnTime" pitchFamily="34" charset="0"/>
                <a:sym typeface="Symbol" pitchFamily="18" charset="2"/>
              </a:rPr>
              <a:t>n</a:t>
            </a:r>
            <a:endParaRPr lang="en-US" sz="2800" dirty="0">
              <a:solidFill>
                <a:srgbClr val="C00000"/>
              </a:solidFill>
              <a:latin typeface=".VnTime" pitchFamily="34" charset="0"/>
              <a:sym typeface="Symbol" pitchFamily="18" charset="2"/>
            </a:endParaRPr>
          </a:p>
          <a:p>
            <a:pPr algn="just" eaLnBrk="1" hangingPunct="1">
              <a:lnSpc>
                <a:spcPct val="110000"/>
              </a:lnSpc>
              <a:spcBef>
                <a:spcPct val="25000"/>
              </a:spcBef>
              <a:buClr>
                <a:schemeClr val="hlink"/>
              </a:buClr>
              <a:buSzPct val="70000"/>
              <a:buFont typeface="Wingdings" pitchFamily="2" charset="2"/>
              <a:buNone/>
            </a:pPr>
            <a:r>
              <a:rPr lang="en-US" sz="2800" b="1" i="1" dirty="0" err="1">
                <a:solidFill>
                  <a:srgbClr val="C00000"/>
                </a:solidFill>
                <a:latin typeface=".VnTime" pitchFamily="34" charset="0"/>
                <a:sym typeface="Symbol" pitchFamily="18" charset="2"/>
              </a:rPr>
              <a:t>Khèi</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l­îng</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cña</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nguyªn</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tö</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tËp</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trung</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hÇu</a:t>
            </a:r>
            <a:r>
              <a:rPr lang="en-US" sz="2800" b="1" i="1" dirty="0">
                <a:solidFill>
                  <a:srgbClr val="C00000"/>
                </a:solidFill>
                <a:latin typeface=".VnTime" pitchFamily="34" charset="0"/>
                <a:sym typeface="Symbol" pitchFamily="18" charset="2"/>
              </a:rPr>
              <a:t> </a:t>
            </a:r>
            <a:r>
              <a:rPr lang="en-US" sz="2800" b="1" i="1" dirty="0" err="1">
                <a:solidFill>
                  <a:srgbClr val="C00000"/>
                </a:solidFill>
                <a:latin typeface=".VnTime" pitchFamily="34" charset="0"/>
                <a:sym typeface="Symbol" pitchFamily="18" charset="2"/>
              </a:rPr>
              <a:t>hÕt</a:t>
            </a:r>
            <a:r>
              <a:rPr lang="en-US" sz="2800" b="1" i="1" dirty="0">
                <a:solidFill>
                  <a:srgbClr val="C00000"/>
                </a:solidFill>
                <a:latin typeface=".VnTime" pitchFamily="34" charset="0"/>
                <a:sym typeface="Symbol" pitchFamily="18" charset="2"/>
              </a:rPr>
              <a:t> ë h¹t </a:t>
            </a:r>
            <a:r>
              <a:rPr lang="en-US" sz="2800" b="1" i="1" dirty="0" err="1">
                <a:solidFill>
                  <a:srgbClr val="C00000"/>
                </a:solidFill>
                <a:latin typeface=".VnTime" pitchFamily="34" charset="0"/>
                <a:sym typeface="Symbol" pitchFamily="18" charset="2"/>
              </a:rPr>
              <a:t>nh©n</a:t>
            </a:r>
            <a:r>
              <a:rPr lang="en-US" sz="2800" b="1" dirty="0">
                <a:solidFill>
                  <a:srgbClr val="C00000"/>
                </a:solidFill>
                <a:latin typeface=".VnTime" pitchFamily="34" charset="0"/>
                <a:sym typeface="Symbol" pitchFamily="18" charset="2"/>
              </a:rPr>
              <a:t>.</a:t>
            </a:r>
            <a:r>
              <a:rPr lang="en-US" sz="2800" dirty="0">
                <a:solidFill>
                  <a:srgbClr val="C00000"/>
                </a:solidFill>
                <a:latin typeface="Garamond" pitchFamily="18" charset="0"/>
                <a:sym typeface="Symbol" pitchFamily="18" charset="2"/>
              </a:rPr>
              <a:t> </a:t>
            </a:r>
          </a:p>
        </p:txBody>
      </p:sp>
    </p:spTree>
    <p:extLst>
      <p:ext uri="{BB962C8B-B14F-4D97-AF65-F5344CB8AC3E}">
        <p14:creationId xmlns:p14="http://schemas.microsoft.com/office/powerpoint/2010/main" val="1812415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21860">
                                            <p:txEl>
                                              <p:pRg st="0" end="0"/>
                                            </p:txEl>
                                          </p:spTgt>
                                        </p:tgtEl>
                                        <p:attrNameLst>
                                          <p:attrName>style.visibility</p:attrName>
                                        </p:attrNameLst>
                                      </p:cBhvr>
                                      <p:to>
                                        <p:strVal val="visible"/>
                                      </p:to>
                                    </p:set>
                                    <p:animEffect transition="in" filter="diamond(in)">
                                      <p:cBhvr>
                                        <p:cTn id="7" dur="1000"/>
                                        <p:tgtEl>
                                          <p:spTgt spid="12186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1868"/>
                                        </p:tgtEl>
                                        <p:attrNameLst>
                                          <p:attrName>style.visibility</p:attrName>
                                        </p:attrNameLst>
                                      </p:cBhvr>
                                      <p:to>
                                        <p:strVal val="visible"/>
                                      </p:to>
                                    </p:set>
                                    <p:animEffect transition="in" filter="fade">
                                      <p:cBhvr>
                                        <p:cTn id="12" dur="2000"/>
                                        <p:tgtEl>
                                          <p:spTgt spid="12186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1870"/>
                                        </p:tgtEl>
                                        <p:attrNameLst>
                                          <p:attrName>style.visibility</p:attrName>
                                        </p:attrNameLst>
                                      </p:cBhvr>
                                      <p:to>
                                        <p:strVal val="visible"/>
                                      </p:to>
                                    </p:set>
                                    <p:animEffect transition="in" filter="fade">
                                      <p:cBhvr>
                                        <p:cTn id="17" dur="2000"/>
                                        <p:tgtEl>
                                          <p:spTgt spid="121870"/>
                                        </p:tgtEl>
                                      </p:cBhvr>
                                    </p:animEffect>
                                  </p:childTnLst>
                                </p:cTn>
                              </p:par>
                            </p:childTnLst>
                          </p:cTn>
                        </p:par>
                        <p:par>
                          <p:cTn id="18" fill="hold" nodeType="afterGroup">
                            <p:stCondLst>
                              <p:cond delay="2000"/>
                            </p:stCondLst>
                            <p:childTnLst>
                              <p:par>
                                <p:cTn id="19" presetID="8" presetClass="entr" presetSubtype="16" fill="hold" nodeType="afterEffect">
                                  <p:stCondLst>
                                    <p:cond delay="0"/>
                                  </p:stCondLst>
                                  <p:childTnLst>
                                    <p:set>
                                      <p:cBhvr>
                                        <p:cTn id="20" dur="1" fill="hold">
                                          <p:stCondLst>
                                            <p:cond delay="0"/>
                                          </p:stCondLst>
                                        </p:cTn>
                                        <p:tgtEl>
                                          <p:spTgt spid="121869">
                                            <p:txEl>
                                              <p:pRg st="0" end="0"/>
                                            </p:txEl>
                                          </p:spTgt>
                                        </p:tgtEl>
                                        <p:attrNameLst>
                                          <p:attrName>style.visibility</p:attrName>
                                        </p:attrNameLst>
                                      </p:cBhvr>
                                      <p:to>
                                        <p:strVal val="visible"/>
                                      </p:to>
                                    </p:set>
                                    <p:animEffect transition="in" filter="diamond(in)">
                                      <p:cBhvr>
                                        <p:cTn id="21" dur="1000"/>
                                        <p:tgtEl>
                                          <p:spTgt spid="121869">
                                            <p:txEl>
                                              <p:pRg st="0" end="0"/>
                                            </p:txEl>
                                          </p:spTgt>
                                        </p:tgtEl>
                                      </p:cBhvr>
                                    </p:animEffect>
                                  </p:childTnLst>
                                </p:cTn>
                              </p:par>
                            </p:childTnLst>
                          </p:cTn>
                        </p:par>
                        <p:par>
                          <p:cTn id="22" fill="hold" nodeType="afterGroup">
                            <p:stCondLst>
                              <p:cond delay="3000"/>
                            </p:stCondLst>
                            <p:childTnLst>
                              <p:par>
                                <p:cTn id="23" presetID="8" presetClass="entr" presetSubtype="16" fill="hold" nodeType="afterEffect">
                                  <p:stCondLst>
                                    <p:cond delay="0"/>
                                  </p:stCondLst>
                                  <p:childTnLst>
                                    <p:set>
                                      <p:cBhvr>
                                        <p:cTn id="24" dur="1" fill="hold">
                                          <p:stCondLst>
                                            <p:cond delay="0"/>
                                          </p:stCondLst>
                                        </p:cTn>
                                        <p:tgtEl>
                                          <p:spTgt spid="121869">
                                            <p:txEl>
                                              <p:pRg st="1" end="1"/>
                                            </p:txEl>
                                          </p:spTgt>
                                        </p:tgtEl>
                                        <p:attrNameLst>
                                          <p:attrName>style.visibility</p:attrName>
                                        </p:attrNameLst>
                                      </p:cBhvr>
                                      <p:to>
                                        <p:strVal val="visible"/>
                                      </p:to>
                                    </p:set>
                                    <p:animEffect transition="in" filter="diamond(in)">
                                      <p:cBhvr>
                                        <p:cTn id="25" dur="1000"/>
                                        <p:tgtEl>
                                          <p:spTgt spid="121869">
                                            <p:txEl>
                                              <p:pRg st="1" end="1"/>
                                            </p:txEl>
                                          </p:spTgt>
                                        </p:tgtEl>
                                      </p:cBhvr>
                                    </p:animEffect>
                                  </p:childTnLst>
                                </p:cTn>
                              </p:par>
                            </p:childTnLst>
                          </p:cTn>
                        </p:par>
                        <p:par>
                          <p:cTn id="26" fill="hold" nodeType="afterGroup">
                            <p:stCondLst>
                              <p:cond delay="4000"/>
                            </p:stCondLst>
                            <p:childTnLst>
                              <p:par>
                                <p:cTn id="27" presetID="8" presetClass="entr" presetSubtype="16" fill="hold" nodeType="afterEffect">
                                  <p:stCondLst>
                                    <p:cond delay="0"/>
                                  </p:stCondLst>
                                  <p:childTnLst>
                                    <p:set>
                                      <p:cBhvr>
                                        <p:cTn id="28" dur="1" fill="hold">
                                          <p:stCondLst>
                                            <p:cond delay="0"/>
                                          </p:stCondLst>
                                        </p:cTn>
                                        <p:tgtEl>
                                          <p:spTgt spid="121869">
                                            <p:txEl>
                                              <p:pRg st="2" end="2"/>
                                            </p:txEl>
                                          </p:spTgt>
                                        </p:tgtEl>
                                        <p:attrNameLst>
                                          <p:attrName>style.visibility</p:attrName>
                                        </p:attrNameLst>
                                      </p:cBhvr>
                                      <p:to>
                                        <p:strVal val="visible"/>
                                      </p:to>
                                    </p:set>
                                    <p:animEffect transition="in" filter="diamond(in)">
                                      <p:cBhvr>
                                        <p:cTn id="29" dur="1000"/>
                                        <p:tgtEl>
                                          <p:spTgt spid="121869">
                                            <p:txEl>
                                              <p:pRg st="2" end="2"/>
                                            </p:txEl>
                                          </p:spTgt>
                                        </p:tgtEl>
                                      </p:cBhvr>
                                    </p:animEffect>
                                  </p:childTnLst>
                                </p:cTn>
                              </p:par>
                            </p:childTnLst>
                          </p:cTn>
                        </p:par>
                        <p:par>
                          <p:cTn id="30" fill="hold" nodeType="afterGroup">
                            <p:stCondLst>
                              <p:cond delay="5000"/>
                            </p:stCondLst>
                            <p:childTnLst>
                              <p:par>
                                <p:cTn id="31" presetID="8" presetClass="entr" presetSubtype="16" fill="hold" nodeType="afterEffect">
                                  <p:stCondLst>
                                    <p:cond delay="0"/>
                                  </p:stCondLst>
                                  <p:childTnLst>
                                    <p:set>
                                      <p:cBhvr>
                                        <p:cTn id="32" dur="1" fill="hold">
                                          <p:stCondLst>
                                            <p:cond delay="0"/>
                                          </p:stCondLst>
                                        </p:cTn>
                                        <p:tgtEl>
                                          <p:spTgt spid="121869">
                                            <p:txEl>
                                              <p:pRg st="3" end="3"/>
                                            </p:txEl>
                                          </p:spTgt>
                                        </p:tgtEl>
                                        <p:attrNameLst>
                                          <p:attrName>style.visibility</p:attrName>
                                        </p:attrNameLst>
                                      </p:cBhvr>
                                      <p:to>
                                        <p:strVal val="visible"/>
                                      </p:to>
                                    </p:set>
                                    <p:animEffect transition="in" filter="diamond(in)">
                                      <p:cBhvr>
                                        <p:cTn id="33" dur="1000"/>
                                        <p:tgtEl>
                                          <p:spTgt spid="121869">
                                            <p:txEl>
                                              <p:pRg st="3" end="3"/>
                                            </p:txEl>
                                          </p:spTgt>
                                        </p:tgtEl>
                                      </p:cBhvr>
                                    </p:animEffect>
                                  </p:childTnLst>
                                </p:cTn>
                              </p:par>
                            </p:childTnLst>
                          </p:cTn>
                        </p:par>
                        <p:par>
                          <p:cTn id="34" fill="hold" nodeType="afterGroup">
                            <p:stCondLst>
                              <p:cond delay="6000"/>
                            </p:stCondLst>
                            <p:childTnLst>
                              <p:par>
                                <p:cTn id="35" presetID="8" presetClass="entr" presetSubtype="16" fill="hold" nodeType="afterEffect">
                                  <p:stCondLst>
                                    <p:cond delay="0"/>
                                  </p:stCondLst>
                                  <p:childTnLst>
                                    <p:set>
                                      <p:cBhvr>
                                        <p:cTn id="36" dur="1" fill="hold">
                                          <p:stCondLst>
                                            <p:cond delay="0"/>
                                          </p:stCondLst>
                                        </p:cTn>
                                        <p:tgtEl>
                                          <p:spTgt spid="121869">
                                            <p:txEl>
                                              <p:pRg st="4" end="4"/>
                                            </p:txEl>
                                          </p:spTgt>
                                        </p:tgtEl>
                                        <p:attrNameLst>
                                          <p:attrName>style.visibility</p:attrName>
                                        </p:attrNameLst>
                                      </p:cBhvr>
                                      <p:to>
                                        <p:strVal val="visible"/>
                                      </p:to>
                                    </p:set>
                                    <p:animEffect transition="in" filter="diamond(in)">
                                      <p:cBhvr>
                                        <p:cTn id="37" dur="1000"/>
                                        <p:tgtEl>
                                          <p:spTgt spid="121869">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fill="hold" nodeType="clickEffect">
                                  <p:stCondLst>
                                    <p:cond delay="0"/>
                                  </p:stCondLst>
                                  <p:childTnLst>
                                    <p:set>
                                      <p:cBhvr>
                                        <p:cTn id="41" dur="1" fill="hold">
                                          <p:stCondLst>
                                            <p:cond delay="0"/>
                                          </p:stCondLst>
                                        </p:cTn>
                                        <p:tgtEl>
                                          <p:spTgt spid="121871">
                                            <p:txEl>
                                              <p:pRg st="0" end="0"/>
                                            </p:txEl>
                                          </p:spTgt>
                                        </p:tgtEl>
                                        <p:attrNameLst>
                                          <p:attrName>style.visibility</p:attrName>
                                        </p:attrNameLst>
                                      </p:cBhvr>
                                      <p:to>
                                        <p:strVal val="visible"/>
                                      </p:to>
                                    </p:set>
                                    <p:animEffect transition="in" filter="diamond(in)">
                                      <p:cBhvr>
                                        <p:cTn id="42" dur="1000"/>
                                        <p:tgtEl>
                                          <p:spTgt spid="121871">
                                            <p:txEl>
                                              <p:pRg st="0" end="0"/>
                                            </p:txEl>
                                          </p:spTgt>
                                        </p:tgtEl>
                                      </p:cBhvr>
                                    </p:animEffect>
                                  </p:childTnLst>
                                </p:cTn>
                              </p:par>
                            </p:childTnLst>
                          </p:cTn>
                        </p:par>
                        <p:par>
                          <p:cTn id="43" fill="hold" nodeType="afterGroup">
                            <p:stCondLst>
                              <p:cond delay="1000"/>
                            </p:stCondLst>
                            <p:childTnLst>
                              <p:par>
                                <p:cTn id="44" presetID="8" presetClass="entr" presetSubtype="16" fill="hold" nodeType="afterEffect">
                                  <p:stCondLst>
                                    <p:cond delay="0"/>
                                  </p:stCondLst>
                                  <p:childTnLst>
                                    <p:set>
                                      <p:cBhvr>
                                        <p:cTn id="45" dur="1" fill="hold">
                                          <p:stCondLst>
                                            <p:cond delay="0"/>
                                          </p:stCondLst>
                                        </p:cTn>
                                        <p:tgtEl>
                                          <p:spTgt spid="121871">
                                            <p:txEl>
                                              <p:pRg st="1" end="1"/>
                                            </p:txEl>
                                          </p:spTgt>
                                        </p:tgtEl>
                                        <p:attrNameLst>
                                          <p:attrName>style.visibility</p:attrName>
                                        </p:attrNameLst>
                                      </p:cBhvr>
                                      <p:to>
                                        <p:strVal val="visible"/>
                                      </p:to>
                                    </p:set>
                                    <p:animEffect transition="in" filter="diamond(in)">
                                      <p:cBhvr>
                                        <p:cTn id="46" dur="2000"/>
                                        <p:tgtEl>
                                          <p:spTgt spid="121871">
                                            <p:txEl>
                                              <p:pRg st="1" end="1"/>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8" presetClass="entr" presetSubtype="16" fill="hold" nodeType="clickEffect">
                                  <p:stCondLst>
                                    <p:cond delay="0"/>
                                  </p:stCondLst>
                                  <p:childTnLst>
                                    <p:set>
                                      <p:cBhvr>
                                        <p:cTn id="50" dur="1" fill="hold">
                                          <p:stCondLst>
                                            <p:cond delay="0"/>
                                          </p:stCondLst>
                                        </p:cTn>
                                        <p:tgtEl>
                                          <p:spTgt spid="121871">
                                            <p:txEl>
                                              <p:pRg st="2" end="2"/>
                                            </p:txEl>
                                          </p:spTgt>
                                        </p:tgtEl>
                                        <p:attrNameLst>
                                          <p:attrName>style.visibility</p:attrName>
                                        </p:attrNameLst>
                                      </p:cBhvr>
                                      <p:to>
                                        <p:strVal val="visible"/>
                                      </p:to>
                                    </p:set>
                                    <p:animEffect transition="in" filter="diamond(in)">
                                      <p:cBhvr>
                                        <p:cTn id="51" dur="1000"/>
                                        <p:tgtEl>
                                          <p:spTgt spid="1218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8" grpId="0"/>
      <p:bldP spid="12187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a:spLocks noGrp="1"/>
          </p:cNvSpPr>
          <p:nvPr>
            <p:ph type="sldNum" sz="quarter" idx="11"/>
          </p:nvPr>
        </p:nvSpPr>
        <p:spPr>
          <a:noFill/>
        </p:spPr>
        <p:txBody>
          <a:bodyPr/>
          <a:lstStyle>
            <a:lvl1pPr>
              <a:defRPr sz="2000">
                <a:solidFill>
                  <a:schemeClr val="tx1"/>
                </a:solidFill>
                <a:latin typeface=".VnArial Narrow" pitchFamily="34" charset="0"/>
              </a:defRPr>
            </a:lvl1pPr>
            <a:lvl2pPr marL="742950" indent="-285750">
              <a:defRPr sz="2000">
                <a:solidFill>
                  <a:schemeClr val="tx1"/>
                </a:solidFill>
                <a:latin typeface=".VnArial Narrow" pitchFamily="34" charset="0"/>
              </a:defRPr>
            </a:lvl2pPr>
            <a:lvl3pPr marL="1143000" indent="-228600">
              <a:defRPr sz="2000">
                <a:solidFill>
                  <a:schemeClr val="tx1"/>
                </a:solidFill>
                <a:latin typeface=".VnArial Narrow" pitchFamily="34" charset="0"/>
              </a:defRPr>
            </a:lvl3pPr>
            <a:lvl4pPr marL="1600200" indent="-228600">
              <a:defRPr sz="2000">
                <a:solidFill>
                  <a:schemeClr val="tx1"/>
                </a:solidFill>
                <a:latin typeface=".VnArial Narrow" pitchFamily="34" charset="0"/>
              </a:defRPr>
            </a:lvl4pPr>
            <a:lvl5pPr marL="2057400" indent="-228600">
              <a:defRPr sz="2000">
                <a:solidFill>
                  <a:schemeClr val="tx1"/>
                </a:solidFill>
                <a:latin typeface=".VnArial Narrow" pitchFamily="34" charset="0"/>
              </a:defRPr>
            </a:lvl5pPr>
            <a:lvl6pPr marL="2514600" indent="-228600" eaLnBrk="0" fontAlgn="base" hangingPunct="0">
              <a:spcBef>
                <a:spcPct val="0"/>
              </a:spcBef>
              <a:spcAft>
                <a:spcPct val="0"/>
              </a:spcAft>
              <a:defRPr sz="2000">
                <a:solidFill>
                  <a:schemeClr val="tx1"/>
                </a:solidFill>
                <a:latin typeface=".VnArial Narrow" pitchFamily="34" charset="0"/>
              </a:defRPr>
            </a:lvl6pPr>
            <a:lvl7pPr marL="2971800" indent="-228600" eaLnBrk="0" fontAlgn="base" hangingPunct="0">
              <a:spcBef>
                <a:spcPct val="0"/>
              </a:spcBef>
              <a:spcAft>
                <a:spcPct val="0"/>
              </a:spcAft>
              <a:defRPr sz="2000">
                <a:solidFill>
                  <a:schemeClr val="tx1"/>
                </a:solidFill>
                <a:latin typeface=".VnArial Narrow" pitchFamily="34" charset="0"/>
              </a:defRPr>
            </a:lvl7pPr>
            <a:lvl8pPr marL="3429000" indent="-228600" eaLnBrk="0" fontAlgn="base" hangingPunct="0">
              <a:spcBef>
                <a:spcPct val="0"/>
              </a:spcBef>
              <a:spcAft>
                <a:spcPct val="0"/>
              </a:spcAft>
              <a:defRPr sz="2000">
                <a:solidFill>
                  <a:schemeClr val="tx1"/>
                </a:solidFill>
                <a:latin typeface=".VnArial Narrow" pitchFamily="34" charset="0"/>
              </a:defRPr>
            </a:lvl8pPr>
            <a:lvl9pPr marL="3886200" indent="-228600" eaLnBrk="0" fontAlgn="base" hangingPunct="0">
              <a:spcBef>
                <a:spcPct val="0"/>
              </a:spcBef>
              <a:spcAft>
                <a:spcPct val="0"/>
              </a:spcAft>
              <a:defRPr sz="2000">
                <a:solidFill>
                  <a:schemeClr val="tx1"/>
                </a:solidFill>
                <a:latin typeface=".VnArial Narrow" pitchFamily="34" charset="0"/>
              </a:defRPr>
            </a:lvl9pPr>
          </a:lstStyle>
          <a:p>
            <a:fld id="{81A61736-EFE0-4E06-9155-2A62C1E07072}" type="slidenum">
              <a:rPr lang="en-US" sz="1200">
                <a:latin typeface="Arial" charset="0"/>
              </a:rPr>
              <a:pPr/>
              <a:t>23</a:t>
            </a:fld>
            <a:endParaRPr lang="en-US" sz="1200">
              <a:latin typeface="Arial" charset="0"/>
            </a:endParaRPr>
          </a:p>
        </p:txBody>
      </p:sp>
      <p:sp>
        <p:nvSpPr>
          <p:cNvPr id="15363" name="Rectangle 2"/>
          <p:cNvSpPr>
            <a:spLocks noGrp="1" noRot="1" noChangeArrowheads="1"/>
          </p:cNvSpPr>
          <p:nvPr>
            <p:ph type="title"/>
          </p:nvPr>
        </p:nvSpPr>
        <p:spPr>
          <a:xfrm>
            <a:off x="2514600" y="274638"/>
            <a:ext cx="4114800" cy="1143000"/>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eaLnBrk="1" hangingPunct="1"/>
            <a:r>
              <a:rPr lang="en-US" sz="2800" dirty="0" err="1" smtClean="0">
                <a:solidFill>
                  <a:schemeClr val="tx1"/>
                </a:solidFill>
                <a:effectLst/>
                <a:latin typeface=".VnArialH" pitchFamily="34" charset="0"/>
              </a:rPr>
              <a:t>Bµi</a:t>
            </a:r>
            <a:r>
              <a:rPr lang="en-US" sz="2800" dirty="0" smtClean="0">
                <a:solidFill>
                  <a:schemeClr val="tx1"/>
                </a:solidFill>
                <a:effectLst/>
                <a:latin typeface=".VnArialH" pitchFamily="34" charset="0"/>
              </a:rPr>
              <a:t> </a:t>
            </a:r>
            <a:r>
              <a:rPr lang="en-US" sz="2800" dirty="0" err="1" smtClean="0">
                <a:solidFill>
                  <a:schemeClr val="tx1"/>
                </a:solidFill>
                <a:effectLst/>
                <a:latin typeface=".VnArialH" pitchFamily="34" charset="0"/>
              </a:rPr>
              <a:t>tËp</a:t>
            </a:r>
            <a:r>
              <a:rPr lang="en-US" sz="2800" dirty="0" smtClean="0">
                <a:solidFill>
                  <a:schemeClr val="tx1"/>
                </a:solidFill>
                <a:effectLst/>
                <a:latin typeface=".VnArialH" pitchFamily="34" charset="0"/>
              </a:rPr>
              <a:t> </a:t>
            </a:r>
            <a:r>
              <a:rPr lang="en-US" sz="2800" dirty="0" err="1" smtClean="0">
                <a:solidFill>
                  <a:schemeClr val="tx1"/>
                </a:solidFill>
                <a:effectLst/>
                <a:latin typeface=".VnArialH" pitchFamily="34" charset="0"/>
              </a:rPr>
              <a:t>cñng</a:t>
            </a:r>
            <a:r>
              <a:rPr lang="en-US" sz="2800" dirty="0" smtClean="0">
                <a:solidFill>
                  <a:schemeClr val="tx1"/>
                </a:solidFill>
                <a:effectLst/>
                <a:latin typeface=".VnArialH" pitchFamily="34" charset="0"/>
              </a:rPr>
              <a:t> </a:t>
            </a:r>
            <a:r>
              <a:rPr lang="en-US" sz="2800" dirty="0" err="1" smtClean="0">
                <a:solidFill>
                  <a:schemeClr val="tx1"/>
                </a:solidFill>
                <a:effectLst/>
                <a:latin typeface=".VnArialH" pitchFamily="34" charset="0"/>
              </a:rPr>
              <a:t>cè</a:t>
            </a:r>
            <a:endParaRPr lang="en-US" sz="2800" dirty="0" smtClean="0">
              <a:solidFill>
                <a:schemeClr val="tx1"/>
              </a:solidFill>
              <a:effectLst/>
              <a:latin typeface=".VnArialH" pitchFamily="34" charset="0"/>
            </a:endParaRPr>
          </a:p>
        </p:txBody>
      </p:sp>
      <p:graphicFrame>
        <p:nvGraphicFramePr>
          <p:cNvPr id="84019" name="Group 51"/>
          <p:cNvGraphicFramePr>
            <a:graphicFrameLocks noGrp="1"/>
          </p:cNvGraphicFramePr>
          <p:nvPr>
            <p:ph idx="1"/>
          </p:nvPr>
        </p:nvGraphicFramePr>
        <p:xfrm>
          <a:off x="304800" y="1828800"/>
          <a:ext cx="8686800" cy="1600200"/>
        </p:xfrm>
        <a:graphic>
          <a:graphicData uri="http://schemas.openxmlformats.org/drawingml/2006/table">
            <a:tbl>
              <a:tblPr/>
              <a:tblGrid>
                <a:gridCol w="8686800"/>
              </a:tblGrid>
              <a:tr h="1600200">
                <a:tc>
                  <a:txBody>
                    <a:bodyPr/>
                    <a:lstStyle/>
                    <a:p>
                      <a:pPr marL="0" marR="0" lvl="0" indent="393700" algn="just" defTabSz="914400"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1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nguyªn</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tö</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R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cã</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tæng</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sè</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h¹t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c¸c</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lo¹i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b»ng</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115.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Sè</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h¹t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mang</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iÖn</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tÝch</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nhiÒu</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h¬n</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sè</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h¹t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kh«ng</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mang</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iÖn</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tÝch</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lµ 25 h¹t.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TÝnh</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nguyªn</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tö</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khèi</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cña</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nguyªn</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a:t>
                      </a:r>
                      <a:r>
                        <a:rPr kumimoji="0" lang="en-US" sz="3000" b="0" i="0" u="none" strike="noStrike" cap="none" normalizeH="0" baseline="0" dirty="0" err="1" smtClean="0">
                          <a:ln>
                            <a:noFill/>
                          </a:ln>
                          <a:solidFill>
                            <a:schemeClr val="tx1"/>
                          </a:solidFill>
                          <a:effectLst/>
                          <a:latin typeface=".VnTime" pitchFamily="34" charset="0"/>
                          <a:ea typeface="Batang" pitchFamily="18" charset="-127"/>
                          <a:cs typeface="Times New Roman" pitchFamily="18" charset="0"/>
                        </a:rPr>
                        <a:t>tö</a:t>
                      </a:r>
                      <a:r>
                        <a:rPr kumimoji="0" lang="en-US" sz="3000" b="0" i="0" u="none" strike="noStrike" cap="none" normalizeH="0" baseline="0" dirty="0" smtClean="0">
                          <a:ln>
                            <a:noFill/>
                          </a:ln>
                          <a:solidFill>
                            <a:schemeClr val="tx1"/>
                          </a:solidFill>
                          <a:effectLst/>
                          <a:latin typeface=".VnTime" pitchFamily="34" charset="0"/>
                          <a:ea typeface="Batang" pitchFamily="18" charset="-127"/>
                          <a:cs typeface="Times New Roman" pitchFamily="18" charset="0"/>
                        </a:rPr>
                        <a:t> R?</a:t>
                      </a: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84020" name="Text Box 52"/>
          <p:cNvSpPr txBox="1">
            <a:spLocks noChangeArrowheads="1"/>
          </p:cNvSpPr>
          <p:nvPr/>
        </p:nvSpPr>
        <p:spPr bwMode="auto">
          <a:xfrm>
            <a:off x="3276600" y="3505200"/>
            <a:ext cx="2362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000">
                <a:solidFill>
                  <a:schemeClr val="tx1"/>
                </a:solidFill>
                <a:latin typeface=".VnArial Narrow" pitchFamily="34" charset="0"/>
              </a:defRPr>
            </a:lvl1pPr>
            <a:lvl2pPr marL="742950" indent="-285750">
              <a:defRPr sz="2000">
                <a:solidFill>
                  <a:schemeClr val="tx1"/>
                </a:solidFill>
                <a:latin typeface=".VnArial Narrow" pitchFamily="34" charset="0"/>
              </a:defRPr>
            </a:lvl2pPr>
            <a:lvl3pPr marL="1143000" indent="-228600">
              <a:defRPr sz="2000">
                <a:solidFill>
                  <a:schemeClr val="tx1"/>
                </a:solidFill>
                <a:latin typeface=".VnArial Narrow" pitchFamily="34" charset="0"/>
              </a:defRPr>
            </a:lvl3pPr>
            <a:lvl4pPr marL="1600200" indent="-228600">
              <a:defRPr sz="2000">
                <a:solidFill>
                  <a:schemeClr val="tx1"/>
                </a:solidFill>
                <a:latin typeface=".VnArial Narrow" pitchFamily="34" charset="0"/>
              </a:defRPr>
            </a:lvl4pPr>
            <a:lvl5pPr marL="2057400" indent="-228600">
              <a:defRPr sz="2000">
                <a:solidFill>
                  <a:schemeClr val="tx1"/>
                </a:solidFill>
                <a:latin typeface=".VnArial Narrow" pitchFamily="34" charset="0"/>
              </a:defRPr>
            </a:lvl5pPr>
            <a:lvl6pPr marL="2514600" indent="-228600" eaLnBrk="0" fontAlgn="base" hangingPunct="0">
              <a:spcBef>
                <a:spcPct val="0"/>
              </a:spcBef>
              <a:spcAft>
                <a:spcPct val="0"/>
              </a:spcAft>
              <a:defRPr sz="2000">
                <a:solidFill>
                  <a:schemeClr val="tx1"/>
                </a:solidFill>
                <a:latin typeface=".VnArial Narrow" pitchFamily="34" charset="0"/>
              </a:defRPr>
            </a:lvl6pPr>
            <a:lvl7pPr marL="2971800" indent="-228600" eaLnBrk="0" fontAlgn="base" hangingPunct="0">
              <a:spcBef>
                <a:spcPct val="0"/>
              </a:spcBef>
              <a:spcAft>
                <a:spcPct val="0"/>
              </a:spcAft>
              <a:defRPr sz="2000">
                <a:solidFill>
                  <a:schemeClr val="tx1"/>
                </a:solidFill>
                <a:latin typeface=".VnArial Narrow" pitchFamily="34" charset="0"/>
              </a:defRPr>
            </a:lvl7pPr>
            <a:lvl8pPr marL="3429000" indent="-228600" eaLnBrk="0" fontAlgn="base" hangingPunct="0">
              <a:spcBef>
                <a:spcPct val="0"/>
              </a:spcBef>
              <a:spcAft>
                <a:spcPct val="0"/>
              </a:spcAft>
              <a:defRPr sz="2000">
                <a:solidFill>
                  <a:schemeClr val="tx1"/>
                </a:solidFill>
                <a:latin typeface=".VnArial Narrow" pitchFamily="34" charset="0"/>
              </a:defRPr>
            </a:lvl8pPr>
            <a:lvl9pPr marL="3886200" indent="-228600" eaLnBrk="0" fontAlgn="base" hangingPunct="0">
              <a:spcBef>
                <a:spcPct val="0"/>
              </a:spcBef>
              <a:spcAft>
                <a:spcPct val="0"/>
              </a:spcAft>
              <a:defRPr sz="2000">
                <a:solidFill>
                  <a:schemeClr val="tx1"/>
                </a:solidFill>
                <a:latin typeface=".VnArial Narrow" pitchFamily="34" charset="0"/>
              </a:defRPr>
            </a:lvl9pPr>
          </a:lstStyle>
          <a:p>
            <a:pPr algn="ctr">
              <a:spcBef>
                <a:spcPct val="50000"/>
              </a:spcBef>
            </a:pPr>
            <a:r>
              <a:rPr lang="en-US" sz="2800" b="1" u="sng" dirty="0" err="1" smtClean="0">
                <a:latin typeface="+mn-lt"/>
              </a:rPr>
              <a:t>Bai</a:t>
            </a:r>
            <a:r>
              <a:rPr lang="en-US" sz="2800" b="1" u="sng" dirty="0" smtClean="0">
                <a:latin typeface="+mn-lt"/>
              </a:rPr>
              <a:t> </a:t>
            </a:r>
            <a:r>
              <a:rPr lang="en-US" sz="2800" b="1" u="sng" dirty="0" err="1">
                <a:latin typeface="+mn-lt"/>
              </a:rPr>
              <a:t>giải</a:t>
            </a:r>
            <a:r>
              <a:rPr lang="en-US" sz="2800" b="1" u="sng" dirty="0">
                <a:latin typeface="+mn-lt"/>
              </a:rPr>
              <a:t>:</a:t>
            </a:r>
          </a:p>
        </p:txBody>
      </p:sp>
      <p:graphicFrame>
        <p:nvGraphicFramePr>
          <p:cNvPr id="84021" name="Object 53"/>
          <p:cNvGraphicFramePr>
            <a:graphicFrameLocks noChangeAspect="1"/>
          </p:cNvGraphicFramePr>
          <p:nvPr>
            <p:extLst>
              <p:ext uri="{D42A27DB-BD31-4B8C-83A1-F6EECF244321}">
                <p14:modId xmlns:p14="http://schemas.microsoft.com/office/powerpoint/2010/main" val="2616649413"/>
              </p:ext>
            </p:extLst>
          </p:nvPr>
        </p:nvGraphicFramePr>
        <p:xfrm>
          <a:off x="1295400" y="4343400"/>
          <a:ext cx="2527300" cy="1663700"/>
        </p:xfrm>
        <a:graphic>
          <a:graphicData uri="http://schemas.openxmlformats.org/presentationml/2006/ole">
            <mc:AlternateContent xmlns:mc="http://schemas.openxmlformats.org/markup-compatibility/2006">
              <mc:Choice xmlns:v="urn:schemas-microsoft-com:vml" Requires="v">
                <p:oleObj spid="_x0000_s8197" name="Equation" r:id="rId3" imgW="2527300" imgH="1663700" progId="Equation.DSMT4">
                  <p:embed/>
                </p:oleObj>
              </mc:Choice>
              <mc:Fallback>
                <p:oleObj name="Equation" r:id="rId3" imgW="2527300" imgH="16637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4343400"/>
                        <a:ext cx="25273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4023" name="Object 55"/>
          <p:cNvGraphicFramePr>
            <a:graphicFrameLocks noChangeAspect="1"/>
          </p:cNvGraphicFramePr>
          <p:nvPr/>
        </p:nvGraphicFramePr>
        <p:xfrm>
          <a:off x="5422900" y="4800600"/>
          <a:ext cx="1739900" cy="1079500"/>
        </p:xfrm>
        <a:graphic>
          <a:graphicData uri="http://schemas.openxmlformats.org/presentationml/2006/ole">
            <mc:AlternateContent xmlns:mc="http://schemas.openxmlformats.org/markup-compatibility/2006">
              <mc:Choice xmlns:v="urn:schemas-microsoft-com:vml" Requires="v">
                <p:oleObj spid="_x0000_s8198" name="Equation" r:id="rId5" imgW="1739900" imgH="1079500" progId="Equation.DSMT4">
                  <p:embed/>
                </p:oleObj>
              </mc:Choice>
              <mc:Fallback>
                <p:oleObj name="Equation" r:id="rId5" imgW="1739900" imgH="10795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2900" y="4800600"/>
                        <a:ext cx="1739900"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4024" name="Object 56"/>
          <p:cNvGraphicFramePr>
            <a:graphicFrameLocks noChangeAspect="1"/>
          </p:cNvGraphicFramePr>
          <p:nvPr/>
        </p:nvGraphicFramePr>
        <p:xfrm>
          <a:off x="4432300" y="5194300"/>
          <a:ext cx="406400" cy="266700"/>
        </p:xfrm>
        <a:graphic>
          <a:graphicData uri="http://schemas.openxmlformats.org/presentationml/2006/ole">
            <mc:AlternateContent xmlns:mc="http://schemas.openxmlformats.org/markup-compatibility/2006">
              <mc:Choice xmlns:v="urn:schemas-microsoft-com:vml" Requires="v">
                <p:oleObj spid="_x0000_s8199" name="Equation" r:id="rId7" imgW="406048" imgH="266469" progId="Equation.DSMT4">
                  <p:embed/>
                </p:oleObj>
              </mc:Choice>
              <mc:Fallback>
                <p:oleObj name="Equation" r:id="rId7" imgW="406048" imgH="266469"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32300" y="5194300"/>
                        <a:ext cx="406400"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30660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4019"/>
                                        </p:tgtEl>
                                        <p:attrNameLst>
                                          <p:attrName>style.visibility</p:attrName>
                                        </p:attrNameLst>
                                      </p:cBhvr>
                                      <p:to>
                                        <p:strVal val="visible"/>
                                      </p:to>
                                    </p:set>
                                    <p:animEffect transition="in" filter="fade">
                                      <p:cBhvr>
                                        <p:cTn id="7" dur="2000"/>
                                        <p:tgtEl>
                                          <p:spTgt spid="840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4020"/>
                                        </p:tgtEl>
                                        <p:attrNameLst>
                                          <p:attrName>style.visibility</p:attrName>
                                        </p:attrNameLst>
                                      </p:cBhvr>
                                      <p:to>
                                        <p:strVal val="visible"/>
                                      </p:to>
                                    </p:set>
                                    <p:animEffect transition="in" filter="slide(fromBottom)">
                                      <p:cBhvr>
                                        <p:cTn id="12" dur="500"/>
                                        <p:tgtEl>
                                          <p:spTgt spid="840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4021"/>
                                        </p:tgtEl>
                                        <p:attrNameLst>
                                          <p:attrName>style.visibility</p:attrName>
                                        </p:attrNameLst>
                                      </p:cBhvr>
                                      <p:to>
                                        <p:strVal val="visible"/>
                                      </p:to>
                                    </p:set>
                                    <p:animEffect transition="in" filter="fade">
                                      <p:cBhvr>
                                        <p:cTn id="17" dur="2000"/>
                                        <p:tgtEl>
                                          <p:spTgt spid="8402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2" fill="hold" nodeType="clickEffect">
                                  <p:stCondLst>
                                    <p:cond delay="0"/>
                                  </p:stCondLst>
                                  <p:childTnLst>
                                    <p:set>
                                      <p:cBhvr>
                                        <p:cTn id="21" dur="1" fill="hold">
                                          <p:stCondLst>
                                            <p:cond delay="0"/>
                                          </p:stCondLst>
                                        </p:cTn>
                                        <p:tgtEl>
                                          <p:spTgt spid="84024"/>
                                        </p:tgtEl>
                                        <p:attrNameLst>
                                          <p:attrName>style.visibility</p:attrName>
                                        </p:attrNameLst>
                                      </p:cBhvr>
                                      <p:to>
                                        <p:strVal val="visible"/>
                                      </p:to>
                                    </p:set>
                                    <p:anim calcmode="lin" valueType="num">
                                      <p:cBhvr additive="base">
                                        <p:cTn id="22" dur="500" fill="hold"/>
                                        <p:tgtEl>
                                          <p:spTgt spid="84024"/>
                                        </p:tgtEl>
                                        <p:attrNameLst>
                                          <p:attrName>ppt_x</p:attrName>
                                        </p:attrNameLst>
                                      </p:cBhvr>
                                      <p:tavLst>
                                        <p:tav tm="0">
                                          <p:val>
                                            <p:strVal val="1+#ppt_w/2"/>
                                          </p:val>
                                        </p:tav>
                                        <p:tav tm="100000">
                                          <p:val>
                                            <p:strVal val="#ppt_x"/>
                                          </p:val>
                                        </p:tav>
                                      </p:tavLst>
                                    </p:anim>
                                    <p:anim calcmode="lin" valueType="num">
                                      <p:cBhvr additive="base">
                                        <p:cTn id="23" dur="500" fill="hold"/>
                                        <p:tgtEl>
                                          <p:spTgt spid="84024"/>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500"/>
                            </p:stCondLst>
                            <p:childTnLst>
                              <p:par>
                                <p:cTn id="25" presetID="2" presetClass="entr" presetSubtype="4" fill="hold" nodeType="afterEffect">
                                  <p:stCondLst>
                                    <p:cond delay="0"/>
                                  </p:stCondLst>
                                  <p:childTnLst>
                                    <p:set>
                                      <p:cBhvr>
                                        <p:cTn id="26" dur="1" fill="hold">
                                          <p:stCondLst>
                                            <p:cond delay="0"/>
                                          </p:stCondLst>
                                        </p:cTn>
                                        <p:tgtEl>
                                          <p:spTgt spid="84023"/>
                                        </p:tgtEl>
                                        <p:attrNameLst>
                                          <p:attrName>style.visibility</p:attrName>
                                        </p:attrNameLst>
                                      </p:cBhvr>
                                      <p:to>
                                        <p:strVal val="visible"/>
                                      </p:to>
                                    </p:set>
                                    <p:anim calcmode="lin" valueType="num">
                                      <p:cBhvr additive="base">
                                        <p:cTn id="27" dur="1000" fill="hold"/>
                                        <p:tgtEl>
                                          <p:spTgt spid="84023"/>
                                        </p:tgtEl>
                                        <p:attrNameLst>
                                          <p:attrName>ppt_x</p:attrName>
                                        </p:attrNameLst>
                                      </p:cBhvr>
                                      <p:tavLst>
                                        <p:tav tm="0">
                                          <p:val>
                                            <p:strVal val="#ppt_x"/>
                                          </p:val>
                                        </p:tav>
                                        <p:tav tm="100000">
                                          <p:val>
                                            <p:strVal val="#ppt_x"/>
                                          </p:val>
                                        </p:tav>
                                      </p:tavLst>
                                    </p:anim>
                                    <p:anim calcmode="lin" valueType="num">
                                      <p:cBhvr additive="base">
                                        <p:cTn id="28" dur="1000" fill="hold"/>
                                        <p:tgtEl>
                                          <p:spTgt spid="840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020"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230</TotalTime>
  <Words>1370</Words>
  <Application>Microsoft Office PowerPoint</Application>
  <PresentationFormat>On-screen Show (4:3)</PresentationFormat>
  <Paragraphs>143</Paragraphs>
  <Slides>23</Slides>
  <Notes>1</Notes>
  <HiddenSlides>0</HiddenSlides>
  <MMClips>2</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5" baseType="lpstr">
      <vt:lpstr>Concourse</vt:lpstr>
      <vt:lpstr>Equation</vt:lpstr>
      <vt:lpstr>HÓA HỌC 1</vt:lpstr>
      <vt:lpstr> Chương I. NGUYÊN TỬ </vt:lpstr>
      <vt:lpstr> </vt:lpstr>
      <vt:lpstr> 1. Thành phần cấu tạo của nguyên tử </vt:lpstr>
      <vt:lpstr>1. Thành phần cấu tạo của nguyên tử </vt:lpstr>
      <vt:lpstr> 1. Thành phần cấu tạo của nguyên tử </vt:lpstr>
      <vt:lpstr>1. Thành phần cấu tạo của nguyên tử </vt:lpstr>
      <vt:lpstr>thí nghiệm khám phá ra hạt nhân nguyên tử </vt:lpstr>
      <vt:lpstr>1. Thành phần cấu tạo của nguyên tử </vt:lpstr>
      <vt:lpstr>1. Thành phần cấu tạo của nguyên tử </vt:lpstr>
      <vt:lpstr>1.3. Cấu tạo của hạt nhân nguyên tử </vt:lpstr>
      <vt:lpstr> 1.3. Cấu tạo của hạt nhân nguyên tử </vt:lpstr>
      <vt:lpstr> 1.3. Cấu tạo của hạt nhân nguyên tử </vt:lpstr>
      <vt:lpstr> 2. Kích thước và khối lượng của nguyên tử </vt:lpstr>
      <vt:lpstr>  2. Kích thước và khối lượng của nguyên tử  </vt:lpstr>
      <vt:lpstr> Bảng 1.1. Khối lượng và điện tích của các hạt tạo nên nguyên tử </vt:lpstr>
      <vt:lpstr>CẤU TẠO NGUYÊN TỬ</vt:lpstr>
      <vt:lpstr> BÀI TẬP </vt:lpstr>
      <vt:lpstr>PowerPoint Presentation</vt:lpstr>
      <vt:lpstr>2. Kích thước và khối lượng của nguyên tử </vt:lpstr>
      <vt:lpstr>PowerPoint Presentation</vt:lpstr>
      <vt:lpstr>PowerPoint Presentation</vt:lpstr>
      <vt:lpstr>Bµi tËp cñng cè</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HÓA HỌC 1</dc:title>
  <dc:creator>CHI NGA</dc:creator>
  <cp:lastModifiedBy>AutoBVT</cp:lastModifiedBy>
  <cp:revision>24</cp:revision>
  <dcterms:created xsi:type="dcterms:W3CDTF">2020-09-07T05:20:15Z</dcterms:created>
  <dcterms:modified xsi:type="dcterms:W3CDTF">2022-09-04T04:21:42Z</dcterms:modified>
</cp:coreProperties>
</file>