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bookmarkIdSeed="2">
  <p:sldMasterIdLst>
    <p:sldMasterId id="2147483648" r:id="rId4"/>
    <p:sldMasterId id="2147483660" r:id="rId5"/>
  </p:sldMasterIdLst>
  <p:notesMasterIdLst>
    <p:notesMasterId r:id="rId158"/>
  </p:notesMasterIdLst>
  <p:sldIdLst>
    <p:sldId id="256" r:id="rId6"/>
    <p:sldId id="257" r:id="rId7"/>
    <p:sldId id="320" r:id="rId8"/>
    <p:sldId id="446" r:id="rId9"/>
    <p:sldId id="447" r:id="rId10"/>
    <p:sldId id="717" r:id="rId11"/>
    <p:sldId id="479" r:id="rId12"/>
    <p:sldId id="736" r:id="rId13"/>
    <p:sldId id="480" r:id="rId14"/>
    <p:sldId id="362" r:id="rId15"/>
    <p:sldId id="760" r:id="rId16"/>
    <p:sldId id="596" r:id="rId17"/>
    <p:sldId id="741" r:id="rId18"/>
    <p:sldId id="739" r:id="rId19"/>
    <p:sldId id="746" r:id="rId20"/>
    <p:sldId id="748" r:id="rId21"/>
    <p:sldId id="749" r:id="rId22"/>
    <p:sldId id="750" r:id="rId23"/>
    <p:sldId id="751" r:id="rId24"/>
    <p:sldId id="752" r:id="rId25"/>
    <p:sldId id="753" r:id="rId26"/>
    <p:sldId id="754" r:id="rId27"/>
    <p:sldId id="755" r:id="rId28"/>
    <p:sldId id="756" r:id="rId29"/>
    <p:sldId id="757" r:id="rId30"/>
    <p:sldId id="759" r:id="rId31"/>
    <p:sldId id="763" r:id="rId32"/>
    <p:sldId id="742" r:id="rId33"/>
    <p:sldId id="764" r:id="rId34"/>
    <p:sldId id="765" r:id="rId35"/>
    <p:sldId id="766" r:id="rId36"/>
    <p:sldId id="767" r:id="rId37"/>
    <p:sldId id="761" r:id="rId38"/>
    <p:sldId id="292" r:id="rId39"/>
    <p:sldId id="330" r:id="rId40"/>
    <p:sldId id="299" r:id="rId41"/>
    <p:sldId id="300" r:id="rId42"/>
    <p:sldId id="274" r:id="rId43"/>
    <p:sldId id="718" r:id="rId44"/>
    <p:sldId id="719" r:id="rId45"/>
    <p:sldId id="276" r:id="rId46"/>
    <p:sldId id="720" r:id="rId47"/>
    <p:sldId id="769" r:id="rId48"/>
    <p:sldId id="770" r:id="rId49"/>
    <p:sldId id="771" r:id="rId50"/>
    <p:sldId id="772" r:id="rId51"/>
    <p:sldId id="774" r:id="rId52"/>
    <p:sldId id="776" r:id="rId53"/>
    <p:sldId id="773" r:id="rId54"/>
    <p:sldId id="721" r:id="rId55"/>
    <p:sldId id="777" r:id="rId56"/>
    <p:sldId id="778" r:id="rId57"/>
    <p:sldId id="483" r:id="rId58"/>
    <p:sldId id="723" r:id="rId59"/>
    <p:sldId id="724" r:id="rId60"/>
    <p:sldId id="725" r:id="rId61"/>
    <p:sldId id="726" r:id="rId62"/>
    <p:sldId id="779" r:id="rId63"/>
    <p:sldId id="730" r:id="rId64"/>
    <p:sldId id="731" r:id="rId65"/>
    <p:sldId id="727" r:id="rId66"/>
    <p:sldId id="728" r:id="rId67"/>
    <p:sldId id="481" r:id="rId68"/>
    <p:sldId id="732" r:id="rId69"/>
    <p:sldId id="485" r:id="rId70"/>
    <p:sldId id="734" r:id="rId71"/>
    <p:sldId id="410" r:id="rId72"/>
    <p:sldId id="735" r:id="rId73"/>
    <p:sldId id="783" r:id="rId74"/>
    <p:sldId id="784" r:id="rId75"/>
    <p:sldId id="785" r:id="rId76"/>
    <p:sldId id="786" r:id="rId77"/>
    <p:sldId id="788" r:id="rId78"/>
    <p:sldId id="789" r:id="rId79"/>
    <p:sldId id="795" r:id="rId80"/>
    <p:sldId id="443" r:id="rId81"/>
    <p:sldId id="796" r:id="rId82"/>
    <p:sldId id="449" r:id="rId83"/>
    <p:sldId id="797" r:id="rId84"/>
    <p:sldId id="458" r:id="rId85"/>
    <p:sldId id="394" r:id="rId86"/>
    <p:sldId id="395" r:id="rId87"/>
    <p:sldId id="400" r:id="rId88"/>
    <p:sldId id="401" r:id="rId89"/>
    <p:sldId id="402" r:id="rId90"/>
    <p:sldId id="319" r:id="rId91"/>
    <p:sldId id="798" r:id="rId92"/>
    <p:sldId id="316" r:id="rId93"/>
    <p:sldId id="317" r:id="rId94"/>
    <p:sldId id="799" r:id="rId95"/>
    <p:sldId id="321" r:id="rId96"/>
    <p:sldId id="322" r:id="rId97"/>
    <p:sldId id="323" r:id="rId98"/>
    <p:sldId id="324" r:id="rId99"/>
    <p:sldId id="800" r:id="rId100"/>
    <p:sldId id="801" r:id="rId101"/>
    <p:sldId id="327" r:id="rId102"/>
    <p:sldId id="328" r:id="rId103"/>
    <p:sldId id="329" r:id="rId104"/>
    <p:sldId id="791" r:id="rId105"/>
    <p:sldId id="802" r:id="rId106"/>
    <p:sldId id="803" r:id="rId107"/>
    <p:sldId id="804" r:id="rId108"/>
    <p:sldId id="805" r:id="rId109"/>
    <p:sldId id="806" r:id="rId110"/>
    <p:sldId id="807" r:id="rId111"/>
    <p:sldId id="808" r:id="rId112"/>
    <p:sldId id="809" r:id="rId113"/>
    <p:sldId id="810" r:id="rId114"/>
    <p:sldId id="811" r:id="rId115"/>
    <p:sldId id="813" r:id="rId116"/>
    <p:sldId id="814" r:id="rId117"/>
    <p:sldId id="815" r:id="rId118"/>
    <p:sldId id="816" r:id="rId119"/>
    <p:sldId id="817" r:id="rId120"/>
    <p:sldId id="818" r:id="rId121"/>
    <p:sldId id="819" r:id="rId122"/>
    <p:sldId id="820" r:id="rId123"/>
    <p:sldId id="821" r:id="rId124"/>
    <p:sldId id="373" r:id="rId125"/>
    <p:sldId id="822" r:id="rId126"/>
    <p:sldId id="823" r:id="rId127"/>
    <p:sldId id="824" r:id="rId128"/>
    <p:sldId id="825" r:id="rId129"/>
    <p:sldId id="382" r:id="rId130"/>
    <p:sldId id="374" r:id="rId131"/>
    <p:sldId id="388" r:id="rId132"/>
    <p:sldId id="406" r:id="rId133"/>
    <p:sldId id="390" r:id="rId134"/>
    <p:sldId id="426" r:id="rId135"/>
    <p:sldId id="391" r:id="rId136"/>
    <p:sldId id="407" r:id="rId137"/>
    <p:sldId id="294" r:id="rId138"/>
    <p:sldId id="297" r:id="rId139"/>
    <p:sldId id="793" r:id="rId140"/>
    <p:sldId id="301" r:id="rId141"/>
    <p:sldId id="298" r:id="rId142"/>
    <p:sldId id="794" r:id="rId143"/>
    <p:sldId id="302" r:id="rId144"/>
    <p:sldId id="303" r:id="rId145"/>
    <p:sldId id="304" r:id="rId146"/>
    <p:sldId id="419" r:id="rId147"/>
    <p:sldId id="305" r:id="rId148"/>
    <p:sldId id="420" r:id="rId149"/>
    <p:sldId id="421" r:id="rId150"/>
    <p:sldId id="787" r:id="rId151"/>
    <p:sldId id="780" r:id="rId152"/>
    <p:sldId id="782" r:id="rId153"/>
    <p:sldId id="781" r:id="rId154"/>
    <p:sldId id="315" r:id="rId155"/>
    <p:sldId id="768" r:id="rId156"/>
    <p:sldId id="826" r:id="rId157"/>
  </p:sldIdLst>
  <p:sldSz cx="18288000" cy="10287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E309C"/>
    <a:srgbClr val="000099"/>
    <a:srgbClr val="9900FF"/>
    <a:srgbClr val="532476"/>
    <a:srgbClr val="C857D7"/>
    <a:srgbClr val="9933FF"/>
    <a:srgbClr val="461E64"/>
    <a:srgbClr val="4A206A"/>
    <a:srgbClr val="490092"/>
    <a:srgbClr val="4923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353" autoAdjust="0"/>
    <p:restoredTop sz="93348" autoAdjust="0"/>
  </p:normalViewPr>
  <p:slideViewPr>
    <p:cSldViewPr>
      <p:cViewPr varScale="1">
        <p:scale>
          <a:sx n="39" d="100"/>
          <a:sy n="39" d="100"/>
        </p:scale>
        <p:origin x="30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63" Type="http://schemas.openxmlformats.org/officeDocument/2006/relationships/slide" Target="slides/slide58.xml"/><Relationship Id="rId84" Type="http://schemas.openxmlformats.org/officeDocument/2006/relationships/slide" Target="slides/slide79.xml"/><Relationship Id="rId138" Type="http://schemas.openxmlformats.org/officeDocument/2006/relationships/slide" Target="slides/slide133.xml"/><Relationship Id="rId159" Type="http://schemas.openxmlformats.org/officeDocument/2006/relationships/presProps" Target="presProps.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53" Type="http://schemas.openxmlformats.org/officeDocument/2006/relationships/slide" Target="slides/slide48.xml"/><Relationship Id="rId74" Type="http://schemas.openxmlformats.org/officeDocument/2006/relationships/slide" Target="slides/slide69.xml"/><Relationship Id="rId128" Type="http://schemas.openxmlformats.org/officeDocument/2006/relationships/slide" Target="slides/slide123.xml"/><Relationship Id="rId149" Type="http://schemas.openxmlformats.org/officeDocument/2006/relationships/slide" Target="slides/slide144.xml"/><Relationship Id="rId5" Type="http://schemas.openxmlformats.org/officeDocument/2006/relationships/slideMaster" Target="slideMasters/slideMaster2.xml"/><Relationship Id="rId95" Type="http://schemas.openxmlformats.org/officeDocument/2006/relationships/slide" Target="slides/slide90.xml"/><Relationship Id="rId160" Type="http://schemas.openxmlformats.org/officeDocument/2006/relationships/viewProps" Target="viewProps.xml"/><Relationship Id="rId22" Type="http://schemas.openxmlformats.org/officeDocument/2006/relationships/slide" Target="slides/slide17.xml"/><Relationship Id="rId43" Type="http://schemas.openxmlformats.org/officeDocument/2006/relationships/slide" Target="slides/slide38.xml"/><Relationship Id="rId64" Type="http://schemas.openxmlformats.org/officeDocument/2006/relationships/slide" Target="slides/slide59.xml"/><Relationship Id="rId118" Type="http://schemas.openxmlformats.org/officeDocument/2006/relationships/slide" Target="slides/slide113.xml"/><Relationship Id="rId139" Type="http://schemas.openxmlformats.org/officeDocument/2006/relationships/slide" Target="slides/slide134.xml"/><Relationship Id="rId85" Type="http://schemas.openxmlformats.org/officeDocument/2006/relationships/slide" Target="slides/slide80.xml"/><Relationship Id="rId150" Type="http://schemas.openxmlformats.org/officeDocument/2006/relationships/slide" Target="slides/slide145.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08" Type="http://schemas.openxmlformats.org/officeDocument/2006/relationships/slide" Target="slides/slide103.xml"/><Relationship Id="rId124" Type="http://schemas.openxmlformats.org/officeDocument/2006/relationships/slide" Target="slides/slide119.xml"/><Relationship Id="rId129" Type="http://schemas.openxmlformats.org/officeDocument/2006/relationships/slide" Target="slides/slide124.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40" Type="http://schemas.openxmlformats.org/officeDocument/2006/relationships/slide" Target="slides/slide135.xml"/><Relationship Id="rId145" Type="http://schemas.openxmlformats.org/officeDocument/2006/relationships/slide" Target="slides/slide140.xml"/><Relationship Id="rId16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23" Type="http://schemas.openxmlformats.org/officeDocument/2006/relationships/slide" Target="slides/slide18.xml"/><Relationship Id="rId28" Type="http://schemas.openxmlformats.org/officeDocument/2006/relationships/slide" Target="slides/slide23.xml"/><Relationship Id="rId49" Type="http://schemas.openxmlformats.org/officeDocument/2006/relationships/slide" Target="slides/slide44.xml"/><Relationship Id="rId114" Type="http://schemas.openxmlformats.org/officeDocument/2006/relationships/slide" Target="slides/slide109.xml"/><Relationship Id="rId119" Type="http://schemas.openxmlformats.org/officeDocument/2006/relationships/slide" Target="slides/slide114.xml"/><Relationship Id="rId44" Type="http://schemas.openxmlformats.org/officeDocument/2006/relationships/slide" Target="slides/slide39.xml"/><Relationship Id="rId60" Type="http://schemas.openxmlformats.org/officeDocument/2006/relationships/slide" Target="slides/slide55.xml"/><Relationship Id="rId65" Type="http://schemas.openxmlformats.org/officeDocument/2006/relationships/slide" Target="slides/slide60.xml"/><Relationship Id="rId81" Type="http://schemas.openxmlformats.org/officeDocument/2006/relationships/slide" Target="slides/slide76.xml"/><Relationship Id="rId86" Type="http://schemas.openxmlformats.org/officeDocument/2006/relationships/slide" Target="slides/slide81.xml"/><Relationship Id="rId130" Type="http://schemas.openxmlformats.org/officeDocument/2006/relationships/slide" Target="slides/slide125.xml"/><Relationship Id="rId135" Type="http://schemas.openxmlformats.org/officeDocument/2006/relationships/slide" Target="slides/slide130.xml"/><Relationship Id="rId151" Type="http://schemas.openxmlformats.org/officeDocument/2006/relationships/slide" Target="slides/slide146.xml"/><Relationship Id="rId156" Type="http://schemas.openxmlformats.org/officeDocument/2006/relationships/slide" Target="slides/slide151.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slide" Target="slides/slide115.xml"/><Relationship Id="rId125" Type="http://schemas.openxmlformats.org/officeDocument/2006/relationships/slide" Target="slides/slide120.xml"/><Relationship Id="rId141" Type="http://schemas.openxmlformats.org/officeDocument/2006/relationships/slide" Target="slides/slide136.xml"/><Relationship Id="rId146" Type="http://schemas.openxmlformats.org/officeDocument/2006/relationships/slide" Target="slides/slide14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162" Type="http://schemas.openxmlformats.org/officeDocument/2006/relationships/tableStyles" Target="tableStyles.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 Id="rId131" Type="http://schemas.openxmlformats.org/officeDocument/2006/relationships/slide" Target="slides/slide126.xml"/><Relationship Id="rId136" Type="http://schemas.openxmlformats.org/officeDocument/2006/relationships/slide" Target="slides/slide131.xml"/><Relationship Id="rId157" Type="http://schemas.openxmlformats.org/officeDocument/2006/relationships/slide" Target="slides/slide152.xml"/><Relationship Id="rId61" Type="http://schemas.openxmlformats.org/officeDocument/2006/relationships/slide" Target="slides/slide56.xml"/><Relationship Id="rId82" Type="http://schemas.openxmlformats.org/officeDocument/2006/relationships/slide" Target="slides/slide77.xml"/><Relationship Id="rId152" Type="http://schemas.openxmlformats.org/officeDocument/2006/relationships/slide" Target="slides/slide14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slide" Target="slides/slide121.xml"/><Relationship Id="rId147" Type="http://schemas.openxmlformats.org/officeDocument/2006/relationships/slide" Target="slides/slide14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slide" Target="slides/slide116.xml"/><Relationship Id="rId142" Type="http://schemas.openxmlformats.org/officeDocument/2006/relationships/slide" Target="slides/slide137.xml"/><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137" Type="http://schemas.openxmlformats.org/officeDocument/2006/relationships/slide" Target="slides/slide132.xml"/><Relationship Id="rId158"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32" Type="http://schemas.openxmlformats.org/officeDocument/2006/relationships/slide" Target="slides/slide127.xml"/><Relationship Id="rId153" Type="http://schemas.openxmlformats.org/officeDocument/2006/relationships/slide" Target="slides/slide148.xml"/><Relationship Id="rId15" Type="http://schemas.openxmlformats.org/officeDocument/2006/relationships/slide" Target="slides/slide10.xml"/><Relationship Id="rId36" Type="http://schemas.openxmlformats.org/officeDocument/2006/relationships/slide" Target="slides/slide31.xml"/><Relationship Id="rId57" Type="http://schemas.openxmlformats.org/officeDocument/2006/relationships/slide" Target="slides/slide52.xml"/><Relationship Id="rId106" Type="http://schemas.openxmlformats.org/officeDocument/2006/relationships/slide" Target="slides/slide101.xml"/><Relationship Id="rId127" Type="http://schemas.openxmlformats.org/officeDocument/2006/relationships/slide" Target="slides/slide122.xml"/><Relationship Id="rId10" Type="http://schemas.openxmlformats.org/officeDocument/2006/relationships/slide" Target="slides/slide5.xml"/><Relationship Id="rId31" Type="http://schemas.openxmlformats.org/officeDocument/2006/relationships/slide" Target="slides/slide26.xml"/><Relationship Id="rId52" Type="http://schemas.openxmlformats.org/officeDocument/2006/relationships/slide" Target="slides/slide47.xml"/><Relationship Id="rId73" Type="http://schemas.openxmlformats.org/officeDocument/2006/relationships/slide" Target="slides/slide68.xml"/><Relationship Id="rId78" Type="http://schemas.openxmlformats.org/officeDocument/2006/relationships/slide" Target="slides/slide73.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slide" Target="slides/slide117.xml"/><Relationship Id="rId143" Type="http://schemas.openxmlformats.org/officeDocument/2006/relationships/slide" Target="slides/slide138.xml"/><Relationship Id="rId148" Type="http://schemas.openxmlformats.org/officeDocument/2006/relationships/slide" Target="slides/slide143.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7" Type="http://schemas.openxmlformats.org/officeDocument/2006/relationships/slide" Target="slides/slide42.xml"/><Relationship Id="rId68" Type="http://schemas.openxmlformats.org/officeDocument/2006/relationships/slide" Target="slides/slide63.xml"/><Relationship Id="rId89" Type="http://schemas.openxmlformats.org/officeDocument/2006/relationships/slide" Target="slides/slide84.xml"/><Relationship Id="rId112" Type="http://schemas.openxmlformats.org/officeDocument/2006/relationships/slide" Target="slides/slide107.xml"/><Relationship Id="rId133" Type="http://schemas.openxmlformats.org/officeDocument/2006/relationships/slide" Target="slides/slide128.xml"/><Relationship Id="rId154" Type="http://schemas.openxmlformats.org/officeDocument/2006/relationships/slide" Target="slides/slide149.xml"/><Relationship Id="rId16" Type="http://schemas.openxmlformats.org/officeDocument/2006/relationships/slide" Target="slides/slide11.xml"/><Relationship Id="rId37" Type="http://schemas.openxmlformats.org/officeDocument/2006/relationships/slide" Target="slides/slide32.xml"/><Relationship Id="rId58" Type="http://schemas.openxmlformats.org/officeDocument/2006/relationships/slide" Target="slides/slide53.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slide" Target="slides/slide118.xml"/><Relationship Id="rId144" Type="http://schemas.openxmlformats.org/officeDocument/2006/relationships/slide" Target="slides/slide139.xml"/><Relationship Id="rId90" Type="http://schemas.openxmlformats.org/officeDocument/2006/relationships/slide" Target="slides/slide85.xml"/><Relationship Id="rId27" Type="http://schemas.openxmlformats.org/officeDocument/2006/relationships/slide" Target="slides/slide22.xml"/><Relationship Id="rId48" Type="http://schemas.openxmlformats.org/officeDocument/2006/relationships/slide" Target="slides/slide43.xml"/><Relationship Id="rId69" Type="http://schemas.openxmlformats.org/officeDocument/2006/relationships/slide" Target="slides/slide64.xml"/><Relationship Id="rId113" Type="http://schemas.openxmlformats.org/officeDocument/2006/relationships/slide" Target="slides/slide108.xml"/><Relationship Id="rId134" Type="http://schemas.openxmlformats.org/officeDocument/2006/relationships/slide" Target="slides/slide129.xml"/><Relationship Id="rId80" Type="http://schemas.openxmlformats.org/officeDocument/2006/relationships/slide" Target="slides/slide75.xml"/><Relationship Id="rId155" Type="http://schemas.openxmlformats.org/officeDocument/2006/relationships/slide" Target="slides/slide150.xml"/></Relationships>
</file>

<file path=ppt/diagrams/_rels/data4.xml.rels><?xml version="1.0" encoding="UTF-8" standalone="yes"?>
<Relationships xmlns="http://schemas.openxmlformats.org/package/2006/relationships"><Relationship Id="rId1" Type="http://schemas.openxmlformats.org/officeDocument/2006/relationships/image" Target="../media/image50.jpeg"/></Relationships>
</file>

<file path=ppt/diagrams/_rels/data5.xml.rels><?xml version="1.0" encoding="UTF-8" standalone="yes"?>
<Relationships xmlns="http://schemas.openxmlformats.org/package/2006/relationships"><Relationship Id="rId1" Type="http://schemas.openxmlformats.org/officeDocument/2006/relationships/image" Target="../media/image50.jpeg"/></Relationships>
</file>

<file path=ppt/diagrams/_rels/data6.xml.rels><?xml version="1.0" encoding="UTF-8" standalone="yes"?>
<Relationships xmlns="http://schemas.openxmlformats.org/package/2006/relationships"><Relationship Id="rId1" Type="http://schemas.openxmlformats.org/officeDocument/2006/relationships/image" Target="../media/image50.jpeg"/></Relationships>
</file>

<file path=ppt/diagrams/_rels/data7.xml.rels><?xml version="1.0" encoding="UTF-8" standalone="yes"?>
<Relationships xmlns="http://schemas.openxmlformats.org/package/2006/relationships"><Relationship Id="rId1" Type="http://schemas.openxmlformats.org/officeDocument/2006/relationships/image" Target="../media/image50.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50.jpeg"/></Relationships>
</file>

<file path=ppt/diagrams/_rels/drawing5.xml.rels><?xml version="1.0" encoding="UTF-8" standalone="yes"?>
<Relationships xmlns="http://schemas.openxmlformats.org/package/2006/relationships"><Relationship Id="rId1" Type="http://schemas.openxmlformats.org/officeDocument/2006/relationships/image" Target="../media/image50.jpeg"/></Relationships>
</file>

<file path=ppt/diagrams/_rels/drawing6.xml.rels><?xml version="1.0" encoding="UTF-8" standalone="yes"?>
<Relationships xmlns="http://schemas.openxmlformats.org/package/2006/relationships"><Relationship Id="rId1" Type="http://schemas.openxmlformats.org/officeDocument/2006/relationships/image" Target="../media/image50.jpeg"/></Relationships>
</file>

<file path=ppt/diagrams/_rels/drawing7.xml.rels><?xml version="1.0" encoding="UTF-8" standalone="yes"?>
<Relationships xmlns="http://schemas.openxmlformats.org/package/2006/relationships"><Relationship Id="rId1" Type="http://schemas.openxmlformats.org/officeDocument/2006/relationships/image" Target="../media/image5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6C77CD-F44D-49BB-956E-4EEC334B96EA}" type="doc">
      <dgm:prSet loTypeId="urn:microsoft.com/office/officeart/2008/layout/VerticalCurvedList#1" loCatId="list" qsTypeId="urn:microsoft.com/office/officeart/2005/8/quickstyle/3d1#1" qsCatId="3D" csTypeId="urn:microsoft.com/office/officeart/2005/8/colors/accent1_2" csCatId="accent1" phldr="1"/>
      <dgm:spPr/>
      <dgm:t>
        <a:bodyPr/>
        <a:lstStyle/>
        <a:p>
          <a:endParaRPr lang="en-US"/>
        </a:p>
      </dgm:t>
    </dgm:pt>
    <dgm:pt modelId="{13F438BA-4905-463D-A0B8-7B34AF707FB7}">
      <dgm:prSet phldrT="[Text]" custT="1"/>
      <dgm:spPr/>
      <dgm:t>
        <a:bodyPr/>
        <a:lstStyle/>
        <a:p>
          <a:r>
            <a:rPr lang="en-US" sz="4000" b="0" dirty="0" err="1">
              <a:latin typeface="Arial" panose="020B0604020202020204" pitchFamily="34" charset="0"/>
              <a:cs typeface="Arial" panose="020B0604020202020204" pitchFamily="34" charset="0"/>
            </a:rPr>
            <a:t>Chương</a:t>
          </a:r>
          <a:r>
            <a:rPr lang="en-US" sz="4000" b="0" dirty="0">
              <a:latin typeface="Arial" panose="020B0604020202020204" pitchFamily="34" charset="0"/>
              <a:cs typeface="Arial" panose="020B0604020202020204" pitchFamily="34" charset="0"/>
            </a:rPr>
            <a:t> 1: </a:t>
          </a:r>
          <a:r>
            <a:rPr lang="en-US" sz="4000" b="0" dirty="0" err="1">
              <a:latin typeface="Arial" panose="020B0604020202020204" pitchFamily="34" charset="0"/>
              <a:cs typeface="Arial" panose="020B0604020202020204" pitchFamily="34" charset="0"/>
            </a:rPr>
            <a:t>Hải</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quan</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Việt</a:t>
          </a:r>
          <a:r>
            <a:rPr lang="en-US" sz="4000" b="0" dirty="0">
              <a:latin typeface="Arial" panose="020B0604020202020204" pitchFamily="34" charset="0"/>
              <a:cs typeface="Arial" panose="020B0604020202020204" pitchFamily="34" charset="0"/>
            </a:rPr>
            <a:t> Nam </a:t>
          </a:r>
        </a:p>
      </dgm:t>
    </dgm:pt>
    <dgm:pt modelId="{917DB40F-6417-45B8-80B8-A5530325AB29}" type="parTrans" cxnId="{7BCA14BB-557E-43CD-B960-E05DC396549E}">
      <dgm:prSet/>
      <dgm:spPr/>
      <dgm:t>
        <a:bodyPr/>
        <a:lstStyle/>
        <a:p>
          <a:endParaRPr lang="en-US" sz="1800" b="0">
            <a:solidFill>
              <a:schemeClr val="bg1"/>
            </a:solidFill>
            <a:latin typeface="Arial" panose="020B0604020202020204" pitchFamily="34" charset="0"/>
            <a:cs typeface="Arial" panose="020B0604020202020204" pitchFamily="34" charset="0"/>
          </a:endParaRPr>
        </a:p>
      </dgm:t>
    </dgm:pt>
    <dgm:pt modelId="{29DD038B-2063-4343-A3CC-C4705047B8CC}" type="sibTrans" cxnId="{7BCA14BB-557E-43CD-B960-E05DC396549E}">
      <dgm:prSet/>
      <dgm:spPr/>
      <dgm:t>
        <a:bodyPr/>
        <a:lstStyle/>
        <a:p>
          <a:endParaRPr lang="en-US" sz="1800" b="0">
            <a:solidFill>
              <a:schemeClr val="bg1"/>
            </a:solidFill>
            <a:latin typeface="Arial" panose="020B0604020202020204" pitchFamily="34" charset="0"/>
            <a:cs typeface="Arial" panose="020B0604020202020204" pitchFamily="34" charset="0"/>
          </a:endParaRPr>
        </a:p>
      </dgm:t>
    </dgm:pt>
    <dgm:pt modelId="{13A7D286-8029-44BA-AF67-25E57FDDC135}">
      <dgm:prSet phldrT="[Text]" custT="1"/>
      <dgm:spPr/>
      <dgm:t>
        <a:bodyPr/>
        <a:lstStyle/>
        <a:p>
          <a:r>
            <a:rPr lang="en-US" sz="4000" b="0" dirty="0" err="1">
              <a:latin typeface="Arial" panose="020B0604020202020204" pitchFamily="34" charset="0"/>
              <a:cs typeface="Arial" panose="020B0604020202020204" pitchFamily="34" charset="0"/>
            </a:rPr>
            <a:t>Chương</a:t>
          </a:r>
          <a:r>
            <a:rPr lang="en-US" sz="4000" b="0" dirty="0">
              <a:latin typeface="Arial" panose="020B0604020202020204" pitchFamily="34" charset="0"/>
              <a:cs typeface="Arial" panose="020B0604020202020204" pitchFamily="34" charset="0"/>
            </a:rPr>
            <a:t> 2: </a:t>
          </a:r>
          <a:r>
            <a:rPr lang="en-US" sz="4000" b="0" dirty="0" err="1">
              <a:latin typeface="Arial" panose="020B0604020202020204" pitchFamily="34" charset="0"/>
              <a:cs typeface="Arial" panose="020B0604020202020204" pitchFamily="34" charset="0"/>
            </a:rPr>
            <a:t>Tổng</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quan</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về</a:t>
          </a:r>
          <a:r>
            <a:rPr lang="en-US" sz="4000" b="0" dirty="0">
              <a:latin typeface="Arial" panose="020B0604020202020204" pitchFamily="34" charset="0"/>
              <a:cs typeface="Arial" panose="020B0604020202020204" pitchFamily="34" charset="0"/>
            </a:rPr>
            <a:t> an </a:t>
          </a:r>
          <a:r>
            <a:rPr lang="en-US" sz="4000" b="0" dirty="0" err="1">
              <a:latin typeface="Arial" panose="020B0604020202020204" pitchFamily="34" charset="0"/>
              <a:cs typeface="Arial" panose="020B0604020202020204" pitchFamily="34" charset="0"/>
            </a:rPr>
            <a:t>ninh</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chuỗi</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cung</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ứng</a:t>
          </a:r>
          <a:endParaRPr lang="en-US" sz="4000" b="0" dirty="0">
            <a:latin typeface="Arial" panose="020B0604020202020204" pitchFamily="34" charset="0"/>
            <a:cs typeface="Arial" panose="020B0604020202020204" pitchFamily="34" charset="0"/>
          </a:endParaRPr>
        </a:p>
      </dgm:t>
    </dgm:pt>
    <dgm:pt modelId="{9A653BB5-EC77-4109-B6A1-F512E48C5638}" type="parTrans" cxnId="{EF8B4E75-F8C3-46BB-8CE0-F17F5C1AA025}">
      <dgm:prSet/>
      <dgm:spPr/>
      <dgm:t>
        <a:bodyPr/>
        <a:lstStyle/>
        <a:p>
          <a:endParaRPr lang="en-US" sz="1800" b="0">
            <a:solidFill>
              <a:schemeClr val="bg1"/>
            </a:solidFill>
            <a:latin typeface="Arial" panose="020B0604020202020204" pitchFamily="34" charset="0"/>
            <a:cs typeface="Arial" panose="020B0604020202020204" pitchFamily="34" charset="0"/>
          </a:endParaRPr>
        </a:p>
      </dgm:t>
    </dgm:pt>
    <dgm:pt modelId="{50EB4DD5-497D-40B6-88E9-CD77E234422A}" type="sibTrans" cxnId="{EF8B4E75-F8C3-46BB-8CE0-F17F5C1AA025}">
      <dgm:prSet/>
      <dgm:spPr/>
      <dgm:t>
        <a:bodyPr/>
        <a:lstStyle/>
        <a:p>
          <a:endParaRPr lang="en-US" sz="1800" b="0">
            <a:solidFill>
              <a:schemeClr val="bg1"/>
            </a:solidFill>
            <a:latin typeface="Arial" panose="020B0604020202020204" pitchFamily="34" charset="0"/>
            <a:cs typeface="Arial" panose="020B0604020202020204" pitchFamily="34" charset="0"/>
          </a:endParaRPr>
        </a:p>
      </dgm:t>
    </dgm:pt>
    <dgm:pt modelId="{8852252D-DC2C-4331-BC24-DDE1C15CDC99}">
      <dgm:prSet phldrT="[Text]" custT="1"/>
      <dgm:spPr/>
      <dgm:t>
        <a:bodyPr/>
        <a:lstStyle/>
        <a:p>
          <a:r>
            <a:rPr lang="en-US" sz="4000" b="0" dirty="0" err="1">
              <a:latin typeface="Arial" panose="020B0604020202020204" pitchFamily="34" charset="0"/>
              <a:cs typeface="Arial" panose="020B0604020202020204" pitchFamily="34" charset="0"/>
            </a:rPr>
            <a:t>Chương</a:t>
          </a:r>
          <a:r>
            <a:rPr lang="en-US" sz="4000" b="0" dirty="0">
              <a:latin typeface="Arial" panose="020B0604020202020204" pitchFamily="34" charset="0"/>
              <a:cs typeface="Arial" panose="020B0604020202020204" pitchFamily="34" charset="0"/>
            </a:rPr>
            <a:t> 3: </a:t>
          </a:r>
          <a:r>
            <a:rPr lang="en-US" sz="4000" b="0" dirty="0" err="1">
              <a:latin typeface="Arial" panose="020B0604020202020204" pitchFamily="34" charset="0"/>
              <a:cs typeface="Arial" panose="020B0604020202020204" pitchFamily="34" charset="0"/>
            </a:rPr>
            <a:t>Sáng</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kiến</a:t>
          </a:r>
          <a:r>
            <a:rPr lang="en-US" sz="4000" b="0" dirty="0">
              <a:latin typeface="Arial" panose="020B0604020202020204" pitchFamily="34" charset="0"/>
              <a:cs typeface="Arial" panose="020B0604020202020204" pitchFamily="34" charset="0"/>
            </a:rPr>
            <a:t> an </a:t>
          </a:r>
          <a:r>
            <a:rPr lang="en-US" sz="4000" b="0" dirty="0" err="1">
              <a:latin typeface="Arial" panose="020B0604020202020204" pitchFamily="34" charset="0"/>
              <a:cs typeface="Arial" panose="020B0604020202020204" pitchFamily="34" charset="0"/>
            </a:rPr>
            <a:t>ninh</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quốc</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tế</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quốc</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gia</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và</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ngành</a:t>
          </a:r>
          <a:r>
            <a:rPr lang="en-US" sz="4000" b="0" dirty="0">
              <a:latin typeface="Arial" panose="020B0604020202020204" pitchFamily="34" charset="0"/>
              <a:cs typeface="Arial" panose="020B0604020202020204" pitchFamily="34" charset="0"/>
            </a:rPr>
            <a:t> </a:t>
          </a:r>
        </a:p>
      </dgm:t>
    </dgm:pt>
    <dgm:pt modelId="{2E6A5344-FB34-4F86-9C05-4ECCFD735C3C}" type="parTrans" cxnId="{59C861B4-2813-4D4A-9C0A-61FBB8E8A2C6}">
      <dgm:prSet/>
      <dgm:spPr/>
      <dgm:t>
        <a:bodyPr/>
        <a:lstStyle/>
        <a:p>
          <a:endParaRPr lang="en-US" sz="1800" b="0">
            <a:solidFill>
              <a:schemeClr val="bg1"/>
            </a:solidFill>
            <a:latin typeface="Arial" panose="020B0604020202020204" pitchFamily="34" charset="0"/>
            <a:cs typeface="Arial" panose="020B0604020202020204" pitchFamily="34" charset="0"/>
          </a:endParaRPr>
        </a:p>
      </dgm:t>
    </dgm:pt>
    <dgm:pt modelId="{AD4056F5-50DE-4FE7-8EC1-1A932D091DBC}" type="sibTrans" cxnId="{59C861B4-2813-4D4A-9C0A-61FBB8E8A2C6}">
      <dgm:prSet/>
      <dgm:spPr/>
      <dgm:t>
        <a:bodyPr/>
        <a:lstStyle/>
        <a:p>
          <a:endParaRPr lang="en-US" sz="1800" b="0">
            <a:solidFill>
              <a:schemeClr val="bg1"/>
            </a:solidFill>
            <a:latin typeface="Arial" panose="020B0604020202020204" pitchFamily="34" charset="0"/>
            <a:cs typeface="Arial" panose="020B0604020202020204" pitchFamily="34" charset="0"/>
          </a:endParaRPr>
        </a:p>
      </dgm:t>
    </dgm:pt>
    <dgm:pt modelId="{7420C819-3570-4322-A905-E4B0A093F6E6}">
      <dgm:prSet phldrT="[Text]" custT="1"/>
      <dgm:spPr/>
      <dgm:t>
        <a:bodyPr/>
        <a:lstStyle/>
        <a:p>
          <a:r>
            <a:rPr lang="en-US" sz="4000" b="0" dirty="0" err="1">
              <a:latin typeface="Arial" panose="020B0604020202020204" pitchFamily="34" charset="0"/>
              <a:cs typeface="Arial" panose="020B0604020202020204" pitchFamily="34" charset="0"/>
            </a:rPr>
            <a:t>Chương</a:t>
          </a:r>
          <a:r>
            <a:rPr lang="en-US" sz="4000" b="0" dirty="0">
              <a:latin typeface="Arial" panose="020B0604020202020204" pitchFamily="34" charset="0"/>
              <a:cs typeface="Arial" panose="020B0604020202020204" pitchFamily="34" charset="0"/>
            </a:rPr>
            <a:t> 4: </a:t>
          </a:r>
          <a:r>
            <a:rPr lang="en-US" sz="4000" b="0" dirty="0" err="1">
              <a:latin typeface="Arial" panose="020B0604020202020204" pitchFamily="34" charset="0"/>
              <a:cs typeface="Arial" panose="020B0604020202020204" pitchFamily="34" charset="0"/>
            </a:rPr>
            <a:t>Công</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nghệ</a:t>
          </a:r>
          <a:r>
            <a:rPr lang="en-US" sz="4000" b="0" dirty="0">
              <a:latin typeface="Arial" panose="020B0604020202020204" pitchFamily="34" charset="0"/>
              <a:cs typeface="Arial" panose="020B0604020202020204" pitchFamily="34" charset="0"/>
            </a:rPr>
            <a:t> an </a:t>
          </a:r>
          <a:r>
            <a:rPr lang="en-US" sz="4000" b="0" dirty="0" err="1">
              <a:latin typeface="Arial" panose="020B0604020202020204" pitchFamily="34" charset="0"/>
              <a:cs typeface="Arial" panose="020B0604020202020204" pitchFamily="34" charset="0"/>
            </a:rPr>
            <a:t>ninh</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chuỗi</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cung</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ứng</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và</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ứng</a:t>
          </a:r>
          <a:r>
            <a:rPr lang="en-US" sz="4000" b="0" dirty="0">
              <a:latin typeface="Arial" panose="020B0604020202020204" pitchFamily="34" charset="0"/>
              <a:cs typeface="Arial" panose="020B0604020202020204" pitchFamily="34" charset="0"/>
            </a:rPr>
            <a:t> </a:t>
          </a:r>
          <a:r>
            <a:rPr lang="en-US" sz="4000" b="0" dirty="0" err="1">
              <a:latin typeface="Arial" panose="020B0604020202020204" pitchFamily="34" charset="0"/>
              <a:cs typeface="Arial" panose="020B0604020202020204" pitchFamily="34" charset="0"/>
            </a:rPr>
            <a:t>dụng</a:t>
          </a:r>
          <a:r>
            <a:rPr lang="en-US" sz="4000" b="0" dirty="0">
              <a:latin typeface="Arial" panose="020B0604020202020204" pitchFamily="34" charset="0"/>
              <a:cs typeface="Arial" panose="020B0604020202020204" pitchFamily="34" charset="0"/>
            </a:rPr>
            <a:t> </a:t>
          </a:r>
        </a:p>
      </dgm:t>
    </dgm:pt>
    <dgm:pt modelId="{CB1B4290-EE73-4399-AE64-540FE2B16534}" type="parTrans" cxnId="{A1AD97EA-A4DB-448F-96D2-2F2A0206D05F}">
      <dgm:prSet/>
      <dgm:spPr/>
      <dgm:t>
        <a:bodyPr/>
        <a:lstStyle/>
        <a:p>
          <a:endParaRPr lang="en-US" sz="1800" b="0">
            <a:solidFill>
              <a:schemeClr val="bg1"/>
            </a:solidFill>
            <a:latin typeface="Arial" panose="020B0604020202020204" pitchFamily="34" charset="0"/>
            <a:cs typeface="Arial" panose="020B0604020202020204" pitchFamily="34" charset="0"/>
          </a:endParaRPr>
        </a:p>
      </dgm:t>
    </dgm:pt>
    <dgm:pt modelId="{F7C5041D-7696-454A-B3D9-455A5482A231}" type="sibTrans" cxnId="{A1AD97EA-A4DB-448F-96D2-2F2A0206D05F}">
      <dgm:prSet/>
      <dgm:spPr/>
      <dgm:t>
        <a:bodyPr/>
        <a:lstStyle/>
        <a:p>
          <a:endParaRPr lang="en-US" sz="1800" b="0">
            <a:solidFill>
              <a:schemeClr val="bg1"/>
            </a:solidFill>
            <a:latin typeface="Arial" panose="020B0604020202020204" pitchFamily="34" charset="0"/>
            <a:cs typeface="Arial" panose="020B0604020202020204" pitchFamily="34" charset="0"/>
          </a:endParaRPr>
        </a:p>
      </dgm:t>
    </dgm:pt>
    <dgm:pt modelId="{7DE69981-2954-460A-A018-27D7A5D2D040}" type="pres">
      <dgm:prSet presAssocID="{EE6C77CD-F44D-49BB-956E-4EEC334B96EA}" presName="Name0" presStyleCnt="0">
        <dgm:presLayoutVars>
          <dgm:chMax val="7"/>
          <dgm:chPref val="7"/>
          <dgm:dir/>
        </dgm:presLayoutVars>
      </dgm:prSet>
      <dgm:spPr/>
    </dgm:pt>
    <dgm:pt modelId="{3960233E-9FA5-4289-8FAA-5C67B888EE20}" type="pres">
      <dgm:prSet presAssocID="{EE6C77CD-F44D-49BB-956E-4EEC334B96EA}" presName="Name1" presStyleCnt="0"/>
      <dgm:spPr/>
    </dgm:pt>
    <dgm:pt modelId="{11B19E8E-CA27-4659-A2E3-01A801CB1F59}" type="pres">
      <dgm:prSet presAssocID="{EE6C77CD-F44D-49BB-956E-4EEC334B96EA}" presName="cycle" presStyleCnt="0"/>
      <dgm:spPr/>
    </dgm:pt>
    <dgm:pt modelId="{FA53D4F9-9586-4E81-B9A9-415729E81ED8}" type="pres">
      <dgm:prSet presAssocID="{EE6C77CD-F44D-49BB-956E-4EEC334B96EA}" presName="srcNode" presStyleLbl="node1" presStyleIdx="0" presStyleCnt="4"/>
      <dgm:spPr/>
    </dgm:pt>
    <dgm:pt modelId="{C180C447-5838-4243-853A-A4F21F1E9817}" type="pres">
      <dgm:prSet presAssocID="{EE6C77CD-F44D-49BB-956E-4EEC334B96EA}" presName="conn" presStyleLbl="parChTrans1D2" presStyleIdx="0" presStyleCnt="1"/>
      <dgm:spPr/>
    </dgm:pt>
    <dgm:pt modelId="{CBCCAA54-8A40-4378-AAE8-6F351297DD20}" type="pres">
      <dgm:prSet presAssocID="{EE6C77CD-F44D-49BB-956E-4EEC334B96EA}" presName="extraNode" presStyleLbl="node1" presStyleIdx="0" presStyleCnt="4"/>
      <dgm:spPr/>
    </dgm:pt>
    <dgm:pt modelId="{2627FF7B-43CD-4FA1-8FA5-7E13F83A346B}" type="pres">
      <dgm:prSet presAssocID="{EE6C77CD-F44D-49BB-956E-4EEC334B96EA}" presName="dstNode" presStyleLbl="node1" presStyleIdx="0" presStyleCnt="4"/>
      <dgm:spPr/>
    </dgm:pt>
    <dgm:pt modelId="{7E8E82E2-2F66-489F-B5BA-04A0B58250CA}" type="pres">
      <dgm:prSet presAssocID="{13F438BA-4905-463D-A0B8-7B34AF707FB7}" presName="text_1" presStyleLbl="node1" presStyleIdx="0" presStyleCnt="4">
        <dgm:presLayoutVars>
          <dgm:bulletEnabled val="1"/>
        </dgm:presLayoutVars>
      </dgm:prSet>
      <dgm:spPr/>
    </dgm:pt>
    <dgm:pt modelId="{46324ED1-4938-49DD-A68B-7DFF0A588B6D}" type="pres">
      <dgm:prSet presAssocID="{13F438BA-4905-463D-A0B8-7B34AF707FB7}" presName="accent_1" presStyleCnt="0"/>
      <dgm:spPr/>
    </dgm:pt>
    <dgm:pt modelId="{E485C081-8A60-42DF-95CE-A7586C2A8E80}" type="pres">
      <dgm:prSet presAssocID="{13F438BA-4905-463D-A0B8-7B34AF707FB7}" presName="accentRepeatNode" presStyleLbl="solidFgAcc1" presStyleIdx="0" presStyleCnt="4"/>
      <dgm:spPr/>
    </dgm:pt>
    <dgm:pt modelId="{F0BBADC6-7E1C-47C3-8A42-80A6E1FEAB2A}" type="pres">
      <dgm:prSet presAssocID="{13A7D286-8029-44BA-AF67-25E57FDDC135}" presName="text_2" presStyleLbl="node1" presStyleIdx="1" presStyleCnt="4">
        <dgm:presLayoutVars>
          <dgm:bulletEnabled val="1"/>
        </dgm:presLayoutVars>
      </dgm:prSet>
      <dgm:spPr/>
    </dgm:pt>
    <dgm:pt modelId="{C9676F77-9162-4766-AC5D-5229FB533439}" type="pres">
      <dgm:prSet presAssocID="{13A7D286-8029-44BA-AF67-25E57FDDC135}" presName="accent_2" presStyleCnt="0"/>
      <dgm:spPr/>
    </dgm:pt>
    <dgm:pt modelId="{4CA00215-F9F5-4A88-B50F-29940979261A}" type="pres">
      <dgm:prSet presAssocID="{13A7D286-8029-44BA-AF67-25E57FDDC135}" presName="accentRepeatNode" presStyleLbl="solidFgAcc1" presStyleIdx="1" presStyleCnt="4"/>
      <dgm:spPr/>
    </dgm:pt>
    <dgm:pt modelId="{767A2D7D-A3B6-4DAA-B108-88EF952F0DBE}" type="pres">
      <dgm:prSet presAssocID="{8852252D-DC2C-4331-BC24-DDE1C15CDC99}" presName="text_3" presStyleLbl="node1" presStyleIdx="2" presStyleCnt="4">
        <dgm:presLayoutVars>
          <dgm:bulletEnabled val="1"/>
        </dgm:presLayoutVars>
      </dgm:prSet>
      <dgm:spPr/>
    </dgm:pt>
    <dgm:pt modelId="{33583857-F529-49B7-B801-899A4275F325}" type="pres">
      <dgm:prSet presAssocID="{8852252D-DC2C-4331-BC24-DDE1C15CDC99}" presName="accent_3" presStyleCnt="0"/>
      <dgm:spPr/>
    </dgm:pt>
    <dgm:pt modelId="{03F058F9-5AD2-40B3-8E62-0ACF601B8A1E}" type="pres">
      <dgm:prSet presAssocID="{8852252D-DC2C-4331-BC24-DDE1C15CDC99}" presName="accentRepeatNode" presStyleLbl="solidFgAcc1" presStyleIdx="2" presStyleCnt="4"/>
      <dgm:spPr/>
    </dgm:pt>
    <dgm:pt modelId="{7445C702-6272-412E-BDE8-2522C9B0FD3B}" type="pres">
      <dgm:prSet presAssocID="{7420C819-3570-4322-A905-E4B0A093F6E6}" presName="text_4" presStyleLbl="node1" presStyleIdx="3" presStyleCnt="4">
        <dgm:presLayoutVars>
          <dgm:bulletEnabled val="1"/>
        </dgm:presLayoutVars>
      </dgm:prSet>
      <dgm:spPr/>
    </dgm:pt>
    <dgm:pt modelId="{E53B464C-5200-4ECB-A9A9-DF262E8CF200}" type="pres">
      <dgm:prSet presAssocID="{7420C819-3570-4322-A905-E4B0A093F6E6}" presName="accent_4" presStyleCnt="0"/>
      <dgm:spPr/>
    </dgm:pt>
    <dgm:pt modelId="{8D38CC82-75F2-4998-8EA3-FB25E46124D4}" type="pres">
      <dgm:prSet presAssocID="{7420C819-3570-4322-A905-E4B0A093F6E6}" presName="accentRepeatNode" presStyleLbl="solidFgAcc1" presStyleIdx="3" presStyleCnt="4"/>
      <dgm:spPr/>
    </dgm:pt>
  </dgm:ptLst>
  <dgm:cxnLst>
    <dgm:cxn modelId="{92EE2E27-546F-4F46-8BE2-5EF468F66799}" type="presOf" srcId="{7420C819-3570-4322-A905-E4B0A093F6E6}" destId="{7445C702-6272-412E-BDE8-2522C9B0FD3B}" srcOrd="0" destOrd="0" presId="urn:microsoft.com/office/officeart/2008/layout/VerticalCurvedList#1"/>
    <dgm:cxn modelId="{2B2E392C-0492-4148-8189-61F10E9FF02F}" type="presOf" srcId="{29DD038B-2063-4343-A3CC-C4705047B8CC}" destId="{C180C447-5838-4243-853A-A4F21F1E9817}" srcOrd="0" destOrd="0" presId="urn:microsoft.com/office/officeart/2008/layout/VerticalCurvedList#1"/>
    <dgm:cxn modelId="{B74C5753-24DD-4889-9218-C688F64A8FD9}" type="presOf" srcId="{EE6C77CD-F44D-49BB-956E-4EEC334B96EA}" destId="{7DE69981-2954-460A-A018-27D7A5D2D040}" srcOrd="0" destOrd="0" presId="urn:microsoft.com/office/officeart/2008/layout/VerticalCurvedList#1"/>
    <dgm:cxn modelId="{EF8B4E75-F8C3-46BB-8CE0-F17F5C1AA025}" srcId="{EE6C77CD-F44D-49BB-956E-4EEC334B96EA}" destId="{13A7D286-8029-44BA-AF67-25E57FDDC135}" srcOrd="1" destOrd="0" parTransId="{9A653BB5-EC77-4109-B6A1-F512E48C5638}" sibTransId="{50EB4DD5-497D-40B6-88E9-CD77E234422A}"/>
    <dgm:cxn modelId="{A67CEE92-377C-4CA3-8888-A97C4FAB651D}" type="presOf" srcId="{13F438BA-4905-463D-A0B8-7B34AF707FB7}" destId="{7E8E82E2-2F66-489F-B5BA-04A0B58250CA}" srcOrd="0" destOrd="0" presId="urn:microsoft.com/office/officeart/2008/layout/VerticalCurvedList#1"/>
    <dgm:cxn modelId="{59C861B4-2813-4D4A-9C0A-61FBB8E8A2C6}" srcId="{EE6C77CD-F44D-49BB-956E-4EEC334B96EA}" destId="{8852252D-DC2C-4331-BC24-DDE1C15CDC99}" srcOrd="2" destOrd="0" parTransId="{2E6A5344-FB34-4F86-9C05-4ECCFD735C3C}" sibTransId="{AD4056F5-50DE-4FE7-8EC1-1A932D091DBC}"/>
    <dgm:cxn modelId="{7BCA14BB-557E-43CD-B960-E05DC396549E}" srcId="{EE6C77CD-F44D-49BB-956E-4EEC334B96EA}" destId="{13F438BA-4905-463D-A0B8-7B34AF707FB7}" srcOrd="0" destOrd="0" parTransId="{917DB40F-6417-45B8-80B8-A5530325AB29}" sibTransId="{29DD038B-2063-4343-A3CC-C4705047B8CC}"/>
    <dgm:cxn modelId="{E4D628BE-0E85-4FE4-AB18-95F5C5D9BA7A}" type="presOf" srcId="{13A7D286-8029-44BA-AF67-25E57FDDC135}" destId="{F0BBADC6-7E1C-47C3-8A42-80A6E1FEAB2A}" srcOrd="0" destOrd="0" presId="urn:microsoft.com/office/officeart/2008/layout/VerticalCurvedList#1"/>
    <dgm:cxn modelId="{A1AD97EA-A4DB-448F-96D2-2F2A0206D05F}" srcId="{EE6C77CD-F44D-49BB-956E-4EEC334B96EA}" destId="{7420C819-3570-4322-A905-E4B0A093F6E6}" srcOrd="3" destOrd="0" parTransId="{CB1B4290-EE73-4399-AE64-540FE2B16534}" sibTransId="{F7C5041D-7696-454A-B3D9-455A5482A231}"/>
    <dgm:cxn modelId="{D9F6E9F1-BF36-4B0D-94AF-A08595029CDC}" type="presOf" srcId="{8852252D-DC2C-4331-BC24-DDE1C15CDC99}" destId="{767A2D7D-A3B6-4DAA-B108-88EF952F0DBE}" srcOrd="0" destOrd="0" presId="urn:microsoft.com/office/officeart/2008/layout/VerticalCurvedList#1"/>
    <dgm:cxn modelId="{A3DBF962-CA76-47D0-A9F7-5359273C289E}" type="presParOf" srcId="{7DE69981-2954-460A-A018-27D7A5D2D040}" destId="{3960233E-9FA5-4289-8FAA-5C67B888EE20}" srcOrd="0" destOrd="0" presId="urn:microsoft.com/office/officeart/2008/layout/VerticalCurvedList#1"/>
    <dgm:cxn modelId="{5E90BBD2-265F-4A90-8884-293BA4EBA523}" type="presParOf" srcId="{3960233E-9FA5-4289-8FAA-5C67B888EE20}" destId="{11B19E8E-CA27-4659-A2E3-01A801CB1F59}" srcOrd="0" destOrd="0" presId="urn:microsoft.com/office/officeart/2008/layout/VerticalCurvedList#1"/>
    <dgm:cxn modelId="{2BEC0529-AA73-469A-862A-03C31486E3DE}" type="presParOf" srcId="{11B19E8E-CA27-4659-A2E3-01A801CB1F59}" destId="{FA53D4F9-9586-4E81-B9A9-415729E81ED8}" srcOrd="0" destOrd="0" presId="urn:microsoft.com/office/officeart/2008/layout/VerticalCurvedList#1"/>
    <dgm:cxn modelId="{71964409-421F-4CA5-A13B-5B50747C1463}" type="presParOf" srcId="{11B19E8E-CA27-4659-A2E3-01A801CB1F59}" destId="{C180C447-5838-4243-853A-A4F21F1E9817}" srcOrd="1" destOrd="0" presId="urn:microsoft.com/office/officeart/2008/layout/VerticalCurvedList#1"/>
    <dgm:cxn modelId="{02BA801B-289D-41A1-B937-D3B7945AA6C4}" type="presParOf" srcId="{11B19E8E-CA27-4659-A2E3-01A801CB1F59}" destId="{CBCCAA54-8A40-4378-AAE8-6F351297DD20}" srcOrd="2" destOrd="0" presId="urn:microsoft.com/office/officeart/2008/layout/VerticalCurvedList#1"/>
    <dgm:cxn modelId="{5DB13176-01F7-48F0-A45A-F33B6F572FCB}" type="presParOf" srcId="{11B19E8E-CA27-4659-A2E3-01A801CB1F59}" destId="{2627FF7B-43CD-4FA1-8FA5-7E13F83A346B}" srcOrd="3" destOrd="0" presId="urn:microsoft.com/office/officeart/2008/layout/VerticalCurvedList#1"/>
    <dgm:cxn modelId="{2A39F675-FDED-49EC-8435-8A54B902A607}" type="presParOf" srcId="{3960233E-9FA5-4289-8FAA-5C67B888EE20}" destId="{7E8E82E2-2F66-489F-B5BA-04A0B58250CA}" srcOrd="1" destOrd="0" presId="urn:microsoft.com/office/officeart/2008/layout/VerticalCurvedList#1"/>
    <dgm:cxn modelId="{69F07C9F-0A64-4051-9548-AD85F7D1A828}" type="presParOf" srcId="{3960233E-9FA5-4289-8FAA-5C67B888EE20}" destId="{46324ED1-4938-49DD-A68B-7DFF0A588B6D}" srcOrd="2" destOrd="0" presId="urn:microsoft.com/office/officeart/2008/layout/VerticalCurvedList#1"/>
    <dgm:cxn modelId="{F53EA16F-03C7-478E-9072-F355579E9775}" type="presParOf" srcId="{46324ED1-4938-49DD-A68B-7DFF0A588B6D}" destId="{E485C081-8A60-42DF-95CE-A7586C2A8E80}" srcOrd="0" destOrd="0" presId="urn:microsoft.com/office/officeart/2008/layout/VerticalCurvedList#1"/>
    <dgm:cxn modelId="{ED0FBC3E-D733-45ED-B84D-1F72E904D9AB}" type="presParOf" srcId="{3960233E-9FA5-4289-8FAA-5C67B888EE20}" destId="{F0BBADC6-7E1C-47C3-8A42-80A6E1FEAB2A}" srcOrd="3" destOrd="0" presId="urn:microsoft.com/office/officeart/2008/layout/VerticalCurvedList#1"/>
    <dgm:cxn modelId="{CB0E383D-BEA9-4FE0-BE90-8ADC3605D1DB}" type="presParOf" srcId="{3960233E-9FA5-4289-8FAA-5C67B888EE20}" destId="{C9676F77-9162-4766-AC5D-5229FB533439}" srcOrd="4" destOrd="0" presId="urn:microsoft.com/office/officeart/2008/layout/VerticalCurvedList#1"/>
    <dgm:cxn modelId="{FBEF7487-C9E5-432D-98D3-1172F2D6E2A6}" type="presParOf" srcId="{C9676F77-9162-4766-AC5D-5229FB533439}" destId="{4CA00215-F9F5-4A88-B50F-29940979261A}" srcOrd="0" destOrd="0" presId="urn:microsoft.com/office/officeart/2008/layout/VerticalCurvedList#1"/>
    <dgm:cxn modelId="{E8601FDE-36BF-4146-A077-B2F512D773BB}" type="presParOf" srcId="{3960233E-9FA5-4289-8FAA-5C67B888EE20}" destId="{767A2D7D-A3B6-4DAA-B108-88EF952F0DBE}" srcOrd="5" destOrd="0" presId="urn:microsoft.com/office/officeart/2008/layout/VerticalCurvedList#1"/>
    <dgm:cxn modelId="{ABC1BE60-6756-4A04-93C9-594C5F209B94}" type="presParOf" srcId="{3960233E-9FA5-4289-8FAA-5C67B888EE20}" destId="{33583857-F529-49B7-B801-899A4275F325}" srcOrd="6" destOrd="0" presId="urn:microsoft.com/office/officeart/2008/layout/VerticalCurvedList#1"/>
    <dgm:cxn modelId="{EE95F85D-86FD-4AB5-8FD9-0B8C26141ABD}" type="presParOf" srcId="{33583857-F529-49B7-B801-899A4275F325}" destId="{03F058F9-5AD2-40B3-8E62-0ACF601B8A1E}" srcOrd="0" destOrd="0" presId="urn:microsoft.com/office/officeart/2008/layout/VerticalCurvedList#1"/>
    <dgm:cxn modelId="{310877E2-9F15-4CA4-AAA5-220412FF15B2}" type="presParOf" srcId="{3960233E-9FA5-4289-8FAA-5C67B888EE20}" destId="{7445C702-6272-412E-BDE8-2522C9B0FD3B}" srcOrd="7" destOrd="0" presId="urn:microsoft.com/office/officeart/2008/layout/VerticalCurvedList#1"/>
    <dgm:cxn modelId="{7C4A9929-ED79-4947-A65C-0AC4DCC0EA05}" type="presParOf" srcId="{3960233E-9FA5-4289-8FAA-5C67B888EE20}" destId="{E53B464C-5200-4ECB-A9A9-DF262E8CF200}" srcOrd="8" destOrd="0" presId="urn:microsoft.com/office/officeart/2008/layout/VerticalCurvedList#1"/>
    <dgm:cxn modelId="{C710B2CB-C788-4CBC-AC8A-612BAF410364}" type="presParOf" srcId="{E53B464C-5200-4ECB-A9A9-DF262E8CF200}" destId="{8D38CC82-75F2-4998-8EA3-FB25E46124D4}" srcOrd="0" destOrd="0" presId="urn:microsoft.com/office/officeart/2008/layout/VerticalCurved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39D704-0653-4543-AC8B-836BB3433282}"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B47D72D8-7AD0-4457-B4EE-F064B560C164}">
      <dgm:prSet phldrT="[Text]" custT="1"/>
      <dgm:spPr>
        <a:solidFill>
          <a:srgbClr val="FFC000"/>
        </a:solidFill>
      </dgm:spPr>
      <dgm:t>
        <a:bodyPr/>
        <a:lstStyle/>
        <a:p>
          <a:r>
            <a:rPr lang="en-US" sz="3200" b="1" dirty="0" err="1">
              <a:latin typeface="Arial" panose="020B0604020202020204" pitchFamily="34" charset="0"/>
              <a:cs typeface="Arial" panose="020B0604020202020204" pitchFamily="34" charset="0"/>
            </a:rPr>
            <a:t>Luật</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hải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quan</a:t>
          </a:r>
          <a:endParaRPr lang="en-US" sz="3200" b="1" dirty="0">
            <a:latin typeface="Arial" panose="020B0604020202020204" pitchFamily="34" charset="0"/>
            <a:cs typeface="Arial" panose="020B0604020202020204" pitchFamily="34" charset="0"/>
          </a:endParaRPr>
        </a:p>
      </dgm:t>
    </dgm:pt>
    <dgm:pt modelId="{C9ABC36E-2F46-4A85-B828-908DE0B7F8F0}" type="parTrans" cxnId="{BB2971EC-6BC5-4B6A-ACAC-5DB3C32C1783}">
      <dgm:prSet/>
      <dgm:spPr/>
      <dgm:t>
        <a:bodyPr/>
        <a:lstStyle/>
        <a:p>
          <a:endParaRPr lang="en-US" sz="2000" b="1">
            <a:latin typeface="Arial" panose="020B0604020202020204" pitchFamily="34" charset="0"/>
            <a:cs typeface="Arial" panose="020B0604020202020204" pitchFamily="34" charset="0"/>
          </a:endParaRPr>
        </a:p>
      </dgm:t>
    </dgm:pt>
    <dgm:pt modelId="{6F445362-C547-47FE-98AB-AD92F3E0A59A}" type="sibTrans" cxnId="{BB2971EC-6BC5-4B6A-ACAC-5DB3C32C1783}">
      <dgm:prSet custT="1"/>
      <dgm:spPr/>
      <dgm:t>
        <a:bodyPr/>
        <a:lstStyle/>
        <a:p>
          <a:endParaRPr lang="en-US" sz="2400" b="1">
            <a:latin typeface="Arial" panose="020B0604020202020204" pitchFamily="34" charset="0"/>
            <a:cs typeface="Arial" panose="020B0604020202020204" pitchFamily="34" charset="0"/>
          </a:endParaRPr>
        </a:p>
      </dgm:t>
    </dgm:pt>
    <dgm:pt modelId="{302043B4-91BD-45ED-B6F7-2D2B6E67D60F}">
      <dgm:prSet phldrT="[Text]" custT="1"/>
      <dgm:spPr>
        <a:solidFill>
          <a:srgbClr val="00B050"/>
        </a:solidFill>
      </dgm:spPr>
      <dgm:t>
        <a:bodyPr/>
        <a:lstStyle/>
        <a:p>
          <a:r>
            <a:rPr lang="en-US" sz="3200" b="1" dirty="0">
              <a:latin typeface="Arial" panose="020B0604020202020204" pitchFamily="34" charset="0"/>
              <a:cs typeface="Arial" panose="020B0604020202020204" pitchFamily="34" charset="0"/>
            </a:rPr>
            <a:t>Quy </a:t>
          </a:r>
          <a:r>
            <a:rPr lang="en-US" sz="3200" b="1" dirty="0" err="1">
              <a:latin typeface="Arial" panose="020B0604020202020204" pitchFamily="34" charset="0"/>
              <a:cs typeface="Arial" panose="020B0604020202020204" pitchFamily="34" charset="0"/>
            </a:rPr>
            <a:t>trình</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khai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báo</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hải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quan</a:t>
          </a:r>
          <a:endParaRPr lang="en-US" sz="3200" b="1" dirty="0">
            <a:latin typeface="Arial" panose="020B0604020202020204" pitchFamily="34" charset="0"/>
            <a:cs typeface="Arial" panose="020B0604020202020204" pitchFamily="34" charset="0"/>
          </a:endParaRPr>
        </a:p>
      </dgm:t>
    </dgm:pt>
    <dgm:pt modelId="{20998DC3-7654-4AA6-9EB2-04E6046FD5C6}" type="parTrans" cxnId="{1F5967C8-ACA3-4760-A203-C64B0D3479DC}">
      <dgm:prSet/>
      <dgm:spPr/>
      <dgm:t>
        <a:bodyPr/>
        <a:lstStyle/>
        <a:p>
          <a:endParaRPr lang="en-US" sz="2000" b="1">
            <a:latin typeface="Arial" panose="020B0604020202020204" pitchFamily="34" charset="0"/>
            <a:cs typeface="Arial" panose="020B0604020202020204" pitchFamily="34" charset="0"/>
          </a:endParaRPr>
        </a:p>
      </dgm:t>
    </dgm:pt>
    <dgm:pt modelId="{F325C845-9665-476A-9064-FFB169CE676A}" type="sibTrans" cxnId="{1F5967C8-ACA3-4760-A203-C64B0D3479DC}">
      <dgm:prSet custT="1"/>
      <dgm:spPr/>
      <dgm:t>
        <a:bodyPr/>
        <a:lstStyle/>
        <a:p>
          <a:endParaRPr lang="en-US" sz="2400" b="1">
            <a:latin typeface="Arial" panose="020B0604020202020204" pitchFamily="34" charset="0"/>
            <a:cs typeface="Arial" panose="020B0604020202020204" pitchFamily="34" charset="0"/>
          </a:endParaRPr>
        </a:p>
      </dgm:t>
    </dgm:pt>
    <dgm:pt modelId="{E7266327-603C-4F7A-A9B7-C692A5DBEED8}">
      <dgm:prSet phldrT="[Text]" custT="1"/>
      <dgm:spPr>
        <a:solidFill>
          <a:srgbClr val="FF0000"/>
        </a:solidFill>
      </dgm:spPr>
      <dgm:t>
        <a:bodyPr/>
        <a:lstStyle/>
        <a:p>
          <a:r>
            <a:rPr lang="en-US" sz="3200" b="1" dirty="0" err="1">
              <a:latin typeface="Arial" panose="020B0604020202020204" pitchFamily="34" charset="0"/>
              <a:cs typeface="Arial" panose="020B0604020202020204" pitchFamily="34" charset="0"/>
            </a:rPr>
            <a:t>Hệ</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thống</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thuế</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xuất</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nhập</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khẩu</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Việt</a:t>
          </a:r>
          <a:r>
            <a:rPr lang="en-US" sz="3200" b="1" dirty="0">
              <a:latin typeface="Arial" panose="020B0604020202020204" pitchFamily="34" charset="0"/>
              <a:cs typeface="Arial" panose="020B0604020202020204" pitchFamily="34" charset="0"/>
            </a:rPr>
            <a:t> Nam</a:t>
          </a:r>
        </a:p>
      </dgm:t>
    </dgm:pt>
    <dgm:pt modelId="{598296FB-416C-4273-9F2D-5C1EF5285122}" type="parTrans" cxnId="{42E6FFA1-97F8-4A37-9A29-0A695FD3AD8F}">
      <dgm:prSet/>
      <dgm:spPr/>
      <dgm:t>
        <a:bodyPr/>
        <a:lstStyle/>
        <a:p>
          <a:endParaRPr lang="en-US" sz="2000" b="1">
            <a:latin typeface="Arial" panose="020B0604020202020204" pitchFamily="34" charset="0"/>
            <a:cs typeface="Arial" panose="020B0604020202020204" pitchFamily="34" charset="0"/>
          </a:endParaRPr>
        </a:p>
      </dgm:t>
    </dgm:pt>
    <dgm:pt modelId="{598CD53D-C46A-4FD0-B495-12F2EF9D332C}" type="sibTrans" cxnId="{42E6FFA1-97F8-4A37-9A29-0A695FD3AD8F}">
      <dgm:prSet custT="1"/>
      <dgm:spPr/>
      <dgm:t>
        <a:bodyPr/>
        <a:lstStyle/>
        <a:p>
          <a:endParaRPr lang="en-US" sz="2400" b="1">
            <a:latin typeface="Arial" panose="020B0604020202020204" pitchFamily="34" charset="0"/>
            <a:cs typeface="Arial" panose="020B0604020202020204" pitchFamily="34" charset="0"/>
          </a:endParaRPr>
        </a:p>
      </dgm:t>
    </dgm:pt>
    <dgm:pt modelId="{0A59938F-AAD6-44DA-834B-700BC51495D9}">
      <dgm:prSet phldrT="[Text]" custT="1"/>
      <dgm:spPr>
        <a:solidFill>
          <a:srgbClr val="00B0F0"/>
        </a:solidFill>
      </dgm:spPr>
      <dgm:t>
        <a:bodyPr/>
        <a:lstStyle/>
        <a:p>
          <a:r>
            <a:rPr lang="en-US" sz="3200" b="1" dirty="0" err="1">
              <a:latin typeface="Arial" panose="020B0604020202020204" pitchFamily="34" charset="0"/>
              <a:cs typeface="Arial" panose="020B0604020202020204" pitchFamily="34" charset="0"/>
            </a:rPr>
            <a:t>Đại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lý</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hải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quan</a:t>
          </a:r>
          <a:endParaRPr lang="en-US" sz="3200" b="1" dirty="0">
            <a:latin typeface="Arial" panose="020B0604020202020204" pitchFamily="34" charset="0"/>
            <a:cs typeface="Arial" panose="020B0604020202020204" pitchFamily="34" charset="0"/>
          </a:endParaRPr>
        </a:p>
      </dgm:t>
    </dgm:pt>
    <dgm:pt modelId="{D0054F3E-7781-46E4-9F65-A516C3A6B9F2}" type="parTrans" cxnId="{5D86DF4B-0A97-4047-89AA-7EF18BC2FF46}">
      <dgm:prSet/>
      <dgm:spPr/>
      <dgm:t>
        <a:bodyPr/>
        <a:lstStyle/>
        <a:p>
          <a:endParaRPr lang="en-US" sz="2000" b="1">
            <a:latin typeface="Arial" panose="020B0604020202020204" pitchFamily="34" charset="0"/>
            <a:cs typeface="Arial" panose="020B0604020202020204" pitchFamily="34" charset="0"/>
          </a:endParaRPr>
        </a:p>
      </dgm:t>
    </dgm:pt>
    <dgm:pt modelId="{D56E8D0B-15D6-488D-B269-88F1A95398E4}" type="sibTrans" cxnId="{5D86DF4B-0A97-4047-89AA-7EF18BC2FF46}">
      <dgm:prSet custT="1"/>
      <dgm:spPr/>
      <dgm:t>
        <a:bodyPr/>
        <a:lstStyle/>
        <a:p>
          <a:endParaRPr lang="en-US" sz="2400" b="1">
            <a:latin typeface="Arial" panose="020B0604020202020204" pitchFamily="34" charset="0"/>
            <a:cs typeface="Arial" panose="020B0604020202020204" pitchFamily="34" charset="0"/>
          </a:endParaRPr>
        </a:p>
      </dgm:t>
    </dgm:pt>
    <dgm:pt modelId="{1223C48D-696F-4646-93F0-E6CE8F1BC8DF}" type="pres">
      <dgm:prSet presAssocID="{8539D704-0653-4543-AC8B-836BB3433282}" presName="cycle" presStyleCnt="0">
        <dgm:presLayoutVars>
          <dgm:dir/>
          <dgm:resizeHandles val="exact"/>
        </dgm:presLayoutVars>
      </dgm:prSet>
      <dgm:spPr/>
    </dgm:pt>
    <dgm:pt modelId="{246A0C2E-7A25-4BBE-B6B7-DDA45989BFD6}" type="pres">
      <dgm:prSet presAssocID="{B47D72D8-7AD0-4457-B4EE-F064B560C164}" presName="node" presStyleLbl="node1" presStyleIdx="0" presStyleCnt="4">
        <dgm:presLayoutVars>
          <dgm:bulletEnabled val="1"/>
        </dgm:presLayoutVars>
      </dgm:prSet>
      <dgm:spPr/>
    </dgm:pt>
    <dgm:pt modelId="{31B381FD-704C-4DE3-B8D1-CC639F47A676}" type="pres">
      <dgm:prSet presAssocID="{6F445362-C547-47FE-98AB-AD92F3E0A59A}" presName="sibTrans" presStyleLbl="sibTrans2D1" presStyleIdx="0" presStyleCnt="4"/>
      <dgm:spPr/>
    </dgm:pt>
    <dgm:pt modelId="{507C66C3-FBA1-41E8-ADED-7E1D3E8899C0}" type="pres">
      <dgm:prSet presAssocID="{6F445362-C547-47FE-98AB-AD92F3E0A59A}" presName="connectorText" presStyleLbl="sibTrans2D1" presStyleIdx="0" presStyleCnt="4"/>
      <dgm:spPr/>
    </dgm:pt>
    <dgm:pt modelId="{3A23C3BE-ED92-4215-94B1-D2ACC1CBBF59}" type="pres">
      <dgm:prSet presAssocID="{302043B4-91BD-45ED-B6F7-2D2B6E67D60F}" presName="node" presStyleLbl="node1" presStyleIdx="1" presStyleCnt="4">
        <dgm:presLayoutVars>
          <dgm:bulletEnabled val="1"/>
        </dgm:presLayoutVars>
      </dgm:prSet>
      <dgm:spPr/>
    </dgm:pt>
    <dgm:pt modelId="{8B5334AD-5AF2-44C4-AF53-F7E255810DE6}" type="pres">
      <dgm:prSet presAssocID="{F325C845-9665-476A-9064-FFB169CE676A}" presName="sibTrans" presStyleLbl="sibTrans2D1" presStyleIdx="1" presStyleCnt="4"/>
      <dgm:spPr/>
    </dgm:pt>
    <dgm:pt modelId="{36536EA3-66A8-4D17-B1CF-35B1143C68C7}" type="pres">
      <dgm:prSet presAssocID="{F325C845-9665-476A-9064-FFB169CE676A}" presName="connectorText" presStyleLbl="sibTrans2D1" presStyleIdx="1" presStyleCnt="4"/>
      <dgm:spPr/>
    </dgm:pt>
    <dgm:pt modelId="{27324E53-B0F6-46AE-87A1-3A882F0FE9DA}" type="pres">
      <dgm:prSet presAssocID="{E7266327-603C-4F7A-A9B7-C692A5DBEED8}" presName="node" presStyleLbl="node1" presStyleIdx="2" presStyleCnt="4">
        <dgm:presLayoutVars>
          <dgm:bulletEnabled val="1"/>
        </dgm:presLayoutVars>
      </dgm:prSet>
      <dgm:spPr/>
    </dgm:pt>
    <dgm:pt modelId="{8DAF119C-CCCD-4933-89A2-3083446B0E19}" type="pres">
      <dgm:prSet presAssocID="{598CD53D-C46A-4FD0-B495-12F2EF9D332C}" presName="sibTrans" presStyleLbl="sibTrans2D1" presStyleIdx="2" presStyleCnt="4"/>
      <dgm:spPr/>
    </dgm:pt>
    <dgm:pt modelId="{23597ED3-3360-4BFC-925D-116C9A142C71}" type="pres">
      <dgm:prSet presAssocID="{598CD53D-C46A-4FD0-B495-12F2EF9D332C}" presName="connectorText" presStyleLbl="sibTrans2D1" presStyleIdx="2" presStyleCnt="4"/>
      <dgm:spPr/>
    </dgm:pt>
    <dgm:pt modelId="{124EAA59-AAAB-48DB-88FD-74CF90D94E72}" type="pres">
      <dgm:prSet presAssocID="{0A59938F-AAD6-44DA-834B-700BC51495D9}" presName="node" presStyleLbl="node1" presStyleIdx="3" presStyleCnt="4">
        <dgm:presLayoutVars>
          <dgm:bulletEnabled val="1"/>
        </dgm:presLayoutVars>
      </dgm:prSet>
      <dgm:spPr/>
    </dgm:pt>
    <dgm:pt modelId="{3A6781F9-A99B-41E9-B6F3-04EC63B2A76D}" type="pres">
      <dgm:prSet presAssocID="{D56E8D0B-15D6-488D-B269-88F1A95398E4}" presName="sibTrans" presStyleLbl="sibTrans2D1" presStyleIdx="3" presStyleCnt="4"/>
      <dgm:spPr/>
    </dgm:pt>
    <dgm:pt modelId="{46CC0D94-537E-44FA-A573-FAAE6DD839C6}" type="pres">
      <dgm:prSet presAssocID="{D56E8D0B-15D6-488D-B269-88F1A95398E4}" presName="connectorText" presStyleLbl="sibTrans2D1" presStyleIdx="3" presStyleCnt="4"/>
      <dgm:spPr/>
    </dgm:pt>
  </dgm:ptLst>
  <dgm:cxnLst>
    <dgm:cxn modelId="{CA166F0C-D1F6-4025-A4FF-206380571785}" type="presOf" srcId="{302043B4-91BD-45ED-B6F7-2D2B6E67D60F}" destId="{3A23C3BE-ED92-4215-94B1-D2ACC1CBBF59}" srcOrd="0" destOrd="0" presId="urn:microsoft.com/office/officeart/2005/8/layout/cycle2"/>
    <dgm:cxn modelId="{9132B10D-7B64-4E20-B278-83232A5935C4}" type="presOf" srcId="{F325C845-9665-476A-9064-FFB169CE676A}" destId="{8B5334AD-5AF2-44C4-AF53-F7E255810DE6}" srcOrd="0" destOrd="0" presId="urn:microsoft.com/office/officeart/2005/8/layout/cycle2"/>
    <dgm:cxn modelId="{26D3AB37-E79C-4931-BD60-DF7DE929A88D}" type="presOf" srcId="{B47D72D8-7AD0-4457-B4EE-F064B560C164}" destId="{246A0C2E-7A25-4BBE-B6B7-DDA45989BFD6}" srcOrd="0" destOrd="0" presId="urn:microsoft.com/office/officeart/2005/8/layout/cycle2"/>
    <dgm:cxn modelId="{DC8C215D-A3D2-4576-986F-1237CB7EF24B}" type="presOf" srcId="{598CD53D-C46A-4FD0-B495-12F2EF9D332C}" destId="{8DAF119C-CCCD-4933-89A2-3083446B0E19}" srcOrd="0" destOrd="0" presId="urn:microsoft.com/office/officeart/2005/8/layout/cycle2"/>
    <dgm:cxn modelId="{2167F269-1EF3-4355-ADF8-4923399320D8}" type="presOf" srcId="{8539D704-0653-4543-AC8B-836BB3433282}" destId="{1223C48D-696F-4646-93F0-E6CE8F1BC8DF}" srcOrd="0" destOrd="0" presId="urn:microsoft.com/office/officeart/2005/8/layout/cycle2"/>
    <dgm:cxn modelId="{5D86DF4B-0A97-4047-89AA-7EF18BC2FF46}" srcId="{8539D704-0653-4543-AC8B-836BB3433282}" destId="{0A59938F-AAD6-44DA-834B-700BC51495D9}" srcOrd="3" destOrd="0" parTransId="{D0054F3E-7781-46E4-9F65-A516C3A6B9F2}" sibTransId="{D56E8D0B-15D6-488D-B269-88F1A95398E4}"/>
    <dgm:cxn modelId="{42E4366C-9A68-4F57-9DB9-B38D95E41894}" type="presOf" srcId="{6F445362-C547-47FE-98AB-AD92F3E0A59A}" destId="{31B381FD-704C-4DE3-B8D1-CC639F47A676}" srcOrd="0" destOrd="0" presId="urn:microsoft.com/office/officeart/2005/8/layout/cycle2"/>
    <dgm:cxn modelId="{44572954-93EA-4466-9022-04745193176E}" type="presOf" srcId="{F325C845-9665-476A-9064-FFB169CE676A}" destId="{36536EA3-66A8-4D17-B1CF-35B1143C68C7}" srcOrd="1" destOrd="0" presId="urn:microsoft.com/office/officeart/2005/8/layout/cycle2"/>
    <dgm:cxn modelId="{84B8EE76-B8F6-4CC6-90C4-1ED9EE89EC7E}" type="presOf" srcId="{598CD53D-C46A-4FD0-B495-12F2EF9D332C}" destId="{23597ED3-3360-4BFC-925D-116C9A142C71}" srcOrd="1" destOrd="0" presId="urn:microsoft.com/office/officeart/2005/8/layout/cycle2"/>
    <dgm:cxn modelId="{B5E58090-41AF-49A7-A5FE-CB72FA8EA36D}" type="presOf" srcId="{6F445362-C547-47FE-98AB-AD92F3E0A59A}" destId="{507C66C3-FBA1-41E8-ADED-7E1D3E8899C0}" srcOrd="1" destOrd="0" presId="urn:microsoft.com/office/officeart/2005/8/layout/cycle2"/>
    <dgm:cxn modelId="{9668329B-E6DF-458F-9D8C-D421C1917E57}" type="presOf" srcId="{E7266327-603C-4F7A-A9B7-C692A5DBEED8}" destId="{27324E53-B0F6-46AE-87A1-3A882F0FE9DA}" srcOrd="0" destOrd="0" presId="urn:microsoft.com/office/officeart/2005/8/layout/cycle2"/>
    <dgm:cxn modelId="{42E6FFA1-97F8-4A37-9A29-0A695FD3AD8F}" srcId="{8539D704-0653-4543-AC8B-836BB3433282}" destId="{E7266327-603C-4F7A-A9B7-C692A5DBEED8}" srcOrd="2" destOrd="0" parTransId="{598296FB-416C-4273-9F2D-5C1EF5285122}" sibTransId="{598CD53D-C46A-4FD0-B495-12F2EF9D332C}"/>
    <dgm:cxn modelId="{4D0986B9-2753-49D5-A2A9-DD2D38E5FD27}" type="presOf" srcId="{0A59938F-AAD6-44DA-834B-700BC51495D9}" destId="{124EAA59-AAAB-48DB-88FD-74CF90D94E72}" srcOrd="0" destOrd="0" presId="urn:microsoft.com/office/officeart/2005/8/layout/cycle2"/>
    <dgm:cxn modelId="{1F5967C8-ACA3-4760-A203-C64B0D3479DC}" srcId="{8539D704-0653-4543-AC8B-836BB3433282}" destId="{302043B4-91BD-45ED-B6F7-2D2B6E67D60F}" srcOrd="1" destOrd="0" parTransId="{20998DC3-7654-4AA6-9EB2-04E6046FD5C6}" sibTransId="{F325C845-9665-476A-9064-FFB169CE676A}"/>
    <dgm:cxn modelId="{BB2971EC-6BC5-4B6A-ACAC-5DB3C32C1783}" srcId="{8539D704-0653-4543-AC8B-836BB3433282}" destId="{B47D72D8-7AD0-4457-B4EE-F064B560C164}" srcOrd="0" destOrd="0" parTransId="{C9ABC36E-2F46-4A85-B828-908DE0B7F8F0}" sibTransId="{6F445362-C547-47FE-98AB-AD92F3E0A59A}"/>
    <dgm:cxn modelId="{ABD4E5ED-DED7-45DE-B73B-9C2BCEC3ABAD}" type="presOf" srcId="{D56E8D0B-15D6-488D-B269-88F1A95398E4}" destId="{3A6781F9-A99B-41E9-B6F3-04EC63B2A76D}" srcOrd="0" destOrd="0" presId="urn:microsoft.com/office/officeart/2005/8/layout/cycle2"/>
    <dgm:cxn modelId="{CC1D8FFB-E4B9-467F-AD3D-DC4ED8C5481D}" type="presOf" srcId="{D56E8D0B-15D6-488D-B269-88F1A95398E4}" destId="{46CC0D94-537E-44FA-A573-FAAE6DD839C6}" srcOrd="1" destOrd="0" presId="urn:microsoft.com/office/officeart/2005/8/layout/cycle2"/>
    <dgm:cxn modelId="{C930CF5B-3685-48FC-A496-D60029177940}" type="presParOf" srcId="{1223C48D-696F-4646-93F0-E6CE8F1BC8DF}" destId="{246A0C2E-7A25-4BBE-B6B7-DDA45989BFD6}" srcOrd="0" destOrd="0" presId="urn:microsoft.com/office/officeart/2005/8/layout/cycle2"/>
    <dgm:cxn modelId="{FEBD6F64-323A-4792-A2AA-BC6526F50F31}" type="presParOf" srcId="{1223C48D-696F-4646-93F0-E6CE8F1BC8DF}" destId="{31B381FD-704C-4DE3-B8D1-CC639F47A676}" srcOrd="1" destOrd="0" presId="urn:microsoft.com/office/officeart/2005/8/layout/cycle2"/>
    <dgm:cxn modelId="{1E29BED9-9A47-4D9F-94EF-B514F90747FC}" type="presParOf" srcId="{31B381FD-704C-4DE3-B8D1-CC639F47A676}" destId="{507C66C3-FBA1-41E8-ADED-7E1D3E8899C0}" srcOrd="0" destOrd="0" presId="urn:microsoft.com/office/officeart/2005/8/layout/cycle2"/>
    <dgm:cxn modelId="{B29E7D88-8418-4FFF-AA87-3E864C046D0F}" type="presParOf" srcId="{1223C48D-696F-4646-93F0-E6CE8F1BC8DF}" destId="{3A23C3BE-ED92-4215-94B1-D2ACC1CBBF59}" srcOrd="2" destOrd="0" presId="urn:microsoft.com/office/officeart/2005/8/layout/cycle2"/>
    <dgm:cxn modelId="{8F82E965-1292-4ECC-BDD1-6867DC3A56CF}" type="presParOf" srcId="{1223C48D-696F-4646-93F0-E6CE8F1BC8DF}" destId="{8B5334AD-5AF2-44C4-AF53-F7E255810DE6}" srcOrd="3" destOrd="0" presId="urn:microsoft.com/office/officeart/2005/8/layout/cycle2"/>
    <dgm:cxn modelId="{B5A93518-74A0-4041-BEA4-84C5D6D075B9}" type="presParOf" srcId="{8B5334AD-5AF2-44C4-AF53-F7E255810DE6}" destId="{36536EA3-66A8-4D17-B1CF-35B1143C68C7}" srcOrd="0" destOrd="0" presId="urn:microsoft.com/office/officeart/2005/8/layout/cycle2"/>
    <dgm:cxn modelId="{8B8A9410-BD85-4545-BEB1-B839001EBA25}" type="presParOf" srcId="{1223C48D-696F-4646-93F0-E6CE8F1BC8DF}" destId="{27324E53-B0F6-46AE-87A1-3A882F0FE9DA}" srcOrd="4" destOrd="0" presId="urn:microsoft.com/office/officeart/2005/8/layout/cycle2"/>
    <dgm:cxn modelId="{AA9B6F08-0CCC-4941-BBE9-B599B616BCB7}" type="presParOf" srcId="{1223C48D-696F-4646-93F0-E6CE8F1BC8DF}" destId="{8DAF119C-CCCD-4933-89A2-3083446B0E19}" srcOrd="5" destOrd="0" presId="urn:microsoft.com/office/officeart/2005/8/layout/cycle2"/>
    <dgm:cxn modelId="{3AFA3CAA-D6A5-45D1-9855-CC19E712F8DA}" type="presParOf" srcId="{8DAF119C-CCCD-4933-89A2-3083446B0E19}" destId="{23597ED3-3360-4BFC-925D-116C9A142C71}" srcOrd="0" destOrd="0" presId="urn:microsoft.com/office/officeart/2005/8/layout/cycle2"/>
    <dgm:cxn modelId="{EDD56AB7-F1DE-4BB9-86C7-F5CB1D15C68B}" type="presParOf" srcId="{1223C48D-696F-4646-93F0-E6CE8F1BC8DF}" destId="{124EAA59-AAAB-48DB-88FD-74CF90D94E72}" srcOrd="6" destOrd="0" presId="urn:microsoft.com/office/officeart/2005/8/layout/cycle2"/>
    <dgm:cxn modelId="{ED546568-8885-4449-8640-9F07CAC1B1F2}" type="presParOf" srcId="{1223C48D-696F-4646-93F0-E6CE8F1BC8DF}" destId="{3A6781F9-A99B-41E9-B6F3-04EC63B2A76D}" srcOrd="7" destOrd="0" presId="urn:microsoft.com/office/officeart/2005/8/layout/cycle2"/>
    <dgm:cxn modelId="{60A4109B-D95D-47CD-897C-DDD80CBA1BE4}" type="presParOf" srcId="{3A6781F9-A99B-41E9-B6F3-04EC63B2A76D}" destId="{46CC0D94-537E-44FA-A573-FAAE6DD839C6}" srcOrd="0" destOrd="0" presId="urn:microsoft.com/office/officeart/2005/8/layout/cycle2"/>
  </dgm:cxnLst>
  <dgm:bg>
    <a:noFill/>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ED5105D-0AEE-4976-94DC-80819CCE44D6}" type="doc">
      <dgm:prSet loTypeId="urn:microsoft.com/office/officeart/2005/8/layout/cycle3" loCatId="cycle" qsTypeId="urn:microsoft.com/office/officeart/2005/8/quickstyle/simple5" qsCatId="simple" csTypeId="urn:microsoft.com/office/officeart/2005/8/colors/colorful4" csCatId="colorful" phldr="1"/>
      <dgm:spPr/>
      <dgm:t>
        <a:bodyPr/>
        <a:lstStyle/>
        <a:p>
          <a:endParaRPr lang="en-US"/>
        </a:p>
      </dgm:t>
    </dgm:pt>
    <dgm:pt modelId="{75DB5FDF-167A-463C-84ED-B89D2633D7E4}">
      <dgm:prSet phldrT="[Text]"/>
      <dgm:spPr/>
      <dgm:t>
        <a:bodyPr/>
        <a:lstStyle/>
        <a:p>
          <a:r>
            <a:rPr lang="vi-VN" b="1" i="0" dirty="0">
              <a:effectLst/>
              <a:latin typeface="Arial" panose="020B0604020202020204" pitchFamily="34" charset="0"/>
              <a:cs typeface="Arial" panose="020B0604020202020204" pitchFamily="34" charset="0"/>
            </a:rPr>
            <a:t>1. Tiếp nhận Tờ khai hải quan</a:t>
          </a:r>
          <a:endParaRPr lang="en-US" dirty="0">
            <a:latin typeface="Arial" panose="020B0604020202020204" pitchFamily="34" charset="0"/>
            <a:cs typeface="Arial" panose="020B0604020202020204" pitchFamily="34" charset="0"/>
          </a:endParaRPr>
        </a:p>
      </dgm:t>
    </dgm:pt>
    <dgm:pt modelId="{7E78FA86-CFEC-4AE7-A82B-3972C8DDF797}" type="parTrans" cxnId="{C3B28DFB-1AB1-4057-819D-D06B73D61FC9}">
      <dgm:prSet/>
      <dgm:spPr/>
      <dgm:t>
        <a:bodyPr/>
        <a:lstStyle/>
        <a:p>
          <a:endParaRPr lang="en-US">
            <a:latin typeface="Arial" panose="020B0604020202020204" pitchFamily="34" charset="0"/>
            <a:cs typeface="Arial" panose="020B0604020202020204" pitchFamily="34" charset="0"/>
          </a:endParaRPr>
        </a:p>
      </dgm:t>
    </dgm:pt>
    <dgm:pt modelId="{0F56199D-0B64-4D94-8427-766F344A73CE}" type="sibTrans" cxnId="{C3B28DFB-1AB1-4057-819D-D06B73D61FC9}">
      <dgm:prSet/>
      <dgm:spPr/>
      <dgm:t>
        <a:bodyPr/>
        <a:lstStyle/>
        <a:p>
          <a:endParaRPr lang="en-US">
            <a:latin typeface="Arial" panose="020B0604020202020204" pitchFamily="34" charset="0"/>
            <a:cs typeface="Arial" panose="020B0604020202020204" pitchFamily="34" charset="0"/>
          </a:endParaRPr>
        </a:p>
      </dgm:t>
    </dgm:pt>
    <dgm:pt modelId="{7FDBCF1C-30D1-4894-8D7F-41FDD8C3A8D2}">
      <dgm:prSet phldrT="[Text]"/>
      <dgm:spPr/>
      <dgm:t>
        <a:bodyPr/>
        <a:lstStyle/>
        <a:p>
          <a:r>
            <a:rPr lang="vi-VN" b="1" i="0">
              <a:effectLst/>
              <a:latin typeface="Arial" panose="020B0604020202020204" pitchFamily="34" charset="0"/>
              <a:cs typeface="Arial" panose="020B0604020202020204" pitchFamily="34" charset="0"/>
            </a:rPr>
            <a:t>2. Kiểm tra thông tin cơ bản</a:t>
          </a:r>
          <a:endParaRPr lang="en-US" dirty="0">
            <a:latin typeface="Arial" panose="020B0604020202020204" pitchFamily="34" charset="0"/>
            <a:cs typeface="Arial" panose="020B0604020202020204" pitchFamily="34" charset="0"/>
          </a:endParaRPr>
        </a:p>
      </dgm:t>
    </dgm:pt>
    <dgm:pt modelId="{CFD33773-4050-4F4D-8ECA-75F3DD8EDD07}" type="parTrans" cxnId="{8D3CBBA1-1BC0-432A-A9ED-5CC017D715B9}">
      <dgm:prSet/>
      <dgm:spPr/>
      <dgm:t>
        <a:bodyPr/>
        <a:lstStyle/>
        <a:p>
          <a:endParaRPr lang="en-US">
            <a:latin typeface="Arial" panose="020B0604020202020204" pitchFamily="34" charset="0"/>
            <a:cs typeface="Arial" panose="020B0604020202020204" pitchFamily="34" charset="0"/>
          </a:endParaRPr>
        </a:p>
      </dgm:t>
    </dgm:pt>
    <dgm:pt modelId="{BD4C197D-7AAC-4CB9-9D71-67512263BB78}" type="sibTrans" cxnId="{8D3CBBA1-1BC0-432A-A9ED-5CC017D715B9}">
      <dgm:prSet/>
      <dgm:spPr/>
      <dgm:t>
        <a:bodyPr/>
        <a:lstStyle/>
        <a:p>
          <a:endParaRPr lang="en-US">
            <a:latin typeface="Arial" panose="020B0604020202020204" pitchFamily="34" charset="0"/>
            <a:cs typeface="Arial" panose="020B0604020202020204" pitchFamily="34" charset="0"/>
          </a:endParaRPr>
        </a:p>
      </dgm:t>
    </dgm:pt>
    <dgm:pt modelId="{CDA68269-00E1-4D6B-9377-46A1350429E4}">
      <dgm:prSet phldrT="[Text]"/>
      <dgm:spPr/>
      <dgm:t>
        <a:bodyPr/>
        <a:lstStyle/>
        <a:p>
          <a:r>
            <a:rPr lang="vi-VN" b="1" i="0">
              <a:effectLst/>
              <a:latin typeface="Arial" panose="020B0604020202020204" pitchFamily="34" charset="0"/>
              <a:cs typeface="Arial" panose="020B0604020202020204" pitchFamily="34" charset="0"/>
            </a:rPr>
            <a:t>3. Phân luồng hải quan</a:t>
          </a:r>
          <a:endParaRPr lang="en-US" dirty="0">
            <a:latin typeface="Arial" panose="020B0604020202020204" pitchFamily="34" charset="0"/>
            <a:cs typeface="Arial" panose="020B0604020202020204" pitchFamily="34" charset="0"/>
          </a:endParaRPr>
        </a:p>
      </dgm:t>
    </dgm:pt>
    <dgm:pt modelId="{CC3CB3DB-5E2D-4762-8DBB-BDF9127083A8}" type="parTrans" cxnId="{A536FF11-8B1C-4DE2-AC7F-07FD04876120}">
      <dgm:prSet/>
      <dgm:spPr/>
      <dgm:t>
        <a:bodyPr/>
        <a:lstStyle/>
        <a:p>
          <a:endParaRPr lang="en-US">
            <a:latin typeface="Arial" panose="020B0604020202020204" pitchFamily="34" charset="0"/>
            <a:cs typeface="Arial" panose="020B0604020202020204" pitchFamily="34" charset="0"/>
          </a:endParaRPr>
        </a:p>
      </dgm:t>
    </dgm:pt>
    <dgm:pt modelId="{BB04E409-556B-4B4D-87E7-06C777DA29FD}" type="sibTrans" cxnId="{A536FF11-8B1C-4DE2-AC7F-07FD04876120}">
      <dgm:prSet/>
      <dgm:spPr/>
      <dgm:t>
        <a:bodyPr/>
        <a:lstStyle/>
        <a:p>
          <a:endParaRPr lang="en-US">
            <a:latin typeface="Arial" panose="020B0604020202020204" pitchFamily="34" charset="0"/>
            <a:cs typeface="Arial" panose="020B0604020202020204" pitchFamily="34" charset="0"/>
          </a:endParaRPr>
        </a:p>
      </dgm:t>
    </dgm:pt>
    <dgm:pt modelId="{22289E98-28A9-434F-8931-1CDC1B9ED4AA}">
      <dgm:prSet phldrT="[Text]"/>
      <dgm:spPr/>
      <dgm:t>
        <a:bodyPr/>
        <a:lstStyle/>
        <a:p>
          <a:r>
            <a:rPr lang="vi-VN" b="1" i="0">
              <a:effectLst/>
              <a:latin typeface="Arial" panose="020B0604020202020204" pitchFamily="34" charset="0"/>
              <a:cs typeface="Arial" panose="020B0604020202020204" pitchFamily="34" charset="0"/>
            </a:rPr>
            <a:t>4. Kiểm tra hàng hóa và tài liệu</a:t>
          </a:r>
          <a:endParaRPr lang="en-US" dirty="0">
            <a:latin typeface="Arial" panose="020B0604020202020204" pitchFamily="34" charset="0"/>
            <a:cs typeface="Arial" panose="020B0604020202020204" pitchFamily="34" charset="0"/>
          </a:endParaRPr>
        </a:p>
      </dgm:t>
    </dgm:pt>
    <dgm:pt modelId="{4633C7A3-B709-4838-A348-FC288CC62FE4}" type="parTrans" cxnId="{D4DB641A-339D-420D-A319-A226B653B782}">
      <dgm:prSet/>
      <dgm:spPr/>
      <dgm:t>
        <a:bodyPr/>
        <a:lstStyle/>
        <a:p>
          <a:endParaRPr lang="en-US">
            <a:latin typeface="Arial" panose="020B0604020202020204" pitchFamily="34" charset="0"/>
            <a:cs typeface="Arial" panose="020B0604020202020204" pitchFamily="34" charset="0"/>
          </a:endParaRPr>
        </a:p>
      </dgm:t>
    </dgm:pt>
    <dgm:pt modelId="{7191FC0A-46D1-46AF-9C10-65FEABA1CE75}" type="sibTrans" cxnId="{D4DB641A-339D-420D-A319-A226B653B782}">
      <dgm:prSet/>
      <dgm:spPr/>
      <dgm:t>
        <a:bodyPr/>
        <a:lstStyle/>
        <a:p>
          <a:endParaRPr lang="en-US">
            <a:latin typeface="Arial" panose="020B0604020202020204" pitchFamily="34" charset="0"/>
            <a:cs typeface="Arial" panose="020B0604020202020204" pitchFamily="34" charset="0"/>
          </a:endParaRPr>
        </a:p>
      </dgm:t>
    </dgm:pt>
    <dgm:pt modelId="{45BFBB2E-F8D1-4EE1-B735-D74DE1005242}">
      <dgm:prSet phldrT="[Text]"/>
      <dgm:spPr/>
      <dgm:t>
        <a:bodyPr/>
        <a:lstStyle/>
        <a:p>
          <a:r>
            <a:rPr lang="vi-VN" b="1" i="0">
              <a:effectLst/>
              <a:latin typeface="Arial" panose="020B0604020202020204" pitchFamily="34" charset="0"/>
              <a:cs typeface="Arial" panose="020B0604020202020204" pitchFamily="34" charset="0"/>
            </a:rPr>
            <a:t>5. Kết quả phân luồng</a:t>
          </a:r>
          <a:endParaRPr lang="en-US" dirty="0">
            <a:latin typeface="Arial" panose="020B0604020202020204" pitchFamily="34" charset="0"/>
            <a:cs typeface="Arial" panose="020B0604020202020204" pitchFamily="34" charset="0"/>
          </a:endParaRPr>
        </a:p>
      </dgm:t>
    </dgm:pt>
    <dgm:pt modelId="{D2087D21-3F3F-4285-BFE1-AB3B6566FFE7}" type="parTrans" cxnId="{036B59A2-DC88-4D23-BD00-31173760B491}">
      <dgm:prSet/>
      <dgm:spPr/>
      <dgm:t>
        <a:bodyPr/>
        <a:lstStyle/>
        <a:p>
          <a:endParaRPr lang="en-US">
            <a:latin typeface="Arial" panose="020B0604020202020204" pitchFamily="34" charset="0"/>
            <a:cs typeface="Arial" panose="020B0604020202020204" pitchFamily="34" charset="0"/>
          </a:endParaRPr>
        </a:p>
      </dgm:t>
    </dgm:pt>
    <dgm:pt modelId="{7F58A8FF-E6EE-4B9C-8F64-A531826A5BBF}" type="sibTrans" cxnId="{036B59A2-DC88-4D23-BD00-31173760B491}">
      <dgm:prSet/>
      <dgm:spPr/>
      <dgm:t>
        <a:bodyPr/>
        <a:lstStyle/>
        <a:p>
          <a:endParaRPr lang="en-US">
            <a:latin typeface="Arial" panose="020B0604020202020204" pitchFamily="34" charset="0"/>
            <a:cs typeface="Arial" panose="020B0604020202020204" pitchFamily="34" charset="0"/>
          </a:endParaRPr>
        </a:p>
      </dgm:t>
    </dgm:pt>
    <dgm:pt modelId="{A7313967-C39E-4848-83E7-4897603A6078}" type="pres">
      <dgm:prSet presAssocID="{4ED5105D-0AEE-4976-94DC-80819CCE44D6}" presName="Name0" presStyleCnt="0">
        <dgm:presLayoutVars>
          <dgm:dir/>
          <dgm:resizeHandles val="exact"/>
        </dgm:presLayoutVars>
      </dgm:prSet>
      <dgm:spPr/>
    </dgm:pt>
    <dgm:pt modelId="{87BE093A-C939-4AE1-87C2-EEFCA6C4821B}" type="pres">
      <dgm:prSet presAssocID="{4ED5105D-0AEE-4976-94DC-80819CCE44D6}" presName="cycle" presStyleCnt="0"/>
      <dgm:spPr/>
    </dgm:pt>
    <dgm:pt modelId="{9D836243-6CAB-4EF3-AF5C-BDFAABBB50EE}" type="pres">
      <dgm:prSet presAssocID="{75DB5FDF-167A-463C-84ED-B89D2633D7E4}" presName="nodeFirstNode" presStyleLbl="node1" presStyleIdx="0" presStyleCnt="5">
        <dgm:presLayoutVars>
          <dgm:bulletEnabled val="1"/>
        </dgm:presLayoutVars>
      </dgm:prSet>
      <dgm:spPr/>
    </dgm:pt>
    <dgm:pt modelId="{EAE60366-A811-4467-B809-C4ED1266F459}" type="pres">
      <dgm:prSet presAssocID="{0F56199D-0B64-4D94-8427-766F344A73CE}" presName="sibTransFirstNode" presStyleLbl="bgShp" presStyleIdx="0" presStyleCnt="1"/>
      <dgm:spPr/>
    </dgm:pt>
    <dgm:pt modelId="{98667BCE-DBEB-4FC0-B548-CA435534B5F0}" type="pres">
      <dgm:prSet presAssocID="{7FDBCF1C-30D1-4894-8D7F-41FDD8C3A8D2}" presName="nodeFollowingNodes" presStyleLbl="node1" presStyleIdx="1" presStyleCnt="5">
        <dgm:presLayoutVars>
          <dgm:bulletEnabled val="1"/>
        </dgm:presLayoutVars>
      </dgm:prSet>
      <dgm:spPr/>
    </dgm:pt>
    <dgm:pt modelId="{229ED7E4-5BE5-4F99-834D-08BC2F2CFA19}" type="pres">
      <dgm:prSet presAssocID="{CDA68269-00E1-4D6B-9377-46A1350429E4}" presName="nodeFollowingNodes" presStyleLbl="node1" presStyleIdx="2" presStyleCnt="5" custRadScaleRad="102525" custRadScaleInc="-18981">
        <dgm:presLayoutVars>
          <dgm:bulletEnabled val="1"/>
        </dgm:presLayoutVars>
      </dgm:prSet>
      <dgm:spPr/>
    </dgm:pt>
    <dgm:pt modelId="{B13F8928-3BBA-4865-A4A3-52707BA03FB3}" type="pres">
      <dgm:prSet presAssocID="{22289E98-28A9-434F-8931-1CDC1B9ED4AA}" presName="nodeFollowingNodes" presStyleLbl="node1" presStyleIdx="3" presStyleCnt="5" custRadScaleRad="100405" custRadScaleInc="17254">
        <dgm:presLayoutVars>
          <dgm:bulletEnabled val="1"/>
        </dgm:presLayoutVars>
      </dgm:prSet>
      <dgm:spPr/>
    </dgm:pt>
    <dgm:pt modelId="{AE0C013D-E5BC-4023-AEED-8FEFA58410EE}" type="pres">
      <dgm:prSet presAssocID="{45BFBB2E-F8D1-4EE1-B735-D74DE1005242}" presName="nodeFollowingNodes" presStyleLbl="node1" presStyleIdx="4" presStyleCnt="5">
        <dgm:presLayoutVars>
          <dgm:bulletEnabled val="1"/>
        </dgm:presLayoutVars>
      </dgm:prSet>
      <dgm:spPr/>
    </dgm:pt>
  </dgm:ptLst>
  <dgm:cxnLst>
    <dgm:cxn modelId="{A536FF11-8B1C-4DE2-AC7F-07FD04876120}" srcId="{4ED5105D-0AEE-4976-94DC-80819CCE44D6}" destId="{CDA68269-00E1-4D6B-9377-46A1350429E4}" srcOrd="2" destOrd="0" parTransId="{CC3CB3DB-5E2D-4762-8DBB-BDF9127083A8}" sibTransId="{BB04E409-556B-4B4D-87E7-06C777DA29FD}"/>
    <dgm:cxn modelId="{D4DB641A-339D-420D-A319-A226B653B782}" srcId="{4ED5105D-0AEE-4976-94DC-80819CCE44D6}" destId="{22289E98-28A9-434F-8931-1CDC1B9ED4AA}" srcOrd="3" destOrd="0" parTransId="{4633C7A3-B709-4838-A348-FC288CC62FE4}" sibTransId="{7191FC0A-46D1-46AF-9C10-65FEABA1CE75}"/>
    <dgm:cxn modelId="{B5475820-DCDC-4801-A501-828B7DCD926D}" type="presOf" srcId="{CDA68269-00E1-4D6B-9377-46A1350429E4}" destId="{229ED7E4-5BE5-4F99-834D-08BC2F2CFA19}" srcOrd="0" destOrd="0" presId="urn:microsoft.com/office/officeart/2005/8/layout/cycle3"/>
    <dgm:cxn modelId="{5C4CB724-5859-4126-B4DF-79747EE95959}" type="presOf" srcId="{7FDBCF1C-30D1-4894-8D7F-41FDD8C3A8D2}" destId="{98667BCE-DBEB-4FC0-B548-CA435534B5F0}" srcOrd="0" destOrd="0" presId="urn:microsoft.com/office/officeart/2005/8/layout/cycle3"/>
    <dgm:cxn modelId="{22D63B34-1B5E-44FC-B5A2-95985023AC3F}" type="presOf" srcId="{22289E98-28A9-434F-8931-1CDC1B9ED4AA}" destId="{B13F8928-3BBA-4865-A4A3-52707BA03FB3}" srcOrd="0" destOrd="0" presId="urn:microsoft.com/office/officeart/2005/8/layout/cycle3"/>
    <dgm:cxn modelId="{09340B36-8EEE-4004-910A-36EDA16496F7}" type="presOf" srcId="{4ED5105D-0AEE-4976-94DC-80819CCE44D6}" destId="{A7313967-C39E-4848-83E7-4897603A6078}" srcOrd="0" destOrd="0" presId="urn:microsoft.com/office/officeart/2005/8/layout/cycle3"/>
    <dgm:cxn modelId="{8D3CBBA1-1BC0-432A-A9ED-5CC017D715B9}" srcId="{4ED5105D-0AEE-4976-94DC-80819CCE44D6}" destId="{7FDBCF1C-30D1-4894-8D7F-41FDD8C3A8D2}" srcOrd="1" destOrd="0" parTransId="{CFD33773-4050-4F4D-8ECA-75F3DD8EDD07}" sibTransId="{BD4C197D-7AAC-4CB9-9D71-67512263BB78}"/>
    <dgm:cxn modelId="{036B59A2-DC88-4D23-BD00-31173760B491}" srcId="{4ED5105D-0AEE-4976-94DC-80819CCE44D6}" destId="{45BFBB2E-F8D1-4EE1-B735-D74DE1005242}" srcOrd="4" destOrd="0" parTransId="{D2087D21-3F3F-4285-BFE1-AB3B6566FFE7}" sibTransId="{7F58A8FF-E6EE-4B9C-8F64-A531826A5BBF}"/>
    <dgm:cxn modelId="{2FE081A4-0E7A-4CDE-89A5-596F7688892D}" type="presOf" srcId="{75DB5FDF-167A-463C-84ED-B89D2633D7E4}" destId="{9D836243-6CAB-4EF3-AF5C-BDFAABBB50EE}" srcOrd="0" destOrd="0" presId="urn:microsoft.com/office/officeart/2005/8/layout/cycle3"/>
    <dgm:cxn modelId="{304655D2-AA49-4D5E-B976-4442C8C4806B}" type="presOf" srcId="{0F56199D-0B64-4D94-8427-766F344A73CE}" destId="{EAE60366-A811-4467-B809-C4ED1266F459}" srcOrd="0" destOrd="0" presId="urn:microsoft.com/office/officeart/2005/8/layout/cycle3"/>
    <dgm:cxn modelId="{06903CEE-C9B1-4163-A5A3-AEEC9BCA7BF8}" type="presOf" srcId="{45BFBB2E-F8D1-4EE1-B735-D74DE1005242}" destId="{AE0C013D-E5BC-4023-AEED-8FEFA58410EE}" srcOrd="0" destOrd="0" presId="urn:microsoft.com/office/officeart/2005/8/layout/cycle3"/>
    <dgm:cxn modelId="{C3B28DFB-1AB1-4057-819D-D06B73D61FC9}" srcId="{4ED5105D-0AEE-4976-94DC-80819CCE44D6}" destId="{75DB5FDF-167A-463C-84ED-B89D2633D7E4}" srcOrd="0" destOrd="0" parTransId="{7E78FA86-CFEC-4AE7-A82B-3972C8DDF797}" sibTransId="{0F56199D-0B64-4D94-8427-766F344A73CE}"/>
    <dgm:cxn modelId="{FE59D4B2-500D-472D-AFA6-23756203A1B8}" type="presParOf" srcId="{A7313967-C39E-4848-83E7-4897603A6078}" destId="{87BE093A-C939-4AE1-87C2-EEFCA6C4821B}" srcOrd="0" destOrd="0" presId="urn:microsoft.com/office/officeart/2005/8/layout/cycle3"/>
    <dgm:cxn modelId="{63A6D4E6-26AF-4071-B2F5-04CDAC6C779D}" type="presParOf" srcId="{87BE093A-C939-4AE1-87C2-EEFCA6C4821B}" destId="{9D836243-6CAB-4EF3-AF5C-BDFAABBB50EE}" srcOrd="0" destOrd="0" presId="urn:microsoft.com/office/officeart/2005/8/layout/cycle3"/>
    <dgm:cxn modelId="{384D9199-728A-4569-8EDD-6D5B4633334B}" type="presParOf" srcId="{87BE093A-C939-4AE1-87C2-EEFCA6C4821B}" destId="{EAE60366-A811-4467-B809-C4ED1266F459}" srcOrd="1" destOrd="0" presId="urn:microsoft.com/office/officeart/2005/8/layout/cycle3"/>
    <dgm:cxn modelId="{BC8C77E0-9A31-48C9-961E-3DE37B030630}" type="presParOf" srcId="{87BE093A-C939-4AE1-87C2-EEFCA6C4821B}" destId="{98667BCE-DBEB-4FC0-B548-CA435534B5F0}" srcOrd="2" destOrd="0" presId="urn:microsoft.com/office/officeart/2005/8/layout/cycle3"/>
    <dgm:cxn modelId="{07D9243D-6BE5-4D83-8744-E75C4FACF6E6}" type="presParOf" srcId="{87BE093A-C939-4AE1-87C2-EEFCA6C4821B}" destId="{229ED7E4-5BE5-4F99-834D-08BC2F2CFA19}" srcOrd="3" destOrd="0" presId="urn:microsoft.com/office/officeart/2005/8/layout/cycle3"/>
    <dgm:cxn modelId="{05088AED-BAC2-48AD-A9F1-C8AB9B16ED2F}" type="presParOf" srcId="{87BE093A-C939-4AE1-87C2-EEFCA6C4821B}" destId="{B13F8928-3BBA-4865-A4A3-52707BA03FB3}" srcOrd="4" destOrd="0" presId="urn:microsoft.com/office/officeart/2005/8/layout/cycle3"/>
    <dgm:cxn modelId="{7B9E6724-E7B5-47D6-B78D-1D2A2335B68B}" type="presParOf" srcId="{87BE093A-C939-4AE1-87C2-EEFCA6C4821B}" destId="{AE0C013D-E5BC-4023-AEED-8FEFA58410EE}" srcOrd="5" destOrd="0" presId="urn:microsoft.com/office/officeart/2005/8/layout/cycle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6D6DDB3-823A-423C-94C0-6BFBF0F13F8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7F6D0657-F0EC-4C0E-86C5-9A91C0624A95}">
      <dgm:prSet phldrT="[Text]" custT="1"/>
      <dgm:spPr>
        <a:blipFill rotWithShape="0">
          <a:blip xmlns:r="http://schemas.openxmlformats.org/officeDocument/2006/relationships" r:embed="rId1"/>
          <a:tile tx="0" ty="0" sx="100000" sy="100000" flip="none" algn="tl"/>
        </a:blipFill>
      </dgm:spPr>
      <dgm:t>
        <a:bodyPr/>
        <a:lstStyle/>
        <a:p>
          <a:r>
            <a:rPr lang="en-GB" sz="3600" dirty="0">
              <a:solidFill>
                <a:srgbClr val="002060"/>
              </a:solidFill>
              <a:latin typeface="Arial" panose="020B0604020202020204" pitchFamily="34" charset="0"/>
              <a:cs typeface="Arial" panose="020B0604020202020204" pitchFamily="34" charset="0"/>
            </a:rPr>
            <a:t>1. </a:t>
          </a:r>
          <a:r>
            <a:rPr lang="en-GB" sz="3600" dirty="0" err="1">
              <a:solidFill>
                <a:srgbClr val="002060"/>
              </a:solidFill>
              <a:latin typeface="Arial" panose="020B0604020202020204" pitchFamily="34" charset="0"/>
              <a:cs typeface="Arial" panose="020B0604020202020204" pitchFamily="34" charset="0"/>
            </a:rPr>
            <a:t>Chứng</a:t>
          </a:r>
          <a:r>
            <a:rPr lang="en-GB" sz="3600" dirty="0">
              <a:solidFill>
                <a:srgbClr val="002060"/>
              </a:solidFill>
              <a:latin typeface="Arial" panose="020B0604020202020204" pitchFamily="34" charset="0"/>
              <a:cs typeface="Arial" panose="020B0604020202020204" pitchFamily="34" charset="0"/>
            </a:rPr>
            <a:t> </a:t>
          </a:r>
          <a:r>
            <a:rPr lang="en-GB" sz="3600" dirty="0" err="1">
              <a:solidFill>
                <a:srgbClr val="002060"/>
              </a:solidFill>
              <a:latin typeface="Arial" panose="020B0604020202020204" pitchFamily="34" charset="0"/>
              <a:cs typeface="Arial" panose="020B0604020202020204" pitchFamily="34" charset="0"/>
            </a:rPr>
            <a:t>từ</a:t>
          </a:r>
          <a:r>
            <a:rPr lang="en-GB" sz="3600" dirty="0">
              <a:solidFill>
                <a:srgbClr val="002060"/>
              </a:solidFill>
              <a:latin typeface="Arial" panose="020B0604020202020204" pitchFamily="34" charset="0"/>
              <a:cs typeface="Arial" panose="020B0604020202020204" pitchFamily="34" charset="0"/>
            </a:rPr>
            <a:t> </a:t>
          </a:r>
          <a:r>
            <a:rPr lang="en-GB" sz="3600" dirty="0" err="1">
              <a:solidFill>
                <a:srgbClr val="002060"/>
              </a:solidFill>
              <a:latin typeface="Arial" panose="020B0604020202020204" pitchFamily="34" charset="0"/>
              <a:cs typeface="Arial" panose="020B0604020202020204" pitchFamily="34" charset="0"/>
            </a:rPr>
            <a:t>hải</a:t>
          </a:r>
          <a:r>
            <a:rPr lang="en-GB" sz="3600" dirty="0">
              <a:solidFill>
                <a:srgbClr val="002060"/>
              </a:solidFill>
              <a:latin typeface="Arial" panose="020B0604020202020204" pitchFamily="34" charset="0"/>
              <a:cs typeface="Arial" panose="020B0604020202020204" pitchFamily="34" charset="0"/>
            </a:rPr>
            <a:t> </a:t>
          </a:r>
          <a:r>
            <a:rPr lang="en-GB" sz="3600" dirty="0" err="1">
              <a:solidFill>
                <a:srgbClr val="002060"/>
              </a:solidFill>
              <a:latin typeface="Arial" panose="020B0604020202020204" pitchFamily="34" charset="0"/>
              <a:cs typeface="Arial" panose="020B0604020202020204" pitchFamily="34" charset="0"/>
            </a:rPr>
            <a:t>quan</a:t>
          </a:r>
          <a:endParaRPr lang="en-GB" sz="3600" dirty="0">
            <a:solidFill>
              <a:srgbClr val="002060"/>
            </a:solidFill>
            <a:latin typeface="Arial" panose="020B0604020202020204" pitchFamily="34" charset="0"/>
            <a:cs typeface="Arial" panose="020B0604020202020204" pitchFamily="34" charset="0"/>
          </a:endParaRPr>
        </a:p>
      </dgm:t>
    </dgm:pt>
    <dgm:pt modelId="{DEACE373-CE84-4053-B427-9024A46012F3}" type="parTrans" cxnId="{72E68AFE-FFBC-4E85-A457-0D30F73C612F}">
      <dgm:prSet/>
      <dgm:spPr/>
      <dgm:t>
        <a:bodyPr/>
        <a:lstStyle/>
        <a:p>
          <a:endParaRPr lang="en-GB" sz="1100">
            <a:solidFill>
              <a:srgbClr val="002060"/>
            </a:solidFill>
            <a:latin typeface="Arial" panose="020B0604020202020204" pitchFamily="34" charset="0"/>
            <a:cs typeface="Arial" panose="020B0604020202020204" pitchFamily="34" charset="0"/>
          </a:endParaRPr>
        </a:p>
      </dgm:t>
    </dgm:pt>
    <dgm:pt modelId="{BC655227-A3E6-4BFC-B2BF-85FDD717F60A}" type="sibTrans" cxnId="{72E68AFE-FFBC-4E85-A457-0D30F73C612F}">
      <dgm:prSet/>
      <dgm:spPr/>
      <dgm:t>
        <a:bodyPr/>
        <a:lstStyle/>
        <a:p>
          <a:endParaRPr lang="en-GB" sz="1100">
            <a:solidFill>
              <a:srgbClr val="002060"/>
            </a:solidFill>
            <a:latin typeface="Arial" panose="020B0604020202020204" pitchFamily="34" charset="0"/>
            <a:cs typeface="Arial" panose="020B0604020202020204" pitchFamily="34" charset="0"/>
          </a:endParaRPr>
        </a:p>
      </dgm:t>
    </dgm:pt>
    <dgm:pt modelId="{C4386940-7D6D-4BD0-9143-763E9B9E3ABF}">
      <dgm:prSet phldrT="[Text]" custT="1"/>
      <dgm:spPr>
        <a:blipFill rotWithShape="0">
          <a:blip xmlns:r="http://schemas.openxmlformats.org/officeDocument/2006/relationships" r:embed="rId1"/>
          <a:tile tx="0" ty="0" sx="100000" sy="100000" flip="none" algn="tl"/>
        </a:blipFill>
      </dgm:spPr>
      <dgm:t>
        <a:bodyPr/>
        <a:lstStyle/>
        <a:p>
          <a:r>
            <a:rPr lang="en-GB" sz="3600">
              <a:solidFill>
                <a:srgbClr val="002060"/>
              </a:solidFill>
              <a:latin typeface="Arial" panose="020B0604020202020204" pitchFamily="34" charset="0"/>
              <a:cs typeface="Arial" panose="020B0604020202020204" pitchFamily="34" charset="0"/>
            </a:rPr>
            <a:t>2. Chứng </a:t>
          </a:r>
          <a:r>
            <a:rPr lang="en-GB" sz="3600" dirty="0" err="1">
              <a:solidFill>
                <a:srgbClr val="002060"/>
              </a:solidFill>
              <a:latin typeface="Arial" panose="020B0604020202020204" pitchFamily="34" charset="0"/>
              <a:cs typeface="Arial" panose="020B0604020202020204" pitchFamily="34" charset="0"/>
            </a:rPr>
            <a:t>từ</a:t>
          </a:r>
          <a:r>
            <a:rPr lang="en-GB" sz="3600" dirty="0">
              <a:solidFill>
                <a:srgbClr val="002060"/>
              </a:solidFill>
              <a:latin typeface="Arial" panose="020B0604020202020204" pitchFamily="34" charset="0"/>
              <a:cs typeface="Arial" panose="020B0604020202020204" pitchFamily="34" charset="0"/>
            </a:rPr>
            <a:t> </a:t>
          </a:r>
          <a:r>
            <a:rPr lang="en-GB" sz="3600" dirty="0" err="1">
              <a:solidFill>
                <a:srgbClr val="002060"/>
              </a:solidFill>
              <a:latin typeface="Arial" panose="020B0604020202020204" pitchFamily="34" charset="0"/>
              <a:cs typeface="Arial" panose="020B0604020202020204" pitchFamily="34" charset="0"/>
            </a:rPr>
            <a:t>hàng</a:t>
          </a:r>
          <a:r>
            <a:rPr lang="en-GB" sz="3600" dirty="0">
              <a:solidFill>
                <a:srgbClr val="002060"/>
              </a:solidFill>
              <a:latin typeface="Arial" panose="020B0604020202020204" pitchFamily="34" charset="0"/>
              <a:cs typeface="Arial" panose="020B0604020202020204" pitchFamily="34" charset="0"/>
            </a:rPr>
            <a:t> </a:t>
          </a:r>
          <a:r>
            <a:rPr lang="en-GB" sz="3600" dirty="0" err="1">
              <a:solidFill>
                <a:srgbClr val="002060"/>
              </a:solidFill>
              <a:latin typeface="Arial" panose="020B0604020202020204" pitchFamily="34" charset="0"/>
              <a:cs typeface="Arial" panose="020B0604020202020204" pitchFamily="34" charset="0"/>
            </a:rPr>
            <a:t>hóa</a:t>
          </a:r>
          <a:endParaRPr lang="en-GB" sz="3600" dirty="0">
            <a:solidFill>
              <a:srgbClr val="002060"/>
            </a:solidFill>
            <a:latin typeface="Arial" panose="020B0604020202020204" pitchFamily="34" charset="0"/>
            <a:cs typeface="Arial" panose="020B0604020202020204" pitchFamily="34" charset="0"/>
          </a:endParaRPr>
        </a:p>
      </dgm:t>
    </dgm:pt>
    <dgm:pt modelId="{689D9D06-0ED9-48A6-99B0-A90F2C4143E8}" type="parTrans" cxnId="{70095CDD-8644-4DFF-A89F-827E7EF89DED}">
      <dgm:prSet/>
      <dgm:spPr/>
      <dgm:t>
        <a:bodyPr/>
        <a:lstStyle/>
        <a:p>
          <a:endParaRPr lang="en-GB" sz="1100">
            <a:solidFill>
              <a:srgbClr val="002060"/>
            </a:solidFill>
            <a:latin typeface="Arial" panose="020B0604020202020204" pitchFamily="34" charset="0"/>
            <a:cs typeface="Arial" panose="020B0604020202020204" pitchFamily="34" charset="0"/>
          </a:endParaRPr>
        </a:p>
      </dgm:t>
    </dgm:pt>
    <dgm:pt modelId="{27A8015A-6486-4E4D-BE40-4A7987ACEB5D}" type="sibTrans" cxnId="{70095CDD-8644-4DFF-A89F-827E7EF89DED}">
      <dgm:prSet/>
      <dgm:spPr/>
      <dgm:t>
        <a:bodyPr/>
        <a:lstStyle/>
        <a:p>
          <a:endParaRPr lang="en-GB" sz="1100">
            <a:solidFill>
              <a:srgbClr val="002060"/>
            </a:solidFill>
            <a:latin typeface="Arial" panose="020B0604020202020204" pitchFamily="34" charset="0"/>
            <a:cs typeface="Arial" panose="020B0604020202020204" pitchFamily="34" charset="0"/>
          </a:endParaRPr>
        </a:p>
      </dgm:t>
    </dgm:pt>
    <dgm:pt modelId="{48AF7DE0-5E7F-4438-B845-BACCDD41DEB1}">
      <dgm:prSet phldrT="[Text]" custT="1"/>
      <dgm:spPr>
        <a:blipFill rotWithShape="0">
          <a:blip xmlns:r="http://schemas.openxmlformats.org/officeDocument/2006/relationships" r:embed="rId1"/>
          <a:tile tx="0" ty="0" sx="100000" sy="100000" flip="none" algn="tl"/>
        </a:blipFill>
      </dgm:spPr>
      <dgm:t>
        <a:bodyPr/>
        <a:lstStyle/>
        <a:p>
          <a:r>
            <a:rPr lang="en-GB" sz="3600">
              <a:solidFill>
                <a:srgbClr val="002060"/>
              </a:solidFill>
              <a:latin typeface="Arial" panose="020B0604020202020204" pitchFamily="34" charset="0"/>
              <a:cs typeface="Arial" panose="020B0604020202020204" pitchFamily="34" charset="0"/>
            </a:rPr>
            <a:t>3. Chứng </a:t>
          </a:r>
          <a:r>
            <a:rPr lang="en-GB" sz="3600" dirty="0" err="1">
              <a:solidFill>
                <a:srgbClr val="002060"/>
              </a:solidFill>
              <a:latin typeface="Arial" panose="020B0604020202020204" pitchFamily="34" charset="0"/>
              <a:cs typeface="Arial" panose="020B0604020202020204" pitchFamily="34" charset="0"/>
            </a:rPr>
            <a:t>từ</a:t>
          </a:r>
          <a:r>
            <a:rPr lang="en-GB" sz="3600" dirty="0">
              <a:solidFill>
                <a:srgbClr val="002060"/>
              </a:solidFill>
              <a:latin typeface="Arial" panose="020B0604020202020204" pitchFamily="34" charset="0"/>
              <a:cs typeface="Arial" panose="020B0604020202020204" pitchFamily="34" charset="0"/>
            </a:rPr>
            <a:t> </a:t>
          </a:r>
          <a:r>
            <a:rPr lang="en-GB" sz="3600" dirty="0" err="1">
              <a:solidFill>
                <a:srgbClr val="002060"/>
              </a:solidFill>
              <a:latin typeface="Arial" panose="020B0604020202020204" pitchFamily="34" charset="0"/>
              <a:cs typeface="Arial" panose="020B0604020202020204" pitchFamily="34" charset="0"/>
            </a:rPr>
            <a:t>vận</a:t>
          </a:r>
          <a:r>
            <a:rPr lang="en-GB" sz="3600" dirty="0">
              <a:solidFill>
                <a:srgbClr val="002060"/>
              </a:solidFill>
              <a:latin typeface="Arial" panose="020B0604020202020204" pitchFamily="34" charset="0"/>
              <a:cs typeface="Arial" panose="020B0604020202020204" pitchFamily="34" charset="0"/>
            </a:rPr>
            <a:t> </a:t>
          </a:r>
          <a:r>
            <a:rPr lang="en-GB" sz="3600" dirty="0" err="1">
              <a:solidFill>
                <a:srgbClr val="002060"/>
              </a:solidFill>
              <a:latin typeface="Arial" panose="020B0604020202020204" pitchFamily="34" charset="0"/>
              <a:cs typeface="Arial" panose="020B0604020202020204" pitchFamily="34" charset="0"/>
            </a:rPr>
            <a:t>tải</a:t>
          </a:r>
          <a:endParaRPr lang="en-GB" sz="3600" dirty="0">
            <a:solidFill>
              <a:srgbClr val="002060"/>
            </a:solidFill>
            <a:latin typeface="Arial" panose="020B0604020202020204" pitchFamily="34" charset="0"/>
            <a:cs typeface="Arial" panose="020B0604020202020204" pitchFamily="34" charset="0"/>
          </a:endParaRPr>
        </a:p>
      </dgm:t>
    </dgm:pt>
    <dgm:pt modelId="{6E9A002E-4AEC-4090-B24C-8D2494CC1661}" type="parTrans" cxnId="{1B7E3433-E709-455F-86E0-6370FD21D8D3}">
      <dgm:prSet/>
      <dgm:spPr/>
      <dgm:t>
        <a:bodyPr/>
        <a:lstStyle/>
        <a:p>
          <a:endParaRPr lang="en-GB" sz="1100">
            <a:solidFill>
              <a:srgbClr val="002060"/>
            </a:solidFill>
            <a:latin typeface="Arial" panose="020B0604020202020204" pitchFamily="34" charset="0"/>
            <a:cs typeface="Arial" panose="020B0604020202020204" pitchFamily="34" charset="0"/>
          </a:endParaRPr>
        </a:p>
      </dgm:t>
    </dgm:pt>
    <dgm:pt modelId="{F825A5B2-3874-49CD-8664-5D07A8C31A38}" type="sibTrans" cxnId="{1B7E3433-E709-455F-86E0-6370FD21D8D3}">
      <dgm:prSet/>
      <dgm:spPr/>
      <dgm:t>
        <a:bodyPr/>
        <a:lstStyle/>
        <a:p>
          <a:endParaRPr lang="en-GB" sz="1100">
            <a:solidFill>
              <a:srgbClr val="002060"/>
            </a:solidFill>
            <a:latin typeface="Arial" panose="020B0604020202020204" pitchFamily="34" charset="0"/>
            <a:cs typeface="Arial" panose="020B0604020202020204" pitchFamily="34" charset="0"/>
          </a:endParaRPr>
        </a:p>
      </dgm:t>
    </dgm:pt>
    <dgm:pt modelId="{76FD014D-5683-4049-A51B-3B09B6CECBB7}" type="pres">
      <dgm:prSet presAssocID="{56D6DDB3-823A-423C-94C0-6BFBF0F13F8B}" presName="linear" presStyleCnt="0">
        <dgm:presLayoutVars>
          <dgm:dir/>
          <dgm:animLvl val="lvl"/>
          <dgm:resizeHandles val="exact"/>
        </dgm:presLayoutVars>
      </dgm:prSet>
      <dgm:spPr/>
    </dgm:pt>
    <dgm:pt modelId="{40AE3BBB-9C95-473F-BBE0-5D262A55EEF5}" type="pres">
      <dgm:prSet presAssocID="{7F6D0657-F0EC-4C0E-86C5-9A91C0624A95}" presName="parentLin" presStyleCnt="0"/>
      <dgm:spPr/>
    </dgm:pt>
    <dgm:pt modelId="{E843F6BE-D8CC-4418-B4EB-5B06D54F61A3}" type="pres">
      <dgm:prSet presAssocID="{7F6D0657-F0EC-4C0E-86C5-9A91C0624A95}" presName="parentLeftMargin" presStyleLbl="node1" presStyleIdx="0" presStyleCnt="3"/>
      <dgm:spPr/>
    </dgm:pt>
    <dgm:pt modelId="{F3390822-9C96-473E-89FB-DD7901EE9073}" type="pres">
      <dgm:prSet presAssocID="{7F6D0657-F0EC-4C0E-86C5-9A91C0624A95}" presName="parentText" presStyleLbl="node1" presStyleIdx="0" presStyleCnt="3">
        <dgm:presLayoutVars>
          <dgm:chMax val="0"/>
          <dgm:bulletEnabled val="1"/>
        </dgm:presLayoutVars>
      </dgm:prSet>
      <dgm:spPr/>
    </dgm:pt>
    <dgm:pt modelId="{A2E69438-F84F-499A-97A5-712EAD8B9D9A}" type="pres">
      <dgm:prSet presAssocID="{7F6D0657-F0EC-4C0E-86C5-9A91C0624A95}" presName="negativeSpace" presStyleCnt="0"/>
      <dgm:spPr/>
    </dgm:pt>
    <dgm:pt modelId="{33DF3965-BC4D-4EFC-98E8-06A83EA63126}" type="pres">
      <dgm:prSet presAssocID="{7F6D0657-F0EC-4C0E-86C5-9A91C0624A95}" presName="childText" presStyleLbl="conFgAcc1" presStyleIdx="0" presStyleCnt="3">
        <dgm:presLayoutVars>
          <dgm:bulletEnabled val="1"/>
        </dgm:presLayoutVars>
      </dgm:prSet>
      <dgm:spPr/>
    </dgm:pt>
    <dgm:pt modelId="{A68D3ACA-C52E-42B1-A386-823F9FC2CF64}" type="pres">
      <dgm:prSet presAssocID="{BC655227-A3E6-4BFC-B2BF-85FDD717F60A}" presName="spaceBetweenRectangles" presStyleCnt="0"/>
      <dgm:spPr/>
    </dgm:pt>
    <dgm:pt modelId="{8655F6FD-A671-4FCE-9C23-A7AFCD693303}" type="pres">
      <dgm:prSet presAssocID="{C4386940-7D6D-4BD0-9143-763E9B9E3ABF}" presName="parentLin" presStyleCnt="0"/>
      <dgm:spPr/>
    </dgm:pt>
    <dgm:pt modelId="{D8503DA8-415F-4CF3-8FA0-51B538576BCF}" type="pres">
      <dgm:prSet presAssocID="{C4386940-7D6D-4BD0-9143-763E9B9E3ABF}" presName="parentLeftMargin" presStyleLbl="node1" presStyleIdx="0" presStyleCnt="3"/>
      <dgm:spPr/>
    </dgm:pt>
    <dgm:pt modelId="{352A3F21-CF63-4AFB-B781-A623D8A8E0B4}" type="pres">
      <dgm:prSet presAssocID="{C4386940-7D6D-4BD0-9143-763E9B9E3ABF}" presName="parentText" presStyleLbl="node1" presStyleIdx="1" presStyleCnt="3">
        <dgm:presLayoutVars>
          <dgm:chMax val="0"/>
          <dgm:bulletEnabled val="1"/>
        </dgm:presLayoutVars>
      </dgm:prSet>
      <dgm:spPr/>
    </dgm:pt>
    <dgm:pt modelId="{4727A978-3ED5-40A8-ABE0-4DB0836F7463}" type="pres">
      <dgm:prSet presAssocID="{C4386940-7D6D-4BD0-9143-763E9B9E3ABF}" presName="negativeSpace" presStyleCnt="0"/>
      <dgm:spPr/>
    </dgm:pt>
    <dgm:pt modelId="{86AAA007-1C28-424C-8EFA-BD454FFF572F}" type="pres">
      <dgm:prSet presAssocID="{C4386940-7D6D-4BD0-9143-763E9B9E3ABF}" presName="childText" presStyleLbl="conFgAcc1" presStyleIdx="1" presStyleCnt="3">
        <dgm:presLayoutVars>
          <dgm:bulletEnabled val="1"/>
        </dgm:presLayoutVars>
      </dgm:prSet>
      <dgm:spPr/>
    </dgm:pt>
    <dgm:pt modelId="{32B852B2-9706-4969-BFCD-7274214872CD}" type="pres">
      <dgm:prSet presAssocID="{27A8015A-6486-4E4D-BE40-4A7987ACEB5D}" presName="spaceBetweenRectangles" presStyleCnt="0"/>
      <dgm:spPr/>
    </dgm:pt>
    <dgm:pt modelId="{5691A98A-8833-499E-812E-BB41766F9D42}" type="pres">
      <dgm:prSet presAssocID="{48AF7DE0-5E7F-4438-B845-BACCDD41DEB1}" presName="parentLin" presStyleCnt="0"/>
      <dgm:spPr/>
    </dgm:pt>
    <dgm:pt modelId="{E6036920-DE81-4C4F-878A-B9F1F86FE265}" type="pres">
      <dgm:prSet presAssocID="{48AF7DE0-5E7F-4438-B845-BACCDD41DEB1}" presName="parentLeftMargin" presStyleLbl="node1" presStyleIdx="1" presStyleCnt="3"/>
      <dgm:spPr/>
    </dgm:pt>
    <dgm:pt modelId="{B50FEE38-E469-41ED-B0EB-F8AFD049C5B6}" type="pres">
      <dgm:prSet presAssocID="{48AF7DE0-5E7F-4438-B845-BACCDD41DEB1}" presName="parentText" presStyleLbl="node1" presStyleIdx="2" presStyleCnt="3">
        <dgm:presLayoutVars>
          <dgm:chMax val="0"/>
          <dgm:bulletEnabled val="1"/>
        </dgm:presLayoutVars>
      </dgm:prSet>
      <dgm:spPr/>
    </dgm:pt>
    <dgm:pt modelId="{BE02F857-F4EC-4C12-B808-AF0A2273DCC0}" type="pres">
      <dgm:prSet presAssocID="{48AF7DE0-5E7F-4438-B845-BACCDD41DEB1}" presName="negativeSpace" presStyleCnt="0"/>
      <dgm:spPr/>
    </dgm:pt>
    <dgm:pt modelId="{FD29EB7D-25A6-4613-A3FD-D1876E5F5BD1}" type="pres">
      <dgm:prSet presAssocID="{48AF7DE0-5E7F-4438-B845-BACCDD41DEB1}" presName="childText" presStyleLbl="conFgAcc1" presStyleIdx="2" presStyleCnt="3">
        <dgm:presLayoutVars>
          <dgm:bulletEnabled val="1"/>
        </dgm:presLayoutVars>
      </dgm:prSet>
      <dgm:spPr/>
    </dgm:pt>
  </dgm:ptLst>
  <dgm:cxnLst>
    <dgm:cxn modelId="{8448DC05-298B-4DF3-B39C-AAA6E32228ED}" type="presOf" srcId="{C4386940-7D6D-4BD0-9143-763E9B9E3ABF}" destId="{D8503DA8-415F-4CF3-8FA0-51B538576BCF}" srcOrd="0" destOrd="0" presId="urn:microsoft.com/office/officeart/2005/8/layout/list1"/>
    <dgm:cxn modelId="{6C8B6612-C341-4AED-91EB-9B4759413CC9}" type="presOf" srcId="{56D6DDB3-823A-423C-94C0-6BFBF0F13F8B}" destId="{76FD014D-5683-4049-A51B-3B09B6CECBB7}" srcOrd="0" destOrd="0" presId="urn:microsoft.com/office/officeart/2005/8/layout/list1"/>
    <dgm:cxn modelId="{1B7E3433-E709-455F-86E0-6370FD21D8D3}" srcId="{56D6DDB3-823A-423C-94C0-6BFBF0F13F8B}" destId="{48AF7DE0-5E7F-4438-B845-BACCDD41DEB1}" srcOrd="2" destOrd="0" parTransId="{6E9A002E-4AEC-4090-B24C-8D2494CC1661}" sibTransId="{F825A5B2-3874-49CD-8664-5D07A8C31A38}"/>
    <dgm:cxn modelId="{6877EC34-AAAA-40F2-A2D0-D494A90D83BE}" type="presOf" srcId="{7F6D0657-F0EC-4C0E-86C5-9A91C0624A95}" destId="{F3390822-9C96-473E-89FB-DD7901EE9073}" srcOrd="1" destOrd="0" presId="urn:microsoft.com/office/officeart/2005/8/layout/list1"/>
    <dgm:cxn modelId="{3EF01C90-B89E-4382-8FFD-548AB1CD3E74}" type="presOf" srcId="{48AF7DE0-5E7F-4438-B845-BACCDD41DEB1}" destId="{E6036920-DE81-4C4F-878A-B9F1F86FE265}" srcOrd="0" destOrd="0" presId="urn:microsoft.com/office/officeart/2005/8/layout/list1"/>
    <dgm:cxn modelId="{0C3AF595-F903-49F1-9920-454BEB216723}" type="presOf" srcId="{7F6D0657-F0EC-4C0E-86C5-9A91C0624A95}" destId="{E843F6BE-D8CC-4418-B4EB-5B06D54F61A3}" srcOrd="0" destOrd="0" presId="urn:microsoft.com/office/officeart/2005/8/layout/list1"/>
    <dgm:cxn modelId="{E620E798-4D14-4130-A60B-E247D407FBAB}" type="presOf" srcId="{C4386940-7D6D-4BD0-9143-763E9B9E3ABF}" destId="{352A3F21-CF63-4AFB-B781-A623D8A8E0B4}" srcOrd="1" destOrd="0" presId="urn:microsoft.com/office/officeart/2005/8/layout/list1"/>
    <dgm:cxn modelId="{70095CDD-8644-4DFF-A89F-827E7EF89DED}" srcId="{56D6DDB3-823A-423C-94C0-6BFBF0F13F8B}" destId="{C4386940-7D6D-4BD0-9143-763E9B9E3ABF}" srcOrd="1" destOrd="0" parTransId="{689D9D06-0ED9-48A6-99B0-A90F2C4143E8}" sibTransId="{27A8015A-6486-4E4D-BE40-4A7987ACEB5D}"/>
    <dgm:cxn modelId="{F0F655E4-8A34-463C-BE9E-C64B5783E596}" type="presOf" srcId="{48AF7DE0-5E7F-4438-B845-BACCDD41DEB1}" destId="{B50FEE38-E469-41ED-B0EB-F8AFD049C5B6}" srcOrd="1" destOrd="0" presId="urn:microsoft.com/office/officeart/2005/8/layout/list1"/>
    <dgm:cxn modelId="{72E68AFE-FFBC-4E85-A457-0D30F73C612F}" srcId="{56D6DDB3-823A-423C-94C0-6BFBF0F13F8B}" destId="{7F6D0657-F0EC-4C0E-86C5-9A91C0624A95}" srcOrd="0" destOrd="0" parTransId="{DEACE373-CE84-4053-B427-9024A46012F3}" sibTransId="{BC655227-A3E6-4BFC-B2BF-85FDD717F60A}"/>
    <dgm:cxn modelId="{D1E310A1-4B24-4C91-A4B2-A1FBF3A7264C}" type="presParOf" srcId="{76FD014D-5683-4049-A51B-3B09B6CECBB7}" destId="{40AE3BBB-9C95-473F-BBE0-5D262A55EEF5}" srcOrd="0" destOrd="0" presId="urn:microsoft.com/office/officeart/2005/8/layout/list1"/>
    <dgm:cxn modelId="{72D99129-D7FF-48C8-9D99-DDA5F1F94C92}" type="presParOf" srcId="{40AE3BBB-9C95-473F-BBE0-5D262A55EEF5}" destId="{E843F6BE-D8CC-4418-B4EB-5B06D54F61A3}" srcOrd="0" destOrd="0" presId="urn:microsoft.com/office/officeart/2005/8/layout/list1"/>
    <dgm:cxn modelId="{CE9A1DD3-DFD4-4D8E-9BA8-36F72A7BBD29}" type="presParOf" srcId="{40AE3BBB-9C95-473F-BBE0-5D262A55EEF5}" destId="{F3390822-9C96-473E-89FB-DD7901EE9073}" srcOrd="1" destOrd="0" presId="urn:microsoft.com/office/officeart/2005/8/layout/list1"/>
    <dgm:cxn modelId="{49C73B49-DA6C-4E68-9ED0-EB7BE2473DE0}" type="presParOf" srcId="{76FD014D-5683-4049-A51B-3B09B6CECBB7}" destId="{A2E69438-F84F-499A-97A5-712EAD8B9D9A}" srcOrd="1" destOrd="0" presId="urn:microsoft.com/office/officeart/2005/8/layout/list1"/>
    <dgm:cxn modelId="{2528ED7F-4ED8-460E-B951-4F9C75A6060B}" type="presParOf" srcId="{76FD014D-5683-4049-A51B-3B09B6CECBB7}" destId="{33DF3965-BC4D-4EFC-98E8-06A83EA63126}" srcOrd="2" destOrd="0" presId="urn:microsoft.com/office/officeart/2005/8/layout/list1"/>
    <dgm:cxn modelId="{7E2DC274-271E-40E8-8CE8-8A663DD2BFDA}" type="presParOf" srcId="{76FD014D-5683-4049-A51B-3B09B6CECBB7}" destId="{A68D3ACA-C52E-42B1-A386-823F9FC2CF64}" srcOrd="3" destOrd="0" presId="urn:microsoft.com/office/officeart/2005/8/layout/list1"/>
    <dgm:cxn modelId="{03292652-D835-4F88-9E94-E8C3213CD1D6}" type="presParOf" srcId="{76FD014D-5683-4049-A51B-3B09B6CECBB7}" destId="{8655F6FD-A671-4FCE-9C23-A7AFCD693303}" srcOrd="4" destOrd="0" presId="urn:microsoft.com/office/officeart/2005/8/layout/list1"/>
    <dgm:cxn modelId="{3CC07342-2541-4164-A38E-1F5DAC0FB22F}" type="presParOf" srcId="{8655F6FD-A671-4FCE-9C23-A7AFCD693303}" destId="{D8503DA8-415F-4CF3-8FA0-51B538576BCF}" srcOrd="0" destOrd="0" presId="urn:microsoft.com/office/officeart/2005/8/layout/list1"/>
    <dgm:cxn modelId="{49D0215A-E2CA-4B00-9519-1914B9F4751B}" type="presParOf" srcId="{8655F6FD-A671-4FCE-9C23-A7AFCD693303}" destId="{352A3F21-CF63-4AFB-B781-A623D8A8E0B4}" srcOrd="1" destOrd="0" presId="urn:microsoft.com/office/officeart/2005/8/layout/list1"/>
    <dgm:cxn modelId="{40B7C076-2A7C-4AD7-B0F7-0E1CF913B244}" type="presParOf" srcId="{76FD014D-5683-4049-A51B-3B09B6CECBB7}" destId="{4727A978-3ED5-40A8-ABE0-4DB0836F7463}" srcOrd="5" destOrd="0" presId="urn:microsoft.com/office/officeart/2005/8/layout/list1"/>
    <dgm:cxn modelId="{CC89EBF5-B0C1-4CF4-93C9-51EAD0EB15E6}" type="presParOf" srcId="{76FD014D-5683-4049-A51B-3B09B6CECBB7}" destId="{86AAA007-1C28-424C-8EFA-BD454FFF572F}" srcOrd="6" destOrd="0" presId="urn:microsoft.com/office/officeart/2005/8/layout/list1"/>
    <dgm:cxn modelId="{EE0CC7B4-95C0-4926-BD7E-2E162C4F2302}" type="presParOf" srcId="{76FD014D-5683-4049-A51B-3B09B6CECBB7}" destId="{32B852B2-9706-4969-BFCD-7274214872CD}" srcOrd="7" destOrd="0" presId="urn:microsoft.com/office/officeart/2005/8/layout/list1"/>
    <dgm:cxn modelId="{FB9EE787-92EC-4E2D-AD0A-C1C627020ED5}" type="presParOf" srcId="{76FD014D-5683-4049-A51B-3B09B6CECBB7}" destId="{5691A98A-8833-499E-812E-BB41766F9D42}" srcOrd="8" destOrd="0" presId="urn:microsoft.com/office/officeart/2005/8/layout/list1"/>
    <dgm:cxn modelId="{995C28E7-C1BC-4AAE-A9F1-0BECB8E74CC8}" type="presParOf" srcId="{5691A98A-8833-499E-812E-BB41766F9D42}" destId="{E6036920-DE81-4C4F-878A-B9F1F86FE265}" srcOrd="0" destOrd="0" presId="urn:microsoft.com/office/officeart/2005/8/layout/list1"/>
    <dgm:cxn modelId="{A47718E4-D646-4E70-88B3-50CA665E571C}" type="presParOf" srcId="{5691A98A-8833-499E-812E-BB41766F9D42}" destId="{B50FEE38-E469-41ED-B0EB-F8AFD049C5B6}" srcOrd="1" destOrd="0" presId="urn:microsoft.com/office/officeart/2005/8/layout/list1"/>
    <dgm:cxn modelId="{A4DBD8CF-022E-46AB-A7EE-2A637D199913}" type="presParOf" srcId="{76FD014D-5683-4049-A51B-3B09B6CECBB7}" destId="{BE02F857-F4EC-4C12-B808-AF0A2273DCC0}" srcOrd="9" destOrd="0" presId="urn:microsoft.com/office/officeart/2005/8/layout/list1"/>
    <dgm:cxn modelId="{B4B4E2EC-2FDF-4800-BB31-5EA70B8F1221}" type="presParOf" srcId="{76FD014D-5683-4049-A51B-3B09B6CECBB7}" destId="{FD29EB7D-25A6-4613-A3FD-D1876E5F5BD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6D6DDB3-823A-423C-94C0-6BFBF0F13F8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7F6D0657-F0EC-4C0E-86C5-9A91C0624A95}">
      <dgm:prSet phldrT="[Text]" custT="1"/>
      <dgm:spPr>
        <a:blipFill rotWithShape="0">
          <a:blip xmlns:r="http://schemas.openxmlformats.org/officeDocument/2006/relationships" r:embed="rId1"/>
          <a:tile tx="0" ty="0" sx="100000" sy="100000" flip="none" algn="tl"/>
        </a:blipFill>
      </dgm:spPr>
      <dgm:t>
        <a:bodyPr/>
        <a:lstStyle/>
        <a:p>
          <a:r>
            <a:rPr lang="en-GB" sz="4000">
              <a:solidFill>
                <a:srgbClr val="002060"/>
              </a:solidFill>
              <a:latin typeface="Arial" panose="020B0604020202020204" pitchFamily="34" charset="0"/>
              <a:cs typeface="Arial" panose="020B0604020202020204" pitchFamily="34" charset="0"/>
            </a:rPr>
            <a:t>4. Chứng </a:t>
          </a:r>
          <a:r>
            <a:rPr lang="en-GB" sz="4000" dirty="0" err="1">
              <a:solidFill>
                <a:srgbClr val="002060"/>
              </a:solidFill>
              <a:latin typeface="Arial" panose="020B0604020202020204" pitchFamily="34" charset="0"/>
              <a:cs typeface="Arial" panose="020B0604020202020204" pitchFamily="34" charset="0"/>
            </a:rPr>
            <a:t>từ</a:t>
          </a:r>
          <a:r>
            <a:rPr lang="en-GB" sz="4000" dirty="0">
              <a:solidFill>
                <a:srgbClr val="002060"/>
              </a:solidFill>
              <a:latin typeface="Arial" panose="020B0604020202020204" pitchFamily="34" charset="0"/>
              <a:cs typeface="Arial" panose="020B0604020202020204" pitchFamily="34" charset="0"/>
            </a:rPr>
            <a:t> </a:t>
          </a:r>
          <a:r>
            <a:rPr lang="en-GB" sz="4000" dirty="0" err="1">
              <a:solidFill>
                <a:srgbClr val="002060"/>
              </a:solidFill>
              <a:latin typeface="Arial" panose="020B0604020202020204" pitchFamily="34" charset="0"/>
              <a:cs typeface="Arial" panose="020B0604020202020204" pitchFamily="34" charset="0"/>
            </a:rPr>
            <a:t>bảo</a:t>
          </a:r>
          <a:r>
            <a:rPr lang="en-GB" sz="4000" dirty="0">
              <a:solidFill>
                <a:srgbClr val="002060"/>
              </a:solidFill>
              <a:latin typeface="Arial" panose="020B0604020202020204" pitchFamily="34" charset="0"/>
              <a:cs typeface="Arial" panose="020B0604020202020204" pitchFamily="34" charset="0"/>
            </a:rPr>
            <a:t> </a:t>
          </a:r>
          <a:r>
            <a:rPr lang="en-GB" sz="4000" dirty="0" err="1">
              <a:solidFill>
                <a:srgbClr val="002060"/>
              </a:solidFill>
              <a:latin typeface="Arial" panose="020B0604020202020204" pitchFamily="34" charset="0"/>
              <a:cs typeface="Arial" panose="020B0604020202020204" pitchFamily="34" charset="0"/>
            </a:rPr>
            <a:t>hiểm</a:t>
          </a:r>
          <a:endParaRPr lang="en-GB" sz="4000" dirty="0">
            <a:solidFill>
              <a:srgbClr val="002060"/>
            </a:solidFill>
            <a:latin typeface="Arial" panose="020B0604020202020204" pitchFamily="34" charset="0"/>
            <a:cs typeface="Arial" panose="020B0604020202020204" pitchFamily="34" charset="0"/>
          </a:endParaRPr>
        </a:p>
      </dgm:t>
    </dgm:pt>
    <dgm:pt modelId="{DEACE373-CE84-4053-B427-9024A46012F3}" type="parTrans" cxnId="{72E68AFE-FFBC-4E85-A457-0D30F73C612F}">
      <dgm:prSet/>
      <dgm:spPr/>
      <dgm:t>
        <a:bodyPr/>
        <a:lstStyle/>
        <a:p>
          <a:endParaRPr lang="en-GB" sz="1200">
            <a:solidFill>
              <a:srgbClr val="002060"/>
            </a:solidFill>
            <a:latin typeface="Arial" panose="020B0604020202020204" pitchFamily="34" charset="0"/>
            <a:cs typeface="Arial" panose="020B0604020202020204" pitchFamily="34" charset="0"/>
          </a:endParaRPr>
        </a:p>
      </dgm:t>
    </dgm:pt>
    <dgm:pt modelId="{BC655227-A3E6-4BFC-B2BF-85FDD717F60A}" type="sibTrans" cxnId="{72E68AFE-FFBC-4E85-A457-0D30F73C612F}">
      <dgm:prSet/>
      <dgm:spPr/>
      <dgm:t>
        <a:bodyPr/>
        <a:lstStyle/>
        <a:p>
          <a:endParaRPr lang="en-GB" sz="1200">
            <a:solidFill>
              <a:srgbClr val="002060"/>
            </a:solidFill>
            <a:latin typeface="Arial" panose="020B0604020202020204" pitchFamily="34" charset="0"/>
            <a:cs typeface="Arial" panose="020B0604020202020204" pitchFamily="34" charset="0"/>
          </a:endParaRPr>
        </a:p>
      </dgm:t>
    </dgm:pt>
    <dgm:pt modelId="{C4386940-7D6D-4BD0-9143-763E9B9E3ABF}">
      <dgm:prSet phldrT="[Text]" custT="1"/>
      <dgm:spPr>
        <a:blipFill rotWithShape="0">
          <a:blip xmlns:r="http://schemas.openxmlformats.org/officeDocument/2006/relationships" r:embed="rId1"/>
          <a:tile tx="0" ty="0" sx="100000" sy="100000" flip="none" algn="tl"/>
        </a:blipFill>
      </dgm:spPr>
      <dgm:t>
        <a:bodyPr/>
        <a:lstStyle/>
        <a:p>
          <a:r>
            <a:rPr lang="en-GB" sz="4000">
              <a:solidFill>
                <a:srgbClr val="002060"/>
              </a:solidFill>
              <a:latin typeface="Arial" panose="020B0604020202020204" pitchFamily="34" charset="0"/>
              <a:cs typeface="Arial" panose="020B0604020202020204" pitchFamily="34" charset="0"/>
            </a:rPr>
            <a:t>5. Chứng </a:t>
          </a:r>
          <a:r>
            <a:rPr lang="en-GB" sz="4000" dirty="0" err="1">
              <a:solidFill>
                <a:srgbClr val="002060"/>
              </a:solidFill>
              <a:latin typeface="Arial" panose="020B0604020202020204" pitchFamily="34" charset="0"/>
              <a:cs typeface="Arial" panose="020B0604020202020204" pitchFamily="34" charset="0"/>
            </a:rPr>
            <a:t>từ</a:t>
          </a:r>
          <a:r>
            <a:rPr lang="en-GB" sz="4000" dirty="0">
              <a:solidFill>
                <a:srgbClr val="002060"/>
              </a:solidFill>
              <a:latin typeface="Arial" panose="020B0604020202020204" pitchFamily="34" charset="0"/>
              <a:cs typeface="Arial" panose="020B0604020202020204" pitchFamily="34" charset="0"/>
            </a:rPr>
            <a:t> </a:t>
          </a:r>
          <a:r>
            <a:rPr lang="en-GB" sz="4000" dirty="0" err="1">
              <a:solidFill>
                <a:srgbClr val="002060"/>
              </a:solidFill>
              <a:latin typeface="Arial" panose="020B0604020202020204" pitchFamily="34" charset="0"/>
              <a:cs typeface="Arial" panose="020B0604020202020204" pitchFamily="34" charset="0"/>
            </a:rPr>
            <a:t>kho</a:t>
          </a:r>
          <a:r>
            <a:rPr lang="en-GB" sz="4000" dirty="0">
              <a:solidFill>
                <a:srgbClr val="002060"/>
              </a:solidFill>
              <a:latin typeface="Arial" panose="020B0604020202020204" pitchFamily="34" charset="0"/>
              <a:cs typeface="Arial" panose="020B0604020202020204" pitchFamily="34" charset="0"/>
            </a:rPr>
            <a:t> </a:t>
          </a:r>
          <a:r>
            <a:rPr lang="en-GB" sz="4000" dirty="0" err="1">
              <a:solidFill>
                <a:srgbClr val="002060"/>
              </a:solidFill>
              <a:latin typeface="Arial" panose="020B0604020202020204" pitchFamily="34" charset="0"/>
              <a:cs typeface="Arial" panose="020B0604020202020204" pitchFamily="34" charset="0"/>
            </a:rPr>
            <a:t>hàng</a:t>
          </a:r>
          <a:endParaRPr lang="en-GB" sz="4000" dirty="0">
            <a:solidFill>
              <a:srgbClr val="002060"/>
            </a:solidFill>
            <a:latin typeface="Arial" panose="020B0604020202020204" pitchFamily="34" charset="0"/>
            <a:cs typeface="Arial" panose="020B0604020202020204" pitchFamily="34" charset="0"/>
          </a:endParaRPr>
        </a:p>
      </dgm:t>
    </dgm:pt>
    <dgm:pt modelId="{689D9D06-0ED9-48A6-99B0-A90F2C4143E8}" type="parTrans" cxnId="{70095CDD-8644-4DFF-A89F-827E7EF89DED}">
      <dgm:prSet/>
      <dgm:spPr/>
      <dgm:t>
        <a:bodyPr/>
        <a:lstStyle/>
        <a:p>
          <a:endParaRPr lang="en-GB" sz="1200">
            <a:solidFill>
              <a:srgbClr val="002060"/>
            </a:solidFill>
            <a:latin typeface="Arial" panose="020B0604020202020204" pitchFamily="34" charset="0"/>
            <a:cs typeface="Arial" panose="020B0604020202020204" pitchFamily="34" charset="0"/>
          </a:endParaRPr>
        </a:p>
      </dgm:t>
    </dgm:pt>
    <dgm:pt modelId="{27A8015A-6486-4E4D-BE40-4A7987ACEB5D}" type="sibTrans" cxnId="{70095CDD-8644-4DFF-A89F-827E7EF89DED}">
      <dgm:prSet/>
      <dgm:spPr/>
      <dgm:t>
        <a:bodyPr/>
        <a:lstStyle/>
        <a:p>
          <a:endParaRPr lang="en-GB" sz="1200">
            <a:solidFill>
              <a:srgbClr val="002060"/>
            </a:solidFill>
            <a:latin typeface="Arial" panose="020B0604020202020204" pitchFamily="34" charset="0"/>
            <a:cs typeface="Arial" panose="020B0604020202020204" pitchFamily="34" charset="0"/>
          </a:endParaRPr>
        </a:p>
      </dgm:t>
    </dgm:pt>
    <dgm:pt modelId="{48AF7DE0-5E7F-4438-B845-BACCDD41DEB1}">
      <dgm:prSet phldrT="[Text]" custT="1"/>
      <dgm:spPr>
        <a:blipFill rotWithShape="0">
          <a:blip xmlns:r="http://schemas.openxmlformats.org/officeDocument/2006/relationships" r:embed="rId1"/>
          <a:tile tx="0" ty="0" sx="100000" sy="100000" flip="none" algn="tl"/>
        </a:blipFill>
      </dgm:spPr>
      <dgm:t>
        <a:bodyPr/>
        <a:lstStyle/>
        <a:p>
          <a:r>
            <a:rPr lang="en-US" sz="4000">
              <a:solidFill>
                <a:srgbClr val="002060"/>
              </a:solidFill>
              <a:latin typeface="Arial" panose="020B0604020202020204" pitchFamily="34" charset="0"/>
              <a:cs typeface="Arial" panose="020B0604020202020204" pitchFamily="34" charset="0"/>
            </a:rPr>
            <a:t>6. H</a:t>
          </a:r>
          <a:r>
            <a:rPr lang="vi-VN" sz="4000" dirty="0">
              <a:solidFill>
                <a:srgbClr val="002060"/>
              </a:solidFill>
              <a:latin typeface="Arial" panose="020B0604020202020204" pitchFamily="34" charset="0"/>
              <a:cs typeface="Arial" panose="020B0604020202020204" pitchFamily="34" charset="0"/>
            </a:rPr>
            <a:t>ợp đồng thương mại quốc tế</a:t>
          </a:r>
          <a:endParaRPr lang="en-GB" sz="4000" dirty="0">
            <a:solidFill>
              <a:srgbClr val="002060"/>
            </a:solidFill>
            <a:latin typeface="Arial" panose="020B0604020202020204" pitchFamily="34" charset="0"/>
            <a:cs typeface="Arial" panose="020B0604020202020204" pitchFamily="34" charset="0"/>
          </a:endParaRPr>
        </a:p>
      </dgm:t>
    </dgm:pt>
    <dgm:pt modelId="{6E9A002E-4AEC-4090-B24C-8D2494CC1661}" type="parTrans" cxnId="{1B7E3433-E709-455F-86E0-6370FD21D8D3}">
      <dgm:prSet/>
      <dgm:spPr/>
      <dgm:t>
        <a:bodyPr/>
        <a:lstStyle/>
        <a:p>
          <a:endParaRPr lang="en-GB" sz="1200">
            <a:solidFill>
              <a:srgbClr val="002060"/>
            </a:solidFill>
            <a:latin typeface="Arial" panose="020B0604020202020204" pitchFamily="34" charset="0"/>
            <a:cs typeface="Arial" panose="020B0604020202020204" pitchFamily="34" charset="0"/>
          </a:endParaRPr>
        </a:p>
      </dgm:t>
    </dgm:pt>
    <dgm:pt modelId="{F825A5B2-3874-49CD-8664-5D07A8C31A38}" type="sibTrans" cxnId="{1B7E3433-E709-455F-86E0-6370FD21D8D3}">
      <dgm:prSet/>
      <dgm:spPr/>
      <dgm:t>
        <a:bodyPr/>
        <a:lstStyle/>
        <a:p>
          <a:endParaRPr lang="en-GB" sz="1200">
            <a:solidFill>
              <a:srgbClr val="002060"/>
            </a:solidFill>
            <a:latin typeface="Arial" panose="020B0604020202020204" pitchFamily="34" charset="0"/>
            <a:cs typeface="Arial" panose="020B0604020202020204" pitchFamily="34" charset="0"/>
          </a:endParaRPr>
        </a:p>
      </dgm:t>
    </dgm:pt>
    <dgm:pt modelId="{76FD014D-5683-4049-A51B-3B09B6CECBB7}" type="pres">
      <dgm:prSet presAssocID="{56D6DDB3-823A-423C-94C0-6BFBF0F13F8B}" presName="linear" presStyleCnt="0">
        <dgm:presLayoutVars>
          <dgm:dir/>
          <dgm:animLvl val="lvl"/>
          <dgm:resizeHandles val="exact"/>
        </dgm:presLayoutVars>
      </dgm:prSet>
      <dgm:spPr/>
    </dgm:pt>
    <dgm:pt modelId="{40AE3BBB-9C95-473F-BBE0-5D262A55EEF5}" type="pres">
      <dgm:prSet presAssocID="{7F6D0657-F0EC-4C0E-86C5-9A91C0624A95}" presName="parentLin" presStyleCnt="0"/>
      <dgm:spPr/>
    </dgm:pt>
    <dgm:pt modelId="{E843F6BE-D8CC-4418-B4EB-5B06D54F61A3}" type="pres">
      <dgm:prSet presAssocID="{7F6D0657-F0EC-4C0E-86C5-9A91C0624A95}" presName="parentLeftMargin" presStyleLbl="node1" presStyleIdx="0" presStyleCnt="3"/>
      <dgm:spPr/>
    </dgm:pt>
    <dgm:pt modelId="{F3390822-9C96-473E-89FB-DD7901EE9073}" type="pres">
      <dgm:prSet presAssocID="{7F6D0657-F0EC-4C0E-86C5-9A91C0624A95}" presName="parentText" presStyleLbl="node1" presStyleIdx="0" presStyleCnt="3">
        <dgm:presLayoutVars>
          <dgm:chMax val="0"/>
          <dgm:bulletEnabled val="1"/>
        </dgm:presLayoutVars>
      </dgm:prSet>
      <dgm:spPr/>
    </dgm:pt>
    <dgm:pt modelId="{A2E69438-F84F-499A-97A5-712EAD8B9D9A}" type="pres">
      <dgm:prSet presAssocID="{7F6D0657-F0EC-4C0E-86C5-9A91C0624A95}" presName="negativeSpace" presStyleCnt="0"/>
      <dgm:spPr/>
    </dgm:pt>
    <dgm:pt modelId="{33DF3965-BC4D-4EFC-98E8-06A83EA63126}" type="pres">
      <dgm:prSet presAssocID="{7F6D0657-F0EC-4C0E-86C5-9A91C0624A95}" presName="childText" presStyleLbl="conFgAcc1" presStyleIdx="0" presStyleCnt="3">
        <dgm:presLayoutVars>
          <dgm:bulletEnabled val="1"/>
        </dgm:presLayoutVars>
      </dgm:prSet>
      <dgm:spPr/>
    </dgm:pt>
    <dgm:pt modelId="{A68D3ACA-C52E-42B1-A386-823F9FC2CF64}" type="pres">
      <dgm:prSet presAssocID="{BC655227-A3E6-4BFC-B2BF-85FDD717F60A}" presName="spaceBetweenRectangles" presStyleCnt="0"/>
      <dgm:spPr/>
    </dgm:pt>
    <dgm:pt modelId="{8655F6FD-A671-4FCE-9C23-A7AFCD693303}" type="pres">
      <dgm:prSet presAssocID="{C4386940-7D6D-4BD0-9143-763E9B9E3ABF}" presName="parentLin" presStyleCnt="0"/>
      <dgm:spPr/>
    </dgm:pt>
    <dgm:pt modelId="{D8503DA8-415F-4CF3-8FA0-51B538576BCF}" type="pres">
      <dgm:prSet presAssocID="{C4386940-7D6D-4BD0-9143-763E9B9E3ABF}" presName="parentLeftMargin" presStyleLbl="node1" presStyleIdx="0" presStyleCnt="3"/>
      <dgm:spPr/>
    </dgm:pt>
    <dgm:pt modelId="{352A3F21-CF63-4AFB-B781-A623D8A8E0B4}" type="pres">
      <dgm:prSet presAssocID="{C4386940-7D6D-4BD0-9143-763E9B9E3ABF}" presName="parentText" presStyleLbl="node1" presStyleIdx="1" presStyleCnt="3">
        <dgm:presLayoutVars>
          <dgm:chMax val="0"/>
          <dgm:bulletEnabled val="1"/>
        </dgm:presLayoutVars>
      </dgm:prSet>
      <dgm:spPr/>
    </dgm:pt>
    <dgm:pt modelId="{4727A978-3ED5-40A8-ABE0-4DB0836F7463}" type="pres">
      <dgm:prSet presAssocID="{C4386940-7D6D-4BD0-9143-763E9B9E3ABF}" presName="negativeSpace" presStyleCnt="0"/>
      <dgm:spPr/>
    </dgm:pt>
    <dgm:pt modelId="{86AAA007-1C28-424C-8EFA-BD454FFF572F}" type="pres">
      <dgm:prSet presAssocID="{C4386940-7D6D-4BD0-9143-763E9B9E3ABF}" presName="childText" presStyleLbl="conFgAcc1" presStyleIdx="1" presStyleCnt="3">
        <dgm:presLayoutVars>
          <dgm:bulletEnabled val="1"/>
        </dgm:presLayoutVars>
      </dgm:prSet>
      <dgm:spPr/>
    </dgm:pt>
    <dgm:pt modelId="{32B852B2-9706-4969-BFCD-7274214872CD}" type="pres">
      <dgm:prSet presAssocID="{27A8015A-6486-4E4D-BE40-4A7987ACEB5D}" presName="spaceBetweenRectangles" presStyleCnt="0"/>
      <dgm:spPr/>
    </dgm:pt>
    <dgm:pt modelId="{5691A98A-8833-499E-812E-BB41766F9D42}" type="pres">
      <dgm:prSet presAssocID="{48AF7DE0-5E7F-4438-B845-BACCDD41DEB1}" presName="parentLin" presStyleCnt="0"/>
      <dgm:spPr/>
    </dgm:pt>
    <dgm:pt modelId="{E6036920-DE81-4C4F-878A-B9F1F86FE265}" type="pres">
      <dgm:prSet presAssocID="{48AF7DE0-5E7F-4438-B845-BACCDD41DEB1}" presName="parentLeftMargin" presStyleLbl="node1" presStyleIdx="1" presStyleCnt="3"/>
      <dgm:spPr/>
    </dgm:pt>
    <dgm:pt modelId="{B50FEE38-E469-41ED-B0EB-F8AFD049C5B6}" type="pres">
      <dgm:prSet presAssocID="{48AF7DE0-5E7F-4438-B845-BACCDD41DEB1}" presName="parentText" presStyleLbl="node1" presStyleIdx="2" presStyleCnt="3">
        <dgm:presLayoutVars>
          <dgm:chMax val="0"/>
          <dgm:bulletEnabled val="1"/>
        </dgm:presLayoutVars>
      </dgm:prSet>
      <dgm:spPr/>
    </dgm:pt>
    <dgm:pt modelId="{BE02F857-F4EC-4C12-B808-AF0A2273DCC0}" type="pres">
      <dgm:prSet presAssocID="{48AF7DE0-5E7F-4438-B845-BACCDD41DEB1}" presName="negativeSpace" presStyleCnt="0"/>
      <dgm:spPr/>
    </dgm:pt>
    <dgm:pt modelId="{FD29EB7D-25A6-4613-A3FD-D1876E5F5BD1}" type="pres">
      <dgm:prSet presAssocID="{48AF7DE0-5E7F-4438-B845-BACCDD41DEB1}" presName="childText" presStyleLbl="conFgAcc1" presStyleIdx="2" presStyleCnt="3">
        <dgm:presLayoutVars>
          <dgm:bulletEnabled val="1"/>
        </dgm:presLayoutVars>
      </dgm:prSet>
      <dgm:spPr/>
    </dgm:pt>
  </dgm:ptLst>
  <dgm:cxnLst>
    <dgm:cxn modelId="{8448DC05-298B-4DF3-B39C-AAA6E32228ED}" type="presOf" srcId="{C4386940-7D6D-4BD0-9143-763E9B9E3ABF}" destId="{D8503DA8-415F-4CF3-8FA0-51B538576BCF}" srcOrd="0" destOrd="0" presId="urn:microsoft.com/office/officeart/2005/8/layout/list1"/>
    <dgm:cxn modelId="{6C8B6612-C341-4AED-91EB-9B4759413CC9}" type="presOf" srcId="{56D6DDB3-823A-423C-94C0-6BFBF0F13F8B}" destId="{76FD014D-5683-4049-A51B-3B09B6CECBB7}" srcOrd="0" destOrd="0" presId="urn:microsoft.com/office/officeart/2005/8/layout/list1"/>
    <dgm:cxn modelId="{1B7E3433-E709-455F-86E0-6370FD21D8D3}" srcId="{56D6DDB3-823A-423C-94C0-6BFBF0F13F8B}" destId="{48AF7DE0-5E7F-4438-B845-BACCDD41DEB1}" srcOrd="2" destOrd="0" parTransId="{6E9A002E-4AEC-4090-B24C-8D2494CC1661}" sibTransId="{F825A5B2-3874-49CD-8664-5D07A8C31A38}"/>
    <dgm:cxn modelId="{6877EC34-AAAA-40F2-A2D0-D494A90D83BE}" type="presOf" srcId="{7F6D0657-F0EC-4C0E-86C5-9A91C0624A95}" destId="{F3390822-9C96-473E-89FB-DD7901EE9073}" srcOrd="1" destOrd="0" presId="urn:microsoft.com/office/officeart/2005/8/layout/list1"/>
    <dgm:cxn modelId="{3EF01C90-B89E-4382-8FFD-548AB1CD3E74}" type="presOf" srcId="{48AF7DE0-5E7F-4438-B845-BACCDD41DEB1}" destId="{E6036920-DE81-4C4F-878A-B9F1F86FE265}" srcOrd="0" destOrd="0" presId="urn:microsoft.com/office/officeart/2005/8/layout/list1"/>
    <dgm:cxn modelId="{0C3AF595-F903-49F1-9920-454BEB216723}" type="presOf" srcId="{7F6D0657-F0EC-4C0E-86C5-9A91C0624A95}" destId="{E843F6BE-D8CC-4418-B4EB-5B06D54F61A3}" srcOrd="0" destOrd="0" presId="urn:microsoft.com/office/officeart/2005/8/layout/list1"/>
    <dgm:cxn modelId="{E620E798-4D14-4130-A60B-E247D407FBAB}" type="presOf" srcId="{C4386940-7D6D-4BD0-9143-763E9B9E3ABF}" destId="{352A3F21-CF63-4AFB-B781-A623D8A8E0B4}" srcOrd="1" destOrd="0" presId="urn:microsoft.com/office/officeart/2005/8/layout/list1"/>
    <dgm:cxn modelId="{70095CDD-8644-4DFF-A89F-827E7EF89DED}" srcId="{56D6DDB3-823A-423C-94C0-6BFBF0F13F8B}" destId="{C4386940-7D6D-4BD0-9143-763E9B9E3ABF}" srcOrd="1" destOrd="0" parTransId="{689D9D06-0ED9-48A6-99B0-A90F2C4143E8}" sibTransId="{27A8015A-6486-4E4D-BE40-4A7987ACEB5D}"/>
    <dgm:cxn modelId="{F0F655E4-8A34-463C-BE9E-C64B5783E596}" type="presOf" srcId="{48AF7DE0-5E7F-4438-B845-BACCDD41DEB1}" destId="{B50FEE38-E469-41ED-B0EB-F8AFD049C5B6}" srcOrd="1" destOrd="0" presId="urn:microsoft.com/office/officeart/2005/8/layout/list1"/>
    <dgm:cxn modelId="{72E68AFE-FFBC-4E85-A457-0D30F73C612F}" srcId="{56D6DDB3-823A-423C-94C0-6BFBF0F13F8B}" destId="{7F6D0657-F0EC-4C0E-86C5-9A91C0624A95}" srcOrd="0" destOrd="0" parTransId="{DEACE373-CE84-4053-B427-9024A46012F3}" sibTransId="{BC655227-A3E6-4BFC-B2BF-85FDD717F60A}"/>
    <dgm:cxn modelId="{D1E310A1-4B24-4C91-A4B2-A1FBF3A7264C}" type="presParOf" srcId="{76FD014D-5683-4049-A51B-3B09B6CECBB7}" destId="{40AE3BBB-9C95-473F-BBE0-5D262A55EEF5}" srcOrd="0" destOrd="0" presId="urn:microsoft.com/office/officeart/2005/8/layout/list1"/>
    <dgm:cxn modelId="{72D99129-D7FF-48C8-9D99-DDA5F1F94C92}" type="presParOf" srcId="{40AE3BBB-9C95-473F-BBE0-5D262A55EEF5}" destId="{E843F6BE-D8CC-4418-B4EB-5B06D54F61A3}" srcOrd="0" destOrd="0" presId="urn:microsoft.com/office/officeart/2005/8/layout/list1"/>
    <dgm:cxn modelId="{CE9A1DD3-DFD4-4D8E-9BA8-36F72A7BBD29}" type="presParOf" srcId="{40AE3BBB-9C95-473F-BBE0-5D262A55EEF5}" destId="{F3390822-9C96-473E-89FB-DD7901EE9073}" srcOrd="1" destOrd="0" presId="urn:microsoft.com/office/officeart/2005/8/layout/list1"/>
    <dgm:cxn modelId="{49C73B49-DA6C-4E68-9ED0-EB7BE2473DE0}" type="presParOf" srcId="{76FD014D-5683-4049-A51B-3B09B6CECBB7}" destId="{A2E69438-F84F-499A-97A5-712EAD8B9D9A}" srcOrd="1" destOrd="0" presId="urn:microsoft.com/office/officeart/2005/8/layout/list1"/>
    <dgm:cxn modelId="{2528ED7F-4ED8-460E-B951-4F9C75A6060B}" type="presParOf" srcId="{76FD014D-5683-4049-A51B-3B09B6CECBB7}" destId="{33DF3965-BC4D-4EFC-98E8-06A83EA63126}" srcOrd="2" destOrd="0" presId="urn:microsoft.com/office/officeart/2005/8/layout/list1"/>
    <dgm:cxn modelId="{7E2DC274-271E-40E8-8CE8-8A663DD2BFDA}" type="presParOf" srcId="{76FD014D-5683-4049-A51B-3B09B6CECBB7}" destId="{A68D3ACA-C52E-42B1-A386-823F9FC2CF64}" srcOrd="3" destOrd="0" presId="urn:microsoft.com/office/officeart/2005/8/layout/list1"/>
    <dgm:cxn modelId="{03292652-D835-4F88-9E94-E8C3213CD1D6}" type="presParOf" srcId="{76FD014D-5683-4049-A51B-3B09B6CECBB7}" destId="{8655F6FD-A671-4FCE-9C23-A7AFCD693303}" srcOrd="4" destOrd="0" presId="urn:microsoft.com/office/officeart/2005/8/layout/list1"/>
    <dgm:cxn modelId="{3CC07342-2541-4164-A38E-1F5DAC0FB22F}" type="presParOf" srcId="{8655F6FD-A671-4FCE-9C23-A7AFCD693303}" destId="{D8503DA8-415F-4CF3-8FA0-51B538576BCF}" srcOrd="0" destOrd="0" presId="urn:microsoft.com/office/officeart/2005/8/layout/list1"/>
    <dgm:cxn modelId="{49D0215A-E2CA-4B00-9519-1914B9F4751B}" type="presParOf" srcId="{8655F6FD-A671-4FCE-9C23-A7AFCD693303}" destId="{352A3F21-CF63-4AFB-B781-A623D8A8E0B4}" srcOrd="1" destOrd="0" presId="urn:microsoft.com/office/officeart/2005/8/layout/list1"/>
    <dgm:cxn modelId="{40B7C076-2A7C-4AD7-B0F7-0E1CF913B244}" type="presParOf" srcId="{76FD014D-5683-4049-A51B-3B09B6CECBB7}" destId="{4727A978-3ED5-40A8-ABE0-4DB0836F7463}" srcOrd="5" destOrd="0" presId="urn:microsoft.com/office/officeart/2005/8/layout/list1"/>
    <dgm:cxn modelId="{CC89EBF5-B0C1-4CF4-93C9-51EAD0EB15E6}" type="presParOf" srcId="{76FD014D-5683-4049-A51B-3B09B6CECBB7}" destId="{86AAA007-1C28-424C-8EFA-BD454FFF572F}" srcOrd="6" destOrd="0" presId="urn:microsoft.com/office/officeart/2005/8/layout/list1"/>
    <dgm:cxn modelId="{EE0CC7B4-95C0-4926-BD7E-2E162C4F2302}" type="presParOf" srcId="{76FD014D-5683-4049-A51B-3B09B6CECBB7}" destId="{32B852B2-9706-4969-BFCD-7274214872CD}" srcOrd="7" destOrd="0" presId="urn:microsoft.com/office/officeart/2005/8/layout/list1"/>
    <dgm:cxn modelId="{FB9EE787-92EC-4E2D-AD0A-C1C627020ED5}" type="presParOf" srcId="{76FD014D-5683-4049-A51B-3B09B6CECBB7}" destId="{5691A98A-8833-499E-812E-BB41766F9D42}" srcOrd="8" destOrd="0" presId="urn:microsoft.com/office/officeart/2005/8/layout/list1"/>
    <dgm:cxn modelId="{995C28E7-C1BC-4AAE-A9F1-0BECB8E74CC8}" type="presParOf" srcId="{5691A98A-8833-499E-812E-BB41766F9D42}" destId="{E6036920-DE81-4C4F-878A-B9F1F86FE265}" srcOrd="0" destOrd="0" presId="urn:microsoft.com/office/officeart/2005/8/layout/list1"/>
    <dgm:cxn modelId="{A47718E4-D646-4E70-88B3-50CA665E571C}" type="presParOf" srcId="{5691A98A-8833-499E-812E-BB41766F9D42}" destId="{B50FEE38-E469-41ED-B0EB-F8AFD049C5B6}" srcOrd="1" destOrd="0" presId="urn:microsoft.com/office/officeart/2005/8/layout/list1"/>
    <dgm:cxn modelId="{A4DBD8CF-022E-46AB-A7EE-2A637D199913}" type="presParOf" srcId="{76FD014D-5683-4049-A51B-3B09B6CECBB7}" destId="{BE02F857-F4EC-4C12-B808-AF0A2273DCC0}" srcOrd="9" destOrd="0" presId="urn:microsoft.com/office/officeart/2005/8/layout/list1"/>
    <dgm:cxn modelId="{B4B4E2EC-2FDF-4800-BB31-5EA70B8F1221}" type="presParOf" srcId="{76FD014D-5683-4049-A51B-3B09B6CECBB7}" destId="{FD29EB7D-25A6-4613-A3FD-D1876E5F5BD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F63D4C-CE16-4226-89A4-CB156FB2838D}" type="doc">
      <dgm:prSet loTypeId="urn:microsoft.com/office/officeart/2011/layout/InterconnectedBlockProcess" loCatId="process" qsTypeId="urn:microsoft.com/office/officeart/2005/8/quickstyle/simple1" qsCatId="simple" csTypeId="urn:microsoft.com/office/officeart/2005/8/colors/accent1_2" csCatId="accent1" phldr="1"/>
      <dgm:spPr/>
      <dgm:t>
        <a:bodyPr/>
        <a:lstStyle/>
        <a:p>
          <a:endParaRPr lang="en-GB"/>
        </a:p>
      </dgm:t>
    </dgm:pt>
    <dgm:pt modelId="{2A6D8F96-0047-4614-A611-07832BE4B12B}">
      <dgm:prSet phldrT="[Text]"/>
      <dgm:spPr/>
      <dgm:t>
        <a:bodyPr/>
        <a:lstStyle/>
        <a:p>
          <a:r>
            <a:rPr lang="en-US" dirty="0">
              <a:latin typeface="Times New Roman" panose="02020603050405020304" pitchFamily="18" charset="0"/>
              <a:cs typeface="Times New Roman" panose="02020603050405020304" pitchFamily="18" charset="0"/>
            </a:rPr>
            <a:t>2.5.1. </a:t>
          </a:r>
          <a:endParaRPr lang="en-GB" dirty="0"/>
        </a:p>
      </dgm:t>
    </dgm:pt>
    <dgm:pt modelId="{32405353-2BC5-4337-9529-8CC058A07234}" type="parTrans" cxnId="{C88AD283-567F-4442-9824-12273C1FCD37}">
      <dgm:prSet/>
      <dgm:spPr/>
      <dgm:t>
        <a:bodyPr/>
        <a:lstStyle/>
        <a:p>
          <a:endParaRPr lang="en-GB"/>
        </a:p>
      </dgm:t>
    </dgm:pt>
    <dgm:pt modelId="{B1F6BD22-133B-435B-A337-5E3AAD94AE2E}" type="sibTrans" cxnId="{C88AD283-567F-4442-9824-12273C1FCD37}">
      <dgm:prSet/>
      <dgm:spPr/>
      <dgm:t>
        <a:bodyPr/>
        <a:lstStyle/>
        <a:p>
          <a:endParaRPr lang="en-GB"/>
        </a:p>
      </dgm:t>
    </dgm:pt>
    <dgm:pt modelId="{6E6EDE98-54F5-4DCE-A949-711257D4A6C9}">
      <dgm:prSet phldrT="[Text]" custT="1"/>
      <dgm:spPr>
        <a:blipFill rotWithShape="0">
          <a:blip xmlns:r="http://schemas.openxmlformats.org/officeDocument/2006/relationships" r:embed="rId1"/>
          <a:tile tx="0" ty="0" sx="100000" sy="100000" flip="none" algn="tl"/>
        </a:blipFill>
      </dgm:spPr>
      <dgm:t>
        <a:bodyPr/>
        <a:lstStyle/>
        <a:p>
          <a:r>
            <a:rPr lang="en-US" sz="3500" dirty="0" err="1">
              <a:latin typeface="Times New Roman" panose="02020603050405020304" pitchFamily="18" charset="0"/>
              <a:cs typeface="Times New Roman" panose="02020603050405020304" pitchFamily="18" charset="0"/>
            </a:rPr>
            <a:t>Khái</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niệm</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về</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tham</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vấn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giá</a:t>
          </a:r>
          <a:endParaRPr lang="en-GB" sz="3500" dirty="0">
            <a:latin typeface="Times New Roman" panose="02020603050405020304" pitchFamily="18" charset="0"/>
            <a:cs typeface="Times New Roman" panose="02020603050405020304" pitchFamily="18" charset="0"/>
          </a:endParaRPr>
        </a:p>
      </dgm:t>
    </dgm:pt>
    <dgm:pt modelId="{DA9E7452-DBFC-42ED-8808-13AEDAE9EA68}" type="parTrans" cxnId="{C44DD36E-6E36-4EB9-9ADB-124E9CA384E6}">
      <dgm:prSet/>
      <dgm:spPr/>
      <dgm:t>
        <a:bodyPr/>
        <a:lstStyle/>
        <a:p>
          <a:endParaRPr lang="en-GB"/>
        </a:p>
      </dgm:t>
    </dgm:pt>
    <dgm:pt modelId="{3DB580EB-C6B2-4CCD-A47F-1CC9216653D4}" type="sibTrans" cxnId="{C44DD36E-6E36-4EB9-9ADB-124E9CA384E6}">
      <dgm:prSet/>
      <dgm:spPr/>
      <dgm:t>
        <a:bodyPr/>
        <a:lstStyle/>
        <a:p>
          <a:endParaRPr lang="en-GB"/>
        </a:p>
      </dgm:t>
    </dgm:pt>
    <dgm:pt modelId="{DD37A7ED-CF41-468F-B0D6-9E670F219C90}">
      <dgm:prSet phldrT="[Text]"/>
      <dgm:spPr/>
      <dgm:t>
        <a:bodyPr/>
        <a:lstStyle/>
        <a:p>
          <a:r>
            <a:rPr lang="en-US" dirty="0">
              <a:latin typeface="Times New Roman" panose="02020603050405020304" pitchFamily="18" charset="0"/>
              <a:cs typeface="Times New Roman" panose="02020603050405020304" pitchFamily="18" charset="0"/>
            </a:rPr>
            <a:t>2.5.2. </a:t>
          </a:r>
          <a:endParaRPr lang="en-GB" dirty="0"/>
        </a:p>
      </dgm:t>
    </dgm:pt>
    <dgm:pt modelId="{C700FA48-6D42-4AFF-9892-93CF9DC8AD53}" type="parTrans" cxnId="{C4179CA0-BC0F-454E-A1A4-8EEF3D4412AF}">
      <dgm:prSet/>
      <dgm:spPr/>
      <dgm:t>
        <a:bodyPr/>
        <a:lstStyle/>
        <a:p>
          <a:endParaRPr lang="en-GB"/>
        </a:p>
      </dgm:t>
    </dgm:pt>
    <dgm:pt modelId="{D3D819EF-A5FE-4AA7-A7A1-57EE29B95FA1}" type="sibTrans" cxnId="{C4179CA0-BC0F-454E-A1A4-8EEF3D4412AF}">
      <dgm:prSet/>
      <dgm:spPr/>
      <dgm:t>
        <a:bodyPr/>
        <a:lstStyle/>
        <a:p>
          <a:endParaRPr lang="en-GB"/>
        </a:p>
      </dgm:t>
    </dgm:pt>
    <dgm:pt modelId="{5F36F0CB-873F-4922-AE9E-BA0DA7AD1A8F}">
      <dgm:prSet phldrT="[Text]" custT="1"/>
      <dgm:spPr>
        <a:blipFill rotWithShape="0">
          <a:blip xmlns:r="http://schemas.openxmlformats.org/officeDocument/2006/relationships" r:embed="rId1"/>
          <a:tile tx="0" ty="0" sx="100000" sy="100000" flip="none" algn="tl"/>
        </a:blipFill>
      </dgm:spPr>
      <dgm:t>
        <a:bodyPr/>
        <a:lstStyle/>
        <a:p>
          <a:r>
            <a:rPr lang="en-US" sz="3500" dirty="0" err="1">
              <a:latin typeface="Times New Roman" panose="02020603050405020304" pitchFamily="18" charset="0"/>
              <a:cs typeface="Times New Roman" panose="02020603050405020304" pitchFamily="18" charset="0"/>
            </a:rPr>
            <a:t>Tác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dụng</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của</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tham</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vấn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giá</a:t>
          </a:r>
          <a:endParaRPr lang="en-GB" sz="3500" dirty="0">
            <a:latin typeface="Times New Roman" panose="02020603050405020304" pitchFamily="18" charset="0"/>
            <a:cs typeface="Times New Roman" panose="02020603050405020304" pitchFamily="18" charset="0"/>
          </a:endParaRPr>
        </a:p>
      </dgm:t>
    </dgm:pt>
    <dgm:pt modelId="{0B4B0A14-964B-4571-A575-CD61E2E6E154}" type="parTrans" cxnId="{52392C37-CFE0-4110-B1FE-FBE7F1C0289C}">
      <dgm:prSet/>
      <dgm:spPr/>
      <dgm:t>
        <a:bodyPr/>
        <a:lstStyle/>
        <a:p>
          <a:endParaRPr lang="en-GB"/>
        </a:p>
      </dgm:t>
    </dgm:pt>
    <dgm:pt modelId="{93621C4B-1F28-451D-94CB-85F9CABE9C15}" type="sibTrans" cxnId="{52392C37-CFE0-4110-B1FE-FBE7F1C0289C}">
      <dgm:prSet/>
      <dgm:spPr/>
      <dgm:t>
        <a:bodyPr/>
        <a:lstStyle/>
        <a:p>
          <a:endParaRPr lang="en-GB"/>
        </a:p>
      </dgm:t>
    </dgm:pt>
    <dgm:pt modelId="{C4D23B3E-E5F9-4F15-8A40-45447F9A6C78}">
      <dgm:prSet phldrT="[Text]"/>
      <dgm:spPr/>
      <dgm:t>
        <a:bodyPr/>
        <a:lstStyle/>
        <a:p>
          <a:r>
            <a:rPr lang="en-US" dirty="0">
              <a:latin typeface="Times New Roman" panose="02020603050405020304" pitchFamily="18" charset="0"/>
              <a:cs typeface="Times New Roman" panose="02020603050405020304" pitchFamily="18" charset="0"/>
            </a:rPr>
            <a:t>2.5.3. </a:t>
          </a:r>
          <a:endParaRPr lang="en-GB" dirty="0"/>
        </a:p>
      </dgm:t>
    </dgm:pt>
    <dgm:pt modelId="{CC384225-A62C-4114-B1B0-793F2A1A022E}" type="parTrans" cxnId="{6D1DF142-0D6C-472B-B900-B0CA12CB9075}">
      <dgm:prSet/>
      <dgm:spPr/>
      <dgm:t>
        <a:bodyPr/>
        <a:lstStyle/>
        <a:p>
          <a:endParaRPr lang="en-GB"/>
        </a:p>
      </dgm:t>
    </dgm:pt>
    <dgm:pt modelId="{CF651F45-7E99-49E9-8399-BF0D55CEC08F}" type="sibTrans" cxnId="{6D1DF142-0D6C-472B-B900-B0CA12CB9075}">
      <dgm:prSet/>
      <dgm:spPr/>
      <dgm:t>
        <a:bodyPr/>
        <a:lstStyle/>
        <a:p>
          <a:endParaRPr lang="en-GB"/>
        </a:p>
      </dgm:t>
    </dgm:pt>
    <dgm:pt modelId="{B6801BCE-88E4-47F9-B3E3-4F5F2EBC8B6C}">
      <dgm:prSet phldrT="[Text]" custT="1"/>
      <dgm:spPr>
        <a:blipFill rotWithShape="0">
          <a:blip xmlns:r="http://schemas.openxmlformats.org/officeDocument/2006/relationships" r:embed="rId1"/>
          <a:tile tx="0" ty="0" sx="100000" sy="100000" flip="none" algn="tl"/>
        </a:blipFill>
      </dgm:spPr>
      <dgm:t>
        <a:bodyPr/>
        <a:lstStyle/>
        <a:p>
          <a:r>
            <a:rPr lang="en-US" sz="3500" dirty="0" err="1">
              <a:latin typeface="Times New Roman" panose="02020603050405020304" pitchFamily="18" charset="0"/>
              <a:cs typeface="Times New Roman" panose="02020603050405020304" pitchFamily="18" charset="0"/>
            </a:rPr>
            <a:t>Quy</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trình</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tham</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vấn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giá</a:t>
          </a:r>
          <a:endParaRPr lang="en-GB" sz="3500" dirty="0">
            <a:latin typeface="Times New Roman" panose="02020603050405020304" pitchFamily="18" charset="0"/>
            <a:cs typeface="Times New Roman" panose="02020603050405020304" pitchFamily="18" charset="0"/>
          </a:endParaRPr>
        </a:p>
      </dgm:t>
    </dgm:pt>
    <dgm:pt modelId="{ED9015B2-4ED0-4A81-8256-7D86A1F7AE15}" type="parTrans" cxnId="{D9C33DB7-BF5F-448F-8074-8D09BD62D185}">
      <dgm:prSet/>
      <dgm:spPr/>
      <dgm:t>
        <a:bodyPr/>
        <a:lstStyle/>
        <a:p>
          <a:endParaRPr lang="en-GB"/>
        </a:p>
      </dgm:t>
    </dgm:pt>
    <dgm:pt modelId="{87E2A4BA-1C1F-4478-B7CA-CBE4A2A763FB}" type="sibTrans" cxnId="{D9C33DB7-BF5F-448F-8074-8D09BD62D185}">
      <dgm:prSet/>
      <dgm:spPr/>
      <dgm:t>
        <a:bodyPr/>
        <a:lstStyle/>
        <a:p>
          <a:endParaRPr lang="en-GB"/>
        </a:p>
      </dgm:t>
    </dgm:pt>
    <dgm:pt modelId="{BE559091-6E2A-4D53-B852-6D7AD6BAC012}" type="pres">
      <dgm:prSet presAssocID="{11F63D4C-CE16-4226-89A4-CB156FB2838D}" presName="Name0" presStyleCnt="0">
        <dgm:presLayoutVars>
          <dgm:chMax val="7"/>
          <dgm:chPref val="5"/>
          <dgm:dir/>
          <dgm:animOne val="branch"/>
          <dgm:animLvl val="lvl"/>
        </dgm:presLayoutVars>
      </dgm:prSet>
      <dgm:spPr/>
    </dgm:pt>
    <dgm:pt modelId="{65A4F81C-4F9F-47CD-B647-A1F435C12228}" type="pres">
      <dgm:prSet presAssocID="{C4D23B3E-E5F9-4F15-8A40-45447F9A6C78}" presName="ChildAccent3" presStyleCnt="0"/>
      <dgm:spPr/>
    </dgm:pt>
    <dgm:pt modelId="{E51D7267-4711-40BB-AF88-5315BBAF9F32}" type="pres">
      <dgm:prSet presAssocID="{C4D23B3E-E5F9-4F15-8A40-45447F9A6C78}" presName="ChildAccent" presStyleLbl="alignImgPlace1" presStyleIdx="0" presStyleCnt="3"/>
      <dgm:spPr/>
    </dgm:pt>
    <dgm:pt modelId="{FB9BB924-4583-46C9-ADF9-E99258A7FEBF}" type="pres">
      <dgm:prSet presAssocID="{C4D23B3E-E5F9-4F15-8A40-45447F9A6C78}" presName="Child3" presStyleLbl="revTx" presStyleIdx="0" presStyleCnt="0">
        <dgm:presLayoutVars>
          <dgm:chMax val="0"/>
          <dgm:chPref val="0"/>
          <dgm:bulletEnabled val="1"/>
        </dgm:presLayoutVars>
      </dgm:prSet>
      <dgm:spPr/>
    </dgm:pt>
    <dgm:pt modelId="{C52DAC96-E23D-4279-9A68-07D40B42D59C}" type="pres">
      <dgm:prSet presAssocID="{C4D23B3E-E5F9-4F15-8A40-45447F9A6C78}" presName="Parent3" presStyleLbl="node1" presStyleIdx="0" presStyleCnt="3">
        <dgm:presLayoutVars>
          <dgm:chMax val="2"/>
          <dgm:chPref val="1"/>
          <dgm:bulletEnabled val="1"/>
        </dgm:presLayoutVars>
      </dgm:prSet>
      <dgm:spPr/>
    </dgm:pt>
    <dgm:pt modelId="{BB155043-47A3-43A0-9588-A76F53B0917C}" type="pres">
      <dgm:prSet presAssocID="{DD37A7ED-CF41-468F-B0D6-9E670F219C90}" presName="ChildAccent2" presStyleCnt="0"/>
      <dgm:spPr/>
    </dgm:pt>
    <dgm:pt modelId="{122648EF-C034-4044-8B69-49FC3BB74322}" type="pres">
      <dgm:prSet presAssocID="{DD37A7ED-CF41-468F-B0D6-9E670F219C90}" presName="ChildAccent" presStyleLbl="alignImgPlace1" presStyleIdx="1" presStyleCnt="3"/>
      <dgm:spPr/>
    </dgm:pt>
    <dgm:pt modelId="{3458B0DC-32CA-4C34-94FD-A9D2710ACF4A}" type="pres">
      <dgm:prSet presAssocID="{DD37A7ED-CF41-468F-B0D6-9E670F219C90}" presName="Child2" presStyleLbl="revTx" presStyleIdx="0" presStyleCnt="0">
        <dgm:presLayoutVars>
          <dgm:chMax val="0"/>
          <dgm:chPref val="0"/>
          <dgm:bulletEnabled val="1"/>
        </dgm:presLayoutVars>
      </dgm:prSet>
      <dgm:spPr/>
    </dgm:pt>
    <dgm:pt modelId="{5FDBC31B-AEB3-4CAA-85BE-57335E8929CD}" type="pres">
      <dgm:prSet presAssocID="{DD37A7ED-CF41-468F-B0D6-9E670F219C90}" presName="Parent2" presStyleLbl="node1" presStyleIdx="1" presStyleCnt="3">
        <dgm:presLayoutVars>
          <dgm:chMax val="2"/>
          <dgm:chPref val="1"/>
          <dgm:bulletEnabled val="1"/>
        </dgm:presLayoutVars>
      </dgm:prSet>
      <dgm:spPr/>
    </dgm:pt>
    <dgm:pt modelId="{6F917EAD-6663-474C-8FE5-DDB94D165997}" type="pres">
      <dgm:prSet presAssocID="{2A6D8F96-0047-4614-A611-07832BE4B12B}" presName="ChildAccent1" presStyleCnt="0"/>
      <dgm:spPr/>
    </dgm:pt>
    <dgm:pt modelId="{F869C991-A625-4B61-B5CF-512BD107C784}" type="pres">
      <dgm:prSet presAssocID="{2A6D8F96-0047-4614-A611-07832BE4B12B}" presName="ChildAccent" presStyleLbl="alignImgPlace1" presStyleIdx="2" presStyleCnt="3"/>
      <dgm:spPr/>
    </dgm:pt>
    <dgm:pt modelId="{D97B0A30-63B1-43B3-84AD-6CAC71F2440E}" type="pres">
      <dgm:prSet presAssocID="{2A6D8F96-0047-4614-A611-07832BE4B12B}" presName="Child1" presStyleLbl="revTx" presStyleIdx="0" presStyleCnt="0">
        <dgm:presLayoutVars>
          <dgm:chMax val="0"/>
          <dgm:chPref val="0"/>
          <dgm:bulletEnabled val="1"/>
        </dgm:presLayoutVars>
      </dgm:prSet>
      <dgm:spPr/>
    </dgm:pt>
    <dgm:pt modelId="{BC083A91-A47A-4FCC-B0ED-1F5D9156D8C3}" type="pres">
      <dgm:prSet presAssocID="{2A6D8F96-0047-4614-A611-07832BE4B12B}" presName="Parent1" presStyleLbl="node1" presStyleIdx="2" presStyleCnt="3">
        <dgm:presLayoutVars>
          <dgm:chMax val="2"/>
          <dgm:chPref val="1"/>
          <dgm:bulletEnabled val="1"/>
        </dgm:presLayoutVars>
      </dgm:prSet>
      <dgm:spPr/>
    </dgm:pt>
  </dgm:ptLst>
  <dgm:cxnLst>
    <dgm:cxn modelId="{3405FA17-DB60-434A-B743-EF1835F25173}" type="presOf" srcId="{C4D23B3E-E5F9-4F15-8A40-45447F9A6C78}" destId="{C52DAC96-E23D-4279-9A68-07D40B42D59C}" srcOrd="0" destOrd="0" presId="urn:microsoft.com/office/officeart/2011/layout/InterconnectedBlockProcess"/>
    <dgm:cxn modelId="{173D2128-DF8A-4006-8DF8-0A68C9692492}" type="presOf" srcId="{6E6EDE98-54F5-4DCE-A949-711257D4A6C9}" destId="{F869C991-A625-4B61-B5CF-512BD107C784}" srcOrd="0" destOrd="0" presId="urn:microsoft.com/office/officeart/2011/layout/InterconnectedBlockProcess"/>
    <dgm:cxn modelId="{52392C37-CFE0-4110-B1FE-FBE7F1C0289C}" srcId="{DD37A7ED-CF41-468F-B0D6-9E670F219C90}" destId="{5F36F0CB-873F-4922-AE9E-BA0DA7AD1A8F}" srcOrd="0" destOrd="0" parTransId="{0B4B0A14-964B-4571-A575-CD61E2E6E154}" sibTransId="{93621C4B-1F28-451D-94CB-85F9CABE9C15}"/>
    <dgm:cxn modelId="{68FD1760-4FBE-4AF5-85DA-A78098F80FE4}" type="presOf" srcId="{5F36F0CB-873F-4922-AE9E-BA0DA7AD1A8F}" destId="{122648EF-C034-4044-8B69-49FC3BB74322}" srcOrd="0" destOrd="0" presId="urn:microsoft.com/office/officeart/2011/layout/InterconnectedBlockProcess"/>
    <dgm:cxn modelId="{6D1DF142-0D6C-472B-B900-B0CA12CB9075}" srcId="{11F63D4C-CE16-4226-89A4-CB156FB2838D}" destId="{C4D23B3E-E5F9-4F15-8A40-45447F9A6C78}" srcOrd="2" destOrd="0" parTransId="{CC384225-A62C-4114-B1B0-793F2A1A022E}" sibTransId="{CF651F45-7E99-49E9-8399-BF0D55CEC08F}"/>
    <dgm:cxn modelId="{C44DD36E-6E36-4EB9-9ADB-124E9CA384E6}" srcId="{2A6D8F96-0047-4614-A611-07832BE4B12B}" destId="{6E6EDE98-54F5-4DCE-A949-711257D4A6C9}" srcOrd="0" destOrd="0" parTransId="{DA9E7452-DBFC-42ED-8808-13AEDAE9EA68}" sibTransId="{3DB580EB-C6B2-4CCD-A47F-1CC9216653D4}"/>
    <dgm:cxn modelId="{FD11E24F-256B-4AB4-B23D-CCE288B0FEC0}" type="presOf" srcId="{6E6EDE98-54F5-4DCE-A949-711257D4A6C9}" destId="{D97B0A30-63B1-43B3-84AD-6CAC71F2440E}" srcOrd="1" destOrd="0" presId="urn:microsoft.com/office/officeart/2011/layout/InterconnectedBlockProcess"/>
    <dgm:cxn modelId="{0B790B71-C6FA-4F8C-BD10-AF6D6A2ED588}" type="presOf" srcId="{B6801BCE-88E4-47F9-B3E3-4F5F2EBC8B6C}" destId="{E51D7267-4711-40BB-AF88-5315BBAF9F32}" srcOrd="0" destOrd="0" presId="urn:microsoft.com/office/officeart/2011/layout/InterconnectedBlockProcess"/>
    <dgm:cxn modelId="{5A118559-8E87-404A-AC4D-69CA45A9C22D}" type="presOf" srcId="{5F36F0CB-873F-4922-AE9E-BA0DA7AD1A8F}" destId="{3458B0DC-32CA-4C34-94FD-A9D2710ACF4A}" srcOrd="1" destOrd="0" presId="urn:microsoft.com/office/officeart/2011/layout/InterconnectedBlockProcess"/>
    <dgm:cxn modelId="{131DCC7A-C9F4-4AA5-9139-2021EA0A2ECC}" type="presOf" srcId="{DD37A7ED-CF41-468F-B0D6-9E670F219C90}" destId="{5FDBC31B-AEB3-4CAA-85BE-57335E8929CD}" srcOrd="0" destOrd="0" presId="urn:microsoft.com/office/officeart/2011/layout/InterconnectedBlockProcess"/>
    <dgm:cxn modelId="{C88AD283-567F-4442-9824-12273C1FCD37}" srcId="{11F63D4C-CE16-4226-89A4-CB156FB2838D}" destId="{2A6D8F96-0047-4614-A611-07832BE4B12B}" srcOrd="0" destOrd="0" parTransId="{32405353-2BC5-4337-9529-8CC058A07234}" sibTransId="{B1F6BD22-133B-435B-A337-5E3AAD94AE2E}"/>
    <dgm:cxn modelId="{01204A87-69F4-4068-A324-47BD18132B5B}" type="presOf" srcId="{2A6D8F96-0047-4614-A611-07832BE4B12B}" destId="{BC083A91-A47A-4FCC-B0ED-1F5D9156D8C3}" srcOrd="0" destOrd="0" presId="urn:microsoft.com/office/officeart/2011/layout/InterconnectedBlockProcess"/>
    <dgm:cxn modelId="{C4179CA0-BC0F-454E-A1A4-8EEF3D4412AF}" srcId="{11F63D4C-CE16-4226-89A4-CB156FB2838D}" destId="{DD37A7ED-CF41-468F-B0D6-9E670F219C90}" srcOrd="1" destOrd="0" parTransId="{C700FA48-6D42-4AFF-9892-93CF9DC8AD53}" sibTransId="{D3D819EF-A5FE-4AA7-A7A1-57EE29B95FA1}"/>
    <dgm:cxn modelId="{D9C33DB7-BF5F-448F-8074-8D09BD62D185}" srcId="{C4D23B3E-E5F9-4F15-8A40-45447F9A6C78}" destId="{B6801BCE-88E4-47F9-B3E3-4F5F2EBC8B6C}" srcOrd="0" destOrd="0" parTransId="{ED9015B2-4ED0-4A81-8256-7D86A1F7AE15}" sibTransId="{87E2A4BA-1C1F-4478-B7CA-CBE4A2A763FB}"/>
    <dgm:cxn modelId="{7EA12BCE-03F0-47CA-95EA-EBFE3C5A9C73}" type="presOf" srcId="{11F63D4C-CE16-4226-89A4-CB156FB2838D}" destId="{BE559091-6E2A-4D53-B852-6D7AD6BAC012}" srcOrd="0" destOrd="0" presId="urn:microsoft.com/office/officeart/2011/layout/InterconnectedBlockProcess"/>
    <dgm:cxn modelId="{46D660E6-2ABF-4107-8F72-400BB99640BB}" type="presOf" srcId="{B6801BCE-88E4-47F9-B3E3-4F5F2EBC8B6C}" destId="{FB9BB924-4583-46C9-ADF9-E99258A7FEBF}" srcOrd="1" destOrd="0" presId="urn:microsoft.com/office/officeart/2011/layout/InterconnectedBlockProcess"/>
    <dgm:cxn modelId="{3D1B5106-98A2-4710-875A-653714B42F03}" type="presParOf" srcId="{BE559091-6E2A-4D53-B852-6D7AD6BAC012}" destId="{65A4F81C-4F9F-47CD-B647-A1F435C12228}" srcOrd="0" destOrd="0" presId="urn:microsoft.com/office/officeart/2011/layout/InterconnectedBlockProcess"/>
    <dgm:cxn modelId="{89B49779-8A76-4CAA-8831-2416F5EAD8B9}" type="presParOf" srcId="{65A4F81C-4F9F-47CD-B647-A1F435C12228}" destId="{E51D7267-4711-40BB-AF88-5315BBAF9F32}" srcOrd="0" destOrd="0" presId="urn:microsoft.com/office/officeart/2011/layout/InterconnectedBlockProcess"/>
    <dgm:cxn modelId="{E3632852-A302-48A1-9C8A-D3A046AF52BA}" type="presParOf" srcId="{BE559091-6E2A-4D53-B852-6D7AD6BAC012}" destId="{FB9BB924-4583-46C9-ADF9-E99258A7FEBF}" srcOrd="1" destOrd="0" presId="urn:microsoft.com/office/officeart/2011/layout/InterconnectedBlockProcess"/>
    <dgm:cxn modelId="{F11A7269-D921-4FA0-BFEF-763FDC99BEC3}" type="presParOf" srcId="{BE559091-6E2A-4D53-B852-6D7AD6BAC012}" destId="{C52DAC96-E23D-4279-9A68-07D40B42D59C}" srcOrd="2" destOrd="0" presId="urn:microsoft.com/office/officeart/2011/layout/InterconnectedBlockProcess"/>
    <dgm:cxn modelId="{47F94832-1271-4754-81F5-8A455D0C6FA8}" type="presParOf" srcId="{BE559091-6E2A-4D53-B852-6D7AD6BAC012}" destId="{BB155043-47A3-43A0-9588-A76F53B0917C}" srcOrd="3" destOrd="0" presId="urn:microsoft.com/office/officeart/2011/layout/InterconnectedBlockProcess"/>
    <dgm:cxn modelId="{6D5838EF-9DC3-464B-A00C-5F9F4A6CE459}" type="presParOf" srcId="{BB155043-47A3-43A0-9588-A76F53B0917C}" destId="{122648EF-C034-4044-8B69-49FC3BB74322}" srcOrd="0" destOrd="0" presId="urn:microsoft.com/office/officeart/2011/layout/InterconnectedBlockProcess"/>
    <dgm:cxn modelId="{4AF96C02-CA94-418E-AB21-A97391A6DFEF}" type="presParOf" srcId="{BE559091-6E2A-4D53-B852-6D7AD6BAC012}" destId="{3458B0DC-32CA-4C34-94FD-A9D2710ACF4A}" srcOrd="4" destOrd="0" presId="urn:microsoft.com/office/officeart/2011/layout/InterconnectedBlockProcess"/>
    <dgm:cxn modelId="{74476B85-F856-4A25-9963-EE456DC13090}" type="presParOf" srcId="{BE559091-6E2A-4D53-B852-6D7AD6BAC012}" destId="{5FDBC31B-AEB3-4CAA-85BE-57335E8929CD}" srcOrd="5" destOrd="0" presId="urn:microsoft.com/office/officeart/2011/layout/InterconnectedBlockProcess"/>
    <dgm:cxn modelId="{C6558B98-8586-4FF2-BD42-10E5D727EFF4}" type="presParOf" srcId="{BE559091-6E2A-4D53-B852-6D7AD6BAC012}" destId="{6F917EAD-6663-474C-8FE5-DDB94D165997}" srcOrd="6" destOrd="0" presId="urn:microsoft.com/office/officeart/2011/layout/InterconnectedBlockProcess"/>
    <dgm:cxn modelId="{ACF64E23-D4F0-446F-A9E8-B802F44635D0}" type="presParOf" srcId="{6F917EAD-6663-474C-8FE5-DDB94D165997}" destId="{F869C991-A625-4B61-B5CF-512BD107C784}" srcOrd="0" destOrd="0" presId="urn:microsoft.com/office/officeart/2011/layout/InterconnectedBlockProcess"/>
    <dgm:cxn modelId="{7B6DE215-D41E-44BC-A1D8-6E1BA9D16D7B}" type="presParOf" srcId="{BE559091-6E2A-4D53-B852-6D7AD6BAC012}" destId="{D97B0A30-63B1-43B3-84AD-6CAC71F2440E}" srcOrd="7" destOrd="0" presId="urn:microsoft.com/office/officeart/2011/layout/InterconnectedBlockProcess"/>
    <dgm:cxn modelId="{E43E78D2-4B72-454E-A114-3DF2C321B39C}" type="presParOf" srcId="{BE559091-6E2A-4D53-B852-6D7AD6BAC012}" destId="{BC083A91-A47A-4FCC-B0ED-1F5D9156D8C3}" srcOrd="8" destOrd="0" presId="urn:microsoft.com/office/officeart/2011/layout/InterconnectedBlock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051D376-2E69-4A41-AB78-DD7D033F4FD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C14C01CA-1719-46B1-AC63-D185A744A3D1}">
      <dgm:prSet phldrT="[Text]" custT="1"/>
      <dgm:spPr>
        <a:blipFill rotWithShape="0">
          <a:blip xmlns:r="http://schemas.openxmlformats.org/officeDocument/2006/relationships" r:embed="rId1"/>
          <a:tile tx="0" ty="0" sx="100000" sy="100000" flip="none" algn="tl"/>
        </a:blipFill>
      </dgm:spPr>
      <dgm:t>
        <a:bodyPr/>
        <a:lstStyle/>
        <a:p>
          <a:r>
            <a:rPr lang="en-US" sz="3000" dirty="0" err="1">
              <a:solidFill>
                <a:schemeClr val="tx1"/>
              </a:solidFill>
              <a:latin typeface="Times New Roman" panose="02020603050405020304" pitchFamily="18" charset="0"/>
              <a:cs typeface="Times New Roman" panose="02020603050405020304" pitchFamily="18" charset="0"/>
            </a:rPr>
            <a:t>Tránh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trường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hợp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man </a:t>
          </a:r>
          <a:r>
            <a:rPr lang="en-US" sz="3000" dirty="0" err="1">
              <a:solidFill>
                <a:schemeClr val="tx1"/>
              </a:solidFill>
              <a:latin typeface="Times New Roman" panose="02020603050405020304" pitchFamily="18" charset="0"/>
              <a:cs typeface="Times New Roman" panose="02020603050405020304" pitchFamily="18" charset="0"/>
            </a:rPr>
            <a:t>của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người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báo</a:t>
          </a:r>
          <a:r>
            <a:rPr lang="en-US" sz="3000" dirty="0">
              <a:solidFill>
                <a:schemeClr val="tx1"/>
              </a:solidFill>
              <a:latin typeface="Times New Roman" panose="02020603050405020304" pitchFamily="18" charset="0"/>
              <a:cs typeface="Times New Roman" panose="02020603050405020304" pitchFamily="18" charset="0"/>
            </a:rPr>
            <a:t> (DN </a:t>
          </a:r>
          <a:r>
            <a:rPr lang="en-US" sz="3000" dirty="0" err="1">
              <a:solidFill>
                <a:schemeClr val="tx1"/>
              </a:solidFill>
              <a:latin typeface="Times New Roman" panose="02020603050405020304" pitchFamily="18" charset="0"/>
              <a:cs typeface="Times New Roman" panose="02020603050405020304" pitchFamily="18" charset="0"/>
            </a:rPr>
            <a:t>cố</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tình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báo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giá</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trị</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đơn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hàng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thấp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hơn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giá</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trị</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thực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tế</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để</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nộp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thuế</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ít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hơn</a:t>
          </a:r>
          <a:endParaRPr lang="en-GB" sz="3000" dirty="0">
            <a:solidFill>
              <a:schemeClr val="tx1"/>
            </a:solidFill>
          </a:endParaRPr>
        </a:p>
      </dgm:t>
    </dgm:pt>
    <dgm:pt modelId="{4F74696B-01A0-4746-B2C1-D0759DE2C024}" type="parTrans" cxnId="{1916454B-87B8-43ED-877A-A3C286B06052}">
      <dgm:prSet/>
      <dgm:spPr/>
      <dgm:t>
        <a:bodyPr/>
        <a:lstStyle/>
        <a:p>
          <a:endParaRPr lang="en-GB"/>
        </a:p>
      </dgm:t>
    </dgm:pt>
    <dgm:pt modelId="{EDEDD5C4-C89D-4D06-9B3F-77BFEDF56696}" type="sibTrans" cxnId="{1916454B-87B8-43ED-877A-A3C286B06052}">
      <dgm:prSet/>
      <dgm:spPr/>
      <dgm:t>
        <a:bodyPr/>
        <a:lstStyle/>
        <a:p>
          <a:endParaRPr lang="en-GB"/>
        </a:p>
      </dgm:t>
    </dgm:pt>
    <dgm:pt modelId="{69458E1B-B062-4667-BCAE-2652341C06F4}">
      <dgm:prSet phldrT="[Text]" custT="1"/>
      <dgm:spPr>
        <a:blipFill rotWithShape="0">
          <a:blip xmlns:r="http://schemas.openxmlformats.org/officeDocument/2006/relationships" r:embed="rId1"/>
          <a:tile tx="0" ty="0" sx="100000" sy="100000" flip="none" algn="tl"/>
        </a:blipFill>
      </dgm:spPr>
      <dgm:t>
        <a:bodyPr/>
        <a:lstStyle/>
        <a:p>
          <a:r>
            <a:rPr lang="en-US" sz="3000" dirty="0" err="1">
              <a:solidFill>
                <a:schemeClr val="tx1"/>
              </a:solidFill>
              <a:latin typeface="Times New Roman" panose="02020603050405020304" pitchFamily="18" charset="0"/>
              <a:cs typeface="Times New Roman" panose="02020603050405020304" pitchFamily="18" charset="0"/>
            </a:rPr>
            <a:t>Cơ</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đảm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bảo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nguồn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thuế</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nộp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ngân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sách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nhà</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nước</a:t>
          </a:r>
          <a:r>
            <a:rPr lang="en-US" sz="3000" dirty="0">
              <a:solidFill>
                <a:schemeClr val="tx1"/>
              </a:solidFill>
              <a:latin typeface="Times New Roman" panose="02020603050405020304" pitchFamily="18" charset="0"/>
              <a:cs typeface="Times New Roman" panose="02020603050405020304" pitchFamily="18" charset="0"/>
            </a:rPr>
            <a:t> </a:t>
          </a:r>
          <a:endParaRPr lang="en-GB" sz="3000" dirty="0">
            <a:solidFill>
              <a:schemeClr val="tx1"/>
            </a:solidFill>
          </a:endParaRPr>
        </a:p>
      </dgm:t>
    </dgm:pt>
    <dgm:pt modelId="{D109DFF2-5EB5-4871-8372-71303431433B}" type="parTrans" cxnId="{8CBCEF38-587E-4CF6-A00B-F81C096B1183}">
      <dgm:prSet/>
      <dgm:spPr/>
      <dgm:t>
        <a:bodyPr/>
        <a:lstStyle/>
        <a:p>
          <a:endParaRPr lang="en-GB"/>
        </a:p>
      </dgm:t>
    </dgm:pt>
    <dgm:pt modelId="{6D8F6736-B214-45E9-B764-39A10C1C6917}" type="sibTrans" cxnId="{8CBCEF38-587E-4CF6-A00B-F81C096B1183}">
      <dgm:prSet/>
      <dgm:spPr/>
      <dgm:t>
        <a:bodyPr/>
        <a:lstStyle/>
        <a:p>
          <a:endParaRPr lang="en-GB"/>
        </a:p>
      </dgm:t>
    </dgm:pt>
    <dgm:pt modelId="{19A51D0B-D629-4E82-8BAF-3852AC69C0F2}" type="pres">
      <dgm:prSet presAssocID="{5051D376-2E69-4A41-AB78-DD7D033F4FD1}" presName="linear" presStyleCnt="0">
        <dgm:presLayoutVars>
          <dgm:dir/>
          <dgm:animLvl val="lvl"/>
          <dgm:resizeHandles val="exact"/>
        </dgm:presLayoutVars>
      </dgm:prSet>
      <dgm:spPr/>
    </dgm:pt>
    <dgm:pt modelId="{4DACF39F-5F6D-4B8E-A022-0D0C6841DBDC}" type="pres">
      <dgm:prSet presAssocID="{C14C01CA-1719-46B1-AC63-D185A744A3D1}" presName="parentLin" presStyleCnt="0"/>
      <dgm:spPr/>
    </dgm:pt>
    <dgm:pt modelId="{A205C498-2260-491B-A29A-9DA4A745C78C}" type="pres">
      <dgm:prSet presAssocID="{C14C01CA-1719-46B1-AC63-D185A744A3D1}" presName="parentLeftMargin" presStyleLbl="node1" presStyleIdx="0" presStyleCnt="2"/>
      <dgm:spPr/>
    </dgm:pt>
    <dgm:pt modelId="{39445D1B-16E6-4D90-AB93-E26BDCA016E3}" type="pres">
      <dgm:prSet presAssocID="{C14C01CA-1719-46B1-AC63-D185A744A3D1}" presName="parentText" presStyleLbl="node1" presStyleIdx="0" presStyleCnt="2" custScaleX="135227" custScaleY="122498">
        <dgm:presLayoutVars>
          <dgm:chMax val="0"/>
          <dgm:bulletEnabled val="1"/>
        </dgm:presLayoutVars>
      </dgm:prSet>
      <dgm:spPr/>
    </dgm:pt>
    <dgm:pt modelId="{1EA6A3E2-1A46-4F1D-962F-C8EA396853BB}" type="pres">
      <dgm:prSet presAssocID="{C14C01CA-1719-46B1-AC63-D185A744A3D1}" presName="negativeSpace" presStyleCnt="0"/>
      <dgm:spPr/>
    </dgm:pt>
    <dgm:pt modelId="{A30563D0-A825-4FAA-B6DB-43D4F5F67613}" type="pres">
      <dgm:prSet presAssocID="{C14C01CA-1719-46B1-AC63-D185A744A3D1}" presName="childText" presStyleLbl="conFgAcc1" presStyleIdx="0" presStyleCnt="2">
        <dgm:presLayoutVars>
          <dgm:bulletEnabled val="1"/>
        </dgm:presLayoutVars>
      </dgm:prSet>
      <dgm:spPr/>
    </dgm:pt>
    <dgm:pt modelId="{56FA5E2E-2B31-428F-B345-0C6C36B6F9DF}" type="pres">
      <dgm:prSet presAssocID="{EDEDD5C4-C89D-4D06-9B3F-77BFEDF56696}" presName="spaceBetweenRectangles" presStyleCnt="0"/>
      <dgm:spPr/>
    </dgm:pt>
    <dgm:pt modelId="{D5898D71-6E44-4A31-B2E9-8EC0D16901B8}" type="pres">
      <dgm:prSet presAssocID="{69458E1B-B062-4667-BCAE-2652341C06F4}" presName="parentLin" presStyleCnt="0"/>
      <dgm:spPr/>
    </dgm:pt>
    <dgm:pt modelId="{B6173237-4962-4ED1-BCC2-AB24AEBD30E9}" type="pres">
      <dgm:prSet presAssocID="{69458E1B-B062-4667-BCAE-2652341C06F4}" presName="parentLeftMargin" presStyleLbl="node1" presStyleIdx="0" presStyleCnt="2"/>
      <dgm:spPr/>
    </dgm:pt>
    <dgm:pt modelId="{0CC64D39-300F-405C-8EA5-E422BCB7E3D0}" type="pres">
      <dgm:prSet presAssocID="{69458E1B-B062-4667-BCAE-2652341C06F4}" presName="parentText" presStyleLbl="node1" presStyleIdx="1" presStyleCnt="2" custScaleX="135227">
        <dgm:presLayoutVars>
          <dgm:chMax val="0"/>
          <dgm:bulletEnabled val="1"/>
        </dgm:presLayoutVars>
      </dgm:prSet>
      <dgm:spPr/>
    </dgm:pt>
    <dgm:pt modelId="{E7D4FFC4-33F1-4F83-A30F-8E7DA180D821}" type="pres">
      <dgm:prSet presAssocID="{69458E1B-B062-4667-BCAE-2652341C06F4}" presName="negativeSpace" presStyleCnt="0"/>
      <dgm:spPr/>
    </dgm:pt>
    <dgm:pt modelId="{1A7177DE-65D8-4E5D-B5E8-6C239F0BB29D}" type="pres">
      <dgm:prSet presAssocID="{69458E1B-B062-4667-BCAE-2652341C06F4}" presName="childText" presStyleLbl="conFgAcc1" presStyleIdx="1" presStyleCnt="2">
        <dgm:presLayoutVars>
          <dgm:bulletEnabled val="1"/>
        </dgm:presLayoutVars>
      </dgm:prSet>
      <dgm:spPr/>
    </dgm:pt>
  </dgm:ptLst>
  <dgm:cxnLst>
    <dgm:cxn modelId="{95154E03-4426-4224-A144-38DEF2F5FA73}" type="presOf" srcId="{C14C01CA-1719-46B1-AC63-D185A744A3D1}" destId="{A205C498-2260-491B-A29A-9DA4A745C78C}" srcOrd="0" destOrd="0" presId="urn:microsoft.com/office/officeart/2005/8/layout/list1"/>
    <dgm:cxn modelId="{8D861D10-B951-4238-AD67-87AD01911D08}" type="presOf" srcId="{69458E1B-B062-4667-BCAE-2652341C06F4}" destId="{B6173237-4962-4ED1-BCC2-AB24AEBD30E9}" srcOrd="0" destOrd="0" presId="urn:microsoft.com/office/officeart/2005/8/layout/list1"/>
    <dgm:cxn modelId="{8CBCEF38-587E-4CF6-A00B-F81C096B1183}" srcId="{5051D376-2E69-4A41-AB78-DD7D033F4FD1}" destId="{69458E1B-B062-4667-BCAE-2652341C06F4}" srcOrd="1" destOrd="0" parTransId="{D109DFF2-5EB5-4871-8372-71303431433B}" sibTransId="{6D8F6736-B214-45E9-B764-39A10C1C6917}"/>
    <dgm:cxn modelId="{1916454B-87B8-43ED-877A-A3C286B06052}" srcId="{5051D376-2E69-4A41-AB78-DD7D033F4FD1}" destId="{C14C01CA-1719-46B1-AC63-D185A744A3D1}" srcOrd="0" destOrd="0" parTransId="{4F74696B-01A0-4746-B2C1-D0759DE2C024}" sibTransId="{EDEDD5C4-C89D-4D06-9B3F-77BFEDF56696}"/>
    <dgm:cxn modelId="{23396888-D8F3-40F4-AB61-7ED770229039}" type="presOf" srcId="{C14C01CA-1719-46B1-AC63-D185A744A3D1}" destId="{39445D1B-16E6-4D90-AB93-E26BDCA016E3}" srcOrd="1" destOrd="0" presId="urn:microsoft.com/office/officeart/2005/8/layout/list1"/>
    <dgm:cxn modelId="{78D82194-908F-413E-8ACD-0755C7FFCD78}" type="presOf" srcId="{69458E1B-B062-4667-BCAE-2652341C06F4}" destId="{0CC64D39-300F-405C-8EA5-E422BCB7E3D0}" srcOrd="1" destOrd="0" presId="urn:microsoft.com/office/officeart/2005/8/layout/list1"/>
    <dgm:cxn modelId="{626687BE-0A23-424A-868C-7D0E86B77665}" type="presOf" srcId="{5051D376-2E69-4A41-AB78-DD7D033F4FD1}" destId="{19A51D0B-D629-4E82-8BAF-3852AC69C0F2}" srcOrd="0" destOrd="0" presId="urn:microsoft.com/office/officeart/2005/8/layout/list1"/>
    <dgm:cxn modelId="{475B03A3-1D07-46DB-AC91-FA7B7EDE3548}" type="presParOf" srcId="{19A51D0B-D629-4E82-8BAF-3852AC69C0F2}" destId="{4DACF39F-5F6D-4B8E-A022-0D0C6841DBDC}" srcOrd="0" destOrd="0" presId="urn:microsoft.com/office/officeart/2005/8/layout/list1"/>
    <dgm:cxn modelId="{0579CC7A-B74C-48A6-8158-72F44E8F5AA6}" type="presParOf" srcId="{4DACF39F-5F6D-4B8E-A022-0D0C6841DBDC}" destId="{A205C498-2260-491B-A29A-9DA4A745C78C}" srcOrd="0" destOrd="0" presId="urn:microsoft.com/office/officeart/2005/8/layout/list1"/>
    <dgm:cxn modelId="{F82E05CA-64F4-45A5-98FD-7034DD58D39E}" type="presParOf" srcId="{4DACF39F-5F6D-4B8E-A022-0D0C6841DBDC}" destId="{39445D1B-16E6-4D90-AB93-E26BDCA016E3}" srcOrd="1" destOrd="0" presId="urn:microsoft.com/office/officeart/2005/8/layout/list1"/>
    <dgm:cxn modelId="{709D9351-5F78-4A3A-A7EF-92A84E5F9B88}" type="presParOf" srcId="{19A51D0B-D629-4E82-8BAF-3852AC69C0F2}" destId="{1EA6A3E2-1A46-4F1D-962F-C8EA396853BB}" srcOrd="1" destOrd="0" presId="urn:microsoft.com/office/officeart/2005/8/layout/list1"/>
    <dgm:cxn modelId="{4B72B253-77EE-423A-99A8-19CAA4C138FB}" type="presParOf" srcId="{19A51D0B-D629-4E82-8BAF-3852AC69C0F2}" destId="{A30563D0-A825-4FAA-B6DB-43D4F5F67613}" srcOrd="2" destOrd="0" presId="urn:microsoft.com/office/officeart/2005/8/layout/list1"/>
    <dgm:cxn modelId="{C9FD0DCB-3105-4F38-AC3A-F350AD0FE5E7}" type="presParOf" srcId="{19A51D0B-D629-4E82-8BAF-3852AC69C0F2}" destId="{56FA5E2E-2B31-428F-B345-0C6C36B6F9DF}" srcOrd="3" destOrd="0" presId="urn:microsoft.com/office/officeart/2005/8/layout/list1"/>
    <dgm:cxn modelId="{CA1DC8B7-A6E7-495C-BC19-1B630A9A1CE1}" type="presParOf" srcId="{19A51D0B-D629-4E82-8BAF-3852AC69C0F2}" destId="{D5898D71-6E44-4A31-B2E9-8EC0D16901B8}" srcOrd="4" destOrd="0" presId="urn:microsoft.com/office/officeart/2005/8/layout/list1"/>
    <dgm:cxn modelId="{1099848C-D933-4C4E-9549-678350725B1E}" type="presParOf" srcId="{D5898D71-6E44-4A31-B2E9-8EC0D16901B8}" destId="{B6173237-4962-4ED1-BCC2-AB24AEBD30E9}" srcOrd="0" destOrd="0" presId="urn:microsoft.com/office/officeart/2005/8/layout/list1"/>
    <dgm:cxn modelId="{C4017C29-DB7C-4E2D-8F1F-B1BBD5EF141A}" type="presParOf" srcId="{D5898D71-6E44-4A31-B2E9-8EC0D16901B8}" destId="{0CC64D39-300F-405C-8EA5-E422BCB7E3D0}" srcOrd="1" destOrd="0" presId="urn:microsoft.com/office/officeart/2005/8/layout/list1"/>
    <dgm:cxn modelId="{1F5B7CC0-CD7A-4FB8-A105-6F8D9A831058}" type="presParOf" srcId="{19A51D0B-D629-4E82-8BAF-3852AC69C0F2}" destId="{E7D4FFC4-33F1-4F83-A30F-8E7DA180D821}" srcOrd="5" destOrd="0" presId="urn:microsoft.com/office/officeart/2005/8/layout/list1"/>
    <dgm:cxn modelId="{CC708694-283C-4C2B-8CB4-A87A51630CE9}" type="presParOf" srcId="{19A51D0B-D629-4E82-8BAF-3852AC69C0F2}" destId="{1A7177DE-65D8-4E5D-B5E8-6C239F0BB29D}" srcOrd="6" destOrd="0" presId="urn:microsoft.com/office/officeart/2005/8/layout/lis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80C447-5838-4243-853A-A4F21F1E9817}">
      <dsp:nvSpPr>
        <dsp:cNvPr id="0" name=""/>
        <dsp:cNvSpPr/>
      </dsp:nvSpPr>
      <dsp:spPr>
        <a:xfrm>
          <a:off x="-9197794" y="-1404255"/>
          <a:ext cx="10941393" cy="10941393"/>
        </a:xfrm>
        <a:prstGeom prst="blockArc">
          <a:avLst>
            <a:gd name="adj1" fmla="val 18900000"/>
            <a:gd name="adj2" fmla="val 2700000"/>
            <a:gd name="adj3" fmla="val 197"/>
          </a:avLst>
        </a:pr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E8E82E2-2F66-489F-B5BA-04A0B58250CA}">
      <dsp:nvSpPr>
        <dsp:cNvPr id="0" name=""/>
        <dsp:cNvSpPr/>
      </dsp:nvSpPr>
      <dsp:spPr>
        <a:xfrm>
          <a:off x="911799" y="625255"/>
          <a:ext cx="15199350" cy="1251162"/>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3110" tIns="101600" rIns="101600" bIns="101600" numCol="1" spcCol="1270" anchor="ctr" anchorCtr="0">
          <a:noAutofit/>
        </a:bodyPr>
        <a:lstStyle/>
        <a:p>
          <a:pPr marL="0" lvl="0" indent="0" algn="l" defTabSz="1778000">
            <a:lnSpc>
              <a:spcPct val="90000"/>
            </a:lnSpc>
            <a:spcBef>
              <a:spcPct val="0"/>
            </a:spcBef>
            <a:spcAft>
              <a:spcPct val="35000"/>
            </a:spcAft>
            <a:buNone/>
          </a:pPr>
          <a:r>
            <a:rPr lang="en-US" sz="4000" b="0" kern="1200" dirty="0" err="1">
              <a:latin typeface="Arial" panose="020B0604020202020204" pitchFamily="34" charset="0"/>
              <a:cs typeface="Arial" panose="020B0604020202020204" pitchFamily="34" charset="0"/>
            </a:rPr>
            <a:t>Chương</a:t>
          </a:r>
          <a:r>
            <a:rPr lang="en-US" sz="4000" b="0" kern="1200" dirty="0">
              <a:latin typeface="Arial" panose="020B0604020202020204" pitchFamily="34" charset="0"/>
              <a:cs typeface="Arial" panose="020B0604020202020204" pitchFamily="34" charset="0"/>
            </a:rPr>
            <a:t> 1: </a:t>
          </a:r>
          <a:r>
            <a:rPr lang="en-US" sz="4000" b="0" kern="1200" dirty="0" err="1">
              <a:latin typeface="Arial" panose="020B0604020202020204" pitchFamily="34" charset="0"/>
              <a:cs typeface="Arial" panose="020B0604020202020204" pitchFamily="34" charset="0"/>
            </a:rPr>
            <a:t>Hải</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quan</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Việt</a:t>
          </a:r>
          <a:r>
            <a:rPr lang="en-US" sz="4000" b="0" kern="1200" dirty="0">
              <a:latin typeface="Arial" panose="020B0604020202020204" pitchFamily="34" charset="0"/>
              <a:cs typeface="Arial" panose="020B0604020202020204" pitchFamily="34" charset="0"/>
            </a:rPr>
            <a:t> Nam </a:t>
          </a:r>
        </a:p>
      </dsp:txBody>
      <dsp:txXfrm>
        <a:off x="911799" y="625255"/>
        <a:ext cx="15199350" cy="1251162"/>
      </dsp:txXfrm>
    </dsp:sp>
    <dsp:sp modelId="{E485C081-8A60-42DF-95CE-A7586C2A8E80}">
      <dsp:nvSpPr>
        <dsp:cNvPr id="0" name=""/>
        <dsp:cNvSpPr/>
      </dsp:nvSpPr>
      <dsp:spPr>
        <a:xfrm>
          <a:off x="129822" y="468860"/>
          <a:ext cx="1563953" cy="156395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F0BBADC6-7E1C-47C3-8A42-80A6E1FEAB2A}">
      <dsp:nvSpPr>
        <dsp:cNvPr id="0" name=""/>
        <dsp:cNvSpPr/>
      </dsp:nvSpPr>
      <dsp:spPr>
        <a:xfrm>
          <a:off x="1629119" y="2502325"/>
          <a:ext cx="14482030" cy="1251162"/>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3110" tIns="101600" rIns="101600" bIns="101600" numCol="1" spcCol="1270" anchor="ctr" anchorCtr="0">
          <a:noAutofit/>
        </a:bodyPr>
        <a:lstStyle/>
        <a:p>
          <a:pPr marL="0" lvl="0" indent="0" algn="l" defTabSz="1778000">
            <a:lnSpc>
              <a:spcPct val="90000"/>
            </a:lnSpc>
            <a:spcBef>
              <a:spcPct val="0"/>
            </a:spcBef>
            <a:spcAft>
              <a:spcPct val="35000"/>
            </a:spcAft>
            <a:buNone/>
          </a:pPr>
          <a:r>
            <a:rPr lang="en-US" sz="4000" b="0" kern="1200" dirty="0" err="1">
              <a:latin typeface="Arial" panose="020B0604020202020204" pitchFamily="34" charset="0"/>
              <a:cs typeface="Arial" panose="020B0604020202020204" pitchFamily="34" charset="0"/>
            </a:rPr>
            <a:t>Chương</a:t>
          </a:r>
          <a:r>
            <a:rPr lang="en-US" sz="4000" b="0" kern="1200" dirty="0">
              <a:latin typeface="Arial" panose="020B0604020202020204" pitchFamily="34" charset="0"/>
              <a:cs typeface="Arial" panose="020B0604020202020204" pitchFamily="34" charset="0"/>
            </a:rPr>
            <a:t> 2: </a:t>
          </a:r>
          <a:r>
            <a:rPr lang="en-US" sz="4000" b="0" kern="1200" dirty="0" err="1">
              <a:latin typeface="Arial" panose="020B0604020202020204" pitchFamily="34" charset="0"/>
              <a:cs typeface="Arial" panose="020B0604020202020204" pitchFamily="34" charset="0"/>
            </a:rPr>
            <a:t>Tổng</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quan</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về</a:t>
          </a:r>
          <a:r>
            <a:rPr lang="en-US" sz="4000" b="0" kern="1200" dirty="0">
              <a:latin typeface="Arial" panose="020B0604020202020204" pitchFamily="34" charset="0"/>
              <a:cs typeface="Arial" panose="020B0604020202020204" pitchFamily="34" charset="0"/>
            </a:rPr>
            <a:t> an </a:t>
          </a:r>
          <a:r>
            <a:rPr lang="en-US" sz="4000" b="0" kern="1200" dirty="0" err="1">
              <a:latin typeface="Arial" panose="020B0604020202020204" pitchFamily="34" charset="0"/>
              <a:cs typeface="Arial" panose="020B0604020202020204" pitchFamily="34" charset="0"/>
            </a:rPr>
            <a:t>ninh</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chuỗi</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cung</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ứng</a:t>
          </a:r>
          <a:endParaRPr lang="en-US" sz="4000" b="0" kern="1200" dirty="0">
            <a:latin typeface="Arial" panose="020B0604020202020204" pitchFamily="34" charset="0"/>
            <a:cs typeface="Arial" panose="020B0604020202020204" pitchFamily="34" charset="0"/>
          </a:endParaRPr>
        </a:p>
      </dsp:txBody>
      <dsp:txXfrm>
        <a:off x="1629119" y="2502325"/>
        <a:ext cx="14482030" cy="1251162"/>
      </dsp:txXfrm>
    </dsp:sp>
    <dsp:sp modelId="{4CA00215-F9F5-4A88-B50F-29940979261A}">
      <dsp:nvSpPr>
        <dsp:cNvPr id="0" name=""/>
        <dsp:cNvSpPr/>
      </dsp:nvSpPr>
      <dsp:spPr>
        <a:xfrm>
          <a:off x="847142" y="2345929"/>
          <a:ext cx="1563953" cy="156395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767A2D7D-A3B6-4DAA-B108-88EF952F0DBE}">
      <dsp:nvSpPr>
        <dsp:cNvPr id="0" name=""/>
        <dsp:cNvSpPr/>
      </dsp:nvSpPr>
      <dsp:spPr>
        <a:xfrm>
          <a:off x="1629119" y="4379394"/>
          <a:ext cx="14482030" cy="1251162"/>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3110" tIns="101600" rIns="101600" bIns="101600" numCol="1" spcCol="1270" anchor="ctr" anchorCtr="0">
          <a:noAutofit/>
        </a:bodyPr>
        <a:lstStyle/>
        <a:p>
          <a:pPr marL="0" lvl="0" indent="0" algn="l" defTabSz="1778000">
            <a:lnSpc>
              <a:spcPct val="90000"/>
            </a:lnSpc>
            <a:spcBef>
              <a:spcPct val="0"/>
            </a:spcBef>
            <a:spcAft>
              <a:spcPct val="35000"/>
            </a:spcAft>
            <a:buNone/>
          </a:pPr>
          <a:r>
            <a:rPr lang="en-US" sz="4000" b="0" kern="1200" dirty="0" err="1">
              <a:latin typeface="Arial" panose="020B0604020202020204" pitchFamily="34" charset="0"/>
              <a:cs typeface="Arial" panose="020B0604020202020204" pitchFamily="34" charset="0"/>
            </a:rPr>
            <a:t>Chương</a:t>
          </a:r>
          <a:r>
            <a:rPr lang="en-US" sz="4000" b="0" kern="1200" dirty="0">
              <a:latin typeface="Arial" panose="020B0604020202020204" pitchFamily="34" charset="0"/>
              <a:cs typeface="Arial" panose="020B0604020202020204" pitchFamily="34" charset="0"/>
            </a:rPr>
            <a:t> 3: </a:t>
          </a:r>
          <a:r>
            <a:rPr lang="en-US" sz="4000" b="0" kern="1200" dirty="0" err="1">
              <a:latin typeface="Arial" panose="020B0604020202020204" pitchFamily="34" charset="0"/>
              <a:cs typeface="Arial" panose="020B0604020202020204" pitchFamily="34" charset="0"/>
            </a:rPr>
            <a:t>Sáng</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kiến</a:t>
          </a:r>
          <a:r>
            <a:rPr lang="en-US" sz="4000" b="0" kern="1200" dirty="0">
              <a:latin typeface="Arial" panose="020B0604020202020204" pitchFamily="34" charset="0"/>
              <a:cs typeface="Arial" panose="020B0604020202020204" pitchFamily="34" charset="0"/>
            </a:rPr>
            <a:t> an </a:t>
          </a:r>
          <a:r>
            <a:rPr lang="en-US" sz="4000" b="0" kern="1200" dirty="0" err="1">
              <a:latin typeface="Arial" panose="020B0604020202020204" pitchFamily="34" charset="0"/>
              <a:cs typeface="Arial" panose="020B0604020202020204" pitchFamily="34" charset="0"/>
            </a:rPr>
            <a:t>ninh</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quốc</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tế</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quốc</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gia</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và</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ngành</a:t>
          </a:r>
          <a:r>
            <a:rPr lang="en-US" sz="4000" b="0" kern="1200" dirty="0">
              <a:latin typeface="Arial" panose="020B0604020202020204" pitchFamily="34" charset="0"/>
              <a:cs typeface="Arial" panose="020B0604020202020204" pitchFamily="34" charset="0"/>
            </a:rPr>
            <a:t> </a:t>
          </a:r>
        </a:p>
      </dsp:txBody>
      <dsp:txXfrm>
        <a:off x="1629119" y="4379394"/>
        <a:ext cx="14482030" cy="1251162"/>
      </dsp:txXfrm>
    </dsp:sp>
    <dsp:sp modelId="{03F058F9-5AD2-40B3-8E62-0ACF601B8A1E}">
      <dsp:nvSpPr>
        <dsp:cNvPr id="0" name=""/>
        <dsp:cNvSpPr/>
      </dsp:nvSpPr>
      <dsp:spPr>
        <a:xfrm>
          <a:off x="847142" y="4222998"/>
          <a:ext cx="1563953" cy="156395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7445C702-6272-412E-BDE8-2522C9B0FD3B}">
      <dsp:nvSpPr>
        <dsp:cNvPr id="0" name=""/>
        <dsp:cNvSpPr/>
      </dsp:nvSpPr>
      <dsp:spPr>
        <a:xfrm>
          <a:off x="911799" y="6256463"/>
          <a:ext cx="15199350" cy="1251162"/>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3110" tIns="101600" rIns="101600" bIns="101600" numCol="1" spcCol="1270" anchor="ctr" anchorCtr="0">
          <a:noAutofit/>
        </a:bodyPr>
        <a:lstStyle/>
        <a:p>
          <a:pPr marL="0" lvl="0" indent="0" algn="l" defTabSz="1778000">
            <a:lnSpc>
              <a:spcPct val="90000"/>
            </a:lnSpc>
            <a:spcBef>
              <a:spcPct val="0"/>
            </a:spcBef>
            <a:spcAft>
              <a:spcPct val="35000"/>
            </a:spcAft>
            <a:buNone/>
          </a:pPr>
          <a:r>
            <a:rPr lang="en-US" sz="4000" b="0" kern="1200" dirty="0" err="1">
              <a:latin typeface="Arial" panose="020B0604020202020204" pitchFamily="34" charset="0"/>
              <a:cs typeface="Arial" panose="020B0604020202020204" pitchFamily="34" charset="0"/>
            </a:rPr>
            <a:t>Chương</a:t>
          </a:r>
          <a:r>
            <a:rPr lang="en-US" sz="4000" b="0" kern="1200" dirty="0">
              <a:latin typeface="Arial" panose="020B0604020202020204" pitchFamily="34" charset="0"/>
              <a:cs typeface="Arial" panose="020B0604020202020204" pitchFamily="34" charset="0"/>
            </a:rPr>
            <a:t> 4: </a:t>
          </a:r>
          <a:r>
            <a:rPr lang="en-US" sz="4000" b="0" kern="1200" dirty="0" err="1">
              <a:latin typeface="Arial" panose="020B0604020202020204" pitchFamily="34" charset="0"/>
              <a:cs typeface="Arial" panose="020B0604020202020204" pitchFamily="34" charset="0"/>
            </a:rPr>
            <a:t>Công</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nghệ</a:t>
          </a:r>
          <a:r>
            <a:rPr lang="en-US" sz="4000" b="0" kern="1200" dirty="0">
              <a:latin typeface="Arial" panose="020B0604020202020204" pitchFamily="34" charset="0"/>
              <a:cs typeface="Arial" panose="020B0604020202020204" pitchFamily="34" charset="0"/>
            </a:rPr>
            <a:t> an </a:t>
          </a:r>
          <a:r>
            <a:rPr lang="en-US" sz="4000" b="0" kern="1200" dirty="0" err="1">
              <a:latin typeface="Arial" panose="020B0604020202020204" pitchFamily="34" charset="0"/>
              <a:cs typeface="Arial" panose="020B0604020202020204" pitchFamily="34" charset="0"/>
            </a:rPr>
            <a:t>ninh</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chuỗi</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cung</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ứng</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và</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ứng</a:t>
          </a:r>
          <a:r>
            <a:rPr lang="en-US" sz="4000" b="0" kern="1200" dirty="0">
              <a:latin typeface="Arial" panose="020B0604020202020204" pitchFamily="34" charset="0"/>
              <a:cs typeface="Arial" panose="020B0604020202020204" pitchFamily="34" charset="0"/>
            </a:rPr>
            <a:t> </a:t>
          </a:r>
          <a:r>
            <a:rPr lang="en-US" sz="4000" b="0" kern="1200" dirty="0" err="1">
              <a:latin typeface="Arial" panose="020B0604020202020204" pitchFamily="34" charset="0"/>
              <a:cs typeface="Arial" panose="020B0604020202020204" pitchFamily="34" charset="0"/>
            </a:rPr>
            <a:t>dụng</a:t>
          </a:r>
          <a:r>
            <a:rPr lang="en-US" sz="4000" b="0" kern="1200" dirty="0">
              <a:latin typeface="Arial" panose="020B0604020202020204" pitchFamily="34" charset="0"/>
              <a:cs typeface="Arial" panose="020B0604020202020204" pitchFamily="34" charset="0"/>
            </a:rPr>
            <a:t> </a:t>
          </a:r>
        </a:p>
      </dsp:txBody>
      <dsp:txXfrm>
        <a:off x="911799" y="6256463"/>
        <a:ext cx="15199350" cy="1251162"/>
      </dsp:txXfrm>
    </dsp:sp>
    <dsp:sp modelId="{8D38CC82-75F2-4998-8EA3-FB25E46124D4}">
      <dsp:nvSpPr>
        <dsp:cNvPr id="0" name=""/>
        <dsp:cNvSpPr/>
      </dsp:nvSpPr>
      <dsp:spPr>
        <a:xfrm>
          <a:off x="129822" y="6100068"/>
          <a:ext cx="1563953" cy="156395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6A0C2E-7A25-4BBE-B6B7-DDA45989BFD6}">
      <dsp:nvSpPr>
        <dsp:cNvPr id="0" name=""/>
        <dsp:cNvSpPr/>
      </dsp:nvSpPr>
      <dsp:spPr>
        <a:xfrm>
          <a:off x="7329236" y="2273"/>
          <a:ext cx="2943727" cy="2943727"/>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latin typeface="Arial" panose="020B0604020202020204" pitchFamily="34" charset="0"/>
              <a:cs typeface="Arial" panose="020B0604020202020204" pitchFamily="34" charset="0"/>
            </a:rPr>
            <a:t>Luật</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hải</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quan</a:t>
          </a:r>
          <a:endParaRPr lang="en-US" sz="3200" b="1" kern="1200" dirty="0">
            <a:latin typeface="Arial" panose="020B0604020202020204" pitchFamily="34" charset="0"/>
            <a:cs typeface="Arial" panose="020B0604020202020204" pitchFamily="34" charset="0"/>
          </a:endParaRPr>
        </a:p>
      </dsp:txBody>
      <dsp:txXfrm>
        <a:off x="7760335" y="433372"/>
        <a:ext cx="2081529" cy="2081529"/>
      </dsp:txXfrm>
    </dsp:sp>
    <dsp:sp modelId="{31B381FD-704C-4DE3-B8D1-CC639F47A676}">
      <dsp:nvSpPr>
        <dsp:cNvPr id="0" name=""/>
        <dsp:cNvSpPr/>
      </dsp:nvSpPr>
      <dsp:spPr>
        <a:xfrm rot="2700000">
          <a:off x="9956695" y="2523376"/>
          <a:ext cx="780794" cy="9935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b="1" kern="1200">
            <a:latin typeface="Arial" panose="020B0604020202020204" pitchFamily="34" charset="0"/>
            <a:cs typeface="Arial" panose="020B0604020202020204" pitchFamily="34" charset="0"/>
          </a:endParaRPr>
        </a:p>
      </dsp:txBody>
      <dsp:txXfrm>
        <a:off x="9990998" y="2639261"/>
        <a:ext cx="546556" cy="596105"/>
      </dsp:txXfrm>
    </dsp:sp>
    <dsp:sp modelId="{3A23C3BE-ED92-4215-94B1-D2ACC1CBBF59}">
      <dsp:nvSpPr>
        <dsp:cNvPr id="0" name=""/>
        <dsp:cNvSpPr/>
      </dsp:nvSpPr>
      <dsp:spPr>
        <a:xfrm>
          <a:off x="10452474" y="3125511"/>
          <a:ext cx="2943727" cy="2943727"/>
        </a:xfrm>
        <a:prstGeom prst="ellips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rial" panose="020B0604020202020204" pitchFamily="34" charset="0"/>
              <a:cs typeface="Arial" panose="020B0604020202020204" pitchFamily="34" charset="0"/>
            </a:rPr>
            <a:t>Quy </a:t>
          </a:r>
          <a:r>
            <a:rPr lang="en-US" sz="3200" b="1" kern="1200" dirty="0" err="1">
              <a:latin typeface="Arial" panose="020B0604020202020204" pitchFamily="34" charset="0"/>
              <a:cs typeface="Arial" panose="020B0604020202020204" pitchFamily="34" charset="0"/>
            </a:rPr>
            <a:t>trình</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khai</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báo</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hải</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quan</a:t>
          </a:r>
          <a:endParaRPr lang="en-US" sz="3200" b="1" kern="1200" dirty="0">
            <a:latin typeface="Arial" panose="020B0604020202020204" pitchFamily="34" charset="0"/>
            <a:cs typeface="Arial" panose="020B0604020202020204" pitchFamily="34" charset="0"/>
          </a:endParaRPr>
        </a:p>
      </dsp:txBody>
      <dsp:txXfrm>
        <a:off x="10883573" y="3556610"/>
        <a:ext cx="2081529" cy="2081529"/>
      </dsp:txXfrm>
    </dsp:sp>
    <dsp:sp modelId="{8B5334AD-5AF2-44C4-AF53-F7E255810DE6}">
      <dsp:nvSpPr>
        <dsp:cNvPr id="0" name=""/>
        <dsp:cNvSpPr/>
      </dsp:nvSpPr>
      <dsp:spPr>
        <a:xfrm rot="8100000">
          <a:off x="9987947" y="5646614"/>
          <a:ext cx="780794" cy="9935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b="1" kern="1200">
            <a:latin typeface="Arial" panose="020B0604020202020204" pitchFamily="34" charset="0"/>
            <a:cs typeface="Arial" panose="020B0604020202020204" pitchFamily="34" charset="0"/>
          </a:endParaRPr>
        </a:p>
      </dsp:txBody>
      <dsp:txXfrm rot="10800000">
        <a:off x="10187882" y="5762499"/>
        <a:ext cx="546556" cy="596105"/>
      </dsp:txXfrm>
    </dsp:sp>
    <dsp:sp modelId="{27324E53-B0F6-46AE-87A1-3A882F0FE9DA}">
      <dsp:nvSpPr>
        <dsp:cNvPr id="0" name=""/>
        <dsp:cNvSpPr/>
      </dsp:nvSpPr>
      <dsp:spPr>
        <a:xfrm>
          <a:off x="7329236" y="6248749"/>
          <a:ext cx="2943727" cy="2943727"/>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latin typeface="Arial" panose="020B0604020202020204" pitchFamily="34" charset="0"/>
              <a:cs typeface="Arial" panose="020B0604020202020204" pitchFamily="34" charset="0"/>
            </a:rPr>
            <a:t>Hệ</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thống</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thuế</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xuất</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nhập</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khẩu</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Việt</a:t>
          </a:r>
          <a:r>
            <a:rPr lang="en-US" sz="3200" b="1" kern="1200" dirty="0">
              <a:latin typeface="Arial" panose="020B0604020202020204" pitchFamily="34" charset="0"/>
              <a:cs typeface="Arial" panose="020B0604020202020204" pitchFamily="34" charset="0"/>
            </a:rPr>
            <a:t> Nam</a:t>
          </a:r>
        </a:p>
      </dsp:txBody>
      <dsp:txXfrm>
        <a:off x="7760335" y="6679848"/>
        <a:ext cx="2081529" cy="2081529"/>
      </dsp:txXfrm>
    </dsp:sp>
    <dsp:sp modelId="{8DAF119C-CCCD-4933-89A2-3083446B0E19}">
      <dsp:nvSpPr>
        <dsp:cNvPr id="0" name=""/>
        <dsp:cNvSpPr/>
      </dsp:nvSpPr>
      <dsp:spPr>
        <a:xfrm rot="13500000">
          <a:off x="6864709" y="5677865"/>
          <a:ext cx="780794" cy="9935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b="1" kern="1200">
            <a:latin typeface="Arial" panose="020B0604020202020204" pitchFamily="34" charset="0"/>
            <a:cs typeface="Arial" panose="020B0604020202020204" pitchFamily="34" charset="0"/>
          </a:endParaRPr>
        </a:p>
      </dsp:txBody>
      <dsp:txXfrm rot="10800000">
        <a:off x="7064644" y="5959382"/>
        <a:ext cx="546556" cy="596105"/>
      </dsp:txXfrm>
    </dsp:sp>
    <dsp:sp modelId="{124EAA59-AAAB-48DB-88FD-74CF90D94E72}">
      <dsp:nvSpPr>
        <dsp:cNvPr id="0" name=""/>
        <dsp:cNvSpPr/>
      </dsp:nvSpPr>
      <dsp:spPr>
        <a:xfrm>
          <a:off x="4205998" y="3125511"/>
          <a:ext cx="2943727" cy="2943727"/>
        </a:xfrm>
        <a:prstGeom prst="ellipse">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latin typeface="Arial" panose="020B0604020202020204" pitchFamily="34" charset="0"/>
              <a:cs typeface="Arial" panose="020B0604020202020204" pitchFamily="34" charset="0"/>
            </a:rPr>
            <a:t>Đại</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lý</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hải</a:t>
          </a:r>
          <a:r>
            <a:rPr lang="en-US" sz="3200" b="1" kern="1200" dirty="0">
              <a:latin typeface="Arial" panose="020B0604020202020204" pitchFamily="34" charset="0"/>
              <a:cs typeface="Arial" panose="020B0604020202020204" pitchFamily="34" charset="0"/>
            </a:rPr>
            <a:t> </a:t>
          </a:r>
          <a:r>
            <a:rPr lang="en-US" sz="3200" b="1" kern="1200" dirty="0" err="1">
              <a:latin typeface="Arial" panose="020B0604020202020204" pitchFamily="34" charset="0"/>
              <a:cs typeface="Arial" panose="020B0604020202020204" pitchFamily="34" charset="0"/>
            </a:rPr>
            <a:t>quan</a:t>
          </a:r>
          <a:endParaRPr lang="en-US" sz="3200" b="1" kern="1200" dirty="0">
            <a:latin typeface="Arial" panose="020B0604020202020204" pitchFamily="34" charset="0"/>
            <a:cs typeface="Arial" panose="020B0604020202020204" pitchFamily="34" charset="0"/>
          </a:endParaRPr>
        </a:p>
      </dsp:txBody>
      <dsp:txXfrm>
        <a:off x="4637097" y="3556610"/>
        <a:ext cx="2081529" cy="2081529"/>
      </dsp:txXfrm>
    </dsp:sp>
    <dsp:sp modelId="{3A6781F9-A99B-41E9-B6F3-04EC63B2A76D}">
      <dsp:nvSpPr>
        <dsp:cNvPr id="0" name=""/>
        <dsp:cNvSpPr/>
      </dsp:nvSpPr>
      <dsp:spPr>
        <a:xfrm rot="18900000">
          <a:off x="6833457" y="2554627"/>
          <a:ext cx="780794" cy="9935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b="1" kern="1200">
            <a:latin typeface="Arial" panose="020B0604020202020204" pitchFamily="34" charset="0"/>
            <a:cs typeface="Arial" panose="020B0604020202020204" pitchFamily="34" charset="0"/>
          </a:endParaRPr>
        </a:p>
      </dsp:txBody>
      <dsp:txXfrm>
        <a:off x="6867760" y="2836144"/>
        <a:ext cx="546556" cy="5961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E60366-A811-4467-B809-C4ED1266F459}">
      <dsp:nvSpPr>
        <dsp:cNvPr id="0" name=""/>
        <dsp:cNvSpPr/>
      </dsp:nvSpPr>
      <dsp:spPr>
        <a:xfrm>
          <a:off x="3012868" y="-52561"/>
          <a:ext cx="7579185" cy="7579185"/>
        </a:xfrm>
        <a:prstGeom prst="circularArrow">
          <a:avLst>
            <a:gd name="adj1" fmla="val 5544"/>
            <a:gd name="adj2" fmla="val 330680"/>
            <a:gd name="adj3" fmla="val 13707222"/>
            <a:gd name="adj4" fmla="val 17427920"/>
            <a:gd name="adj5" fmla="val 5757"/>
          </a:avLst>
        </a:prstGeom>
        <a:solidFill>
          <a:schemeClr val="accent4">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9D836243-6CAB-4EF3-AF5C-BDFAABBB50EE}">
      <dsp:nvSpPr>
        <dsp:cNvPr id="0" name=""/>
        <dsp:cNvSpPr/>
      </dsp:nvSpPr>
      <dsp:spPr>
        <a:xfrm>
          <a:off x="4975628" y="2033"/>
          <a:ext cx="3653665" cy="1826832"/>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vi-VN" sz="3500" b="1" i="0" kern="1200" dirty="0">
              <a:effectLst/>
              <a:latin typeface="Arial" panose="020B0604020202020204" pitchFamily="34" charset="0"/>
              <a:cs typeface="Arial" panose="020B0604020202020204" pitchFamily="34" charset="0"/>
            </a:rPr>
            <a:t>1. Tiếp nhận Tờ khai hải quan</a:t>
          </a:r>
          <a:endParaRPr lang="en-US" sz="3500" kern="1200" dirty="0">
            <a:latin typeface="Arial" panose="020B0604020202020204" pitchFamily="34" charset="0"/>
            <a:cs typeface="Arial" panose="020B0604020202020204" pitchFamily="34" charset="0"/>
          </a:endParaRPr>
        </a:p>
      </dsp:txBody>
      <dsp:txXfrm>
        <a:off x="5064807" y="91212"/>
        <a:ext cx="3475307" cy="1648474"/>
      </dsp:txXfrm>
    </dsp:sp>
    <dsp:sp modelId="{98667BCE-DBEB-4FC0-B548-CA435534B5F0}">
      <dsp:nvSpPr>
        <dsp:cNvPr id="0" name=""/>
        <dsp:cNvSpPr/>
      </dsp:nvSpPr>
      <dsp:spPr>
        <a:xfrm>
          <a:off x="8049502" y="2235333"/>
          <a:ext cx="3653665" cy="1826832"/>
        </a:xfrm>
        <a:prstGeom prst="roundRect">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vi-VN" sz="3500" b="1" i="0" kern="1200">
              <a:effectLst/>
              <a:latin typeface="Arial" panose="020B0604020202020204" pitchFamily="34" charset="0"/>
              <a:cs typeface="Arial" panose="020B0604020202020204" pitchFamily="34" charset="0"/>
            </a:rPr>
            <a:t>2. Kiểm tra thông tin cơ bản</a:t>
          </a:r>
          <a:endParaRPr lang="en-US" sz="3500" kern="1200" dirty="0">
            <a:latin typeface="Arial" panose="020B0604020202020204" pitchFamily="34" charset="0"/>
            <a:cs typeface="Arial" panose="020B0604020202020204" pitchFamily="34" charset="0"/>
          </a:endParaRPr>
        </a:p>
      </dsp:txBody>
      <dsp:txXfrm>
        <a:off x="8138681" y="2324512"/>
        <a:ext cx="3475307" cy="1648474"/>
      </dsp:txXfrm>
    </dsp:sp>
    <dsp:sp modelId="{229ED7E4-5BE5-4F99-834D-08BC2F2CFA19}">
      <dsp:nvSpPr>
        <dsp:cNvPr id="0" name=""/>
        <dsp:cNvSpPr/>
      </dsp:nvSpPr>
      <dsp:spPr>
        <a:xfrm>
          <a:off x="7414366" y="5477525"/>
          <a:ext cx="3653665" cy="1826832"/>
        </a:xfrm>
        <a:prstGeom prst="round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vi-VN" sz="3500" b="1" i="0" kern="1200">
              <a:effectLst/>
              <a:latin typeface="Arial" panose="020B0604020202020204" pitchFamily="34" charset="0"/>
              <a:cs typeface="Arial" panose="020B0604020202020204" pitchFamily="34" charset="0"/>
            </a:rPr>
            <a:t>3. Phân luồng hải quan</a:t>
          </a:r>
          <a:endParaRPr lang="en-US" sz="3500" kern="1200" dirty="0">
            <a:latin typeface="Arial" panose="020B0604020202020204" pitchFamily="34" charset="0"/>
            <a:cs typeface="Arial" panose="020B0604020202020204" pitchFamily="34" charset="0"/>
          </a:endParaRPr>
        </a:p>
      </dsp:txBody>
      <dsp:txXfrm>
        <a:off x="7503545" y="5566704"/>
        <a:ext cx="3475307" cy="1648474"/>
      </dsp:txXfrm>
    </dsp:sp>
    <dsp:sp modelId="{B13F8928-3BBA-4865-A4A3-52707BA03FB3}">
      <dsp:nvSpPr>
        <dsp:cNvPr id="0" name=""/>
        <dsp:cNvSpPr/>
      </dsp:nvSpPr>
      <dsp:spPr>
        <a:xfrm>
          <a:off x="2627440" y="5473967"/>
          <a:ext cx="3653665" cy="1826832"/>
        </a:xfrm>
        <a:prstGeom prst="roundRect">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vi-VN" sz="3500" b="1" i="0" kern="1200">
              <a:effectLst/>
              <a:latin typeface="Arial" panose="020B0604020202020204" pitchFamily="34" charset="0"/>
              <a:cs typeface="Arial" panose="020B0604020202020204" pitchFamily="34" charset="0"/>
            </a:rPr>
            <a:t>4. Kiểm tra hàng hóa và tài liệu</a:t>
          </a:r>
          <a:endParaRPr lang="en-US" sz="3500" kern="1200" dirty="0">
            <a:latin typeface="Arial" panose="020B0604020202020204" pitchFamily="34" charset="0"/>
            <a:cs typeface="Arial" panose="020B0604020202020204" pitchFamily="34" charset="0"/>
          </a:endParaRPr>
        </a:p>
      </dsp:txBody>
      <dsp:txXfrm>
        <a:off x="2716619" y="5563146"/>
        <a:ext cx="3475307" cy="1648474"/>
      </dsp:txXfrm>
    </dsp:sp>
    <dsp:sp modelId="{AE0C013D-E5BC-4023-AEED-8FEFA58410EE}">
      <dsp:nvSpPr>
        <dsp:cNvPr id="0" name=""/>
        <dsp:cNvSpPr/>
      </dsp:nvSpPr>
      <dsp:spPr>
        <a:xfrm>
          <a:off x="1901754" y="2235333"/>
          <a:ext cx="3653665" cy="1826832"/>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vi-VN" sz="3500" b="1" i="0" kern="1200">
              <a:effectLst/>
              <a:latin typeface="Arial" panose="020B0604020202020204" pitchFamily="34" charset="0"/>
              <a:cs typeface="Arial" panose="020B0604020202020204" pitchFamily="34" charset="0"/>
            </a:rPr>
            <a:t>5. Kết quả phân luồng</a:t>
          </a:r>
          <a:endParaRPr lang="en-US" sz="3500" kern="1200" dirty="0">
            <a:latin typeface="Arial" panose="020B0604020202020204" pitchFamily="34" charset="0"/>
            <a:cs typeface="Arial" panose="020B0604020202020204" pitchFamily="34" charset="0"/>
          </a:endParaRPr>
        </a:p>
      </dsp:txBody>
      <dsp:txXfrm>
        <a:off x="1990933" y="2324512"/>
        <a:ext cx="3475307" cy="16484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F3965-BC4D-4EFC-98E8-06A83EA63126}">
      <dsp:nvSpPr>
        <dsp:cNvPr id="0" name=""/>
        <dsp:cNvSpPr/>
      </dsp:nvSpPr>
      <dsp:spPr>
        <a:xfrm>
          <a:off x="0" y="693534"/>
          <a:ext cx="13496926" cy="115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390822-9C96-473E-89FB-DD7901EE9073}">
      <dsp:nvSpPr>
        <dsp:cNvPr id="0" name=""/>
        <dsp:cNvSpPr/>
      </dsp:nvSpPr>
      <dsp:spPr>
        <a:xfrm>
          <a:off x="674846" y="14574"/>
          <a:ext cx="9447848" cy="1357920"/>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7106" tIns="0" rIns="357106" bIns="0" numCol="1" spcCol="1270" anchor="ctr" anchorCtr="0">
          <a:noAutofit/>
        </a:bodyPr>
        <a:lstStyle/>
        <a:p>
          <a:pPr marL="0" lvl="0" indent="0" algn="l" defTabSz="1600200">
            <a:lnSpc>
              <a:spcPct val="90000"/>
            </a:lnSpc>
            <a:spcBef>
              <a:spcPct val="0"/>
            </a:spcBef>
            <a:spcAft>
              <a:spcPct val="35000"/>
            </a:spcAft>
            <a:buNone/>
          </a:pPr>
          <a:r>
            <a:rPr lang="en-GB" sz="3600" kern="1200" dirty="0">
              <a:solidFill>
                <a:srgbClr val="002060"/>
              </a:solidFill>
              <a:latin typeface="Arial" panose="020B0604020202020204" pitchFamily="34" charset="0"/>
              <a:cs typeface="Arial" panose="020B0604020202020204" pitchFamily="34" charset="0"/>
            </a:rPr>
            <a:t>1. </a:t>
          </a:r>
          <a:r>
            <a:rPr lang="en-GB" sz="3600" kern="1200" dirty="0" err="1">
              <a:solidFill>
                <a:srgbClr val="002060"/>
              </a:solidFill>
              <a:latin typeface="Arial" panose="020B0604020202020204" pitchFamily="34" charset="0"/>
              <a:cs typeface="Arial" panose="020B0604020202020204" pitchFamily="34" charset="0"/>
            </a:rPr>
            <a:t>Chứng</a:t>
          </a:r>
          <a:r>
            <a:rPr lang="en-GB" sz="3600" kern="1200" dirty="0">
              <a:solidFill>
                <a:srgbClr val="002060"/>
              </a:solidFill>
              <a:latin typeface="Arial" panose="020B0604020202020204" pitchFamily="34" charset="0"/>
              <a:cs typeface="Arial" panose="020B0604020202020204" pitchFamily="34" charset="0"/>
            </a:rPr>
            <a:t> </a:t>
          </a:r>
          <a:r>
            <a:rPr lang="en-GB" sz="3600" kern="1200" dirty="0" err="1">
              <a:solidFill>
                <a:srgbClr val="002060"/>
              </a:solidFill>
              <a:latin typeface="Arial" panose="020B0604020202020204" pitchFamily="34" charset="0"/>
              <a:cs typeface="Arial" panose="020B0604020202020204" pitchFamily="34" charset="0"/>
            </a:rPr>
            <a:t>từ</a:t>
          </a:r>
          <a:r>
            <a:rPr lang="en-GB" sz="3600" kern="1200" dirty="0">
              <a:solidFill>
                <a:srgbClr val="002060"/>
              </a:solidFill>
              <a:latin typeface="Arial" panose="020B0604020202020204" pitchFamily="34" charset="0"/>
              <a:cs typeface="Arial" panose="020B0604020202020204" pitchFamily="34" charset="0"/>
            </a:rPr>
            <a:t> </a:t>
          </a:r>
          <a:r>
            <a:rPr lang="en-GB" sz="3600" kern="1200" dirty="0" err="1">
              <a:solidFill>
                <a:srgbClr val="002060"/>
              </a:solidFill>
              <a:latin typeface="Arial" panose="020B0604020202020204" pitchFamily="34" charset="0"/>
              <a:cs typeface="Arial" panose="020B0604020202020204" pitchFamily="34" charset="0"/>
            </a:rPr>
            <a:t>hải</a:t>
          </a:r>
          <a:r>
            <a:rPr lang="en-GB" sz="3600" kern="1200" dirty="0">
              <a:solidFill>
                <a:srgbClr val="002060"/>
              </a:solidFill>
              <a:latin typeface="Arial" panose="020B0604020202020204" pitchFamily="34" charset="0"/>
              <a:cs typeface="Arial" panose="020B0604020202020204" pitchFamily="34" charset="0"/>
            </a:rPr>
            <a:t> </a:t>
          </a:r>
          <a:r>
            <a:rPr lang="en-GB" sz="3600" kern="1200" dirty="0" err="1">
              <a:solidFill>
                <a:srgbClr val="002060"/>
              </a:solidFill>
              <a:latin typeface="Arial" panose="020B0604020202020204" pitchFamily="34" charset="0"/>
              <a:cs typeface="Arial" panose="020B0604020202020204" pitchFamily="34" charset="0"/>
            </a:rPr>
            <a:t>quan</a:t>
          </a:r>
          <a:endParaRPr lang="en-GB" sz="3600" kern="1200" dirty="0">
            <a:solidFill>
              <a:srgbClr val="002060"/>
            </a:solidFill>
            <a:latin typeface="Arial" panose="020B0604020202020204" pitchFamily="34" charset="0"/>
            <a:cs typeface="Arial" panose="020B0604020202020204" pitchFamily="34" charset="0"/>
          </a:endParaRPr>
        </a:p>
      </dsp:txBody>
      <dsp:txXfrm>
        <a:off x="741134" y="80862"/>
        <a:ext cx="9315272" cy="1225344"/>
      </dsp:txXfrm>
    </dsp:sp>
    <dsp:sp modelId="{86AAA007-1C28-424C-8EFA-BD454FFF572F}">
      <dsp:nvSpPr>
        <dsp:cNvPr id="0" name=""/>
        <dsp:cNvSpPr/>
      </dsp:nvSpPr>
      <dsp:spPr>
        <a:xfrm>
          <a:off x="0" y="2780094"/>
          <a:ext cx="13496926" cy="115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2A3F21-CF63-4AFB-B781-A623D8A8E0B4}">
      <dsp:nvSpPr>
        <dsp:cNvPr id="0" name=""/>
        <dsp:cNvSpPr/>
      </dsp:nvSpPr>
      <dsp:spPr>
        <a:xfrm>
          <a:off x="674846" y="2101134"/>
          <a:ext cx="9447848" cy="1357920"/>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7106" tIns="0" rIns="357106" bIns="0" numCol="1" spcCol="1270" anchor="ctr" anchorCtr="0">
          <a:noAutofit/>
        </a:bodyPr>
        <a:lstStyle/>
        <a:p>
          <a:pPr marL="0" lvl="0" indent="0" algn="l" defTabSz="1600200">
            <a:lnSpc>
              <a:spcPct val="90000"/>
            </a:lnSpc>
            <a:spcBef>
              <a:spcPct val="0"/>
            </a:spcBef>
            <a:spcAft>
              <a:spcPct val="35000"/>
            </a:spcAft>
            <a:buNone/>
          </a:pPr>
          <a:r>
            <a:rPr lang="en-GB" sz="3600" kern="1200">
              <a:solidFill>
                <a:srgbClr val="002060"/>
              </a:solidFill>
              <a:latin typeface="Arial" panose="020B0604020202020204" pitchFamily="34" charset="0"/>
              <a:cs typeface="Arial" panose="020B0604020202020204" pitchFamily="34" charset="0"/>
            </a:rPr>
            <a:t>2. Chứng </a:t>
          </a:r>
          <a:r>
            <a:rPr lang="en-GB" sz="3600" kern="1200" dirty="0" err="1">
              <a:solidFill>
                <a:srgbClr val="002060"/>
              </a:solidFill>
              <a:latin typeface="Arial" panose="020B0604020202020204" pitchFamily="34" charset="0"/>
              <a:cs typeface="Arial" panose="020B0604020202020204" pitchFamily="34" charset="0"/>
            </a:rPr>
            <a:t>từ</a:t>
          </a:r>
          <a:r>
            <a:rPr lang="en-GB" sz="3600" kern="1200" dirty="0">
              <a:solidFill>
                <a:srgbClr val="002060"/>
              </a:solidFill>
              <a:latin typeface="Arial" panose="020B0604020202020204" pitchFamily="34" charset="0"/>
              <a:cs typeface="Arial" panose="020B0604020202020204" pitchFamily="34" charset="0"/>
            </a:rPr>
            <a:t> </a:t>
          </a:r>
          <a:r>
            <a:rPr lang="en-GB" sz="3600" kern="1200" dirty="0" err="1">
              <a:solidFill>
                <a:srgbClr val="002060"/>
              </a:solidFill>
              <a:latin typeface="Arial" panose="020B0604020202020204" pitchFamily="34" charset="0"/>
              <a:cs typeface="Arial" panose="020B0604020202020204" pitchFamily="34" charset="0"/>
            </a:rPr>
            <a:t>hàng</a:t>
          </a:r>
          <a:r>
            <a:rPr lang="en-GB" sz="3600" kern="1200" dirty="0">
              <a:solidFill>
                <a:srgbClr val="002060"/>
              </a:solidFill>
              <a:latin typeface="Arial" panose="020B0604020202020204" pitchFamily="34" charset="0"/>
              <a:cs typeface="Arial" panose="020B0604020202020204" pitchFamily="34" charset="0"/>
            </a:rPr>
            <a:t> </a:t>
          </a:r>
          <a:r>
            <a:rPr lang="en-GB" sz="3600" kern="1200" dirty="0" err="1">
              <a:solidFill>
                <a:srgbClr val="002060"/>
              </a:solidFill>
              <a:latin typeface="Arial" panose="020B0604020202020204" pitchFamily="34" charset="0"/>
              <a:cs typeface="Arial" panose="020B0604020202020204" pitchFamily="34" charset="0"/>
            </a:rPr>
            <a:t>hóa</a:t>
          </a:r>
          <a:endParaRPr lang="en-GB" sz="3600" kern="1200" dirty="0">
            <a:solidFill>
              <a:srgbClr val="002060"/>
            </a:solidFill>
            <a:latin typeface="Arial" panose="020B0604020202020204" pitchFamily="34" charset="0"/>
            <a:cs typeface="Arial" panose="020B0604020202020204" pitchFamily="34" charset="0"/>
          </a:endParaRPr>
        </a:p>
      </dsp:txBody>
      <dsp:txXfrm>
        <a:off x="741134" y="2167422"/>
        <a:ext cx="9315272" cy="1225344"/>
      </dsp:txXfrm>
    </dsp:sp>
    <dsp:sp modelId="{FD29EB7D-25A6-4613-A3FD-D1876E5F5BD1}">
      <dsp:nvSpPr>
        <dsp:cNvPr id="0" name=""/>
        <dsp:cNvSpPr/>
      </dsp:nvSpPr>
      <dsp:spPr>
        <a:xfrm>
          <a:off x="0" y="4866654"/>
          <a:ext cx="13496926" cy="115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0FEE38-E469-41ED-B0EB-F8AFD049C5B6}">
      <dsp:nvSpPr>
        <dsp:cNvPr id="0" name=""/>
        <dsp:cNvSpPr/>
      </dsp:nvSpPr>
      <dsp:spPr>
        <a:xfrm>
          <a:off x="674846" y="4187694"/>
          <a:ext cx="9447848" cy="1357920"/>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7106" tIns="0" rIns="357106" bIns="0" numCol="1" spcCol="1270" anchor="ctr" anchorCtr="0">
          <a:noAutofit/>
        </a:bodyPr>
        <a:lstStyle/>
        <a:p>
          <a:pPr marL="0" lvl="0" indent="0" algn="l" defTabSz="1600200">
            <a:lnSpc>
              <a:spcPct val="90000"/>
            </a:lnSpc>
            <a:spcBef>
              <a:spcPct val="0"/>
            </a:spcBef>
            <a:spcAft>
              <a:spcPct val="35000"/>
            </a:spcAft>
            <a:buNone/>
          </a:pPr>
          <a:r>
            <a:rPr lang="en-GB" sz="3600" kern="1200">
              <a:solidFill>
                <a:srgbClr val="002060"/>
              </a:solidFill>
              <a:latin typeface="Arial" panose="020B0604020202020204" pitchFamily="34" charset="0"/>
              <a:cs typeface="Arial" panose="020B0604020202020204" pitchFamily="34" charset="0"/>
            </a:rPr>
            <a:t>3. Chứng </a:t>
          </a:r>
          <a:r>
            <a:rPr lang="en-GB" sz="3600" kern="1200" dirty="0" err="1">
              <a:solidFill>
                <a:srgbClr val="002060"/>
              </a:solidFill>
              <a:latin typeface="Arial" panose="020B0604020202020204" pitchFamily="34" charset="0"/>
              <a:cs typeface="Arial" panose="020B0604020202020204" pitchFamily="34" charset="0"/>
            </a:rPr>
            <a:t>từ</a:t>
          </a:r>
          <a:r>
            <a:rPr lang="en-GB" sz="3600" kern="1200" dirty="0">
              <a:solidFill>
                <a:srgbClr val="002060"/>
              </a:solidFill>
              <a:latin typeface="Arial" panose="020B0604020202020204" pitchFamily="34" charset="0"/>
              <a:cs typeface="Arial" panose="020B0604020202020204" pitchFamily="34" charset="0"/>
            </a:rPr>
            <a:t> </a:t>
          </a:r>
          <a:r>
            <a:rPr lang="en-GB" sz="3600" kern="1200" dirty="0" err="1">
              <a:solidFill>
                <a:srgbClr val="002060"/>
              </a:solidFill>
              <a:latin typeface="Arial" panose="020B0604020202020204" pitchFamily="34" charset="0"/>
              <a:cs typeface="Arial" panose="020B0604020202020204" pitchFamily="34" charset="0"/>
            </a:rPr>
            <a:t>vận</a:t>
          </a:r>
          <a:r>
            <a:rPr lang="en-GB" sz="3600" kern="1200" dirty="0">
              <a:solidFill>
                <a:srgbClr val="002060"/>
              </a:solidFill>
              <a:latin typeface="Arial" panose="020B0604020202020204" pitchFamily="34" charset="0"/>
              <a:cs typeface="Arial" panose="020B0604020202020204" pitchFamily="34" charset="0"/>
            </a:rPr>
            <a:t> </a:t>
          </a:r>
          <a:r>
            <a:rPr lang="en-GB" sz="3600" kern="1200" dirty="0" err="1">
              <a:solidFill>
                <a:srgbClr val="002060"/>
              </a:solidFill>
              <a:latin typeface="Arial" panose="020B0604020202020204" pitchFamily="34" charset="0"/>
              <a:cs typeface="Arial" panose="020B0604020202020204" pitchFamily="34" charset="0"/>
            </a:rPr>
            <a:t>tải</a:t>
          </a:r>
          <a:endParaRPr lang="en-GB" sz="3600" kern="1200" dirty="0">
            <a:solidFill>
              <a:srgbClr val="002060"/>
            </a:solidFill>
            <a:latin typeface="Arial" panose="020B0604020202020204" pitchFamily="34" charset="0"/>
            <a:cs typeface="Arial" panose="020B0604020202020204" pitchFamily="34" charset="0"/>
          </a:endParaRPr>
        </a:p>
      </dsp:txBody>
      <dsp:txXfrm>
        <a:off x="741134" y="4253982"/>
        <a:ext cx="9315272" cy="12253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F3965-BC4D-4EFC-98E8-06A83EA63126}">
      <dsp:nvSpPr>
        <dsp:cNvPr id="0" name=""/>
        <dsp:cNvSpPr/>
      </dsp:nvSpPr>
      <dsp:spPr>
        <a:xfrm>
          <a:off x="0" y="587507"/>
          <a:ext cx="14031948" cy="957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390822-9C96-473E-89FB-DD7901EE9073}">
      <dsp:nvSpPr>
        <dsp:cNvPr id="0" name=""/>
        <dsp:cNvSpPr/>
      </dsp:nvSpPr>
      <dsp:spPr>
        <a:xfrm>
          <a:off x="701597" y="26627"/>
          <a:ext cx="9822363" cy="1121760"/>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1262" tIns="0" rIns="371262" bIns="0" numCol="1" spcCol="1270" anchor="ctr" anchorCtr="0">
          <a:noAutofit/>
        </a:bodyPr>
        <a:lstStyle/>
        <a:p>
          <a:pPr marL="0" lvl="0" indent="0" algn="l" defTabSz="1778000">
            <a:lnSpc>
              <a:spcPct val="90000"/>
            </a:lnSpc>
            <a:spcBef>
              <a:spcPct val="0"/>
            </a:spcBef>
            <a:spcAft>
              <a:spcPct val="35000"/>
            </a:spcAft>
            <a:buNone/>
          </a:pPr>
          <a:r>
            <a:rPr lang="en-GB" sz="4000" kern="1200">
              <a:solidFill>
                <a:srgbClr val="002060"/>
              </a:solidFill>
              <a:latin typeface="Arial" panose="020B0604020202020204" pitchFamily="34" charset="0"/>
              <a:cs typeface="Arial" panose="020B0604020202020204" pitchFamily="34" charset="0"/>
            </a:rPr>
            <a:t>4. Chứng </a:t>
          </a:r>
          <a:r>
            <a:rPr lang="en-GB" sz="4000" kern="1200" dirty="0" err="1">
              <a:solidFill>
                <a:srgbClr val="002060"/>
              </a:solidFill>
              <a:latin typeface="Arial" panose="020B0604020202020204" pitchFamily="34" charset="0"/>
              <a:cs typeface="Arial" panose="020B0604020202020204" pitchFamily="34" charset="0"/>
            </a:rPr>
            <a:t>từ</a:t>
          </a:r>
          <a:r>
            <a:rPr lang="en-GB" sz="4000" kern="1200" dirty="0">
              <a:solidFill>
                <a:srgbClr val="002060"/>
              </a:solidFill>
              <a:latin typeface="Arial" panose="020B0604020202020204" pitchFamily="34" charset="0"/>
              <a:cs typeface="Arial" panose="020B0604020202020204" pitchFamily="34" charset="0"/>
            </a:rPr>
            <a:t> </a:t>
          </a:r>
          <a:r>
            <a:rPr lang="en-GB" sz="4000" kern="1200" dirty="0" err="1">
              <a:solidFill>
                <a:srgbClr val="002060"/>
              </a:solidFill>
              <a:latin typeface="Arial" panose="020B0604020202020204" pitchFamily="34" charset="0"/>
              <a:cs typeface="Arial" panose="020B0604020202020204" pitchFamily="34" charset="0"/>
            </a:rPr>
            <a:t>bảo</a:t>
          </a:r>
          <a:r>
            <a:rPr lang="en-GB" sz="4000" kern="1200" dirty="0">
              <a:solidFill>
                <a:srgbClr val="002060"/>
              </a:solidFill>
              <a:latin typeface="Arial" panose="020B0604020202020204" pitchFamily="34" charset="0"/>
              <a:cs typeface="Arial" panose="020B0604020202020204" pitchFamily="34" charset="0"/>
            </a:rPr>
            <a:t> </a:t>
          </a:r>
          <a:r>
            <a:rPr lang="en-GB" sz="4000" kern="1200" dirty="0" err="1">
              <a:solidFill>
                <a:srgbClr val="002060"/>
              </a:solidFill>
              <a:latin typeface="Arial" panose="020B0604020202020204" pitchFamily="34" charset="0"/>
              <a:cs typeface="Arial" panose="020B0604020202020204" pitchFamily="34" charset="0"/>
            </a:rPr>
            <a:t>hiểm</a:t>
          </a:r>
          <a:endParaRPr lang="en-GB" sz="4000" kern="1200" dirty="0">
            <a:solidFill>
              <a:srgbClr val="002060"/>
            </a:solidFill>
            <a:latin typeface="Arial" panose="020B0604020202020204" pitchFamily="34" charset="0"/>
            <a:cs typeface="Arial" panose="020B0604020202020204" pitchFamily="34" charset="0"/>
          </a:endParaRPr>
        </a:p>
      </dsp:txBody>
      <dsp:txXfrm>
        <a:off x="756357" y="81387"/>
        <a:ext cx="9712843" cy="1012240"/>
      </dsp:txXfrm>
    </dsp:sp>
    <dsp:sp modelId="{86AAA007-1C28-424C-8EFA-BD454FFF572F}">
      <dsp:nvSpPr>
        <dsp:cNvPr id="0" name=""/>
        <dsp:cNvSpPr/>
      </dsp:nvSpPr>
      <dsp:spPr>
        <a:xfrm>
          <a:off x="0" y="2311187"/>
          <a:ext cx="14031948" cy="957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2A3F21-CF63-4AFB-B781-A623D8A8E0B4}">
      <dsp:nvSpPr>
        <dsp:cNvPr id="0" name=""/>
        <dsp:cNvSpPr/>
      </dsp:nvSpPr>
      <dsp:spPr>
        <a:xfrm>
          <a:off x="701597" y="1750307"/>
          <a:ext cx="9822363" cy="1121760"/>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1262" tIns="0" rIns="371262" bIns="0" numCol="1" spcCol="1270" anchor="ctr" anchorCtr="0">
          <a:noAutofit/>
        </a:bodyPr>
        <a:lstStyle/>
        <a:p>
          <a:pPr marL="0" lvl="0" indent="0" algn="l" defTabSz="1778000">
            <a:lnSpc>
              <a:spcPct val="90000"/>
            </a:lnSpc>
            <a:spcBef>
              <a:spcPct val="0"/>
            </a:spcBef>
            <a:spcAft>
              <a:spcPct val="35000"/>
            </a:spcAft>
            <a:buNone/>
          </a:pPr>
          <a:r>
            <a:rPr lang="en-GB" sz="4000" kern="1200">
              <a:solidFill>
                <a:srgbClr val="002060"/>
              </a:solidFill>
              <a:latin typeface="Arial" panose="020B0604020202020204" pitchFamily="34" charset="0"/>
              <a:cs typeface="Arial" panose="020B0604020202020204" pitchFamily="34" charset="0"/>
            </a:rPr>
            <a:t>5. Chứng </a:t>
          </a:r>
          <a:r>
            <a:rPr lang="en-GB" sz="4000" kern="1200" dirty="0" err="1">
              <a:solidFill>
                <a:srgbClr val="002060"/>
              </a:solidFill>
              <a:latin typeface="Arial" panose="020B0604020202020204" pitchFamily="34" charset="0"/>
              <a:cs typeface="Arial" panose="020B0604020202020204" pitchFamily="34" charset="0"/>
            </a:rPr>
            <a:t>từ</a:t>
          </a:r>
          <a:r>
            <a:rPr lang="en-GB" sz="4000" kern="1200" dirty="0">
              <a:solidFill>
                <a:srgbClr val="002060"/>
              </a:solidFill>
              <a:latin typeface="Arial" panose="020B0604020202020204" pitchFamily="34" charset="0"/>
              <a:cs typeface="Arial" panose="020B0604020202020204" pitchFamily="34" charset="0"/>
            </a:rPr>
            <a:t> </a:t>
          </a:r>
          <a:r>
            <a:rPr lang="en-GB" sz="4000" kern="1200" dirty="0" err="1">
              <a:solidFill>
                <a:srgbClr val="002060"/>
              </a:solidFill>
              <a:latin typeface="Arial" panose="020B0604020202020204" pitchFamily="34" charset="0"/>
              <a:cs typeface="Arial" panose="020B0604020202020204" pitchFamily="34" charset="0"/>
            </a:rPr>
            <a:t>kho</a:t>
          </a:r>
          <a:r>
            <a:rPr lang="en-GB" sz="4000" kern="1200" dirty="0">
              <a:solidFill>
                <a:srgbClr val="002060"/>
              </a:solidFill>
              <a:latin typeface="Arial" panose="020B0604020202020204" pitchFamily="34" charset="0"/>
              <a:cs typeface="Arial" panose="020B0604020202020204" pitchFamily="34" charset="0"/>
            </a:rPr>
            <a:t> </a:t>
          </a:r>
          <a:r>
            <a:rPr lang="en-GB" sz="4000" kern="1200" dirty="0" err="1">
              <a:solidFill>
                <a:srgbClr val="002060"/>
              </a:solidFill>
              <a:latin typeface="Arial" panose="020B0604020202020204" pitchFamily="34" charset="0"/>
              <a:cs typeface="Arial" panose="020B0604020202020204" pitchFamily="34" charset="0"/>
            </a:rPr>
            <a:t>hàng</a:t>
          </a:r>
          <a:endParaRPr lang="en-GB" sz="4000" kern="1200" dirty="0">
            <a:solidFill>
              <a:srgbClr val="002060"/>
            </a:solidFill>
            <a:latin typeface="Arial" panose="020B0604020202020204" pitchFamily="34" charset="0"/>
            <a:cs typeface="Arial" panose="020B0604020202020204" pitchFamily="34" charset="0"/>
          </a:endParaRPr>
        </a:p>
      </dsp:txBody>
      <dsp:txXfrm>
        <a:off x="756357" y="1805067"/>
        <a:ext cx="9712843" cy="1012240"/>
      </dsp:txXfrm>
    </dsp:sp>
    <dsp:sp modelId="{FD29EB7D-25A6-4613-A3FD-D1876E5F5BD1}">
      <dsp:nvSpPr>
        <dsp:cNvPr id="0" name=""/>
        <dsp:cNvSpPr/>
      </dsp:nvSpPr>
      <dsp:spPr>
        <a:xfrm>
          <a:off x="0" y="4034868"/>
          <a:ext cx="14031948" cy="957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0FEE38-E469-41ED-B0EB-F8AFD049C5B6}">
      <dsp:nvSpPr>
        <dsp:cNvPr id="0" name=""/>
        <dsp:cNvSpPr/>
      </dsp:nvSpPr>
      <dsp:spPr>
        <a:xfrm>
          <a:off x="701597" y="3473988"/>
          <a:ext cx="9822363" cy="1121760"/>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1262" tIns="0" rIns="371262" bIns="0" numCol="1" spcCol="1270" anchor="ctr" anchorCtr="0">
          <a:noAutofit/>
        </a:bodyPr>
        <a:lstStyle/>
        <a:p>
          <a:pPr marL="0" lvl="0" indent="0" algn="l" defTabSz="1778000">
            <a:lnSpc>
              <a:spcPct val="90000"/>
            </a:lnSpc>
            <a:spcBef>
              <a:spcPct val="0"/>
            </a:spcBef>
            <a:spcAft>
              <a:spcPct val="35000"/>
            </a:spcAft>
            <a:buNone/>
          </a:pPr>
          <a:r>
            <a:rPr lang="en-US" sz="4000" kern="1200">
              <a:solidFill>
                <a:srgbClr val="002060"/>
              </a:solidFill>
              <a:latin typeface="Arial" panose="020B0604020202020204" pitchFamily="34" charset="0"/>
              <a:cs typeface="Arial" panose="020B0604020202020204" pitchFamily="34" charset="0"/>
            </a:rPr>
            <a:t>6. H</a:t>
          </a:r>
          <a:r>
            <a:rPr lang="vi-VN" sz="4000" kern="1200" dirty="0">
              <a:solidFill>
                <a:srgbClr val="002060"/>
              </a:solidFill>
              <a:latin typeface="Arial" panose="020B0604020202020204" pitchFamily="34" charset="0"/>
              <a:cs typeface="Arial" panose="020B0604020202020204" pitchFamily="34" charset="0"/>
            </a:rPr>
            <a:t>ợp đồng thương mại quốc tế</a:t>
          </a:r>
          <a:endParaRPr lang="en-GB" sz="4000" kern="1200" dirty="0">
            <a:solidFill>
              <a:srgbClr val="002060"/>
            </a:solidFill>
            <a:latin typeface="Arial" panose="020B0604020202020204" pitchFamily="34" charset="0"/>
            <a:cs typeface="Arial" panose="020B0604020202020204" pitchFamily="34" charset="0"/>
          </a:endParaRPr>
        </a:p>
      </dsp:txBody>
      <dsp:txXfrm>
        <a:off x="756357" y="3528748"/>
        <a:ext cx="9712843" cy="10122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1D7267-4711-40BB-AF88-5315BBAF9F32}">
      <dsp:nvSpPr>
        <dsp:cNvPr id="0" name=""/>
        <dsp:cNvSpPr/>
      </dsp:nvSpPr>
      <dsp:spPr>
        <a:xfrm>
          <a:off x="9670835" y="1428089"/>
          <a:ext cx="3014915" cy="6699911"/>
        </a:xfrm>
        <a:prstGeom prst="wedgeRectCallout">
          <a:avLst>
            <a:gd name="adj1" fmla="val 0"/>
            <a:gd name="adj2" fmla="val 0"/>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1125" tIns="111125" rIns="111125" bIns="111125" numCol="1" spcCol="1270" anchor="t" anchorCtr="0">
          <a:noAutofit/>
        </a:bodyPr>
        <a:lstStyle/>
        <a:p>
          <a:pPr marL="0" lvl="0" indent="0" algn="r" defTabSz="1555750">
            <a:lnSpc>
              <a:spcPct val="90000"/>
            </a:lnSpc>
            <a:spcBef>
              <a:spcPct val="0"/>
            </a:spcBef>
            <a:spcAft>
              <a:spcPct val="35000"/>
            </a:spcAft>
            <a:buNone/>
          </a:pPr>
          <a:r>
            <a:rPr lang="en-US" sz="3500" kern="1200" dirty="0" err="1">
              <a:latin typeface="Times New Roman" panose="02020603050405020304" pitchFamily="18" charset="0"/>
              <a:cs typeface="Times New Roman" panose="02020603050405020304" pitchFamily="18" charset="0"/>
            </a:rPr>
            <a:t>Quy</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trình</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tham</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vấn</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giá</a:t>
          </a:r>
          <a:endParaRPr lang="en-GB" sz="3500" kern="1200" dirty="0">
            <a:latin typeface="Times New Roman" panose="02020603050405020304" pitchFamily="18" charset="0"/>
            <a:cs typeface="Times New Roman" panose="02020603050405020304" pitchFamily="18" charset="0"/>
          </a:endParaRPr>
        </a:p>
      </dsp:txBody>
      <dsp:txXfrm>
        <a:off x="10053466" y="1428089"/>
        <a:ext cx="2632284" cy="6699911"/>
      </dsp:txXfrm>
    </dsp:sp>
    <dsp:sp modelId="{C52DAC96-E23D-4279-9A68-07D40B42D59C}">
      <dsp:nvSpPr>
        <dsp:cNvPr id="0" name=""/>
        <dsp:cNvSpPr/>
      </dsp:nvSpPr>
      <dsp:spPr>
        <a:xfrm>
          <a:off x="9670835" y="0"/>
          <a:ext cx="3014915" cy="143052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25" tIns="149225" rIns="149225" bIns="149225" numCol="1" spcCol="1270" anchor="ctr" anchorCtr="0">
          <a:noAutofit/>
        </a:bodyPr>
        <a:lstStyle/>
        <a:p>
          <a:pPr marL="0" lvl="0" indent="0" algn="ctr" defTabSz="2089150">
            <a:lnSpc>
              <a:spcPct val="90000"/>
            </a:lnSpc>
            <a:spcBef>
              <a:spcPct val="0"/>
            </a:spcBef>
            <a:spcAft>
              <a:spcPct val="35000"/>
            </a:spcAft>
            <a:buNone/>
          </a:pPr>
          <a:r>
            <a:rPr lang="en-US" sz="4700" kern="1200" dirty="0">
              <a:latin typeface="Times New Roman" panose="02020603050405020304" pitchFamily="18" charset="0"/>
              <a:cs typeface="Times New Roman" panose="02020603050405020304" pitchFamily="18" charset="0"/>
            </a:rPr>
            <a:t>2.5.3. </a:t>
          </a:r>
          <a:endParaRPr lang="en-GB" sz="4700" kern="1200" dirty="0"/>
        </a:p>
      </dsp:txBody>
      <dsp:txXfrm>
        <a:off x="9670835" y="0"/>
        <a:ext cx="3014915" cy="1430528"/>
      </dsp:txXfrm>
    </dsp:sp>
    <dsp:sp modelId="{122648EF-C034-4044-8B69-49FC3BB74322}">
      <dsp:nvSpPr>
        <dsp:cNvPr id="0" name=""/>
        <dsp:cNvSpPr/>
      </dsp:nvSpPr>
      <dsp:spPr>
        <a:xfrm>
          <a:off x="6655014" y="1428089"/>
          <a:ext cx="3014915" cy="6221984"/>
        </a:xfrm>
        <a:prstGeom prst="wedgeRectCallout">
          <a:avLst>
            <a:gd name="adj1" fmla="val 62500"/>
            <a:gd name="adj2" fmla="val 20830"/>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1125" tIns="111125" rIns="111125" bIns="111125" numCol="1" spcCol="1270" anchor="t" anchorCtr="0">
          <a:noAutofit/>
        </a:bodyPr>
        <a:lstStyle/>
        <a:p>
          <a:pPr marL="0" lvl="0" indent="0" algn="r" defTabSz="1555750">
            <a:lnSpc>
              <a:spcPct val="90000"/>
            </a:lnSpc>
            <a:spcBef>
              <a:spcPct val="0"/>
            </a:spcBef>
            <a:spcAft>
              <a:spcPct val="35000"/>
            </a:spcAft>
            <a:buNone/>
          </a:pPr>
          <a:r>
            <a:rPr lang="en-US" sz="3500" kern="1200" dirty="0" err="1">
              <a:latin typeface="Times New Roman" panose="02020603050405020304" pitchFamily="18" charset="0"/>
              <a:cs typeface="Times New Roman" panose="02020603050405020304" pitchFamily="18" charset="0"/>
            </a:rPr>
            <a:t>Tác</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dụng</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của</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tham</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vấn</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giá</a:t>
          </a:r>
          <a:endParaRPr lang="en-GB" sz="3500" kern="1200" dirty="0">
            <a:latin typeface="Times New Roman" panose="02020603050405020304" pitchFamily="18" charset="0"/>
            <a:cs typeface="Times New Roman" panose="02020603050405020304" pitchFamily="18" charset="0"/>
          </a:endParaRPr>
        </a:p>
      </dsp:txBody>
      <dsp:txXfrm>
        <a:off x="7037645" y="1428089"/>
        <a:ext cx="2632284" cy="6221984"/>
      </dsp:txXfrm>
    </dsp:sp>
    <dsp:sp modelId="{5FDBC31B-AEB3-4CAA-85BE-57335E8929CD}">
      <dsp:nvSpPr>
        <dsp:cNvPr id="0" name=""/>
        <dsp:cNvSpPr/>
      </dsp:nvSpPr>
      <dsp:spPr>
        <a:xfrm>
          <a:off x="6655014" y="231648"/>
          <a:ext cx="3014915" cy="119644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25" tIns="149225" rIns="149225" bIns="149225" numCol="1" spcCol="1270" anchor="ctr" anchorCtr="0">
          <a:noAutofit/>
        </a:bodyPr>
        <a:lstStyle/>
        <a:p>
          <a:pPr marL="0" lvl="0" indent="0" algn="ctr" defTabSz="2089150">
            <a:lnSpc>
              <a:spcPct val="90000"/>
            </a:lnSpc>
            <a:spcBef>
              <a:spcPct val="0"/>
            </a:spcBef>
            <a:spcAft>
              <a:spcPct val="35000"/>
            </a:spcAft>
            <a:buNone/>
          </a:pPr>
          <a:r>
            <a:rPr lang="en-US" sz="4700" kern="1200" dirty="0">
              <a:latin typeface="Times New Roman" panose="02020603050405020304" pitchFamily="18" charset="0"/>
              <a:cs typeface="Times New Roman" panose="02020603050405020304" pitchFamily="18" charset="0"/>
            </a:rPr>
            <a:t>2.5.2. </a:t>
          </a:r>
          <a:endParaRPr lang="en-GB" sz="4700" kern="1200" dirty="0"/>
        </a:p>
      </dsp:txBody>
      <dsp:txXfrm>
        <a:off x="6655014" y="231648"/>
        <a:ext cx="3014915" cy="1196441"/>
      </dsp:txXfrm>
    </dsp:sp>
    <dsp:sp modelId="{F869C991-A625-4B61-B5CF-512BD107C784}">
      <dsp:nvSpPr>
        <dsp:cNvPr id="0" name=""/>
        <dsp:cNvSpPr/>
      </dsp:nvSpPr>
      <dsp:spPr>
        <a:xfrm>
          <a:off x="3640098" y="1428089"/>
          <a:ext cx="3014915" cy="5743245"/>
        </a:xfrm>
        <a:prstGeom prst="wedgeRectCallout">
          <a:avLst>
            <a:gd name="adj1" fmla="val 62500"/>
            <a:gd name="adj2" fmla="val 20830"/>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1125" tIns="111125" rIns="111125" bIns="111125" numCol="1" spcCol="1270" anchor="t" anchorCtr="0">
          <a:noAutofit/>
        </a:bodyPr>
        <a:lstStyle/>
        <a:p>
          <a:pPr marL="0" lvl="0" indent="0" algn="r" defTabSz="1555750">
            <a:lnSpc>
              <a:spcPct val="90000"/>
            </a:lnSpc>
            <a:spcBef>
              <a:spcPct val="0"/>
            </a:spcBef>
            <a:spcAft>
              <a:spcPct val="35000"/>
            </a:spcAft>
            <a:buNone/>
          </a:pPr>
          <a:r>
            <a:rPr lang="en-US" sz="3500" kern="1200" dirty="0" err="1">
              <a:latin typeface="Times New Roman" panose="02020603050405020304" pitchFamily="18" charset="0"/>
              <a:cs typeface="Times New Roman" panose="02020603050405020304" pitchFamily="18" charset="0"/>
            </a:rPr>
            <a:t>Khái</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niệm</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về</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tham</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vấn</a:t>
          </a:r>
          <a:r>
            <a:rPr lang="en-US" sz="3500" kern="1200" dirty="0">
              <a:latin typeface="Times New Roman" panose="02020603050405020304" pitchFamily="18" charset="0"/>
              <a:cs typeface="Times New Roman" panose="02020603050405020304" pitchFamily="18" charset="0"/>
            </a:rPr>
            <a:t> </a:t>
          </a:r>
          <a:r>
            <a:rPr lang="en-US" sz="3500" kern="1200" dirty="0" err="1">
              <a:latin typeface="Times New Roman" panose="02020603050405020304" pitchFamily="18" charset="0"/>
              <a:cs typeface="Times New Roman" panose="02020603050405020304" pitchFamily="18" charset="0"/>
            </a:rPr>
            <a:t>giá</a:t>
          </a:r>
          <a:endParaRPr lang="en-GB" sz="3500" kern="1200" dirty="0">
            <a:latin typeface="Times New Roman" panose="02020603050405020304" pitchFamily="18" charset="0"/>
            <a:cs typeface="Times New Roman" panose="02020603050405020304" pitchFamily="18" charset="0"/>
          </a:endParaRPr>
        </a:p>
      </dsp:txBody>
      <dsp:txXfrm>
        <a:off x="4022729" y="1428089"/>
        <a:ext cx="2632284" cy="5743245"/>
      </dsp:txXfrm>
    </dsp:sp>
    <dsp:sp modelId="{BC083A91-A47A-4FCC-B0ED-1F5D9156D8C3}">
      <dsp:nvSpPr>
        <dsp:cNvPr id="0" name=""/>
        <dsp:cNvSpPr/>
      </dsp:nvSpPr>
      <dsp:spPr>
        <a:xfrm>
          <a:off x="3640098" y="470611"/>
          <a:ext cx="3014915" cy="95747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25" tIns="149225" rIns="149225" bIns="149225" numCol="1" spcCol="1270" anchor="ctr" anchorCtr="0">
          <a:noAutofit/>
        </a:bodyPr>
        <a:lstStyle/>
        <a:p>
          <a:pPr marL="0" lvl="0" indent="0" algn="ctr" defTabSz="2089150">
            <a:lnSpc>
              <a:spcPct val="90000"/>
            </a:lnSpc>
            <a:spcBef>
              <a:spcPct val="0"/>
            </a:spcBef>
            <a:spcAft>
              <a:spcPct val="35000"/>
            </a:spcAft>
            <a:buNone/>
          </a:pPr>
          <a:r>
            <a:rPr lang="en-US" sz="4700" kern="1200" dirty="0">
              <a:latin typeface="Times New Roman" panose="02020603050405020304" pitchFamily="18" charset="0"/>
              <a:cs typeface="Times New Roman" panose="02020603050405020304" pitchFamily="18" charset="0"/>
            </a:rPr>
            <a:t>2.5.1. </a:t>
          </a:r>
          <a:endParaRPr lang="en-GB" sz="4700" kern="1200" dirty="0"/>
        </a:p>
      </dsp:txBody>
      <dsp:txXfrm>
        <a:off x="3640098" y="470611"/>
        <a:ext cx="3014915" cy="9574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0563D0-A825-4FAA-B6DB-43D4F5F67613}">
      <dsp:nvSpPr>
        <dsp:cNvPr id="0" name=""/>
        <dsp:cNvSpPr/>
      </dsp:nvSpPr>
      <dsp:spPr>
        <a:xfrm>
          <a:off x="0" y="1175464"/>
          <a:ext cx="11159067" cy="1360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445D1B-16E6-4D90-AB93-E26BDCA016E3}">
      <dsp:nvSpPr>
        <dsp:cNvPr id="0" name=""/>
        <dsp:cNvSpPr/>
      </dsp:nvSpPr>
      <dsp:spPr>
        <a:xfrm>
          <a:off x="557953" y="19788"/>
          <a:ext cx="10563051" cy="1952716"/>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5250" tIns="0" rIns="295250" bIns="0" numCol="1" spcCol="1270" anchor="ctr" anchorCtr="0">
          <a:noAutofit/>
        </a:bodyPr>
        <a:lstStyle/>
        <a:p>
          <a:pPr marL="0" lvl="0" indent="0" algn="l" defTabSz="1333500">
            <a:lnSpc>
              <a:spcPct val="90000"/>
            </a:lnSpc>
            <a:spcBef>
              <a:spcPct val="0"/>
            </a:spcBef>
            <a:spcAft>
              <a:spcPct val="35000"/>
            </a:spcAft>
            <a:buNone/>
          </a:pPr>
          <a:r>
            <a:rPr lang="en-US" sz="3000" kern="1200" dirty="0" err="1">
              <a:solidFill>
                <a:schemeClr val="tx1"/>
              </a:solidFill>
              <a:latin typeface="Times New Roman" panose="02020603050405020304" pitchFamily="18" charset="0"/>
              <a:cs typeface="Times New Roman" panose="02020603050405020304" pitchFamily="18" charset="0"/>
            </a:rPr>
            <a:t>Tránh</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trường</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hợp</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khai</a:t>
          </a:r>
          <a:r>
            <a:rPr lang="en-US" sz="3000" kern="1200" dirty="0">
              <a:solidFill>
                <a:schemeClr val="tx1"/>
              </a:solidFill>
              <a:latin typeface="Times New Roman" panose="02020603050405020304" pitchFamily="18" charset="0"/>
              <a:cs typeface="Times New Roman" panose="02020603050405020304" pitchFamily="18" charset="0"/>
            </a:rPr>
            <a:t> man </a:t>
          </a:r>
          <a:r>
            <a:rPr lang="en-US" sz="3000" kern="1200" dirty="0" err="1">
              <a:solidFill>
                <a:schemeClr val="tx1"/>
              </a:solidFill>
              <a:latin typeface="Times New Roman" panose="02020603050405020304" pitchFamily="18" charset="0"/>
              <a:cs typeface="Times New Roman" panose="02020603050405020304" pitchFamily="18" charset="0"/>
            </a:rPr>
            <a:t>của</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người</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khai</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báo</a:t>
          </a:r>
          <a:r>
            <a:rPr lang="en-US" sz="3000" kern="1200" dirty="0">
              <a:solidFill>
                <a:schemeClr val="tx1"/>
              </a:solidFill>
              <a:latin typeface="Times New Roman" panose="02020603050405020304" pitchFamily="18" charset="0"/>
              <a:cs typeface="Times New Roman" panose="02020603050405020304" pitchFamily="18" charset="0"/>
            </a:rPr>
            <a:t> (DN </a:t>
          </a:r>
          <a:r>
            <a:rPr lang="en-US" sz="3000" kern="1200" dirty="0" err="1">
              <a:solidFill>
                <a:schemeClr val="tx1"/>
              </a:solidFill>
              <a:latin typeface="Times New Roman" panose="02020603050405020304" pitchFamily="18" charset="0"/>
              <a:cs typeface="Times New Roman" panose="02020603050405020304" pitchFamily="18" charset="0"/>
            </a:rPr>
            <a:t>cố</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tình</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khai</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báo</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giá</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trị</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đơn</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hàng</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thấp</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hơn</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giá</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trị</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thực</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tế</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để</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nộp</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thuế</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ít</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hơn</a:t>
          </a:r>
          <a:endParaRPr lang="en-GB" sz="3000" kern="1200" dirty="0">
            <a:solidFill>
              <a:schemeClr val="tx1"/>
            </a:solidFill>
          </a:endParaRPr>
        </a:p>
      </dsp:txBody>
      <dsp:txXfrm>
        <a:off x="653277" y="115112"/>
        <a:ext cx="10372403" cy="1762068"/>
      </dsp:txXfrm>
    </dsp:sp>
    <dsp:sp modelId="{1A7177DE-65D8-4E5D-B5E8-6C239F0BB29D}">
      <dsp:nvSpPr>
        <dsp:cNvPr id="0" name=""/>
        <dsp:cNvSpPr/>
      </dsp:nvSpPr>
      <dsp:spPr>
        <a:xfrm>
          <a:off x="0" y="3624904"/>
          <a:ext cx="11159067" cy="1360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CC64D39-300F-405C-8EA5-E422BCB7E3D0}">
      <dsp:nvSpPr>
        <dsp:cNvPr id="0" name=""/>
        <dsp:cNvSpPr/>
      </dsp:nvSpPr>
      <dsp:spPr>
        <a:xfrm>
          <a:off x="557953" y="2827864"/>
          <a:ext cx="10563051" cy="1594080"/>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5250" tIns="0" rIns="295250" bIns="0" numCol="1" spcCol="1270" anchor="ctr" anchorCtr="0">
          <a:noAutofit/>
        </a:bodyPr>
        <a:lstStyle/>
        <a:p>
          <a:pPr marL="0" lvl="0" indent="0" algn="l" defTabSz="1333500">
            <a:lnSpc>
              <a:spcPct val="90000"/>
            </a:lnSpc>
            <a:spcBef>
              <a:spcPct val="0"/>
            </a:spcBef>
            <a:spcAft>
              <a:spcPct val="35000"/>
            </a:spcAft>
            <a:buNone/>
          </a:pPr>
          <a:r>
            <a:rPr lang="en-US" sz="3000" kern="1200" dirty="0" err="1">
              <a:solidFill>
                <a:schemeClr val="tx1"/>
              </a:solidFill>
              <a:latin typeface="Times New Roman" panose="02020603050405020304" pitchFamily="18" charset="0"/>
              <a:cs typeface="Times New Roman" panose="02020603050405020304" pitchFamily="18" charset="0"/>
            </a:rPr>
            <a:t>Cơ</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quan</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hải</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quan</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đảm</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bảo</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nguồn</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thu</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thuế</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nộp</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cho</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ngân</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sách</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cho</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nhà</a:t>
          </a:r>
          <a:r>
            <a:rPr lang="en-US" sz="3000" kern="1200" dirty="0">
              <a:solidFill>
                <a:schemeClr val="tx1"/>
              </a:solidFill>
              <a:latin typeface="Times New Roman" panose="02020603050405020304" pitchFamily="18" charset="0"/>
              <a:cs typeface="Times New Roman" panose="02020603050405020304" pitchFamily="18" charset="0"/>
            </a:rPr>
            <a:t> </a:t>
          </a:r>
          <a:r>
            <a:rPr lang="en-US" sz="3000" kern="1200" dirty="0" err="1">
              <a:solidFill>
                <a:schemeClr val="tx1"/>
              </a:solidFill>
              <a:latin typeface="Times New Roman" panose="02020603050405020304" pitchFamily="18" charset="0"/>
              <a:cs typeface="Times New Roman" panose="02020603050405020304" pitchFamily="18" charset="0"/>
            </a:rPr>
            <a:t>nước</a:t>
          </a:r>
          <a:r>
            <a:rPr lang="en-US" sz="3000" kern="1200" dirty="0">
              <a:solidFill>
                <a:schemeClr val="tx1"/>
              </a:solidFill>
              <a:latin typeface="Times New Roman" panose="02020603050405020304" pitchFamily="18" charset="0"/>
              <a:cs typeface="Times New Roman" panose="02020603050405020304" pitchFamily="18" charset="0"/>
            </a:rPr>
            <a:t> </a:t>
          </a:r>
          <a:endParaRPr lang="en-GB" sz="3000" kern="1200" dirty="0">
            <a:solidFill>
              <a:schemeClr val="tx1"/>
            </a:solidFill>
          </a:endParaRPr>
        </a:p>
      </dsp:txBody>
      <dsp:txXfrm>
        <a:off x="635770" y="2905681"/>
        <a:ext cx="10407417" cy="1438446"/>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1/layout/InterconnectedBlockProcess">
  <dgm:title val="Interconnected Block Process"/>
  <dgm:desc val="Use to show sequential steps in a process. Works best with small amounts of Level 1 text and medium amounts of Level 2 text."/>
  <dgm:catLst>
    <dgm:cat type="process" pri="5500"/>
    <dgm:cat type="officeonline" pri="3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2" destOrd="0"/>
        <dgm:cxn modelId="42" srcId="40" destId="41" srcOrd="0" destOrd="0"/>
      </dgm:cxnLst>
      <dgm:bg/>
      <dgm:whole/>
    </dgm:dataModel>
  </dgm:clrData>
  <dgm:layoutNode name="Name0">
    <dgm:varLst>
      <dgm:chMax val="7"/>
      <dgm:chPref val="5"/>
      <dgm:dir/>
      <dgm:animOne val="branch"/>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127"/>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5"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Accent1" refType="w" fact="0"/>
              <dgm:constr type="t" for="ch" forName="ChildAccent1" refType="h" fact="0.1613"/>
              <dgm:constr type="w" for="ch" forName="ChildAccent1" refType="w" fact="0.5"/>
              <dgm:constr type="h" for="ch" forName="ChildAccent1" refType="h" fact="0.7742"/>
              <dgm:constr type="l" for="ch" forName="Child1" refType="w" fact="0.0635"/>
              <dgm:constr type="t" for="ch" forName="Child1" refType="h" fact="0.1613"/>
              <dgm:constr type="w" for="ch" forName="Child1" refType="w" fact="0.4365"/>
              <dgm:constr type="h" for="ch" forName="Child1" refType="h" fact="0.7742"/>
              <dgm:constr type="l" for="ch" forName="Parent1" refType="w" fact="0"/>
              <dgm:constr type="t" for="ch" forName="Parent1" refType="h" fact="0.0323"/>
              <dgm:constr type="w" for="ch" forName="Parent1" refType="w" fact="0.5"/>
              <dgm:constr type="h" for="ch" forName="Parent1" refType="h" fact="0.129"/>
              <dgm:constr type="l" for="ch" forName="ChildAccent2" refType="w" fact="0.5"/>
              <dgm:constr type="t" for="ch" forName="ChildAccent2" refType="h" fact="0.1613"/>
              <dgm:constr type="w" for="ch" forName="ChildAccent2" refType="w" fact="0.5"/>
              <dgm:constr type="h" for="ch" forName="ChildAccent2" refType="h" fact="0.8387"/>
              <dgm:constr type="l" for="ch" forName="Child2" refType="w" fact="0.5635"/>
              <dgm:constr type="t" for="ch" forName="Child2" refType="h" fact="0.1613"/>
              <dgm:constr type="w" for="ch" forName="Child2" refType="w" fact="0.4365"/>
              <dgm:constr type="h" for="ch" forName="Child2" refType="h" fact="0.8387"/>
              <dgm:constr type="l" for="ch" forName="Parent2" refType="w" fact="0.5"/>
              <dgm:constr type="t" for="ch" forName="Parent2" refType="h" fact="0"/>
              <dgm:constr type="w" for="ch" forName="Parent2" refType="w" fact="0.5"/>
              <dgm:constr type="h" for="ch" forName="Parent2" refType="h" fact="0.1613"/>
            </dgm:constrLst>
          </dgm:if>
          <dgm:if name="Name6"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Accent1" refType="w" fact="0"/>
              <dgm:constr type="t" for="ch" forName="ChildAccent1" refType="h" fact="0.1757"/>
              <dgm:constr type="w" for="ch" forName="ChildAccent1" refType="w" fact="0.3333"/>
              <dgm:constr type="h" for="ch" forName="ChildAccent1" refType="h" fact="0.7066"/>
              <dgm:constr type="l" for="ch" forName="Child1" refType="w" fact="0.0423"/>
              <dgm:constr type="t" for="ch" forName="Child1" refType="h" fact="0.1757"/>
              <dgm:constr type="w" for="ch" forName="Child1" refType="w" fact="0.291"/>
              <dgm:constr type="h" for="ch" forName="Child1" refType="h" fact="0.7066"/>
              <dgm:constr type="l" for="ch" forName="Parent1" refType="w" fact="0"/>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Child2" refType="w" fact="0.3756"/>
              <dgm:constr type="t" for="ch" forName="Child2" refType="h" fact="0.1757"/>
              <dgm:constr type="w" for="ch" forName="Child2" refType="w" fact="0.291"/>
              <dgm:constr type="h" for="ch" forName="Child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6667"/>
              <dgm:constr type="t" for="ch" forName="ChildAccent3" refType="h" fact="0.1757"/>
              <dgm:constr type="w" for="ch" forName="ChildAccent3" refType="w" fact="0.3333"/>
              <dgm:constr type="h" for="ch" forName="ChildAccent3" refType="h" fact="0.8243"/>
              <dgm:constr type="l" for="ch" forName="Child3" refType="w" fact="0.709"/>
              <dgm:constr type="t" for="ch" forName="Child3" refType="h" fact="0.1757"/>
              <dgm:constr type="w" for="ch" forName="Child3" refType="w" fact="0.291"/>
              <dgm:constr type="h" for="ch" forName="Child3" refType="h" fact="0.8243"/>
              <dgm:constr type="l" for="ch" forName="Parent3" refType="w" fact="0.6667"/>
              <dgm:constr type="t" for="ch" forName="Parent3" refType="h" fact="0"/>
              <dgm:constr type="w" for="ch" forName="Parent3" refType="w" fact="0.3333"/>
              <dgm:constr type="h" for="ch" forName="Parent3" refType="h" fact="0.176"/>
            </dgm:constrLst>
          </dgm:if>
          <dgm:if name="Name7"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Accent1" refType="w" fact="0"/>
              <dgm:constr type="t" for="ch" forName="ChildAccent1" refType="h" fact="0.1892"/>
              <dgm:constr type="w" for="ch" forName="ChildAccent1" refType="w" fact="0.25"/>
              <dgm:constr type="h" for="ch" forName="ChildAccent1" refType="h" fact="0.6486"/>
              <dgm:constr type="l" for="ch" forName="Child1" refType="w" fact="0.0317"/>
              <dgm:constr type="t" for="ch" forName="Child1" refType="h" fact="0.1892"/>
              <dgm:constr type="w" for="ch" forName="Child1" refType="w" fact="0.2183"/>
              <dgm:constr type="h" for="ch" forName="Child1" refType="h" fact="0.6486"/>
              <dgm:constr type="l" for="ch" forName="Parent1" refType="w" fact="0"/>
              <dgm:constr type="t" for="ch" forName="Parent1" refType="h" fact="0.0811"/>
              <dgm:constr type="w" for="ch" forName="Parent1" refType="w" fact="0.25"/>
              <dgm:constr type="h" for="ch" forName="Parent1" refType="h" fact="0.1081"/>
              <dgm:constr type="l" for="ch" forName="ChildAccent2" refType="w" fact="0.25"/>
              <dgm:constr type="t" for="ch" forName="ChildAccent2" refType="h" fact="0.1892"/>
              <dgm:constr type="w" for="ch" forName="ChildAccent2" refType="w" fact="0.25"/>
              <dgm:constr type="h" for="ch" forName="ChildAccent2" refType="h" fact="0.7027"/>
              <dgm:constr type="l" for="ch" forName="Child2" refType="w" fact="0.2817"/>
              <dgm:constr type="t" for="ch" forName="Child2" refType="h" fact="0.1892"/>
              <dgm:constr type="w" for="ch" forName="Child2" refType="w" fact="0.2183"/>
              <dgm:constr type="h" for="ch" forName="Child2" refType="h" fact="0.7027"/>
              <dgm:constr type="l" for="ch" forName="Parent2" refType="w" fact="0.25"/>
              <dgm:constr type="t" for="ch" forName="Parent2" refType="h" fact="0.0541"/>
              <dgm:constr type="w" for="ch" forName="Parent2" refType="w" fact="0.25"/>
              <dgm:constr type="h" for="ch" forName="Parent2" refType="h" fact="0.1351"/>
              <dgm:constr type="l" for="ch" forName="ChildAccent3" refType="w" fact="0.5"/>
              <dgm:constr type="t" for="ch" forName="ChildAccent3" refType="h" fact="0.1892"/>
              <dgm:constr type="w" for="ch" forName="ChildAccent3" refType="w" fact="0.25"/>
              <dgm:constr type="h" for="ch" forName="ChildAccent3" refType="h" fact="0.7568"/>
              <dgm:constr type="l" for="ch" forName="Child3" refType="w" fact="0.5317"/>
              <dgm:constr type="t" for="ch" forName="Child3" refType="h" fact="0.1892"/>
              <dgm:constr type="w" for="ch" forName="Child3" refType="w" fact="0.2183"/>
              <dgm:constr type="h" for="ch" forName="Child3" refType="h" fact="0.7568"/>
              <dgm:constr type="l" for="ch" forName="Parent3" refType="w" fact="0.5"/>
              <dgm:constr type="t" for="ch" forName="Parent3" refType="h" fact="0.0275"/>
              <dgm:constr type="w" for="ch" forName="Parent3" refType="w" fact="0.25"/>
              <dgm:constr type="h" for="ch" forName="Parent3" refType="h" fact="0.1622"/>
              <dgm:constr type="l" for="ch" forName="ChildAccent4" refType="w" fact="0.75"/>
              <dgm:constr type="t" for="ch" forName="ChildAccent4" refType="h" fact="0.1892"/>
              <dgm:constr type="w" for="ch" forName="ChildAccent4" refType="w" fact="0.25"/>
              <dgm:constr type="h" for="ch" forName="ChildAccent4" refType="h" fact="0.8108"/>
              <dgm:constr type="l" for="ch" forName="Child4" refType="w" fact="0.7817"/>
              <dgm:constr type="t" for="ch" forName="Child4" refType="h" fact="0.1892"/>
              <dgm:constr type="w" for="ch" forName="Child4" refType="w" fact="0.2183"/>
              <dgm:constr type="h" for="ch" forName="Child4" refType="h" fact="0.8108"/>
              <dgm:constr type="l" for="ch" forName="Parent4" refType="w" fact="0.75"/>
              <dgm:constr type="t" for="ch" forName="Parent4" refType="h" fact="0"/>
              <dgm:constr type="w" for="ch" forName="Parent4" refType="w" fact="0.25"/>
              <dgm:constr type="h" for="ch" forName="Parent4" refType="h" fact="0.1892"/>
            </dgm:constrLst>
          </dgm:if>
          <dgm:if name="Name8"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Accent1" refType="w" fact="0"/>
              <dgm:constr type="t" for="ch" forName="ChildAccent1" refType="h" fact="0.2"/>
              <dgm:constr type="w" for="ch" forName="ChildAccent1" refType="w" fact="0.2001"/>
              <dgm:constr type="h" for="ch" forName="ChildAccent1" refType="h" fact="0.6"/>
              <dgm:constr type="l" for="ch" forName="Child1" refType="w" fact="0.0254"/>
              <dgm:constr type="t" for="ch" forName="Child1" refType="h" fact="0.2"/>
              <dgm:constr type="w" for="ch" forName="Child1" refType="w" fact="0.1747"/>
              <dgm:constr type="h" for="ch" forName="Child1" refType="h" fact="0.6"/>
              <dgm:constr type="l" for="ch" forName="Parent1" refType="w" fact="0"/>
              <dgm:constr type="t" for="ch" forName="Parent1" refType="h" fact="0.1"/>
              <dgm:constr type="w" for="ch" forName="Parent1" refType="w" fact="0.2001"/>
              <dgm:constr type="h" for="ch" forName="Parent1" refType="h" fact="0.1"/>
              <dgm:constr type="l" for="ch" forName="ChildAccent2" refType="w" fact="0.2001"/>
              <dgm:constr type="t" for="ch" forName="ChildAccent2" refType="h" fact="0.2"/>
              <dgm:constr type="w" for="ch" forName="ChildAccent2" refType="w" fact="0.2001"/>
              <dgm:constr type="h" for="ch" forName="ChildAccent2" refType="h" fact="0.65"/>
              <dgm:constr type="l" for="ch" forName="Child2" refType="w" fact="0.2255"/>
              <dgm:constr type="t" for="ch" forName="Child2" refType="h" fact="0.2"/>
              <dgm:constr type="w" for="ch" forName="Child2" refType="w" fact="0.1747"/>
              <dgm:constr type="h" for="ch" forName="Child2" refType="h" fact="0.65"/>
              <dgm:constr type="l" for="ch" forName="Parent2" refType="w" fact="0.2001"/>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Child3" refType="w" fact="0.4256"/>
              <dgm:constr type="t" for="ch" forName="Child3" refType="h" fact="0.2"/>
              <dgm:constr type="w" for="ch" forName="Child3" refType="w" fact="0.1747"/>
              <dgm:constr type="h" for="ch" forName="Child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6003"/>
              <dgm:constr type="t" for="ch" forName="ChildAccent4" refType="h" fact="0.2"/>
              <dgm:constr type="w" for="ch" forName="ChildAccent4" refType="w" fact="0.2001"/>
              <dgm:constr type="h" for="ch" forName="ChildAccent4" refType="h" fact="0.75"/>
              <dgm:constr type="l" for="ch" forName="Child4" refType="w" fact="0.6257"/>
              <dgm:constr type="t" for="ch" forName="Child4" refType="h" fact="0.2"/>
              <dgm:constr type="w" for="ch" forName="Child4" refType="w" fact="0.1747"/>
              <dgm:constr type="h" for="ch" forName="Child4" refType="h" fact="0.75"/>
              <dgm:constr type="l" for="ch" forName="Parent4" refType="w" fact="0.6003"/>
              <dgm:constr type="t" for="ch" forName="Parent4" refType="h" fact="0.025"/>
              <dgm:constr type="w" for="ch" forName="Parent4" refType="w" fact="0.2001"/>
              <dgm:constr type="h" for="ch" forName="Parent4" refType="h" fact="0.175"/>
              <dgm:constr type="l" for="ch" forName="ChildAccent5" refType="w" fact="0.7999"/>
              <dgm:constr type="t" for="ch" forName="ChildAccent5" refType="h" fact="0.2"/>
              <dgm:constr type="w" for="ch" forName="ChildAccent5" refType="w" fact="0.2001"/>
              <dgm:constr type="h" for="ch" forName="ChildAccent5" refType="h" fact="0.8"/>
              <dgm:constr type="l" for="ch" forName="Child5" refType="w" fact="0.8253"/>
              <dgm:constr type="t" for="ch" forName="Child5" refType="h" fact="0.2"/>
              <dgm:constr type="w" for="ch" forName="Child5" refType="w" fact="0.1747"/>
              <dgm:constr type="h" for="ch" forName="Child5" refType="h" fact="0.8"/>
              <dgm:constr type="l" for="ch" forName="Parent5" refType="w" fact="0.7999"/>
              <dgm:constr type="t" for="ch" forName="Parent5" refType="h" fact="0"/>
              <dgm:constr type="w" for="ch" forName="Parent5" refType="w" fact="0.2001"/>
              <dgm:constr type="h" for="ch" forName="Parent5" refType="h" fact="0.2"/>
            </dgm:constrLst>
          </dgm:if>
          <dgm:if name="Name9"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Accent1" refType="w" fact="0"/>
              <dgm:constr type="t" for="ch" forName="ChildAccent1" refType="h" fact="0.2087"/>
              <dgm:constr type="w" for="ch" forName="ChildAccent1" refType="w" fact="0.167"/>
              <dgm:constr type="h" for="ch" forName="ChildAccent1" refType="h" fact="0.5586"/>
              <dgm:constr type="l" for="ch" forName="Child1" refType="w" fact="0.0212"/>
              <dgm:constr type="t" for="ch" forName="Child1" refType="h" fact="0.2087"/>
              <dgm:constr type="w" for="ch" forName="Child1" refType="w" fact="0.1458"/>
              <dgm:constr type="h" for="ch" forName="Child1" refType="h" fact="0.5586"/>
              <dgm:constr type="l" for="ch" forName="Parent1" refType="w" fact="0"/>
              <dgm:constr type="t" for="ch" forName="Parent1" refType="h" fact="0.1156"/>
              <dgm:constr type="w" for="ch" forName="Parent1" refType="w" fact="0.167"/>
              <dgm:constr type="h" for="ch" forName="Parent1" refType="h" fact="0.0931"/>
              <dgm:constr type="l" for="ch" forName="ChildAccent2" refType="w" fact="0.167"/>
              <dgm:constr type="t" for="ch" forName="ChildAccent2" refType="h" fact="0.2087"/>
              <dgm:constr type="w" for="ch" forName="ChildAccent2" refType="w" fact="0.167"/>
              <dgm:constr type="h" for="ch" forName="ChildAccent2" refType="h" fact="0.6051"/>
              <dgm:constr type="l" for="ch" forName="Child2" refType="w" fact="0.1888"/>
              <dgm:constr type="t" for="ch" forName="Child2" refType="h" fact="0.2087"/>
              <dgm:constr type="w" for="ch" forName="Child2" refType="w" fact="0.1458"/>
              <dgm:constr type="h" for="ch" forName="Child2" refType="h" fact="0.6051"/>
              <dgm:constr type="l" for="ch" forName="Parent2" refType="w" fact="0.167"/>
              <dgm:constr type="t" for="ch" forName="Parent2" refType="h" fact="0.0923"/>
              <dgm:constr type="w" for="ch" forName="Parent2" refType="w" fact="0.167"/>
              <dgm:constr type="h" for="ch" forName="Parent2" refType="h" fact="0.1164"/>
              <dgm:constr type="l" for="ch" forName="ChildAccent3" refType="w" fact="0.3339"/>
              <dgm:constr type="t" for="ch" forName="ChildAccent3" refType="h" fact="0.2087"/>
              <dgm:constr type="w" for="ch" forName="ChildAccent3" refType="w" fact="0.167"/>
              <dgm:constr type="h" for="ch" forName="ChildAccent3" refType="h" fact="0.6517"/>
              <dgm:constr type="l" for="ch" forName="Child3" refType="w" fact="0.3551"/>
              <dgm:constr type="t" for="ch" forName="Child3" refType="h" fact="0.2087"/>
              <dgm:constr type="w" for="ch" forName="Child3" refType="w" fact="0.1458"/>
              <dgm:constr type="h" for="ch" forName="Child3" refType="h" fact="0.6517"/>
              <dgm:constr type="l" for="ch" forName="Parent3" refType="w" fact="0.3339"/>
              <dgm:constr type="t" for="ch" forName="Parent3" refType="h" fact="0.0698"/>
              <dgm:constr type="w" for="ch" forName="Parent3" refType="w" fact="0.167"/>
              <dgm:constr type="h" for="ch" forName="Parent3" refType="h" fact="0.1396"/>
              <dgm:constr type="l" for="ch" forName="ChildAccent4" refType="w" fact="0.5009"/>
              <dgm:constr type="t" for="ch" forName="ChildAccent4" refType="h" fact="0.2087"/>
              <dgm:constr type="w" for="ch" forName="ChildAccent4" refType="w" fact="0.167"/>
              <dgm:constr type="h" for="ch" forName="ChildAccent4" refType="h" fact="0.6982"/>
              <dgm:constr type="l" for="ch" forName="Child4" refType="w" fact="0.5221"/>
              <dgm:constr type="t" for="ch" forName="Child4" refType="h" fact="0.2087"/>
              <dgm:constr type="w" for="ch" forName="Child4" refType="w" fact="0.1458"/>
              <dgm:constr type="h" for="ch" forName="Child4" refType="h" fact="0.6982"/>
              <dgm:constr type="l" for="ch" forName="Parent4" refType="w" fact="0.501"/>
              <dgm:constr type="t" for="ch" forName="Parent4" refType="h" fact="0.0458"/>
              <dgm:constr type="w" for="ch" forName="Parent4" refType="w" fact="0.167"/>
              <dgm:constr type="h" for="ch" forName="Parent4" refType="h" fact="0.1629"/>
              <dgm:constr type="l" for="ch" forName="ChildAccent5" refType="w" fact="0.6674"/>
              <dgm:constr type="t" for="ch" forName="ChildAccent5" refType="h" fact="0.2087"/>
              <dgm:constr type="w" for="ch" forName="ChildAccent5" refType="w" fact="0.167"/>
              <dgm:constr type="h" for="ch" forName="ChildAccent5" refType="h" fact="0.7448"/>
              <dgm:constr type="l" for="ch" forName="Child5" refType="w" fact="0.6886"/>
              <dgm:constr type="t" for="ch" forName="Child5" refType="h" fact="0.2087"/>
              <dgm:constr type="w" for="ch" forName="Child5" refType="w" fact="0.1458"/>
              <dgm:constr type="h" for="ch" forName="Child5" refType="h" fact="0.7448"/>
              <dgm:constr type="l" for="ch" forName="Parent5" refType="w" fact="0.668"/>
              <dgm:constr type="t" for="ch" forName="Parent5" refType="h" fact="0.0225"/>
              <dgm:constr type="w" for="ch" forName="Parent5" refType="w" fact="0.167"/>
              <dgm:constr type="h" for="ch" forName="Parent5" refType="h" fact="0.1862"/>
              <dgm:constr type="l" for="ch" forName="ChildAccent6" refType="w" fact="0.833"/>
              <dgm:constr type="t" for="ch" forName="ChildAccent6" refType="h" fact="0.2087"/>
              <dgm:constr type="w" for="ch" forName="ChildAccent6" refType="w" fact="0.167"/>
              <dgm:constr type="h" for="ch" forName="ChildAccent6" refType="h" fact="0.7913"/>
              <dgm:constr type="l" for="ch" forName="Child6" refType="w" fact="0.8542"/>
              <dgm:constr type="t" for="ch" forName="Child6" refType="h" fact="0.2087"/>
              <dgm:constr type="w" for="ch" forName="Child6" refType="w" fact="0.1458"/>
              <dgm:constr type="h" for="ch" forName="Child6" refType="h" fact="0.7913"/>
              <dgm:constr type="l" for="ch" forName="Parent6" refType="w" fact="0.835"/>
              <dgm:constr type="t" for="ch" forName="Parent6" refType="h" fact="0"/>
              <dgm:constr type="w" for="ch" forName="Parent6" refType="w" fact="0.165"/>
              <dgm:constr type="h" for="ch" forName="Parent6" refType="h" fact="0.2095"/>
            </dgm:constrLst>
          </dgm:if>
          <dgm:else name="Name10">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Accent1" refType="w" fact="0"/>
              <dgm:constr type="t" for="ch" forName="ChildAccent1" refType="h" fact="0.2168"/>
              <dgm:constr type="w" for="ch" forName="ChildAccent1" refType="w" fact="0.1432"/>
              <dgm:constr type="h" for="ch" forName="ChildAccent1" refType="h" fact="0.5221"/>
              <dgm:constr type="l" for="ch" forName="Child1" refType="w" fact="0.0182"/>
              <dgm:constr type="t" for="ch" forName="Child1" refType="h" fact="0.2168"/>
              <dgm:constr type="w" for="ch" forName="Child1" refType="w" fact="0.125"/>
              <dgm:constr type="h" for="ch" forName="Child1" refType="h" fact="0.5221"/>
              <dgm:constr type="l" for="ch" forName="Parent1" refType="w" fact="0"/>
              <dgm:constr type="t" for="ch" forName="Parent1" refType="h" fact="0.1298"/>
              <dgm:constr type="w" for="ch" forName="Parent1" refType="w" fact="0.1432"/>
              <dgm:constr type="h" for="ch" forName="Parent1" refType="h" fact="0.087"/>
              <dgm:constr type="l" for="ch" forName="ChildAccent2" refType="w" fact="0.1432"/>
              <dgm:constr type="t" for="ch" forName="ChildAccent2" refType="h" fact="0.2168"/>
              <dgm:constr type="w" for="ch" forName="ChildAccent2" refType="w" fact="0.1432"/>
              <dgm:constr type="h" for="ch" forName="ChildAccent2" refType="h" fact="0.5656"/>
              <dgm:constr type="l" for="ch" forName="Child2" refType="w" fact="0.1614"/>
              <dgm:constr type="t" for="ch" forName="Child2" refType="h" fact="0.2168"/>
              <dgm:constr type="w" for="ch" forName="Child2" refType="w" fact="0.125"/>
              <dgm:constr type="h" for="ch" forName="Child2" refType="h" fact="0.5656"/>
              <dgm:constr type="l" for="ch" forName="Parent2" refType="w" fact="0.1432"/>
              <dgm:constr type="t" for="ch" forName="Parent2" refType="h" fact="0.108"/>
              <dgm:constr type="w" for="ch" forName="Parent2" refType="w" fact="0.1432"/>
              <dgm:constr type="h" for="ch" forName="Parent2" refType="h" fact="0.1088"/>
              <dgm:constr type="l" for="ch" forName="ChildAccent3" refType="w" fact="0.2865"/>
              <dgm:constr type="t" for="ch" forName="ChildAccent3" refType="h" fact="0.2168"/>
              <dgm:constr type="w" for="ch" forName="ChildAccent3" refType="w" fact="0.1432"/>
              <dgm:constr type="h" for="ch" forName="ChildAccent3" refType="h" fact="0.6091"/>
              <dgm:constr type="l" for="ch" forName="Child3" refType="w" fact="0.3047"/>
              <dgm:constr type="t" for="ch" forName="Child3" refType="h" fact="0.2168"/>
              <dgm:constr type="w" for="ch" forName="Child3" refType="w" fact="0.125"/>
              <dgm:constr type="h" for="ch" forName="Child3" refType="h" fact="0.6091"/>
              <dgm:constr type="l" for="ch" forName="Parent3" refType="w" fact="0.2865"/>
              <dgm:constr type="t" for="ch" forName="Parent3" refType="h" fact="0.087"/>
              <dgm:constr type="w" for="ch" forName="Parent3" refType="w" fact="0.143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Child4" refType="w" fact="0.4479"/>
              <dgm:constr type="t" for="ch" forName="Child4" refType="h" fact="0.2168"/>
              <dgm:constr type="w" for="ch" forName="Child4" refType="w" fact="0.125"/>
              <dgm:constr type="h" for="ch" forName="Child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5726"/>
              <dgm:constr type="t" for="ch" forName="ChildAccent5" refType="h" fact="0.2168"/>
              <dgm:constr type="w" for="ch" forName="ChildAccent5" refType="w" fact="0.1432"/>
              <dgm:constr type="h" for="ch" forName="ChildAccent5" refType="h" fact="0.6962"/>
              <dgm:constr type="l" for="ch" forName="Child5" refType="w" fact="0.5908"/>
              <dgm:constr type="t" for="ch" forName="Child5" refType="h" fact="0.2168"/>
              <dgm:constr type="w" for="ch" forName="Child5" refType="w" fact="0.125"/>
              <dgm:constr type="h" for="ch" forName="Child5" refType="h" fact="0.6962"/>
              <dgm:constr type="l" for="ch" forName="Parent5" refType="w" fact="0.5726"/>
              <dgm:constr type="t" for="ch" forName="Parent5" refType="h" fact="0.0428"/>
              <dgm:constr type="w" for="ch" forName="Parent5" refType="w" fact="0.1432"/>
              <dgm:constr type="h" for="ch" forName="Parent5" refType="h" fact="0.174"/>
              <dgm:constr type="l" for="ch" forName="ChildAccent6" refType="w" fact="0.7147"/>
              <dgm:constr type="t" for="ch" forName="ChildAccent6" refType="h" fact="0.2168"/>
              <dgm:constr type="w" for="ch" forName="ChildAccent6" refType="w" fact="0.1432"/>
              <dgm:constr type="h" for="ch" forName="ChildAccent6" refType="h" fact="0.7397"/>
              <dgm:constr type="l" for="ch" forName="Child6" refType="w" fact="0.7329"/>
              <dgm:constr type="t" for="ch" forName="Child6" refType="h" fact="0.2168"/>
              <dgm:constr type="w" for="ch" forName="Child6" refType="w" fact="0.125"/>
              <dgm:constr type="h" for="ch" forName="Child6" refType="h" fact="0.7397"/>
              <dgm:constr type="l" for="ch" forName="Parent6" refType="w" fact="0.716"/>
              <dgm:constr type="t" for="ch" forName="Parent6" refType="h" fact="0.0217"/>
              <dgm:constr type="w" for="ch" forName="Parent6" refType="w" fact="0.1424"/>
              <dgm:constr type="h" for="ch" forName="Parent6" refType="h" fact="0.1958"/>
              <dgm:constr type="l" for="ch" forName="ChildAccent7" refType="w" fact="0.8568"/>
              <dgm:constr type="t" for="ch" forName="ChildAccent7" refType="h" fact="0.2168"/>
              <dgm:constr type="w" for="ch" forName="ChildAccent7" refType="w" fact="0.1432"/>
              <dgm:constr type="h" for="ch" forName="ChildAccent7" refType="h" fact="0.7832"/>
              <dgm:constr type="l" for="ch" forName="Child7" refType="w" fact="0.875"/>
              <dgm:constr type="t" for="ch" forName="Child7" refType="h" fact="0.2168"/>
              <dgm:constr type="w" for="ch" forName="Child7" refType="w" fact="0.125"/>
              <dgm:constr type="h" for="ch" forName="Child7" refType="h" fact="0.7832"/>
              <dgm:constr type="l" for="ch" forName="Parent7" refType="w" fact="0.8577"/>
              <dgm:constr type="t" for="ch" forName="Parent7" refType="h" fact="0"/>
              <dgm:constr type="w" for="ch" forName="Parent7" refType="w" fact="0.1423"/>
              <dgm:constr type="h" for="ch" forName="Parent7" refType="h" fact="0.2175"/>
            </dgm:constrLst>
          </dgm:else>
        </dgm:choose>
      </dgm:if>
      <dgm:else name="Name11">
        <dgm:choose name="Name12">
          <dgm:if name="Name13"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14"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2" refType="w" fact="0"/>
              <dgm:constr type="t" for="ch" forName="Child2" refType="h" fact="0.1613"/>
              <dgm:constr type="w" for="ch" forName="Child2" refType="w" fact="0.4365"/>
              <dgm:constr type="h" for="ch" forName="Child2" refType="h" fact="0.8387"/>
              <dgm:constr type="l" for="ch" forName="Child1" refType="w" fact="0.5"/>
              <dgm:constr type="t" for="ch" forName="Child1" refType="h" fact="0.1613"/>
              <dgm:constr type="w" for="ch" forName="Child1" refType="w" fact="0.4365"/>
              <dgm:constr type="h" for="ch" forName="Child1" refType="h" fact="0.7742"/>
              <dgm:constr type="l" for="ch" forName="ChildAccent1" refType="w" fact="0.5"/>
              <dgm:constr type="t" for="ch" forName="ChildAccent1" refType="h" fact="0.1613"/>
              <dgm:constr type="w" for="ch" forName="ChildAccent1" refType="w" fact="0.5"/>
              <dgm:constr type="h" for="ch" forName="ChildAccent1" refType="h" fact="0.7742"/>
              <dgm:constr type="l" for="ch" forName="Parent1" refType="w" fact="0.5"/>
              <dgm:constr type="t" for="ch" forName="Parent1" refType="h" fact="0.0323"/>
              <dgm:constr type="w" for="ch" forName="Parent1" refType="w" fact="0.5"/>
              <dgm:constr type="h" for="ch" forName="Parent1" refType="h" fact="0.129"/>
              <dgm:constr type="l" for="ch" forName="ChildAccent2" refType="w" fact="0"/>
              <dgm:constr type="t" for="ch" forName="ChildAccent2" refType="h" fact="0.1613"/>
              <dgm:constr type="w" for="ch" forName="ChildAccent2" refType="w" fact="0.5"/>
              <dgm:constr type="h" for="ch" forName="ChildAccent2" refType="h" fact="0.8387"/>
              <dgm:constr type="l" for="ch" forName="Parent2" refType="w" fact="0"/>
              <dgm:constr type="t" for="ch" forName="Parent2" refType="h" fact="0"/>
              <dgm:constr type="w" for="ch" forName="Parent2" refType="w" fact="0.5"/>
              <dgm:constr type="h" for="ch" forName="Parent2" refType="h" fact="0.1613"/>
            </dgm:constrLst>
          </dgm:if>
          <dgm:if name="Name15"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3" refType="w" fact="0"/>
              <dgm:constr type="t" for="ch" forName="Child3" refType="h" fact="0.1757"/>
              <dgm:constr type="w" for="ch" forName="Child3" refType="w" fact="0.291"/>
              <dgm:constr type="h" for="ch" forName="Child3" refType="h" fact="0.8243"/>
              <dgm:constr type="l" for="ch" forName="Child2" refType="w" fact="0.3333"/>
              <dgm:constr type="t" for="ch" forName="Child2" refType="h" fact="0.1757"/>
              <dgm:constr type="w" for="ch" forName="Child2" refType="w" fact="0.291"/>
              <dgm:constr type="h" for="ch" forName="Child2" refType="h" fact="0.7655"/>
              <dgm:constr type="l" for="ch" forName="Child1" refType="w" fact="0.6667"/>
              <dgm:constr type="t" for="ch" forName="Child1" refType="h" fact="0.1757"/>
              <dgm:constr type="w" for="ch" forName="Child1" refType="w" fact="0.291"/>
              <dgm:constr type="h" for="ch" forName="Child1" refType="h" fact="0.7066"/>
              <dgm:constr type="l" for="ch" forName="ChildAccent1" refType="w" fact="0.6667"/>
              <dgm:constr type="t" for="ch" forName="ChildAccent1" refType="h" fact="0.1757"/>
              <dgm:constr type="w" for="ch" forName="ChildAccent1" refType="w" fact="0.3333"/>
              <dgm:constr type="h" for="ch" forName="ChildAccent1" refType="h" fact="0.7066"/>
              <dgm:constr type="l" for="ch" forName="Parent1" refType="w" fact="0.6667"/>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
              <dgm:constr type="t" for="ch" forName="ChildAccent3" refType="h" fact="0.1757"/>
              <dgm:constr type="w" for="ch" forName="ChildAccent3" refType="w" fact="0.3333"/>
              <dgm:constr type="h" for="ch" forName="ChildAccent3" refType="h" fact="0.8243"/>
              <dgm:constr type="l" for="ch" forName="Parent3" refType="w" fact="0"/>
              <dgm:constr type="t" for="ch" forName="Parent3" refType="h" fact="0"/>
              <dgm:constr type="w" for="ch" forName="Parent3" refType="w" fact="0.3333"/>
              <dgm:constr type="h" for="ch" forName="Parent3" refType="h" fact="0.176"/>
            </dgm:constrLst>
          </dgm:if>
          <dgm:if name="Name16"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4" refType="w" fact="0"/>
              <dgm:constr type="t" for="ch" forName="Child4" refType="h" fact="0.1892"/>
              <dgm:constr type="w" for="ch" forName="Child4" refType="w" fact="0.2183"/>
              <dgm:constr type="h" for="ch" forName="Child4" refType="h" fact="0.8108"/>
              <dgm:constr type="l" for="ch" forName="Child3" refType="w" fact="0.25"/>
              <dgm:constr type="t" for="ch" forName="Child3" refType="h" fact="0.1892"/>
              <dgm:constr type="w" for="ch" forName="Child3" refType="w" fact="0.2183"/>
              <dgm:constr type="h" for="ch" forName="Child3" refType="h" fact="0.7568"/>
              <dgm:constr type="l" for="ch" forName="Child2" refType="w" fact="0.5"/>
              <dgm:constr type="t" for="ch" forName="Child2" refType="h" fact="0.1892"/>
              <dgm:constr type="w" for="ch" forName="Child2" refType="w" fact="0.2183"/>
              <dgm:constr type="h" for="ch" forName="Child2" refType="h" fact="0.7027"/>
              <dgm:constr type="l" for="ch" forName="Child1" refType="w" fact="0.75"/>
              <dgm:constr type="t" for="ch" forName="Child1" refType="h" fact="0.1892"/>
              <dgm:constr type="w" for="ch" forName="Child1" refType="w" fact="0.2183"/>
              <dgm:constr type="h" for="ch" forName="Child1" refType="h" fact="0.6486"/>
              <dgm:constr type="l" for="ch" forName="ChildAccent1" refType="w" fact="0.75"/>
              <dgm:constr type="t" for="ch" forName="ChildAccent1" refType="h" fact="0.1892"/>
              <dgm:constr type="w" for="ch" forName="ChildAccent1" refType="w" fact="0.25"/>
              <dgm:constr type="h" for="ch" forName="ChildAccent1" refType="h" fact="0.6486"/>
              <dgm:constr type="l" for="ch" forName="Parent1" refType="w" fact="0.75"/>
              <dgm:constr type="t" for="ch" forName="Parent1" refType="h" fact="0.0811"/>
              <dgm:constr type="w" for="ch" forName="Parent1" refType="w" fact="0.25"/>
              <dgm:constr type="h" for="ch" forName="Parent1" refType="h" fact="0.1081"/>
              <dgm:constr type="l" for="ch" forName="ChildAccent2" refType="w" fact="0.5"/>
              <dgm:constr type="t" for="ch" forName="ChildAccent2" refType="h" fact="0.1892"/>
              <dgm:constr type="w" for="ch" forName="ChildAccent2" refType="w" fact="0.25"/>
              <dgm:constr type="h" for="ch" forName="ChildAccent2" refType="h" fact="0.7027"/>
              <dgm:constr type="l" for="ch" forName="Parent2" refType="w" fact="0.5"/>
              <dgm:constr type="t" for="ch" forName="Parent2" refType="h" fact="0.0541"/>
              <dgm:constr type="w" for="ch" forName="Parent2" refType="w" fact="0.25"/>
              <dgm:constr type="h" for="ch" forName="Parent2" refType="h" fact="0.1351"/>
              <dgm:constr type="l" for="ch" forName="ChildAccent3" refType="w" fact="0.25"/>
              <dgm:constr type="t" for="ch" forName="ChildAccent3" refType="h" fact="0.1892"/>
              <dgm:constr type="w" for="ch" forName="ChildAccent3" refType="w" fact="0.25"/>
              <dgm:constr type="h" for="ch" forName="ChildAccent3" refType="h" fact="0.7568"/>
              <dgm:constr type="l" for="ch" forName="Parent3" refType="w" fact="0.25"/>
              <dgm:constr type="t" for="ch" forName="Parent3" refType="h" fact="0.0279"/>
              <dgm:constr type="w" for="ch" forName="Parent3" refType="w" fact="0.25"/>
              <dgm:constr type="h" for="ch" forName="Parent3" refType="h" fact="0.161"/>
              <dgm:constr type="l" for="ch" forName="ChildAccent4" refType="w" fact="0"/>
              <dgm:constr type="t" for="ch" forName="ChildAccent4" refType="h" fact="0.1892"/>
              <dgm:constr type="w" for="ch" forName="ChildAccent4" refType="w" fact="0.25"/>
              <dgm:constr type="h" for="ch" forName="ChildAccent4" refType="h" fact="0.8108"/>
              <dgm:constr type="l" for="ch" forName="Parent4" refType="w" fact="0"/>
              <dgm:constr type="t" for="ch" forName="Parent4" refType="h" fact="0"/>
              <dgm:constr type="w" for="ch" forName="Parent4" refType="w" fact="0.25"/>
              <dgm:constr type="h" for="ch" forName="Parent4" refType="h" fact="0.1892"/>
            </dgm:constrLst>
          </dgm:if>
          <dgm:if name="Name17"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5" refType="w" fact="0"/>
              <dgm:constr type="t" for="ch" forName="Child5" refType="h" fact="0.2"/>
              <dgm:constr type="w" for="ch" forName="Child5" refType="w" fact="0.1747"/>
              <dgm:constr type="h" for="ch" forName="Child5" refType="h" fact="0.8"/>
              <dgm:constr type="l" for="ch" forName="Child4" refType="w" fact="0.2001"/>
              <dgm:constr type="t" for="ch" forName="Child4" refType="h" fact="0.2"/>
              <dgm:constr type="w" for="ch" forName="Child4" refType="w" fact="0.1747"/>
              <dgm:constr type="h" for="ch" forName="Child4" refType="h" fact="0.75"/>
              <dgm:constr type="l" for="ch" forName="Child3" refType="w" fact="0.4002"/>
              <dgm:constr type="t" for="ch" forName="Child3" refType="h" fact="0.2"/>
              <dgm:constr type="w" for="ch" forName="Child3" refType="w" fact="0.1747"/>
              <dgm:constr type="h" for="ch" forName="Child3" refType="h" fact="0.7"/>
              <dgm:constr type="l" for="ch" forName="Child2" refType="w" fact="0.6003"/>
              <dgm:constr type="t" for="ch" forName="Child2" refType="h" fact="0.2"/>
              <dgm:constr type="w" for="ch" forName="Child2" refType="w" fact="0.1747"/>
              <dgm:constr type="h" for="ch" forName="Child2" refType="h" fact="0.65"/>
              <dgm:constr type="l" for="ch" forName="Child1" refType="w" fact="0.7999"/>
              <dgm:constr type="t" for="ch" forName="Child1" refType="h" fact="0.2"/>
              <dgm:constr type="w" for="ch" forName="Child1" refType="w" fact="0.1747"/>
              <dgm:constr type="h" for="ch" forName="Child1" refType="h" fact="0.6"/>
              <dgm:constr type="l" for="ch" forName="ChildAccent1" refType="w" fact="0.7999"/>
              <dgm:constr type="t" for="ch" forName="ChildAccent1" refType="h" fact="0.2"/>
              <dgm:constr type="w" for="ch" forName="ChildAccent1" refType="w" fact="0.2001"/>
              <dgm:constr type="h" for="ch" forName="ChildAccent1" refType="h" fact="0.6"/>
              <dgm:constr type="l" for="ch" forName="Parent1" refType="w" fact="0.7999"/>
              <dgm:constr type="t" for="ch" forName="Parent1" refType="h" fact="0.1"/>
              <dgm:constr type="w" for="ch" forName="Parent1" refType="w" fact="0.2001"/>
              <dgm:constr type="h" for="ch" forName="Parent1" refType="h" fact="0.1"/>
              <dgm:constr type="l" for="ch" forName="ChildAccent2" refType="w" fact="0.6003"/>
              <dgm:constr type="t" for="ch" forName="ChildAccent2" refType="h" fact="0.2"/>
              <dgm:constr type="w" for="ch" forName="ChildAccent2" refType="w" fact="0.2001"/>
              <dgm:constr type="h" for="ch" forName="ChildAccent2" refType="h" fact="0.65"/>
              <dgm:constr type="l" for="ch" forName="Parent2" refType="w" fact="0.6003"/>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2001"/>
              <dgm:constr type="t" for="ch" forName="ChildAccent4" refType="h" fact="0.2"/>
              <dgm:constr type="w" for="ch" forName="ChildAccent4" refType="w" fact="0.2001"/>
              <dgm:constr type="h" for="ch" forName="ChildAccent4" refType="h" fact="0.75"/>
              <dgm:constr type="l" for="ch" forName="Parent4" refType="w" fact="0.2001"/>
              <dgm:constr type="t" for="ch" forName="Parent4" refType="h" fact="0.025"/>
              <dgm:constr type="w" for="ch" forName="Parent4" refType="w" fact="0.2001"/>
              <dgm:constr type="h" for="ch" forName="Parent4" refType="h" fact="0.175"/>
              <dgm:constr type="l" for="ch" forName="ChildAccent5" refType="w" fact="0"/>
              <dgm:constr type="t" for="ch" forName="ChildAccent5" refType="h" fact="0.2"/>
              <dgm:constr type="w" for="ch" forName="ChildAccent5" refType="w" fact="0.2001"/>
              <dgm:constr type="h" for="ch" forName="ChildAccent5" refType="h" fact="0.8"/>
              <dgm:constr type="l" for="ch" forName="Parent5" refType="w" fact="0"/>
              <dgm:constr type="t" for="ch" forName="Parent5" refType="h" fact="0"/>
              <dgm:constr type="w" for="ch" forName="Parent5" refType="w" fact="0.2001"/>
              <dgm:constr type="h" for="ch" forName="Parent5" refType="h" fact="0.2"/>
            </dgm:constrLst>
          </dgm:if>
          <dgm:if name="Name18"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6" refType="w" fact="0"/>
              <dgm:constr type="t" for="ch" forName="Child6" refType="h" fact="0.2087"/>
              <dgm:constr type="w" for="ch" forName="Child6" refType="w" fact="0.1458"/>
              <dgm:constr type="h" for="ch" forName="Child6" refType="h" fact="0.7913"/>
              <dgm:constr type="l" for="ch" forName="Child5" refType="w" fact="0.167"/>
              <dgm:constr type="t" for="ch" forName="Child5" refType="h" fact="0.2087"/>
              <dgm:constr type="w" for="ch" forName="Child5" refType="w" fact="0.1458"/>
              <dgm:constr type="h" for="ch" forName="Child5" refType="h" fact="0.7448"/>
              <dgm:constr type="l" for="ch" forName="Child4" refType="w" fact="0.3339"/>
              <dgm:constr type="t" for="ch" forName="Child4" refType="h" fact="0.2087"/>
              <dgm:constr type="w" for="ch" forName="Child4" refType="w" fact="0.1458"/>
              <dgm:constr type="h" for="ch" forName="Child4" refType="h" fact="0.6982"/>
              <dgm:constr type="l" for="ch" forName="Child3" refType="w" fact="0.5009"/>
              <dgm:constr type="t" for="ch" forName="Child3" refType="h" fact="0.2087"/>
              <dgm:constr type="w" for="ch" forName="Child3" refType="w" fact="0.1458"/>
              <dgm:constr type="h" for="ch" forName="Child3" refType="h" fact="0.6517"/>
              <dgm:constr type="l" for="ch" forName="Child2" refType="w" fact="0.6674"/>
              <dgm:constr type="t" for="ch" forName="Child2" refType="h" fact="0.2087"/>
              <dgm:constr type="w" for="ch" forName="Child2" refType="w" fact="0.1458"/>
              <dgm:constr type="h" for="ch" forName="Child2" refType="h" fact="0.6051"/>
              <dgm:constr type="l" for="ch" forName="Child1" refType="w" fact="0.833"/>
              <dgm:constr type="t" for="ch" forName="Child1" refType="h" fact="0.2087"/>
              <dgm:constr type="w" for="ch" forName="Child1" refType="w" fact="0.1458"/>
              <dgm:constr type="h" for="ch" forName="Child1" refType="h" fact="0.5586"/>
              <dgm:constr type="l" for="ch" forName="ChildAccent1" refType="w" fact="0.833"/>
              <dgm:constr type="t" for="ch" forName="ChildAccent1" refType="h" fact="0.2087"/>
              <dgm:constr type="w" for="ch" forName="ChildAccent1" refType="w" fact="0.167"/>
              <dgm:constr type="h" for="ch" forName="ChildAccent1" refType="h" fact="0.5586"/>
              <dgm:constr type="l" for="ch" forName="Parent1" refType="w" fact="0.833"/>
              <dgm:constr type="t" for="ch" forName="Parent1" refType="h" fact="0.1156"/>
              <dgm:constr type="w" for="ch" forName="Parent1" refType="w" fact="0.167"/>
              <dgm:constr type="h" for="ch" forName="Parent1" refType="h" fact="0.0931"/>
              <dgm:constr type="l" for="ch" forName="ChildAccent2" refType="w" fact="0.6674"/>
              <dgm:constr type="t" for="ch" forName="ChildAccent2" refType="h" fact="0.2087"/>
              <dgm:constr type="w" for="ch" forName="ChildAccent2" refType="w" fact="0.167"/>
              <dgm:constr type="h" for="ch" forName="ChildAccent2" refType="h" fact="0.6051"/>
              <dgm:constr type="l" for="ch" forName="Parent2" refType="w" fact="0.6674"/>
              <dgm:constr type="t" for="ch" forName="Parent2" refType="h" fact="0.0923"/>
              <dgm:constr type="w" for="ch" forName="Parent2" refType="w" fact="0.165"/>
              <dgm:constr type="h" for="ch" forName="Parent2" refType="h" fact="0.1164"/>
              <dgm:constr type="l" for="ch" forName="ChildAccent3" refType="w" fact="0.5009"/>
              <dgm:constr type="t" for="ch" forName="ChildAccent3" refType="h" fact="0.2087"/>
              <dgm:constr type="w" for="ch" forName="ChildAccent3" refType="w" fact="0.167"/>
              <dgm:constr type="h" for="ch" forName="ChildAccent3" refType="h" fact="0.6517"/>
              <dgm:constr type="l" for="ch" forName="Parent3" refType="w" fact="0.5009"/>
              <dgm:constr type="t" for="ch" forName="Parent3" refType="h" fact="0.0698"/>
              <dgm:constr type="w" for="ch" forName="Parent3" refType="w" fact="0.166"/>
              <dgm:constr type="h" for="ch" forName="Parent3" refType="h" fact="0.1396"/>
              <dgm:constr type="l" for="ch" forName="ChildAccent4" refType="w" fact="0.3339"/>
              <dgm:constr type="t" for="ch" forName="ChildAccent4" refType="h" fact="0.2087"/>
              <dgm:constr type="w" for="ch" forName="ChildAccent4" refType="w" fact="0.167"/>
              <dgm:constr type="h" for="ch" forName="ChildAccent4" refType="h" fact="0.6982"/>
              <dgm:constr type="l" for="ch" forName="Parent4" refType="w" fact="0.3339"/>
              <dgm:constr type="t" for="ch" forName="Parent4" refType="h" fact="0.0458"/>
              <dgm:constr type="w" for="ch" forName="Parent4" refType="w" fact="0.167"/>
              <dgm:constr type="h" for="ch" forName="Parent4" refType="h" fact="0.1629"/>
              <dgm:constr type="l" for="ch" forName="ChildAccent5" refType="w" fact="0.167"/>
              <dgm:constr type="t" for="ch" forName="ChildAccent5" refType="h" fact="0.2087"/>
              <dgm:constr type="w" for="ch" forName="ChildAccent5" refType="w" fact="0.167"/>
              <dgm:constr type="h" for="ch" forName="ChildAccent5" refType="h" fact="0.7448"/>
              <dgm:constr type="l" for="ch" forName="Parent5" refType="w" fact="0.167"/>
              <dgm:constr type="t" for="ch" forName="Parent5" refType="h" fact="0.0225"/>
              <dgm:constr type="w" for="ch" forName="Parent5" refType="w" fact="0.167"/>
              <dgm:constr type="h" for="ch" forName="Parent5" refType="h" fact="0.1862"/>
              <dgm:constr type="l" for="ch" forName="ChildAccent6" refType="w" fact="0"/>
              <dgm:constr type="t" for="ch" forName="ChildAccent6" refType="h" fact="0.2087"/>
              <dgm:constr type="w" for="ch" forName="ChildAccent6" refType="w" fact="0.167"/>
              <dgm:constr type="h" for="ch" forName="ChildAccent6" refType="h" fact="0.7913"/>
              <dgm:constr type="l" for="ch" forName="Parent6" refType="w" fact="0"/>
              <dgm:constr type="t" for="ch" forName="Parent6" refType="h" fact="0"/>
              <dgm:constr type="w" for="ch" forName="Parent6" refType="w" fact="0.167"/>
              <dgm:constr type="h" for="ch" forName="Parent6" refType="h" fact="0.2095"/>
            </dgm:constrLst>
          </dgm:if>
          <dgm:else name="Name19">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7" refType="w" fact="0"/>
              <dgm:constr type="t" for="ch" forName="Child7" refType="h" fact="0.2168"/>
              <dgm:constr type="w" for="ch" forName="Child7" refType="w" fact="0.125"/>
              <dgm:constr type="h" for="ch" forName="Child7" refType="h" fact="0.7832"/>
              <dgm:constr type="l" for="ch" forName="Child6" refType="w" fact="0.1432"/>
              <dgm:constr type="t" for="ch" forName="Child6" refType="h" fact="0.2168"/>
              <dgm:constr type="w" for="ch" forName="Child6" refType="w" fact="0.125"/>
              <dgm:constr type="h" for="ch" forName="Child6" refType="h" fact="0.7397"/>
              <dgm:constr type="l" for="ch" forName="Child5" refType="w" fact="0.2865"/>
              <dgm:constr type="t" for="ch" forName="Child5" refType="h" fact="0.2168"/>
              <dgm:constr type="w" for="ch" forName="Child5" refType="w" fact="0.125"/>
              <dgm:constr type="h" for="ch" forName="Child5" refType="h" fact="0.6962"/>
              <dgm:constr type="l" for="ch" forName="Child4" refType="w" fact="0.4297"/>
              <dgm:constr type="t" for="ch" forName="Child4" refType="h" fact="0.2168"/>
              <dgm:constr type="w" for="ch" forName="Child4" refType="w" fact="0.125"/>
              <dgm:constr type="h" for="ch" forName="Child4" refType="h" fact="0.6526"/>
              <dgm:constr type="l" for="ch" forName="Child3" refType="w" fact="0.5726"/>
              <dgm:constr type="t" for="ch" forName="Child3" refType="h" fact="0.2168"/>
              <dgm:constr type="w" for="ch" forName="Child3" refType="w" fact="0.125"/>
              <dgm:constr type="h" for="ch" forName="Child3" refType="h" fact="0.6091"/>
              <dgm:constr type="l" for="ch" forName="Child2" refType="w" fact="0.7147"/>
              <dgm:constr type="t" for="ch" forName="Child2" refType="h" fact="0.2168"/>
              <dgm:constr type="w" for="ch" forName="Child2" refType="w" fact="0.125"/>
              <dgm:constr type="h" for="ch" forName="Child2" refType="h" fact="0.5656"/>
              <dgm:constr type="l" for="ch" forName="Child1" refType="w" fact="0.8568"/>
              <dgm:constr type="t" for="ch" forName="Child1" refType="h" fact="0.2168"/>
              <dgm:constr type="w" for="ch" forName="Child1" refType="w" fact="0.125"/>
              <dgm:constr type="h" for="ch" forName="Child1" refType="h" fact="0.5221"/>
              <dgm:constr type="l" for="ch" forName="ChildAccent1" refType="w" fact="0.8568"/>
              <dgm:constr type="t" for="ch" forName="ChildAccent1" refType="h" fact="0.2168"/>
              <dgm:constr type="w" for="ch" forName="ChildAccent1" refType="w" fact="0.1432"/>
              <dgm:constr type="h" for="ch" forName="ChildAccent1" refType="h" fact="0.5221"/>
              <dgm:constr type="l" for="ch" forName="Parent1" refType="w" fact="0.8568"/>
              <dgm:constr type="t" for="ch" forName="Parent1" refType="h" fact="0.1298"/>
              <dgm:constr type="w" for="ch" forName="Parent1" refType="w" fact="0.1432"/>
              <dgm:constr type="h" for="ch" forName="Parent1" refType="h" fact="0.087"/>
              <dgm:constr type="l" for="ch" forName="ChildAccent2" refType="w" fact="0.7147"/>
              <dgm:constr type="t" for="ch" forName="ChildAccent2" refType="h" fact="0.2168"/>
              <dgm:constr type="w" for="ch" forName="ChildAccent2" refType="w" fact="0.1432"/>
              <dgm:constr type="h" for="ch" forName="ChildAccent2" refType="h" fact="0.5656"/>
              <dgm:constr type="l" for="ch" forName="Parent2" refType="w" fact="0.7147"/>
              <dgm:constr type="t" for="ch" forName="Parent2" refType="h" fact="0.108"/>
              <dgm:constr type="w" for="ch" forName="Parent2" refType="w" fact="0.1425"/>
              <dgm:constr type="h" for="ch" forName="Parent2" refType="h" fact="0.1088"/>
              <dgm:constr type="l" for="ch" forName="ChildAccent3" refType="w" fact="0.5726"/>
              <dgm:constr type="t" for="ch" forName="ChildAccent3" refType="h" fact="0.2168"/>
              <dgm:constr type="w" for="ch" forName="ChildAccent3" refType="w" fact="0.1432"/>
              <dgm:constr type="h" for="ch" forName="ChildAccent3" refType="h" fact="0.6091"/>
              <dgm:constr type="l" for="ch" forName="Parent3" refType="w" fact="0.5726"/>
              <dgm:constr type="t" for="ch" forName="Parent3" refType="h" fact="0.087"/>
              <dgm:constr type="w" for="ch" forName="Parent3" refType="w" fact="0.14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2865"/>
              <dgm:constr type="t" for="ch" forName="ChildAccent5" refType="h" fact="0.2168"/>
              <dgm:constr type="w" for="ch" forName="ChildAccent5" refType="w" fact="0.1432"/>
              <dgm:constr type="h" for="ch" forName="ChildAccent5" refType="h" fact="0.6962"/>
              <dgm:constr type="l" for="ch" forName="Parent5" refType="w" fact="0.2865"/>
              <dgm:constr type="t" for="ch" forName="Parent5" refType="h" fact="0.0428"/>
              <dgm:constr type="w" for="ch" forName="Parent5" refType="w" fact="0.1432"/>
              <dgm:constr type="h" for="ch" forName="Parent5" refType="h" fact="0.174"/>
              <dgm:constr type="l" for="ch" forName="ChildAccent6" refType="w" fact="0.1432"/>
              <dgm:constr type="t" for="ch" forName="ChildAccent6" refType="h" fact="0.2168"/>
              <dgm:constr type="w" for="ch" forName="ChildAccent6" refType="w" fact="0.1432"/>
              <dgm:constr type="h" for="ch" forName="ChildAccent6" refType="h" fact="0.7397"/>
              <dgm:constr type="l" for="ch" forName="Parent6" refType="w" fact="0.1432"/>
              <dgm:constr type="t" for="ch" forName="Parent6" refType="h" fact="0.0217"/>
              <dgm:constr type="w" for="ch" forName="Parent6" refType="w" fact="0.1432"/>
              <dgm:constr type="h" for="ch" forName="Parent6" refType="h" fact="0.1958"/>
              <dgm:constr type="l" for="ch" forName="ChildAccent7" refType="w" fact="0"/>
              <dgm:constr type="t" for="ch" forName="ChildAccent7" refType="h" fact="0.2168"/>
              <dgm:constr type="w" for="ch" forName="ChildAccent7" refType="w" fact="0.1432"/>
              <dgm:constr type="h" for="ch" forName="ChildAccent7" refType="h" fact="0.7832"/>
              <dgm:constr type="l" for="ch" forName="Parent7" refType="w" fact="0"/>
              <dgm:constr type="t" for="ch" forName="Parent7" refType="h" fact="0"/>
              <dgm:constr type="w" for="ch" forName="Parent7" refType="w" fact="0.1432"/>
              <dgm:constr type="h" for="ch" forName="Parent7" refType="h" fact="0.2175"/>
            </dgm:constrLst>
          </dgm:else>
        </dgm:choose>
      </dgm:else>
    </dgm:choose>
    <dgm:forEach name="wrapper" axis="self" ptType="parTrans">
      <dgm:forEach name="accentRepeat" axis="self">
        <dgm:layoutNode name="ChildAccent" styleLbl="alignImgPlace1">
          <dgm:alg type="sp"/>
          <dgm:choose name="Name20">
            <dgm:if name="Name21" axis="followSib" ptType="node" func="cnt" op="equ" val="0">
              <dgm:shape xmlns:r="http://schemas.openxmlformats.org/officeDocument/2006/relationships" type="wedgeRectCallout" r:blip="">
                <dgm:adjLst>
                  <dgm:adj idx="1" val="0"/>
                  <dgm:adj idx="2" val="0"/>
                </dgm:adjLst>
              </dgm:shape>
            </dgm:if>
            <dgm:else name="Name22">
              <dgm:choose name="Name23">
                <dgm:if name="Name24" axis="precedSib" ptType="node" func="cnt" op="equ" val="6">
                  <dgm:shape xmlns:r="http://schemas.openxmlformats.org/officeDocument/2006/relationships" type="wedgeRectCallout" r:blip="">
                    <dgm:adjLst>
                      <dgm:adj idx="1" val="0"/>
                      <dgm:adj idx="2" val="0"/>
                    </dgm:adjLst>
                  </dgm:shape>
                </dgm:if>
                <dgm:else name="Name25">
                  <dgm:choose name="Name26">
                    <dgm:if name="Name27" func="var" arg="dir" op="equ" val="norm">
                      <dgm:shape xmlns:r="http://schemas.openxmlformats.org/officeDocument/2006/relationships" type="wedgeRectCallout" r:blip="">
                        <dgm:adjLst>
                          <dgm:adj idx="1" val="0.625"/>
                          <dgm:adj idx="2" val="0.2083"/>
                        </dgm:adjLst>
                      </dgm:shape>
                    </dgm:if>
                    <dgm:else name="Name28">
                      <dgm:shape xmlns:r="http://schemas.openxmlformats.org/officeDocument/2006/relationships" type="wedgeRectCallout" r:blip="">
                        <dgm:adjLst>
                          <dgm:adj idx="1" val="-0.625"/>
                          <dgm:adj idx="2" val="0.2083"/>
                        </dgm:adjLst>
                      </dgm:shape>
                    </dgm:else>
                  </dgm:choose>
                </dgm:else>
              </dgm:choose>
            </dgm:else>
          </dgm:choose>
          <dgm:presOf axis="des" ptType="node"/>
        </dgm:layoutNode>
      </dgm:forEach>
    </dgm:forEach>
    <dgm:forEach name="Name29" axis="ch" ptType="node" st="7" cnt="1">
      <dgm:layoutNode name="ChildAccent7">
        <dgm:alg type="sp"/>
        <dgm:shape xmlns:r="http://schemas.openxmlformats.org/officeDocument/2006/relationships" r:blip="">
          <dgm:adjLst/>
        </dgm:shape>
        <dgm:presOf/>
        <dgm:constrLst/>
        <dgm:forEach name="Name30" ref="accentRepeat"/>
      </dgm:layoutNode>
      <dgm:layoutNode name="Child7" styleLbl="revTx">
        <dgm:varLst>
          <dgm:chMax val="0"/>
          <dgm:chPref val="0"/>
          <dgm:bulletEnabled val="1"/>
        </dgm:varLst>
        <dgm:choose name="Name31">
          <dgm:if name="Name32" func="var" arg="dir" op="equ" val="norm">
            <dgm:alg type="tx">
              <dgm:param type="parTxLTRAlign" val="r"/>
              <dgm:param type="shpTxLTRAlignCh" val="r"/>
              <dgm:param type="txAnchorVert" val="t"/>
            </dgm:alg>
          </dgm:if>
          <dgm:else name="Name3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7"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4" axis="ch" ptType="node" st="6" cnt="1">
      <dgm:layoutNode name="ChildAccent6">
        <dgm:alg type="sp"/>
        <dgm:shape xmlns:r="http://schemas.openxmlformats.org/officeDocument/2006/relationships" r:blip="">
          <dgm:adjLst/>
        </dgm:shape>
        <dgm:presOf/>
        <dgm:constrLst/>
        <dgm:forEach name="Name35" ref="accentRepeat"/>
      </dgm:layoutNode>
      <dgm:layoutNode name="Child6" styleLbl="revTx">
        <dgm:varLst>
          <dgm:chMax val="0"/>
          <dgm:chPref val="0"/>
          <dgm:bulletEnabled val="1"/>
        </dgm:varLst>
        <dgm:choose name="Name36">
          <dgm:if name="Name37" func="var" arg="dir" op="equ" val="norm">
            <dgm:alg type="tx">
              <dgm:param type="parTxLTRAlign" val="r"/>
              <dgm:param type="shpTxLTRAlignCh" val="r"/>
              <dgm:param type="txAnchorVert" val="t"/>
            </dgm:alg>
          </dgm:if>
          <dgm:else name="Name3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6"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9" axis="ch" ptType="node" st="5" cnt="1">
      <dgm:layoutNode name="ChildAccent5">
        <dgm:alg type="sp"/>
        <dgm:shape xmlns:r="http://schemas.openxmlformats.org/officeDocument/2006/relationships" r:blip="">
          <dgm:adjLst/>
        </dgm:shape>
        <dgm:presOf/>
        <dgm:constrLst/>
        <dgm:forEach name="Name40" ref="accentRepeat"/>
      </dgm:layoutNode>
      <dgm:layoutNode name="Child5" styleLbl="revTx">
        <dgm:varLst>
          <dgm:chMax val="0"/>
          <dgm:chPref val="0"/>
          <dgm:bulletEnabled val="1"/>
        </dgm:varLst>
        <dgm:choose name="Name41">
          <dgm:if name="Name42" func="var" arg="dir" op="equ" val="norm">
            <dgm:alg type="tx">
              <dgm:param type="parTxLTRAlign" val="r"/>
              <dgm:param type="shpTxLTRAlignCh" val="r"/>
              <dgm:param type="txAnchorVert" val="t"/>
            </dgm:alg>
          </dgm:if>
          <dgm:else name="Name4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5"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4" axis="ch" ptType="node" st="4" cnt="1">
      <dgm:layoutNode name="ChildAccent4">
        <dgm:alg type="sp"/>
        <dgm:shape xmlns:r="http://schemas.openxmlformats.org/officeDocument/2006/relationships" r:blip="">
          <dgm:adjLst/>
        </dgm:shape>
        <dgm:presOf/>
        <dgm:constrLst/>
        <dgm:forEach name="Name45" ref="accentRepeat"/>
      </dgm:layoutNode>
      <dgm:layoutNode name="Child4" styleLbl="revTx">
        <dgm:varLst>
          <dgm:chMax val="0"/>
          <dgm:chPref val="0"/>
          <dgm:bulletEnabled val="1"/>
        </dgm:varLst>
        <dgm:choose name="Name46">
          <dgm:if name="Name47" func="var" arg="dir" op="equ" val="norm">
            <dgm:alg type="tx">
              <dgm:param type="parTxLTRAlign" val="r"/>
              <dgm:param type="shpTxLTRAlignCh" val="r"/>
              <dgm:param type="txAnchorVert" val="t"/>
            </dgm:alg>
          </dgm:if>
          <dgm:else name="Name4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4"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9" axis="ch" ptType="node" st="3" cnt="1">
      <dgm:layoutNode name="ChildAccent3">
        <dgm:alg type="sp"/>
        <dgm:shape xmlns:r="http://schemas.openxmlformats.org/officeDocument/2006/relationships" r:blip="">
          <dgm:adjLst/>
        </dgm:shape>
        <dgm:presOf/>
        <dgm:constrLst/>
        <dgm:forEach name="Name50" ref="accentRepeat"/>
      </dgm:layoutNode>
      <dgm:layoutNode name="Child3" styleLbl="revTx">
        <dgm:varLst>
          <dgm:chMax val="0"/>
          <dgm:chPref val="0"/>
          <dgm:bulletEnabled val="1"/>
        </dgm:varLst>
        <dgm:choose name="Name51">
          <dgm:if name="Name52" func="var" arg="dir" op="equ" val="norm">
            <dgm:alg type="tx">
              <dgm:param type="parTxLTRAlign" val="r"/>
              <dgm:param type="shpTxLTRAlignCh" val="r"/>
              <dgm:param type="txAnchorVert" val="t"/>
            </dgm:alg>
          </dgm:if>
          <dgm:else name="Name5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3"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4" axis="ch" ptType="node" st="2" cnt="1">
      <dgm:layoutNode name="ChildAccent2">
        <dgm:alg type="sp"/>
        <dgm:shape xmlns:r="http://schemas.openxmlformats.org/officeDocument/2006/relationships" r:blip="">
          <dgm:adjLst/>
        </dgm:shape>
        <dgm:presOf/>
        <dgm:constrLst/>
        <dgm:forEach name="Name55" ref="accentRepeat"/>
      </dgm:layoutNode>
      <dgm:layoutNode name="Child2" styleLbl="revTx">
        <dgm:varLst>
          <dgm:chMax val="0"/>
          <dgm:chPref val="0"/>
          <dgm:bulletEnabled val="1"/>
        </dgm:varLst>
        <dgm:choose name="Name56">
          <dgm:if name="Name57" func="var" arg="dir" op="equ" val="norm">
            <dgm:alg type="tx">
              <dgm:param type="parTxLTRAlign" val="r"/>
              <dgm:param type="shpTxLTRAlignCh" val="r"/>
              <dgm:param type="txAnchorVert" val="t"/>
            </dgm:alg>
          </dgm:if>
          <dgm:else name="Name5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2"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9" axis="ch" ptType="node" cnt="1">
      <dgm:layoutNode name="ChildAccent1">
        <dgm:alg type="sp"/>
        <dgm:shape xmlns:r="http://schemas.openxmlformats.org/officeDocument/2006/relationships" r:blip="">
          <dgm:adjLst/>
        </dgm:shape>
        <dgm:presOf/>
        <dgm:constrLst/>
        <dgm:forEach name="Name60" ref="accentRepeat"/>
      </dgm:layoutNode>
      <dgm:layoutNode name="Child1" styleLbl="revTx">
        <dgm:varLst>
          <dgm:chMax val="0"/>
          <dgm:chPref val="0"/>
          <dgm:bulletEnabled val="1"/>
        </dgm:varLst>
        <dgm:choose name="Name61">
          <dgm:if name="Name62" func="var" arg="dir" op="equ" val="norm">
            <dgm:alg type="tx">
              <dgm:param type="parTxLTRAlign" val="r"/>
              <dgm:param type="shpTxLTRAlignCh" val="r"/>
              <dgm:param type="txAnchorVert" val="t"/>
            </dgm:alg>
          </dgm:if>
          <dgm:else name="Name6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1"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CDD81333-762C-4274-A4C0-449063DEA4A9}" type="datetimeFigureOut">
              <a:rPr lang="en-US" smtClean="0"/>
              <a:t>2/18/2025</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7BA5DD67-06B3-4D5C-BB36-90434080F8C4}" type="slidenum">
              <a:rPr lang="en-US" smtClean="0"/>
              <a:t>‹#›</a:t>
            </a:fld>
            <a:endParaRPr lang="en-US"/>
          </a:p>
        </p:txBody>
      </p:sp>
    </p:spTree>
    <p:extLst>
      <p:ext uri="{BB962C8B-B14F-4D97-AF65-F5344CB8AC3E}">
        <p14:creationId xmlns:p14="http://schemas.microsoft.com/office/powerpoint/2010/main" val="3339501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A5DD67-06B3-4D5C-BB36-90434080F8C4}" type="slidenum">
              <a:rPr lang="en-US" smtClean="0"/>
              <a:t>39</a:t>
            </a:fld>
            <a:endParaRPr lang="en-US"/>
          </a:p>
        </p:txBody>
      </p:sp>
    </p:spTree>
    <p:extLst>
      <p:ext uri="{BB962C8B-B14F-4D97-AF65-F5344CB8AC3E}">
        <p14:creationId xmlns:p14="http://schemas.microsoft.com/office/powerpoint/2010/main" val="3062730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41</a:t>
            </a:fld>
            <a:endParaRPr lang="en-US"/>
          </a:p>
        </p:txBody>
      </p:sp>
    </p:spTree>
    <p:extLst>
      <p:ext uri="{BB962C8B-B14F-4D97-AF65-F5344CB8AC3E}">
        <p14:creationId xmlns:p14="http://schemas.microsoft.com/office/powerpoint/2010/main" val="775377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78977-F630-18F9-0575-8C469BC4A8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3C6680-E049-18E7-4CF6-61C3A19E33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5ADD42-141B-D8A4-0742-8096FD2957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DF3797-F373-33E6-BACE-53348731C5BF}"/>
              </a:ext>
            </a:extLst>
          </p:cNvPr>
          <p:cNvSpPr>
            <a:spLocks noGrp="1"/>
          </p:cNvSpPr>
          <p:nvPr>
            <p:ph type="sldNum" sz="quarter" idx="5"/>
          </p:nvPr>
        </p:nvSpPr>
        <p:spPr/>
        <p:txBody>
          <a:bodyPr/>
          <a:lstStyle/>
          <a:p>
            <a:fld id="{7BA5DD67-06B3-4D5C-BB36-90434080F8C4}" type="slidenum">
              <a:rPr lang="en-US" smtClean="0"/>
              <a:t>63</a:t>
            </a:fld>
            <a:endParaRPr lang="en-US"/>
          </a:p>
        </p:txBody>
      </p:sp>
    </p:spTree>
    <p:extLst>
      <p:ext uri="{BB962C8B-B14F-4D97-AF65-F5344CB8AC3E}">
        <p14:creationId xmlns:p14="http://schemas.microsoft.com/office/powerpoint/2010/main" val="3072506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2/18/2025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2/18/2025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2/18/2025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2/18/2025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613498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showMasterPhAnim="0" type="title">
  <p:cSld name="Title Slide">
    <p:spTree>
      <p:nvGrpSpPr>
        <p:cNvPr id="1" name=""/>
        <p:cNvGrpSpPr/>
        <p:nvPr/>
      </p:nvGrpSpPr>
      <p:grpSpPr>
        <a:xfrm>
          <a:off x="0" y="0"/>
          <a:ext cx="0" cy="0"/>
          <a:chOff x="0" y="0"/>
          <a:chExt cx="0" cy="0"/>
        </a:xfrm>
      </p:grpSpPr>
      <p:sp>
        <p:nvSpPr>
          <p:cNvPr id="2" name="Rectangles 406529">
            <a:extLst>
              <a:ext uri="{FF2B5EF4-FFF2-40B4-BE49-F238E27FC236}">
                <a16:creationId xmlns:a16="http://schemas.microsoft.com/office/drawing/2014/main" id="{F3164ED5-239D-F1E7-1FBC-F901A48BBFD0}"/>
              </a:ext>
            </a:extLst>
          </p:cNvPr>
          <p:cNvSpPr>
            <a:spLocks noChangeArrowheads="1"/>
          </p:cNvSpPr>
          <p:nvPr/>
        </p:nvSpPr>
        <p:spPr bwMode="auto">
          <a:xfrm>
            <a:off x="6143627" y="0"/>
            <a:ext cx="2835274" cy="10287000"/>
          </a:xfrm>
          <a:prstGeom prst="rect">
            <a:avLst/>
          </a:prstGeom>
          <a:solidFill>
            <a:schemeClr val="accent2">
              <a:alpha val="70195"/>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3" name="Rectangles 406530">
            <a:extLst>
              <a:ext uri="{FF2B5EF4-FFF2-40B4-BE49-F238E27FC236}">
                <a16:creationId xmlns:a16="http://schemas.microsoft.com/office/drawing/2014/main" id="{E564F485-E89F-6D70-30F1-5CF77093A62B}"/>
              </a:ext>
            </a:extLst>
          </p:cNvPr>
          <p:cNvSpPr>
            <a:spLocks noChangeArrowheads="1"/>
          </p:cNvSpPr>
          <p:nvPr/>
        </p:nvSpPr>
        <p:spPr bwMode="auto">
          <a:xfrm>
            <a:off x="1" y="0"/>
            <a:ext cx="6305550" cy="10287000"/>
          </a:xfrm>
          <a:prstGeom prst="rect">
            <a:avLst/>
          </a:prstGeom>
          <a:gradFill rotWithShape="1">
            <a:gsLst>
              <a:gs pos="0">
                <a:schemeClr val="accent2"/>
              </a:gs>
              <a:gs pos="100000">
                <a:srgbClr val="4084AF"/>
              </a:gs>
            </a:gsLst>
            <a:lin ang="5400000" scaled="1"/>
          </a:gra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4" name="Rectangles 406531">
            <a:extLst>
              <a:ext uri="{FF2B5EF4-FFF2-40B4-BE49-F238E27FC236}">
                <a16:creationId xmlns:a16="http://schemas.microsoft.com/office/drawing/2014/main" id="{28AA5F82-D1E0-8238-9F4D-AED5EA1A1962}"/>
              </a:ext>
            </a:extLst>
          </p:cNvPr>
          <p:cNvSpPr>
            <a:spLocks noChangeArrowheads="1"/>
          </p:cNvSpPr>
          <p:nvPr/>
        </p:nvSpPr>
        <p:spPr bwMode="auto">
          <a:xfrm>
            <a:off x="13804901" y="-16669"/>
            <a:ext cx="606426" cy="10287002"/>
          </a:xfrm>
          <a:prstGeom prst="rect">
            <a:avLst/>
          </a:prstGeom>
          <a:solidFill>
            <a:schemeClr val="accent2">
              <a:alpha val="30196"/>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5" name="Rectangles 406532">
            <a:extLst>
              <a:ext uri="{FF2B5EF4-FFF2-40B4-BE49-F238E27FC236}">
                <a16:creationId xmlns:a16="http://schemas.microsoft.com/office/drawing/2014/main" id="{593DC45A-7210-E8DF-390E-CEF472E7F6DE}"/>
              </a:ext>
            </a:extLst>
          </p:cNvPr>
          <p:cNvSpPr>
            <a:spLocks noChangeArrowheads="1"/>
          </p:cNvSpPr>
          <p:nvPr/>
        </p:nvSpPr>
        <p:spPr bwMode="auto">
          <a:xfrm>
            <a:off x="14316076" y="19050"/>
            <a:ext cx="454024" cy="10287000"/>
          </a:xfrm>
          <a:prstGeom prst="rect">
            <a:avLst/>
          </a:prstGeom>
          <a:solidFill>
            <a:schemeClr val="accent2">
              <a:alpha val="20000"/>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6" name="Rectangles 406533">
            <a:extLst>
              <a:ext uri="{FF2B5EF4-FFF2-40B4-BE49-F238E27FC236}">
                <a16:creationId xmlns:a16="http://schemas.microsoft.com/office/drawing/2014/main" id="{17F378BF-814F-1482-1C19-247A2E8C4CC0}"/>
              </a:ext>
            </a:extLst>
          </p:cNvPr>
          <p:cNvSpPr>
            <a:spLocks noChangeArrowheads="1"/>
          </p:cNvSpPr>
          <p:nvPr/>
        </p:nvSpPr>
        <p:spPr bwMode="auto">
          <a:xfrm>
            <a:off x="8750300" y="0"/>
            <a:ext cx="2120900" cy="10287000"/>
          </a:xfrm>
          <a:prstGeom prst="rect">
            <a:avLst/>
          </a:prstGeom>
          <a:solidFill>
            <a:schemeClr val="accent2">
              <a:alpha val="63921"/>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7" name="Rectangles 406534">
            <a:extLst>
              <a:ext uri="{FF2B5EF4-FFF2-40B4-BE49-F238E27FC236}">
                <a16:creationId xmlns:a16="http://schemas.microsoft.com/office/drawing/2014/main" id="{28672071-8976-FE10-2186-44F075C7F2D1}"/>
              </a:ext>
            </a:extLst>
          </p:cNvPr>
          <p:cNvSpPr>
            <a:spLocks noChangeArrowheads="1"/>
          </p:cNvSpPr>
          <p:nvPr/>
        </p:nvSpPr>
        <p:spPr bwMode="auto">
          <a:xfrm>
            <a:off x="10718801" y="-26194"/>
            <a:ext cx="1457326" cy="10408445"/>
          </a:xfrm>
          <a:prstGeom prst="rect">
            <a:avLst/>
          </a:prstGeom>
          <a:solidFill>
            <a:schemeClr val="accent2">
              <a:alpha val="54117"/>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8" name="Rectangles 406535">
            <a:extLst>
              <a:ext uri="{FF2B5EF4-FFF2-40B4-BE49-F238E27FC236}">
                <a16:creationId xmlns:a16="http://schemas.microsoft.com/office/drawing/2014/main" id="{1A202C7F-AE77-598A-9E38-FACFD8A33C79}"/>
              </a:ext>
            </a:extLst>
          </p:cNvPr>
          <p:cNvSpPr>
            <a:spLocks noChangeArrowheads="1"/>
          </p:cNvSpPr>
          <p:nvPr/>
        </p:nvSpPr>
        <p:spPr bwMode="auto">
          <a:xfrm>
            <a:off x="12036427" y="-28575"/>
            <a:ext cx="1095374" cy="10408445"/>
          </a:xfrm>
          <a:prstGeom prst="rect">
            <a:avLst/>
          </a:prstGeom>
          <a:solidFill>
            <a:schemeClr val="accent2">
              <a:alpha val="47058"/>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9" name="Rectangles 406536">
            <a:extLst>
              <a:ext uri="{FF2B5EF4-FFF2-40B4-BE49-F238E27FC236}">
                <a16:creationId xmlns:a16="http://schemas.microsoft.com/office/drawing/2014/main" id="{6A669FE5-8622-8973-E94D-9C0561CBA876}"/>
              </a:ext>
            </a:extLst>
          </p:cNvPr>
          <p:cNvSpPr>
            <a:spLocks noChangeArrowheads="1"/>
          </p:cNvSpPr>
          <p:nvPr/>
        </p:nvSpPr>
        <p:spPr bwMode="auto">
          <a:xfrm>
            <a:off x="13011150" y="0"/>
            <a:ext cx="892176" cy="10287000"/>
          </a:xfrm>
          <a:prstGeom prst="rect">
            <a:avLst/>
          </a:prstGeom>
          <a:solidFill>
            <a:schemeClr val="accent2">
              <a:alpha val="36862"/>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0" name="Rectangles 406537">
            <a:extLst>
              <a:ext uri="{FF2B5EF4-FFF2-40B4-BE49-F238E27FC236}">
                <a16:creationId xmlns:a16="http://schemas.microsoft.com/office/drawing/2014/main" id="{4A496D88-2B21-70AD-7766-BD9EE59AD98E}"/>
              </a:ext>
            </a:extLst>
          </p:cNvPr>
          <p:cNvSpPr>
            <a:spLocks noChangeArrowheads="1"/>
          </p:cNvSpPr>
          <p:nvPr/>
        </p:nvSpPr>
        <p:spPr bwMode="auto">
          <a:xfrm>
            <a:off x="14678027" y="78582"/>
            <a:ext cx="273050" cy="10287000"/>
          </a:xfrm>
          <a:prstGeom prst="rect">
            <a:avLst/>
          </a:prstGeom>
          <a:solidFill>
            <a:schemeClr val="accent2">
              <a:alpha val="14902"/>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1" name="Rectangles 406538">
            <a:extLst>
              <a:ext uri="{FF2B5EF4-FFF2-40B4-BE49-F238E27FC236}">
                <a16:creationId xmlns:a16="http://schemas.microsoft.com/office/drawing/2014/main" id="{F72E3F97-D26F-580D-A3FA-76C182F5B90B}"/>
              </a:ext>
            </a:extLst>
          </p:cNvPr>
          <p:cNvSpPr>
            <a:spLocks noChangeArrowheads="1"/>
          </p:cNvSpPr>
          <p:nvPr/>
        </p:nvSpPr>
        <p:spPr bwMode="auto">
          <a:xfrm>
            <a:off x="16732250" y="30957"/>
            <a:ext cx="688976" cy="10287000"/>
          </a:xfrm>
          <a:prstGeom prst="rect">
            <a:avLst/>
          </a:prstGeom>
          <a:solidFill>
            <a:schemeClr val="accent2">
              <a:alpha val="23137"/>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2" name="Rectangles 406539">
            <a:extLst>
              <a:ext uri="{FF2B5EF4-FFF2-40B4-BE49-F238E27FC236}">
                <a16:creationId xmlns:a16="http://schemas.microsoft.com/office/drawing/2014/main" id="{73A167B0-EB86-E9B8-BAE6-331872B7FE76}"/>
              </a:ext>
            </a:extLst>
          </p:cNvPr>
          <p:cNvSpPr>
            <a:spLocks noChangeArrowheads="1"/>
          </p:cNvSpPr>
          <p:nvPr/>
        </p:nvSpPr>
        <p:spPr bwMode="auto">
          <a:xfrm>
            <a:off x="17329151" y="0"/>
            <a:ext cx="949326" cy="10287000"/>
          </a:xfrm>
          <a:prstGeom prst="rect">
            <a:avLst/>
          </a:prstGeom>
          <a:solidFill>
            <a:schemeClr val="accent2">
              <a:alpha val="27843"/>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3" name="Rectangles 406540">
            <a:extLst>
              <a:ext uri="{FF2B5EF4-FFF2-40B4-BE49-F238E27FC236}">
                <a16:creationId xmlns:a16="http://schemas.microsoft.com/office/drawing/2014/main" id="{F1DC1B26-5146-DAEB-8A77-1CBE6076E748}"/>
              </a:ext>
            </a:extLst>
          </p:cNvPr>
          <p:cNvSpPr>
            <a:spLocks noChangeArrowheads="1"/>
          </p:cNvSpPr>
          <p:nvPr/>
        </p:nvSpPr>
        <p:spPr bwMode="auto">
          <a:xfrm>
            <a:off x="15906751" y="7145"/>
            <a:ext cx="273050" cy="10287000"/>
          </a:xfrm>
          <a:prstGeom prst="rect">
            <a:avLst/>
          </a:prstGeom>
          <a:solidFill>
            <a:schemeClr val="accent2">
              <a:alpha val="5882"/>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4" name="Rectangles 406541">
            <a:extLst>
              <a:ext uri="{FF2B5EF4-FFF2-40B4-BE49-F238E27FC236}">
                <a16:creationId xmlns:a16="http://schemas.microsoft.com/office/drawing/2014/main" id="{91E70C76-FAFC-39D2-9408-7270979A6EEC}"/>
              </a:ext>
            </a:extLst>
          </p:cNvPr>
          <p:cNvSpPr>
            <a:spLocks noChangeArrowheads="1"/>
          </p:cNvSpPr>
          <p:nvPr/>
        </p:nvSpPr>
        <p:spPr bwMode="auto">
          <a:xfrm>
            <a:off x="16090901" y="7145"/>
            <a:ext cx="336550" cy="10287000"/>
          </a:xfrm>
          <a:prstGeom prst="rect">
            <a:avLst/>
          </a:prstGeom>
          <a:solidFill>
            <a:schemeClr val="accent2">
              <a:alpha val="12157"/>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5" name="Rectangles 406542">
            <a:extLst>
              <a:ext uri="{FF2B5EF4-FFF2-40B4-BE49-F238E27FC236}">
                <a16:creationId xmlns:a16="http://schemas.microsoft.com/office/drawing/2014/main" id="{00EEAF1C-D24A-7306-8A9F-C7A0B6ABB65B}"/>
              </a:ext>
            </a:extLst>
          </p:cNvPr>
          <p:cNvSpPr>
            <a:spLocks noChangeArrowheads="1"/>
          </p:cNvSpPr>
          <p:nvPr/>
        </p:nvSpPr>
        <p:spPr bwMode="auto">
          <a:xfrm>
            <a:off x="16354427" y="-16669"/>
            <a:ext cx="460374" cy="10287002"/>
          </a:xfrm>
          <a:prstGeom prst="rect">
            <a:avLst/>
          </a:prstGeom>
          <a:solidFill>
            <a:schemeClr val="accent2">
              <a:alpha val="18039"/>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406544" name="Title 406543"/>
          <p:cNvSpPr>
            <a:spLocks noGrp="1"/>
          </p:cNvSpPr>
          <p:nvPr>
            <p:ph type="ctrTitle" sz="quarter"/>
          </p:nvPr>
        </p:nvSpPr>
        <p:spPr>
          <a:xfrm>
            <a:off x="7604126" y="1971676"/>
            <a:ext cx="10210800" cy="2205038"/>
          </a:xfrm>
          <a:prstGeom prst="rect">
            <a:avLst/>
          </a:prstGeom>
          <a:noFill/>
          <a:ln w="9525">
            <a:noFill/>
          </a:ln>
        </p:spPr>
        <p:txBody>
          <a:bodyPr anchor="ctr"/>
          <a:lstStyle>
            <a:lvl1pPr lvl="0" algn="ctr">
              <a:buClrTx/>
              <a:buSzTx/>
              <a:buFontTx/>
              <a:defRPr sz="6600"/>
            </a:lvl1pPr>
          </a:lstStyle>
          <a:p>
            <a:pPr lvl="0"/>
            <a:r>
              <a:rPr noProof="1"/>
              <a:t>Click to edit Master title style</a:t>
            </a:r>
          </a:p>
        </p:txBody>
      </p:sp>
      <p:sp>
        <p:nvSpPr>
          <p:cNvPr id="406545" name="Subtitle 406544"/>
          <p:cNvSpPr>
            <a:spLocks noGrp="1"/>
          </p:cNvSpPr>
          <p:nvPr>
            <p:ph type="subTitle" sz="quarter" idx="1"/>
          </p:nvPr>
        </p:nvSpPr>
        <p:spPr>
          <a:xfrm>
            <a:off x="7620000" y="4143375"/>
            <a:ext cx="10302876" cy="1135857"/>
          </a:xfrm>
          <a:prstGeom prst="rect">
            <a:avLst/>
          </a:prstGeom>
          <a:noFill/>
          <a:ln w="9525">
            <a:noFill/>
          </a:ln>
        </p:spPr>
        <p:txBody>
          <a:bodyPr anchor="t"/>
          <a:lstStyle>
            <a:lvl1pPr marL="0" lvl="0" indent="0" algn="ctr">
              <a:buClrTx/>
              <a:buSzPct val="85000"/>
              <a:buFont typeface="Wingdings" panose="05000000000000000000" pitchFamily="2" charset="2"/>
              <a:buNone/>
              <a:defRPr sz="3000" b="0">
                <a:solidFill>
                  <a:schemeClr val="tx1"/>
                </a:solidFill>
              </a:defRPr>
            </a:lvl1pPr>
            <a:lvl2pPr marL="685800" lvl="1" indent="0" algn="ctr">
              <a:buClr>
                <a:schemeClr val="hlink"/>
              </a:buClr>
              <a:buSzPct val="105000"/>
              <a:buFontTx/>
              <a:buNone/>
              <a:defRPr sz="3000" b="0">
                <a:solidFill>
                  <a:schemeClr val="tx1"/>
                </a:solidFill>
              </a:defRPr>
            </a:lvl2pPr>
            <a:lvl3pPr marL="1371600" lvl="2" indent="0" algn="ctr">
              <a:buClr>
                <a:schemeClr val="folHlink"/>
              </a:buClr>
              <a:buSzTx/>
              <a:buFontTx/>
              <a:buNone/>
              <a:defRPr sz="3000" b="0">
                <a:solidFill>
                  <a:schemeClr val="tx1"/>
                </a:solidFill>
              </a:defRPr>
            </a:lvl3pPr>
            <a:lvl4pPr marL="2057400" lvl="3" indent="0" algn="ctr">
              <a:buClr>
                <a:schemeClr val="tx2"/>
              </a:buClr>
              <a:buSzPct val="85000"/>
              <a:buFontTx/>
              <a:buNone/>
              <a:defRPr sz="3000" b="0">
                <a:solidFill>
                  <a:schemeClr val="tx1"/>
                </a:solidFill>
              </a:defRPr>
            </a:lvl4pPr>
            <a:lvl5pPr marL="2743200" lvl="4" indent="0" algn="ctr">
              <a:buClr>
                <a:schemeClr val="accent1"/>
              </a:buClr>
              <a:buSzPct val="85000"/>
              <a:buFontTx/>
              <a:buNone/>
              <a:defRPr sz="3000" b="0">
                <a:solidFill>
                  <a:schemeClr val="tx1"/>
                </a:solidFill>
              </a:defRPr>
            </a:lvl5pPr>
          </a:lstStyle>
          <a:p>
            <a:pPr lvl="0"/>
            <a:r>
              <a:rPr noProof="1"/>
              <a:t>Click to edit Master subtitle style</a:t>
            </a:r>
          </a:p>
        </p:txBody>
      </p:sp>
      <p:sp>
        <p:nvSpPr>
          <p:cNvPr id="16" name="Footer Placeholder 406545">
            <a:extLst>
              <a:ext uri="{FF2B5EF4-FFF2-40B4-BE49-F238E27FC236}">
                <a16:creationId xmlns:a16="http://schemas.microsoft.com/office/drawing/2014/main" id="{5AE70DAB-C5E9-7FE8-1AB4-19CD48872FC2}"/>
              </a:ext>
            </a:extLst>
          </p:cNvPr>
          <p:cNvSpPr>
            <a:spLocks noGrp="1"/>
          </p:cNvSpPr>
          <p:nvPr>
            <p:ph type="ftr" sz="quarter" idx="10"/>
          </p:nvPr>
        </p:nvSpPr>
        <p:spPr>
          <a:xfrm>
            <a:off x="7105650" y="9801225"/>
            <a:ext cx="5791200" cy="352425"/>
          </a:xfrm>
          <a:prstGeom prst="rect">
            <a:avLst/>
          </a:prstGeom>
        </p:spPr>
        <p:txBody>
          <a:bodyPr anchor="t"/>
          <a:lstStyle>
            <a:lvl1pPr algn="ctr" eaLnBrk="1" hangingPunct="1">
              <a:defRPr sz="1800" b="0" noProof="1">
                <a:latin typeface="Arial" panose="020B0604020202020204" pitchFamily="34" charset="0"/>
              </a:defRPr>
            </a:lvl1pPr>
          </a:lstStyle>
          <a:p>
            <a:pPr>
              <a:defRPr/>
            </a:pPr>
            <a:endParaRPr lang="en-US"/>
          </a:p>
        </p:txBody>
      </p:sp>
      <p:sp>
        <p:nvSpPr>
          <p:cNvPr id="17" name="Date Placeholder 406546">
            <a:extLst>
              <a:ext uri="{FF2B5EF4-FFF2-40B4-BE49-F238E27FC236}">
                <a16:creationId xmlns:a16="http://schemas.microsoft.com/office/drawing/2014/main" id="{21AA8911-BC57-BFE2-7AD6-3C1EFC04FD77}"/>
              </a:ext>
            </a:extLst>
          </p:cNvPr>
          <p:cNvSpPr>
            <a:spLocks noGrp="1"/>
          </p:cNvSpPr>
          <p:nvPr>
            <p:ph type="dt" sz="quarter" idx="11"/>
          </p:nvPr>
        </p:nvSpPr>
        <p:spPr>
          <a:xfrm>
            <a:off x="13801726" y="9789320"/>
            <a:ext cx="4267200" cy="411956"/>
          </a:xfrm>
          <a:prstGeom prst="rect">
            <a:avLst/>
          </a:prstGeom>
        </p:spPr>
        <p:txBody>
          <a:bodyPr anchor="t"/>
          <a:lstStyle>
            <a:lvl1pPr eaLnBrk="1" hangingPunct="1">
              <a:defRPr sz="1800" b="0" noProof="1">
                <a:latin typeface="Times New Roman" panose="02020603050405020304" pitchFamily="18" charset="0"/>
              </a:defRPr>
            </a:lvl1pPr>
          </a:lstStyle>
          <a:p>
            <a:pPr>
              <a:defRPr/>
            </a:pPr>
            <a:endParaRPr lang="en-US"/>
          </a:p>
        </p:txBody>
      </p:sp>
      <p:sp>
        <p:nvSpPr>
          <p:cNvPr id="18" name="Slide Number Placeholder 406547">
            <a:extLst>
              <a:ext uri="{FF2B5EF4-FFF2-40B4-BE49-F238E27FC236}">
                <a16:creationId xmlns:a16="http://schemas.microsoft.com/office/drawing/2014/main" id="{2383140F-E823-53EB-B4FC-CF4B59C0DFF2}"/>
              </a:ext>
            </a:extLst>
          </p:cNvPr>
          <p:cNvSpPr>
            <a:spLocks noGrp="1"/>
          </p:cNvSpPr>
          <p:nvPr>
            <p:ph type="sldNum" sz="quarter" idx="12"/>
          </p:nvPr>
        </p:nvSpPr>
        <p:spPr>
          <a:xfrm>
            <a:off x="6022976" y="9791700"/>
            <a:ext cx="746124" cy="352425"/>
          </a:xfrm>
          <a:prstGeom prst="rect">
            <a:avLst/>
          </a:prstGeom>
        </p:spPr>
        <p:txBody>
          <a:bodyPr vert="horz" wrap="square" lIns="91440" tIns="45720" rIns="91440" bIns="45720" numCol="1" anchor="t" anchorCtr="0" compatLnSpc="1">
            <a:prstTxWarp prst="textNoShape">
              <a:avLst/>
            </a:prstTxWarp>
          </a:bodyPr>
          <a:lstStyle>
            <a:lvl1pPr algn="r" eaLnBrk="1" hangingPunct="1">
              <a:defRPr sz="1800" b="0" noProof="1"/>
            </a:lvl1pPr>
          </a:lstStyle>
          <a:p>
            <a:fld id="{BFF75885-87AE-44FB-9B6E-29D6504748D4}" type="slidenum">
              <a:rPr altLang="en-US"/>
              <a:pPr/>
              <a:t>‹#›</a:t>
            </a:fld>
            <a:endParaRPr lang="en-US" altLang="en-US">
              <a:latin typeface="Times New Roman" panose="02020603050405020304" pitchFamily="18" charset="0"/>
            </a:endParaRPr>
          </a:p>
        </p:txBody>
      </p:sp>
    </p:spTree>
    <p:extLst>
      <p:ext uri="{BB962C8B-B14F-4D97-AF65-F5344CB8AC3E}">
        <p14:creationId xmlns:p14="http://schemas.microsoft.com/office/powerpoint/2010/main" val="1641534260"/>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412433"/>
            <a:ext cx="16459200" cy="1714500"/>
          </a:xfrm>
          <a:prstGeom prst="rect">
            <a:avLst/>
          </a:prstGeom>
        </p:spPr>
        <p:txBody>
          <a:bodyPr/>
          <a:lstStyle/>
          <a:p>
            <a:r>
              <a:rPr lang="en-US" noProof="1"/>
              <a:t>Click to edit Master title style</a:t>
            </a:r>
          </a:p>
        </p:txBody>
      </p:sp>
      <p:sp>
        <p:nvSpPr>
          <p:cNvPr id="3" name="Content Placeholder 2"/>
          <p:cNvSpPr>
            <a:spLocks noGrp="1"/>
          </p:cNvSpPr>
          <p:nvPr>
            <p:ph idx="1"/>
          </p:nvPr>
        </p:nvSpPr>
        <p:spPr>
          <a:xfrm>
            <a:off x="914400" y="2400300"/>
            <a:ext cx="16459200" cy="6789420"/>
          </a:xfrm>
          <a:prstGeom prst="rect">
            <a:avLst/>
          </a:prstGeo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Tree>
    <p:extLst>
      <p:ext uri="{BB962C8B-B14F-4D97-AF65-F5344CB8AC3E}">
        <p14:creationId xmlns:p14="http://schemas.microsoft.com/office/powerpoint/2010/main" val="35526740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6" y="2564608"/>
            <a:ext cx="15773400" cy="4279106"/>
          </a:xfrm>
          <a:prstGeom prst="rect">
            <a:avLst/>
          </a:prstGeom>
        </p:spPr>
        <p:txBody>
          <a:bodyPr anchor="b"/>
          <a:lstStyle>
            <a:lvl1pPr>
              <a:defRPr sz="6750"/>
            </a:lvl1pPr>
          </a:lstStyle>
          <a:p>
            <a:r>
              <a:rPr lang="en-US" noProof="1"/>
              <a:t>Click to edit Master title style</a:t>
            </a:r>
          </a:p>
        </p:txBody>
      </p:sp>
      <p:sp>
        <p:nvSpPr>
          <p:cNvPr id="3" name="Text Placeholder 2"/>
          <p:cNvSpPr>
            <a:spLocks noGrp="1"/>
          </p:cNvSpPr>
          <p:nvPr>
            <p:ph type="body" idx="1"/>
          </p:nvPr>
        </p:nvSpPr>
        <p:spPr>
          <a:xfrm>
            <a:off x="1247776" y="6884195"/>
            <a:ext cx="15773400" cy="2250281"/>
          </a:xfrm>
          <a:prstGeom prst="rect">
            <a:avLst/>
          </a:prstGeom>
        </p:spPr>
        <p:txBody>
          <a:bodyPr/>
          <a:lstStyle>
            <a:lvl1pPr marL="0" indent="0">
              <a:buNone/>
              <a:defRPr sz="2700">
                <a:solidFill>
                  <a:schemeClr val="tx1">
                    <a:tint val="75000"/>
                  </a:schemeClr>
                </a:solidFill>
              </a:defRPr>
            </a:lvl1pPr>
            <a:lvl2pPr marL="514350" indent="0">
              <a:buNone/>
              <a:defRPr sz="2250">
                <a:solidFill>
                  <a:schemeClr val="tx1">
                    <a:tint val="75000"/>
                  </a:schemeClr>
                </a:solidFill>
              </a:defRPr>
            </a:lvl2pPr>
            <a:lvl3pPr marL="1028700" indent="0">
              <a:buNone/>
              <a:defRPr sz="2025">
                <a:solidFill>
                  <a:schemeClr val="tx1">
                    <a:tint val="75000"/>
                  </a:schemeClr>
                </a:solidFill>
              </a:defRPr>
            </a:lvl3pPr>
            <a:lvl4pPr marL="1543050" indent="0">
              <a:buNone/>
              <a:defRPr sz="1800">
                <a:solidFill>
                  <a:schemeClr val="tx1">
                    <a:tint val="75000"/>
                  </a:schemeClr>
                </a:solidFill>
              </a:defRPr>
            </a:lvl4pPr>
            <a:lvl5pPr marL="2057400" indent="0">
              <a:buNone/>
              <a:defRPr sz="1800">
                <a:solidFill>
                  <a:schemeClr val="tx1">
                    <a:tint val="75000"/>
                  </a:schemeClr>
                </a:solidFill>
              </a:defRPr>
            </a:lvl5pPr>
            <a:lvl6pPr marL="2571750" indent="0">
              <a:buNone/>
              <a:defRPr sz="1800">
                <a:solidFill>
                  <a:schemeClr val="tx1">
                    <a:tint val="75000"/>
                  </a:schemeClr>
                </a:solidFill>
              </a:defRPr>
            </a:lvl6pPr>
            <a:lvl7pPr marL="3086100" indent="0">
              <a:buNone/>
              <a:defRPr sz="1800">
                <a:solidFill>
                  <a:schemeClr val="tx1">
                    <a:tint val="75000"/>
                  </a:schemeClr>
                </a:solidFill>
              </a:defRPr>
            </a:lvl7pPr>
            <a:lvl8pPr marL="3600450" indent="0">
              <a:buNone/>
              <a:defRPr sz="1800">
                <a:solidFill>
                  <a:schemeClr val="tx1">
                    <a:tint val="75000"/>
                  </a:schemeClr>
                </a:solidFill>
              </a:defRPr>
            </a:lvl8pPr>
            <a:lvl9pPr marL="4114800" indent="0">
              <a:buNone/>
              <a:defRPr sz="1800">
                <a:solidFill>
                  <a:schemeClr val="tx1">
                    <a:tint val="75000"/>
                  </a:schemeClr>
                </a:solidFill>
              </a:defRPr>
            </a:lvl9pPr>
          </a:lstStyle>
          <a:p>
            <a:pPr lvl="0"/>
            <a:r>
              <a:rPr lang="en-US" noProof="1"/>
              <a:t>Click to edit Master text styles</a:t>
            </a:r>
          </a:p>
        </p:txBody>
      </p:sp>
    </p:spTree>
    <p:extLst>
      <p:ext uri="{BB962C8B-B14F-4D97-AF65-F5344CB8AC3E}">
        <p14:creationId xmlns:p14="http://schemas.microsoft.com/office/powerpoint/2010/main" val="20665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412433"/>
            <a:ext cx="16459200" cy="1714500"/>
          </a:xfrm>
          <a:prstGeom prst="rect">
            <a:avLst/>
          </a:prstGeom>
        </p:spPr>
        <p:txBody>
          <a:bodyPr/>
          <a:lstStyle/>
          <a:p>
            <a:r>
              <a:rPr lang="en-US" noProof="1"/>
              <a:t>Click to edit Master title style</a:t>
            </a:r>
          </a:p>
        </p:txBody>
      </p:sp>
      <p:sp>
        <p:nvSpPr>
          <p:cNvPr id="3" name="Content Placeholder 2"/>
          <p:cNvSpPr>
            <a:spLocks noGrp="1"/>
          </p:cNvSpPr>
          <p:nvPr>
            <p:ph sz="half" idx="1"/>
          </p:nvPr>
        </p:nvSpPr>
        <p:spPr>
          <a:xfrm>
            <a:off x="1257300" y="2738438"/>
            <a:ext cx="7772400" cy="6527007"/>
          </a:xfrm>
          <a:prstGeom prst="rect">
            <a:avLst/>
          </a:prstGeo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Content Placeholder 3"/>
          <p:cNvSpPr>
            <a:spLocks noGrp="1"/>
          </p:cNvSpPr>
          <p:nvPr>
            <p:ph sz="half" idx="2"/>
          </p:nvPr>
        </p:nvSpPr>
        <p:spPr>
          <a:xfrm>
            <a:off x="9258300" y="2738438"/>
            <a:ext cx="7772400" cy="6527007"/>
          </a:xfrm>
          <a:prstGeom prst="rect">
            <a:avLst/>
          </a:prstGeo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Tree>
    <p:extLst>
      <p:ext uri="{BB962C8B-B14F-4D97-AF65-F5344CB8AC3E}">
        <p14:creationId xmlns:p14="http://schemas.microsoft.com/office/powerpoint/2010/main" val="2370160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1988345"/>
          </a:xfrm>
          <a:prstGeom prst="rect">
            <a:avLst/>
          </a:prstGeom>
        </p:spPr>
        <p:txBody>
          <a:bodyPr/>
          <a:lstStyle/>
          <a:p>
            <a:r>
              <a:rPr lang="en-US" noProof="1"/>
              <a:t>Click to edit Master title style</a:t>
            </a:r>
          </a:p>
        </p:txBody>
      </p:sp>
      <p:sp>
        <p:nvSpPr>
          <p:cNvPr id="3" name="Text Placeholder 2"/>
          <p:cNvSpPr>
            <a:spLocks noGrp="1"/>
          </p:cNvSpPr>
          <p:nvPr>
            <p:ph type="body" idx="1"/>
          </p:nvPr>
        </p:nvSpPr>
        <p:spPr>
          <a:xfrm>
            <a:off x="1259682" y="2521745"/>
            <a:ext cx="7736680" cy="1235868"/>
          </a:xfrm>
          <a:prstGeom prst="rect">
            <a:avLst/>
          </a:prstGeo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en-US" noProof="1"/>
              <a:t>Click to edit Master text styles</a:t>
            </a:r>
          </a:p>
        </p:txBody>
      </p:sp>
      <p:sp>
        <p:nvSpPr>
          <p:cNvPr id="4" name="Content Placeholder 3"/>
          <p:cNvSpPr>
            <a:spLocks noGrp="1"/>
          </p:cNvSpPr>
          <p:nvPr>
            <p:ph sz="half" idx="2"/>
          </p:nvPr>
        </p:nvSpPr>
        <p:spPr>
          <a:xfrm>
            <a:off x="1259682" y="3757613"/>
            <a:ext cx="7736680" cy="5526882"/>
          </a:xfrm>
          <a:prstGeom prst="rect">
            <a:avLst/>
          </a:prstGeo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5" name="Text Placeholder 4"/>
          <p:cNvSpPr>
            <a:spLocks noGrp="1"/>
          </p:cNvSpPr>
          <p:nvPr>
            <p:ph type="body" sz="quarter" idx="3"/>
          </p:nvPr>
        </p:nvSpPr>
        <p:spPr>
          <a:xfrm>
            <a:off x="9258301" y="2521745"/>
            <a:ext cx="7774782" cy="1235868"/>
          </a:xfrm>
          <a:prstGeom prst="rect">
            <a:avLst/>
          </a:prstGeo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en-US" noProof="1"/>
              <a:t>Click to edit Master text styles</a:t>
            </a:r>
          </a:p>
        </p:txBody>
      </p:sp>
      <p:sp>
        <p:nvSpPr>
          <p:cNvPr id="6" name="Content Placeholder 5"/>
          <p:cNvSpPr>
            <a:spLocks noGrp="1"/>
          </p:cNvSpPr>
          <p:nvPr>
            <p:ph sz="quarter" idx="4"/>
          </p:nvPr>
        </p:nvSpPr>
        <p:spPr>
          <a:xfrm>
            <a:off x="9258301" y="3757613"/>
            <a:ext cx="7774782" cy="5526882"/>
          </a:xfrm>
          <a:prstGeom prst="rect">
            <a:avLst/>
          </a:prstGeo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Tree>
    <p:extLst>
      <p:ext uri="{BB962C8B-B14F-4D97-AF65-F5344CB8AC3E}">
        <p14:creationId xmlns:p14="http://schemas.microsoft.com/office/powerpoint/2010/main" val="507056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412433"/>
            <a:ext cx="16459200" cy="1714500"/>
          </a:xfrm>
          <a:prstGeom prst="rect">
            <a:avLst/>
          </a:prstGeom>
        </p:spPr>
        <p:txBody>
          <a:bodyPr/>
          <a:lstStyle/>
          <a:p>
            <a:r>
              <a:rPr lang="en-US" noProof="1"/>
              <a:t>Click to edit Master title style</a:t>
            </a:r>
          </a:p>
        </p:txBody>
      </p:sp>
    </p:spTree>
    <p:extLst>
      <p:ext uri="{BB962C8B-B14F-4D97-AF65-F5344CB8AC3E}">
        <p14:creationId xmlns:p14="http://schemas.microsoft.com/office/powerpoint/2010/main" val="8849443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4265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2" y="685800"/>
            <a:ext cx="5898356" cy="2400300"/>
          </a:xfrm>
          <a:prstGeom prst="rect">
            <a:avLst/>
          </a:prstGeom>
        </p:spPr>
        <p:txBody>
          <a:bodyPr anchor="b"/>
          <a:lstStyle>
            <a:lvl1pPr>
              <a:defRPr sz="3600"/>
            </a:lvl1pPr>
          </a:lstStyle>
          <a:p>
            <a:r>
              <a:rPr lang="en-US" noProof="1"/>
              <a:t>Click to edit Master title style</a:t>
            </a:r>
          </a:p>
        </p:txBody>
      </p:sp>
      <p:sp>
        <p:nvSpPr>
          <p:cNvPr id="3" name="Content Placeholder 2"/>
          <p:cNvSpPr>
            <a:spLocks noGrp="1"/>
          </p:cNvSpPr>
          <p:nvPr>
            <p:ph idx="1"/>
          </p:nvPr>
        </p:nvSpPr>
        <p:spPr>
          <a:xfrm>
            <a:off x="7774782" y="1481138"/>
            <a:ext cx="9258300" cy="7310438"/>
          </a:xfrm>
          <a:prstGeom prst="rect">
            <a:avLst/>
          </a:prstGeom>
        </p:spPr>
        <p:txBody>
          <a:bodyPr/>
          <a:lstStyle>
            <a:lvl1pPr>
              <a:defRPr sz="3600"/>
            </a:lvl1pPr>
            <a:lvl2pPr>
              <a:defRPr sz="3150"/>
            </a:lvl2pPr>
            <a:lvl3pPr>
              <a:defRPr sz="2700"/>
            </a:lvl3pPr>
            <a:lvl4pPr>
              <a:defRPr sz="2250"/>
            </a:lvl4pPr>
            <a:lvl5pPr>
              <a:defRPr sz="2250"/>
            </a:lvl5pPr>
            <a:lvl6pPr>
              <a:defRPr sz="2250"/>
            </a:lvl6pPr>
            <a:lvl7pPr>
              <a:defRPr sz="2250"/>
            </a:lvl7pPr>
            <a:lvl8pPr>
              <a:defRPr sz="2250"/>
            </a:lvl8pPr>
            <a:lvl9pPr>
              <a:defRPr sz="2250"/>
            </a:lvl9p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Text Placeholder 3"/>
          <p:cNvSpPr>
            <a:spLocks noGrp="1"/>
          </p:cNvSpPr>
          <p:nvPr>
            <p:ph type="body" sz="half" idx="2"/>
          </p:nvPr>
        </p:nvSpPr>
        <p:spPr>
          <a:xfrm>
            <a:off x="1259682" y="3086100"/>
            <a:ext cx="5898356" cy="5717382"/>
          </a:xfrm>
          <a:prstGeom prst="rect">
            <a:avLst/>
          </a:prstGeom>
        </p:spPr>
        <p:txBody>
          <a:bodyPr/>
          <a:lstStyle>
            <a:lvl1pPr marL="0" indent="0">
              <a:buNone/>
              <a:defRPr sz="1800"/>
            </a:lvl1pPr>
            <a:lvl2pPr marL="514350" indent="0">
              <a:buNone/>
              <a:defRPr sz="1575"/>
            </a:lvl2pPr>
            <a:lvl3pPr marL="1028700" indent="0">
              <a:buNone/>
              <a:defRPr sz="1350"/>
            </a:lvl3pPr>
            <a:lvl4pPr marL="1543050" indent="0">
              <a:buNone/>
              <a:defRPr sz="1125"/>
            </a:lvl4pPr>
            <a:lvl5pPr marL="2057400" indent="0">
              <a:buNone/>
              <a:defRPr sz="1125"/>
            </a:lvl5pPr>
            <a:lvl6pPr marL="2571750" indent="0">
              <a:buNone/>
              <a:defRPr sz="1125"/>
            </a:lvl6pPr>
            <a:lvl7pPr marL="3086100" indent="0">
              <a:buNone/>
              <a:defRPr sz="1125"/>
            </a:lvl7pPr>
            <a:lvl8pPr marL="3600450" indent="0">
              <a:buNone/>
              <a:defRPr sz="1125"/>
            </a:lvl8pPr>
            <a:lvl9pPr marL="4114800" indent="0">
              <a:buNone/>
              <a:defRPr sz="1125"/>
            </a:lvl9pPr>
          </a:lstStyle>
          <a:p>
            <a:pPr lvl="0"/>
            <a:r>
              <a:rPr lang="en-US" noProof="1"/>
              <a:t>Click to edit Master text styles</a:t>
            </a:r>
          </a:p>
        </p:txBody>
      </p:sp>
    </p:spTree>
    <p:extLst>
      <p:ext uri="{BB962C8B-B14F-4D97-AF65-F5344CB8AC3E}">
        <p14:creationId xmlns:p14="http://schemas.microsoft.com/office/powerpoint/2010/main" val="1411698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2" y="685800"/>
            <a:ext cx="5898356" cy="2400300"/>
          </a:xfrm>
          <a:prstGeom prst="rect">
            <a:avLst/>
          </a:prstGeom>
        </p:spPr>
        <p:txBody>
          <a:bodyPr anchor="b"/>
          <a:lstStyle>
            <a:lvl1pPr>
              <a:defRPr sz="3600"/>
            </a:lvl1pPr>
          </a:lstStyle>
          <a:p>
            <a:r>
              <a:rPr lang="en-US" noProof="1"/>
              <a:t>Click to edit Master title style</a:t>
            </a:r>
          </a:p>
        </p:txBody>
      </p:sp>
      <p:sp>
        <p:nvSpPr>
          <p:cNvPr id="3" name="Picture Placeholder 2"/>
          <p:cNvSpPr>
            <a:spLocks noGrp="1"/>
          </p:cNvSpPr>
          <p:nvPr>
            <p:ph type="pic" idx="1"/>
          </p:nvPr>
        </p:nvSpPr>
        <p:spPr>
          <a:xfrm>
            <a:off x="7774782" y="1481138"/>
            <a:ext cx="9258300" cy="7310438"/>
          </a:xfrm>
          <a:prstGeom prst="rect">
            <a:avLst/>
          </a:prstGeom>
        </p:spPr>
        <p:txBody>
          <a:bodyPr/>
          <a:lstStyle>
            <a:lvl1pPr marL="0" indent="0">
              <a:buNone/>
              <a:defRPr sz="3600"/>
            </a:lvl1pPr>
            <a:lvl2pPr marL="514350" indent="0">
              <a:buNone/>
              <a:defRPr sz="3150"/>
            </a:lvl2pPr>
            <a:lvl3pPr marL="1028700" indent="0">
              <a:buNone/>
              <a:defRPr sz="2700"/>
            </a:lvl3pPr>
            <a:lvl4pPr marL="1543050" indent="0">
              <a:buNone/>
              <a:defRPr sz="2250"/>
            </a:lvl4pPr>
            <a:lvl5pPr marL="2057400" indent="0">
              <a:buNone/>
              <a:defRPr sz="2250"/>
            </a:lvl5pPr>
            <a:lvl6pPr marL="2571750" indent="0">
              <a:buNone/>
              <a:defRPr sz="2250"/>
            </a:lvl6pPr>
            <a:lvl7pPr marL="3086100" indent="0">
              <a:buNone/>
              <a:defRPr sz="2250"/>
            </a:lvl7pPr>
            <a:lvl8pPr marL="3600450" indent="0">
              <a:buNone/>
              <a:defRPr sz="2250"/>
            </a:lvl8pPr>
            <a:lvl9pPr marL="4114800" indent="0">
              <a:buNone/>
              <a:defRPr sz="2250"/>
            </a:lvl9pPr>
          </a:lstStyle>
          <a:p>
            <a:pPr lvl="0"/>
            <a:endParaRPr lang="en-US" noProof="1"/>
          </a:p>
        </p:txBody>
      </p:sp>
      <p:sp>
        <p:nvSpPr>
          <p:cNvPr id="4" name="Text Placeholder 3"/>
          <p:cNvSpPr>
            <a:spLocks noGrp="1"/>
          </p:cNvSpPr>
          <p:nvPr>
            <p:ph type="body" sz="half" idx="2"/>
          </p:nvPr>
        </p:nvSpPr>
        <p:spPr>
          <a:xfrm>
            <a:off x="1259682" y="3086100"/>
            <a:ext cx="5898356" cy="5717382"/>
          </a:xfrm>
          <a:prstGeom prst="rect">
            <a:avLst/>
          </a:prstGeom>
        </p:spPr>
        <p:txBody>
          <a:bodyPr/>
          <a:lstStyle>
            <a:lvl1pPr marL="0" indent="0">
              <a:buNone/>
              <a:defRPr sz="1800"/>
            </a:lvl1pPr>
            <a:lvl2pPr marL="514350" indent="0">
              <a:buNone/>
              <a:defRPr sz="1575"/>
            </a:lvl2pPr>
            <a:lvl3pPr marL="1028700" indent="0">
              <a:buNone/>
              <a:defRPr sz="1350"/>
            </a:lvl3pPr>
            <a:lvl4pPr marL="1543050" indent="0">
              <a:buNone/>
              <a:defRPr sz="1125"/>
            </a:lvl4pPr>
            <a:lvl5pPr marL="2057400" indent="0">
              <a:buNone/>
              <a:defRPr sz="1125"/>
            </a:lvl5pPr>
            <a:lvl6pPr marL="2571750" indent="0">
              <a:buNone/>
              <a:defRPr sz="1125"/>
            </a:lvl6pPr>
            <a:lvl7pPr marL="3086100" indent="0">
              <a:buNone/>
              <a:defRPr sz="1125"/>
            </a:lvl7pPr>
            <a:lvl8pPr marL="3600450" indent="0">
              <a:buNone/>
              <a:defRPr sz="1125"/>
            </a:lvl8pPr>
            <a:lvl9pPr marL="4114800" indent="0">
              <a:buNone/>
              <a:defRPr sz="1125"/>
            </a:lvl9pPr>
          </a:lstStyle>
          <a:p>
            <a:pPr lvl="0"/>
            <a:r>
              <a:rPr lang="en-US" noProof="1"/>
              <a:t>Click to edit Master text styles</a:t>
            </a:r>
          </a:p>
        </p:txBody>
      </p:sp>
    </p:spTree>
    <p:extLst>
      <p:ext uri="{BB962C8B-B14F-4D97-AF65-F5344CB8AC3E}">
        <p14:creationId xmlns:p14="http://schemas.microsoft.com/office/powerpoint/2010/main" val="17982151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412433"/>
            <a:ext cx="16459200" cy="1714500"/>
          </a:xfrm>
          <a:prstGeom prst="rect">
            <a:avLst/>
          </a:prstGeom>
        </p:spPr>
        <p:txBody>
          <a:bodyPr/>
          <a:lstStyle/>
          <a:p>
            <a:r>
              <a:rPr lang="en-US" noProof="1"/>
              <a:t>Click to edit Master title style</a:t>
            </a:r>
          </a:p>
        </p:txBody>
      </p:sp>
      <p:sp>
        <p:nvSpPr>
          <p:cNvPr id="3" name="Vertical Text Placeholder 2"/>
          <p:cNvSpPr>
            <a:spLocks noGrp="1"/>
          </p:cNvSpPr>
          <p:nvPr>
            <p:ph type="body" orient="vert" idx="1"/>
          </p:nvPr>
        </p:nvSpPr>
        <p:spPr>
          <a:xfrm>
            <a:off x="914400" y="2400300"/>
            <a:ext cx="16459200" cy="6789420"/>
          </a:xfrm>
          <a:prstGeom prst="rect">
            <a:avLst/>
          </a:prstGeom>
        </p:spPr>
        <p:txBody>
          <a:bodyPr vert="eaVert"/>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Tree>
    <p:extLst>
      <p:ext uri="{BB962C8B-B14F-4D97-AF65-F5344CB8AC3E}">
        <p14:creationId xmlns:p14="http://schemas.microsoft.com/office/powerpoint/2010/main" val="31722495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1" y="547688"/>
            <a:ext cx="3943350" cy="8717757"/>
          </a:xfrm>
          <a:prstGeom prst="rect">
            <a:avLst/>
          </a:prstGeom>
        </p:spPr>
        <p:txBody>
          <a:bodyPr vert="eaVert"/>
          <a:lstStyle/>
          <a:p>
            <a:r>
              <a:rPr lang="en-US" noProof="1"/>
              <a:t>Click to edit Master title style</a:t>
            </a:r>
          </a:p>
        </p:txBody>
      </p:sp>
      <p:sp>
        <p:nvSpPr>
          <p:cNvPr id="3" name="Vertical Text Placeholder 2"/>
          <p:cNvSpPr>
            <a:spLocks noGrp="1"/>
          </p:cNvSpPr>
          <p:nvPr>
            <p:ph type="body" orient="vert" idx="1"/>
          </p:nvPr>
        </p:nvSpPr>
        <p:spPr>
          <a:xfrm>
            <a:off x="1257301" y="547688"/>
            <a:ext cx="11601450" cy="8717757"/>
          </a:xfrm>
          <a:prstGeom prst="rect">
            <a:avLst/>
          </a:prstGeom>
        </p:spPr>
        <p:txBody>
          <a:bodyPr vert="eaVert"/>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Tree>
    <p:extLst>
      <p:ext uri="{BB962C8B-B14F-4D97-AF65-F5344CB8AC3E}">
        <p14:creationId xmlns:p14="http://schemas.microsoft.com/office/powerpoint/2010/main" val="17646691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257302" y="547689"/>
            <a:ext cx="15773400" cy="2308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9664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4.gif"/><Relationship Id="rId2" Type="http://schemas.openxmlformats.org/officeDocument/2006/relationships/slideLayout" Target="../slideLayouts/slideLayout14.xml"/><Relationship Id="rId16" Type="http://schemas.openxmlformats.org/officeDocument/2006/relationships/image" Target="../media/image3.jpe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jpe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2/18/2025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73"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6" name="Straight Connector 405505">
            <a:extLst>
              <a:ext uri="{FF2B5EF4-FFF2-40B4-BE49-F238E27FC236}">
                <a16:creationId xmlns:a16="http://schemas.microsoft.com/office/drawing/2014/main" id="{9CCB1E25-C69E-BDF7-AE62-826E084FF931}"/>
              </a:ext>
            </a:extLst>
          </p:cNvPr>
          <p:cNvSpPr>
            <a:spLocks noChangeShapeType="1"/>
          </p:cNvSpPr>
          <p:nvPr/>
        </p:nvSpPr>
        <p:spPr bwMode="auto">
          <a:xfrm>
            <a:off x="2203451" y="1500188"/>
            <a:ext cx="15668626" cy="0"/>
          </a:xfrm>
          <a:prstGeom prst="line">
            <a:avLst/>
          </a:prstGeom>
          <a:noFill/>
          <a:ln w="127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sz="2700"/>
          </a:p>
        </p:txBody>
      </p:sp>
      <p:sp>
        <p:nvSpPr>
          <p:cNvPr id="1027" name="Rectangles 405506">
            <a:extLst>
              <a:ext uri="{FF2B5EF4-FFF2-40B4-BE49-F238E27FC236}">
                <a16:creationId xmlns:a16="http://schemas.microsoft.com/office/drawing/2014/main" id="{1B80ED42-F0F4-A832-4010-1E7D61442D23}"/>
              </a:ext>
            </a:extLst>
          </p:cNvPr>
          <p:cNvSpPr>
            <a:spLocks noChangeArrowheads="1"/>
          </p:cNvSpPr>
          <p:nvPr/>
        </p:nvSpPr>
        <p:spPr bwMode="auto">
          <a:xfrm>
            <a:off x="539751" y="0"/>
            <a:ext cx="568326" cy="10334625"/>
          </a:xfrm>
          <a:prstGeom prst="rect">
            <a:avLst/>
          </a:prstGeom>
          <a:solidFill>
            <a:schemeClr val="accent2">
              <a:alpha val="79999"/>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028" name="Rectangles 405507">
            <a:extLst>
              <a:ext uri="{FF2B5EF4-FFF2-40B4-BE49-F238E27FC236}">
                <a16:creationId xmlns:a16="http://schemas.microsoft.com/office/drawing/2014/main" id="{1A8BABAC-AD0A-F00F-5F4C-22EF18599201}"/>
              </a:ext>
            </a:extLst>
          </p:cNvPr>
          <p:cNvSpPr>
            <a:spLocks noChangeArrowheads="1"/>
          </p:cNvSpPr>
          <p:nvPr/>
        </p:nvSpPr>
        <p:spPr bwMode="auto">
          <a:xfrm>
            <a:off x="-25400" y="0"/>
            <a:ext cx="660400" cy="10287000"/>
          </a:xfrm>
          <a:prstGeom prst="rect">
            <a:avLst/>
          </a:prstGeom>
          <a:gradFill rotWithShape="1">
            <a:gsLst>
              <a:gs pos="0">
                <a:srgbClr val="152C3A"/>
              </a:gs>
              <a:gs pos="100000">
                <a:schemeClr val="accent2"/>
              </a:gs>
            </a:gsLst>
            <a:lin ang="18900000" scaled="1"/>
          </a:gra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029" name="Rectangles 405508">
            <a:extLst>
              <a:ext uri="{FF2B5EF4-FFF2-40B4-BE49-F238E27FC236}">
                <a16:creationId xmlns:a16="http://schemas.microsoft.com/office/drawing/2014/main" id="{546376F1-D73F-72E3-55C3-0FB023E336FF}"/>
              </a:ext>
            </a:extLst>
          </p:cNvPr>
          <p:cNvSpPr>
            <a:spLocks noChangeArrowheads="1"/>
          </p:cNvSpPr>
          <p:nvPr/>
        </p:nvSpPr>
        <p:spPr bwMode="auto">
          <a:xfrm>
            <a:off x="1498600" y="-21432"/>
            <a:ext cx="142876" cy="10308432"/>
          </a:xfrm>
          <a:prstGeom prst="rect">
            <a:avLst/>
          </a:prstGeom>
          <a:solidFill>
            <a:schemeClr val="accent2">
              <a:alpha val="20000"/>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030" name="Rectangles 405509">
            <a:extLst>
              <a:ext uri="{FF2B5EF4-FFF2-40B4-BE49-F238E27FC236}">
                <a16:creationId xmlns:a16="http://schemas.microsoft.com/office/drawing/2014/main" id="{DE17BD3D-06E6-16C8-5176-F57478D30A8F}"/>
              </a:ext>
            </a:extLst>
          </p:cNvPr>
          <p:cNvSpPr>
            <a:spLocks noChangeArrowheads="1"/>
          </p:cNvSpPr>
          <p:nvPr/>
        </p:nvSpPr>
        <p:spPr bwMode="auto">
          <a:xfrm>
            <a:off x="1016001" y="0"/>
            <a:ext cx="336550" cy="10298907"/>
          </a:xfrm>
          <a:prstGeom prst="rect">
            <a:avLst/>
          </a:prstGeom>
          <a:solidFill>
            <a:schemeClr val="accent2">
              <a:alpha val="54117"/>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031" name="Rectangles 405510">
            <a:extLst>
              <a:ext uri="{FF2B5EF4-FFF2-40B4-BE49-F238E27FC236}">
                <a16:creationId xmlns:a16="http://schemas.microsoft.com/office/drawing/2014/main" id="{8D75D9C7-A36C-B8AC-ACDB-59E69CAADBBE}"/>
              </a:ext>
            </a:extLst>
          </p:cNvPr>
          <p:cNvSpPr>
            <a:spLocks noChangeArrowheads="1"/>
          </p:cNvSpPr>
          <p:nvPr/>
        </p:nvSpPr>
        <p:spPr bwMode="auto">
          <a:xfrm>
            <a:off x="1323976" y="0"/>
            <a:ext cx="228600" cy="10308432"/>
          </a:xfrm>
          <a:prstGeom prst="rect">
            <a:avLst/>
          </a:prstGeom>
          <a:solidFill>
            <a:schemeClr val="accent2">
              <a:alpha val="36862"/>
            </a:schemeClr>
          </a:solidFill>
          <a:ln>
            <a:noFill/>
          </a:ln>
          <a:extLst>
            <a:ext uri="{91240B29-F687-4F45-9708-019B960494DF}">
              <a14:hiddenLine xmlns:a14="http://schemas.microsoft.com/office/drawing/2010/main" w="2857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032" name="Oval 405512">
            <a:extLst>
              <a:ext uri="{FF2B5EF4-FFF2-40B4-BE49-F238E27FC236}">
                <a16:creationId xmlns:a16="http://schemas.microsoft.com/office/drawing/2014/main" id="{9608CFD4-79FC-0489-9D35-8AB1868E63C9}"/>
              </a:ext>
            </a:extLst>
          </p:cNvPr>
          <p:cNvSpPr>
            <a:spLocks noChangeArrowheads="1"/>
          </p:cNvSpPr>
          <p:nvPr/>
        </p:nvSpPr>
        <p:spPr bwMode="auto">
          <a:xfrm>
            <a:off x="285751" y="2964657"/>
            <a:ext cx="1238250" cy="921543"/>
          </a:xfrm>
          <a:prstGeom prst="ellipse">
            <a:avLst/>
          </a:prstGeom>
          <a:blipFill dpi="0" rotWithShape="1">
            <a:blip r:embed="rId14"/>
            <a:srcRect/>
            <a:stretch>
              <a:fillRect/>
            </a:stretch>
          </a:blipFill>
          <a:ln w="28575">
            <a:solidFill>
              <a:srgbClr val="F8F8F8">
                <a:alpha val="70195"/>
              </a:srgbClr>
            </a:solidFill>
            <a:round/>
            <a:headEnd/>
            <a:tailEnd/>
          </a:ln>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033" name="Oval 405513">
            <a:extLst>
              <a:ext uri="{FF2B5EF4-FFF2-40B4-BE49-F238E27FC236}">
                <a16:creationId xmlns:a16="http://schemas.microsoft.com/office/drawing/2014/main" id="{D0E1728E-5C37-A435-AAC4-62A96CB87B47}"/>
              </a:ext>
            </a:extLst>
          </p:cNvPr>
          <p:cNvSpPr>
            <a:spLocks noChangeArrowheads="1"/>
          </p:cNvSpPr>
          <p:nvPr/>
        </p:nvSpPr>
        <p:spPr bwMode="auto">
          <a:xfrm>
            <a:off x="295276" y="600075"/>
            <a:ext cx="1206500" cy="895350"/>
          </a:xfrm>
          <a:prstGeom prst="ellipse">
            <a:avLst/>
          </a:prstGeom>
          <a:blipFill dpi="0" rotWithShape="1">
            <a:blip r:embed="rId15"/>
            <a:srcRect/>
            <a:stretch>
              <a:fillRect/>
            </a:stretch>
          </a:blipFill>
          <a:ln w="57150">
            <a:solidFill>
              <a:srgbClr val="F8F8F8">
                <a:alpha val="70195"/>
              </a:srgbClr>
            </a:solidFill>
            <a:round/>
            <a:headEnd/>
            <a:tailEnd/>
          </a:ln>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034" name="Oval 405514">
            <a:extLst>
              <a:ext uri="{FF2B5EF4-FFF2-40B4-BE49-F238E27FC236}">
                <a16:creationId xmlns:a16="http://schemas.microsoft.com/office/drawing/2014/main" id="{A251557A-3B15-FDF5-1527-15F2FF4C664D}"/>
              </a:ext>
            </a:extLst>
          </p:cNvPr>
          <p:cNvSpPr>
            <a:spLocks noChangeArrowheads="1"/>
          </p:cNvSpPr>
          <p:nvPr/>
        </p:nvSpPr>
        <p:spPr bwMode="auto">
          <a:xfrm>
            <a:off x="269876" y="1819276"/>
            <a:ext cx="1206500" cy="890588"/>
          </a:xfrm>
          <a:prstGeom prst="ellipse">
            <a:avLst/>
          </a:prstGeom>
          <a:blipFill dpi="0" rotWithShape="1">
            <a:blip r:embed="rId16"/>
            <a:srcRect/>
            <a:stretch>
              <a:fillRect/>
            </a:stretch>
          </a:blipFill>
          <a:ln w="38100">
            <a:solidFill>
              <a:srgbClr val="F8F8F8">
                <a:alpha val="70195"/>
              </a:srgbClr>
            </a:solidFill>
            <a:round/>
            <a:headEnd/>
            <a:tailEnd/>
          </a:ln>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
        <p:nvSpPr>
          <p:cNvPr id="1039" name="Rectangles 405525">
            <a:extLst>
              <a:ext uri="{FF2B5EF4-FFF2-40B4-BE49-F238E27FC236}">
                <a16:creationId xmlns:a16="http://schemas.microsoft.com/office/drawing/2014/main" id="{96B585E8-43DA-C28F-6D92-007B3365D43E}"/>
              </a:ext>
            </a:extLst>
          </p:cNvPr>
          <p:cNvSpPr>
            <a:spLocks noChangeArrowheads="1"/>
          </p:cNvSpPr>
          <p:nvPr userDrawn="1"/>
        </p:nvSpPr>
        <p:spPr bwMode="auto">
          <a:xfrm>
            <a:off x="16500476" y="9805988"/>
            <a:ext cx="1371600"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r" eaLnBrk="1" hangingPunct="1"/>
            <a:fld id="{5EDFFA59-458A-42C3-B5EA-57C9056AFC66}" type="slidenum">
              <a:rPr lang="en-US" altLang="zh-CN" sz="2100" b="0">
                <a:ea typeface="SimSun" panose="02010600030101010101" pitchFamily="2" charset="-122"/>
              </a:rPr>
              <a:pPr algn="r" eaLnBrk="1" hangingPunct="1"/>
              <a:t>‹#›</a:t>
            </a:fld>
            <a:endParaRPr lang="en-US" altLang="zh-CN" sz="2100" b="0">
              <a:ea typeface="SimSun" panose="02010600030101010101" pitchFamily="2" charset="-122"/>
            </a:endParaRPr>
          </a:p>
        </p:txBody>
      </p:sp>
      <p:sp>
        <p:nvSpPr>
          <p:cNvPr id="1036" name="Straight Connector 405532">
            <a:extLst>
              <a:ext uri="{FF2B5EF4-FFF2-40B4-BE49-F238E27FC236}">
                <a16:creationId xmlns:a16="http://schemas.microsoft.com/office/drawing/2014/main" id="{0CDE9CF4-8CBE-58BE-0817-E2F159AF45D5}"/>
              </a:ext>
            </a:extLst>
          </p:cNvPr>
          <p:cNvSpPr>
            <a:spLocks noChangeShapeType="1"/>
          </p:cNvSpPr>
          <p:nvPr userDrawn="1"/>
        </p:nvSpPr>
        <p:spPr bwMode="auto">
          <a:xfrm>
            <a:off x="2286000" y="1485900"/>
            <a:ext cx="14478000" cy="0"/>
          </a:xfrm>
          <a:prstGeom prst="line">
            <a:avLst/>
          </a:prstGeom>
          <a:noFill/>
          <a:ln w="28575">
            <a:solidFill>
              <a:schemeClr val="tx2"/>
            </a:solidFill>
            <a:miter lim="800000"/>
            <a:headEnd/>
            <a:tailEnd/>
          </a:ln>
          <a:extLst>
            <a:ext uri="{909E8E84-426E-40DD-AFC4-6F175D3DCCD1}">
              <a14:hiddenFill xmlns:a14="http://schemas.microsoft.com/office/drawing/2010/main">
                <a:noFill/>
              </a14:hiddenFill>
            </a:ext>
          </a:extLst>
        </p:spPr>
        <p:txBody>
          <a:bodyPr/>
          <a:lstStyle/>
          <a:p>
            <a:endParaRPr lang="en-US" sz="2700"/>
          </a:p>
        </p:txBody>
      </p:sp>
      <p:sp>
        <p:nvSpPr>
          <p:cNvPr id="1043" name="Oval 405533" descr="06_original_w">
            <a:extLst>
              <a:ext uri="{FF2B5EF4-FFF2-40B4-BE49-F238E27FC236}">
                <a16:creationId xmlns:a16="http://schemas.microsoft.com/office/drawing/2014/main" id="{DDB981F2-3C27-38B2-66C2-5D78980B937D}"/>
              </a:ext>
            </a:extLst>
          </p:cNvPr>
          <p:cNvSpPr>
            <a:spLocks noChangeArrowheads="1"/>
          </p:cNvSpPr>
          <p:nvPr userDrawn="1"/>
        </p:nvSpPr>
        <p:spPr bwMode="auto">
          <a:xfrm>
            <a:off x="16002000" y="0"/>
            <a:ext cx="2286000" cy="1714500"/>
          </a:xfrm>
          <a:prstGeom prst="ellipse">
            <a:avLst/>
          </a:prstGeom>
          <a:blipFill dpi="0" rotWithShape="1">
            <a:blip r:embed="rId17"/>
            <a:srcRect/>
            <a:stretch>
              <a:fillRect/>
            </a:stretch>
          </a:blipFill>
          <a:ln>
            <a:noFill/>
          </a:ln>
          <a:extLst>
            <a:ext uri="{91240B29-F687-4F45-9708-019B960494DF}">
              <a14:hiddenLine xmlns:a14="http://schemas.microsoft.com/office/drawing/2010/main" w="76200">
                <a:solidFill>
                  <a:srgbClr val="000000"/>
                </a:solidFill>
                <a:round/>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defRPr/>
            </a:pPr>
            <a:endParaRPr lang="en-US" altLang="zh-CN" sz="2700">
              <a:ea typeface="SimSun" panose="02010600030101010101" pitchFamily="2" charset="-122"/>
            </a:endParaRPr>
          </a:p>
        </p:txBody>
      </p:sp>
    </p:spTree>
    <p:extLst>
      <p:ext uri="{BB962C8B-B14F-4D97-AF65-F5344CB8AC3E}">
        <p14:creationId xmlns:p14="http://schemas.microsoft.com/office/powerpoint/2010/main" val="35898314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0" fontAlgn="base" hangingPunct="0">
        <a:spcBef>
          <a:spcPct val="0"/>
        </a:spcBef>
        <a:spcAft>
          <a:spcPct val="0"/>
        </a:spcAft>
        <a:defRPr sz="6000" b="1" kern="1200">
          <a:solidFill>
            <a:schemeClr val="tx2"/>
          </a:solidFill>
          <a:latin typeface="+mj-lt"/>
          <a:ea typeface="+mj-ea"/>
          <a:cs typeface="+mj-cs"/>
        </a:defRPr>
      </a:lvl1pPr>
      <a:lvl2pPr algn="l" rtl="0" eaLnBrk="0" fontAlgn="base" hangingPunct="0">
        <a:spcBef>
          <a:spcPct val="0"/>
        </a:spcBef>
        <a:spcAft>
          <a:spcPct val="0"/>
        </a:spcAft>
        <a:defRPr sz="6000" b="1">
          <a:solidFill>
            <a:schemeClr val="tx2"/>
          </a:solidFill>
          <a:latin typeface="Arial" panose="020B0604020202020204" pitchFamily="34" charset="0"/>
        </a:defRPr>
      </a:lvl2pPr>
      <a:lvl3pPr algn="l" rtl="0" eaLnBrk="0" fontAlgn="base" hangingPunct="0">
        <a:spcBef>
          <a:spcPct val="0"/>
        </a:spcBef>
        <a:spcAft>
          <a:spcPct val="0"/>
        </a:spcAft>
        <a:defRPr sz="6000" b="1">
          <a:solidFill>
            <a:schemeClr val="tx2"/>
          </a:solidFill>
          <a:latin typeface="Arial" panose="020B0604020202020204" pitchFamily="34" charset="0"/>
        </a:defRPr>
      </a:lvl3pPr>
      <a:lvl4pPr algn="l" rtl="0" eaLnBrk="0" fontAlgn="base" hangingPunct="0">
        <a:spcBef>
          <a:spcPct val="0"/>
        </a:spcBef>
        <a:spcAft>
          <a:spcPct val="0"/>
        </a:spcAft>
        <a:defRPr sz="6000" b="1">
          <a:solidFill>
            <a:schemeClr val="tx2"/>
          </a:solidFill>
          <a:latin typeface="Arial" panose="020B0604020202020204" pitchFamily="34" charset="0"/>
        </a:defRPr>
      </a:lvl4pPr>
      <a:lvl5pPr algn="l" rtl="0" eaLnBrk="0" fontAlgn="base" hangingPunct="0">
        <a:spcBef>
          <a:spcPct val="0"/>
        </a:spcBef>
        <a:spcAft>
          <a:spcPct val="0"/>
        </a:spcAft>
        <a:defRPr sz="6000" b="1">
          <a:solidFill>
            <a:schemeClr val="tx2"/>
          </a:solidFill>
          <a:latin typeface="Arial" panose="020B0604020202020204" pitchFamily="34" charset="0"/>
        </a:defRPr>
      </a:lvl5pPr>
      <a:lvl6pPr marL="685800" algn="l" rtl="0" fontAlgn="base">
        <a:spcBef>
          <a:spcPct val="0"/>
        </a:spcBef>
        <a:spcAft>
          <a:spcPct val="0"/>
        </a:spcAft>
        <a:defRPr sz="6000" b="1">
          <a:solidFill>
            <a:schemeClr val="tx2"/>
          </a:solidFill>
          <a:latin typeface="Arial" panose="020B0604020202020204" pitchFamily="34" charset="0"/>
        </a:defRPr>
      </a:lvl6pPr>
      <a:lvl7pPr marL="1371600" algn="l" rtl="0" fontAlgn="base">
        <a:spcBef>
          <a:spcPct val="0"/>
        </a:spcBef>
        <a:spcAft>
          <a:spcPct val="0"/>
        </a:spcAft>
        <a:defRPr sz="6000" b="1">
          <a:solidFill>
            <a:schemeClr val="tx2"/>
          </a:solidFill>
          <a:latin typeface="Arial" panose="020B0604020202020204" pitchFamily="34" charset="0"/>
        </a:defRPr>
      </a:lvl7pPr>
      <a:lvl8pPr marL="2057400" algn="l" rtl="0" fontAlgn="base">
        <a:spcBef>
          <a:spcPct val="0"/>
        </a:spcBef>
        <a:spcAft>
          <a:spcPct val="0"/>
        </a:spcAft>
        <a:defRPr sz="6000" b="1">
          <a:solidFill>
            <a:schemeClr val="tx2"/>
          </a:solidFill>
          <a:latin typeface="Arial" panose="020B0604020202020204" pitchFamily="34" charset="0"/>
        </a:defRPr>
      </a:lvl8pPr>
      <a:lvl9pPr marL="2743200" algn="l" rtl="0" fontAlgn="base">
        <a:spcBef>
          <a:spcPct val="0"/>
        </a:spcBef>
        <a:spcAft>
          <a:spcPct val="0"/>
        </a:spcAft>
        <a:defRPr sz="6000" b="1">
          <a:solidFill>
            <a:schemeClr val="tx2"/>
          </a:solidFill>
          <a:latin typeface="Arial" panose="020B0604020202020204" pitchFamily="34" charset="0"/>
        </a:defRPr>
      </a:lvl9pPr>
    </p:titleStyle>
    <p:bodyStyle>
      <a:lvl1pPr marL="514350" indent="-514350" algn="l" rtl="0" eaLnBrk="0" fontAlgn="base" hangingPunct="0">
        <a:spcBef>
          <a:spcPct val="20000"/>
        </a:spcBef>
        <a:spcAft>
          <a:spcPct val="0"/>
        </a:spcAft>
        <a:buSzPct val="85000"/>
        <a:buFont typeface="Wingdings" panose="05000000000000000000" pitchFamily="2" charset="2"/>
        <a:buChar char="£"/>
        <a:defRPr sz="4800" b="1" kern="1200">
          <a:solidFill>
            <a:schemeClr val="accent1"/>
          </a:solidFill>
          <a:latin typeface="+mn-lt"/>
          <a:ea typeface="+mn-ea"/>
          <a:cs typeface="+mn-cs"/>
        </a:defRPr>
      </a:lvl1pPr>
      <a:lvl2pPr marL="1114425" lvl="1" indent="-428625" algn="l" rtl="0" eaLnBrk="0" fontAlgn="base" hangingPunct="0">
        <a:spcBef>
          <a:spcPct val="20000"/>
        </a:spcBef>
        <a:spcAft>
          <a:spcPct val="0"/>
        </a:spcAft>
        <a:buClr>
          <a:schemeClr val="hlink"/>
        </a:buClr>
        <a:buSzPct val="105000"/>
        <a:buChar char="•"/>
        <a:defRPr sz="4200" kern="1200">
          <a:solidFill>
            <a:schemeClr val="tx2"/>
          </a:solidFill>
          <a:latin typeface="+mn-lt"/>
          <a:ea typeface="+mn-ea"/>
          <a:cs typeface="+mn-cs"/>
        </a:defRPr>
      </a:lvl2pPr>
      <a:lvl3pPr marL="1714500" lvl="2" indent="-342900" algn="l" rtl="0" eaLnBrk="0" fontAlgn="base" hangingPunct="0">
        <a:spcBef>
          <a:spcPct val="20000"/>
        </a:spcBef>
        <a:spcAft>
          <a:spcPct val="0"/>
        </a:spcAft>
        <a:buClr>
          <a:schemeClr val="folHlink"/>
        </a:buClr>
        <a:buChar char="•"/>
        <a:defRPr sz="3600" kern="1200">
          <a:solidFill>
            <a:schemeClr val="tx2"/>
          </a:solidFill>
          <a:latin typeface="+mn-lt"/>
          <a:ea typeface="+mn-ea"/>
          <a:cs typeface="+mn-cs"/>
        </a:defRPr>
      </a:lvl3pPr>
      <a:lvl4pPr marL="2400300" lvl="3" indent="-342900" algn="l" rtl="0" eaLnBrk="0" fontAlgn="base" hangingPunct="0">
        <a:spcBef>
          <a:spcPct val="20000"/>
        </a:spcBef>
        <a:spcAft>
          <a:spcPct val="0"/>
        </a:spcAft>
        <a:buClr>
          <a:schemeClr val="tx2"/>
        </a:buClr>
        <a:buSzPct val="85000"/>
        <a:buChar char="•"/>
        <a:defRPr sz="3000" kern="1200">
          <a:solidFill>
            <a:schemeClr val="tx2"/>
          </a:solidFill>
          <a:latin typeface="+mn-lt"/>
          <a:ea typeface="+mn-ea"/>
          <a:cs typeface="+mn-cs"/>
        </a:defRPr>
      </a:lvl4pPr>
      <a:lvl5pPr marL="3086100" lvl="4" indent="-342900" algn="l" rtl="0" eaLnBrk="0" fontAlgn="base" hangingPunct="0">
        <a:spcBef>
          <a:spcPct val="20000"/>
        </a:spcBef>
        <a:spcAft>
          <a:spcPct val="0"/>
        </a:spcAft>
        <a:buClr>
          <a:schemeClr val="accent1"/>
        </a:buClr>
        <a:buSzPct val="85000"/>
        <a:buChar char="•"/>
        <a:defRPr sz="3000" kern="1200">
          <a:solidFill>
            <a:schemeClr val="tx2"/>
          </a:solidFill>
          <a:latin typeface="+mn-lt"/>
          <a:ea typeface="+mn-ea"/>
          <a:cs typeface="+mn-cs"/>
        </a:defRPr>
      </a:lvl5pPr>
      <a:lvl6pPr marL="3771900" lvl="5" indent="-342900" algn="l" defTabSz="1371600" rtl="0" eaLnBrk="1" fontAlgn="base" latinLnBrk="0" hangingPunct="1">
        <a:lnSpc>
          <a:spcPct val="100000"/>
        </a:lnSpc>
        <a:spcBef>
          <a:spcPct val="20000"/>
        </a:spcBef>
        <a:spcAft>
          <a:spcPct val="0"/>
        </a:spcAft>
        <a:buClr>
          <a:schemeClr val="accent1"/>
        </a:buClr>
        <a:buSzPct val="85000"/>
        <a:buFontTx/>
        <a:buChar char="•"/>
        <a:defRPr sz="3000" b="0" i="0" u="none" kern="1200" baseline="0">
          <a:solidFill>
            <a:schemeClr val="tx2"/>
          </a:solidFill>
          <a:latin typeface="+mn-lt"/>
          <a:ea typeface="+mn-ea"/>
          <a:cs typeface="+mn-cs"/>
        </a:defRPr>
      </a:lvl6pPr>
      <a:lvl7pPr marL="4457700" lvl="6" indent="-342900" algn="l" defTabSz="1371600" rtl="0" eaLnBrk="1" fontAlgn="base" latinLnBrk="0" hangingPunct="1">
        <a:lnSpc>
          <a:spcPct val="100000"/>
        </a:lnSpc>
        <a:spcBef>
          <a:spcPct val="20000"/>
        </a:spcBef>
        <a:spcAft>
          <a:spcPct val="0"/>
        </a:spcAft>
        <a:buClr>
          <a:schemeClr val="accent1"/>
        </a:buClr>
        <a:buSzPct val="85000"/>
        <a:buFontTx/>
        <a:buChar char="•"/>
        <a:defRPr sz="3000" b="0" i="0" u="none" kern="1200" baseline="0">
          <a:solidFill>
            <a:schemeClr val="tx2"/>
          </a:solidFill>
          <a:latin typeface="+mn-lt"/>
          <a:ea typeface="+mn-ea"/>
          <a:cs typeface="+mn-cs"/>
        </a:defRPr>
      </a:lvl7pPr>
      <a:lvl8pPr marL="5143500" lvl="7" indent="-342900" algn="l" defTabSz="1371600" rtl="0" eaLnBrk="1" fontAlgn="base" latinLnBrk="0" hangingPunct="1">
        <a:lnSpc>
          <a:spcPct val="100000"/>
        </a:lnSpc>
        <a:spcBef>
          <a:spcPct val="20000"/>
        </a:spcBef>
        <a:spcAft>
          <a:spcPct val="0"/>
        </a:spcAft>
        <a:buClr>
          <a:schemeClr val="accent1"/>
        </a:buClr>
        <a:buSzPct val="85000"/>
        <a:buFontTx/>
        <a:buChar char="•"/>
        <a:defRPr sz="3000" b="0" i="0" u="none" kern="1200" baseline="0">
          <a:solidFill>
            <a:schemeClr val="tx2"/>
          </a:solidFill>
          <a:latin typeface="+mn-lt"/>
          <a:ea typeface="+mn-ea"/>
          <a:cs typeface="+mn-cs"/>
        </a:defRPr>
      </a:lvl8pPr>
      <a:lvl9pPr marL="5829300" lvl="8" indent="-342900" algn="l" defTabSz="1371600" rtl="0" eaLnBrk="1" fontAlgn="base" latinLnBrk="0" hangingPunct="1">
        <a:lnSpc>
          <a:spcPct val="100000"/>
        </a:lnSpc>
        <a:spcBef>
          <a:spcPct val="20000"/>
        </a:spcBef>
        <a:spcAft>
          <a:spcPct val="0"/>
        </a:spcAft>
        <a:buClr>
          <a:schemeClr val="accent1"/>
        </a:buClr>
        <a:buSzPct val="85000"/>
        <a:buFontTx/>
        <a:buChar char="•"/>
        <a:defRPr sz="3000" b="0" i="0" u="none" kern="1200" baseline="0">
          <a:solidFill>
            <a:schemeClr val="tx2"/>
          </a:solidFill>
          <a:latin typeface="+mn-lt"/>
          <a:ea typeface="+mn-ea"/>
          <a:cs typeface="+mn-cs"/>
        </a:defRPr>
      </a:lvl9pPr>
    </p:bodyStyle>
    <p:otherStyle>
      <a:lvl1pPr marL="0" lvl="0" indent="0" algn="l" defTabSz="1371600" rtl="0" eaLnBrk="1" fontAlgn="base" latinLnBrk="0" hangingPunct="1">
        <a:lnSpc>
          <a:spcPct val="100000"/>
        </a:lnSpc>
        <a:spcBef>
          <a:spcPct val="0"/>
        </a:spcBef>
        <a:spcAft>
          <a:spcPct val="0"/>
        </a:spcAft>
        <a:buNone/>
        <a:defRPr sz="3600" b="0" i="0" u="none" kern="1200" baseline="0">
          <a:solidFill>
            <a:schemeClr val="tx1"/>
          </a:solidFill>
          <a:latin typeface="+mn-lt"/>
          <a:ea typeface="+mn-ea"/>
          <a:cs typeface="+mn-cs"/>
        </a:defRPr>
      </a:lvl1pPr>
      <a:lvl2pPr marL="685800" lvl="1" indent="0" algn="ctr" defTabSz="1371600" rtl="0" eaLnBrk="1" fontAlgn="base" latinLnBrk="0" hangingPunct="1">
        <a:lnSpc>
          <a:spcPct val="100000"/>
        </a:lnSpc>
        <a:spcBef>
          <a:spcPct val="0"/>
        </a:spcBef>
        <a:spcAft>
          <a:spcPct val="0"/>
        </a:spcAft>
        <a:buNone/>
        <a:defRPr sz="3600" b="1" i="0" u="none" kern="1200" baseline="0">
          <a:solidFill>
            <a:schemeClr val="tx1"/>
          </a:solidFill>
          <a:latin typeface="Arial" panose="020B0604020202020204" pitchFamily="34" charset="0"/>
          <a:ea typeface="+mn-ea"/>
          <a:cs typeface="+mn-cs"/>
        </a:defRPr>
      </a:lvl2pPr>
      <a:lvl3pPr marL="1371600" lvl="2" indent="0" algn="ctr" defTabSz="1371600" rtl="0" eaLnBrk="1" fontAlgn="base" latinLnBrk="0" hangingPunct="1">
        <a:lnSpc>
          <a:spcPct val="100000"/>
        </a:lnSpc>
        <a:spcBef>
          <a:spcPct val="0"/>
        </a:spcBef>
        <a:spcAft>
          <a:spcPct val="0"/>
        </a:spcAft>
        <a:buNone/>
        <a:defRPr sz="3600" b="1" i="0" u="none" kern="1200" baseline="0">
          <a:solidFill>
            <a:schemeClr val="tx1"/>
          </a:solidFill>
          <a:latin typeface="Arial" panose="020B0604020202020204" pitchFamily="34" charset="0"/>
          <a:ea typeface="+mn-ea"/>
          <a:cs typeface="+mn-cs"/>
        </a:defRPr>
      </a:lvl3pPr>
      <a:lvl4pPr marL="2057400" lvl="3" indent="0" algn="ctr" defTabSz="1371600" rtl="0" eaLnBrk="1" fontAlgn="base" latinLnBrk="0" hangingPunct="1">
        <a:lnSpc>
          <a:spcPct val="100000"/>
        </a:lnSpc>
        <a:spcBef>
          <a:spcPct val="0"/>
        </a:spcBef>
        <a:spcAft>
          <a:spcPct val="0"/>
        </a:spcAft>
        <a:buNone/>
        <a:defRPr sz="3600" b="1" i="0" u="none" kern="1200" baseline="0">
          <a:solidFill>
            <a:schemeClr val="tx1"/>
          </a:solidFill>
          <a:latin typeface="Arial" panose="020B0604020202020204" pitchFamily="34" charset="0"/>
          <a:ea typeface="+mn-ea"/>
          <a:cs typeface="+mn-cs"/>
        </a:defRPr>
      </a:lvl4pPr>
      <a:lvl5pPr marL="2743200" lvl="4" indent="0" algn="ctr" defTabSz="1371600" rtl="0" eaLnBrk="1" fontAlgn="base" latinLnBrk="0" hangingPunct="1">
        <a:lnSpc>
          <a:spcPct val="100000"/>
        </a:lnSpc>
        <a:spcBef>
          <a:spcPct val="0"/>
        </a:spcBef>
        <a:spcAft>
          <a:spcPct val="0"/>
        </a:spcAft>
        <a:buNone/>
        <a:defRPr sz="3600" b="1" i="0" u="none" kern="1200" baseline="0">
          <a:solidFill>
            <a:schemeClr val="tx1"/>
          </a:solidFill>
          <a:latin typeface="Arial" panose="020B0604020202020204" pitchFamily="34" charset="0"/>
          <a:ea typeface="+mn-ea"/>
          <a:cs typeface="+mn-cs"/>
        </a:defRPr>
      </a:lvl5pPr>
      <a:lvl6pPr marL="3429000" lvl="5" indent="0" algn="ctr" defTabSz="1371600" rtl="0" eaLnBrk="1" fontAlgn="base" latinLnBrk="0" hangingPunct="1">
        <a:lnSpc>
          <a:spcPct val="100000"/>
        </a:lnSpc>
        <a:spcBef>
          <a:spcPct val="0"/>
        </a:spcBef>
        <a:spcAft>
          <a:spcPct val="0"/>
        </a:spcAft>
        <a:buNone/>
        <a:defRPr sz="3600" b="1" i="0" u="none" kern="1200" baseline="0">
          <a:solidFill>
            <a:schemeClr val="tx1"/>
          </a:solidFill>
          <a:latin typeface="Arial" panose="020B0604020202020204" pitchFamily="34" charset="0"/>
          <a:ea typeface="+mn-ea"/>
          <a:cs typeface="+mn-cs"/>
        </a:defRPr>
      </a:lvl6pPr>
      <a:lvl7pPr marL="4114800" lvl="6" indent="0" algn="ctr" defTabSz="1371600" rtl="0" eaLnBrk="1" fontAlgn="base" latinLnBrk="0" hangingPunct="1">
        <a:lnSpc>
          <a:spcPct val="100000"/>
        </a:lnSpc>
        <a:spcBef>
          <a:spcPct val="0"/>
        </a:spcBef>
        <a:spcAft>
          <a:spcPct val="0"/>
        </a:spcAft>
        <a:buNone/>
        <a:defRPr sz="3600" b="1" i="0" u="none" kern="1200" baseline="0">
          <a:solidFill>
            <a:schemeClr val="tx1"/>
          </a:solidFill>
          <a:latin typeface="Arial" panose="020B0604020202020204" pitchFamily="34" charset="0"/>
          <a:ea typeface="+mn-ea"/>
          <a:cs typeface="+mn-cs"/>
        </a:defRPr>
      </a:lvl7pPr>
      <a:lvl8pPr marL="4800600" lvl="7" indent="0" algn="ctr" defTabSz="1371600" rtl="0" eaLnBrk="1" fontAlgn="base" latinLnBrk="0" hangingPunct="1">
        <a:lnSpc>
          <a:spcPct val="100000"/>
        </a:lnSpc>
        <a:spcBef>
          <a:spcPct val="0"/>
        </a:spcBef>
        <a:spcAft>
          <a:spcPct val="0"/>
        </a:spcAft>
        <a:buNone/>
        <a:defRPr sz="3600" b="1" i="0" u="none" kern="1200" baseline="0">
          <a:solidFill>
            <a:schemeClr val="tx1"/>
          </a:solidFill>
          <a:latin typeface="Arial" panose="020B0604020202020204" pitchFamily="34" charset="0"/>
          <a:ea typeface="+mn-ea"/>
          <a:cs typeface="+mn-cs"/>
        </a:defRPr>
      </a:lvl8pPr>
      <a:lvl9pPr marL="5486400" lvl="8" indent="0" algn="ctr" defTabSz="1371600" rtl="0" eaLnBrk="1" fontAlgn="base" latinLnBrk="0" hangingPunct="1">
        <a:lnSpc>
          <a:spcPct val="100000"/>
        </a:lnSpc>
        <a:spcBef>
          <a:spcPct val="0"/>
        </a:spcBef>
        <a:spcAft>
          <a:spcPct val="0"/>
        </a:spcAft>
        <a:buNone/>
        <a:defRPr sz="3600" b="1" i="0" u="none" kern="1200" baseline="0">
          <a:solidFill>
            <a:schemeClr val="tx1"/>
          </a:solidFill>
          <a:latin typeface="Arial" panose="020B0604020202020204" pitchFamily="34" charset="0"/>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6.jp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4.sv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jp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4.sv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20.jp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14.sv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diagramLayout" Target="../diagrams/layout1.xml"/><Relationship Id="rId7" Type="http://schemas.openxmlformats.org/officeDocument/2006/relationships/image" Target="../media/image13.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2.svg"/><Relationship Id="rId7" Type="http://schemas.openxmlformats.org/officeDocument/2006/relationships/diagramLayout" Target="../diagrams/layout2.xml"/><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14.svg"/><Relationship Id="rId10" Type="http://schemas.microsoft.com/office/2007/relationships/diagramDrawing" Target="../diagrams/drawing2.xml"/><Relationship Id="rId4" Type="http://schemas.openxmlformats.org/officeDocument/2006/relationships/image" Target="../media/image13.png"/><Relationship Id="rId9" Type="http://schemas.openxmlformats.org/officeDocument/2006/relationships/diagramColors" Target="../diagrams/colors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21.emf"/></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3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4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6.svg"/></Relationships>
</file>

<file path=ppt/slides/_rels/slide4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5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5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5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5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62.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6.svg"/></Relationships>
</file>

<file path=ppt/slides/_rels/slide64.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6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6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6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7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7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7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73.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12.svg"/><Relationship Id="rId7" Type="http://schemas.openxmlformats.org/officeDocument/2006/relationships/diagramLayout" Target="../diagrams/layout3.xml"/><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diagramData" Target="../diagrams/data3.xml"/><Relationship Id="rId5" Type="http://schemas.openxmlformats.org/officeDocument/2006/relationships/image" Target="../media/image14.svg"/><Relationship Id="rId10" Type="http://schemas.microsoft.com/office/2007/relationships/diagramDrawing" Target="../diagrams/drawing3.xml"/><Relationship Id="rId4" Type="http://schemas.openxmlformats.org/officeDocument/2006/relationships/image" Target="../media/image13.png"/><Relationship Id="rId9" Type="http://schemas.openxmlformats.org/officeDocument/2006/relationships/diagramColors" Target="../diagrams/colors3.xml"/></Relationships>
</file>

<file path=ppt/slides/_rels/slide7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7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7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diagramLayout" Target="../diagrams/layout4.xml"/><Relationship Id="rId7" Type="http://schemas.openxmlformats.org/officeDocument/2006/relationships/image" Target="../media/image13.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7.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diagramLayout" Target="../diagrams/layout5.xml"/><Relationship Id="rId7" Type="http://schemas.openxmlformats.org/officeDocument/2006/relationships/image" Target="../media/image13.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14.svg"/></Relationships>
</file>

<file path=ppt/slides/_rels/slide8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9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3.jpeg"/><Relationship Id="rId1" Type="http://schemas.openxmlformats.org/officeDocument/2006/relationships/slideLayout" Target="../slideLayouts/slideLayout2.xml"/><Relationship Id="rId4" Type="http://schemas.openxmlformats.org/officeDocument/2006/relationships/image" Target="../media/image14.svg"/></Relationships>
</file>

<file path=ppt/slides/_rels/slide9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TH&#7846;Y%20LU&#194;N/th&#244;ng%20t&#432;%2014-2021-TTBTC%20thu%20ph&#237;%20v&#224;%20l&#7879;%20ph&#237;%20h&#224;i%20quan%2014-btc.pdf" TargetMode="External"/><Relationship Id="rId1" Type="http://schemas.openxmlformats.org/officeDocument/2006/relationships/slideLayout" Target="../slideLayouts/slideLayout2.xml"/><Relationship Id="rId4" Type="http://schemas.openxmlformats.org/officeDocument/2006/relationships/image" Target="../media/image58.svg"/></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4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4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50.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51.xml.rels><?xml version="1.0" encoding="UTF-8" standalone="yes"?>
<Relationships xmlns="http://schemas.openxmlformats.org/package/2006/relationships"><Relationship Id="rId8" Type="http://schemas.openxmlformats.org/officeDocument/2006/relationships/hyperlink" Target="https://www.youtube.com/watch?v=fH3SZh3McF8&amp;list=PLRV3-kKWonCe6FBjyBHZ9TkBEH3ADEWFw&amp;index=8&amp;pp=iAQB" TargetMode="External"/><Relationship Id="rId13" Type="http://schemas.openxmlformats.org/officeDocument/2006/relationships/hyperlink" Target="https://www.youtube.com/watch?v=_plmpSz6xg4&amp;list=PLRV3-kKWonCe6FBjyBHZ9TkBEH3ADEWFw&amp;index=13&amp;pp=iAQB" TargetMode="External"/><Relationship Id="rId3" Type="http://schemas.openxmlformats.org/officeDocument/2006/relationships/hyperlink" Target="https://www.youtube.com/watch?v=WXJ2iwGdLG8&amp;list=PLRV3-kKWonCe6FBjyBHZ9TkBEH3ADEWFw&amp;index=3&amp;pp=iAQB" TargetMode="External"/><Relationship Id="rId7" Type="http://schemas.openxmlformats.org/officeDocument/2006/relationships/hyperlink" Target="https://www.youtube.com/watch?v=85vFs1doCWo&amp;list=PLRV3-kKWonCe6FBjyBHZ9TkBEH3ADEWFw&amp;index=7&amp;pp=iAQB" TargetMode="External"/><Relationship Id="rId12" Type="http://schemas.openxmlformats.org/officeDocument/2006/relationships/hyperlink" Target="https://www.youtube.com/watch?v=sx1Z9o2CMtg&amp;list=PLRV3-kKWonCe6FBjyBHZ9TkBEH3ADEWFw&amp;index=12&amp;pp=iAQB" TargetMode="External"/><Relationship Id="rId2" Type="http://schemas.openxmlformats.org/officeDocument/2006/relationships/hyperlink" Target="https://www.youtube.com/watch?v=bhY0QDqsars&amp;list=PLRV3-kKWonCe6FBjyBHZ9TkBEH3ADEWFw&amp;index=2&amp;pp=iAQB" TargetMode="External"/><Relationship Id="rId1" Type="http://schemas.openxmlformats.org/officeDocument/2006/relationships/slideLayout" Target="../slideLayouts/slideLayout7.xml"/><Relationship Id="rId6" Type="http://schemas.openxmlformats.org/officeDocument/2006/relationships/hyperlink" Target="https://www.youtube.com/watch?v=OgJt9QX7w7Q&amp;list=PLRV3-kKWonCe6FBjyBHZ9TkBEH3ADEWFw&amp;index=6&amp;pp=iAQB" TargetMode="External"/><Relationship Id="rId11" Type="http://schemas.openxmlformats.org/officeDocument/2006/relationships/hyperlink" Target="https://www.youtube.com/watch?v=VOaqCBkzlKw&amp;list=PLRV3-kKWonCe6FBjyBHZ9TkBEH3ADEWFw&amp;index=11&amp;pp=iAQB" TargetMode="External"/><Relationship Id="rId5" Type="http://schemas.openxmlformats.org/officeDocument/2006/relationships/hyperlink" Target="https://www.youtube.com/watch?v=OICri1bxrRM&amp;list=PLRV3-kKWonCe6FBjyBHZ9TkBEH3ADEWFw&amp;index=5&amp;pp=iAQB" TargetMode="External"/><Relationship Id="rId15" Type="http://schemas.openxmlformats.org/officeDocument/2006/relationships/hyperlink" Target="https://www.youtube.com/watch?v=1ucVgSN0IsY&amp;list=PLRV3-kKWonCe6FBjyBHZ9TkBEH3ADEWFw&amp;index=15&amp;pp=iAQB" TargetMode="External"/><Relationship Id="rId10" Type="http://schemas.openxmlformats.org/officeDocument/2006/relationships/hyperlink" Target="https://www.youtube.com/watch?v=N4b1MHkFe2k&amp;list=PLRV3-kKWonCe6FBjyBHZ9TkBEH3ADEWFw&amp;index=10&amp;pp=iAQB" TargetMode="External"/><Relationship Id="rId4" Type="http://schemas.openxmlformats.org/officeDocument/2006/relationships/hyperlink" Target="https://www.youtube.com/watch?v=5pojfCiht0s&amp;list=PLRV3-kKWonCe6FBjyBHZ9TkBEH3ADEWFw&amp;index=4&amp;pp=iAQB" TargetMode="External"/><Relationship Id="rId9" Type="http://schemas.openxmlformats.org/officeDocument/2006/relationships/hyperlink" Target="https://www.youtube.com/watch?v=6jNXK-el9lY&amp;list=PLRV3-kKWonCe6FBjyBHZ9TkBEH3ADEWFw&amp;index=9&amp;pp=iAQB" TargetMode="External"/><Relationship Id="rId14" Type="http://schemas.openxmlformats.org/officeDocument/2006/relationships/hyperlink" Target="https://www.youtube.com/watch?v=XCzrmA0dn64&amp;list=PLRV3-kKWonCe6FBjyBHZ9TkBEH3ADEWFw&amp;index=14&amp;pp=iAQB" TargetMode="Externa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159E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9238"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143000" y="0"/>
            <a:ext cx="10287000" cy="10287000"/>
          </a:xfrm>
          <a:prstGeom prst="rect">
            <a:avLst/>
          </a:prstGeom>
        </p:spPr>
      </p:pic>
      <p:grpSp>
        <p:nvGrpSpPr>
          <p:cNvPr id="4" name="Group 4"/>
          <p:cNvGrpSpPr/>
          <p:nvPr/>
        </p:nvGrpSpPr>
        <p:grpSpPr>
          <a:xfrm>
            <a:off x="-197144" y="2509991"/>
            <a:ext cx="7858135" cy="752388"/>
            <a:chOff x="0" y="0"/>
            <a:chExt cx="3755618" cy="631810"/>
          </a:xfrm>
        </p:grpSpPr>
        <p:grpSp>
          <p:nvGrpSpPr>
            <p:cNvPr id="5" name="Group 5"/>
            <p:cNvGrpSpPr/>
            <p:nvPr/>
          </p:nvGrpSpPr>
          <p:grpSpPr>
            <a:xfrm>
              <a:off x="0" y="0"/>
              <a:ext cx="631810" cy="631810"/>
              <a:chOff x="0" y="0"/>
              <a:chExt cx="812800" cy="812800"/>
            </a:xfrm>
          </p:grpSpPr>
          <p:sp>
            <p:nvSpPr>
              <p:cNvPr id="6" name="Freeform 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7" name="TextBox 7"/>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sz="3200"/>
              </a:p>
            </p:txBody>
          </p:sp>
        </p:grpSp>
        <p:grpSp>
          <p:nvGrpSpPr>
            <p:cNvPr id="8" name="Group 8"/>
            <p:cNvGrpSpPr/>
            <p:nvPr/>
          </p:nvGrpSpPr>
          <p:grpSpPr>
            <a:xfrm>
              <a:off x="3123808" y="0"/>
              <a:ext cx="631810" cy="631810"/>
              <a:chOff x="0" y="0"/>
              <a:chExt cx="812800" cy="812800"/>
            </a:xfrm>
          </p:grpSpPr>
          <p:sp>
            <p:nvSpPr>
              <p:cNvPr id="9" name="Freeform 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0" name="TextBox 10"/>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sz="3200"/>
              </a:p>
            </p:txBody>
          </p:sp>
        </p:grpSp>
        <p:grpSp>
          <p:nvGrpSpPr>
            <p:cNvPr id="11" name="Group 11"/>
            <p:cNvGrpSpPr/>
            <p:nvPr/>
          </p:nvGrpSpPr>
          <p:grpSpPr>
            <a:xfrm>
              <a:off x="315905" y="0"/>
              <a:ext cx="3123808" cy="631810"/>
              <a:chOff x="0" y="0"/>
              <a:chExt cx="617048" cy="124802"/>
            </a:xfrm>
          </p:grpSpPr>
          <p:sp>
            <p:nvSpPr>
              <p:cNvPr id="12" name="Freeform 12"/>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13" name="TextBox 13"/>
              <p:cNvSpPr txBox="1"/>
              <p:nvPr/>
            </p:nvSpPr>
            <p:spPr>
              <a:xfrm>
                <a:off x="0" y="28575"/>
                <a:ext cx="812800" cy="784225"/>
              </a:xfrm>
              <a:prstGeom prst="rect">
                <a:avLst/>
              </a:prstGeom>
            </p:spPr>
            <p:txBody>
              <a:bodyPr lIns="50800" tIns="50800" rIns="50800" bIns="50800" rtlCol="0" anchor="ctr"/>
              <a:lstStyle/>
              <a:p>
                <a:pPr algn="ctr">
                  <a:lnSpc>
                    <a:spcPts val="2000"/>
                  </a:lnSpc>
                </a:pPr>
                <a:endParaRPr sz="3200"/>
              </a:p>
            </p:txBody>
          </p:sp>
        </p:grpSp>
        <p:sp>
          <p:nvSpPr>
            <p:cNvPr id="14" name="TextBox 14"/>
            <p:cNvSpPr txBox="1"/>
            <p:nvPr/>
          </p:nvSpPr>
          <p:spPr>
            <a:xfrm>
              <a:off x="356712" y="80771"/>
              <a:ext cx="3140354" cy="465160"/>
            </a:xfrm>
            <a:prstGeom prst="rect">
              <a:avLst/>
            </a:prstGeom>
          </p:spPr>
          <p:txBody>
            <a:bodyPr lIns="0" tIns="0" rIns="0" bIns="0" rtlCol="0" anchor="t">
              <a:spAutoFit/>
            </a:bodyPr>
            <a:lstStyle/>
            <a:p>
              <a:pPr algn="ctr">
                <a:lnSpc>
                  <a:spcPts val="2000"/>
                </a:lnSpc>
              </a:pPr>
              <a:endParaRPr lang="en-US" sz="3600" dirty="0">
                <a:solidFill>
                  <a:srgbClr val="FEFEFE"/>
                </a:solidFill>
                <a:latin typeface="Arial" panose="020B0604020202020204" pitchFamily="34" charset="0"/>
                <a:cs typeface="Arial" panose="020B0604020202020204" pitchFamily="34" charset="0"/>
              </a:endParaRPr>
            </a:p>
            <a:p>
              <a:pPr algn="ctr">
                <a:lnSpc>
                  <a:spcPts val="2000"/>
                </a:lnSpc>
              </a:pPr>
              <a:r>
                <a:rPr lang="en-US" sz="3600" dirty="0">
                  <a:solidFill>
                    <a:srgbClr val="FEFEFE"/>
                  </a:solidFill>
                  <a:latin typeface="Arial" panose="020B0604020202020204" pitchFamily="34" charset="0"/>
                  <a:cs typeface="Arial" panose="020B0604020202020204" pitchFamily="34" charset="0"/>
                </a:rPr>
                <a:t>CAO ĐẲNG LÝ TỰ TRỌNG</a:t>
              </a:r>
            </a:p>
          </p:txBody>
        </p:sp>
      </p:grpSp>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10927" flipV="1">
            <a:off x="15180763" y="728278"/>
            <a:ext cx="4897741" cy="2179309"/>
          </a:xfrm>
          <a:prstGeom prst="rect">
            <a:avLst/>
          </a:prstGeom>
        </p:spPr>
      </p:pic>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4233034" flipH="1">
            <a:off x="13879404" y="4943717"/>
            <a:ext cx="7500463" cy="4804774"/>
          </a:xfrm>
          <a:prstGeom prst="rect">
            <a:avLst/>
          </a:prstGeom>
        </p:spPr>
      </p:pic>
      <p:sp>
        <p:nvSpPr>
          <p:cNvPr id="17" name="TextBox 17"/>
          <p:cNvSpPr txBox="1"/>
          <p:nvPr/>
        </p:nvSpPr>
        <p:spPr>
          <a:xfrm>
            <a:off x="7303603" y="8785504"/>
            <a:ext cx="8110538" cy="355162"/>
          </a:xfrm>
          <a:prstGeom prst="rect">
            <a:avLst/>
          </a:prstGeom>
        </p:spPr>
        <p:txBody>
          <a:bodyPr lIns="0" tIns="0" rIns="0" bIns="0" rtlCol="0" anchor="t">
            <a:spAutoFit/>
          </a:bodyPr>
          <a:lstStyle/>
          <a:p>
            <a:pPr>
              <a:lnSpc>
                <a:spcPts val="2600"/>
              </a:lnSpc>
            </a:pPr>
            <a:r>
              <a:rPr lang="en-US" sz="3600" dirty="0">
                <a:solidFill>
                  <a:srgbClr val="953EC5"/>
                </a:solidFill>
                <a:latin typeface="Arial" panose="020B0604020202020204" pitchFamily="34" charset="0"/>
                <a:cs typeface="Arial" panose="020B0604020202020204" pitchFamily="34" charset="0"/>
              </a:rPr>
              <a:t>Presenter: MBA Huỳnh Kim Liên</a:t>
            </a:r>
          </a:p>
        </p:txBody>
      </p:sp>
      <p:sp>
        <p:nvSpPr>
          <p:cNvPr id="19" name="Title 1">
            <a:extLst>
              <a:ext uri="{FF2B5EF4-FFF2-40B4-BE49-F238E27FC236}">
                <a16:creationId xmlns:a16="http://schemas.microsoft.com/office/drawing/2014/main" id="{57A8859F-51A5-B27D-4F6C-2BD333C10D5E}"/>
              </a:ext>
            </a:extLst>
          </p:cNvPr>
          <p:cNvSpPr txBox="1">
            <a:spLocks/>
          </p:cNvSpPr>
          <p:nvPr/>
        </p:nvSpPr>
        <p:spPr bwMode="auto">
          <a:xfrm>
            <a:off x="282929" y="4037734"/>
            <a:ext cx="10752480" cy="2329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Autofit/>
          </a:bodyPr>
          <a:lstStyle>
            <a:lvl1pPr algn="l" rtl="0" eaLnBrk="1" fontAlgn="base" hangingPunct="1">
              <a:spcBef>
                <a:spcPct val="0"/>
              </a:spcBef>
              <a:spcAft>
                <a:spcPct val="0"/>
              </a:spcAft>
              <a:defRPr sz="4400" b="1" smtClean="0">
                <a:solidFill>
                  <a:schemeClr val="tx2"/>
                </a:solidFill>
                <a:latin typeface="+mj-lt"/>
                <a:ea typeface="+mj-ea"/>
                <a:cs typeface="+mj-cs"/>
              </a:defRPr>
            </a:lvl1pPr>
            <a:lvl2pPr algn="ctr" rtl="0" eaLnBrk="1" fontAlgn="base" hangingPunct="1">
              <a:spcBef>
                <a:spcPct val="0"/>
              </a:spcBef>
              <a:spcAft>
                <a:spcPct val="0"/>
              </a:spcAft>
              <a:defRPr sz="3600" b="1">
                <a:solidFill>
                  <a:schemeClr val="tx2"/>
                </a:solidFill>
                <a:latin typeface="Times New Roman" pitchFamily="18" charset="0"/>
              </a:defRPr>
            </a:lvl2pPr>
            <a:lvl3pPr algn="ctr" rtl="0" eaLnBrk="1" fontAlgn="base" hangingPunct="1">
              <a:spcBef>
                <a:spcPct val="0"/>
              </a:spcBef>
              <a:spcAft>
                <a:spcPct val="0"/>
              </a:spcAft>
              <a:defRPr sz="3600" b="1">
                <a:solidFill>
                  <a:schemeClr val="tx2"/>
                </a:solidFill>
                <a:latin typeface="Times New Roman" pitchFamily="18" charset="0"/>
              </a:defRPr>
            </a:lvl3pPr>
            <a:lvl4pPr algn="ctr" rtl="0" eaLnBrk="1" fontAlgn="base" hangingPunct="1">
              <a:spcBef>
                <a:spcPct val="0"/>
              </a:spcBef>
              <a:spcAft>
                <a:spcPct val="0"/>
              </a:spcAft>
              <a:defRPr sz="3600" b="1">
                <a:solidFill>
                  <a:schemeClr val="tx2"/>
                </a:solidFill>
                <a:latin typeface="Times New Roman" pitchFamily="18" charset="0"/>
              </a:defRPr>
            </a:lvl4pPr>
            <a:lvl5pPr algn="ctr" rtl="0" eaLnBrk="1" fontAlgn="base" hangingPunct="1">
              <a:spcBef>
                <a:spcPct val="0"/>
              </a:spcBef>
              <a:spcAft>
                <a:spcPct val="0"/>
              </a:spcAft>
              <a:defRPr sz="3600" b="1">
                <a:solidFill>
                  <a:schemeClr val="tx2"/>
                </a:solidFill>
                <a:latin typeface="Times New Roman" pitchFamily="18" charset="0"/>
              </a:defRPr>
            </a:lvl5pPr>
            <a:lvl6pPr marL="457200" algn="ctr" rtl="0" eaLnBrk="1" fontAlgn="base" hangingPunct="1">
              <a:spcBef>
                <a:spcPct val="0"/>
              </a:spcBef>
              <a:spcAft>
                <a:spcPct val="0"/>
              </a:spcAft>
              <a:defRPr sz="3600" b="1">
                <a:solidFill>
                  <a:schemeClr val="tx2"/>
                </a:solidFill>
                <a:latin typeface="Times New Roman" pitchFamily="18" charset="0"/>
              </a:defRPr>
            </a:lvl6pPr>
            <a:lvl7pPr marL="914400" algn="ctr" rtl="0" eaLnBrk="1" fontAlgn="base" hangingPunct="1">
              <a:spcBef>
                <a:spcPct val="0"/>
              </a:spcBef>
              <a:spcAft>
                <a:spcPct val="0"/>
              </a:spcAft>
              <a:defRPr sz="3600" b="1">
                <a:solidFill>
                  <a:schemeClr val="tx2"/>
                </a:solidFill>
                <a:latin typeface="Times New Roman" pitchFamily="18" charset="0"/>
              </a:defRPr>
            </a:lvl7pPr>
            <a:lvl8pPr marL="1371600" algn="ctr" rtl="0" eaLnBrk="1" fontAlgn="base" hangingPunct="1">
              <a:spcBef>
                <a:spcPct val="0"/>
              </a:spcBef>
              <a:spcAft>
                <a:spcPct val="0"/>
              </a:spcAft>
              <a:defRPr sz="3600" b="1">
                <a:solidFill>
                  <a:schemeClr val="tx2"/>
                </a:solidFill>
                <a:latin typeface="Times New Roman" pitchFamily="18" charset="0"/>
              </a:defRPr>
            </a:lvl8pPr>
            <a:lvl9pPr marL="1828800" algn="ctr" rtl="0" eaLnBrk="1" fontAlgn="base" hangingPunct="1">
              <a:spcBef>
                <a:spcPct val="0"/>
              </a:spcBef>
              <a:spcAft>
                <a:spcPct val="0"/>
              </a:spcAft>
              <a:defRPr sz="3600" b="1">
                <a:solidFill>
                  <a:schemeClr val="tx2"/>
                </a:solidFill>
                <a:latin typeface="Times New Roman" pitchFamily="18" charset="0"/>
              </a:defRPr>
            </a:lvl9pPr>
          </a:lstStyle>
          <a:p>
            <a:pPr algn="ctr">
              <a:lnSpc>
                <a:spcPct val="150000"/>
              </a:lnSpc>
            </a:pPr>
            <a:r>
              <a:rPr lang="en-US" sz="6000" i="1" dirty="0">
                <a:solidFill>
                  <a:srgbClr val="532476"/>
                </a:solidFill>
                <a:latin typeface="Arial" panose="020B0604020202020204" pitchFamily="34" charset="0"/>
                <a:ea typeface="+mn-ea"/>
                <a:cs typeface="Arial" panose="020B0604020202020204" pitchFamily="34" charset="0"/>
              </a:rPr>
              <a:t>MÔN HỌC</a:t>
            </a:r>
          </a:p>
          <a:p>
            <a:pPr algn="ctr">
              <a:lnSpc>
                <a:spcPct val="150000"/>
              </a:lnSpc>
            </a:pPr>
            <a:r>
              <a:rPr lang="en-US" sz="6000" i="1" dirty="0">
                <a:solidFill>
                  <a:srgbClr val="953EC5"/>
                </a:solidFill>
                <a:latin typeface="Arial" panose="020B0604020202020204" pitchFamily="34" charset="0"/>
                <a:ea typeface="+mn-ea"/>
                <a:cs typeface="Arial" panose="020B0604020202020204" pitchFamily="34" charset="0"/>
                <a:sym typeface="Muli Bold"/>
              </a:rPr>
              <a:t>NGHIỆP VỤ HẢI QUAN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barn(inVertical)">
                                      <p:cBhvr>
                                        <p:cTn id="11" dur="500"/>
                                        <p:tgtEl>
                                          <p:spTgt spid="1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4173" y="-2079252"/>
            <a:ext cx="3637310" cy="5416787"/>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356500" y="-507873"/>
            <a:ext cx="2453933" cy="2453933"/>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1978" y="-9882"/>
            <a:ext cx="6089090" cy="3822165"/>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394386" y="2198670"/>
            <a:ext cx="1778562" cy="1778562"/>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4336" y="7798115"/>
            <a:ext cx="3667361" cy="3549174"/>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Rectangle 22">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54681" y="8159840"/>
            <a:ext cx="1392701" cy="139270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5" name="Freeform: Shape 24">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5101967" y="1101467"/>
            <a:ext cx="8084069" cy="808406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C759258B-3668-ECC9-2754-18525CD35D58}"/>
              </a:ext>
            </a:extLst>
          </p:cNvPr>
          <p:cNvSpPr txBox="1"/>
          <p:nvPr/>
        </p:nvSpPr>
        <p:spPr>
          <a:xfrm>
            <a:off x="3031818" y="2597398"/>
            <a:ext cx="12078601" cy="6035217"/>
          </a:xfrm>
          <a:prstGeom prst="rect">
            <a:avLst/>
          </a:prstGeom>
          <a:noFill/>
        </p:spPr>
        <p:txBody>
          <a:bodyPr vert="horz" lIns="91440" tIns="45720" rIns="91440" bIns="45720" rtlCol="0" anchor="ctr">
            <a:normAutofit/>
          </a:bodyPr>
          <a:lstStyle/>
          <a:p>
            <a:pPr algn="ctr">
              <a:lnSpc>
                <a:spcPts val="9000"/>
              </a:lnSpc>
            </a:pPr>
            <a:r>
              <a:rPr lang="en-US" altLang="zh-CN" sz="6600" b="1" dirty="0">
                <a:solidFill>
                  <a:srgbClr val="532476"/>
                </a:solidFill>
                <a:latin typeface="Arial" panose="020B0604020202020204" pitchFamily="34" charset="0"/>
                <a:cs typeface="Arial" panose="020B0604020202020204" pitchFamily="34" charset="0"/>
              </a:rPr>
              <a:t>GIỚI THIỆU MÔN HỌC</a:t>
            </a:r>
            <a:br>
              <a:rPr lang="en-US" altLang="zh-CN" sz="6600" dirty="0">
                <a:ea typeface="SimSun" panose="02010600030101010101" pitchFamily="2" charset="-122"/>
              </a:rPr>
            </a:br>
            <a:r>
              <a:rPr lang="en-US" altLang="zh-CN" sz="6600" b="1" i="1" dirty="0">
                <a:solidFill>
                  <a:srgbClr val="953EC5"/>
                </a:solidFill>
                <a:latin typeface="Arial" panose="020B0604020202020204" pitchFamily="34" charset="0"/>
                <a:cs typeface="Arial" panose="020B0604020202020204" pitchFamily="34" charset="0"/>
              </a:rPr>
              <a:t>NGHIỆP VỤ HẢI QUAN</a:t>
            </a:r>
            <a:endParaRPr lang="vi-VN" altLang="zh-CN" sz="6600" b="1" i="1" dirty="0">
              <a:solidFill>
                <a:srgbClr val="953EC5"/>
              </a:solidFill>
              <a:latin typeface="Arial" panose="020B0604020202020204" pitchFamily="34" charset="0"/>
              <a:cs typeface="Arial" panose="020B0604020202020204" pitchFamily="34" charset="0"/>
            </a:endParaRPr>
          </a:p>
          <a:p>
            <a:pPr algn="ctr">
              <a:lnSpc>
                <a:spcPct val="90000"/>
              </a:lnSpc>
              <a:spcBef>
                <a:spcPct val="0"/>
              </a:spcBef>
              <a:spcAft>
                <a:spcPts val="600"/>
              </a:spcAft>
            </a:pPr>
            <a:endParaRPr lang="en-US" sz="5400" kern="1200" dirty="0">
              <a:solidFill>
                <a:srgbClr val="080808"/>
              </a:solidFill>
              <a:latin typeface="Arial" panose="020B0604020202020204" pitchFamily="34" charset="0"/>
              <a:ea typeface="+mj-ea"/>
              <a:cs typeface="Arial" panose="020B0604020202020204" pitchFamily="34" charset="0"/>
            </a:endParaRPr>
          </a:p>
        </p:txBody>
      </p:sp>
      <p:sp>
        <p:nvSpPr>
          <p:cNvPr id="27" name="Freeform: Shape 26">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050425" y="49925"/>
            <a:ext cx="10187153" cy="10187153"/>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9" name="Freeform: Shape 28">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4735" y="8186387"/>
            <a:ext cx="3347691" cy="3853217"/>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580089" y="7865318"/>
            <a:ext cx="1439978" cy="1439978"/>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38238" y="0"/>
            <a:ext cx="8967265" cy="10287000"/>
          </a:xfrm>
          <a:prstGeom prst="rect">
            <a:avLst/>
          </a:prstGeom>
        </p:spPr>
      </p:pic>
      <p:sp>
        <p:nvSpPr>
          <p:cNvPr id="4" name="TextBox 4"/>
          <p:cNvSpPr txBox="1"/>
          <p:nvPr/>
        </p:nvSpPr>
        <p:spPr>
          <a:xfrm>
            <a:off x="790313" y="1045290"/>
            <a:ext cx="7239000" cy="1213922"/>
          </a:xfrm>
          <a:prstGeom prst="rect">
            <a:avLst/>
          </a:prstGeom>
        </p:spPr>
        <p:txBody>
          <a:bodyPr wrap="square" lIns="0" tIns="0" rIns="0" bIns="0" rtlCol="0" anchor="t">
            <a:spAutoFit/>
          </a:bodyPr>
          <a:lstStyle/>
          <a:p>
            <a:pPr algn="ctr">
              <a:lnSpc>
                <a:spcPct val="150000"/>
              </a:lnSpc>
            </a:pPr>
            <a:r>
              <a:rPr lang="en-US" sz="6000" b="1" dirty="0">
                <a:solidFill>
                  <a:srgbClr val="002060"/>
                </a:solidFill>
                <a:latin typeface="Arial" panose="020B0604020202020204" pitchFamily="34" charset="0"/>
                <a:cs typeface="Arial" panose="020B0604020202020204" pitchFamily="34" charset="0"/>
              </a:rPr>
              <a:t>MỤC TIÊU</a:t>
            </a:r>
          </a:p>
        </p:txBody>
      </p:sp>
      <p:sp>
        <p:nvSpPr>
          <p:cNvPr id="58" name="TextBox 57">
            <a:extLst>
              <a:ext uri="{FF2B5EF4-FFF2-40B4-BE49-F238E27FC236}">
                <a16:creationId xmlns:a16="http://schemas.microsoft.com/office/drawing/2014/main" id="{4DB7D8E8-7894-59D9-6D4A-7DE601E38046}"/>
              </a:ext>
            </a:extLst>
          </p:cNvPr>
          <p:cNvSpPr txBox="1"/>
          <p:nvPr/>
        </p:nvSpPr>
        <p:spPr>
          <a:xfrm>
            <a:off x="7535660" y="1967419"/>
            <a:ext cx="9962027" cy="8217634"/>
          </a:xfrm>
          <a:prstGeom prst="rect">
            <a:avLst/>
          </a:prstGeom>
          <a:noFill/>
        </p:spPr>
        <p:txBody>
          <a:bodyPr wrap="square" rtlCol="0">
            <a:spAutoFit/>
          </a:bodyPr>
          <a:lstStyle/>
          <a:p>
            <a:pPr marL="571500" indent="-571500">
              <a:buFont typeface="Wingdings" panose="05000000000000000000" pitchFamily="2" charset="2"/>
              <a:buChar char="§"/>
            </a:pPr>
            <a:r>
              <a:rPr lang="pt-BR"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Hiểu và trình bày được </a:t>
            </a:r>
            <a:r>
              <a:rPr lang="vi-VN"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kiến thức chuyên môn về hải quan và bảo đảm an ninh trong chuỗi cung ứng hàng hóa từ nhà cung cấp tới nhà sản xuất và người tiêu dùng, qua các quá trình vận chuyển, tồn trữ với các phương tiện vận tải, kho bãi và quốc gia khác nhau; </a:t>
            </a:r>
            <a:endPar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endParaRPr>
          </a:p>
          <a:p>
            <a:pPr marL="571500" indent="-571500">
              <a:buFont typeface="Wingdings" panose="05000000000000000000" pitchFamily="2" charset="2"/>
              <a:buChar char="§"/>
            </a:pPr>
            <a:r>
              <a:rPr lang="vi-VN"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Các chương trình bảo đảm an ninh thực tế áp dụngcủa các cơ quan Hải quan trên thế giới.</a:t>
            </a:r>
            <a:endPar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endParaRPr>
          </a:p>
          <a:p>
            <a:endParaRPr lang="pt-BR" sz="4400" dirty="0">
              <a:solidFill>
                <a:srgbClr val="002060"/>
              </a:solidFill>
              <a:latin typeface="Arial" panose="020B0604020202020204" pitchFamily="34" charset="0"/>
              <a:ea typeface="Times New Roman" panose="02020603050405020304" pitchFamily="18" charset="0"/>
              <a:cs typeface="Arial" panose="020B0604020202020204" pitchFamily="34" charset="0"/>
            </a:endParaRP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119398" y="7653078"/>
            <a:ext cx="4500854" cy="1949903"/>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5141550" y="817732"/>
            <a:ext cx="4390469" cy="1712502"/>
          </a:xfrm>
          <a:prstGeom prst="rect">
            <a:avLst/>
          </a:prstGeom>
        </p:spPr>
      </p:pic>
      <p:pic>
        <p:nvPicPr>
          <p:cNvPr id="14" name="Picture 13" descr="Darts hitting the bullseye of a target&#10;&#10;Description automatically generated">
            <a:extLst>
              <a:ext uri="{FF2B5EF4-FFF2-40B4-BE49-F238E27FC236}">
                <a16:creationId xmlns:a16="http://schemas.microsoft.com/office/drawing/2014/main" id="{82797B1F-F5CA-77BF-0FC1-5465EFE7E7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6570" y="2857500"/>
            <a:ext cx="6096000" cy="4219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descr="A book and a light bulb on top of a book&#10;&#10;Description automatically generated">
            <a:extLst>
              <a:ext uri="{FF2B5EF4-FFF2-40B4-BE49-F238E27FC236}">
                <a16:creationId xmlns:a16="http://schemas.microsoft.com/office/drawing/2014/main" id="{4591454B-3672-6FA4-4D7E-0BD6B84A064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502925" y="9105900"/>
            <a:ext cx="1759675" cy="1219200"/>
          </a:xfrm>
          <a:prstGeom prst="rect">
            <a:avLst/>
          </a:prstGeom>
        </p:spPr>
      </p:pic>
    </p:spTree>
    <p:extLst>
      <p:ext uri="{BB962C8B-B14F-4D97-AF65-F5344CB8AC3E}">
        <p14:creationId xmlns:p14="http://schemas.microsoft.com/office/powerpoint/2010/main" val="122507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1000" fill="hold"/>
                                        <p:tgtEl>
                                          <p:spTgt spid="58"/>
                                        </p:tgtEl>
                                        <p:attrNameLst>
                                          <p:attrName>ppt_x</p:attrName>
                                        </p:attrNameLst>
                                      </p:cBhvr>
                                      <p:tavLst>
                                        <p:tav tm="0">
                                          <p:val>
                                            <p:strVal val="#ppt_x"/>
                                          </p:val>
                                        </p:tav>
                                        <p:tav tm="100000">
                                          <p:val>
                                            <p:strVal val="#ppt_x"/>
                                          </p:val>
                                        </p:tav>
                                      </p:tavLst>
                                    </p:anim>
                                    <p:anim calcmode="lin" valueType="num">
                                      <p:cBhvr additive="base">
                                        <p:cTn id="13" dur="1000" fill="hold"/>
                                        <p:tgtEl>
                                          <p:spTgt spid="58"/>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42"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D3CC0-0058-8DA3-8F1E-C4497A527B2A}"/>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D23732CD-9EA8-9700-4273-AAE933BDF31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38238" y="0"/>
            <a:ext cx="8967265" cy="10287000"/>
          </a:xfrm>
          <a:prstGeom prst="rect">
            <a:avLst/>
          </a:prstGeom>
        </p:spPr>
      </p:pic>
      <p:sp>
        <p:nvSpPr>
          <p:cNvPr id="4" name="TextBox 4">
            <a:extLst>
              <a:ext uri="{FF2B5EF4-FFF2-40B4-BE49-F238E27FC236}">
                <a16:creationId xmlns:a16="http://schemas.microsoft.com/office/drawing/2014/main" id="{B9EBCCA0-C153-E867-57DA-A92C5105B6DC}"/>
              </a:ext>
            </a:extLst>
          </p:cNvPr>
          <p:cNvSpPr txBox="1"/>
          <p:nvPr/>
        </p:nvSpPr>
        <p:spPr>
          <a:xfrm>
            <a:off x="790313" y="1045290"/>
            <a:ext cx="7239000" cy="1213922"/>
          </a:xfrm>
          <a:prstGeom prst="rect">
            <a:avLst/>
          </a:prstGeom>
        </p:spPr>
        <p:txBody>
          <a:bodyPr wrap="square" lIns="0" tIns="0" rIns="0" bIns="0" rtlCol="0" anchor="t">
            <a:spAutoFit/>
          </a:bodyPr>
          <a:lstStyle/>
          <a:p>
            <a:pPr algn="ctr">
              <a:lnSpc>
                <a:spcPct val="150000"/>
              </a:lnSpc>
            </a:pPr>
            <a:r>
              <a:rPr lang="en-US" sz="6000" b="1" dirty="0">
                <a:solidFill>
                  <a:srgbClr val="002060"/>
                </a:solidFill>
                <a:latin typeface="Arial" panose="020B0604020202020204" pitchFamily="34" charset="0"/>
                <a:cs typeface="Arial" panose="020B0604020202020204" pitchFamily="34" charset="0"/>
              </a:rPr>
              <a:t>MỤC TIÊU</a:t>
            </a:r>
          </a:p>
        </p:txBody>
      </p:sp>
      <p:sp>
        <p:nvSpPr>
          <p:cNvPr id="58" name="TextBox 57">
            <a:extLst>
              <a:ext uri="{FF2B5EF4-FFF2-40B4-BE49-F238E27FC236}">
                <a16:creationId xmlns:a16="http://schemas.microsoft.com/office/drawing/2014/main" id="{D3E3BF51-6626-B3A8-9AC8-B9B3329EB1FB}"/>
              </a:ext>
            </a:extLst>
          </p:cNvPr>
          <p:cNvSpPr txBox="1"/>
          <p:nvPr/>
        </p:nvSpPr>
        <p:spPr>
          <a:xfrm>
            <a:off x="7239000" y="1318917"/>
            <a:ext cx="9962027" cy="8217634"/>
          </a:xfrm>
          <a:prstGeom prst="rect">
            <a:avLst/>
          </a:prstGeom>
          <a:noFill/>
        </p:spPr>
        <p:txBody>
          <a:bodyPr wrap="square" rtlCol="0">
            <a:spAutoFit/>
          </a:bodyPr>
          <a:lstStyle/>
          <a:p>
            <a:pPr marL="571500" indent="-571500">
              <a:buFont typeface="Wingdings" panose="05000000000000000000" pitchFamily="2" charset="2"/>
              <a:buChar char="§"/>
            </a:pP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Vận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dụng</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kiến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thức</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để</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thực</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hiện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khai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báo</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Hải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quan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Việt</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Nam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đồng</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thời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tuân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thủ</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các</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các</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yêu</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cầu</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của</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Hải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quan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quốc</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tế</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p>
          <a:p>
            <a:pPr marL="571500" indent="-571500">
              <a:buFont typeface="Wingdings" panose="05000000000000000000" pitchFamily="2" charset="2"/>
              <a:buChar char="§"/>
            </a:pP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Biết</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chọn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các</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loại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thiết</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bị</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hệ</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thống</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hay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phương</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pháp</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để</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bảo</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vệ</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con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người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và</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tài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sản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khỏi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các</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mối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đe</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dọa</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tiềm</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tàng</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từ</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trộm</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cắp</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gian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lận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đánh</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cướp</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tới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khủng</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bố</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trên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các</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hành</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lang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vận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tải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các</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cảng</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biển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sân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bay,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kho</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hàng</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trung</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tâm</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phân</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44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phối</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pt-BR" sz="4400" dirty="0">
              <a:solidFill>
                <a:srgbClr val="002060"/>
              </a:solidFill>
              <a:latin typeface="Arial" panose="020B0604020202020204" pitchFamily="34" charset="0"/>
              <a:ea typeface="Times New Roman" panose="02020603050405020304" pitchFamily="18" charset="0"/>
              <a:cs typeface="Arial" panose="020B0604020202020204" pitchFamily="34" charset="0"/>
            </a:endParaRPr>
          </a:p>
        </p:txBody>
      </p:sp>
      <p:pic>
        <p:nvPicPr>
          <p:cNvPr id="12" name="Picture 12">
            <a:extLst>
              <a:ext uri="{FF2B5EF4-FFF2-40B4-BE49-F238E27FC236}">
                <a16:creationId xmlns:a16="http://schemas.microsoft.com/office/drawing/2014/main" id="{9E562397-8624-E665-DB17-5DE9FDF1E2D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119398" y="7653078"/>
            <a:ext cx="4500854" cy="1949903"/>
          </a:xfrm>
          <a:prstGeom prst="rect">
            <a:avLst/>
          </a:prstGeom>
        </p:spPr>
      </p:pic>
      <p:pic>
        <p:nvPicPr>
          <p:cNvPr id="13" name="Picture 11">
            <a:extLst>
              <a:ext uri="{FF2B5EF4-FFF2-40B4-BE49-F238E27FC236}">
                <a16:creationId xmlns:a16="http://schemas.microsoft.com/office/drawing/2014/main" id="{570DA0A3-F21F-7C84-2170-A3E93471AFA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5141550" y="817732"/>
            <a:ext cx="4390469" cy="1712502"/>
          </a:xfrm>
          <a:prstGeom prst="rect">
            <a:avLst/>
          </a:prstGeom>
        </p:spPr>
      </p:pic>
      <p:pic>
        <p:nvPicPr>
          <p:cNvPr id="5" name="Picture 4" descr="A group of hands holding up letters&#10;&#10;Description automatically generated">
            <a:extLst>
              <a:ext uri="{FF2B5EF4-FFF2-40B4-BE49-F238E27FC236}">
                <a16:creationId xmlns:a16="http://schemas.microsoft.com/office/drawing/2014/main" id="{42D4ED3C-E092-22D7-4223-251C15FBE3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68599" y="8864118"/>
            <a:ext cx="2819401" cy="1384781"/>
          </a:xfrm>
          <a:prstGeom prst="rect">
            <a:avLst/>
          </a:prstGeom>
        </p:spPr>
      </p:pic>
      <p:pic>
        <p:nvPicPr>
          <p:cNvPr id="8" name="Picture 7" descr="A puzzle pieces connecting to a white platform&#10;&#10;Description automatically generated">
            <a:extLst>
              <a:ext uri="{FF2B5EF4-FFF2-40B4-BE49-F238E27FC236}">
                <a16:creationId xmlns:a16="http://schemas.microsoft.com/office/drawing/2014/main" id="{20919C00-9DD7-65BB-7FB0-DB8990A28EC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4073" y="4093713"/>
            <a:ext cx="6442172" cy="3517765"/>
          </a:xfrm>
          <a:prstGeom prst="rect">
            <a:avLst/>
          </a:prstGeom>
        </p:spPr>
      </p:pic>
    </p:spTree>
    <p:extLst>
      <p:ext uri="{BB962C8B-B14F-4D97-AF65-F5344CB8AC3E}">
        <p14:creationId xmlns:p14="http://schemas.microsoft.com/office/powerpoint/2010/main" val="159843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1000" fill="hold"/>
                                        <p:tgtEl>
                                          <p:spTgt spid="58"/>
                                        </p:tgtEl>
                                        <p:attrNameLst>
                                          <p:attrName>ppt_x</p:attrName>
                                        </p:attrNameLst>
                                      </p:cBhvr>
                                      <p:tavLst>
                                        <p:tav tm="0">
                                          <p:val>
                                            <p:strVal val="#ppt_x"/>
                                          </p:val>
                                        </p:tav>
                                        <p:tav tm="100000">
                                          <p:val>
                                            <p:strVal val="#ppt_x"/>
                                          </p:val>
                                        </p:tav>
                                      </p:tavLst>
                                    </p:anim>
                                    <p:anim calcmode="lin" valueType="num">
                                      <p:cBhvr additive="base">
                                        <p:cTn id="13"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DC01E-42A6-D593-603C-E00ECB4DC75A}"/>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67449B1C-4925-0909-D9A5-EB7C2FB4650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38238" y="0"/>
            <a:ext cx="8967265" cy="10287000"/>
          </a:xfrm>
          <a:prstGeom prst="rect">
            <a:avLst/>
          </a:prstGeom>
        </p:spPr>
      </p:pic>
      <p:sp>
        <p:nvSpPr>
          <p:cNvPr id="4" name="TextBox 4">
            <a:extLst>
              <a:ext uri="{FF2B5EF4-FFF2-40B4-BE49-F238E27FC236}">
                <a16:creationId xmlns:a16="http://schemas.microsoft.com/office/drawing/2014/main" id="{F8251FB2-370B-5E54-5469-75D6DCEF277A}"/>
              </a:ext>
            </a:extLst>
          </p:cNvPr>
          <p:cNvSpPr txBox="1"/>
          <p:nvPr/>
        </p:nvSpPr>
        <p:spPr>
          <a:xfrm>
            <a:off x="790313" y="1045290"/>
            <a:ext cx="7239000" cy="1213922"/>
          </a:xfrm>
          <a:prstGeom prst="rect">
            <a:avLst/>
          </a:prstGeom>
        </p:spPr>
        <p:txBody>
          <a:bodyPr wrap="square" lIns="0" tIns="0" rIns="0" bIns="0" rtlCol="0" anchor="t">
            <a:spAutoFit/>
          </a:bodyPr>
          <a:lstStyle/>
          <a:p>
            <a:pPr algn="ctr">
              <a:lnSpc>
                <a:spcPct val="150000"/>
              </a:lnSpc>
            </a:pPr>
            <a:r>
              <a:rPr lang="en-US" sz="6000" b="1" dirty="0">
                <a:solidFill>
                  <a:srgbClr val="002060"/>
                </a:solidFill>
                <a:latin typeface="Arial" panose="020B0604020202020204" pitchFamily="34" charset="0"/>
                <a:cs typeface="Arial" panose="020B0604020202020204" pitchFamily="34" charset="0"/>
              </a:rPr>
              <a:t>MỤC TIÊU</a:t>
            </a:r>
          </a:p>
        </p:txBody>
      </p:sp>
      <p:sp>
        <p:nvSpPr>
          <p:cNvPr id="58" name="TextBox 57">
            <a:extLst>
              <a:ext uri="{FF2B5EF4-FFF2-40B4-BE49-F238E27FC236}">
                <a16:creationId xmlns:a16="http://schemas.microsoft.com/office/drawing/2014/main" id="{FDCD0F21-7C8E-1992-0639-E413C140E070}"/>
              </a:ext>
            </a:extLst>
          </p:cNvPr>
          <p:cNvSpPr txBox="1"/>
          <p:nvPr/>
        </p:nvSpPr>
        <p:spPr>
          <a:xfrm>
            <a:off x="7803627" y="3221222"/>
            <a:ext cx="9962027" cy="4832092"/>
          </a:xfrm>
          <a:prstGeom prst="rect">
            <a:avLst/>
          </a:prstGeom>
          <a:noFill/>
        </p:spPr>
        <p:txBody>
          <a:bodyPr wrap="square" rtlCol="0">
            <a:spAutoFit/>
          </a:bodyPr>
          <a:lstStyle/>
          <a:p>
            <a:pPr marL="571500" indent="-571500">
              <a:buFont typeface="Wingdings" panose="05000000000000000000" pitchFamily="2" charset="2"/>
              <a:buChar char="§"/>
            </a:pPr>
            <a:r>
              <a:rPr lang="vi-VN"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Cẩn thận, tỷ mỷ, chính xác, chuyên nghiệp và chắc chắn với tinh thần trách nhiệm cao bảo vệ tài sản của tổ chức; </a:t>
            </a:r>
            <a:endPar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endParaRPr>
          </a:p>
          <a:p>
            <a:pPr marL="571500" indent="-571500">
              <a:buFont typeface="Wingdings" panose="05000000000000000000" pitchFamily="2" charset="2"/>
              <a:buChar char="§"/>
            </a:pPr>
            <a:r>
              <a:rPr lang="vi-VN"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Tuân thủ các quy định của pháp luật, nhà vận tải, chủ hàng, quy trình quản lý của công ty</a:t>
            </a:r>
            <a:r>
              <a:rPr lang="en-US" sz="4400"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p>
        </p:txBody>
      </p:sp>
      <p:pic>
        <p:nvPicPr>
          <p:cNvPr id="12" name="Picture 12">
            <a:extLst>
              <a:ext uri="{FF2B5EF4-FFF2-40B4-BE49-F238E27FC236}">
                <a16:creationId xmlns:a16="http://schemas.microsoft.com/office/drawing/2014/main" id="{82922B09-6829-7DD5-1920-5E990743F6A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119398" y="7653078"/>
            <a:ext cx="4500854" cy="1949903"/>
          </a:xfrm>
          <a:prstGeom prst="rect">
            <a:avLst/>
          </a:prstGeom>
        </p:spPr>
      </p:pic>
      <p:pic>
        <p:nvPicPr>
          <p:cNvPr id="13" name="Picture 11">
            <a:extLst>
              <a:ext uri="{FF2B5EF4-FFF2-40B4-BE49-F238E27FC236}">
                <a16:creationId xmlns:a16="http://schemas.microsoft.com/office/drawing/2014/main" id="{D51E8903-AF73-5F1B-1A77-CEB07CAA60C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5141550" y="817732"/>
            <a:ext cx="4390469" cy="1712502"/>
          </a:xfrm>
          <a:prstGeom prst="rect">
            <a:avLst/>
          </a:prstGeom>
        </p:spPr>
      </p:pic>
      <p:pic>
        <p:nvPicPr>
          <p:cNvPr id="7" name="Picture 6" descr="A close-up of words&#10;&#10;Description automatically generated">
            <a:extLst>
              <a:ext uri="{FF2B5EF4-FFF2-40B4-BE49-F238E27FC236}">
                <a16:creationId xmlns:a16="http://schemas.microsoft.com/office/drawing/2014/main" id="{6C756DA9-E189-E113-B5EF-C4BBEA6E47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325600" y="7630443"/>
            <a:ext cx="3878255" cy="2656558"/>
          </a:xfrm>
          <a:prstGeom prst="rect">
            <a:avLst/>
          </a:prstGeom>
        </p:spPr>
      </p:pic>
      <p:pic>
        <p:nvPicPr>
          <p:cNvPr id="5" name="Picture 4" descr="A red and white target with green arrows&#10;&#10;Description automatically generated">
            <a:extLst>
              <a:ext uri="{FF2B5EF4-FFF2-40B4-BE49-F238E27FC236}">
                <a16:creationId xmlns:a16="http://schemas.microsoft.com/office/drawing/2014/main" id="{C2B6386C-F4A4-DCB3-7C9D-C9B6CA60519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0312" y="3849073"/>
            <a:ext cx="6625521" cy="3572585"/>
          </a:xfrm>
          <a:prstGeom prst="rect">
            <a:avLst/>
          </a:prstGeom>
        </p:spPr>
      </p:pic>
    </p:spTree>
    <p:extLst>
      <p:ext uri="{BB962C8B-B14F-4D97-AF65-F5344CB8AC3E}">
        <p14:creationId xmlns:p14="http://schemas.microsoft.com/office/powerpoint/2010/main" val="3128353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1000" fill="hold"/>
                                        <p:tgtEl>
                                          <p:spTgt spid="58"/>
                                        </p:tgtEl>
                                        <p:attrNameLst>
                                          <p:attrName>ppt_x</p:attrName>
                                        </p:attrNameLst>
                                      </p:cBhvr>
                                      <p:tavLst>
                                        <p:tav tm="0">
                                          <p:val>
                                            <p:strVal val="#ppt_x"/>
                                          </p:val>
                                        </p:tav>
                                        <p:tav tm="100000">
                                          <p:val>
                                            <p:strVal val="#ppt_x"/>
                                          </p:val>
                                        </p:tav>
                                      </p:tavLst>
                                    </p:anim>
                                    <p:anim calcmode="lin" valueType="num">
                                      <p:cBhvr additive="base">
                                        <p:cTn id="13"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70825432"/>
              </p:ext>
            </p:extLst>
          </p:nvPr>
        </p:nvGraphicFramePr>
        <p:xfrm>
          <a:off x="1600200" y="1814664"/>
          <a:ext cx="16230600" cy="81328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Box 10">
            <a:extLst>
              <a:ext uri="{FF2B5EF4-FFF2-40B4-BE49-F238E27FC236}">
                <a16:creationId xmlns:a16="http://schemas.microsoft.com/office/drawing/2014/main" id="{344DE5D9-93F5-9726-889E-D03BC0E27C6B}"/>
              </a:ext>
            </a:extLst>
          </p:cNvPr>
          <p:cNvSpPr txBox="1">
            <a:spLocks noChangeArrowheads="1"/>
          </p:cNvSpPr>
          <p:nvPr/>
        </p:nvSpPr>
        <p:spPr bwMode="auto">
          <a:xfrm>
            <a:off x="2966464" y="365149"/>
            <a:ext cx="11905009" cy="111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defTabSz="611788" fontAlgn="base" hangingPunct="0">
              <a:lnSpc>
                <a:spcPct val="118000"/>
              </a:lnSpc>
              <a:spcBef>
                <a:spcPct val="0"/>
              </a:spcBef>
              <a:spcAft>
                <a:spcPct val="0"/>
              </a:spcAft>
              <a:buSzPct val="100000"/>
              <a:tabLst>
                <a:tab pos="985083" algn="l"/>
                <a:tab pos="1970166" algn="l"/>
                <a:tab pos="2955249" algn="l"/>
                <a:tab pos="3940332" algn="l"/>
                <a:tab pos="4925416" algn="l"/>
                <a:tab pos="5910499" algn="l"/>
                <a:tab pos="6895582" algn="l"/>
                <a:tab pos="7880665" algn="l"/>
                <a:tab pos="8865748" algn="l"/>
                <a:tab pos="9850831" algn="l"/>
                <a:tab pos="10835914" algn="l"/>
                <a:tab pos="11820997" algn="l"/>
              </a:tabLst>
              <a:defRPr/>
            </a:pPr>
            <a:r>
              <a:rPr lang="en-US" sz="6000" b="1" dirty="0">
                <a:solidFill>
                  <a:schemeClr val="tx2"/>
                </a:solidFill>
              </a:rPr>
              <a:t>NỘI DUNG </a:t>
            </a:r>
          </a:p>
        </p:txBody>
      </p:sp>
      <p:pic>
        <p:nvPicPr>
          <p:cNvPr id="2" name="Picture 12">
            <a:extLst>
              <a:ext uri="{FF2B5EF4-FFF2-40B4-BE49-F238E27FC236}">
                <a16:creationId xmlns:a16="http://schemas.microsoft.com/office/drawing/2014/main" id="{E0C6029F-DC40-B184-D228-785464AC9E9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3414681">
            <a:off x="-777199" y="8089178"/>
            <a:ext cx="3922309" cy="1699260"/>
          </a:xfrm>
          <a:prstGeom prst="rect">
            <a:avLst/>
          </a:prstGeom>
        </p:spPr>
      </p:pic>
      <p:pic>
        <p:nvPicPr>
          <p:cNvPr id="5" name="Picture 11">
            <a:extLst>
              <a:ext uri="{FF2B5EF4-FFF2-40B4-BE49-F238E27FC236}">
                <a16:creationId xmlns:a16="http://schemas.microsoft.com/office/drawing/2014/main" id="{359AA9C9-55D2-F49B-FD97-36E4FCB6741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268617">
            <a:off x="15488389" y="857963"/>
            <a:ext cx="3826114" cy="1492375"/>
          </a:xfrm>
          <a:prstGeom prst="rect">
            <a:avLst/>
          </a:prstGeom>
        </p:spPr>
      </p:pic>
    </p:spTree>
    <p:extLst>
      <p:ext uri="{BB962C8B-B14F-4D97-AF65-F5344CB8AC3E}">
        <p14:creationId xmlns:p14="http://schemas.microsoft.com/office/powerpoint/2010/main" val="340352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17F0C9F6-DFCA-7019-D605-D8CA0E721DDE}"/>
              </a:ext>
            </a:extLst>
          </p:cNvPr>
          <p:cNvSpPr txBox="1">
            <a:spLocks noGrp="1"/>
          </p:cNvSpPr>
          <p:nvPr>
            <p:ph type="title"/>
          </p:nvPr>
        </p:nvSpPr>
        <p:spPr>
          <a:xfrm>
            <a:off x="914400" y="1072905"/>
            <a:ext cx="14006513" cy="848753"/>
          </a:xfrm>
        </p:spPr>
        <p:txBody>
          <a:bodyPr vert="horz" wrap="square" lIns="0" tIns="17585" rIns="0" bIns="0" rtlCol="0" anchor="ctr">
            <a:spAutoFit/>
          </a:bodyPr>
          <a:lstStyle/>
          <a:p>
            <a:pPr marL="17585">
              <a:spcBef>
                <a:spcPts val="138"/>
              </a:spcBef>
              <a:defRPr/>
            </a:pPr>
            <a:r>
              <a:rPr lang="en-US" sz="5400" b="1" dirty="0">
                <a:solidFill>
                  <a:schemeClr val="tx2"/>
                </a:solidFill>
              </a:rPr>
              <a:t>TÀI LIỆU THAM KHẢO</a:t>
            </a:r>
          </a:p>
        </p:txBody>
      </p:sp>
      <p:pic>
        <p:nvPicPr>
          <p:cNvPr id="3" name="Picture 12">
            <a:extLst>
              <a:ext uri="{FF2B5EF4-FFF2-40B4-BE49-F238E27FC236}">
                <a16:creationId xmlns:a16="http://schemas.microsoft.com/office/drawing/2014/main" id="{BD740A99-406F-DCE0-54F0-47BFE29DD3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119398" y="7653078"/>
            <a:ext cx="4500854" cy="1949903"/>
          </a:xfrm>
          <a:prstGeom prst="rect">
            <a:avLst/>
          </a:prstGeom>
        </p:spPr>
      </p:pic>
      <p:pic>
        <p:nvPicPr>
          <p:cNvPr id="5" name="Picture 11">
            <a:extLst>
              <a:ext uri="{FF2B5EF4-FFF2-40B4-BE49-F238E27FC236}">
                <a16:creationId xmlns:a16="http://schemas.microsoft.com/office/drawing/2014/main" id="{ADDAFA4D-D840-DD48-69CF-847449E04C1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141550" y="817732"/>
            <a:ext cx="4390469" cy="1712502"/>
          </a:xfrm>
          <a:prstGeom prst="rect">
            <a:avLst/>
          </a:prstGeom>
        </p:spPr>
      </p:pic>
      <p:sp>
        <p:nvSpPr>
          <p:cNvPr id="10" name="TextBox 9">
            <a:extLst>
              <a:ext uri="{FF2B5EF4-FFF2-40B4-BE49-F238E27FC236}">
                <a16:creationId xmlns:a16="http://schemas.microsoft.com/office/drawing/2014/main" id="{CBC79EAB-127E-15B0-42D5-E431D294E96A}"/>
              </a:ext>
            </a:extLst>
          </p:cNvPr>
          <p:cNvSpPr txBox="1"/>
          <p:nvPr/>
        </p:nvSpPr>
        <p:spPr>
          <a:xfrm>
            <a:off x="914400" y="3162300"/>
            <a:ext cx="17297400" cy="2317366"/>
          </a:xfrm>
          <a:prstGeom prst="rect">
            <a:avLst/>
          </a:prstGeom>
          <a:noFill/>
        </p:spPr>
        <p:txBody>
          <a:bodyPr wrap="square">
            <a:spAutoFit/>
          </a:bodyPr>
          <a:lstStyle/>
          <a:p>
            <a:pPr marL="0" marR="0" algn="just">
              <a:lnSpc>
                <a:spcPct val="120000"/>
              </a:lnSpc>
              <a:spcBef>
                <a:spcPts val="300"/>
              </a:spcBef>
              <a:tabLst>
                <a:tab pos="342900" algn="l"/>
              </a:tabLst>
            </a:pP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Customs Clearance Agent</a:t>
            </a:r>
          </a:p>
          <a:p>
            <a:pPr marL="0" marR="0" algn="just">
              <a:lnSpc>
                <a:spcPct val="120000"/>
              </a:lnSpc>
              <a:spcAft>
                <a:spcPts val="300"/>
              </a:spcAft>
              <a:tabLst>
                <a:tab pos="342900" algn="l"/>
              </a:tabLst>
            </a:pP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Transport Corridor &amp; </a:t>
            </a:r>
            <a:r>
              <a:rPr lang="en-US" sz="4000" b="1" dirty="0" err="1">
                <a:solidFill>
                  <a:schemeClr val="tx2"/>
                </a:solidFill>
                <a:effectLst/>
                <a:latin typeface="Arial" panose="020B0604020202020204" pitchFamily="34" charset="0"/>
                <a:ea typeface="Calibri" panose="020F0502020204030204" pitchFamily="34" charset="0"/>
                <a:cs typeface="Arial" panose="020B0604020202020204" pitchFamily="34" charset="0"/>
              </a:rPr>
              <a:t>Sypply</a:t>
            </a: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Chain Security</a:t>
            </a:r>
            <a:r>
              <a:rPr lang="en-GB"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AFFA 2014</a:t>
            </a:r>
            <a:endPar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endParaRPr>
          </a:p>
          <a:p>
            <a:pPr marL="0" marR="0" algn="just">
              <a:lnSpc>
                <a:spcPct val="120000"/>
              </a:lnSpc>
              <a:spcBef>
                <a:spcPts val="300"/>
              </a:spcBef>
              <a:spcAft>
                <a:spcPts val="300"/>
              </a:spcAft>
              <a:tabLst>
                <a:tab pos="342900" algn="l"/>
              </a:tabLst>
            </a:pPr>
            <a:r>
              <a:rPr lang="en-GB"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Supply Chain Security</a:t>
            </a: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a:t>
            </a:r>
            <a:r>
              <a:rPr lang="en-US" sz="4000" b="1" dirty="0" err="1">
                <a:solidFill>
                  <a:schemeClr val="tx2"/>
                </a:solidFill>
                <a:effectLst/>
                <a:latin typeface="Arial" panose="020B0604020202020204" pitchFamily="34" charset="0"/>
                <a:ea typeface="Calibri" panose="020F0502020204030204" pitchFamily="34" charset="0"/>
                <a:cs typeface="Arial" panose="020B0604020202020204" pitchFamily="34" charset="0"/>
              </a:rPr>
              <a:t>Viện</a:t>
            </a: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a:t>
            </a:r>
            <a:r>
              <a:rPr lang="en-US" sz="4000" b="1" dirty="0" err="1">
                <a:solidFill>
                  <a:schemeClr val="tx2"/>
                </a:solidFill>
                <a:effectLst/>
                <a:latin typeface="Arial" panose="020B0604020202020204" pitchFamily="34" charset="0"/>
                <a:ea typeface="Calibri" panose="020F0502020204030204" pitchFamily="34" charset="0"/>
                <a:cs typeface="Arial" panose="020B0604020202020204" pitchFamily="34" charset="0"/>
              </a:rPr>
              <a:t>Nghiên</a:t>
            </a: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a:t>
            </a:r>
            <a:r>
              <a:rPr lang="en-US" sz="4000" b="1" dirty="0" err="1">
                <a:solidFill>
                  <a:schemeClr val="tx2"/>
                </a:solidFill>
                <a:effectLst/>
                <a:latin typeface="Arial" panose="020B0604020202020204" pitchFamily="34" charset="0"/>
                <a:ea typeface="Calibri" panose="020F0502020204030204" pitchFamily="34" charset="0"/>
                <a:cs typeface="Arial" panose="020B0604020202020204" pitchFamily="34" charset="0"/>
              </a:rPr>
              <a:t>cứu</a:t>
            </a: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a:t>
            </a:r>
            <a:r>
              <a:rPr lang="en-US" sz="4000" b="1" dirty="0" err="1">
                <a:solidFill>
                  <a:schemeClr val="tx2"/>
                </a:solidFill>
                <a:effectLst/>
                <a:latin typeface="Arial" panose="020B0604020202020204" pitchFamily="34" charset="0"/>
                <a:ea typeface="Calibri" panose="020F0502020204030204" pitchFamily="34" charset="0"/>
                <a:cs typeface="Arial" panose="020B0604020202020204" pitchFamily="34" charset="0"/>
              </a:rPr>
              <a:t>và</a:t>
            </a: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a:t>
            </a:r>
            <a:r>
              <a:rPr lang="en-US" sz="4000" b="1" dirty="0" err="1">
                <a:solidFill>
                  <a:schemeClr val="tx2"/>
                </a:solidFill>
                <a:effectLst/>
                <a:latin typeface="Arial" panose="020B0604020202020204" pitchFamily="34" charset="0"/>
                <a:ea typeface="Calibri" panose="020F0502020204030204" pitchFamily="34" charset="0"/>
                <a:cs typeface="Arial" panose="020B0604020202020204" pitchFamily="34" charset="0"/>
              </a:rPr>
              <a:t>Phát</a:t>
            </a: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a:t>
            </a:r>
            <a:r>
              <a:rPr lang="en-US" sz="4000" b="1" dirty="0" err="1">
                <a:solidFill>
                  <a:schemeClr val="tx2"/>
                </a:solidFill>
                <a:effectLst/>
                <a:latin typeface="Arial" panose="020B0604020202020204" pitchFamily="34" charset="0"/>
                <a:ea typeface="Calibri" panose="020F0502020204030204" pitchFamily="34" charset="0"/>
                <a:cs typeface="Arial" panose="020B0604020202020204" pitchFamily="34" charset="0"/>
              </a:rPr>
              <a:t>triển</a:t>
            </a:r>
            <a:r>
              <a:rPr lang="en-US" sz="4000" b="1" dirty="0">
                <a:solidFill>
                  <a:schemeClr val="tx2"/>
                </a:solidFill>
                <a:effectLst/>
                <a:latin typeface="Arial" panose="020B0604020202020204" pitchFamily="34" charset="0"/>
                <a:ea typeface="Calibri" panose="020F0502020204030204" pitchFamily="34" charset="0"/>
                <a:cs typeface="Arial" panose="020B0604020202020204" pitchFamily="34" charset="0"/>
              </a:rPr>
              <a:t> Logistics, 2015</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1F559C-397D-44E0-A1F6-8977EC174448}"/>
            </a:ext>
          </a:extLst>
        </p:cNvPr>
        <p:cNvGrpSpPr/>
        <p:nvPr/>
      </p:nvGrpSpPr>
      <p:grpSpPr>
        <a:xfrm>
          <a:off x="0" y="0"/>
          <a:ext cx="0" cy="0"/>
          <a:chOff x="0" y="0"/>
          <a:chExt cx="0" cy="0"/>
        </a:xfrm>
      </p:grpSpPr>
      <p:sp>
        <p:nvSpPr>
          <p:cNvPr id="3" name="Text Box 10">
            <a:extLst>
              <a:ext uri="{FF2B5EF4-FFF2-40B4-BE49-F238E27FC236}">
                <a16:creationId xmlns:a16="http://schemas.microsoft.com/office/drawing/2014/main" id="{368A0B0C-A182-D6A2-4869-B29A3BFA3EF8}"/>
              </a:ext>
            </a:extLst>
          </p:cNvPr>
          <p:cNvSpPr txBox="1">
            <a:spLocks noChangeArrowheads="1"/>
          </p:cNvSpPr>
          <p:nvPr/>
        </p:nvSpPr>
        <p:spPr bwMode="auto">
          <a:xfrm>
            <a:off x="3191495" y="571500"/>
            <a:ext cx="11905009" cy="101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5400" b="1" dirty="0">
                <a:solidFill>
                  <a:schemeClr val="tx2"/>
                </a:solidFill>
              </a:rPr>
              <a:t>KIỂM TRA ĐÁNH GIÁ  </a:t>
            </a:r>
          </a:p>
        </p:txBody>
      </p:sp>
      <p:graphicFrame>
        <p:nvGraphicFramePr>
          <p:cNvPr id="2" name="Table 1">
            <a:extLst>
              <a:ext uri="{FF2B5EF4-FFF2-40B4-BE49-F238E27FC236}">
                <a16:creationId xmlns:a16="http://schemas.microsoft.com/office/drawing/2014/main" id="{C719D6BF-3F63-A13A-6F60-AEBD3EF40F2C}"/>
              </a:ext>
            </a:extLst>
          </p:cNvPr>
          <p:cNvGraphicFramePr>
            <a:graphicFrameLocks noGrp="1"/>
          </p:cNvGraphicFramePr>
          <p:nvPr/>
        </p:nvGraphicFramePr>
        <p:xfrm>
          <a:off x="914400" y="2476500"/>
          <a:ext cx="16916400" cy="6462996"/>
        </p:xfrm>
        <a:graphic>
          <a:graphicData uri="http://schemas.openxmlformats.org/drawingml/2006/table">
            <a:tbl>
              <a:tblPr>
                <a:tableStyleId>{35758FB7-9AC5-4552-8A53-C91805E547FA}</a:tableStyleId>
              </a:tblPr>
              <a:tblGrid>
                <a:gridCol w="1671436">
                  <a:extLst>
                    <a:ext uri="{9D8B030D-6E8A-4147-A177-3AD203B41FA5}">
                      <a16:colId xmlns:a16="http://schemas.microsoft.com/office/drawing/2014/main" val="20000"/>
                    </a:ext>
                  </a:extLst>
                </a:gridCol>
                <a:gridCol w="5567564">
                  <a:extLst>
                    <a:ext uri="{9D8B030D-6E8A-4147-A177-3AD203B41FA5}">
                      <a16:colId xmlns:a16="http://schemas.microsoft.com/office/drawing/2014/main" val="20001"/>
                    </a:ext>
                  </a:extLst>
                </a:gridCol>
                <a:gridCol w="5631068">
                  <a:extLst>
                    <a:ext uri="{9D8B030D-6E8A-4147-A177-3AD203B41FA5}">
                      <a16:colId xmlns:a16="http://schemas.microsoft.com/office/drawing/2014/main" val="20002"/>
                    </a:ext>
                  </a:extLst>
                </a:gridCol>
                <a:gridCol w="2075490">
                  <a:extLst>
                    <a:ext uri="{9D8B030D-6E8A-4147-A177-3AD203B41FA5}">
                      <a16:colId xmlns:a16="http://schemas.microsoft.com/office/drawing/2014/main" val="20003"/>
                    </a:ext>
                  </a:extLst>
                </a:gridCol>
                <a:gridCol w="1970842">
                  <a:extLst>
                    <a:ext uri="{9D8B030D-6E8A-4147-A177-3AD203B41FA5}">
                      <a16:colId xmlns:a16="http://schemas.microsoft.com/office/drawing/2014/main" val="20004"/>
                    </a:ext>
                  </a:extLst>
                </a:gridCol>
              </a:tblGrid>
              <a:tr h="1371600">
                <a:tc>
                  <a:txBody>
                    <a:bodyPr/>
                    <a:lstStyle/>
                    <a:p>
                      <a:pPr marL="0" marR="0" algn="ctr">
                        <a:spcBef>
                          <a:spcPts val="0"/>
                        </a:spcBef>
                        <a:spcAft>
                          <a:spcPts val="0"/>
                        </a:spcAft>
                      </a:pPr>
                      <a:r>
                        <a:rPr lang="nl-NL" sz="4400" b="1" dirty="0">
                          <a:solidFill>
                            <a:schemeClr val="tx1"/>
                          </a:solidFill>
                          <a:latin typeface="Arial" panose="020B0604020202020204" pitchFamily="34" charset="0"/>
                          <a:cs typeface="Arial" panose="020B0604020202020204" pitchFamily="34" charset="0"/>
                        </a:rPr>
                        <a:t>STT</a:t>
                      </a:r>
                      <a:endParaRPr lang="en-US" sz="4400" b="1"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lgn="ctr">
                        <a:spcBef>
                          <a:spcPts val="0"/>
                        </a:spcBef>
                        <a:spcAft>
                          <a:spcPts val="0"/>
                        </a:spcAft>
                      </a:pPr>
                      <a:r>
                        <a:rPr lang="nl-NL" sz="4400" b="1" dirty="0">
                          <a:solidFill>
                            <a:schemeClr val="tx1"/>
                          </a:solidFill>
                          <a:latin typeface="Arial" panose="020B0604020202020204" pitchFamily="34" charset="0"/>
                          <a:cs typeface="Arial" panose="020B0604020202020204" pitchFamily="34" charset="0"/>
                        </a:rPr>
                        <a:t>Phương pháp</a:t>
                      </a:r>
                      <a:endParaRPr lang="en-US" sz="4400" b="1"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lgn="ctr">
                        <a:spcBef>
                          <a:spcPts val="0"/>
                        </a:spcBef>
                        <a:spcAft>
                          <a:spcPts val="0"/>
                        </a:spcAft>
                      </a:pPr>
                      <a:r>
                        <a:rPr lang="nl-NL" sz="4400" b="1" dirty="0">
                          <a:solidFill>
                            <a:schemeClr val="tx1"/>
                          </a:solidFill>
                          <a:latin typeface="Arial" panose="020B0604020202020204" pitchFamily="34" charset="0"/>
                          <a:cs typeface="Arial" panose="020B0604020202020204" pitchFamily="34" charset="0"/>
                        </a:rPr>
                        <a:t>Hình thức</a:t>
                      </a:r>
                      <a:endParaRPr lang="en-US" sz="4400" b="1"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lgn="ctr">
                        <a:spcBef>
                          <a:spcPts val="0"/>
                        </a:spcBef>
                        <a:spcAft>
                          <a:spcPts val="0"/>
                        </a:spcAft>
                      </a:pPr>
                      <a:r>
                        <a:rPr lang="nl-NL" sz="4400" b="1" dirty="0">
                          <a:solidFill>
                            <a:schemeClr val="tx1"/>
                          </a:solidFill>
                          <a:latin typeface="Arial" panose="020B0604020202020204" pitchFamily="34" charset="0"/>
                          <a:cs typeface="Arial" panose="020B0604020202020204" pitchFamily="34" charset="0"/>
                        </a:rPr>
                        <a:t>Tuần</a:t>
                      </a:r>
                      <a:endParaRPr lang="en-US" sz="4400" b="1"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lgn="ctr">
                        <a:spcBef>
                          <a:spcPts val="0"/>
                        </a:spcBef>
                        <a:spcAft>
                          <a:spcPts val="0"/>
                        </a:spcAft>
                      </a:pPr>
                      <a:r>
                        <a:rPr lang="nl-NL" sz="4400" b="1" dirty="0">
                          <a:solidFill>
                            <a:schemeClr val="tx1"/>
                          </a:solidFill>
                          <a:latin typeface="Arial" panose="020B0604020202020204" pitchFamily="34" charset="0"/>
                          <a:cs typeface="Arial" panose="020B0604020202020204" pitchFamily="34" charset="0"/>
                        </a:rPr>
                        <a:t>Tỷ lệ</a:t>
                      </a:r>
                      <a:endParaRPr lang="en-US" sz="4400" b="1" dirty="0">
                        <a:solidFill>
                          <a:schemeClr val="tx1"/>
                        </a:solidFill>
                        <a:latin typeface="Arial" pitchFamily="34" charset="0"/>
                        <a:ea typeface="Times New Roman"/>
                        <a:cs typeface="Arial" pitchFamily="34" charset="0"/>
                      </a:endParaRPr>
                    </a:p>
                  </a:txBody>
                  <a:tcPr marL="77154" marR="77154" marT="0" marB="0" anchor="ctr"/>
                </a:tc>
                <a:extLst>
                  <a:ext uri="{0D108BD9-81ED-4DB2-BD59-A6C34878D82A}">
                    <a16:rowId xmlns:a16="http://schemas.microsoft.com/office/drawing/2014/main" val="10000"/>
                  </a:ext>
                </a:extLst>
              </a:tr>
              <a:tr h="2204008">
                <a:tc>
                  <a:txBody>
                    <a:bodyPr/>
                    <a:lstStyle/>
                    <a:p>
                      <a:pPr marL="0" marR="0" algn="ctr">
                        <a:spcBef>
                          <a:spcPts val="0"/>
                        </a:spcBef>
                        <a:spcAft>
                          <a:spcPts val="0"/>
                        </a:spcAft>
                      </a:pPr>
                      <a:r>
                        <a:rPr lang="nl-NL" sz="4400" dirty="0">
                          <a:solidFill>
                            <a:schemeClr val="tx1"/>
                          </a:solidFill>
                          <a:latin typeface="Arial" panose="020B0604020202020204" pitchFamily="34" charset="0"/>
                          <a:cs typeface="Arial" panose="020B0604020202020204" pitchFamily="34" charset="0"/>
                        </a:rPr>
                        <a:t>01</a:t>
                      </a:r>
                      <a:endParaRPr lang="en-US" sz="4400"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spcBef>
                          <a:spcPts val="0"/>
                        </a:spcBef>
                        <a:spcAft>
                          <a:spcPts val="0"/>
                        </a:spcAft>
                      </a:pPr>
                      <a:r>
                        <a:rPr lang="nl-NL" sz="4400" dirty="0">
                          <a:solidFill>
                            <a:schemeClr val="tx1"/>
                          </a:solidFill>
                          <a:latin typeface="Arial" panose="020B0604020202020204" pitchFamily="34" charset="0"/>
                          <a:cs typeface="Arial" panose="020B0604020202020204" pitchFamily="34" charset="0"/>
                        </a:rPr>
                        <a:t>Kiểm tra đánh giá thường xuyên</a:t>
                      </a:r>
                      <a:endParaRPr lang="en-US" sz="4400"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spcBef>
                          <a:spcPts val="0"/>
                        </a:spcBef>
                        <a:spcAft>
                          <a:spcPts val="0"/>
                        </a:spcAft>
                      </a:pPr>
                      <a:endParaRPr lang="nl-NL" sz="4400" dirty="0">
                        <a:solidFill>
                          <a:schemeClr val="tx1"/>
                        </a:solidFill>
                        <a:latin typeface="Arial" panose="020B0604020202020204" pitchFamily="34" charset="0"/>
                        <a:cs typeface="Arial" panose="020B0604020202020204" pitchFamily="34" charset="0"/>
                      </a:endParaRPr>
                    </a:p>
                    <a:p>
                      <a:pPr marL="0" marR="0">
                        <a:spcBef>
                          <a:spcPts val="0"/>
                        </a:spcBef>
                        <a:spcAft>
                          <a:spcPts val="0"/>
                        </a:spcAft>
                      </a:pPr>
                      <a:r>
                        <a:rPr lang="nl-NL" sz="4400" dirty="0">
                          <a:solidFill>
                            <a:schemeClr val="tx1"/>
                          </a:solidFill>
                          <a:latin typeface="Arial" panose="020B0604020202020204" pitchFamily="34" charset="0"/>
                          <a:cs typeface="Arial" panose="020B0604020202020204" pitchFamily="34" charset="0"/>
                        </a:rPr>
                        <a:t>Chuyên cần - </a:t>
                      </a:r>
                      <a:endParaRPr lang="en-US" sz="4400" dirty="0">
                        <a:solidFill>
                          <a:schemeClr val="tx1"/>
                        </a:solidFill>
                        <a:latin typeface="Arial" panose="020B0604020202020204" pitchFamily="34" charset="0"/>
                        <a:cs typeface="Arial" panose="020B0604020202020204" pitchFamily="34" charset="0"/>
                      </a:endParaRPr>
                    </a:p>
                    <a:p>
                      <a:pPr marL="0" marR="0">
                        <a:spcBef>
                          <a:spcPts val="0"/>
                        </a:spcBef>
                        <a:spcAft>
                          <a:spcPts val="0"/>
                        </a:spcAft>
                      </a:pPr>
                      <a:r>
                        <a:rPr lang="nl-NL" sz="4400" dirty="0">
                          <a:solidFill>
                            <a:schemeClr val="tx1"/>
                          </a:solidFill>
                          <a:latin typeface="Arial" panose="020B0604020202020204" pitchFamily="34" charset="0"/>
                          <a:cs typeface="Arial" panose="020B0604020202020204" pitchFamily="34" charset="0"/>
                        </a:rPr>
                        <a:t>Làm bài tập</a:t>
                      </a:r>
                      <a:endParaRPr lang="en-US" sz="4400" dirty="0">
                        <a:solidFill>
                          <a:schemeClr val="tx1"/>
                        </a:solidFill>
                        <a:latin typeface="Arial" pitchFamily="34" charset="0"/>
                        <a:ea typeface="Times New Roman"/>
                        <a:cs typeface="Arial" pitchFamily="34" charset="0"/>
                      </a:endParaRPr>
                    </a:p>
                  </a:txBody>
                  <a:tcPr marL="77154" marR="77154" marT="0" marB="0"/>
                </a:tc>
                <a:tc>
                  <a:txBody>
                    <a:bodyPr/>
                    <a:lstStyle/>
                    <a:p>
                      <a:pPr marL="0" marR="0">
                        <a:spcBef>
                          <a:spcPts val="0"/>
                        </a:spcBef>
                        <a:spcAft>
                          <a:spcPts val="0"/>
                        </a:spcAft>
                      </a:pPr>
                      <a:endParaRPr lang="en-US" sz="4400" dirty="0">
                        <a:solidFill>
                          <a:schemeClr val="tx1"/>
                        </a:solidFill>
                        <a:latin typeface="Arial" panose="020B0604020202020204" pitchFamily="34" charset="0"/>
                        <a:cs typeface="Arial" panose="020B0604020202020204" pitchFamily="34" charset="0"/>
                      </a:endParaRPr>
                    </a:p>
                    <a:p>
                      <a:pPr marL="0" marR="0">
                        <a:spcBef>
                          <a:spcPts val="0"/>
                        </a:spcBef>
                        <a:spcAft>
                          <a:spcPts val="0"/>
                        </a:spcAft>
                      </a:pPr>
                      <a:r>
                        <a:rPr lang="en-US" sz="4400" dirty="0">
                          <a:solidFill>
                            <a:schemeClr val="tx1"/>
                          </a:solidFill>
                          <a:latin typeface="Arial" panose="020B0604020202020204" pitchFamily="34" charset="0"/>
                          <a:cs typeface="Arial" panose="020B0604020202020204" pitchFamily="34" charset="0"/>
                        </a:rPr>
                        <a:t>1-15</a:t>
                      </a:r>
                      <a:endParaRPr lang="en-US" sz="4400" dirty="0">
                        <a:solidFill>
                          <a:schemeClr val="tx1"/>
                        </a:solidFill>
                        <a:latin typeface="Arial" pitchFamily="34" charset="0"/>
                        <a:ea typeface="Times New Roman"/>
                        <a:cs typeface="Arial" pitchFamily="34" charset="0"/>
                      </a:endParaRPr>
                    </a:p>
                  </a:txBody>
                  <a:tcPr marL="77154" marR="77154" marT="0" marB="0"/>
                </a:tc>
                <a:tc>
                  <a:txBody>
                    <a:bodyPr/>
                    <a:lstStyle/>
                    <a:p>
                      <a:pPr marL="0" marR="0" algn="r">
                        <a:spcBef>
                          <a:spcPts val="0"/>
                        </a:spcBef>
                        <a:spcAft>
                          <a:spcPts val="0"/>
                        </a:spcAft>
                      </a:pPr>
                      <a:endParaRPr lang="nl-NL" sz="4400" kern="1200">
                        <a:solidFill>
                          <a:schemeClr val="tx1"/>
                        </a:solidFill>
                        <a:latin typeface="Arial" panose="020B0604020202020204" pitchFamily="34" charset="0"/>
                        <a:cs typeface="Arial" panose="020B0604020202020204" pitchFamily="34" charset="0"/>
                      </a:endParaRPr>
                    </a:p>
                    <a:p>
                      <a:pPr marL="0" marR="0" algn="r">
                        <a:spcBef>
                          <a:spcPts val="0"/>
                        </a:spcBef>
                        <a:spcAft>
                          <a:spcPts val="0"/>
                        </a:spcAft>
                      </a:pPr>
                      <a:r>
                        <a:rPr lang="nl-NL" sz="4400" kern="1200">
                          <a:solidFill>
                            <a:schemeClr val="tx1"/>
                          </a:solidFill>
                          <a:latin typeface="Arial" panose="020B0604020202020204" pitchFamily="34" charset="0"/>
                          <a:cs typeface="Arial" panose="020B0604020202020204" pitchFamily="34" charset="0"/>
                        </a:rPr>
                        <a:t>10%</a:t>
                      </a:r>
                      <a:endParaRPr lang="en-US" sz="4400" kern="1200">
                        <a:solidFill>
                          <a:schemeClr val="tx1"/>
                        </a:solidFill>
                        <a:latin typeface="Arial" pitchFamily="34" charset="0"/>
                        <a:ea typeface="Times New Roman"/>
                        <a:cs typeface="Arial" pitchFamily="34" charset="0"/>
                      </a:endParaRPr>
                    </a:p>
                  </a:txBody>
                  <a:tcPr marL="77154" marR="77154" marT="0" marB="0"/>
                </a:tc>
                <a:extLst>
                  <a:ext uri="{0D108BD9-81ED-4DB2-BD59-A6C34878D82A}">
                    <a16:rowId xmlns:a16="http://schemas.microsoft.com/office/drawing/2014/main" val="10001"/>
                  </a:ext>
                </a:extLst>
              </a:tr>
              <a:tr h="1645684">
                <a:tc>
                  <a:txBody>
                    <a:bodyPr/>
                    <a:lstStyle/>
                    <a:p>
                      <a:pPr marL="0" marR="0" algn="ctr">
                        <a:spcBef>
                          <a:spcPts val="0"/>
                        </a:spcBef>
                        <a:spcAft>
                          <a:spcPts val="0"/>
                        </a:spcAft>
                      </a:pPr>
                      <a:r>
                        <a:rPr lang="nl-NL" sz="4400">
                          <a:solidFill>
                            <a:schemeClr val="tx1"/>
                          </a:solidFill>
                          <a:latin typeface="Arial" panose="020B0604020202020204" pitchFamily="34" charset="0"/>
                          <a:cs typeface="Arial" panose="020B0604020202020204" pitchFamily="34" charset="0"/>
                        </a:rPr>
                        <a:t>02</a:t>
                      </a:r>
                      <a:endParaRPr lang="en-US" sz="440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spcBef>
                          <a:spcPts val="0"/>
                        </a:spcBef>
                        <a:spcAft>
                          <a:spcPts val="0"/>
                        </a:spcAft>
                      </a:pPr>
                      <a:r>
                        <a:rPr lang="nl-NL" sz="4400" dirty="0">
                          <a:solidFill>
                            <a:schemeClr val="tx1"/>
                          </a:solidFill>
                          <a:latin typeface="Arial" panose="020B0604020202020204" pitchFamily="34" charset="0"/>
                          <a:cs typeface="Arial" panose="020B0604020202020204" pitchFamily="34" charset="0"/>
                        </a:rPr>
                        <a:t>Kiểm tra đánh giá định kỳ</a:t>
                      </a:r>
                      <a:endParaRPr lang="en-US" sz="4400"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spcBef>
                          <a:spcPts val="0"/>
                        </a:spcBef>
                        <a:spcAft>
                          <a:spcPts val="0"/>
                        </a:spcAft>
                      </a:pPr>
                      <a:r>
                        <a:rPr lang="nl-NL" sz="4400" dirty="0">
                          <a:solidFill>
                            <a:schemeClr val="tx1"/>
                          </a:solidFill>
                          <a:latin typeface="Arial" panose="020B0604020202020204" pitchFamily="34" charset="0"/>
                          <a:cs typeface="Arial" panose="020B0604020202020204" pitchFamily="34" charset="0"/>
                        </a:rPr>
                        <a:t>Kiểm tra –      Thuyết trình</a:t>
                      </a:r>
                      <a:endParaRPr lang="en-US" sz="4400"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spcBef>
                          <a:spcPts val="0"/>
                        </a:spcBef>
                        <a:spcAft>
                          <a:spcPts val="0"/>
                        </a:spcAft>
                      </a:pPr>
                      <a:r>
                        <a:rPr lang="en-US" sz="4400" dirty="0">
                          <a:solidFill>
                            <a:schemeClr val="tx1"/>
                          </a:solidFill>
                          <a:latin typeface="Arial" panose="020B0604020202020204" pitchFamily="34" charset="0"/>
                          <a:cs typeface="Arial" panose="020B0604020202020204" pitchFamily="34" charset="0"/>
                        </a:rPr>
                        <a:t>6 -12</a:t>
                      </a:r>
                      <a:endParaRPr lang="en-US" sz="4400" dirty="0">
                        <a:solidFill>
                          <a:schemeClr val="tx1"/>
                        </a:solidFill>
                        <a:latin typeface="Arial" pitchFamily="34" charset="0"/>
                        <a:ea typeface="Times New Roman"/>
                        <a:cs typeface="Arial" pitchFamily="34" charset="0"/>
                      </a:endParaRPr>
                    </a:p>
                  </a:txBody>
                  <a:tcPr marL="77154" marR="77154" marT="0" marB="0"/>
                </a:tc>
                <a:tc>
                  <a:txBody>
                    <a:bodyPr/>
                    <a:lstStyle/>
                    <a:p>
                      <a:pPr marL="0" marR="0" algn="r">
                        <a:spcBef>
                          <a:spcPts val="0"/>
                        </a:spcBef>
                        <a:spcAft>
                          <a:spcPts val="0"/>
                        </a:spcAft>
                      </a:pPr>
                      <a:r>
                        <a:rPr lang="nl-NL" sz="4400" kern="1200">
                          <a:solidFill>
                            <a:schemeClr val="tx1"/>
                          </a:solidFill>
                          <a:latin typeface="Arial" panose="020B0604020202020204" pitchFamily="34" charset="0"/>
                          <a:cs typeface="Arial" panose="020B0604020202020204" pitchFamily="34" charset="0"/>
                        </a:rPr>
                        <a:t>30%</a:t>
                      </a:r>
                      <a:endParaRPr lang="en-US" sz="4400" kern="1200">
                        <a:solidFill>
                          <a:schemeClr val="tx1"/>
                        </a:solidFill>
                        <a:latin typeface="Arial" pitchFamily="34" charset="0"/>
                        <a:ea typeface="Times New Roman"/>
                        <a:cs typeface="Arial" pitchFamily="34" charset="0"/>
                      </a:endParaRPr>
                    </a:p>
                  </a:txBody>
                  <a:tcPr marL="77154" marR="77154" marT="0" marB="0"/>
                </a:tc>
                <a:extLst>
                  <a:ext uri="{0D108BD9-81ED-4DB2-BD59-A6C34878D82A}">
                    <a16:rowId xmlns:a16="http://schemas.microsoft.com/office/drawing/2014/main" val="10002"/>
                  </a:ext>
                </a:extLst>
              </a:tr>
              <a:tr h="1241704">
                <a:tc>
                  <a:txBody>
                    <a:bodyPr/>
                    <a:lstStyle/>
                    <a:p>
                      <a:pPr marL="0" marR="0" algn="ctr">
                        <a:spcBef>
                          <a:spcPts val="0"/>
                        </a:spcBef>
                        <a:spcAft>
                          <a:spcPts val="0"/>
                        </a:spcAft>
                      </a:pPr>
                      <a:r>
                        <a:rPr lang="nl-NL" sz="4400" dirty="0">
                          <a:solidFill>
                            <a:schemeClr val="tx1"/>
                          </a:solidFill>
                          <a:latin typeface="Arial" panose="020B0604020202020204" pitchFamily="34" charset="0"/>
                          <a:cs typeface="Arial" panose="020B0604020202020204" pitchFamily="34" charset="0"/>
                        </a:rPr>
                        <a:t>03</a:t>
                      </a:r>
                      <a:endParaRPr lang="en-US" sz="4400"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spcBef>
                          <a:spcPts val="0"/>
                        </a:spcBef>
                        <a:spcAft>
                          <a:spcPts val="0"/>
                        </a:spcAft>
                      </a:pPr>
                      <a:r>
                        <a:rPr lang="nl-NL" sz="4400" dirty="0">
                          <a:solidFill>
                            <a:schemeClr val="tx1"/>
                          </a:solidFill>
                          <a:latin typeface="Arial" panose="020B0604020202020204" pitchFamily="34" charset="0"/>
                          <a:cs typeface="Arial" panose="020B0604020202020204" pitchFamily="34" charset="0"/>
                        </a:rPr>
                        <a:t>Thi cuối kỳ</a:t>
                      </a:r>
                      <a:endParaRPr lang="en-US" sz="4400"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spcBef>
                          <a:spcPts val="0"/>
                        </a:spcBef>
                        <a:spcAft>
                          <a:spcPts val="0"/>
                        </a:spcAft>
                      </a:pPr>
                      <a:r>
                        <a:rPr lang="nl-NL" sz="4400" dirty="0">
                          <a:solidFill>
                            <a:schemeClr val="tx1"/>
                          </a:solidFill>
                          <a:latin typeface="Arial" panose="020B0604020202020204" pitchFamily="34" charset="0"/>
                          <a:cs typeface="Arial" panose="020B0604020202020204" pitchFamily="34" charset="0"/>
                        </a:rPr>
                        <a:t>Thi lý thuyết</a:t>
                      </a:r>
                      <a:endParaRPr lang="en-US" sz="4400" dirty="0">
                        <a:solidFill>
                          <a:schemeClr val="tx1"/>
                        </a:solidFill>
                        <a:latin typeface="Arial" pitchFamily="34" charset="0"/>
                        <a:ea typeface="Times New Roman"/>
                        <a:cs typeface="Arial" pitchFamily="34" charset="0"/>
                      </a:endParaRPr>
                    </a:p>
                  </a:txBody>
                  <a:tcPr marL="77154" marR="77154" marT="0" marB="0" anchor="ctr"/>
                </a:tc>
                <a:tc>
                  <a:txBody>
                    <a:bodyPr/>
                    <a:lstStyle/>
                    <a:p>
                      <a:pPr marL="0" marR="0" algn="r">
                        <a:spcBef>
                          <a:spcPts val="0"/>
                        </a:spcBef>
                        <a:spcAft>
                          <a:spcPts val="0"/>
                        </a:spcAft>
                      </a:pPr>
                      <a:endParaRPr lang="nl-NL" sz="4400" dirty="0">
                        <a:solidFill>
                          <a:schemeClr val="tx1"/>
                        </a:solidFill>
                        <a:latin typeface="Arial" pitchFamily="34" charset="0"/>
                        <a:ea typeface="Times New Roman"/>
                        <a:cs typeface="Arial" pitchFamily="34" charset="0"/>
                      </a:endParaRPr>
                    </a:p>
                  </a:txBody>
                  <a:tcPr marL="77154" marR="77154" marT="0" marB="0"/>
                </a:tc>
                <a:tc>
                  <a:txBody>
                    <a:bodyPr/>
                    <a:lstStyle/>
                    <a:p>
                      <a:pPr marL="0" marR="0" algn="r">
                        <a:spcBef>
                          <a:spcPts val="0"/>
                        </a:spcBef>
                        <a:spcAft>
                          <a:spcPts val="0"/>
                        </a:spcAft>
                      </a:pPr>
                      <a:r>
                        <a:rPr lang="nl-NL" sz="4400" kern="1200" dirty="0">
                          <a:solidFill>
                            <a:schemeClr val="tx1"/>
                          </a:solidFill>
                          <a:latin typeface="Arial" panose="020B0604020202020204" pitchFamily="34" charset="0"/>
                          <a:cs typeface="Arial" panose="020B0604020202020204" pitchFamily="34" charset="0"/>
                        </a:rPr>
                        <a:t>60%</a:t>
                      </a:r>
                      <a:endParaRPr lang="en-US" sz="4400" kern="1200" dirty="0">
                        <a:solidFill>
                          <a:schemeClr val="tx1"/>
                        </a:solidFill>
                        <a:latin typeface="Arial" pitchFamily="34" charset="0"/>
                        <a:ea typeface="Times New Roman"/>
                        <a:cs typeface="Arial" pitchFamily="34" charset="0"/>
                      </a:endParaRPr>
                    </a:p>
                  </a:txBody>
                  <a:tcPr marL="77154" marR="77154"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072766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par>
                                <p:cTn id="8" presetID="16" presetClass="entr" presetSubtype="2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Horizont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9E6FE78-2742-2714-3610-BE62F4C4B21E}"/>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AB1CAE16-A70F-A2E1-6B4E-68AB5DE17E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Freeform: Shape 12">
            <a:extLst>
              <a:ext uri="{FF2B5EF4-FFF2-40B4-BE49-F238E27FC236}">
                <a16:creationId xmlns:a16="http://schemas.microsoft.com/office/drawing/2014/main" id="{B8511B35-A03A-6503-B361-57C15E1FB4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4173" y="-2079252"/>
            <a:ext cx="3637310" cy="5416787"/>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A6C6BBB3-3414-48F8-0794-2E1306C15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356500" y="-507873"/>
            <a:ext cx="2453933" cy="2453933"/>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Freeform: Shape 16">
            <a:extLst>
              <a:ext uri="{FF2B5EF4-FFF2-40B4-BE49-F238E27FC236}">
                <a16:creationId xmlns:a16="http://schemas.microsoft.com/office/drawing/2014/main" id="{1744BE7A-AA34-7320-10F8-D48641A07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1978" y="-9882"/>
            <a:ext cx="6089090" cy="3822165"/>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18">
            <a:extLst>
              <a:ext uri="{FF2B5EF4-FFF2-40B4-BE49-F238E27FC236}">
                <a16:creationId xmlns:a16="http://schemas.microsoft.com/office/drawing/2014/main" id="{F175886E-E76C-451A-1B84-92C44F9138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394386" y="2198670"/>
            <a:ext cx="1778562" cy="1778562"/>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Freeform: Shape 20">
            <a:extLst>
              <a:ext uri="{FF2B5EF4-FFF2-40B4-BE49-F238E27FC236}">
                <a16:creationId xmlns:a16="http://schemas.microsoft.com/office/drawing/2014/main" id="{60E159CD-ED10-D91B-E2E6-06158A467D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4336" y="7798115"/>
            <a:ext cx="3667361" cy="3549174"/>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2">
            <a:extLst>
              <a:ext uri="{FF2B5EF4-FFF2-40B4-BE49-F238E27FC236}">
                <a16:creationId xmlns:a16="http://schemas.microsoft.com/office/drawing/2014/main" id="{EF88EDAD-5658-FEEC-90D4-D9127ACAA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54681" y="8159840"/>
            <a:ext cx="1392701" cy="139270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Calibri"/>
              <a:ea typeface="+mn-ea"/>
              <a:cs typeface="+mn-cs"/>
            </a:endParaRPr>
          </a:p>
        </p:txBody>
      </p:sp>
      <p:sp>
        <p:nvSpPr>
          <p:cNvPr id="25" name="Freeform: Shape 24">
            <a:extLst>
              <a:ext uri="{FF2B5EF4-FFF2-40B4-BE49-F238E27FC236}">
                <a16:creationId xmlns:a16="http://schemas.microsoft.com/office/drawing/2014/main" id="{6928D7DD-62D3-8C02-9D01-E36C4B930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5101967" y="1101467"/>
            <a:ext cx="8084069" cy="808406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extBox 4">
            <a:extLst>
              <a:ext uri="{FF2B5EF4-FFF2-40B4-BE49-F238E27FC236}">
                <a16:creationId xmlns:a16="http://schemas.microsoft.com/office/drawing/2014/main" id="{AAD0CC95-2EF5-89E8-F1A9-2D5AEAA427F0}"/>
              </a:ext>
            </a:extLst>
          </p:cNvPr>
          <p:cNvSpPr txBox="1"/>
          <p:nvPr/>
        </p:nvSpPr>
        <p:spPr>
          <a:xfrm>
            <a:off x="3583466" y="3206261"/>
            <a:ext cx="11247516" cy="3977852"/>
          </a:xfrm>
          <a:prstGeom prst="rect">
            <a:avLst/>
          </a:prstGeom>
          <a:noFill/>
        </p:spPr>
        <p:txBody>
          <a:bodyPr vert="horz" lIns="91440" tIns="45720" rIns="91440" bIns="45720" rtlCol="0" anchor="ctr">
            <a:normAutofit/>
          </a:bodyPr>
          <a:lstStyle/>
          <a:p>
            <a:pPr marL="0" marR="0" lvl="0" indent="0" algn="ctr" defTabSz="914400" rtl="0" eaLnBrk="1" fontAlgn="auto" latinLnBrk="0" hangingPunct="1">
              <a:lnSpc>
                <a:spcPts val="9000"/>
              </a:lnSpc>
              <a:spcBef>
                <a:spcPts val="0"/>
              </a:spcBef>
              <a:spcAft>
                <a:spcPts val="0"/>
              </a:spcAft>
              <a:buClrTx/>
              <a:buSzTx/>
              <a:buFontTx/>
              <a:buNone/>
              <a:tabLst/>
              <a:defRPr/>
            </a:pPr>
            <a:r>
              <a:rPr lang="en-US" altLang="zh-CN" sz="6600" b="1" dirty="0">
                <a:solidFill>
                  <a:srgbClr val="532476"/>
                </a:solidFill>
                <a:latin typeface="Arial" panose="020B0604020202020204" pitchFamily="34" charset="0"/>
                <a:cs typeface="Arial" panose="020B0604020202020204" pitchFamily="34" charset="0"/>
              </a:rPr>
              <a:t>CHƯƠNG I</a:t>
            </a:r>
            <a:br>
              <a:rPr kumimoji="0" lang="en-US" altLang="zh-CN" sz="7200" b="0" i="0" u="none" strike="noStrike" kern="1200" cap="none" spc="0" normalizeH="0" baseline="0" noProof="0" dirty="0">
                <a:ln>
                  <a:noFill/>
                </a:ln>
                <a:solidFill>
                  <a:prstClr val="black"/>
                </a:solidFill>
                <a:effectLst/>
                <a:uLnTx/>
                <a:uFillTx/>
                <a:latin typeface="Calibri"/>
                <a:ea typeface="SimSun" panose="02010600030101010101" pitchFamily="2" charset="-122"/>
              </a:rPr>
            </a:br>
            <a:r>
              <a:rPr kumimoji="0" lang="en-US" altLang="zh-CN" sz="7200" b="1" i="1" u="none" strike="noStrike" kern="1200" cap="none" spc="0" normalizeH="0" baseline="0" noProof="0" dirty="0">
                <a:ln>
                  <a:noFill/>
                </a:ln>
                <a:solidFill>
                  <a:srgbClr val="953EC5"/>
                </a:solidFill>
                <a:effectLst/>
                <a:uLnTx/>
                <a:uFillTx/>
                <a:latin typeface="Arial" panose="020B0604020202020204" pitchFamily="34" charset="0"/>
                <a:ea typeface="宋体" panose="02010600030101010101" pitchFamily="2" charset="-122"/>
                <a:cs typeface="Arial" panose="020B0604020202020204" pitchFamily="34" charset="0"/>
              </a:rPr>
              <a:t>HẢI</a:t>
            </a:r>
            <a:r>
              <a:rPr kumimoji="0" lang="en-US" altLang="zh-CN" sz="7200" b="1" i="1" u="none" strike="noStrike" kern="1200" cap="none" spc="0" normalizeH="0" noProof="0" dirty="0">
                <a:ln>
                  <a:noFill/>
                </a:ln>
                <a:solidFill>
                  <a:srgbClr val="953EC5"/>
                </a:solidFill>
                <a:effectLst/>
                <a:uLnTx/>
                <a:uFillTx/>
                <a:latin typeface="Arial" panose="020B0604020202020204" pitchFamily="34" charset="0"/>
                <a:ea typeface="宋体" panose="02010600030101010101" pitchFamily="2" charset="-122"/>
                <a:cs typeface="Arial" panose="020B0604020202020204" pitchFamily="34" charset="0"/>
              </a:rPr>
              <a:t> QUAN VIỆT NAM </a:t>
            </a:r>
            <a:endParaRPr kumimoji="0" lang="vi-VN" altLang="zh-CN" sz="7200" b="1" i="1" u="none" strike="noStrike" kern="1200" cap="none" spc="0" normalizeH="0" baseline="0" noProof="0" dirty="0">
              <a:ln>
                <a:noFill/>
              </a:ln>
              <a:solidFill>
                <a:srgbClr val="953EC5"/>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0" eaLnBrk="1" fontAlgn="auto" latinLnBrk="0" hangingPunct="1">
              <a:lnSpc>
                <a:spcPct val="90000"/>
              </a:lnSpc>
              <a:spcBef>
                <a:spcPct val="0"/>
              </a:spcBef>
              <a:spcAft>
                <a:spcPts val="600"/>
              </a:spcAft>
              <a:buClrTx/>
              <a:buSzTx/>
              <a:buFontTx/>
              <a:buNone/>
              <a:tabLst/>
              <a:defRPr/>
            </a:pPr>
            <a:endParaRPr kumimoji="0" lang="en-US" sz="6000" b="0" i="0" u="none" strike="noStrike" kern="1200" cap="none" spc="0" normalizeH="0" baseline="0" noProof="0" dirty="0">
              <a:ln>
                <a:noFill/>
              </a:ln>
              <a:solidFill>
                <a:srgbClr val="080808"/>
              </a:solidFill>
              <a:effectLst/>
              <a:uLnTx/>
              <a:uFillTx/>
              <a:latin typeface="Arial" panose="020B0604020202020204" pitchFamily="34" charset="0"/>
              <a:ea typeface="+mn-ea"/>
              <a:cs typeface="Arial" panose="020B0604020202020204" pitchFamily="34" charset="0"/>
            </a:endParaRPr>
          </a:p>
        </p:txBody>
      </p:sp>
      <p:sp>
        <p:nvSpPr>
          <p:cNvPr id="27" name="Freeform: Shape 26">
            <a:extLst>
              <a:ext uri="{FF2B5EF4-FFF2-40B4-BE49-F238E27FC236}">
                <a16:creationId xmlns:a16="http://schemas.microsoft.com/office/drawing/2014/main" id="{AF89BCE0-D5F1-851C-6512-F387B2BC8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050425" y="49925"/>
            <a:ext cx="10187153" cy="10187153"/>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9" name="Freeform: Shape 28">
            <a:extLst>
              <a:ext uri="{FF2B5EF4-FFF2-40B4-BE49-F238E27FC236}">
                <a16:creationId xmlns:a16="http://schemas.microsoft.com/office/drawing/2014/main" id="{BD77ADAD-EA10-3B9D-6CC0-F85E438916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4735" y="8186387"/>
            <a:ext cx="3347691" cy="3853217"/>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30">
            <a:extLst>
              <a:ext uri="{FF2B5EF4-FFF2-40B4-BE49-F238E27FC236}">
                <a16:creationId xmlns:a16="http://schemas.microsoft.com/office/drawing/2014/main" id="{8725EF30-5695-4E17-F7EF-266889D34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580089" y="7865318"/>
            <a:ext cx="1439978" cy="1439978"/>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06480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11" name="TextBox 2">
            <a:extLst>
              <a:ext uri="{FF2B5EF4-FFF2-40B4-BE49-F238E27FC236}">
                <a16:creationId xmlns:a16="http://schemas.microsoft.com/office/drawing/2014/main" id="{AE930F86-F204-3643-A461-A957C149E8E0}"/>
              </a:ext>
            </a:extLst>
          </p:cNvPr>
          <p:cNvSpPr txBox="1"/>
          <p:nvPr/>
        </p:nvSpPr>
        <p:spPr>
          <a:xfrm>
            <a:off x="-4633019" y="901750"/>
            <a:ext cx="14935200" cy="1213922"/>
          </a:xfrm>
          <a:prstGeom prst="rect">
            <a:avLst/>
          </a:prstGeom>
        </p:spPr>
        <p:txBody>
          <a:bodyPr wrap="square" lIns="0" tIns="0" rIns="0" bIns="0" rtlCol="0" anchor="t">
            <a:spAutoFit/>
          </a:bodyPr>
          <a:lstStyle/>
          <a:p>
            <a:pPr marL="0" indent="0" algn="ctr">
              <a:lnSpc>
                <a:spcPct val="150000"/>
              </a:lnSpc>
              <a:buNone/>
            </a:pPr>
            <a:r>
              <a:rPr lang="en-US" sz="6000" b="1" dirty="0">
                <a:solidFill>
                  <a:srgbClr val="24225C"/>
                </a:solidFill>
                <a:latin typeface="Arial" panose="020B0604020202020204" pitchFamily="34" charset="0"/>
                <a:cs typeface="Arial" panose="020B0604020202020204" pitchFamily="34" charset="0"/>
              </a:rPr>
              <a:t>NỘI DUNG</a:t>
            </a:r>
            <a:endParaRPr lang="pt-BR" sz="6000" b="1" dirty="0">
              <a:solidFill>
                <a:srgbClr val="24225C"/>
              </a:solidFill>
              <a:latin typeface="Arial" panose="020B0604020202020204" pitchFamily="34" charset="0"/>
              <a:cs typeface="Arial" panose="020B0604020202020204" pitchFamily="34" charset="0"/>
            </a:endParaRPr>
          </a:p>
        </p:txBody>
      </p:sp>
      <p:graphicFrame>
        <p:nvGraphicFramePr>
          <p:cNvPr id="3" name="Diagram 2">
            <a:extLst>
              <a:ext uri="{FF2B5EF4-FFF2-40B4-BE49-F238E27FC236}">
                <a16:creationId xmlns:a16="http://schemas.microsoft.com/office/drawing/2014/main" id="{F18648D1-0173-421E-D2D7-0F0CC978449D}"/>
              </a:ext>
            </a:extLst>
          </p:cNvPr>
          <p:cNvGraphicFramePr/>
          <p:nvPr>
            <p:extLst>
              <p:ext uri="{D42A27DB-BD31-4B8C-83A1-F6EECF244321}">
                <p14:modId xmlns:p14="http://schemas.microsoft.com/office/powerpoint/2010/main" val="1321554313"/>
              </p:ext>
            </p:extLst>
          </p:nvPr>
        </p:nvGraphicFramePr>
        <p:xfrm>
          <a:off x="457200" y="901750"/>
          <a:ext cx="17602200" cy="919475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274254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856386A-F15A-D9CA-4317-4CCA6FB6DB7E}"/>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653B3CA3-C804-E0DC-536D-30CE48451D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Freeform: Shape 12">
            <a:extLst>
              <a:ext uri="{FF2B5EF4-FFF2-40B4-BE49-F238E27FC236}">
                <a16:creationId xmlns:a16="http://schemas.microsoft.com/office/drawing/2014/main" id="{81AF900E-7200-B21A-C15A-F49475218E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4173" y="-2079252"/>
            <a:ext cx="3637310" cy="5416787"/>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A9F3F954-B050-8CFD-62B5-122F377FC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356500" y="-507873"/>
            <a:ext cx="2453933" cy="2453933"/>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Freeform: Shape 16">
            <a:extLst>
              <a:ext uri="{FF2B5EF4-FFF2-40B4-BE49-F238E27FC236}">
                <a16:creationId xmlns:a16="http://schemas.microsoft.com/office/drawing/2014/main" id="{9736A5F4-450D-A1ED-F4CC-56EA8F1EC0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1978" y="-9882"/>
            <a:ext cx="6089090" cy="3822165"/>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18">
            <a:extLst>
              <a:ext uri="{FF2B5EF4-FFF2-40B4-BE49-F238E27FC236}">
                <a16:creationId xmlns:a16="http://schemas.microsoft.com/office/drawing/2014/main" id="{4DDD6940-9E53-20A7-B391-B6F7BA238C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394386" y="2198670"/>
            <a:ext cx="1778562" cy="1778562"/>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Freeform: Shape 20">
            <a:extLst>
              <a:ext uri="{FF2B5EF4-FFF2-40B4-BE49-F238E27FC236}">
                <a16:creationId xmlns:a16="http://schemas.microsoft.com/office/drawing/2014/main" id="{B2FCA484-D928-9A18-FF8A-FFF6336A48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4336" y="7798115"/>
            <a:ext cx="3667361" cy="3549174"/>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2">
            <a:extLst>
              <a:ext uri="{FF2B5EF4-FFF2-40B4-BE49-F238E27FC236}">
                <a16:creationId xmlns:a16="http://schemas.microsoft.com/office/drawing/2014/main" id="{245B6A88-F86E-4168-2FE9-D86A7688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54681" y="8159840"/>
            <a:ext cx="1392701" cy="139270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Calibri"/>
              <a:ea typeface="+mn-ea"/>
              <a:cs typeface="+mn-cs"/>
            </a:endParaRPr>
          </a:p>
        </p:txBody>
      </p:sp>
      <p:sp>
        <p:nvSpPr>
          <p:cNvPr id="25" name="Freeform: Shape 24">
            <a:extLst>
              <a:ext uri="{FF2B5EF4-FFF2-40B4-BE49-F238E27FC236}">
                <a16:creationId xmlns:a16="http://schemas.microsoft.com/office/drawing/2014/main" id="{4147D670-B1B7-BC53-E8E8-3B645CA5B0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5101967" y="1101467"/>
            <a:ext cx="8084069" cy="808406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extBox 4">
            <a:extLst>
              <a:ext uri="{FF2B5EF4-FFF2-40B4-BE49-F238E27FC236}">
                <a16:creationId xmlns:a16="http://schemas.microsoft.com/office/drawing/2014/main" id="{EE3B7E14-2AA1-7A62-135D-AD10C2CAF360}"/>
              </a:ext>
            </a:extLst>
          </p:cNvPr>
          <p:cNvSpPr txBox="1"/>
          <p:nvPr/>
        </p:nvSpPr>
        <p:spPr>
          <a:xfrm>
            <a:off x="3463793" y="3043419"/>
            <a:ext cx="11247516" cy="3977852"/>
          </a:xfrm>
          <a:prstGeom prst="rect">
            <a:avLst/>
          </a:prstGeom>
          <a:noFill/>
        </p:spPr>
        <p:txBody>
          <a:bodyPr vert="horz" lIns="91440" tIns="45720" rIns="91440" bIns="45720" rtlCol="0" anchor="ctr">
            <a:normAutofit/>
          </a:bodyPr>
          <a:lstStyle/>
          <a:p>
            <a:pPr marL="0" marR="0" lvl="0" indent="0" algn="ctr" defTabSz="914400" rtl="0" eaLnBrk="1" fontAlgn="auto" latinLnBrk="0" hangingPunct="1">
              <a:lnSpc>
                <a:spcPts val="9000"/>
              </a:lnSpc>
              <a:spcBef>
                <a:spcPts val="0"/>
              </a:spcBef>
              <a:spcAft>
                <a:spcPts val="0"/>
              </a:spcAft>
              <a:buClrTx/>
              <a:buSzTx/>
              <a:buFontTx/>
              <a:buNone/>
              <a:tabLst/>
              <a:defRPr/>
            </a:pPr>
            <a:r>
              <a:rPr kumimoji="0" lang="en-US" altLang="zh-CN" sz="6000" b="1" i="0" u="none" strike="noStrike" kern="1200" cap="none" spc="0" normalizeH="0" baseline="0" noProof="0" dirty="0">
                <a:ln>
                  <a:noFill/>
                </a:ln>
                <a:solidFill>
                  <a:srgbClr val="532476"/>
                </a:solidFill>
                <a:effectLst/>
                <a:uLnTx/>
                <a:uFillTx/>
                <a:latin typeface="Arial" panose="020B0604020202020204" pitchFamily="34" charset="0"/>
                <a:ea typeface="宋体" panose="02010600030101010101" pitchFamily="2" charset="-122"/>
                <a:cs typeface="Arial" panose="020B0604020202020204" pitchFamily="34" charset="0"/>
              </a:rPr>
              <a:t>CHƯƠNG I</a:t>
            </a:r>
            <a:br>
              <a:rPr kumimoji="0" lang="en-US" altLang="zh-CN" sz="6600" b="0" i="0" u="none" strike="noStrike" kern="1200" cap="none" spc="0" normalizeH="0" baseline="0" noProof="0" dirty="0">
                <a:ln>
                  <a:noFill/>
                </a:ln>
                <a:solidFill>
                  <a:prstClr val="black"/>
                </a:solidFill>
                <a:effectLst/>
                <a:uLnTx/>
                <a:uFillTx/>
                <a:latin typeface="Calibri"/>
                <a:ea typeface="SimSun" panose="02010600030101010101" pitchFamily="2" charset="-122"/>
              </a:rPr>
            </a:br>
            <a:r>
              <a:rPr kumimoji="0" lang="en-US" altLang="zh-CN" sz="6600" b="1" i="1" u="none" strike="noStrike" kern="1200" cap="none" spc="0" normalizeH="0" baseline="0" noProof="0" dirty="0">
                <a:ln>
                  <a:noFill/>
                </a:ln>
                <a:solidFill>
                  <a:srgbClr val="953EC5"/>
                </a:solidFill>
                <a:effectLst/>
                <a:uLnTx/>
                <a:uFillTx/>
                <a:latin typeface="Arial" panose="020B0604020202020204" pitchFamily="34" charset="0"/>
                <a:ea typeface="宋体" panose="02010600030101010101" pitchFamily="2" charset="-122"/>
                <a:cs typeface="Arial" panose="020B0604020202020204" pitchFamily="34" charset="0"/>
              </a:rPr>
              <a:t>HẢI QUAN VIỆT NAM</a:t>
            </a:r>
          </a:p>
          <a:p>
            <a:pPr marL="0" marR="0" lvl="0" indent="0" algn="ctr" defTabSz="914400" rtl="0" eaLnBrk="1" fontAlgn="auto" latinLnBrk="0" hangingPunct="1">
              <a:lnSpc>
                <a:spcPts val="9000"/>
              </a:lnSpc>
              <a:spcBef>
                <a:spcPts val="0"/>
              </a:spcBef>
              <a:spcAft>
                <a:spcPts val="0"/>
              </a:spcAft>
              <a:buClrTx/>
              <a:buSzTx/>
              <a:buFontTx/>
              <a:buNone/>
              <a:tabLst/>
              <a:defRPr/>
            </a:pPr>
            <a:r>
              <a:rPr lang="en-US" altLang="zh-CN" sz="5400" b="1" i="1" dirty="0">
                <a:solidFill>
                  <a:srgbClr val="C00000"/>
                </a:solidFill>
                <a:latin typeface="Arial" panose="020B0604020202020204" pitchFamily="34" charset="0"/>
                <a:ea typeface="宋体" panose="02010600030101010101" pitchFamily="2" charset="-122"/>
                <a:cs typeface="Arial" panose="020B0604020202020204" pitchFamily="34" charset="0"/>
              </a:rPr>
              <a:t>1.1. LUẬT HẢI QUAN</a:t>
            </a:r>
            <a:r>
              <a:rPr kumimoji="0" lang="en-US" altLang="zh-CN" sz="5400" b="1" i="1" u="none" strike="noStrike" kern="1200" cap="none" spc="0" normalizeH="0" baseline="0" noProof="0" dirty="0">
                <a:ln>
                  <a:noFill/>
                </a:ln>
                <a:solidFill>
                  <a:srgbClr val="C00000"/>
                </a:solidFill>
                <a:effectLst/>
                <a:uLnTx/>
                <a:uFillTx/>
                <a:latin typeface="Arial" panose="020B0604020202020204" pitchFamily="34" charset="0"/>
                <a:ea typeface="宋体" panose="02010600030101010101" pitchFamily="2" charset="-122"/>
                <a:cs typeface="Arial" panose="020B0604020202020204" pitchFamily="34" charset="0"/>
              </a:rPr>
              <a:t> </a:t>
            </a:r>
            <a:endParaRPr kumimoji="0" lang="vi-VN" altLang="zh-CN" sz="5400" b="1" i="1" u="none" strike="noStrike" kern="1200" cap="none" spc="0" normalizeH="0" baseline="0" noProof="0" dirty="0">
              <a:ln>
                <a:noFill/>
              </a:ln>
              <a:solidFill>
                <a:srgbClr val="C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0" eaLnBrk="1" fontAlgn="auto" latinLnBrk="0" hangingPunct="1">
              <a:lnSpc>
                <a:spcPct val="90000"/>
              </a:lnSpc>
              <a:spcBef>
                <a:spcPct val="0"/>
              </a:spcBef>
              <a:spcAft>
                <a:spcPts val="600"/>
              </a:spcAft>
              <a:buClrTx/>
              <a:buSzTx/>
              <a:buFontTx/>
              <a:buNone/>
              <a:tabLst/>
              <a:defRPr/>
            </a:pPr>
            <a:endParaRPr kumimoji="0" lang="en-US" sz="5400" b="0" i="0" u="none" strike="noStrike" kern="1200" cap="none" spc="0" normalizeH="0" baseline="0" noProof="0" dirty="0">
              <a:ln>
                <a:noFill/>
              </a:ln>
              <a:solidFill>
                <a:srgbClr val="080808"/>
              </a:solidFill>
              <a:effectLst/>
              <a:uLnTx/>
              <a:uFillTx/>
              <a:latin typeface="Arial" panose="020B0604020202020204" pitchFamily="34" charset="0"/>
              <a:ea typeface="+mn-ea"/>
              <a:cs typeface="Arial" panose="020B0604020202020204" pitchFamily="34" charset="0"/>
            </a:endParaRPr>
          </a:p>
        </p:txBody>
      </p:sp>
      <p:sp>
        <p:nvSpPr>
          <p:cNvPr id="27" name="Freeform: Shape 26">
            <a:extLst>
              <a:ext uri="{FF2B5EF4-FFF2-40B4-BE49-F238E27FC236}">
                <a16:creationId xmlns:a16="http://schemas.microsoft.com/office/drawing/2014/main" id="{D378E08F-B272-5536-5CAB-640D906B7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050425" y="49925"/>
            <a:ext cx="10187153" cy="10187153"/>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9" name="Freeform: Shape 28">
            <a:extLst>
              <a:ext uri="{FF2B5EF4-FFF2-40B4-BE49-F238E27FC236}">
                <a16:creationId xmlns:a16="http://schemas.microsoft.com/office/drawing/2014/main" id="{D690D131-F090-4B9B-5F84-AE2F45D943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4735" y="8186387"/>
            <a:ext cx="3347691" cy="3853217"/>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30">
            <a:extLst>
              <a:ext uri="{FF2B5EF4-FFF2-40B4-BE49-F238E27FC236}">
                <a16:creationId xmlns:a16="http://schemas.microsoft.com/office/drawing/2014/main" id="{8EA7EA6C-6050-9B3C-7824-1D0E561AB4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580089" y="7865318"/>
            <a:ext cx="1439978" cy="1439978"/>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137669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0"/>
          <p:cNvSpPr txBox="1">
            <a:spLocks noChangeArrowheads="1"/>
          </p:cNvSpPr>
          <p:nvPr/>
        </p:nvSpPr>
        <p:spPr bwMode="auto">
          <a:xfrm>
            <a:off x="896590" y="377753"/>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GIỚI THIỆU TỔNG QUAN VỀ HẢI QUAN THẾ GIỚI </a:t>
            </a:r>
          </a:p>
        </p:txBody>
      </p:sp>
      <p:pic>
        <p:nvPicPr>
          <p:cNvPr id="4" name="Picture 12">
            <a:extLst>
              <a:ext uri="{FF2B5EF4-FFF2-40B4-BE49-F238E27FC236}">
                <a16:creationId xmlns:a16="http://schemas.microsoft.com/office/drawing/2014/main" id="{C8C4DF5F-39C2-1725-BA20-63E6008F2E4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2954C556-4A45-60C2-2941-E751F20626D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pic>
        <p:nvPicPr>
          <p:cNvPr id="2" name="Picture 1">
            <a:extLst>
              <a:ext uri="{FF2B5EF4-FFF2-40B4-BE49-F238E27FC236}">
                <a16:creationId xmlns:a16="http://schemas.microsoft.com/office/drawing/2014/main" id="{53E2E081-50CC-52BE-2E39-584D94B6FF20}"/>
              </a:ext>
            </a:extLst>
          </p:cNvPr>
          <p:cNvPicPr>
            <a:picLocks noChangeAspect="1"/>
          </p:cNvPicPr>
          <p:nvPr/>
        </p:nvPicPr>
        <p:blipFill>
          <a:blip r:embed="rId4"/>
          <a:stretch>
            <a:fillRect/>
          </a:stretch>
        </p:blipFill>
        <p:spPr>
          <a:xfrm>
            <a:off x="2590800" y="1943100"/>
            <a:ext cx="13535086" cy="7332082"/>
          </a:xfrm>
          <a:prstGeom prst="rect">
            <a:avLst/>
          </a:prstGeom>
        </p:spPr>
      </p:pic>
    </p:spTree>
    <p:extLst>
      <p:ext uri="{BB962C8B-B14F-4D97-AF65-F5344CB8AC3E}">
        <p14:creationId xmlns:p14="http://schemas.microsoft.com/office/powerpoint/2010/main" val="1880497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EECE3-5DFF-F2C1-DE7A-D343B7A30DA8}"/>
            </a:ext>
          </a:extLst>
        </p:cNvPr>
        <p:cNvGrpSpPr/>
        <p:nvPr/>
      </p:nvGrpSpPr>
      <p:grpSpPr>
        <a:xfrm>
          <a:off x="0" y="0"/>
          <a:ext cx="0" cy="0"/>
          <a:chOff x="0" y="0"/>
          <a:chExt cx="0" cy="0"/>
        </a:xfrm>
      </p:grpSpPr>
      <p:pic>
        <p:nvPicPr>
          <p:cNvPr id="4" name="Picture 12">
            <a:extLst>
              <a:ext uri="{FF2B5EF4-FFF2-40B4-BE49-F238E27FC236}">
                <a16:creationId xmlns:a16="http://schemas.microsoft.com/office/drawing/2014/main" id="{D2C63697-6147-6C97-8D2E-F904803DFB2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CACA6BD0-6746-D8BD-9390-C107DDE9D34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7" name="TextBox 6">
            <a:extLst>
              <a:ext uri="{FF2B5EF4-FFF2-40B4-BE49-F238E27FC236}">
                <a16:creationId xmlns:a16="http://schemas.microsoft.com/office/drawing/2014/main" id="{AB5723B0-F858-2C86-A38B-9A628878231B}"/>
              </a:ext>
            </a:extLst>
          </p:cNvPr>
          <p:cNvSpPr txBox="1"/>
          <p:nvPr/>
        </p:nvSpPr>
        <p:spPr>
          <a:xfrm>
            <a:off x="481957" y="1412838"/>
            <a:ext cx="16579894" cy="7294305"/>
          </a:xfrm>
          <a:prstGeom prst="rect">
            <a:avLst/>
          </a:prstGeom>
          <a:noFill/>
        </p:spPr>
        <p:txBody>
          <a:bodyPr wrap="square">
            <a:spAutoFit/>
          </a:bodyPr>
          <a:lstStyle/>
          <a:p>
            <a:pPr marL="571500" indent="-571500" algn="just">
              <a:buFont typeface="Wingdings" panose="05000000000000000000" pitchFamily="2" charset="2"/>
              <a:buChar char="§"/>
            </a:pPr>
            <a:r>
              <a:rPr lang="vi-VN" sz="3600" dirty="0">
                <a:solidFill>
                  <a:srgbClr val="000099"/>
                </a:solidFill>
                <a:latin typeface="Arial" panose="020B0604020202020204" pitchFamily="34" charset="0"/>
                <a:cs typeface="Arial" panose="020B0604020202020204" pitchFamily="34" charset="0"/>
              </a:rPr>
              <a:t>Nếu tiếp cận Hải quan với tư cách là cơ quan nhà nước thì Hải quan là cơ quan do Nhà nước thiết lập để thực hiện chức năng quản lý Nhà nước đối với hoạt động xuất khẩu, nhập khẩu, xuất cảnh, nhập cảnh, quá cảnh. </a:t>
            </a:r>
            <a:endParaRPr lang="en-US" sz="3600" dirty="0">
              <a:solidFill>
                <a:srgbClr val="000099"/>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pPr>
            <a:r>
              <a:rPr lang="vi-VN" sz="3600" dirty="0">
                <a:solidFill>
                  <a:srgbClr val="6E309C"/>
                </a:solidFill>
                <a:latin typeface="Arial" panose="020B0604020202020204" pitchFamily="34" charset="0"/>
                <a:cs typeface="Arial" panose="020B0604020202020204" pitchFamily="34" charset="0"/>
              </a:rPr>
              <a:t>Trong điều kiện hội nhập, để điều hoà hoạt động của Hải quan các nước, người ta đã thành lập Hội đồng Hợp tác Hải quan (Customs Cooperation Council - CCC), nay là Tổ chức Hải quan thế giới (World Customs Organization - WCO). </a:t>
            </a:r>
            <a:endParaRPr lang="en-US" sz="3600" dirty="0">
              <a:solidFill>
                <a:srgbClr val="6E309C"/>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pPr>
            <a:r>
              <a:rPr lang="vi-VN" sz="3600" dirty="0">
                <a:solidFill>
                  <a:srgbClr val="0070C0"/>
                </a:solidFill>
                <a:latin typeface="Arial" panose="020B0604020202020204" pitchFamily="34" charset="0"/>
                <a:cs typeface="Arial" panose="020B0604020202020204" pitchFamily="34" charset="0"/>
              </a:rPr>
              <a:t>Theo Công ước Kyoto </a:t>
            </a:r>
            <a:r>
              <a:rPr lang="vi-VN" sz="3600" i="1" dirty="0">
                <a:solidFill>
                  <a:srgbClr val="0070C0"/>
                </a:solidFill>
                <a:latin typeface="Arial" panose="020B0604020202020204" pitchFamily="34" charset="0"/>
                <a:cs typeface="Arial" panose="020B0604020202020204" pitchFamily="34" charset="0"/>
              </a:rPr>
              <a:t>“Hải quan là cơ quan của chính phủ chịu trách nhiệm thi hành Luật hải quan và thu thuế hải quan và thuế khác. Đồng thời cũng chịu trách nhiệm thi hành các luật lệ khác có liên quan đến việc nhập khẩu, xuất khẩu, vận chuyển hay lưu kho hàng hoá”.</a:t>
            </a:r>
            <a:endParaRPr lang="en-US" sz="3600" i="1" dirty="0">
              <a:solidFill>
                <a:srgbClr val="0070C0"/>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pPr>
            <a:endParaRPr lang="en-US" sz="3600" i="1" dirty="0">
              <a:solidFill>
                <a:srgbClr val="0070C0"/>
              </a:solidFill>
              <a:latin typeface="Arial" panose="020B0604020202020204" pitchFamily="34" charset="0"/>
              <a:cs typeface="Arial" panose="020B0604020202020204" pitchFamily="34" charset="0"/>
            </a:endParaRPr>
          </a:p>
          <a:p>
            <a:pPr algn="just"/>
            <a:r>
              <a:rPr lang="vi-VN" sz="3600" dirty="0">
                <a:solidFill>
                  <a:srgbClr val="532476"/>
                </a:solidFill>
                <a:latin typeface="Arial" panose="020B0604020202020204" pitchFamily="34" charset="0"/>
                <a:cs typeface="Arial" panose="020B0604020202020204" pitchFamily="34" charset="0"/>
              </a:rPr>
              <a:t> </a:t>
            </a:r>
            <a:endParaRPr lang="en-US" sz="3600" dirty="0">
              <a:solidFill>
                <a:srgbClr val="532476"/>
              </a:solidFill>
              <a:latin typeface="Arial" panose="020B0604020202020204" pitchFamily="34" charset="0"/>
              <a:cs typeface="Arial" panose="020B0604020202020204" pitchFamily="34" charset="0"/>
            </a:endParaRPr>
          </a:p>
        </p:txBody>
      </p:sp>
      <p:sp>
        <p:nvSpPr>
          <p:cNvPr id="2" name="Text Box 10">
            <a:extLst>
              <a:ext uri="{FF2B5EF4-FFF2-40B4-BE49-F238E27FC236}">
                <a16:creationId xmlns:a16="http://schemas.microsoft.com/office/drawing/2014/main" id="{0F9E5154-A700-E6A8-957C-156104586F3C}"/>
              </a:ext>
            </a:extLst>
          </p:cNvPr>
          <p:cNvSpPr txBox="1">
            <a:spLocks noChangeArrowheads="1"/>
          </p:cNvSpPr>
          <p:nvPr/>
        </p:nvSpPr>
        <p:spPr bwMode="auto">
          <a:xfrm>
            <a:off x="896590" y="377753"/>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spTree>
    <p:extLst>
      <p:ext uri="{BB962C8B-B14F-4D97-AF65-F5344CB8AC3E}">
        <p14:creationId xmlns:p14="http://schemas.microsoft.com/office/powerpoint/2010/main" val="179392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71A0E-ABF8-E6F1-77CC-8EF98D34AFCA}"/>
            </a:ext>
          </a:extLst>
        </p:cNvPr>
        <p:cNvGrpSpPr/>
        <p:nvPr/>
      </p:nvGrpSpPr>
      <p:grpSpPr>
        <a:xfrm>
          <a:off x="0" y="0"/>
          <a:ext cx="0" cy="0"/>
          <a:chOff x="0" y="0"/>
          <a:chExt cx="0" cy="0"/>
        </a:xfrm>
      </p:grpSpPr>
      <p:pic>
        <p:nvPicPr>
          <p:cNvPr id="4" name="Picture 12">
            <a:extLst>
              <a:ext uri="{FF2B5EF4-FFF2-40B4-BE49-F238E27FC236}">
                <a16:creationId xmlns:a16="http://schemas.microsoft.com/office/drawing/2014/main" id="{2B7E888D-73F4-4E0A-0C86-2071D1D42B0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0FC55385-A0C1-217B-51C1-1E7481F6CD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7" name="TextBox 6">
            <a:extLst>
              <a:ext uri="{FF2B5EF4-FFF2-40B4-BE49-F238E27FC236}">
                <a16:creationId xmlns:a16="http://schemas.microsoft.com/office/drawing/2014/main" id="{7B5F2BE0-99B5-C911-8501-87B885BD0622}"/>
              </a:ext>
            </a:extLst>
          </p:cNvPr>
          <p:cNvSpPr txBox="1"/>
          <p:nvPr/>
        </p:nvSpPr>
        <p:spPr>
          <a:xfrm>
            <a:off x="481957" y="1412838"/>
            <a:ext cx="16579894" cy="8679299"/>
          </a:xfrm>
          <a:prstGeom prst="rect">
            <a:avLst/>
          </a:prstGeom>
          <a:noFill/>
        </p:spPr>
        <p:txBody>
          <a:bodyPr wrap="square">
            <a:spAutoFit/>
          </a:bodyPr>
          <a:lstStyle/>
          <a:p>
            <a:pPr marL="571500" indent="-571500">
              <a:buFont typeface="Wingdings" panose="05000000000000000000" pitchFamily="2" charset="2"/>
              <a:buChar char="v"/>
            </a:pPr>
            <a:r>
              <a:rPr lang="vi-VN" sz="3600" dirty="0">
                <a:solidFill>
                  <a:srgbClr val="C00000"/>
                </a:solidFill>
                <a:latin typeface="Arial" panose="020B0604020202020204" pitchFamily="34" charset="0"/>
                <a:cs typeface="Arial" panose="020B0604020202020204" pitchFamily="34" charset="0"/>
              </a:rPr>
              <a:t>Nếu tiếp cận Hải quan dưới góc độ nghiệp vụ thì Hải quan được xem xét ở các nghiệp vụ cơ bản sau: </a:t>
            </a:r>
          </a:p>
          <a:p>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Kiểm</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tra</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hải</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quan</a:t>
            </a:r>
            <a:r>
              <a:rPr lang="en-US" sz="3600" dirty="0">
                <a:solidFill>
                  <a:srgbClr val="000099"/>
                </a:solidFill>
                <a:latin typeface="Arial" panose="020B0604020202020204" pitchFamily="34" charset="0"/>
                <a:cs typeface="Arial" panose="020B0604020202020204" pitchFamily="34" charset="0"/>
              </a:rPr>
              <a:t>; </a:t>
            </a:r>
          </a:p>
          <a:p>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Giám</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sát</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hải</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quan</a:t>
            </a:r>
            <a:r>
              <a:rPr lang="en-US" sz="3600" dirty="0">
                <a:solidFill>
                  <a:srgbClr val="000099"/>
                </a:solidFill>
                <a:latin typeface="Arial" panose="020B0604020202020204" pitchFamily="34" charset="0"/>
                <a:cs typeface="Arial" panose="020B0604020202020204" pitchFamily="34" charset="0"/>
              </a:rPr>
              <a:t>; </a:t>
            </a:r>
          </a:p>
          <a:p>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Kiểm</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soát</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hải</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quan</a:t>
            </a:r>
            <a:r>
              <a:rPr lang="en-US" sz="3600" dirty="0">
                <a:solidFill>
                  <a:srgbClr val="000099"/>
                </a:solidFill>
                <a:latin typeface="Arial" panose="020B0604020202020204" pitchFamily="34" charset="0"/>
                <a:cs typeface="Arial" panose="020B0604020202020204" pitchFamily="34" charset="0"/>
              </a:rPr>
              <a:t>. </a:t>
            </a:r>
          </a:p>
          <a:p>
            <a:pPr marL="571500" indent="-571500">
              <a:buFont typeface="Wingdings" panose="05000000000000000000" pitchFamily="2" charset="2"/>
              <a:buChar char="v"/>
            </a:pPr>
            <a:r>
              <a:rPr lang="vi-VN" sz="3600" dirty="0">
                <a:solidFill>
                  <a:srgbClr val="C00000"/>
                </a:solidFill>
                <a:latin typeface="Arial" panose="020B0604020202020204" pitchFamily="34" charset="0"/>
                <a:cs typeface="Arial" panose="020B0604020202020204" pitchFamily="34" charset="0"/>
              </a:rPr>
              <a:t>Nếu tiếp cận Hải quan ở góc độ kỹ thuật nghiệp vụ thì Hải quan được xem xét ở các kỹ thuật nghiệp vụ chủ yếu sau: </a:t>
            </a:r>
          </a:p>
          <a:p>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Phân</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loại</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áp</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mã</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hàng</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hóa</a:t>
            </a:r>
            <a:r>
              <a:rPr lang="en-US" sz="3600" dirty="0">
                <a:solidFill>
                  <a:srgbClr val="000099"/>
                </a:solidFill>
                <a:latin typeface="Arial" panose="020B0604020202020204" pitchFamily="34" charset="0"/>
                <a:cs typeface="Arial" panose="020B0604020202020204" pitchFamily="34" charset="0"/>
              </a:rPr>
              <a:t>; </a:t>
            </a:r>
          </a:p>
          <a:p>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Xác</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định</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xuất</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xứ</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hàng</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hóa</a:t>
            </a:r>
            <a:r>
              <a:rPr lang="en-US" sz="3600" dirty="0">
                <a:solidFill>
                  <a:srgbClr val="000099"/>
                </a:solidFill>
                <a:latin typeface="Arial" panose="020B0604020202020204" pitchFamily="34" charset="0"/>
                <a:cs typeface="Arial" panose="020B0604020202020204" pitchFamily="34" charset="0"/>
              </a:rPr>
              <a:t>; </a:t>
            </a:r>
          </a:p>
          <a:p>
            <a:pPr marL="285750" indent="-285750">
              <a:buFontTx/>
              <a:buChar char="-"/>
            </a:pPr>
            <a:r>
              <a:rPr lang="en-US" sz="3600" dirty="0" err="1">
                <a:solidFill>
                  <a:srgbClr val="000099"/>
                </a:solidFill>
                <a:latin typeface="Arial" panose="020B0604020202020204" pitchFamily="34" charset="0"/>
                <a:cs typeface="Arial" panose="020B0604020202020204" pitchFamily="34" charset="0"/>
              </a:rPr>
              <a:t>Xác</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định</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trị</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giá</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hải</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quan</a:t>
            </a:r>
            <a:r>
              <a:rPr lang="en-US" sz="3600" dirty="0">
                <a:solidFill>
                  <a:srgbClr val="000099"/>
                </a:solidFill>
                <a:latin typeface="Arial" panose="020B0604020202020204" pitchFamily="34" charset="0"/>
                <a:cs typeface="Arial" panose="020B0604020202020204" pitchFamily="34" charset="0"/>
              </a:rPr>
              <a:t>; </a:t>
            </a:r>
          </a:p>
          <a:p>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Thực</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thi</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quyền</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sở</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hữu</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trí</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tuệ</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tại</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biên</a:t>
            </a:r>
            <a:r>
              <a:rPr lang="en-US" sz="3600" dirty="0">
                <a:solidFill>
                  <a:srgbClr val="000099"/>
                </a:solidFill>
                <a:latin typeface="Arial" panose="020B0604020202020204" pitchFamily="34" charset="0"/>
                <a:cs typeface="Arial" panose="020B0604020202020204" pitchFamily="34" charset="0"/>
              </a:rPr>
              <a:t> </a:t>
            </a:r>
            <a:r>
              <a:rPr lang="en-US" sz="3600" dirty="0" err="1">
                <a:solidFill>
                  <a:srgbClr val="000099"/>
                </a:solidFill>
                <a:latin typeface="Arial" panose="020B0604020202020204" pitchFamily="34" charset="0"/>
                <a:cs typeface="Arial" panose="020B0604020202020204" pitchFamily="34" charset="0"/>
              </a:rPr>
              <a:t>giới</a:t>
            </a:r>
            <a:r>
              <a:rPr lang="en-US" sz="3600" dirty="0">
                <a:solidFill>
                  <a:srgbClr val="000099"/>
                </a:solidFill>
                <a:latin typeface="Arial" panose="020B0604020202020204" pitchFamily="34" charset="0"/>
                <a:cs typeface="Arial" panose="020B0604020202020204" pitchFamily="34" charset="0"/>
              </a:rPr>
              <a:t>; </a:t>
            </a:r>
          </a:p>
          <a:p>
            <a:pPr algn="just"/>
            <a:r>
              <a:rPr lang="en-US" sz="3600" dirty="0">
                <a:solidFill>
                  <a:srgbClr val="000099"/>
                </a:solidFill>
                <a:latin typeface="Arial" panose="020B0604020202020204" pitchFamily="34" charset="0"/>
                <a:cs typeface="Arial" panose="020B0604020202020204" pitchFamily="34" charset="0"/>
                <a:sym typeface="Wingdings" panose="05000000000000000000" pitchFamily="2" charset="2"/>
              </a:rPr>
              <a:t> </a:t>
            </a:r>
            <a:r>
              <a:rPr lang="vi-VN" sz="3600" dirty="0">
                <a:solidFill>
                  <a:srgbClr val="000099"/>
                </a:solidFill>
                <a:latin typeface="Arial" panose="020B0604020202020204" pitchFamily="34" charset="0"/>
                <a:cs typeface="Arial" panose="020B0604020202020204" pitchFamily="34" charset="0"/>
              </a:rPr>
              <a:t>Hải quan là cơ quan do Nhà nước thiết lập, nên chức năng, nhiệm vụ, phạm vi hoạt động của Hải quan phải tuân theo pháp luật của quốc gia và các điều ước quốc tế liên quan đến hoạt động Hải quan mà quốc gia đó đã ký kết hoặc công nhận, chứ không phụ thuộc vào tên gọi của tổ chức. </a:t>
            </a:r>
            <a:endParaRPr lang="en-US" sz="3600" dirty="0">
              <a:solidFill>
                <a:srgbClr val="000099"/>
              </a:solidFill>
              <a:latin typeface="Arial" panose="020B0604020202020204" pitchFamily="34" charset="0"/>
              <a:cs typeface="Arial" panose="020B0604020202020204" pitchFamily="34" charset="0"/>
            </a:endParaRPr>
          </a:p>
          <a:p>
            <a:pPr marL="285750" indent="-285750">
              <a:buFontTx/>
              <a:buChar char="-"/>
            </a:pPr>
            <a:endParaRPr lang="en-US" sz="1800" b="0" i="0" u="none" strike="noStrike" baseline="0" dirty="0">
              <a:solidFill>
                <a:srgbClr val="000000"/>
              </a:solidFill>
              <a:latin typeface="Times New Roman" panose="02020603050405020304" pitchFamily="18" charset="0"/>
            </a:endParaRPr>
          </a:p>
        </p:txBody>
      </p:sp>
      <p:sp>
        <p:nvSpPr>
          <p:cNvPr id="2" name="Text Box 10">
            <a:extLst>
              <a:ext uri="{FF2B5EF4-FFF2-40B4-BE49-F238E27FC236}">
                <a16:creationId xmlns:a16="http://schemas.microsoft.com/office/drawing/2014/main" id="{81AAD608-1292-3D79-D5BB-09485A145F28}"/>
              </a:ext>
            </a:extLst>
          </p:cNvPr>
          <p:cNvSpPr txBox="1">
            <a:spLocks noChangeArrowheads="1"/>
          </p:cNvSpPr>
          <p:nvPr/>
        </p:nvSpPr>
        <p:spPr bwMode="auto">
          <a:xfrm>
            <a:off x="896590" y="377753"/>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spTree>
    <p:extLst>
      <p:ext uri="{BB962C8B-B14F-4D97-AF65-F5344CB8AC3E}">
        <p14:creationId xmlns:p14="http://schemas.microsoft.com/office/powerpoint/2010/main" val="2947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7E4D5-F6B2-41D5-6CDA-38E25479B33A}"/>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6114CD5-8C4E-0144-8ECD-753CCA2F2EE1}"/>
              </a:ext>
            </a:extLst>
          </p:cNvPr>
          <p:cNvPicPr>
            <a:picLocks noGrp="1" noChangeAspect="1"/>
          </p:cNvPicPr>
          <p:nvPr>
            <p:ph idx="1"/>
          </p:nvPr>
        </p:nvPicPr>
        <p:blipFill>
          <a:blip r:embed="rId2"/>
          <a:stretch>
            <a:fillRect/>
          </a:stretch>
        </p:blipFill>
        <p:spPr>
          <a:xfrm>
            <a:off x="3232623" y="2019300"/>
            <a:ext cx="13500897" cy="6976014"/>
          </a:xfrm>
        </p:spPr>
      </p:pic>
      <p:sp>
        <p:nvSpPr>
          <p:cNvPr id="6" name="Rectangle 5">
            <a:extLst>
              <a:ext uri="{FF2B5EF4-FFF2-40B4-BE49-F238E27FC236}">
                <a16:creationId xmlns:a16="http://schemas.microsoft.com/office/drawing/2014/main" id="{8B20889C-D11F-1208-EEBE-3574B9B50908}"/>
              </a:ext>
            </a:extLst>
          </p:cNvPr>
          <p:cNvSpPr/>
          <p:nvPr/>
        </p:nvSpPr>
        <p:spPr>
          <a:xfrm>
            <a:off x="259081" y="3314700"/>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F3FFEBF0-E9E0-2EED-7F66-29F3FADE9913}"/>
              </a:ext>
            </a:extLst>
          </p:cNvPr>
          <p:cNvSpPr txBox="1">
            <a:spLocks noChangeArrowheads="1"/>
          </p:cNvSpPr>
          <p:nvPr/>
        </p:nvSpPr>
        <p:spPr bwMode="auto">
          <a:xfrm>
            <a:off x="990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spTree>
    <p:extLst>
      <p:ext uri="{BB962C8B-B14F-4D97-AF65-F5344CB8AC3E}">
        <p14:creationId xmlns:p14="http://schemas.microsoft.com/office/powerpoint/2010/main" val="231174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DD566-8631-0254-146E-D9845B99418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1FC6C05-6880-E61F-7B84-E50ADC936BD1}"/>
              </a:ext>
            </a:extLst>
          </p:cNvPr>
          <p:cNvSpPr/>
          <p:nvPr/>
        </p:nvSpPr>
        <p:spPr>
          <a:xfrm>
            <a:off x="152400" y="3086100"/>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CF1C8821-A502-44D5-B9D8-21FD16A3249C}"/>
              </a:ext>
            </a:extLst>
          </p:cNvPr>
          <p:cNvSpPr txBox="1">
            <a:spLocks noChangeArrowheads="1"/>
          </p:cNvSpPr>
          <p:nvPr/>
        </p:nvSpPr>
        <p:spPr bwMode="auto">
          <a:xfrm>
            <a:off x="990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7" name="Picture 6">
            <a:extLst>
              <a:ext uri="{FF2B5EF4-FFF2-40B4-BE49-F238E27FC236}">
                <a16:creationId xmlns:a16="http://schemas.microsoft.com/office/drawing/2014/main" id="{986AEB9D-DF5B-CE09-1B1D-609FF549FFD9}"/>
              </a:ext>
            </a:extLst>
          </p:cNvPr>
          <p:cNvPicPr>
            <a:picLocks noChangeAspect="1"/>
          </p:cNvPicPr>
          <p:nvPr/>
        </p:nvPicPr>
        <p:blipFill>
          <a:blip r:embed="rId2"/>
          <a:stretch>
            <a:fillRect/>
          </a:stretch>
        </p:blipFill>
        <p:spPr>
          <a:xfrm>
            <a:off x="2849879" y="1551201"/>
            <a:ext cx="13914121" cy="7620000"/>
          </a:xfrm>
          <a:prstGeom prst="rect">
            <a:avLst/>
          </a:prstGeom>
        </p:spPr>
      </p:pic>
    </p:spTree>
    <p:extLst>
      <p:ext uri="{BB962C8B-B14F-4D97-AF65-F5344CB8AC3E}">
        <p14:creationId xmlns:p14="http://schemas.microsoft.com/office/powerpoint/2010/main" val="2669344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6D96C-F92D-634B-2DE3-F3C65DB84F1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BDA5084-E472-D91E-3E65-E4455033E35C}"/>
              </a:ext>
            </a:extLst>
          </p:cNvPr>
          <p:cNvSpPr/>
          <p:nvPr/>
        </p:nvSpPr>
        <p:spPr>
          <a:xfrm>
            <a:off x="152400" y="3086100"/>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4E747C1F-0530-71C3-C3D2-2CE450D7487C}"/>
              </a:ext>
            </a:extLst>
          </p:cNvPr>
          <p:cNvSpPr txBox="1">
            <a:spLocks noChangeArrowheads="1"/>
          </p:cNvSpPr>
          <p:nvPr/>
        </p:nvSpPr>
        <p:spPr bwMode="auto">
          <a:xfrm>
            <a:off x="990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2" name="Picture 1">
            <a:extLst>
              <a:ext uri="{FF2B5EF4-FFF2-40B4-BE49-F238E27FC236}">
                <a16:creationId xmlns:a16="http://schemas.microsoft.com/office/drawing/2014/main" id="{B333EA80-26A4-19CA-1171-8CF27B3B7EA2}"/>
              </a:ext>
            </a:extLst>
          </p:cNvPr>
          <p:cNvPicPr>
            <a:picLocks noChangeAspect="1"/>
          </p:cNvPicPr>
          <p:nvPr/>
        </p:nvPicPr>
        <p:blipFill>
          <a:blip r:embed="rId2"/>
          <a:stretch>
            <a:fillRect/>
          </a:stretch>
        </p:blipFill>
        <p:spPr>
          <a:xfrm>
            <a:off x="2895600" y="1790700"/>
            <a:ext cx="13868400" cy="7391400"/>
          </a:xfrm>
          <a:prstGeom prst="rect">
            <a:avLst/>
          </a:prstGeom>
        </p:spPr>
      </p:pic>
    </p:spTree>
    <p:extLst>
      <p:ext uri="{BB962C8B-B14F-4D97-AF65-F5344CB8AC3E}">
        <p14:creationId xmlns:p14="http://schemas.microsoft.com/office/powerpoint/2010/main" val="133237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CD4D1-4972-5FD2-A42A-885C8185511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AB8AE3D-707C-2A04-1FC9-B90285B7FD96}"/>
              </a:ext>
            </a:extLst>
          </p:cNvPr>
          <p:cNvSpPr/>
          <p:nvPr/>
        </p:nvSpPr>
        <p:spPr>
          <a:xfrm>
            <a:off x="152400" y="3086100"/>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DF672B23-7AA9-A22C-094C-5651F88DE687}"/>
              </a:ext>
            </a:extLst>
          </p:cNvPr>
          <p:cNvSpPr txBox="1">
            <a:spLocks noChangeArrowheads="1"/>
          </p:cNvSpPr>
          <p:nvPr/>
        </p:nvSpPr>
        <p:spPr bwMode="auto">
          <a:xfrm>
            <a:off x="990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3" name="Picture 2">
            <a:extLst>
              <a:ext uri="{FF2B5EF4-FFF2-40B4-BE49-F238E27FC236}">
                <a16:creationId xmlns:a16="http://schemas.microsoft.com/office/drawing/2014/main" id="{983E8952-5B4A-8C2B-3EE6-180F36BBC388}"/>
              </a:ext>
            </a:extLst>
          </p:cNvPr>
          <p:cNvPicPr>
            <a:picLocks noChangeAspect="1"/>
          </p:cNvPicPr>
          <p:nvPr/>
        </p:nvPicPr>
        <p:blipFill>
          <a:blip r:embed="rId2"/>
          <a:stretch>
            <a:fillRect/>
          </a:stretch>
        </p:blipFill>
        <p:spPr>
          <a:xfrm>
            <a:off x="2895600" y="2019300"/>
            <a:ext cx="14033556" cy="7239000"/>
          </a:xfrm>
          <a:prstGeom prst="rect">
            <a:avLst/>
          </a:prstGeom>
        </p:spPr>
      </p:pic>
    </p:spTree>
    <p:extLst>
      <p:ext uri="{BB962C8B-B14F-4D97-AF65-F5344CB8AC3E}">
        <p14:creationId xmlns:p14="http://schemas.microsoft.com/office/powerpoint/2010/main" val="3872034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F1D51-70E8-AFEA-B876-FAEDF5B6643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81B9DB6-CBE1-A047-AAC6-8BA8C78CF393}"/>
              </a:ext>
            </a:extLst>
          </p:cNvPr>
          <p:cNvSpPr/>
          <p:nvPr/>
        </p:nvSpPr>
        <p:spPr>
          <a:xfrm>
            <a:off x="152400" y="3086100"/>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8E304D42-FA4C-7514-39B8-86DFDA1EC424}"/>
              </a:ext>
            </a:extLst>
          </p:cNvPr>
          <p:cNvSpPr txBox="1">
            <a:spLocks noChangeArrowheads="1"/>
          </p:cNvSpPr>
          <p:nvPr/>
        </p:nvSpPr>
        <p:spPr bwMode="auto">
          <a:xfrm>
            <a:off x="990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2" name="Picture 1">
            <a:extLst>
              <a:ext uri="{FF2B5EF4-FFF2-40B4-BE49-F238E27FC236}">
                <a16:creationId xmlns:a16="http://schemas.microsoft.com/office/drawing/2014/main" id="{03C7ABE5-2320-2208-19DB-8905DECB7722}"/>
              </a:ext>
            </a:extLst>
          </p:cNvPr>
          <p:cNvPicPr>
            <a:picLocks noChangeAspect="1"/>
          </p:cNvPicPr>
          <p:nvPr/>
        </p:nvPicPr>
        <p:blipFill>
          <a:blip r:embed="rId2"/>
          <a:stretch>
            <a:fillRect/>
          </a:stretch>
        </p:blipFill>
        <p:spPr>
          <a:xfrm>
            <a:off x="3200400" y="2171700"/>
            <a:ext cx="13999910" cy="7162800"/>
          </a:xfrm>
          <a:prstGeom prst="rect">
            <a:avLst/>
          </a:prstGeom>
        </p:spPr>
      </p:pic>
    </p:spTree>
    <p:extLst>
      <p:ext uri="{BB962C8B-B14F-4D97-AF65-F5344CB8AC3E}">
        <p14:creationId xmlns:p14="http://schemas.microsoft.com/office/powerpoint/2010/main" val="237335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3B61B-13A4-AB46-4D00-41ADC9B618D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9204279-C279-6619-94BC-F1AE28E750EF}"/>
              </a:ext>
            </a:extLst>
          </p:cNvPr>
          <p:cNvSpPr/>
          <p:nvPr/>
        </p:nvSpPr>
        <p:spPr>
          <a:xfrm>
            <a:off x="152400" y="3086100"/>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F3EB1C7B-B04D-CFAB-2DD4-F9D2CD484763}"/>
              </a:ext>
            </a:extLst>
          </p:cNvPr>
          <p:cNvSpPr txBox="1">
            <a:spLocks noChangeArrowheads="1"/>
          </p:cNvSpPr>
          <p:nvPr/>
        </p:nvSpPr>
        <p:spPr bwMode="auto">
          <a:xfrm>
            <a:off x="990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3" name="Picture 2">
            <a:extLst>
              <a:ext uri="{FF2B5EF4-FFF2-40B4-BE49-F238E27FC236}">
                <a16:creationId xmlns:a16="http://schemas.microsoft.com/office/drawing/2014/main" id="{628E5019-3AEA-AC0B-50EE-604FA93A9ED5}"/>
              </a:ext>
            </a:extLst>
          </p:cNvPr>
          <p:cNvPicPr>
            <a:picLocks noChangeAspect="1"/>
          </p:cNvPicPr>
          <p:nvPr/>
        </p:nvPicPr>
        <p:blipFill>
          <a:blip r:embed="rId2"/>
          <a:stretch>
            <a:fillRect/>
          </a:stretch>
        </p:blipFill>
        <p:spPr>
          <a:xfrm>
            <a:off x="2971800" y="1943100"/>
            <a:ext cx="14173200" cy="7467600"/>
          </a:xfrm>
          <a:prstGeom prst="rect">
            <a:avLst/>
          </a:prstGeom>
        </p:spPr>
      </p:pic>
    </p:spTree>
    <p:extLst>
      <p:ext uri="{BB962C8B-B14F-4D97-AF65-F5344CB8AC3E}">
        <p14:creationId xmlns:p14="http://schemas.microsoft.com/office/powerpoint/2010/main" val="2315408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A021A-FCB0-3A35-76F0-260CC2F892D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DF8FB45-3505-E022-F595-BF3EBF03BD07}"/>
              </a:ext>
            </a:extLst>
          </p:cNvPr>
          <p:cNvSpPr/>
          <p:nvPr/>
        </p:nvSpPr>
        <p:spPr>
          <a:xfrm>
            <a:off x="152400" y="3086100"/>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D90EB883-00D0-F123-DD8F-C0E906ED4757}"/>
              </a:ext>
            </a:extLst>
          </p:cNvPr>
          <p:cNvSpPr txBox="1">
            <a:spLocks noChangeArrowheads="1"/>
          </p:cNvSpPr>
          <p:nvPr/>
        </p:nvSpPr>
        <p:spPr bwMode="auto">
          <a:xfrm>
            <a:off x="990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2" name="Picture 1">
            <a:extLst>
              <a:ext uri="{FF2B5EF4-FFF2-40B4-BE49-F238E27FC236}">
                <a16:creationId xmlns:a16="http://schemas.microsoft.com/office/drawing/2014/main" id="{99D5F5CD-5292-3BEA-18F4-45BBA6097990}"/>
              </a:ext>
            </a:extLst>
          </p:cNvPr>
          <p:cNvPicPr>
            <a:picLocks noChangeAspect="1"/>
          </p:cNvPicPr>
          <p:nvPr/>
        </p:nvPicPr>
        <p:blipFill>
          <a:blip r:embed="rId2"/>
          <a:stretch>
            <a:fillRect/>
          </a:stretch>
        </p:blipFill>
        <p:spPr>
          <a:xfrm>
            <a:off x="2895600" y="2019300"/>
            <a:ext cx="14401800" cy="7315200"/>
          </a:xfrm>
          <a:prstGeom prst="rect">
            <a:avLst/>
          </a:prstGeom>
        </p:spPr>
      </p:pic>
    </p:spTree>
    <p:extLst>
      <p:ext uri="{BB962C8B-B14F-4D97-AF65-F5344CB8AC3E}">
        <p14:creationId xmlns:p14="http://schemas.microsoft.com/office/powerpoint/2010/main" val="229255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D95811-D9AA-0441-8F75-601A959F41A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CA48FB5-FC81-F26F-10E8-D37BC432DFAF}"/>
              </a:ext>
            </a:extLst>
          </p:cNvPr>
          <p:cNvSpPr/>
          <p:nvPr/>
        </p:nvSpPr>
        <p:spPr>
          <a:xfrm>
            <a:off x="152400" y="3086100"/>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5E895CE4-6D87-B4A4-2898-BBAB3A820EF5}"/>
              </a:ext>
            </a:extLst>
          </p:cNvPr>
          <p:cNvSpPr txBox="1">
            <a:spLocks noChangeArrowheads="1"/>
          </p:cNvSpPr>
          <p:nvPr/>
        </p:nvSpPr>
        <p:spPr bwMode="auto">
          <a:xfrm>
            <a:off x="990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3" name="Picture 2">
            <a:extLst>
              <a:ext uri="{FF2B5EF4-FFF2-40B4-BE49-F238E27FC236}">
                <a16:creationId xmlns:a16="http://schemas.microsoft.com/office/drawing/2014/main" id="{336D991D-53AB-9112-1A5C-80C2DF49C165}"/>
              </a:ext>
            </a:extLst>
          </p:cNvPr>
          <p:cNvPicPr>
            <a:picLocks noChangeAspect="1"/>
          </p:cNvPicPr>
          <p:nvPr/>
        </p:nvPicPr>
        <p:blipFill>
          <a:blip r:embed="rId2"/>
          <a:stretch>
            <a:fillRect/>
          </a:stretch>
        </p:blipFill>
        <p:spPr>
          <a:xfrm>
            <a:off x="2743198" y="1943100"/>
            <a:ext cx="14325602" cy="7315200"/>
          </a:xfrm>
          <a:prstGeom prst="rect">
            <a:avLst/>
          </a:prstGeom>
        </p:spPr>
      </p:pic>
    </p:spTree>
    <p:extLst>
      <p:ext uri="{BB962C8B-B14F-4D97-AF65-F5344CB8AC3E}">
        <p14:creationId xmlns:p14="http://schemas.microsoft.com/office/powerpoint/2010/main" val="924575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069E3-9CD2-8894-10E3-188C9ECF990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F3026C7-354B-7136-7059-4EBEAEDAB570}"/>
              </a:ext>
            </a:extLst>
          </p:cNvPr>
          <p:cNvSpPr/>
          <p:nvPr/>
        </p:nvSpPr>
        <p:spPr>
          <a:xfrm>
            <a:off x="152400" y="3005762"/>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0F9099AC-C99E-7D9B-90E7-D5204FFCAD3D}"/>
              </a:ext>
            </a:extLst>
          </p:cNvPr>
          <p:cNvSpPr txBox="1">
            <a:spLocks noChangeArrowheads="1"/>
          </p:cNvSpPr>
          <p:nvPr/>
        </p:nvSpPr>
        <p:spPr bwMode="auto">
          <a:xfrm>
            <a:off x="990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2" name="Picture 1">
            <a:extLst>
              <a:ext uri="{FF2B5EF4-FFF2-40B4-BE49-F238E27FC236}">
                <a16:creationId xmlns:a16="http://schemas.microsoft.com/office/drawing/2014/main" id="{A05D97B1-EC35-1C33-5B37-DBE2AC8FB670}"/>
              </a:ext>
            </a:extLst>
          </p:cNvPr>
          <p:cNvPicPr>
            <a:picLocks noChangeAspect="1"/>
          </p:cNvPicPr>
          <p:nvPr/>
        </p:nvPicPr>
        <p:blipFill>
          <a:blip r:embed="rId2"/>
          <a:stretch>
            <a:fillRect/>
          </a:stretch>
        </p:blipFill>
        <p:spPr>
          <a:xfrm>
            <a:off x="2743198" y="2552700"/>
            <a:ext cx="7361499" cy="6254777"/>
          </a:xfrm>
          <a:prstGeom prst="rect">
            <a:avLst/>
          </a:prstGeom>
        </p:spPr>
      </p:pic>
      <p:pic>
        <p:nvPicPr>
          <p:cNvPr id="5" name="Picture 4">
            <a:extLst>
              <a:ext uri="{FF2B5EF4-FFF2-40B4-BE49-F238E27FC236}">
                <a16:creationId xmlns:a16="http://schemas.microsoft.com/office/drawing/2014/main" id="{67AD44A4-1395-CE65-2712-F17DA5B57224}"/>
              </a:ext>
            </a:extLst>
          </p:cNvPr>
          <p:cNvPicPr>
            <a:picLocks noChangeAspect="1"/>
          </p:cNvPicPr>
          <p:nvPr/>
        </p:nvPicPr>
        <p:blipFill>
          <a:blip r:embed="rId3"/>
          <a:stretch>
            <a:fillRect/>
          </a:stretch>
        </p:blipFill>
        <p:spPr>
          <a:xfrm>
            <a:off x="10298178" y="2515227"/>
            <a:ext cx="7500395" cy="6254777"/>
          </a:xfrm>
          <a:prstGeom prst="rect">
            <a:avLst/>
          </a:prstGeom>
        </p:spPr>
      </p:pic>
    </p:spTree>
    <p:extLst>
      <p:ext uri="{BB962C8B-B14F-4D97-AF65-F5344CB8AC3E}">
        <p14:creationId xmlns:p14="http://schemas.microsoft.com/office/powerpoint/2010/main" val="224339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D5C8B-F771-F840-69D3-15D34B4C71C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D3F1969-7EAD-AC89-B4EA-38D18400A2B7}"/>
              </a:ext>
            </a:extLst>
          </p:cNvPr>
          <p:cNvSpPr/>
          <p:nvPr/>
        </p:nvSpPr>
        <p:spPr>
          <a:xfrm>
            <a:off x="152400" y="3005762"/>
            <a:ext cx="2590798" cy="3216265"/>
          </a:xfrm>
          <a:prstGeom prst="rect">
            <a:avLst/>
          </a:prstGeom>
          <a:noFill/>
        </p:spPr>
        <p:txBody>
          <a:bodyPr wrap="square" lIns="137160" tIns="68580" rIns="137160" bIns="68580">
            <a:spAutoFit/>
          </a:bodyPr>
          <a:lstStyle/>
          <a:p>
            <a:pPr algn="ctr"/>
            <a:r>
              <a:rPr lang="en-US" sz="40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HÌNH ẢNH HẢI QUAN CÁC NƯỚC</a:t>
            </a:r>
          </a:p>
        </p:txBody>
      </p:sp>
      <p:sp>
        <p:nvSpPr>
          <p:cNvPr id="4" name="Text Box 10">
            <a:extLst>
              <a:ext uri="{FF2B5EF4-FFF2-40B4-BE49-F238E27FC236}">
                <a16:creationId xmlns:a16="http://schemas.microsoft.com/office/drawing/2014/main" id="{44563EA9-F2EB-75A7-600D-F252D398046C}"/>
              </a:ext>
            </a:extLst>
          </p:cNvPr>
          <p:cNvSpPr txBox="1">
            <a:spLocks noChangeArrowheads="1"/>
          </p:cNvSpPr>
          <p:nvPr/>
        </p:nvSpPr>
        <p:spPr bwMode="auto">
          <a:xfrm>
            <a:off x="1371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3" name="Picture 2">
            <a:extLst>
              <a:ext uri="{FF2B5EF4-FFF2-40B4-BE49-F238E27FC236}">
                <a16:creationId xmlns:a16="http://schemas.microsoft.com/office/drawing/2014/main" id="{B18615FA-42DF-B90B-83F2-17991B930256}"/>
              </a:ext>
            </a:extLst>
          </p:cNvPr>
          <p:cNvPicPr>
            <a:picLocks noChangeAspect="1"/>
          </p:cNvPicPr>
          <p:nvPr/>
        </p:nvPicPr>
        <p:blipFill>
          <a:blip r:embed="rId2"/>
          <a:stretch>
            <a:fillRect/>
          </a:stretch>
        </p:blipFill>
        <p:spPr>
          <a:xfrm>
            <a:off x="2895600" y="2324100"/>
            <a:ext cx="7361499" cy="6306993"/>
          </a:xfrm>
          <a:prstGeom prst="rect">
            <a:avLst/>
          </a:prstGeom>
        </p:spPr>
      </p:pic>
      <p:pic>
        <p:nvPicPr>
          <p:cNvPr id="7" name="Picture 6">
            <a:extLst>
              <a:ext uri="{FF2B5EF4-FFF2-40B4-BE49-F238E27FC236}">
                <a16:creationId xmlns:a16="http://schemas.microsoft.com/office/drawing/2014/main" id="{C1F24E9E-CF9F-9548-E1FE-2EADC14CFB4C}"/>
              </a:ext>
            </a:extLst>
          </p:cNvPr>
          <p:cNvPicPr>
            <a:picLocks noChangeAspect="1"/>
          </p:cNvPicPr>
          <p:nvPr/>
        </p:nvPicPr>
        <p:blipFill>
          <a:blip r:embed="rId3"/>
          <a:stretch>
            <a:fillRect/>
          </a:stretch>
        </p:blipFill>
        <p:spPr>
          <a:xfrm>
            <a:off x="10482263" y="2324099"/>
            <a:ext cx="7361499" cy="6306992"/>
          </a:xfrm>
          <a:prstGeom prst="rect">
            <a:avLst/>
          </a:prstGeom>
        </p:spPr>
      </p:pic>
    </p:spTree>
    <p:extLst>
      <p:ext uri="{BB962C8B-B14F-4D97-AF65-F5344CB8AC3E}">
        <p14:creationId xmlns:p14="http://schemas.microsoft.com/office/powerpoint/2010/main" val="1449439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8E17F-D8E7-78DC-F2D3-C6A9F2E164D0}"/>
            </a:ext>
          </a:extLst>
        </p:cNvPr>
        <p:cNvGrpSpPr/>
        <p:nvPr/>
      </p:nvGrpSpPr>
      <p:grpSpPr>
        <a:xfrm>
          <a:off x="0" y="0"/>
          <a:ext cx="0" cy="0"/>
          <a:chOff x="0" y="0"/>
          <a:chExt cx="0" cy="0"/>
        </a:xfrm>
      </p:grpSpPr>
      <p:sp>
        <p:nvSpPr>
          <p:cNvPr id="4" name="Text Box 10">
            <a:extLst>
              <a:ext uri="{FF2B5EF4-FFF2-40B4-BE49-F238E27FC236}">
                <a16:creationId xmlns:a16="http://schemas.microsoft.com/office/drawing/2014/main" id="{63E8DFFF-2D27-4BA1-0DD3-6844B530E204}"/>
              </a:ext>
            </a:extLst>
          </p:cNvPr>
          <p:cNvSpPr txBox="1">
            <a:spLocks noChangeArrowheads="1"/>
          </p:cNvSpPr>
          <p:nvPr/>
        </p:nvSpPr>
        <p:spPr bwMode="auto">
          <a:xfrm>
            <a:off x="1371600" y="647700"/>
            <a:ext cx="14724409" cy="9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800" b="1" dirty="0">
                <a:solidFill>
                  <a:schemeClr val="tx2"/>
                </a:solidFill>
              </a:rPr>
              <a:t>TỔNG QUAN VỀ HẢI QUAN THẾ GIỚI </a:t>
            </a:r>
          </a:p>
        </p:txBody>
      </p:sp>
      <p:pic>
        <p:nvPicPr>
          <p:cNvPr id="2" name="Picture 1">
            <a:extLst>
              <a:ext uri="{FF2B5EF4-FFF2-40B4-BE49-F238E27FC236}">
                <a16:creationId xmlns:a16="http://schemas.microsoft.com/office/drawing/2014/main" id="{D9DB61EC-095D-D877-8EB8-DE65CC72094D}"/>
              </a:ext>
            </a:extLst>
          </p:cNvPr>
          <p:cNvPicPr>
            <a:picLocks noChangeAspect="1"/>
          </p:cNvPicPr>
          <p:nvPr/>
        </p:nvPicPr>
        <p:blipFill>
          <a:blip r:embed="rId2"/>
          <a:stretch>
            <a:fillRect/>
          </a:stretch>
        </p:blipFill>
        <p:spPr>
          <a:xfrm>
            <a:off x="2162795" y="2501814"/>
            <a:ext cx="13962409" cy="7131470"/>
          </a:xfrm>
          <a:prstGeom prst="rect">
            <a:avLst/>
          </a:prstGeom>
        </p:spPr>
      </p:pic>
    </p:spTree>
    <p:extLst>
      <p:ext uri="{BB962C8B-B14F-4D97-AF65-F5344CB8AC3E}">
        <p14:creationId xmlns:p14="http://schemas.microsoft.com/office/powerpoint/2010/main" val="3698254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AA7F3-311F-7620-A716-5CEDAC475332}"/>
            </a:ext>
          </a:extLst>
        </p:cNvPr>
        <p:cNvGrpSpPr/>
        <p:nvPr/>
      </p:nvGrpSpPr>
      <p:grpSpPr>
        <a:xfrm>
          <a:off x="0" y="0"/>
          <a:ext cx="0" cy="0"/>
          <a:chOff x="0" y="0"/>
          <a:chExt cx="0" cy="0"/>
        </a:xfrm>
      </p:grpSpPr>
      <p:sp>
        <p:nvSpPr>
          <p:cNvPr id="3" name="Text Box 10">
            <a:extLst>
              <a:ext uri="{FF2B5EF4-FFF2-40B4-BE49-F238E27FC236}">
                <a16:creationId xmlns:a16="http://schemas.microsoft.com/office/drawing/2014/main" id="{D6685601-9506-E7AE-99AB-5C3E9726F695}"/>
              </a:ext>
            </a:extLst>
          </p:cNvPr>
          <p:cNvSpPr txBox="1">
            <a:spLocks noChangeArrowheads="1"/>
          </p:cNvSpPr>
          <p:nvPr/>
        </p:nvSpPr>
        <p:spPr bwMode="auto">
          <a:xfrm>
            <a:off x="990601" y="390655"/>
            <a:ext cx="14876809" cy="85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400" b="1" dirty="0">
                <a:solidFill>
                  <a:srgbClr val="002060"/>
                </a:solidFill>
              </a:rPr>
              <a:t>GIỚI THIỆU TỔNG QUAN HẢI QUAN VIỆT NAM </a:t>
            </a:r>
          </a:p>
        </p:txBody>
      </p:sp>
      <p:pic>
        <p:nvPicPr>
          <p:cNvPr id="4" name="Picture 12">
            <a:extLst>
              <a:ext uri="{FF2B5EF4-FFF2-40B4-BE49-F238E27FC236}">
                <a16:creationId xmlns:a16="http://schemas.microsoft.com/office/drawing/2014/main" id="{2BB11D29-3284-1CE0-E7F6-5807858B941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E2FC69DF-6FEB-FEC9-FD4C-D1EEF303F2C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6" name="TextBox 5">
            <a:extLst>
              <a:ext uri="{FF2B5EF4-FFF2-40B4-BE49-F238E27FC236}">
                <a16:creationId xmlns:a16="http://schemas.microsoft.com/office/drawing/2014/main" id="{0505B443-E4CB-07D5-52A6-2AC50E2CC618}"/>
              </a:ext>
            </a:extLst>
          </p:cNvPr>
          <p:cNvSpPr txBox="1"/>
          <p:nvPr/>
        </p:nvSpPr>
        <p:spPr>
          <a:xfrm>
            <a:off x="11125200" y="2933700"/>
            <a:ext cx="6553200" cy="4832092"/>
          </a:xfrm>
          <a:prstGeom prst="rect">
            <a:avLst/>
          </a:prstGeom>
          <a:noFill/>
        </p:spPr>
        <p:txBody>
          <a:bodyPr wrap="square">
            <a:spAutoFit/>
          </a:bodyPr>
          <a:lstStyle/>
          <a:p>
            <a:pPr algn="just"/>
            <a:r>
              <a:rPr lang="vi-VN" sz="4400" dirty="0">
                <a:solidFill>
                  <a:srgbClr val="461E64"/>
                </a:solidFill>
                <a:latin typeface="Arial" panose="020B0604020202020204" pitchFamily="34" charset="0"/>
                <a:cs typeface="Arial" panose="020B0604020202020204" pitchFamily="34" charset="0"/>
              </a:rPr>
              <a:t>Hải quan là cơ quan của Nhà nước thực hiện</a:t>
            </a:r>
            <a:r>
              <a:rPr lang="en-US"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chức</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năng</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quản</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lý</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hàng</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hóa</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xuất</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khẩu</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nhập</a:t>
            </a:r>
            <a:r>
              <a:rPr lang="en-GB" sz="4400" dirty="0">
                <a:solidFill>
                  <a:srgbClr val="461E64"/>
                </a:solidFill>
                <a:latin typeface="Arial" panose="020B0604020202020204" pitchFamily="34" charset="0"/>
                <a:cs typeface="Arial" panose="020B0604020202020204" pitchFamily="34" charset="0"/>
              </a:rPr>
              <a:t> </a:t>
            </a:r>
            <a:r>
              <a:rPr lang="vi-VN" sz="4400" dirty="0">
                <a:solidFill>
                  <a:srgbClr val="461E64"/>
                </a:solidFill>
                <a:latin typeface="Arial" panose="020B0604020202020204" pitchFamily="34" charset="0"/>
                <a:cs typeface="Arial" panose="020B0604020202020204" pitchFamily="34" charset="0"/>
              </a:rPr>
              <a:t>khẩu, quá</a:t>
            </a:r>
            <a:r>
              <a:rPr lang="en-US" sz="4400" dirty="0">
                <a:solidFill>
                  <a:srgbClr val="461E64"/>
                </a:solidFill>
                <a:latin typeface="Arial" panose="020B0604020202020204" pitchFamily="34" charset="0"/>
                <a:cs typeface="Arial" panose="020B0604020202020204" pitchFamily="34" charset="0"/>
              </a:rPr>
              <a:t> </a:t>
            </a:r>
            <a:r>
              <a:rPr lang="vi-VN" sz="4400" dirty="0">
                <a:solidFill>
                  <a:srgbClr val="461E64"/>
                </a:solidFill>
                <a:latin typeface="Arial" panose="020B0604020202020204" pitchFamily="34" charset="0"/>
                <a:cs typeface="Arial" panose="020B0604020202020204" pitchFamily="34" charset="0"/>
              </a:rPr>
              <a:t>cảnh, phương tiện vận tải xuất cảnh,</a:t>
            </a:r>
            <a:r>
              <a:rPr lang="en-US"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nhập</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cảnh</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quá</a:t>
            </a:r>
            <a:r>
              <a:rPr lang="en-GB" sz="4400" dirty="0">
                <a:solidFill>
                  <a:srgbClr val="461E64"/>
                </a:solidFill>
                <a:latin typeface="Arial" panose="020B0604020202020204" pitchFamily="34" charset="0"/>
                <a:cs typeface="Arial" panose="020B0604020202020204" pitchFamily="34" charset="0"/>
              </a:rPr>
              <a:t> </a:t>
            </a:r>
            <a:r>
              <a:rPr lang="en-GB" sz="4400" dirty="0" err="1">
                <a:solidFill>
                  <a:srgbClr val="461E64"/>
                </a:solidFill>
                <a:latin typeface="Arial" panose="020B0604020202020204" pitchFamily="34" charset="0"/>
                <a:cs typeface="Arial" panose="020B0604020202020204" pitchFamily="34" charset="0"/>
              </a:rPr>
              <a:t>cảnh</a:t>
            </a:r>
            <a:r>
              <a:rPr lang="en-GB" sz="4400" dirty="0">
                <a:solidFill>
                  <a:srgbClr val="461E64"/>
                </a:solidFill>
                <a:latin typeface="Arial" panose="020B0604020202020204" pitchFamily="34" charset="0"/>
                <a:cs typeface="Arial" panose="020B0604020202020204" pitchFamily="34" charset="0"/>
              </a:rPr>
              <a:t>.</a:t>
            </a:r>
          </a:p>
        </p:txBody>
      </p:sp>
      <p:pic>
        <p:nvPicPr>
          <p:cNvPr id="2" name="Picture 1">
            <a:extLst>
              <a:ext uri="{FF2B5EF4-FFF2-40B4-BE49-F238E27FC236}">
                <a16:creationId xmlns:a16="http://schemas.microsoft.com/office/drawing/2014/main" id="{254536AD-5DB1-AAEF-3C5A-3C5CE1FF0586}"/>
              </a:ext>
            </a:extLst>
          </p:cNvPr>
          <p:cNvPicPr>
            <a:picLocks noChangeAspect="1"/>
          </p:cNvPicPr>
          <p:nvPr/>
        </p:nvPicPr>
        <p:blipFill>
          <a:blip r:embed="rId4"/>
          <a:stretch>
            <a:fillRect/>
          </a:stretch>
        </p:blipFill>
        <p:spPr>
          <a:xfrm>
            <a:off x="609600" y="1602580"/>
            <a:ext cx="10116611" cy="7655720"/>
          </a:xfrm>
          <a:prstGeom prst="rect">
            <a:avLst/>
          </a:prstGeom>
        </p:spPr>
      </p:pic>
    </p:spTree>
    <p:extLst>
      <p:ext uri="{BB962C8B-B14F-4D97-AF65-F5344CB8AC3E}">
        <p14:creationId xmlns:p14="http://schemas.microsoft.com/office/powerpoint/2010/main" val="260453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9B27C-F4EA-7085-03CA-00A48D195A86}"/>
            </a:ext>
          </a:extLst>
        </p:cNvPr>
        <p:cNvGrpSpPr/>
        <p:nvPr/>
      </p:nvGrpSpPr>
      <p:grpSpPr>
        <a:xfrm>
          <a:off x="0" y="0"/>
          <a:ext cx="0" cy="0"/>
          <a:chOff x="0" y="0"/>
          <a:chExt cx="0" cy="0"/>
        </a:xfrm>
      </p:grpSpPr>
      <p:sp>
        <p:nvSpPr>
          <p:cNvPr id="3" name="Text Box 10">
            <a:extLst>
              <a:ext uri="{FF2B5EF4-FFF2-40B4-BE49-F238E27FC236}">
                <a16:creationId xmlns:a16="http://schemas.microsoft.com/office/drawing/2014/main" id="{87927BCC-A33C-653A-ED73-BF32FC525455}"/>
              </a:ext>
            </a:extLst>
          </p:cNvPr>
          <p:cNvSpPr txBox="1">
            <a:spLocks noChangeArrowheads="1"/>
          </p:cNvSpPr>
          <p:nvPr/>
        </p:nvSpPr>
        <p:spPr bwMode="auto">
          <a:xfrm>
            <a:off x="744190" y="419100"/>
            <a:ext cx="14876809" cy="85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400" b="1" dirty="0">
                <a:solidFill>
                  <a:srgbClr val="002060"/>
                </a:solidFill>
              </a:rPr>
              <a:t>GIỚI THIỆU TỔNG QUAN HẢI QUAN VIỆT NAM </a:t>
            </a:r>
          </a:p>
        </p:txBody>
      </p:sp>
      <p:pic>
        <p:nvPicPr>
          <p:cNvPr id="4" name="Picture 12">
            <a:extLst>
              <a:ext uri="{FF2B5EF4-FFF2-40B4-BE49-F238E27FC236}">
                <a16:creationId xmlns:a16="http://schemas.microsoft.com/office/drawing/2014/main" id="{ED28DE84-1519-4C0F-EC87-067200FDA96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EC78E46E-C387-6862-F906-771C2BE2F7E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2" name="Content Placeholder 2">
            <a:extLst>
              <a:ext uri="{FF2B5EF4-FFF2-40B4-BE49-F238E27FC236}">
                <a16:creationId xmlns:a16="http://schemas.microsoft.com/office/drawing/2014/main" id="{38251DB1-B57A-61F5-D430-465EF59E9681}"/>
              </a:ext>
            </a:extLst>
          </p:cNvPr>
          <p:cNvSpPr txBox="1">
            <a:spLocks/>
          </p:cNvSpPr>
          <p:nvPr/>
        </p:nvSpPr>
        <p:spPr>
          <a:xfrm>
            <a:off x="1371600" y="1588296"/>
            <a:ext cx="10751820" cy="851366"/>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3600" b="1" dirty="0" err="1">
                <a:solidFill>
                  <a:srgbClr val="006FAD"/>
                </a:solidFill>
              </a:rPr>
              <a:t>Chức</a:t>
            </a:r>
            <a:r>
              <a:rPr lang="en-GB" sz="3600" b="1" dirty="0">
                <a:solidFill>
                  <a:srgbClr val="006FAD"/>
                </a:solidFill>
              </a:rPr>
              <a:t> </a:t>
            </a:r>
            <a:r>
              <a:rPr lang="en-GB" sz="3600" b="1" dirty="0" err="1">
                <a:solidFill>
                  <a:srgbClr val="006FAD"/>
                </a:solidFill>
              </a:rPr>
              <a:t>năng</a:t>
            </a:r>
            <a:r>
              <a:rPr lang="en-GB" sz="3600" b="1" dirty="0">
                <a:solidFill>
                  <a:srgbClr val="006FAD"/>
                </a:solidFill>
              </a:rPr>
              <a:t>, </a:t>
            </a:r>
            <a:r>
              <a:rPr lang="en-GB" sz="3600" b="1" dirty="0" err="1">
                <a:solidFill>
                  <a:srgbClr val="006FAD"/>
                </a:solidFill>
              </a:rPr>
              <a:t>nhiệm</a:t>
            </a:r>
            <a:r>
              <a:rPr lang="en-GB" sz="3600" b="1" dirty="0">
                <a:solidFill>
                  <a:srgbClr val="006FAD"/>
                </a:solidFill>
              </a:rPr>
              <a:t> </a:t>
            </a:r>
            <a:r>
              <a:rPr lang="en-GB" sz="3600" b="1" dirty="0" err="1">
                <a:solidFill>
                  <a:srgbClr val="006FAD"/>
                </a:solidFill>
              </a:rPr>
              <a:t>vụ</a:t>
            </a:r>
            <a:r>
              <a:rPr lang="en-GB" sz="3600" b="1" dirty="0">
                <a:solidFill>
                  <a:srgbClr val="006FAD"/>
                </a:solidFill>
              </a:rPr>
              <a:t> </a:t>
            </a:r>
            <a:r>
              <a:rPr lang="en-GB" sz="3600" b="1" dirty="0" err="1">
                <a:solidFill>
                  <a:srgbClr val="006FAD"/>
                </a:solidFill>
              </a:rPr>
              <a:t>của</a:t>
            </a:r>
            <a:r>
              <a:rPr lang="en-GB" sz="3600" b="1" dirty="0">
                <a:solidFill>
                  <a:srgbClr val="006FAD"/>
                </a:solidFill>
              </a:rPr>
              <a:t> </a:t>
            </a:r>
            <a:r>
              <a:rPr lang="en-GB" sz="3600" b="1" dirty="0" err="1">
                <a:solidFill>
                  <a:srgbClr val="006FAD"/>
                </a:solidFill>
              </a:rPr>
              <a:t>Hải</a:t>
            </a:r>
            <a:r>
              <a:rPr lang="en-GB" sz="3600" b="1" dirty="0">
                <a:solidFill>
                  <a:srgbClr val="006FAD"/>
                </a:solidFill>
              </a:rPr>
              <a:t> </a:t>
            </a:r>
            <a:r>
              <a:rPr lang="en-GB" sz="3600" b="1" dirty="0" err="1">
                <a:solidFill>
                  <a:srgbClr val="006FAD"/>
                </a:solidFill>
              </a:rPr>
              <a:t>quan</a:t>
            </a:r>
            <a:r>
              <a:rPr lang="en-GB" sz="3600" b="1" dirty="0">
                <a:solidFill>
                  <a:srgbClr val="006FAD"/>
                </a:solidFill>
              </a:rPr>
              <a:t> </a:t>
            </a:r>
            <a:r>
              <a:rPr lang="en-GB" sz="3600" b="1" dirty="0" err="1">
                <a:solidFill>
                  <a:srgbClr val="006FAD"/>
                </a:solidFill>
              </a:rPr>
              <a:t>Việt</a:t>
            </a:r>
            <a:r>
              <a:rPr lang="en-GB" sz="3600" b="1" dirty="0">
                <a:solidFill>
                  <a:srgbClr val="006FAD"/>
                </a:solidFill>
              </a:rPr>
              <a:t> Nam</a:t>
            </a:r>
            <a:endParaRPr lang="en-GB" sz="3600" dirty="0"/>
          </a:p>
        </p:txBody>
      </p:sp>
      <p:pic>
        <p:nvPicPr>
          <p:cNvPr id="6" name="Picture 5">
            <a:extLst>
              <a:ext uri="{FF2B5EF4-FFF2-40B4-BE49-F238E27FC236}">
                <a16:creationId xmlns:a16="http://schemas.microsoft.com/office/drawing/2014/main" id="{B443E2D4-5FA6-ACC7-28CF-59450FB6B8C1}"/>
              </a:ext>
            </a:extLst>
          </p:cNvPr>
          <p:cNvPicPr>
            <a:picLocks noChangeAspect="1"/>
          </p:cNvPicPr>
          <p:nvPr/>
        </p:nvPicPr>
        <p:blipFill>
          <a:blip r:embed="rId4"/>
          <a:stretch>
            <a:fillRect/>
          </a:stretch>
        </p:blipFill>
        <p:spPr>
          <a:xfrm>
            <a:off x="2514600" y="2628900"/>
            <a:ext cx="14097000" cy="6834188"/>
          </a:xfrm>
          <a:prstGeom prst="rect">
            <a:avLst/>
          </a:prstGeom>
        </p:spPr>
      </p:pic>
    </p:spTree>
    <p:extLst>
      <p:ext uri="{BB962C8B-B14F-4D97-AF65-F5344CB8AC3E}">
        <p14:creationId xmlns:p14="http://schemas.microsoft.com/office/powerpoint/2010/main" val="2822570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0886B-4BBD-F74F-2BCC-9785637C062F}"/>
            </a:ext>
          </a:extLst>
        </p:cNvPr>
        <p:cNvGrpSpPr/>
        <p:nvPr/>
      </p:nvGrpSpPr>
      <p:grpSpPr>
        <a:xfrm>
          <a:off x="0" y="0"/>
          <a:ext cx="0" cy="0"/>
          <a:chOff x="0" y="0"/>
          <a:chExt cx="0" cy="0"/>
        </a:xfrm>
      </p:grpSpPr>
      <p:sp>
        <p:nvSpPr>
          <p:cNvPr id="3" name="Text Box 10">
            <a:extLst>
              <a:ext uri="{FF2B5EF4-FFF2-40B4-BE49-F238E27FC236}">
                <a16:creationId xmlns:a16="http://schemas.microsoft.com/office/drawing/2014/main" id="{FD071C18-8BA0-76DC-3176-9E948AEFA3EA}"/>
              </a:ext>
            </a:extLst>
          </p:cNvPr>
          <p:cNvSpPr txBox="1">
            <a:spLocks noChangeArrowheads="1"/>
          </p:cNvSpPr>
          <p:nvPr/>
        </p:nvSpPr>
        <p:spPr bwMode="auto">
          <a:xfrm>
            <a:off x="744190" y="419100"/>
            <a:ext cx="14876809" cy="85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400" b="1" dirty="0">
                <a:solidFill>
                  <a:srgbClr val="002060"/>
                </a:solidFill>
              </a:rPr>
              <a:t>GIỚI THIỆU TỔNG QUAN HẢI QUAN VIỆT NAM </a:t>
            </a:r>
          </a:p>
        </p:txBody>
      </p:sp>
      <p:pic>
        <p:nvPicPr>
          <p:cNvPr id="4" name="Picture 12">
            <a:extLst>
              <a:ext uri="{FF2B5EF4-FFF2-40B4-BE49-F238E27FC236}">
                <a16:creationId xmlns:a16="http://schemas.microsoft.com/office/drawing/2014/main" id="{DC51E730-F1EB-534B-27CB-7F46F7002B5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EB120E2F-F0C2-38FC-8AAC-6BB09F0D574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7" name="TextBox 6">
            <a:extLst>
              <a:ext uri="{FF2B5EF4-FFF2-40B4-BE49-F238E27FC236}">
                <a16:creationId xmlns:a16="http://schemas.microsoft.com/office/drawing/2014/main" id="{8F0BD4EB-25F3-8C18-E9DA-D696913BB2C3}"/>
              </a:ext>
            </a:extLst>
          </p:cNvPr>
          <p:cNvSpPr txBox="1"/>
          <p:nvPr/>
        </p:nvSpPr>
        <p:spPr>
          <a:xfrm>
            <a:off x="1189026" y="1614364"/>
            <a:ext cx="15909947" cy="6463308"/>
          </a:xfrm>
          <a:prstGeom prst="rect">
            <a:avLst/>
          </a:prstGeom>
          <a:noFill/>
        </p:spPr>
        <p:txBody>
          <a:bodyPr wrap="square">
            <a:spAutoFit/>
          </a:bodyPr>
          <a:lstStyle/>
          <a:p>
            <a:pPr algn="just"/>
            <a:r>
              <a:rPr lang="vi-VN" sz="3600" dirty="0">
                <a:solidFill>
                  <a:srgbClr val="461E64"/>
                </a:solidFill>
                <a:latin typeface="Arial" panose="020B0604020202020204" pitchFamily="34" charset="0"/>
                <a:cs typeface="Arial" panose="020B0604020202020204" pitchFamily="34" charset="0"/>
              </a:rPr>
              <a:t>Hải quan Việt Nam có chức năng và nhiệm vụ cụ thể như sau: </a:t>
            </a:r>
          </a:p>
          <a:p>
            <a:pPr algn="just"/>
            <a:r>
              <a:rPr lang="vi-VN" sz="3600" dirty="0">
                <a:solidFill>
                  <a:srgbClr val="6E309C"/>
                </a:solidFill>
                <a:latin typeface="Arial" panose="020B0604020202020204" pitchFamily="34" charset="0"/>
                <a:cs typeface="Arial" panose="020B0604020202020204" pitchFamily="34" charset="0"/>
              </a:rPr>
              <a:t>- </a:t>
            </a:r>
            <a:r>
              <a:rPr lang="vi-VN" sz="3600" dirty="0">
                <a:solidFill>
                  <a:srgbClr val="461E64"/>
                </a:solidFill>
                <a:latin typeface="Arial" panose="020B0604020202020204" pitchFamily="34" charset="0"/>
                <a:cs typeface="Arial" panose="020B0604020202020204" pitchFamily="34" charset="0"/>
              </a:rPr>
              <a:t>Thực hiện kiểm tra, giám sát hàng hoá, phương tiện vận tải </a:t>
            </a:r>
          </a:p>
          <a:p>
            <a:pPr algn="just"/>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Phòng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chống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buôn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lậu</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vận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chuyển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trái</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phép</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hàng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hoá</a:t>
            </a:r>
            <a:r>
              <a:rPr lang="en-US" sz="3600" dirty="0">
                <a:solidFill>
                  <a:srgbClr val="461E64"/>
                </a:solidFill>
                <a:latin typeface="Arial" panose="020B0604020202020204" pitchFamily="34" charset="0"/>
                <a:cs typeface="Arial" panose="020B0604020202020204" pitchFamily="34" charset="0"/>
              </a:rPr>
              <a:t> qua </a:t>
            </a:r>
            <a:r>
              <a:rPr lang="en-US" sz="3600" dirty="0" err="1">
                <a:solidFill>
                  <a:srgbClr val="461E64"/>
                </a:solidFill>
                <a:latin typeface="Arial" panose="020B0604020202020204" pitchFamily="34" charset="0"/>
                <a:cs typeface="Arial" panose="020B0604020202020204" pitchFamily="34" charset="0"/>
              </a:rPr>
              <a:t>biên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giới</a:t>
            </a:r>
            <a:r>
              <a:rPr lang="en-US" sz="3600" dirty="0">
                <a:solidFill>
                  <a:srgbClr val="461E64"/>
                </a:solidFill>
                <a:latin typeface="Arial" panose="020B0604020202020204" pitchFamily="34" charset="0"/>
                <a:cs typeface="Arial" panose="020B0604020202020204" pitchFamily="34" charset="0"/>
              </a:rPr>
              <a:t> </a:t>
            </a:r>
          </a:p>
          <a:p>
            <a:pPr algn="just"/>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Tổ</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chức</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thực</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hiện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pháp</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luật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về</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thuế</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đối</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với</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hàng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hoá</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xuất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khẩu</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nhập</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khẩu</a:t>
            </a:r>
            <a:r>
              <a:rPr lang="en-US" sz="3600" dirty="0">
                <a:solidFill>
                  <a:srgbClr val="461E64"/>
                </a:solidFill>
                <a:latin typeface="Arial" panose="020B0604020202020204" pitchFamily="34" charset="0"/>
                <a:cs typeface="Arial" panose="020B0604020202020204" pitchFamily="34" charset="0"/>
              </a:rPr>
              <a:t> </a:t>
            </a:r>
          </a:p>
          <a:p>
            <a:pPr algn="just"/>
            <a:r>
              <a:rPr lang="vi-VN" sz="3600" dirty="0">
                <a:solidFill>
                  <a:srgbClr val="461E64"/>
                </a:solidFill>
                <a:latin typeface="Arial" panose="020B0604020202020204" pitchFamily="34" charset="0"/>
                <a:cs typeface="Arial" panose="020B0604020202020204" pitchFamily="34" charset="0"/>
              </a:rPr>
              <a:t>- Kiến nghị chủ chương, biện pháp quản lý nhà nước về hải quan đối với hoạt động xuất khẩu, nhập khẩu, xuất cảnh, nhập cảnh và chính sách thuế đối với hàng hoá xuất khẩu, nhập khẩu. </a:t>
            </a:r>
          </a:p>
          <a:p>
            <a:pPr marL="571500" indent="-571500" algn="just">
              <a:buFontTx/>
              <a:buChar char="-"/>
            </a:pPr>
            <a:r>
              <a:rPr lang="en-US" sz="3600" dirty="0" err="1">
                <a:solidFill>
                  <a:srgbClr val="461E64"/>
                </a:solidFill>
                <a:latin typeface="Arial" panose="020B0604020202020204" pitchFamily="34" charset="0"/>
                <a:cs typeface="Arial" panose="020B0604020202020204" pitchFamily="34" charset="0"/>
              </a:rPr>
              <a:t>Thống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kê</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hàng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hóa</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xuất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khẩu</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nhập</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khẩu</a:t>
            </a:r>
            <a:r>
              <a:rPr lang="en-US" sz="3600" dirty="0">
                <a:solidFill>
                  <a:srgbClr val="461E64"/>
                </a:solidFill>
                <a:latin typeface="Arial" panose="020B0604020202020204" pitchFamily="34" charset="0"/>
                <a:cs typeface="Arial" panose="020B0604020202020204" pitchFamily="34" charset="0"/>
              </a:rPr>
              <a:t>. </a:t>
            </a:r>
          </a:p>
          <a:p>
            <a:pPr algn="just"/>
            <a:r>
              <a:rPr lang="vi-VN" sz="3600" i="1" dirty="0">
                <a:solidFill>
                  <a:srgbClr val="FF0000"/>
                </a:solidFill>
                <a:latin typeface="Arial" panose="020B0604020202020204" pitchFamily="34" charset="0"/>
                <a:cs typeface="Arial" panose="020B0604020202020204" pitchFamily="34" charset="0"/>
              </a:rPr>
              <a:t>Theo Công ước Kyoto về đơn giản hoá và hài hoà hoá thủ tục hải quan </a:t>
            </a:r>
            <a:r>
              <a:rPr lang="en-US" sz="3600" i="1" dirty="0">
                <a:solidFill>
                  <a:srgbClr val="FF0000"/>
                </a:solidFill>
                <a:latin typeface="Arial" panose="020B0604020202020204" pitchFamily="34" charset="0"/>
                <a:cs typeface="Arial" panose="020B0604020202020204" pitchFamily="34" charset="0"/>
              </a:rPr>
              <a:t>“</a:t>
            </a:r>
            <a:r>
              <a:rPr lang="vi-VN" sz="3600" i="1" dirty="0">
                <a:solidFill>
                  <a:srgbClr val="FF0000"/>
                </a:solidFill>
                <a:latin typeface="Arial" panose="020B0604020202020204" pitchFamily="34" charset="0"/>
                <a:cs typeface="Arial" panose="020B0604020202020204" pitchFamily="34" charset="0"/>
              </a:rPr>
              <a:t>Thủ tục hải quan là tất cả các hoạt động tác nghiệp mà bên liên quan và Hải quan phải thực hiện nhằm bảo đảm tuân thủ Luật Hải quan</a:t>
            </a:r>
            <a:r>
              <a:rPr lang="en-US" sz="3600" i="1" dirty="0">
                <a:solidFill>
                  <a:srgbClr val="FF0000"/>
                </a:solidFill>
                <a:latin typeface="Arial" panose="020B0604020202020204" pitchFamily="34" charset="0"/>
                <a:cs typeface="Arial" panose="020B0604020202020204" pitchFamily="34" charset="0"/>
              </a:rPr>
              <a:t>”</a:t>
            </a:r>
            <a:r>
              <a:rPr lang="vi-VN" sz="3600" i="1" dirty="0">
                <a:solidFill>
                  <a:srgbClr val="FF0000"/>
                </a:solidFill>
                <a:latin typeface="Arial" panose="020B0604020202020204" pitchFamily="34" charset="0"/>
                <a:cs typeface="Arial" panose="020B0604020202020204" pitchFamily="34" charset="0"/>
              </a:rPr>
              <a:t>. </a:t>
            </a:r>
            <a:endParaRPr lang="en-US" sz="3600" i="1" dirty="0">
              <a:solidFill>
                <a:srgbClr val="FF0000"/>
              </a:solidFill>
              <a:latin typeface="Arial" panose="020B0604020202020204" pitchFamily="34" charset="0"/>
              <a:cs typeface="Arial" panose="020B0604020202020204" pitchFamily="34" charset="0"/>
            </a:endParaRPr>
          </a:p>
          <a:p>
            <a:pPr algn="just"/>
            <a:endParaRPr lang="en-US" sz="1800" b="0" i="0" u="none" strike="noStrike" baseline="0" dirty="0">
              <a:solidFill>
                <a:srgbClr val="6E309C"/>
              </a:solidFill>
              <a:latin typeface="Times New Roman" panose="02020603050405020304" pitchFamily="18" charset="0"/>
            </a:endParaRPr>
          </a:p>
        </p:txBody>
      </p:sp>
    </p:spTree>
    <p:extLst>
      <p:ext uri="{BB962C8B-B14F-4D97-AF65-F5344CB8AC3E}">
        <p14:creationId xmlns:p14="http://schemas.microsoft.com/office/powerpoint/2010/main" val="511527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D280A-CB8B-7D7F-2012-F7C0EFF67941}"/>
            </a:ext>
          </a:extLst>
        </p:cNvPr>
        <p:cNvGrpSpPr/>
        <p:nvPr/>
      </p:nvGrpSpPr>
      <p:grpSpPr>
        <a:xfrm>
          <a:off x="0" y="0"/>
          <a:ext cx="0" cy="0"/>
          <a:chOff x="0" y="0"/>
          <a:chExt cx="0" cy="0"/>
        </a:xfrm>
      </p:grpSpPr>
      <p:sp>
        <p:nvSpPr>
          <p:cNvPr id="3" name="Text Box 10">
            <a:extLst>
              <a:ext uri="{FF2B5EF4-FFF2-40B4-BE49-F238E27FC236}">
                <a16:creationId xmlns:a16="http://schemas.microsoft.com/office/drawing/2014/main" id="{C9092684-B6D6-1593-9D2A-19C04FF688C0}"/>
              </a:ext>
            </a:extLst>
          </p:cNvPr>
          <p:cNvSpPr txBox="1">
            <a:spLocks noChangeArrowheads="1"/>
          </p:cNvSpPr>
          <p:nvPr/>
        </p:nvSpPr>
        <p:spPr bwMode="auto">
          <a:xfrm>
            <a:off x="744190" y="419100"/>
            <a:ext cx="14876809" cy="85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400" b="1" dirty="0">
                <a:solidFill>
                  <a:srgbClr val="002060"/>
                </a:solidFill>
              </a:rPr>
              <a:t>GIỚI THIỆU TỔNG QUAN HẢI QUAN VIỆT NAM </a:t>
            </a:r>
          </a:p>
        </p:txBody>
      </p:sp>
      <p:pic>
        <p:nvPicPr>
          <p:cNvPr id="4" name="Picture 12">
            <a:extLst>
              <a:ext uri="{FF2B5EF4-FFF2-40B4-BE49-F238E27FC236}">
                <a16:creationId xmlns:a16="http://schemas.microsoft.com/office/drawing/2014/main" id="{644D20DC-96D6-6A4F-627C-63C7C2B72F1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24E04E12-F9B6-30B8-8D3F-7FF2A1147A0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10" name="Content Placeholder 2">
            <a:extLst>
              <a:ext uri="{FF2B5EF4-FFF2-40B4-BE49-F238E27FC236}">
                <a16:creationId xmlns:a16="http://schemas.microsoft.com/office/drawing/2014/main" id="{EF16D0E4-2471-9D13-FA07-A8CE79B18407}"/>
              </a:ext>
            </a:extLst>
          </p:cNvPr>
          <p:cNvSpPr txBox="1">
            <a:spLocks/>
          </p:cNvSpPr>
          <p:nvPr/>
        </p:nvSpPr>
        <p:spPr>
          <a:xfrm>
            <a:off x="744190" y="1677057"/>
            <a:ext cx="11706225" cy="1011766"/>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GB" sz="3600" b="1" dirty="0" err="1">
                <a:solidFill>
                  <a:srgbClr val="006FAD"/>
                </a:solidFill>
              </a:rPr>
              <a:t>Hợp</a:t>
            </a:r>
            <a:r>
              <a:rPr lang="en-GB" sz="3600" b="1" dirty="0">
                <a:solidFill>
                  <a:srgbClr val="006FAD"/>
                </a:solidFill>
              </a:rPr>
              <a:t> </a:t>
            </a:r>
            <a:r>
              <a:rPr lang="en-GB" sz="3600" b="1" dirty="0" err="1">
                <a:solidFill>
                  <a:srgbClr val="006FAD"/>
                </a:solidFill>
              </a:rPr>
              <a:t>tác</a:t>
            </a:r>
            <a:r>
              <a:rPr lang="en-GB" sz="3600" b="1" dirty="0">
                <a:solidFill>
                  <a:srgbClr val="006FAD"/>
                </a:solidFill>
              </a:rPr>
              <a:t> </a:t>
            </a:r>
            <a:r>
              <a:rPr lang="en-GB" sz="3600" b="1" dirty="0" err="1">
                <a:solidFill>
                  <a:srgbClr val="006FAD"/>
                </a:solidFill>
              </a:rPr>
              <a:t>quốc</a:t>
            </a:r>
            <a:r>
              <a:rPr lang="en-GB" sz="3600" b="1" dirty="0">
                <a:solidFill>
                  <a:srgbClr val="006FAD"/>
                </a:solidFill>
              </a:rPr>
              <a:t> </a:t>
            </a:r>
            <a:r>
              <a:rPr lang="en-GB" sz="3600" b="1" dirty="0" err="1">
                <a:solidFill>
                  <a:srgbClr val="006FAD"/>
                </a:solidFill>
              </a:rPr>
              <a:t>tế</a:t>
            </a:r>
            <a:r>
              <a:rPr lang="en-GB" sz="3600" b="1" dirty="0">
                <a:solidFill>
                  <a:srgbClr val="006FAD"/>
                </a:solidFill>
              </a:rPr>
              <a:t> </a:t>
            </a:r>
            <a:r>
              <a:rPr lang="en-GB" sz="3600" b="1" dirty="0" err="1">
                <a:solidFill>
                  <a:srgbClr val="006FAD"/>
                </a:solidFill>
              </a:rPr>
              <a:t>Hải</a:t>
            </a:r>
            <a:r>
              <a:rPr lang="en-GB" sz="3600" b="1" dirty="0">
                <a:solidFill>
                  <a:srgbClr val="006FAD"/>
                </a:solidFill>
              </a:rPr>
              <a:t> </a:t>
            </a:r>
            <a:r>
              <a:rPr lang="en-GB" sz="3600" b="1" dirty="0" err="1">
                <a:solidFill>
                  <a:srgbClr val="006FAD"/>
                </a:solidFill>
              </a:rPr>
              <a:t>quan</a:t>
            </a:r>
            <a:endParaRPr lang="en-GB" sz="3600" b="1" dirty="0">
              <a:solidFill>
                <a:srgbClr val="006FAD"/>
              </a:solidFill>
            </a:endParaRPr>
          </a:p>
          <a:p>
            <a:pPr algn="just"/>
            <a:endParaRPr lang="vi-VN" sz="2800" dirty="0">
              <a:solidFill>
                <a:srgbClr val="202020"/>
              </a:solidFill>
            </a:endParaRPr>
          </a:p>
        </p:txBody>
      </p:sp>
      <p:pic>
        <p:nvPicPr>
          <p:cNvPr id="11" name="Picture 10">
            <a:extLst>
              <a:ext uri="{FF2B5EF4-FFF2-40B4-BE49-F238E27FC236}">
                <a16:creationId xmlns:a16="http://schemas.microsoft.com/office/drawing/2014/main" id="{DC1471D9-2B93-6010-9617-7EB1200BB98C}"/>
              </a:ext>
            </a:extLst>
          </p:cNvPr>
          <p:cNvPicPr>
            <a:picLocks noChangeAspect="1"/>
          </p:cNvPicPr>
          <p:nvPr/>
        </p:nvPicPr>
        <p:blipFill>
          <a:blip r:embed="rId4"/>
          <a:stretch>
            <a:fillRect/>
          </a:stretch>
        </p:blipFill>
        <p:spPr>
          <a:xfrm>
            <a:off x="2101500" y="2923659"/>
            <a:ext cx="13604815" cy="5686284"/>
          </a:xfrm>
          <a:prstGeom prst="rect">
            <a:avLst/>
          </a:prstGeom>
        </p:spPr>
      </p:pic>
    </p:spTree>
    <p:extLst>
      <p:ext uri="{BB962C8B-B14F-4D97-AF65-F5344CB8AC3E}">
        <p14:creationId xmlns:p14="http://schemas.microsoft.com/office/powerpoint/2010/main" val="627545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18D7D-AC6F-DCA7-A29E-B2FC477EE8C4}"/>
            </a:ext>
          </a:extLst>
        </p:cNvPr>
        <p:cNvGrpSpPr/>
        <p:nvPr/>
      </p:nvGrpSpPr>
      <p:grpSpPr>
        <a:xfrm>
          <a:off x="0" y="0"/>
          <a:ext cx="0" cy="0"/>
          <a:chOff x="0" y="0"/>
          <a:chExt cx="0" cy="0"/>
        </a:xfrm>
      </p:grpSpPr>
      <p:sp>
        <p:nvSpPr>
          <p:cNvPr id="3" name="Text Box 10">
            <a:extLst>
              <a:ext uri="{FF2B5EF4-FFF2-40B4-BE49-F238E27FC236}">
                <a16:creationId xmlns:a16="http://schemas.microsoft.com/office/drawing/2014/main" id="{31D97FFC-CD22-0E41-5F65-3EFFB7A691EF}"/>
              </a:ext>
            </a:extLst>
          </p:cNvPr>
          <p:cNvSpPr txBox="1">
            <a:spLocks noChangeArrowheads="1"/>
          </p:cNvSpPr>
          <p:nvPr/>
        </p:nvSpPr>
        <p:spPr bwMode="auto">
          <a:xfrm>
            <a:off x="744190" y="419100"/>
            <a:ext cx="14876809" cy="85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400" b="1" dirty="0">
                <a:solidFill>
                  <a:srgbClr val="002060"/>
                </a:solidFill>
              </a:rPr>
              <a:t>GIỚI THIỆU TỔNG QUAN HẢI QUAN VIỆT NAM </a:t>
            </a:r>
          </a:p>
        </p:txBody>
      </p:sp>
      <p:pic>
        <p:nvPicPr>
          <p:cNvPr id="4" name="Picture 12">
            <a:extLst>
              <a:ext uri="{FF2B5EF4-FFF2-40B4-BE49-F238E27FC236}">
                <a16:creationId xmlns:a16="http://schemas.microsoft.com/office/drawing/2014/main" id="{20464151-DEDF-25DF-43D7-201300A8280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D3D7C346-3E84-EDF1-C6D0-54076C8406C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10" name="Content Placeholder 2">
            <a:extLst>
              <a:ext uri="{FF2B5EF4-FFF2-40B4-BE49-F238E27FC236}">
                <a16:creationId xmlns:a16="http://schemas.microsoft.com/office/drawing/2014/main" id="{D959FE19-1890-97C5-961A-EBFC0CD99C66}"/>
              </a:ext>
            </a:extLst>
          </p:cNvPr>
          <p:cNvSpPr txBox="1">
            <a:spLocks/>
          </p:cNvSpPr>
          <p:nvPr/>
        </p:nvSpPr>
        <p:spPr>
          <a:xfrm>
            <a:off x="744190" y="1677057"/>
            <a:ext cx="11706225" cy="1011766"/>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GB" sz="3600" b="1" dirty="0" err="1">
                <a:solidFill>
                  <a:srgbClr val="006FAD"/>
                </a:solidFill>
              </a:rPr>
              <a:t>Hợp</a:t>
            </a:r>
            <a:r>
              <a:rPr lang="en-GB" sz="3600" b="1" dirty="0">
                <a:solidFill>
                  <a:srgbClr val="006FAD"/>
                </a:solidFill>
              </a:rPr>
              <a:t> </a:t>
            </a:r>
            <a:r>
              <a:rPr lang="en-GB" sz="3600" b="1" dirty="0" err="1">
                <a:solidFill>
                  <a:srgbClr val="006FAD"/>
                </a:solidFill>
              </a:rPr>
              <a:t>tác</a:t>
            </a:r>
            <a:r>
              <a:rPr lang="en-GB" sz="3600" b="1" dirty="0">
                <a:solidFill>
                  <a:srgbClr val="006FAD"/>
                </a:solidFill>
              </a:rPr>
              <a:t> </a:t>
            </a:r>
            <a:r>
              <a:rPr lang="en-GB" sz="3600" b="1" dirty="0" err="1">
                <a:solidFill>
                  <a:srgbClr val="006FAD"/>
                </a:solidFill>
              </a:rPr>
              <a:t>quốc</a:t>
            </a:r>
            <a:r>
              <a:rPr lang="en-GB" sz="3600" b="1" dirty="0">
                <a:solidFill>
                  <a:srgbClr val="006FAD"/>
                </a:solidFill>
              </a:rPr>
              <a:t> </a:t>
            </a:r>
            <a:r>
              <a:rPr lang="en-GB" sz="3600" b="1" dirty="0" err="1">
                <a:solidFill>
                  <a:srgbClr val="006FAD"/>
                </a:solidFill>
              </a:rPr>
              <a:t>tế</a:t>
            </a:r>
            <a:r>
              <a:rPr lang="en-GB" sz="3600" b="1" dirty="0">
                <a:solidFill>
                  <a:srgbClr val="006FAD"/>
                </a:solidFill>
              </a:rPr>
              <a:t> </a:t>
            </a:r>
            <a:r>
              <a:rPr lang="en-GB" sz="3600" b="1" dirty="0" err="1">
                <a:solidFill>
                  <a:srgbClr val="006FAD"/>
                </a:solidFill>
              </a:rPr>
              <a:t>Hải</a:t>
            </a:r>
            <a:r>
              <a:rPr lang="en-GB" sz="3600" b="1" dirty="0">
                <a:solidFill>
                  <a:srgbClr val="006FAD"/>
                </a:solidFill>
              </a:rPr>
              <a:t> </a:t>
            </a:r>
            <a:r>
              <a:rPr lang="en-GB" sz="3600" b="1" dirty="0" err="1">
                <a:solidFill>
                  <a:srgbClr val="006FAD"/>
                </a:solidFill>
              </a:rPr>
              <a:t>quan</a:t>
            </a:r>
            <a:endParaRPr lang="en-GB" sz="3600" b="1" dirty="0">
              <a:solidFill>
                <a:srgbClr val="006FAD"/>
              </a:solidFill>
            </a:endParaRPr>
          </a:p>
          <a:p>
            <a:pPr algn="just"/>
            <a:endParaRPr lang="vi-VN" sz="2800" dirty="0">
              <a:solidFill>
                <a:srgbClr val="202020"/>
              </a:solidFill>
            </a:endParaRPr>
          </a:p>
        </p:txBody>
      </p:sp>
      <p:pic>
        <p:nvPicPr>
          <p:cNvPr id="2" name="Picture 1">
            <a:extLst>
              <a:ext uri="{FF2B5EF4-FFF2-40B4-BE49-F238E27FC236}">
                <a16:creationId xmlns:a16="http://schemas.microsoft.com/office/drawing/2014/main" id="{2D9B620F-A882-E9F1-B721-3A49F35A5066}"/>
              </a:ext>
            </a:extLst>
          </p:cNvPr>
          <p:cNvPicPr>
            <a:picLocks noChangeAspect="1"/>
          </p:cNvPicPr>
          <p:nvPr/>
        </p:nvPicPr>
        <p:blipFill>
          <a:blip r:embed="rId4"/>
          <a:stretch>
            <a:fillRect/>
          </a:stretch>
        </p:blipFill>
        <p:spPr>
          <a:xfrm>
            <a:off x="2742445" y="2771775"/>
            <a:ext cx="12573755" cy="6495570"/>
          </a:xfrm>
          <a:prstGeom prst="rect">
            <a:avLst/>
          </a:prstGeom>
        </p:spPr>
      </p:pic>
    </p:spTree>
    <p:extLst>
      <p:ext uri="{BB962C8B-B14F-4D97-AF65-F5344CB8AC3E}">
        <p14:creationId xmlns:p14="http://schemas.microsoft.com/office/powerpoint/2010/main" val="935380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69A5C-4D77-8147-6944-3BE7D08B75BB}"/>
            </a:ext>
          </a:extLst>
        </p:cNvPr>
        <p:cNvGrpSpPr/>
        <p:nvPr/>
      </p:nvGrpSpPr>
      <p:grpSpPr>
        <a:xfrm>
          <a:off x="0" y="0"/>
          <a:ext cx="0" cy="0"/>
          <a:chOff x="0" y="0"/>
          <a:chExt cx="0" cy="0"/>
        </a:xfrm>
      </p:grpSpPr>
      <p:sp>
        <p:nvSpPr>
          <p:cNvPr id="3" name="Text Box 10">
            <a:extLst>
              <a:ext uri="{FF2B5EF4-FFF2-40B4-BE49-F238E27FC236}">
                <a16:creationId xmlns:a16="http://schemas.microsoft.com/office/drawing/2014/main" id="{D06E6846-A43C-747D-4506-823154F3245D}"/>
              </a:ext>
            </a:extLst>
          </p:cNvPr>
          <p:cNvSpPr txBox="1">
            <a:spLocks noChangeArrowheads="1"/>
          </p:cNvSpPr>
          <p:nvPr/>
        </p:nvSpPr>
        <p:spPr bwMode="auto">
          <a:xfrm>
            <a:off x="744190" y="419100"/>
            <a:ext cx="14876809" cy="85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400" b="1" dirty="0">
                <a:solidFill>
                  <a:srgbClr val="002060"/>
                </a:solidFill>
              </a:rPr>
              <a:t>GIỚI THIỆU TỔNG QUAN HẢI QUAN VIỆT NAM </a:t>
            </a:r>
          </a:p>
        </p:txBody>
      </p:sp>
      <p:pic>
        <p:nvPicPr>
          <p:cNvPr id="4" name="Picture 12">
            <a:extLst>
              <a:ext uri="{FF2B5EF4-FFF2-40B4-BE49-F238E27FC236}">
                <a16:creationId xmlns:a16="http://schemas.microsoft.com/office/drawing/2014/main" id="{28D77FE5-15CC-F3EF-565E-D3444773174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EEDBCE22-CC2B-9054-5C95-40DCFA07E33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10" name="Content Placeholder 2">
            <a:extLst>
              <a:ext uri="{FF2B5EF4-FFF2-40B4-BE49-F238E27FC236}">
                <a16:creationId xmlns:a16="http://schemas.microsoft.com/office/drawing/2014/main" id="{FC4D4A26-5DF9-9C7F-3E32-C17857D3C91F}"/>
              </a:ext>
            </a:extLst>
          </p:cNvPr>
          <p:cNvSpPr txBox="1">
            <a:spLocks/>
          </p:cNvSpPr>
          <p:nvPr/>
        </p:nvSpPr>
        <p:spPr>
          <a:xfrm>
            <a:off x="744190" y="1677057"/>
            <a:ext cx="11706225" cy="1011766"/>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GB" sz="3600" b="1" dirty="0" err="1">
                <a:solidFill>
                  <a:srgbClr val="006FAD"/>
                </a:solidFill>
              </a:rPr>
              <a:t>Hợp</a:t>
            </a:r>
            <a:r>
              <a:rPr lang="en-GB" sz="3600" b="1" dirty="0">
                <a:solidFill>
                  <a:srgbClr val="006FAD"/>
                </a:solidFill>
              </a:rPr>
              <a:t> </a:t>
            </a:r>
            <a:r>
              <a:rPr lang="en-GB" sz="3600" b="1" dirty="0" err="1">
                <a:solidFill>
                  <a:srgbClr val="006FAD"/>
                </a:solidFill>
              </a:rPr>
              <a:t>tác</a:t>
            </a:r>
            <a:r>
              <a:rPr lang="en-GB" sz="3600" b="1" dirty="0">
                <a:solidFill>
                  <a:srgbClr val="006FAD"/>
                </a:solidFill>
              </a:rPr>
              <a:t> </a:t>
            </a:r>
            <a:r>
              <a:rPr lang="en-GB" sz="3600" b="1" dirty="0" err="1">
                <a:solidFill>
                  <a:srgbClr val="006FAD"/>
                </a:solidFill>
              </a:rPr>
              <a:t>quốc</a:t>
            </a:r>
            <a:r>
              <a:rPr lang="en-GB" sz="3600" b="1" dirty="0">
                <a:solidFill>
                  <a:srgbClr val="006FAD"/>
                </a:solidFill>
              </a:rPr>
              <a:t> </a:t>
            </a:r>
            <a:r>
              <a:rPr lang="en-GB" sz="3600" b="1" dirty="0" err="1">
                <a:solidFill>
                  <a:srgbClr val="006FAD"/>
                </a:solidFill>
              </a:rPr>
              <a:t>tế</a:t>
            </a:r>
            <a:r>
              <a:rPr lang="en-GB" sz="3600" b="1" dirty="0">
                <a:solidFill>
                  <a:srgbClr val="006FAD"/>
                </a:solidFill>
              </a:rPr>
              <a:t> </a:t>
            </a:r>
            <a:r>
              <a:rPr lang="en-GB" sz="3600" b="1" dirty="0" err="1">
                <a:solidFill>
                  <a:srgbClr val="006FAD"/>
                </a:solidFill>
              </a:rPr>
              <a:t>Hải</a:t>
            </a:r>
            <a:r>
              <a:rPr lang="en-GB" sz="3600" b="1" dirty="0">
                <a:solidFill>
                  <a:srgbClr val="006FAD"/>
                </a:solidFill>
              </a:rPr>
              <a:t> </a:t>
            </a:r>
            <a:r>
              <a:rPr lang="en-GB" sz="3600" b="1" dirty="0" err="1">
                <a:solidFill>
                  <a:srgbClr val="006FAD"/>
                </a:solidFill>
              </a:rPr>
              <a:t>quan</a:t>
            </a:r>
            <a:endParaRPr lang="en-GB" sz="3600" b="1" dirty="0">
              <a:solidFill>
                <a:srgbClr val="006FAD"/>
              </a:solidFill>
            </a:endParaRPr>
          </a:p>
          <a:p>
            <a:pPr algn="just"/>
            <a:endParaRPr lang="vi-VN" sz="2800" dirty="0">
              <a:solidFill>
                <a:srgbClr val="202020"/>
              </a:solidFill>
            </a:endParaRPr>
          </a:p>
        </p:txBody>
      </p:sp>
      <p:pic>
        <p:nvPicPr>
          <p:cNvPr id="6" name="Picture 5">
            <a:extLst>
              <a:ext uri="{FF2B5EF4-FFF2-40B4-BE49-F238E27FC236}">
                <a16:creationId xmlns:a16="http://schemas.microsoft.com/office/drawing/2014/main" id="{D49BCDC4-A8B2-6B0C-2F57-61B1A78E30BA}"/>
              </a:ext>
            </a:extLst>
          </p:cNvPr>
          <p:cNvPicPr>
            <a:picLocks noChangeAspect="1"/>
          </p:cNvPicPr>
          <p:nvPr/>
        </p:nvPicPr>
        <p:blipFill>
          <a:blip r:embed="rId4"/>
          <a:stretch>
            <a:fillRect/>
          </a:stretch>
        </p:blipFill>
        <p:spPr>
          <a:xfrm>
            <a:off x="2514600" y="2812256"/>
            <a:ext cx="13748303" cy="6330944"/>
          </a:xfrm>
          <a:prstGeom prst="rect">
            <a:avLst/>
          </a:prstGeom>
        </p:spPr>
      </p:pic>
    </p:spTree>
    <p:extLst>
      <p:ext uri="{BB962C8B-B14F-4D97-AF65-F5344CB8AC3E}">
        <p14:creationId xmlns:p14="http://schemas.microsoft.com/office/powerpoint/2010/main" val="3994482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DBF10-FBCD-D270-415E-8EF5AAE9D95F}"/>
            </a:ext>
          </a:extLst>
        </p:cNvPr>
        <p:cNvGrpSpPr/>
        <p:nvPr/>
      </p:nvGrpSpPr>
      <p:grpSpPr>
        <a:xfrm>
          <a:off x="0" y="0"/>
          <a:ext cx="0" cy="0"/>
          <a:chOff x="0" y="0"/>
          <a:chExt cx="0" cy="0"/>
        </a:xfrm>
      </p:grpSpPr>
      <p:sp>
        <p:nvSpPr>
          <p:cNvPr id="3" name="Text Box 10">
            <a:extLst>
              <a:ext uri="{FF2B5EF4-FFF2-40B4-BE49-F238E27FC236}">
                <a16:creationId xmlns:a16="http://schemas.microsoft.com/office/drawing/2014/main" id="{E760002E-80ED-3F54-7587-9AB888E012D5}"/>
              </a:ext>
            </a:extLst>
          </p:cNvPr>
          <p:cNvSpPr txBox="1">
            <a:spLocks noChangeArrowheads="1"/>
          </p:cNvSpPr>
          <p:nvPr/>
        </p:nvSpPr>
        <p:spPr bwMode="auto">
          <a:xfrm>
            <a:off x="744190" y="419100"/>
            <a:ext cx="14876809" cy="85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400" b="1" dirty="0">
                <a:solidFill>
                  <a:srgbClr val="002060"/>
                </a:solidFill>
              </a:rPr>
              <a:t>GIỚI THIỆU TỔNG QUAN HẢI QUAN VIỆT NAM </a:t>
            </a:r>
          </a:p>
        </p:txBody>
      </p:sp>
      <p:pic>
        <p:nvPicPr>
          <p:cNvPr id="4" name="Picture 12">
            <a:extLst>
              <a:ext uri="{FF2B5EF4-FFF2-40B4-BE49-F238E27FC236}">
                <a16:creationId xmlns:a16="http://schemas.microsoft.com/office/drawing/2014/main" id="{78BF473B-EC4E-E0B3-C8FD-0DD64E0A532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800E5A8C-1A23-6502-4470-51752C45717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10" name="Content Placeholder 2">
            <a:extLst>
              <a:ext uri="{FF2B5EF4-FFF2-40B4-BE49-F238E27FC236}">
                <a16:creationId xmlns:a16="http://schemas.microsoft.com/office/drawing/2014/main" id="{8BF86F2B-2237-AB71-7BF1-5E6954AE545C}"/>
              </a:ext>
            </a:extLst>
          </p:cNvPr>
          <p:cNvSpPr txBox="1">
            <a:spLocks/>
          </p:cNvSpPr>
          <p:nvPr/>
        </p:nvSpPr>
        <p:spPr>
          <a:xfrm>
            <a:off x="744190" y="1677057"/>
            <a:ext cx="11706225" cy="1011766"/>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GB" sz="3600" b="1" dirty="0" err="1">
                <a:solidFill>
                  <a:srgbClr val="006FAD"/>
                </a:solidFill>
              </a:rPr>
              <a:t>Hợp</a:t>
            </a:r>
            <a:r>
              <a:rPr lang="en-GB" sz="3600" b="1" dirty="0">
                <a:solidFill>
                  <a:srgbClr val="006FAD"/>
                </a:solidFill>
              </a:rPr>
              <a:t> </a:t>
            </a:r>
            <a:r>
              <a:rPr lang="en-GB" sz="3600" b="1" dirty="0" err="1">
                <a:solidFill>
                  <a:srgbClr val="006FAD"/>
                </a:solidFill>
              </a:rPr>
              <a:t>tác</a:t>
            </a:r>
            <a:r>
              <a:rPr lang="en-GB" sz="3600" b="1" dirty="0">
                <a:solidFill>
                  <a:srgbClr val="006FAD"/>
                </a:solidFill>
              </a:rPr>
              <a:t> </a:t>
            </a:r>
            <a:r>
              <a:rPr lang="en-GB" sz="3600" b="1" dirty="0" err="1">
                <a:solidFill>
                  <a:srgbClr val="006FAD"/>
                </a:solidFill>
              </a:rPr>
              <a:t>quốc</a:t>
            </a:r>
            <a:r>
              <a:rPr lang="en-GB" sz="3600" b="1" dirty="0">
                <a:solidFill>
                  <a:srgbClr val="006FAD"/>
                </a:solidFill>
              </a:rPr>
              <a:t> </a:t>
            </a:r>
            <a:r>
              <a:rPr lang="en-GB" sz="3600" b="1" dirty="0" err="1">
                <a:solidFill>
                  <a:srgbClr val="006FAD"/>
                </a:solidFill>
              </a:rPr>
              <a:t>tế</a:t>
            </a:r>
            <a:r>
              <a:rPr lang="en-GB" sz="3600" b="1" dirty="0">
                <a:solidFill>
                  <a:srgbClr val="006FAD"/>
                </a:solidFill>
              </a:rPr>
              <a:t> Song </a:t>
            </a:r>
            <a:r>
              <a:rPr lang="en-GB" sz="3600" b="1" dirty="0" err="1">
                <a:solidFill>
                  <a:srgbClr val="006FAD"/>
                </a:solidFill>
              </a:rPr>
              <a:t>phương</a:t>
            </a:r>
            <a:r>
              <a:rPr lang="en-GB" sz="3600" b="1" dirty="0">
                <a:solidFill>
                  <a:srgbClr val="006FAD"/>
                </a:solidFill>
              </a:rPr>
              <a:t> </a:t>
            </a:r>
            <a:r>
              <a:rPr lang="en-GB" sz="3600" b="1" dirty="0" err="1">
                <a:solidFill>
                  <a:srgbClr val="006FAD"/>
                </a:solidFill>
              </a:rPr>
              <a:t>về</a:t>
            </a:r>
            <a:r>
              <a:rPr lang="en-GB" sz="3600" b="1" dirty="0">
                <a:solidFill>
                  <a:srgbClr val="006FAD"/>
                </a:solidFill>
              </a:rPr>
              <a:t> </a:t>
            </a:r>
            <a:r>
              <a:rPr lang="en-GB" sz="3600" b="1" dirty="0" err="1">
                <a:solidFill>
                  <a:srgbClr val="006FAD"/>
                </a:solidFill>
              </a:rPr>
              <a:t>Hải</a:t>
            </a:r>
            <a:r>
              <a:rPr lang="en-GB" sz="3600" b="1" dirty="0">
                <a:solidFill>
                  <a:srgbClr val="006FAD"/>
                </a:solidFill>
              </a:rPr>
              <a:t> </a:t>
            </a:r>
            <a:r>
              <a:rPr lang="en-GB" sz="3600" b="1" dirty="0" err="1">
                <a:solidFill>
                  <a:srgbClr val="006FAD"/>
                </a:solidFill>
              </a:rPr>
              <a:t>quan</a:t>
            </a:r>
            <a:endParaRPr lang="en-GB" sz="3600" b="1" dirty="0">
              <a:solidFill>
                <a:srgbClr val="006FAD"/>
              </a:solidFill>
            </a:endParaRPr>
          </a:p>
          <a:p>
            <a:pPr algn="just"/>
            <a:endParaRPr lang="vi-VN" sz="2800" dirty="0">
              <a:solidFill>
                <a:srgbClr val="202020"/>
              </a:solidFill>
            </a:endParaRPr>
          </a:p>
        </p:txBody>
      </p:sp>
      <p:pic>
        <p:nvPicPr>
          <p:cNvPr id="2" name="Content Placeholder 4">
            <a:extLst>
              <a:ext uri="{FF2B5EF4-FFF2-40B4-BE49-F238E27FC236}">
                <a16:creationId xmlns:a16="http://schemas.microsoft.com/office/drawing/2014/main" id="{5E012D6F-CC8F-FA51-DE30-49F070912214}"/>
              </a:ext>
            </a:extLst>
          </p:cNvPr>
          <p:cNvPicPr>
            <a:picLocks noChangeAspect="1"/>
          </p:cNvPicPr>
          <p:nvPr/>
        </p:nvPicPr>
        <p:blipFill>
          <a:blip r:embed="rId4"/>
          <a:stretch>
            <a:fillRect/>
          </a:stretch>
        </p:blipFill>
        <p:spPr>
          <a:xfrm>
            <a:off x="3290887" y="2754847"/>
            <a:ext cx="11706225" cy="7113053"/>
          </a:xfrm>
          <a:prstGeom prst="rect">
            <a:avLst/>
          </a:prstGeom>
        </p:spPr>
      </p:pic>
    </p:spTree>
    <p:extLst>
      <p:ext uri="{BB962C8B-B14F-4D97-AF65-F5344CB8AC3E}">
        <p14:creationId xmlns:p14="http://schemas.microsoft.com/office/powerpoint/2010/main" val="3874861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67175-747F-DA7B-D786-30B7D18868FA}"/>
            </a:ext>
          </a:extLst>
        </p:cNvPr>
        <p:cNvGrpSpPr/>
        <p:nvPr/>
      </p:nvGrpSpPr>
      <p:grpSpPr>
        <a:xfrm>
          <a:off x="0" y="0"/>
          <a:ext cx="0" cy="0"/>
          <a:chOff x="0" y="0"/>
          <a:chExt cx="0" cy="0"/>
        </a:xfrm>
      </p:grpSpPr>
      <p:sp>
        <p:nvSpPr>
          <p:cNvPr id="3" name="Text Box 10">
            <a:extLst>
              <a:ext uri="{FF2B5EF4-FFF2-40B4-BE49-F238E27FC236}">
                <a16:creationId xmlns:a16="http://schemas.microsoft.com/office/drawing/2014/main" id="{585FAAE0-7D78-87AE-F066-B55655E850C0}"/>
              </a:ext>
            </a:extLst>
          </p:cNvPr>
          <p:cNvSpPr txBox="1">
            <a:spLocks noChangeArrowheads="1"/>
          </p:cNvSpPr>
          <p:nvPr/>
        </p:nvSpPr>
        <p:spPr bwMode="auto">
          <a:xfrm>
            <a:off x="728148" y="726904"/>
            <a:ext cx="14876809" cy="85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470" tIns="61235" rIns="122470" bIns="61235">
            <a:spAutoFit/>
          </a:bodyPr>
          <a:lstStyle>
            <a:lvl1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5pPr>
            <a:lvl6pPr marL="25146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6pPr>
            <a:lvl7pPr marL="29718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7pPr>
            <a:lvl8pPr marL="34290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8pPr>
            <a:lvl9pPr marL="3886200" indent="-228600" defTabSz="449580"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chemeClr val="tx1"/>
                </a:solidFill>
                <a:latin typeface="Arial" panose="020B0604020202020204" pitchFamily="34" charset="0"/>
                <a:ea typeface="SimSun" panose="02010600030101010101" pitchFamily="2" charset="-122"/>
              </a:defRPr>
            </a:lvl9pPr>
          </a:lstStyle>
          <a:p>
            <a:pPr algn="ctr" eaLnBrk="1">
              <a:lnSpc>
                <a:spcPct val="118000"/>
              </a:lnSpc>
              <a:buSzPct val="100000"/>
              <a:buFont typeface="Times New Roman" panose="02020603050405020304" pitchFamily="18" charset="0"/>
              <a:buNone/>
            </a:pPr>
            <a:r>
              <a:rPr lang="en-US" sz="4400" b="1" dirty="0">
                <a:solidFill>
                  <a:srgbClr val="002060"/>
                </a:solidFill>
              </a:rPr>
              <a:t>GIỚI THIỆU TỔNG QUAN HẢI QUAN VIỆT NAM </a:t>
            </a:r>
          </a:p>
        </p:txBody>
      </p:sp>
      <p:pic>
        <p:nvPicPr>
          <p:cNvPr id="4" name="Picture 12">
            <a:extLst>
              <a:ext uri="{FF2B5EF4-FFF2-40B4-BE49-F238E27FC236}">
                <a16:creationId xmlns:a16="http://schemas.microsoft.com/office/drawing/2014/main" id="{325FD221-736F-A613-817B-6A116E6F984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32546" y="8034198"/>
            <a:ext cx="3909704" cy="1529869"/>
          </a:xfrm>
          <a:prstGeom prst="rect">
            <a:avLst/>
          </a:prstGeom>
        </p:spPr>
      </p:pic>
      <p:pic>
        <p:nvPicPr>
          <p:cNvPr id="5" name="Picture 11">
            <a:extLst>
              <a:ext uri="{FF2B5EF4-FFF2-40B4-BE49-F238E27FC236}">
                <a16:creationId xmlns:a16="http://schemas.microsoft.com/office/drawing/2014/main" id="{C1CA11C6-BA51-5CEF-6DA8-EAAB5D3A9B0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327760" y="820564"/>
            <a:ext cx="3936587" cy="1535465"/>
          </a:xfrm>
          <a:prstGeom prst="rect">
            <a:avLst/>
          </a:prstGeom>
        </p:spPr>
      </p:pic>
      <p:sp>
        <p:nvSpPr>
          <p:cNvPr id="7" name="TextBox 6">
            <a:extLst>
              <a:ext uri="{FF2B5EF4-FFF2-40B4-BE49-F238E27FC236}">
                <a16:creationId xmlns:a16="http://schemas.microsoft.com/office/drawing/2014/main" id="{B0BD5F0D-1B25-A127-7A00-4AE8E470CD72}"/>
              </a:ext>
            </a:extLst>
          </p:cNvPr>
          <p:cNvSpPr txBox="1"/>
          <p:nvPr/>
        </p:nvSpPr>
        <p:spPr>
          <a:xfrm>
            <a:off x="1022306" y="1773346"/>
            <a:ext cx="15909947" cy="6740307"/>
          </a:xfrm>
          <a:prstGeom prst="rect">
            <a:avLst/>
          </a:prstGeom>
          <a:noFill/>
        </p:spPr>
        <p:txBody>
          <a:bodyPr wrap="square">
            <a:spAutoFit/>
          </a:bodyPr>
          <a:lstStyle/>
          <a:p>
            <a:pPr marL="0" indent="0" algn="just">
              <a:lnSpc>
                <a:spcPct val="110000"/>
              </a:lnSpc>
              <a:spcBef>
                <a:spcPts val="0"/>
              </a:spcBef>
              <a:spcAft>
                <a:spcPts val="0"/>
              </a:spcAft>
            </a:pP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Hệ</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thống</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tổ</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chức</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chức</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năng</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nhiệm</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vụ</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của</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Hải</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quan</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a:t>
            </a:r>
            <a:r>
              <a:rPr lang="en-US" sz="3600" b="1" dirty="0" err="1">
                <a:solidFill>
                  <a:srgbClr val="461E64"/>
                </a:solidFill>
                <a:effectLst/>
                <a:latin typeface="Arial" panose="020B0604020202020204" pitchFamily="34" charset="0"/>
                <a:ea typeface="MS Mincho" panose="02020609040205080304" pitchFamily="49" charset="-128"/>
                <a:cs typeface="Arial" panose="020B0604020202020204" pitchFamily="34" charset="0"/>
              </a:rPr>
              <a:t>Việt</a:t>
            </a:r>
            <a:r>
              <a:rPr lang="en-US" sz="3600" b="1" dirty="0">
                <a:solidFill>
                  <a:srgbClr val="461E64"/>
                </a:solidFill>
                <a:effectLst/>
                <a:latin typeface="Arial" panose="020B0604020202020204" pitchFamily="34" charset="0"/>
                <a:ea typeface="MS Mincho" panose="02020609040205080304" pitchFamily="49" charset="-128"/>
                <a:cs typeface="Arial" panose="020B0604020202020204" pitchFamily="34" charset="0"/>
              </a:rPr>
              <a:t> Nam</a:t>
            </a:r>
            <a:endParaRPr lang="en-US" sz="3600" dirty="0">
              <a:solidFill>
                <a:srgbClr val="461E64"/>
              </a:solidFill>
              <a:latin typeface="Arial" panose="020B0604020202020204" pitchFamily="34" charset="0"/>
              <a:cs typeface="Arial" panose="020B0604020202020204" pitchFamily="34" charset="0"/>
            </a:endParaRPr>
          </a:p>
          <a:p>
            <a:pPr marL="0" indent="0" algn="just">
              <a:lnSpc>
                <a:spcPct val="110000"/>
              </a:lnSpc>
              <a:spcBef>
                <a:spcPts val="0"/>
              </a:spcBef>
              <a:spcAft>
                <a:spcPts val="0"/>
              </a:spcAft>
            </a:pPr>
            <a:r>
              <a:rPr lang="vi-VN" sz="3600" b="1" dirty="0">
                <a:solidFill>
                  <a:srgbClr val="0070C0"/>
                </a:solidFill>
                <a:latin typeface="Arial" panose="020B0604020202020204" pitchFamily="34" charset="0"/>
                <a:cs typeface="Arial" panose="020B0604020202020204" pitchFamily="34" charset="0"/>
              </a:rPr>
              <a:t>Điều 14. Hệ thống tổ chức Hải quan </a:t>
            </a:r>
            <a:r>
              <a:rPr lang="en-US" sz="3600" b="1" dirty="0">
                <a:solidFill>
                  <a:srgbClr val="0070C0"/>
                </a:solidFill>
                <a:latin typeface="Arial" panose="020B0604020202020204" pitchFamily="34" charset="0"/>
                <a:cs typeface="Arial" panose="020B0604020202020204" pitchFamily="34" charset="0"/>
              </a:rPr>
              <a:t>(LUẬT HẢI QUAN 2014)</a:t>
            </a:r>
          </a:p>
          <a:p>
            <a:pPr marL="0" indent="0" algn="just">
              <a:lnSpc>
                <a:spcPct val="110000"/>
              </a:lnSpc>
              <a:spcBef>
                <a:spcPts val="0"/>
              </a:spcBef>
              <a:spcAft>
                <a:spcPts val="0"/>
              </a:spcAft>
            </a:pPr>
            <a:r>
              <a:rPr lang="vi-VN" sz="3600" dirty="0">
                <a:solidFill>
                  <a:srgbClr val="461E64"/>
                </a:solidFill>
                <a:latin typeface="Arial" panose="020B0604020202020204" pitchFamily="34" charset="0"/>
                <a:cs typeface="Arial" panose="020B0604020202020204" pitchFamily="34" charset="0"/>
              </a:rPr>
              <a:t>1. Hệ thống tổ chức của Hải quan Việt Nam gồm có: </a:t>
            </a:r>
            <a:endParaRPr lang="en-US" sz="3600" dirty="0">
              <a:solidFill>
                <a:srgbClr val="461E64"/>
              </a:solidFill>
              <a:latin typeface="Arial" panose="020B0604020202020204" pitchFamily="34" charset="0"/>
              <a:cs typeface="Arial" panose="020B0604020202020204" pitchFamily="34" charset="0"/>
            </a:endParaRPr>
          </a:p>
          <a:p>
            <a:pPr marL="0" indent="0" algn="just">
              <a:lnSpc>
                <a:spcPct val="110000"/>
              </a:lnSpc>
              <a:spcBef>
                <a:spcPts val="0"/>
              </a:spcBef>
              <a:spcAft>
                <a:spcPts val="0"/>
              </a:spcAft>
            </a:pPr>
            <a:r>
              <a:rPr lang="vi-VN" sz="3600" dirty="0">
                <a:solidFill>
                  <a:srgbClr val="461E64"/>
                </a:solidFill>
                <a:latin typeface="Arial" panose="020B0604020202020204" pitchFamily="34" charset="0"/>
                <a:cs typeface="Arial" panose="020B0604020202020204" pitchFamily="34" charset="0"/>
              </a:rPr>
              <a:t>a) Tổng cục Hải quan; </a:t>
            </a:r>
            <a:endParaRPr lang="en-US" sz="3600" dirty="0">
              <a:solidFill>
                <a:srgbClr val="461E64"/>
              </a:solidFill>
              <a:latin typeface="Arial" panose="020B0604020202020204" pitchFamily="34" charset="0"/>
              <a:cs typeface="Arial" panose="020B0604020202020204" pitchFamily="34" charset="0"/>
            </a:endParaRPr>
          </a:p>
          <a:p>
            <a:pPr marL="0" indent="0" algn="just">
              <a:lnSpc>
                <a:spcPct val="110000"/>
              </a:lnSpc>
              <a:spcBef>
                <a:spcPts val="0"/>
              </a:spcBef>
              <a:spcAft>
                <a:spcPts val="0"/>
              </a:spcAft>
            </a:pPr>
            <a:r>
              <a:rPr lang="vi-VN" sz="3600" dirty="0">
                <a:solidFill>
                  <a:srgbClr val="461E64"/>
                </a:solidFill>
                <a:latin typeface="Arial" panose="020B0604020202020204" pitchFamily="34" charset="0"/>
                <a:cs typeface="Arial" panose="020B0604020202020204" pitchFamily="34" charset="0"/>
              </a:rPr>
              <a:t>b) Cục Hải quan tỉnh, liên tỉnh, thành phố trực thuộc trung ương; </a:t>
            </a:r>
            <a:endParaRPr lang="en-US" sz="3600" dirty="0">
              <a:solidFill>
                <a:srgbClr val="461E64"/>
              </a:solidFill>
              <a:latin typeface="Arial" panose="020B0604020202020204" pitchFamily="34" charset="0"/>
              <a:cs typeface="Arial" panose="020B0604020202020204" pitchFamily="34" charset="0"/>
            </a:endParaRPr>
          </a:p>
          <a:p>
            <a:pPr marL="0" indent="0" algn="just">
              <a:lnSpc>
                <a:spcPct val="110000"/>
              </a:lnSpc>
              <a:spcBef>
                <a:spcPts val="0"/>
              </a:spcBef>
              <a:spcAft>
                <a:spcPts val="0"/>
              </a:spcAft>
            </a:pPr>
            <a:r>
              <a:rPr lang="vi-VN" sz="3600" dirty="0">
                <a:solidFill>
                  <a:srgbClr val="461E64"/>
                </a:solidFill>
                <a:latin typeface="Arial" panose="020B0604020202020204" pitchFamily="34" charset="0"/>
                <a:cs typeface="Arial" panose="020B0604020202020204" pitchFamily="34" charset="0"/>
              </a:rPr>
              <a:t>c) Chi cục Hải quan, Đội Kiểm soát Hải quan và đơn vị tương đương. </a:t>
            </a:r>
            <a:endParaRPr lang="en-US" sz="3600" dirty="0">
              <a:solidFill>
                <a:srgbClr val="461E64"/>
              </a:solidFill>
              <a:latin typeface="Arial" panose="020B0604020202020204" pitchFamily="34" charset="0"/>
              <a:cs typeface="Arial" panose="020B0604020202020204" pitchFamily="34" charset="0"/>
            </a:endParaRPr>
          </a:p>
          <a:p>
            <a:pPr marL="0" indent="0" algn="just">
              <a:lnSpc>
                <a:spcPct val="110000"/>
              </a:lnSpc>
              <a:spcBef>
                <a:spcPts val="0"/>
              </a:spcBef>
              <a:spcAft>
                <a:spcPts val="0"/>
              </a:spcAft>
            </a:pPr>
            <a:r>
              <a:rPr lang="vi-VN" sz="3600" dirty="0">
                <a:solidFill>
                  <a:srgbClr val="461E64"/>
                </a:solidFill>
                <a:latin typeface="Arial" panose="020B0604020202020204" pitchFamily="34" charset="0"/>
                <a:cs typeface="Arial" panose="020B0604020202020204" pitchFamily="34" charset="0"/>
              </a:rPr>
              <a:t>2. Chính phủ căn cứ vào khối lượng công việc, quy mô, tính chất hoạt động xuất khẩu, nhập khẩu, xuất cảnh, nhập cảnh, quá cảnh, đặc thù, điều kiện kinh tế - xã hội của từng địa bàn để quy định tiêu chí thành lập Cục Hải quan; quy định cụ thể tổ chức, nhiệm vụ, hoạt động của Hải quan các cấp.</a:t>
            </a:r>
            <a:endParaRPr lang="en-GB" sz="3600" dirty="0">
              <a:solidFill>
                <a:srgbClr val="461E64"/>
              </a:solidFill>
              <a:latin typeface="Arial" panose="020B0604020202020204" pitchFamily="34" charset="0"/>
              <a:cs typeface="Arial" panose="020B0604020202020204" pitchFamily="34" charset="0"/>
            </a:endParaRPr>
          </a:p>
          <a:p>
            <a:pPr algn="just"/>
            <a:endParaRPr lang="en-US" sz="3600" b="0" i="0" u="none" strike="noStrike" baseline="0" dirty="0">
              <a:solidFill>
                <a:srgbClr val="461E6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08313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86E3FE-02DD-4E38-BB7F-D127BC448879}"/>
              </a:ext>
            </a:extLst>
          </p:cNvPr>
          <p:cNvSpPr>
            <a:spLocks noGrp="1"/>
          </p:cNvSpPr>
          <p:nvPr>
            <p:ph idx="1"/>
          </p:nvPr>
        </p:nvSpPr>
        <p:spPr>
          <a:xfrm>
            <a:off x="838200" y="495300"/>
            <a:ext cx="15544800" cy="990600"/>
          </a:xfrm>
        </p:spPr>
        <p:txBody>
          <a:bodyPr/>
          <a:lstStyle/>
          <a:p>
            <a:pPr marL="0" indent="0" algn="l">
              <a:buNone/>
            </a:pPr>
            <a:r>
              <a:rPr lang="vi-VN" sz="4400" b="1" dirty="0">
                <a:solidFill>
                  <a:srgbClr val="002060"/>
                </a:solidFill>
                <a:ea typeface="SimSun" panose="02010600030101010101" pitchFamily="2" charset="-122"/>
                <a:cs typeface="+mn-cs"/>
              </a:rPr>
              <a:t>Cơ cấu tổ chức Hải quan Việt Nam</a:t>
            </a:r>
          </a:p>
        </p:txBody>
      </p:sp>
      <p:pic>
        <p:nvPicPr>
          <p:cNvPr id="5" name="Picture 4">
            <a:extLst>
              <a:ext uri="{FF2B5EF4-FFF2-40B4-BE49-F238E27FC236}">
                <a16:creationId xmlns:a16="http://schemas.microsoft.com/office/drawing/2014/main" id="{102CD843-CF45-491C-B7AD-86A176868113}"/>
              </a:ext>
            </a:extLst>
          </p:cNvPr>
          <p:cNvPicPr>
            <a:picLocks noChangeAspect="1"/>
          </p:cNvPicPr>
          <p:nvPr/>
        </p:nvPicPr>
        <p:blipFill>
          <a:blip r:embed="rId2"/>
          <a:stretch>
            <a:fillRect/>
          </a:stretch>
        </p:blipFill>
        <p:spPr>
          <a:xfrm>
            <a:off x="1600200" y="1556147"/>
            <a:ext cx="15316200" cy="7174706"/>
          </a:xfrm>
          <a:prstGeom prst="rect">
            <a:avLst/>
          </a:prstGeom>
        </p:spPr>
      </p:pic>
    </p:spTree>
    <p:extLst>
      <p:ext uri="{BB962C8B-B14F-4D97-AF65-F5344CB8AC3E}">
        <p14:creationId xmlns:p14="http://schemas.microsoft.com/office/powerpoint/2010/main" val="40655642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ơ Cấu Tổ Chức Của Hải Quan Việt Nam">
            <a:extLst>
              <a:ext uri="{FF2B5EF4-FFF2-40B4-BE49-F238E27FC236}">
                <a16:creationId xmlns:a16="http://schemas.microsoft.com/office/drawing/2014/main" id="{C0AA4F46-BD88-452F-A4DE-73ED948786A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6450" y="163286"/>
            <a:ext cx="17075651" cy="9904646"/>
          </a:xfrm>
          <a:prstGeom prst="rect">
            <a:avLst/>
          </a:prstGeom>
          <a:noFill/>
          <a:ln>
            <a:noFill/>
          </a:ln>
        </p:spPr>
      </p:pic>
    </p:spTree>
    <p:extLst>
      <p:ext uri="{BB962C8B-B14F-4D97-AF65-F5344CB8AC3E}">
        <p14:creationId xmlns:p14="http://schemas.microsoft.com/office/powerpoint/2010/main" val="18267693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FA0296-B72A-41F6-B470-F803943CA475}"/>
              </a:ext>
            </a:extLst>
          </p:cNvPr>
          <p:cNvSpPr>
            <a:spLocks noGrp="1"/>
          </p:cNvSpPr>
          <p:nvPr>
            <p:ph idx="1"/>
          </p:nvPr>
        </p:nvSpPr>
        <p:spPr>
          <a:xfrm>
            <a:off x="685800" y="723900"/>
            <a:ext cx="12410949" cy="1219200"/>
          </a:xfrm>
        </p:spPr>
        <p:txBody>
          <a:bodyPr/>
          <a:lstStyle/>
          <a:p>
            <a:pPr marL="0" indent="0">
              <a:buNone/>
            </a:pPr>
            <a:r>
              <a:rPr lang="en-GB" sz="4800" b="1" dirty="0" err="1">
                <a:solidFill>
                  <a:srgbClr val="006FAD"/>
                </a:solidFill>
              </a:rPr>
              <a:t>Ngạch</a:t>
            </a:r>
            <a:r>
              <a:rPr lang="en-GB" sz="4800" b="1" dirty="0">
                <a:solidFill>
                  <a:srgbClr val="006FAD"/>
                </a:solidFill>
              </a:rPr>
              <a:t> </a:t>
            </a:r>
            <a:r>
              <a:rPr lang="en-GB" sz="4800" b="1" dirty="0" err="1">
                <a:solidFill>
                  <a:srgbClr val="006FAD"/>
                </a:solidFill>
              </a:rPr>
              <a:t>bậc</a:t>
            </a:r>
            <a:r>
              <a:rPr lang="en-GB" sz="4800" b="1" dirty="0">
                <a:solidFill>
                  <a:srgbClr val="006FAD"/>
                </a:solidFill>
              </a:rPr>
              <a:t> </a:t>
            </a:r>
            <a:r>
              <a:rPr lang="en-GB" sz="4800" b="1" dirty="0" err="1">
                <a:solidFill>
                  <a:srgbClr val="006FAD"/>
                </a:solidFill>
              </a:rPr>
              <a:t>Hải</a:t>
            </a:r>
            <a:r>
              <a:rPr lang="en-GB" sz="4800" b="1" dirty="0">
                <a:solidFill>
                  <a:srgbClr val="006FAD"/>
                </a:solidFill>
              </a:rPr>
              <a:t> </a:t>
            </a:r>
            <a:r>
              <a:rPr lang="en-GB" sz="4800" b="1" dirty="0" err="1">
                <a:solidFill>
                  <a:srgbClr val="006FAD"/>
                </a:solidFill>
              </a:rPr>
              <a:t>quan</a:t>
            </a:r>
            <a:r>
              <a:rPr lang="en-GB" sz="4800" b="1" dirty="0">
                <a:solidFill>
                  <a:srgbClr val="006FAD"/>
                </a:solidFill>
              </a:rPr>
              <a:t> </a:t>
            </a:r>
            <a:r>
              <a:rPr lang="en-GB" sz="4800" b="1" dirty="0" err="1">
                <a:solidFill>
                  <a:srgbClr val="006FAD"/>
                </a:solidFill>
              </a:rPr>
              <a:t>Việt</a:t>
            </a:r>
            <a:r>
              <a:rPr lang="en-GB" sz="4800" b="1" dirty="0">
                <a:solidFill>
                  <a:srgbClr val="006FAD"/>
                </a:solidFill>
              </a:rPr>
              <a:t> Nam</a:t>
            </a:r>
          </a:p>
          <a:p>
            <a:endParaRPr lang="en-GB" dirty="0"/>
          </a:p>
        </p:txBody>
      </p:sp>
      <p:pic>
        <p:nvPicPr>
          <p:cNvPr id="5" name="Picture 4">
            <a:extLst>
              <a:ext uri="{FF2B5EF4-FFF2-40B4-BE49-F238E27FC236}">
                <a16:creationId xmlns:a16="http://schemas.microsoft.com/office/drawing/2014/main" id="{3CDF7446-A7B0-46B3-ABE6-7691F1C905CD}"/>
              </a:ext>
            </a:extLst>
          </p:cNvPr>
          <p:cNvPicPr>
            <a:picLocks noChangeAspect="1"/>
          </p:cNvPicPr>
          <p:nvPr/>
        </p:nvPicPr>
        <p:blipFill>
          <a:blip r:embed="rId2"/>
          <a:stretch>
            <a:fillRect/>
          </a:stretch>
        </p:blipFill>
        <p:spPr>
          <a:xfrm>
            <a:off x="1066800" y="2095500"/>
            <a:ext cx="15920975" cy="6636543"/>
          </a:xfrm>
          <a:prstGeom prst="rect">
            <a:avLst/>
          </a:prstGeom>
        </p:spPr>
      </p:pic>
    </p:spTree>
    <p:extLst>
      <p:ext uri="{BB962C8B-B14F-4D97-AF65-F5344CB8AC3E}">
        <p14:creationId xmlns:p14="http://schemas.microsoft.com/office/powerpoint/2010/main" val="26027067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36C219F-6D23-4552-B5C8-639B2F538A03}"/>
              </a:ext>
            </a:extLst>
          </p:cNvPr>
          <p:cNvPicPr>
            <a:picLocks noChangeAspect="1"/>
          </p:cNvPicPr>
          <p:nvPr/>
        </p:nvPicPr>
        <p:blipFill>
          <a:blip r:embed="rId2"/>
          <a:stretch>
            <a:fillRect/>
          </a:stretch>
        </p:blipFill>
        <p:spPr>
          <a:xfrm>
            <a:off x="1143000" y="2247899"/>
            <a:ext cx="15392400" cy="7616623"/>
          </a:xfrm>
          <a:prstGeom prst="rect">
            <a:avLst/>
          </a:prstGeom>
        </p:spPr>
      </p:pic>
      <p:sp>
        <p:nvSpPr>
          <p:cNvPr id="6" name="Content Placeholder 2">
            <a:extLst>
              <a:ext uri="{FF2B5EF4-FFF2-40B4-BE49-F238E27FC236}">
                <a16:creationId xmlns:a16="http://schemas.microsoft.com/office/drawing/2014/main" id="{3BE95EC8-DD50-5DBC-E26F-C9AD1179BF4B}"/>
              </a:ext>
            </a:extLst>
          </p:cNvPr>
          <p:cNvSpPr>
            <a:spLocks noGrp="1"/>
          </p:cNvSpPr>
          <p:nvPr>
            <p:ph idx="1"/>
          </p:nvPr>
        </p:nvSpPr>
        <p:spPr>
          <a:xfrm>
            <a:off x="685800" y="723900"/>
            <a:ext cx="12410949" cy="1219200"/>
          </a:xfrm>
        </p:spPr>
        <p:txBody>
          <a:bodyPr/>
          <a:lstStyle/>
          <a:p>
            <a:pPr marL="0" indent="0">
              <a:buNone/>
            </a:pPr>
            <a:r>
              <a:rPr lang="en-GB" sz="4800" b="1" dirty="0" err="1">
                <a:solidFill>
                  <a:srgbClr val="006FAD"/>
                </a:solidFill>
              </a:rPr>
              <a:t>Ngạch</a:t>
            </a:r>
            <a:r>
              <a:rPr lang="en-GB" sz="4800" b="1" dirty="0">
                <a:solidFill>
                  <a:srgbClr val="006FAD"/>
                </a:solidFill>
              </a:rPr>
              <a:t> </a:t>
            </a:r>
            <a:r>
              <a:rPr lang="en-GB" sz="4800" b="1" dirty="0" err="1">
                <a:solidFill>
                  <a:srgbClr val="006FAD"/>
                </a:solidFill>
              </a:rPr>
              <a:t>bậc</a:t>
            </a:r>
            <a:r>
              <a:rPr lang="en-GB" sz="4800" b="1" dirty="0">
                <a:solidFill>
                  <a:srgbClr val="006FAD"/>
                </a:solidFill>
              </a:rPr>
              <a:t> </a:t>
            </a:r>
            <a:r>
              <a:rPr lang="en-GB" sz="4800" b="1" dirty="0" err="1">
                <a:solidFill>
                  <a:srgbClr val="006FAD"/>
                </a:solidFill>
              </a:rPr>
              <a:t>Hải</a:t>
            </a:r>
            <a:r>
              <a:rPr lang="en-GB" sz="4800" b="1" dirty="0">
                <a:solidFill>
                  <a:srgbClr val="006FAD"/>
                </a:solidFill>
              </a:rPr>
              <a:t> </a:t>
            </a:r>
            <a:r>
              <a:rPr lang="en-GB" sz="4800" b="1" dirty="0" err="1">
                <a:solidFill>
                  <a:srgbClr val="006FAD"/>
                </a:solidFill>
              </a:rPr>
              <a:t>quan</a:t>
            </a:r>
            <a:r>
              <a:rPr lang="en-GB" sz="4800" b="1" dirty="0">
                <a:solidFill>
                  <a:srgbClr val="006FAD"/>
                </a:solidFill>
              </a:rPr>
              <a:t> </a:t>
            </a:r>
            <a:r>
              <a:rPr lang="en-GB" sz="4800" b="1" dirty="0" err="1">
                <a:solidFill>
                  <a:srgbClr val="006FAD"/>
                </a:solidFill>
              </a:rPr>
              <a:t>Việt</a:t>
            </a:r>
            <a:r>
              <a:rPr lang="en-GB" sz="4800" b="1" dirty="0">
                <a:solidFill>
                  <a:srgbClr val="006FAD"/>
                </a:solidFill>
              </a:rPr>
              <a:t> Nam</a:t>
            </a:r>
          </a:p>
          <a:p>
            <a:endParaRPr lang="en-GB" dirty="0"/>
          </a:p>
        </p:txBody>
      </p:sp>
    </p:spTree>
    <p:extLst>
      <p:ext uri="{BB962C8B-B14F-4D97-AF65-F5344CB8AC3E}">
        <p14:creationId xmlns:p14="http://schemas.microsoft.com/office/powerpoint/2010/main" val="5921368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05400" y="41910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800" b="1" dirty="0">
                <a:solidFill>
                  <a:srgbClr val="FF0000"/>
                </a:solidFill>
                <a:latin typeface="Arial" panose="020B0604020202020204" pitchFamily="34" charset="0"/>
                <a:cs typeface="Arial" panose="020B0604020202020204" pitchFamily="34" charset="0"/>
              </a:rPr>
              <a:t>1.1. LUẬT HẢI QUAN</a:t>
            </a:r>
            <a:endParaRPr kumimoji="0" lang="en-US" sz="48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p:txBody>
      </p:sp>
      <p:sp>
        <p:nvSpPr>
          <p:cNvPr id="66" name="Rectangle 20">
            <a:extLst>
              <a:ext uri="{FF2B5EF4-FFF2-40B4-BE49-F238E27FC236}">
                <a16:creationId xmlns:a16="http://schemas.microsoft.com/office/drawing/2014/main" id="{ABCEF2F5-80D2-0D52-027F-00AAD7412E6E}"/>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C6BF96D6-677D-3FA0-4D5D-BBEE48D9D016}"/>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D92D8663-6036-2890-8462-7C1FE9AA63B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62DB7A5E-7E19-DEF4-C121-C900A6806B08}"/>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Content Placeholder 2">
            <a:extLst>
              <a:ext uri="{FF2B5EF4-FFF2-40B4-BE49-F238E27FC236}">
                <a16:creationId xmlns:a16="http://schemas.microsoft.com/office/drawing/2014/main" id="{483FFEFA-7FD8-FE25-DEDD-3AD68C02493C}"/>
              </a:ext>
            </a:extLst>
          </p:cNvPr>
          <p:cNvSpPr txBox="1">
            <a:spLocks/>
          </p:cNvSpPr>
          <p:nvPr/>
        </p:nvSpPr>
        <p:spPr>
          <a:xfrm>
            <a:off x="228310" y="1612555"/>
            <a:ext cx="17754889" cy="7645745"/>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120000"/>
              </a:lnSpc>
              <a:spcBef>
                <a:spcPts val="88"/>
              </a:spcBef>
            </a:pPr>
            <a:r>
              <a:rPr lang="en-US" sz="4000" b="1" dirty="0" err="1">
                <a:solidFill>
                  <a:srgbClr val="461E64"/>
                </a:solidFill>
              </a:rPr>
              <a:t>Luật</a:t>
            </a:r>
            <a:r>
              <a:rPr lang="en-US" sz="4000" b="1" dirty="0">
                <a:solidFill>
                  <a:srgbClr val="461E64"/>
                </a:solidFill>
              </a:rPr>
              <a:t> </a:t>
            </a:r>
            <a:r>
              <a:rPr lang="en-US" sz="4000" b="1" dirty="0" err="1">
                <a:solidFill>
                  <a:srgbClr val="461E64"/>
                </a:solidFill>
              </a:rPr>
              <a:t>Hải</a:t>
            </a:r>
            <a:r>
              <a:rPr lang="en-US" sz="4000" b="1" dirty="0">
                <a:solidFill>
                  <a:srgbClr val="461E64"/>
                </a:solidFill>
              </a:rPr>
              <a:t> </a:t>
            </a:r>
            <a:r>
              <a:rPr lang="en-US" sz="4000" b="1" dirty="0" err="1">
                <a:solidFill>
                  <a:srgbClr val="461E64"/>
                </a:solidFill>
              </a:rPr>
              <a:t>quan</a:t>
            </a:r>
            <a:r>
              <a:rPr lang="en-US" sz="4000" b="1" dirty="0">
                <a:solidFill>
                  <a:srgbClr val="461E64"/>
                </a:solidFill>
              </a:rPr>
              <a:t> </a:t>
            </a:r>
            <a:r>
              <a:rPr lang="en-US" sz="4000" b="1" dirty="0" err="1">
                <a:solidFill>
                  <a:srgbClr val="461E64"/>
                </a:solidFill>
              </a:rPr>
              <a:t>số</a:t>
            </a:r>
            <a:r>
              <a:rPr lang="en-US" sz="4000" b="1" dirty="0">
                <a:solidFill>
                  <a:srgbClr val="461E64"/>
                </a:solidFill>
              </a:rPr>
              <a:t> 54/2014/QH13 </a:t>
            </a:r>
            <a:r>
              <a:rPr lang="en-US" sz="4000" b="1" dirty="0" err="1">
                <a:solidFill>
                  <a:srgbClr val="461E64"/>
                </a:solidFill>
              </a:rPr>
              <a:t>ngày</a:t>
            </a:r>
            <a:r>
              <a:rPr lang="en-US" sz="4000" b="1" dirty="0">
                <a:solidFill>
                  <a:srgbClr val="461E64"/>
                </a:solidFill>
              </a:rPr>
              <a:t> 23 </a:t>
            </a:r>
            <a:r>
              <a:rPr lang="en-US" sz="4000" b="1" dirty="0" err="1">
                <a:solidFill>
                  <a:srgbClr val="461E64"/>
                </a:solidFill>
              </a:rPr>
              <a:t>tháng</a:t>
            </a:r>
            <a:r>
              <a:rPr lang="en-US" sz="4000" b="1" dirty="0">
                <a:solidFill>
                  <a:srgbClr val="461E64"/>
                </a:solidFill>
              </a:rPr>
              <a:t> 6 </a:t>
            </a:r>
            <a:r>
              <a:rPr lang="en-US" sz="4000" b="1" dirty="0" err="1">
                <a:solidFill>
                  <a:srgbClr val="461E64"/>
                </a:solidFill>
              </a:rPr>
              <a:t>năm</a:t>
            </a:r>
            <a:r>
              <a:rPr lang="en-US" sz="4000" b="1" dirty="0">
                <a:solidFill>
                  <a:srgbClr val="461E64"/>
                </a:solidFill>
              </a:rPr>
              <a:t> 2014 </a:t>
            </a:r>
            <a:r>
              <a:rPr lang="en-US" sz="4000" b="1" dirty="0" err="1">
                <a:solidFill>
                  <a:srgbClr val="461E64"/>
                </a:solidFill>
              </a:rPr>
              <a:t>của</a:t>
            </a:r>
            <a:r>
              <a:rPr lang="en-US" sz="4000" b="1" dirty="0">
                <a:solidFill>
                  <a:srgbClr val="461E64"/>
                </a:solidFill>
              </a:rPr>
              <a:t> </a:t>
            </a:r>
            <a:r>
              <a:rPr lang="en-US" sz="4000" b="1" dirty="0" err="1">
                <a:solidFill>
                  <a:srgbClr val="461E64"/>
                </a:solidFill>
              </a:rPr>
              <a:t>Quốc</a:t>
            </a:r>
            <a:r>
              <a:rPr lang="en-US" sz="4000" b="1" dirty="0">
                <a:solidFill>
                  <a:srgbClr val="461E64"/>
                </a:solidFill>
              </a:rPr>
              <a:t> </a:t>
            </a:r>
            <a:r>
              <a:rPr lang="en-US" sz="4000" b="1" dirty="0" err="1">
                <a:solidFill>
                  <a:srgbClr val="461E64"/>
                </a:solidFill>
              </a:rPr>
              <a:t>hội</a:t>
            </a:r>
            <a:r>
              <a:rPr lang="en-US" sz="4000" b="1" dirty="0">
                <a:solidFill>
                  <a:srgbClr val="461E64"/>
                </a:solidFill>
              </a:rPr>
              <a:t>, </a:t>
            </a:r>
            <a:r>
              <a:rPr lang="en-US" sz="4000" b="1" dirty="0" err="1">
                <a:solidFill>
                  <a:srgbClr val="461E64"/>
                </a:solidFill>
              </a:rPr>
              <a:t>có</a:t>
            </a:r>
            <a:r>
              <a:rPr lang="en-US" sz="4000" b="1" dirty="0">
                <a:solidFill>
                  <a:srgbClr val="461E64"/>
                </a:solidFill>
              </a:rPr>
              <a:t> </a:t>
            </a:r>
            <a:r>
              <a:rPr lang="en-US" sz="4000" b="1" dirty="0" err="1">
                <a:solidFill>
                  <a:srgbClr val="461E64"/>
                </a:solidFill>
              </a:rPr>
              <a:t>hiệu</a:t>
            </a:r>
            <a:r>
              <a:rPr lang="en-US" sz="4000" b="1" dirty="0">
                <a:solidFill>
                  <a:srgbClr val="461E64"/>
                </a:solidFill>
              </a:rPr>
              <a:t> </a:t>
            </a:r>
            <a:r>
              <a:rPr lang="en-US" sz="4000" b="1" dirty="0" err="1">
                <a:solidFill>
                  <a:srgbClr val="461E64"/>
                </a:solidFill>
              </a:rPr>
              <a:t>lực</a:t>
            </a:r>
            <a:r>
              <a:rPr lang="en-US" sz="4000" b="1" dirty="0">
                <a:solidFill>
                  <a:srgbClr val="461E64"/>
                </a:solidFill>
              </a:rPr>
              <a:t> </a:t>
            </a:r>
            <a:r>
              <a:rPr lang="en-US" sz="4000" b="1" dirty="0" err="1">
                <a:solidFill>
                  <a:srgbClr val="461E64"/>
                </a:solidFill>
              </a:rPr>
              <a:t>kể</a:t>
            </a:r>
            <a:r>
              <a:rPr lang="en-US" sz="4000" b="1" dirty="0">
                <a:solidFill>
                  <a:srgbClr val="461E64"/>
                </a:solidFill>
              </a:rPr>
              <a:t> </a:t>
            </a:r>
            <a:r>
              <a:rPr lang="en-US" sz="4000" b="1" dirty="0" err="1">
                <a:solidFill>
                  <a:srgbClr val="461E64"/>
                </a:solidFill>
              </a:rPr>
              <a:t>từ</a:t>
            </a:r>
            <a:r>
              <a:rPr lang="en-US" sz="4000" b="1" dirty="0">
                <a:solidFill>
                  <a:srgbClr val="461E64"/>
                </a:solidFill>
              </a:rPr>
              <a:t> </a:t>
            </a:r>
            <a:r>
              <a:rPr lang="en-US" sz="4000" b="1" dirty="0" err="1">
                <a:solidFill>
                  <a:srgbClr val="461E64"/>
                </a:solidFill>
              </a:rPr>
              <a:t>ngày</a:t>
            </a:r>
            <a:r>
              <a:rPr lang="en-US" sz="4000" b="1" dirty="0">
                <a:solidFill>
                  <a:srgbClr val="461E64"/>
                </a:solidFill>
              </a:rPr>
              <a:t> 01 </a:t>
            </a:r>
            <a:r>
              <a:rPr lang="en-US" sz="4000" b="1" dirty="0" err="1">
                <a:solidFill>
                  <a:srgbClr val="461E64"/>
                </a:solidFill>
              </a:rPr>
              <a:t>tháng</a:t>
            </a:r>
            <a:r>
              <a:rPr lang="en-US" sz="4000" b="1" dirty="0">
                <a:solidFill>
                  <a:srgbClr val="461E64"/>
                </a:solidFill>
              </a:rPr>
              <a:t> 01 </a:t>
            </a:r>
            <a:r>
              <a:rPr lang="en-US" sz="4000" b="1" dirty="0" err="1">
                <a:solidFill>
                  <a:srgbClr val="461E64"/>
                </a:solidFill>
              </a:rPr>
              <a:t>năm</a:t>
            </a:r>
            <a:r>
              <a:rPr lang="en-US" sz="4000" b="1" dirty="0">
                <a:solidFill>
                  <a:srgbClr val="461E64"/>
                </a:solidFill>
              </a:rPr>
              <a:t> 2015, </a:t>
            </a:r>
            <a:r>
              <a:rPr lang="en-US" sz="4000" b="1" dirty="0" err="1">
                <a:solidFill>
                  <a:srgbClr val="461E64"/>
                </a:solidFill>
              </a:rPr>
              <a:t>được</a:t>
            </a:r>
            <a:r>
              <a:rPr lang="en-US" sz="4000" b="1" dirty="0">
                <a:solidFill>
                  <a:srgbClr val="461E64"/>
                </a:solidFill>
              </a:rPr>
              <a:t> </a:t>
            </a:r>
            <a:r>
              <a:rPr lang="en-US" sz="4000" b="1" dirty="0" err="1">
                <a:solidFill>
                  <a:srgbClr val="461E64"/>
                </a:solidFill>
              </a:rPr>
              <a:t>sửa</a:t>
            </a:r>
            <a:r>
              <a:rPr lang="en-US" sz="4000" b="1" dirty="0">
                <a:solidFill>
                  <a:srgbClr val="461E64"/>
                </a:solidFill>
              </a:rPr>
              <a:t> </a:t>
            </a:r>
            <a:r>
              <a:rPr lang="en-US" sz="4000" b="1" dirty="0" err="1">
                <a:solidFill>
                  <a:srgbClr val="461E64"/>
                </a:solidFill>
              </a:rPr>
              <a:t>đổi</a:t>
            </a:r>
            <a:r>
              <a:rPr lang="en-US" sz="4000" b="1" dirty="0">
                <a:solidFill>
                  <a:srgbClr val="461E64"/>
                </a:solidFill>
              </a:rPr>
              <a:t>, </a:t>
            </a:r>
            <a:r>
              <a:rPr lang="en-US" sz="4000" b="1" dirty="0" err="1">
                <a:solidFill>
                  <a:srgbClr val="461E64"/>
                </a:solidFill>
              </a:rPr>
              <a:t>bổ</a:t>
            </a:r>
            <a:r>
              <a:rPr lang="en-US" sz="4000" b="1" dirty="0">
                <a:solidFill>
                  <a:srgbClr val="461E64"/>
                </a:solidFill>
              </a:rPr>
              <a:t> sung 03 </a:t>
            </a:r>
            <a:r>
              <a:rPr lang="en-US" sz="4000" b="1" dirty="0" err="1">
                <a:solidFill>
                  <a:srgbClr val="461E64"/>
                </a:solidFill>
              </a:rPr>
              <a:t>lần</a:t>
            </a:r>
            <a:r>
              <a:rPr lang="en-US" sz="4000" b="1" dirty="0">
                <a:solidFill>
                  <a:srgbClr val="461E64"/>
                </a:solidFill>
              </a:rPr>
              <a:t>. </a:t>
            </a:r>
            <a:endParaRPr lang="en-US" altLang="en-US" sz="4000" b="1" dirty="0">
              <a:solidFill>
                <a:srgbClr val="461E64"/>
              </a:solidFill>
            </a:endParaRPr>
          </a:p>
          <a:p>
            <a:pPr>
              <a:lnSpc>
                <a:spcPct val="120000"/>
              </a:lnSpc>
            </a:pPr>
            <a:r>
              <a:rPr lang="vi-VN" sz="4000" dirty="0">
                <a:solidFill>
                  <a:srgbClr val="532476"/>
                </a:solidFill>
              </a:rPr>
              <a:t>Năm 2018: Sửa đổi, bổ sung bởi Luật sửa đổi, bổ sung một số điều của các luật liên quan đến đầu tư, kinh doanh (Luật số 40/2019/QH14).</a:t>
            </a:r>
          </a:p>
          <a:p>
            <a:pPr>
              <a:lnSpc>
                <a:spcPct val="120000"/>
              </a:lnSpc>
            </a:pPr>
            <a:r>
              <a:rPr lang="vi-VN" sz="4000" dirty="0">
                <a:solidFill>
                  <a:srgbClr val="532476"/>
                </a:solidFill>
              </a:rPr>
              <a:t>Năm 2020: Sửa đổi, bổ sung bởi Luật sửa đổi, bổ sung một số điều của Luật Hải quan (Luật số 107/2020/QH14).</a:t>
            </a:r>
          </a:p>
          <a:p>
            <a:pPr>
              <a:lnSpc>
                <a:spcPct val="120000"/>
              </a:lnSpc>
            </a:pPr>
            <a:r>
              <a:rPr lang="vi-VN" sz="4000" dirty="0">
                <a:solidFill>
                  <a:srgbClr val="532476"/>
                </a:solidFill>
              </a:rPr>
              <a:t>Năm 2022: Sửa đổi, bổ sung bởi Luật sửa đổi, bổ sung một số điều của Luật Hải quan (Luật số 50/2022/QH15).</a:t>
            </a:r>
          </a:p>
          <a:p>
            <a:pPr marL="0" indent="0" algn="just">
              <a:lnSpc>
                <a:spcPct val="120000"/>
              </a:lnSpc>
              <a:buFont typeface="Arial" panose="020B0604020202020204" pitchFamily="34" charset="0"/>
              <a:buNone/>
            </a:pPr>
            <a:endParaRPr lang="en-US" sz="3600" dirty="0">
              <a:solidFill>
                <a:srgbClr val="532476"/>
              </a:solidFill>
            </a:endParaRPr>
          </a:p>
        </p:txBody>
      </p:sp>
      <p:pic>
        <p:nvPicPr>
          <p:cNvPr id="5" name="Picture 12">
            <a:extLst>
              <a:ext uri="{FF2B5EF4-FFF2-40B4-BE49-F238E27FC236}">
                <a16:creationId xmlns:a16="http://schemas.microsoft.com/office/drawing/2014/main" id="{0F173E87-B8F8-67A8-17E0-5BF7BBDFB7D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311C5FF6-97C9-2124-959E-2B9BB5E5D70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Tree>
    <p:extLst>
      <p:ext uri="{BB962C8B-B14F-4D97-AF65-F5344CB8AC3E}">
        <p14:creationId xmlns:p14="http://schemas.microsoft.com/office/powerpoint/2010/main" val="2513389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additive="base">
                                        <p:cTn id="12"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 calcmode="lin" valueType="num">
                                      <p:cBhvr additive="base">
                                        <p:cTn id="18"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 calcmode="lin" valueType="num">
                                      <p:cBhvr additive="base">
                                        <p:cTn id="24"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6">
                                            <p:txEl>
                                              <p:pRg st="3" end="3"/>
                                            </p:txEl>
                                          </p:spTgt>
                                        </p:tgtEl>
                                        <p:attrNameLst>
                                          <p:attrName>style.visibility</p:attrName>
                                        </p:attrNameLst>
                                      </p:cBhvr>
                                      <p:to>
                                        <p:strVal val="visible"/>
                                      </p:to>
                                    </p:set>
                                    <p:anim calcmode="lin" valueType="num">
                                      <p:cBhvr additive="base">
                                        <p:cTn id="30"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BCB22-1283-57FA-5BD4-2884C39AFFB3}"/>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9B12B46D-167A-A56F-9205-4677F0306A85}"/>
              </a:ext>
            </a:extLst>
          </p:cNvPr>
          <p:cNvSpPr txBox="1"/>
          <p:nvPr/>
        </p:nvSpPr>
        <p:spPr>
          <a:xfrm>
            <a:off x="4953000" y="613732"/>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800" b="1" dirty="0">
                <a:solidFill>
                  <a:srgbClr val="24225C"/>
                </a:solidFill>
                <a:latin typeface="Arial" panose="020B0604020202020204" pitchFamily="34" charset="0"/>
                <a:cs typeface="Arial" panose="020B0604020202020204" pitchFamily="34" charset="0"/>
              </a:rPr>
              <a:t>1.1. LUẬT HẢI QUAN (</a:t>
            </a:r>
            <a:r>
              <a:rPr lang="en-US" sz="4800" b="1" dirty="0" err="1">
                <a:solidFill>
                  <a:srgbClr val="24225C"/>
                </a:solidFill>
                <a:latin typeface="Arial" panose="020B0604020202020204" pitchFamily="34" charset="0"/>
                <a:cs typeface="Arial" panose="020B0604020202020204" pitchFamily="34" charset="0"/>
              </a:rPr>
              <a:t>tt</a:t>
            </a:r>
            <a:r>
              <a:rPr lang="en-US" sz="4800" b="1" dirty="0">
                <a:solidFill>
                  <a:srgbClr val="24225C"/>
                </a:solidFill>
                <a:latin typeface="Arial" panose="020B0604020202020204" pitchFamily="34" charset="0"/>
                <a:cs typeface="Arial" panose="020B0604020202020204" pitchFamily="34" charset="0"/>
              </a:rPr>
              <a:t>)</a:t>
            </a:r>
            <a:endParaRPr kumimoji="0" lang="en-US" sz="48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66" name="Rectangle 20">
            <a:extLst>
              <a:ext uri="{FF2B5EF4-FFF2-40B4-BE49-F238E27FC236}">
                <a16:creationId xmlns:a16="http://schemas.microsoft.com/office/drawing/2014/main" id="{6F7D335A-6121-8B9E-D605-B3E0C066ED24}"/>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B8FFA571-2CD9-619B-3C55-CC915983E7DA}"/>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76CCDCB2-AD42-96A8-9A3F-A36AD90C92B5}"/>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BC7D14E9-57A6-F493-4D76-A8788FD7748F}"/>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Content Placeholder 2">
            <a:extLst>
              <a:ext uri="{FF2B5EF4-FFF2-40B4-BE49-F238E27FC236}">
                <a16:creationId xmlns:a16="http://schemas.microsoft.com/office/drawing/2014/main" id="{43A4A185-0D8F-AD2B-6E21-B37A23974E09}"/>
              </a:ext>
            </a:extLst>
          </p:cNvPr>
          <p:cNvSpPr txBox="1">
            <a:spLocks/>
          </p:cNvSpPr>
          <p:nvPr/>
        </p:nvSpPr>
        <p:spPr>
          <a:xfrm>
            <a:off x="606889" y="1712818"/>
            <a:ext cx="17335645" cy="9045537"/>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3600" dirty="0" err="1">
                <a:solidFill>
                  <a:srgbClr val="461E64"/>
                </a:solidFill>
              </a:rPr>
              <a:t>Luật</a:t>
            </a:r>
            <a:r>
              <a:rPr lang="en-US" sz="3600" dirty="0">
                <a:solidFill>
                  <a:srgbClr val="461E64"/>
                </a:solidFill>
              </a:rPr>
              <a:t> </a:t>
            </a:r>
            <a:r>
              <a:rPr lang="en-US" sz="3600" dirty="0" err="1">
                <a:solidFill>
                  <a:srgbClr val="461E64"/>
                </a:solidFill>
              </a:rPr>
              <a:t>Hải</a:t>
            </a:r>
            <a:r>
              <a:rPr lang="en-US" sz="3600" dirty="0">
                <a:solidFill>
                  <a:srgbClr val="461E64"/>
                </a:solidFill>
              </a:rPr>
              <a:t> </a:t>
            </a:r>
            <a:r>
              <a:rPr lang="en-US" sz="3600" dirty="0" err="1">
                <a:solidFill>
                  <a:srgbClr val="461E64"/>
                </a:solidFill>
              </a:rPr>
              <a:t>quan</a:t>
            </a:r>
            <a:r>
              <a:rPr lang="en-US" sz="3600" dirty="0">
                <a:solidFill>
                  <a:srgbClr val="461E64"/>
                </a:solidFill>
              </a:rPr>
              <a:t> </a:t>
            </a:r>
            <a:r>
              <a:rPr lang="en-US" sz="3600" dirty="0" err="1">
                <a:solidFill>
                  <a:srgbClr val="461E64"/>
                </a:solidFill>
              </a:rPr>
              <a:t>số</a:t>
            </a:r>
            <a:r>
              <a:rPr lang="en-US" sz="3600" dirty="0">
                <a:solidFill>
                  <a:srgbClr val="461E64"/>
                </a:solidFill>
              </a:rPr>
              <a:t> 54/2014/QH13 </a:t>
            </a:r>
            <a:r>
              <a:rPr lang="en-US" sz="3600" dirty="0" err="1">
                <a:solidFill>
                  <a:srgbClr val="461E64"/>
                </a:solidFill>
              </a:rPr>
              <a:t>có</a:t>
            </a:r>
            <a:r>
              <a:rPr lang="en-US" sz="3600" dirty="0">
                <a:solidFill>
                  <a:srgbClr val="461E64"/>
                </a:solidFill>
              </a:rPr>
              <a:t> </a:t>
            </a:r>
            <a:r>
              <a:rPr lang="en-US" sz="3600" dirty="0" err="1">
                <a:solidFill>
                  <a:srgbClr val="461E64"/>
                </a:solidFill>
              </a:rPr>
              <a:t>hiệu</a:t>
            </a:r>
            <a:r>
              <a:rPr lang="en-US" sz="3600" dirty="0">
                <a:solidFill>
                  <a:srgbClr val="461E64"/>
                </a:solidFill>
              </a:rPr>
              <a:t> </a:t>
            </a:r>
            <a:r>
              <a:rPr lang="en-US" sz="3600" dirty="0" err="1">
                <a:solidFill>
                  <a:srgbClr val="461E64"/>
                </a:solidFill>
              </a:rPr>
              <a:t>lực</a:t>
            </a:r>
            <a:r>
              <a:rPr lang="en-US" sz="3600" dirty="0">
                <a:solidFill>
                  <a:srgbClr val="461E64"/>
                </a:solidFill>
              </a:rPr>
              <a:t> </a:t>
            </a:r>
            <a:r>
              <a:rPr lang="en-US" sz="3600" dirty="0" err="1">
                <a:solidFill>
                  <a:srgbClr val="461E64"/>
                </a:solidFill>
              </a:rPr>
              <a:t>từ</a:t>
            </a:r>
            <a:r>
              <a:rPr lang="en-US" sz="3600" dirty="0">
                <a:solidFill>
                  <a:srgbClr val="461E64"/>
                </a:solidFill>
              </a:rPr>
              <a:t> </a:t>
            </a:r>
            <a:r>
              <a:rPr lang="en-US" sz="3600" dirty="0" err="1">
                <a:solidFill>
                  <a:srgbClr val="461E64"/>
                </a:solidFill>
              </a:rPr>
              <a:t>ngày</a:t>
            </a:r>
            <a:r>
              <a:rPr lang="en-US" sz="3600" dirty="0">
                <a:solidFill>
                  <a:srgbClr val="461E64"/>
                </a:solidFill>
              </a:rPr>
              <a:t> 01 </a:t>
            </a:r>
            <a:r>
              <a:rPr lang="en-US" sz="3600" dirty="0" err="1">
                <a:solidFill>
                  <a:srgbClr val="461E64"/>
                </a:solidFill>
              </a:rPr>
              <a:t>tháng</a:t>
            </a:r>
            <a:r>
              <a:rPr lang="en-US" sz="3600" dirty="0">
                <a:solidFill>
                  <a:srgbClr val="461E64"/>
                </a:solidFill>
              </a:rPr>
              <a:t> 01 </a:t>
            </a:r>
            <a:r>
              <a:rPr lang="en-US" sz="3600" dirty="0" err="1">
                <a:solidFill>
                  <a:srgbClr val="461E64"/>
                </a:solidFill>
              </a:rPr>
              <a:t>năm</a:t>
            </a:r>
            <a:r>
              <a:rPr lang="en-US" sz="3600" dirty="0">
                <a:solidFill>
                  <a:srgbClr val="461E64"/>
                </a:solidFill>
              </a:rPr>
              <a:t> 2015, </a:t>
            </a:r>
            <a:r>
              <a:rPr lang="en-US" sz="3600" dirty="0" err="1">
                <a:solidFill>
                  <a:srgbClr val="461E64"/>
                </a:solidFill>
              </a:rPr>
              <a:t>gồm</a:t>
            </a:r>
            <a:r>
              <a:rPr lang="en-US" sz="3600" dirty="0">
                <a:solidFill>
                  <a:srgbClr val="461E64"/>
                </a:solidFill>
              </a:rPr>
              <a:t> 8 </a:t>
            </a:r>
            <a:r>
              <a:rPr lang="en-US" sz="3600" dirty="0" err="1">
                <a:solidFill>
                  <a:srgbClr val="461E64"/>
                </a:solidFill>
              </a:rPr>
              <a:t>chương</a:t>
            </a:r>
            <a:r>
              <a:rPr lang="en-US" sz="3600" dirty="0">
                <a:solidFill>
                  <a:srgbClr val="461E64"/>
                </a:solidFill>
              </a:rPr>
              <a:t> </a:t>
            </a:r>
            <a:r>
              <a:rPr lang="en-US" sz="3600" dirty="0" err="1">
                <a:solidFill>
                  <a:srgbClr val="461E64"/>
                </a:solidFill>
              </a:rPr>
              <a:t>và</a:t>
            </a:r>
            <a:r>
              <a:rPr lang="en-US" sz="3600" dirty="0">
                <a:solidFill>
                  <a:srgbClr val="461E64"/>
                </a:solidFill>
              </a:rPr>
              <a:t> 104 </a:t>
            </a:r>
            <a:r>
              <a:rPr lang="en-US" sz="3600" dirty="0" err="1">
                <a:solidFill>
                  <a:srgbClr val="461E64"/>
                </a:solidFill>
              </a:rPr>
              <a:t>điều</a:t>
            </a:r>
            <a:r>
              <a:rPr lang="en-US" sz="3600" dirty="0">
                <a:solidFill>
                  <a:srgbClr val="461E64"/>
                </a:solidFill>
              </a:rPr>
              <a:t>. </a:t>
            </a:r>
            <a:r>
              <a:rPr lang="en-US" sz="3600" dirty="0" err="1">
                <a:solidFill>
                  <a:srgbClr val="461E64"/>
                </a:solidFill>
              </a:rPr>
              <a:t>Dưới</a:t>
            </a:r>
            <a:r>
              <a:rPr lang="en-US" sz="3600" dirty="0">
                <a:solidFill>
                  <a:srgbClr val="461E64"/>
                </a:solidFill>
              </a:rPr>
              <a:t> </a:t>
            </a:r>
            <a:r>
              <a:rPr lang="en-US" sz="3600" dirty="0" err="1">
                <a:solidFill>
                  <a:srgbClr val="461E64"/>
                </a:solidFill>
              </a:rPr>
              <a:t>đây</a:t>
            </a:r>
            <a:r>
              <a:rPr lang="en-US" sz="3600" dirty="0">
                <a:solidFill>
                  <a:srgbClr val="461E64"/>
                </a:solidFill>
              </a:rPr>
              <a:t> </a:t>
            </a:r>
            <a:r>
              <a:rPr lang="en-US" sz="3600" dirty="0" err="1">
                <a:solidFill>
                  <a:srgbClr val="461E64"/>
                </a:solidFill>
              </a:rPr>
              <a:t>là</a:t>
            </a:r>
            <a:r>
              <a:rPr lang="en-US" sz="3600" dirty="0">
                <a:solidFill>
                  <a:srgbClr val="461E64"/>
                </a:solidFill>
              </a:rPr>
              <a:t> </a:t>
            </a:r>
            <a:r>
              <a:rPr lang="en-US" sz="3600" dirty="0" err="1">
                <a:solidFill>
                  <a:srgbClr val="461E64"/>
                </a:solidFill>
              </a:rPr>
              <a:t>danh</a:t>
            </a:r>
            <a:r>
              <a:rPr lang="en-US" sz="3600" dirty="0">
                <a:solidFill>
                  <a:srgbClr val="461E64"/>
                </a:solidFill>
              </a:rPr>
              <a:t> </a:t>
            </a:r>
            <a:r>
              <a:rPr lang="en-US" sz="3600" dirty="0" err="1">
                <a:solidFill>
                  <a:srgbClr val="461E64"/>
                </a:solidFill>
              </a:rPr>
              <a:t>sách</a:t>
            </a:r>
            <a:r>
              <a:rPr lang="en-US" sz="3600" dirty="0">
                <a:solidFill>
                  <a:srgbClr val="461E64"/>
                </a:solidFill>
              </a:rPr>
              <a:t> </a:t>
            </a:r>
            <a:r>
              <a:rPr lang="en-US" sz="3600" dirty="0" err="1">
                <a:solidFill>
                  <a:srgbClr val="461E64"/>
                </a:solidFill>
              </a:rPr>
              <a:t>các</a:t>
            </a:r>
            <a:r>
              <a:rPr lang="en-US" sz="3600" dirty="0">
                <a:solidFill>
                  <a:srgbClr val="461E64"/>
                </a:solidFill>
              </a:rPr>
              <a:t> </a:t>
            </a:r>
            <a:r>
              <a:rPr lang="en-US" sz="3600" dirty="0" err="1">
                <a:solidFill>
                  <a:srgbClr val="461E64"/>
                </a:solidFill>
              </a:rPr>
              <a:t>chương</a:t>
            </a:r>
            <a:r>
              <a:rPr lang="en-US" sz="3600" dirty="0">
                <a:solidFill>
                  <a:srgbClr val="461E64"/>
                </a:solidFill>
              </a:rPr>
              <a:t> </a:t>
            </a:r>
            <a:r>
              <a:rPr lang="en-US" sz="3600" dirty="0" err="1">
                <a:solidFill>
                  <a:srgbClr val="461E64"/>
                </a:solidFill>
              </a:rPr>
              <a:t>và</a:t>
            </a:r>
            <a:r>
              <a:rPr lang="en-US" sz="3600" dirty="0">
                <a:solidFill>
                  <a:srgbClr val="461E64"/>
                </a:solidFill>
              </a:rPr>
              <a:t> </a:t>
            </a:r>
            <a:r>
              <a:rPr lang="en-US" sz="3600" dirty="0" err="1">
                <a:solidFill>
                  <a:srgbClr val="461E64"/>
                </a:solidFill>
              </a:rPr>
              <a:t>tên</a:t>
            </a:r>
            <a:r>
              <a:rPr lang="en-US" sz="3600" dirty="0">
                <a:solidFill>
                  <a:srgbClr val="461E64"/>
                </a:solidFill>
              </a:rPr>
              <a:t> </a:t>
            </a:r>
            <a:r>
              <a:rPr lang="en-US" sz="3600" dirty="0" err="1">
                <a:solidFill>
                  <a:srgbClr val="461E64"/>
                </a:solidFill>
              </a:rPr>
              <a:t>các</a:t>
            </a:r>
            <a:r>
              <a:rPr lang="en-US" sz="3600" dirty="0">
                <a:solidFill>
                  <a:srgbClr val="461E64"/>
                </a:solidFill>
              </a:rPr>
              <a:t> </a:t>
            </a:r>
            <a:r>
              <a:rPr lang="en-US" sz="3600" dirty="0" err="1">
                <a:solidFill>
                  <a:srgbClr val="461E64"/>
                </a:solidFill>
              </a:rPr>
              <a:t>điều</a:t>
            </a:r>
            <a:r>
              <a:rPr lang="en-US" sz="3600" dirty="0">
                <a:solidFill>
                  <a:srgbClr val="461E64"/>
                </a:solidFill>
              </a:rPr>
              <a:t> </a:t>
            </a:r>
            <a:r>
              <a:rPr lang="en-US" sz="3600" dirty="0" err="1">
                <a:solidFill>
                  <a:srgbClr val="461E64"/>
                </a:solidFill>
              </a:rPr>
              <a:t>trong</a:t>
            </a:r>
            <a:r>
              <a:rPr lang="en-US" sz="3600" dirty="0">
                <a:solidFill>
                  <a:srgbClr val="461E64"/>
                </a:solidFill>
              </a:rPr>
              <a:t> </a:t>
            </a:r>
            <a:r>
              <a:rPr lang="en-US" sz="3600" dirty="0" err="1">
                <a:solidFill>
                  <a:srgbClr val="461E64"/>
                </a:solidFill>
              </a:rPr>
              <a:t>Luật</a:t>
            </a:r>
            <a:r>
              <a:rPr lang="en-US" sz="3600" dirty="0">
                <a:solidFill>
                  <a:srgbClr val="461E64"/>
                </a:solidFill>
              </a:rPr>
              <a:t>:</a:t>
            </a:r>
          </a:p>
          <a:p>
            <a:r>
              <a:rPr lang="en-US" sz="3600" dirty="0" err="1">
                <a:solidFill>
                  <a:srgbClr val="461E64"/>
                </a:solidFill>
              </a:rPr>
              <a:t>Chương</a:t>
            </a:r>
            <a:r>
              <a:rPr lang="en-US" sz="3600" dirty="0">
                <a:solidFill>
                  <a:srgbClr val="461E64"/>
                </a:solidFill>
              </a:rPr>
              <a:t> I: Quy </a:t>
            </a:r>
            <a:r>
              <a:rPr lang="en-US" sz="3600" dirty="0" err="1">
                <a:solidFill>
                  <a:srgbClr val="461E64"/>
                </a:solidFill>
              </a:rPr>
              <a:t>định</a:t>
            </a:r>
            <a:r>
              <a:rPr lang="en-US" sz="3600" dirty="0">
                <a:solidFill>
                  <a:srgbClr val="461E64"/>
                </a:solidFill>
              </a:rPr>
              <a:t> </a:t>
            </a:r>
            <a:r>
              <a:rPr lang="en-US" sz="3600" dirty="0" err="1">
                <a:solidFill>
                  <a:srgbClr val="461E64"/>
                </a:solidFill>
              </a:rPr>
              <a:t>chung</a:t>
            </a:r>
            <a:r>
              <a:rPr lang="en-US" sz="3600" dirty="0">
                <a:solidFill>
                  <a:srgbClr val="461E64"/>
                </a:solidFill>
              </a:rPr>
              <a:t> (</a:t>
            </a:r>
            <a:r>
              <a:rPr lang="en-US" sz="3600" dirty="0" err="1">
                <a:solidFill>
                  <a:srgbClr val="461E64"/>
                </a:solidFill>
              </a:rPr>
              <a:t>Điều</a:t>
            </a:r>
            <a:r>
              <a:rPr lang="en-US" sz="3600" dirty="0">
                <a:solidFill>
                  <a:srgbClr val="461E64"/>
                </a:solidFill>
              </a:rPr>
              <a:t> 1 - </a:t>
            </a:r>
            <a:r>
              <a:rPr lang="en-US" sz="3600" dirty="0" err="1">
                <a:solidFill>
                  <a:srgbClr val="461E64"/>
                </a:solidFill>
              </a:rPr>
              <a:t>Điều</a:t>
            </a:r>
            <a:r>
              <a:rPr lang="en-US" sz="3600" dirty="0">
                <a:solidFill>
                  <a:srgbClr val="461E64"/>
                </a:solidFill>
              </a:rPr>
              <a:t> 11) </a:t>
            </a:r>
            <a:r>
              <a:rPr lang="en-US" sz="3600" dirty="0">
                <a:solidFill>
                  <a:srgbClr val="FF0000"/>
                </a:solidFill>
              </a:rPr>
              <a:t>(</a:t>
            </a:r>
            <a:r>
              <a:rPr lang="en-US" sz="3600" dirty="0" err="1">
                <a:solidFill>
                  <a:srgbClr val="FF0000"/>
                </a:solidFill>
              </a:rPr>
              <a:t>nhóm</a:t>
            </a:r>
            <a:r>
              <a:rPr lang="en-US" sz="3600" dirty="0">
                <a:solidFill>
                  <a:srgbClr val="FF0000"/>
                </a:solidFill>
              </a:rPr>
              <a:t> 2)</a:t>
            </a:r>
          </a:p>
          <a:p>
            <a:r>
              <a:rPr lang="en-US" sz="3600" dirty="0" err="1">
                <a:solidFill>
                  <a:srgbClr val="461E64"/>
                </a:solidFill>
              </a:rPr>
              <a:t>Chương</a:t>
            </a:r>
            <a:r>
              <a:rPr lang="en-US" sz="3600" dirty="0">
                <a:solidFill>
                  <a:srgbClr val="461E64"/>
                </a:solidFill>
              </a:rPr>
              <a:t> II: </a:t>
            </a:r>
            <a:r>
              <a:rPr lang="en-US" sz="3600" dirty="0" err="1">
                <a:solidFill>
                  <a:srgbClr val="461E64"/>
                </a:solidFill>
              </a:rPr>
              <a:t>Cơ</a:t>
            </a:r>
            <a:r>
              <a:rPr lang="en-US" sz="3600" dirty="0">
                <a:solidFill>
                  <a:srgbClr val="461E64"/>
                </a:solidFill>
              </a:rPr>
              <a:t> </a:t>
            </a:r>
            <a:r>
              <a:rPr lang="en-US" sz="3600" dirty="0" err="1">
                <a:solidFill>
                  <a:srgbClr val="461E64"/>
                </a:solidFill>
              </a:rPr>
              <a:t>quan</a:t>
            </a:r>
            <a:r>
              <a:rPr lang="en-US" sz="3600" dirty="0">
                <a:solidFill>
                  <a:srgbClr val="461E64"/>
                </a:solidFill>
              </a:rPr>
              <a:t> </a:t>
            </a:r>
            <a:r>
              <a:rPr lang="en-US" sz="3600" dirty="0" err="1">
                <a:solidFill>
                  <a:srgbClr val="461E64"/>
                </a:solidFill>
              </a:rPr>
              <a:t>Hải</a:t>
            </a:r>
            <a:r>
              <a:rPr lang="en-US" sz="3600" dirty="0">
                <a:solidFill>
                  <a:srgbClr val="461E64"/>
                </a:solidFill>
              </a:rPr>
              <a:t> </a:t>
            </a:r>
            <a:r>
              <a:rPr lang="en-US" sz="3600" dirty="0" err="1">
                <a:solidFill>
                  <a:srgbClr val="461E64"/>
                </a:solidFill>
              </a:rPr>
              <a:t>quan</a:t>
            </a:r>
            <a:r>
              <a:rPr lang="en-US" sz="3600" dirty="0">
                <a:solidFill>
                  <a:srgbClr val="461E64"/>
                </a:solidFill>
              </a:rPr>
              <a:t> </a:t>
            </a:r>
            <a:r>
              <a:rPr lang="en-US" sz="3600" dirty="0" err="1">
                <a:solidFill>
                  <a:srgbClr val="461E64"/>
                </a:solidFill>
              </a:rPr>
              <a:t>và</a:t>
            </a:r>
            <a:r>
              <a:rPr lang="en-US" sz="3600" dirty="0">
                <a:solidFill>
                  <a:srgbClr val="461E64"/>
                </a:solidFill>
              </a:rPr>
              <a:t> </a:t>
            </a:r>
            <a:r>
              <a:rPr lang="en-US" sz="3600" dirty="0" err="1">
                <a:solidFill>
                  <a:srgbClr val="461E64"/>
                </a:solidFill>
              </a:rPr>
              <a:t>tổ</a:t>
            </a:r>
            <a:r>
              <a:rPr lang="en-US" sz="3600" dirty="0">
                <a:solidFill>
                  <a:srgbClr val="461E64"/>
                </a:solidFill>
              </a:rPr>
              <a:t> </a:t>
            </a:r>
            <a:r>
              <a:rPr lang="en-US" sz="3600" dirty="0" err="1">
                <a:solidFill>
                  <a:srgbClr val="461E64"/>
                </a:solidFill>
              </a:rPr>
              <a:t>chức</a:t>
            </a:r>
            <a:r>
              <a:rPr lang="en-US" sz="3600" dirty="0">
                <a:solidFill>
                  <a:srgbClr val="461E64"/>
                </a:solidFill>
              </a:rPr>
              <a:t> </a:t>
            </a:r>
            <a:r>
              <a:rPr lang="en-US" sz="3600" dirty="0" err="1">
                <a:solidFill>
                  <a:srgbClr val="461E64"/>
                </a:solidFill>
              </a:rPr>
              <a:t>hải</a:t>
            </a:r>
            <a:r>
              <a:rPr lang="en-US" sz="3600" dirty="0">
                <a:solidFill>
                  <a:srgbClr val="461E64"/>
                </a:solidFill>
              </a:rPr>
              <a:t> </a:t>
            </a:r>
            <a:r>
              <a:rPr lang="en-US" sz="3600" dirty="0" err="1">
                <a:solidFill>
                  <a:srgbClr val="461E64"/>
                </a:solidFill>
              </a:rPr>
              <a:t>quan</a:t>
            </a:r>
            <a:r>
              <a:rPr lang="en-US" sz="3600" dirty="0">
                <a:solidFill>
                  <a:srgbClr val="461E64"/>
                </a:solidFill>
              </a:rPr>
              <a:t> (</a:t>
            </a:r>
            <a:r>
              <a:rPr lang="en-US" sz="3600" dirty="0" err="1">
                <a:solidFill>
                  <a:srgbClr val="461E64"/>
                </a:solidFill>
              </a:rPr>
              <a:t>Điều</a:t>
            </a:r>
            <a:r>
              <a:rPr lang="en-US" sz="3600" dirty="0">
                <a:solidFill>
                  <a:srgbClr val="461E64"/>
                </a:solidFill>
              </a:rPr>
              <a:t> 12 - </a:t>
            </a:r>
            <a:r>
              <a:rPr lang="en-US" sz="3600" dirty="0" err="1">
                <a:solidFill>
                  <a:srgbClr val="461E64"/>
                </a:solidFill>
              </a:rPr>
              <a:t>Điều</a:t>
            </a:r>
            <a:r>
              <a:rPr lang="en-US" sz="3600" dirty="0">
                <a:solidFill>
                  <a:srgbClr val="461E64"/>
                </a:solidFill>
              </a:rPr>
              <a:t> 15) (</a:t>
            </a:r>
            <a:r>
              <a:rPr lang="en-US" sz="3600" dirty="0" err="1">
                <a:solidFill>
                  <a:srgbClr val="FF0000"/>
                </a:solidFill>
              </a:rPr>
              <a:t>nhóm</a:t>
            </a:r>
            <a:r>
              <a:rPr lang="en-US" sz="3600" dirty="0">
                <a:solidFill>
                  <a:srgbClr val="FF0000"/>
                </a:solidFill>
              </a:rPr>
              <a:t> 3)</a:t>
            </a:r>
          </a:p>
          <a:p>
            <a:r>
              <a:rPr lang="en-US" sz="3600" dirty="0" err="1">
                <a:solidFill>
                  <a:srgbClr val="461E64"/>
                </a:solidFill>
              </a:rPr>
              <a:t>Chương</a:t>
            </a:r>
            <a:r>
              <a:rPr lang="en-US" sz="3600" dirty="0">
                <a:solidFill>
                  <a:srgbClr val="461E64"/>
                </a:solidFill>
              </a:rPr>
              <a:t> III: </a:t>
            </a:r>
            <a:r>
              <a:rPr lang="en-US" sz="3600" dirty="0" err="1">
                <a:solidFill>
                  <a:srgbClr val="461E64"/>
                </a:solidFill>
              </a:rPr>
              <a:t>Thủ</a:t>
            </a:r>
            <a:r>
              <a:rPr lang="en-US" sz="3600" dirty="0">
                <a:solidFill>
                  <a:srgbClr val="461E64"/>
                </a:solidFill>
              </a:rPr>
              <a:t> </a:t>
            </a:r>
            <a:r>
              <a:rPr lang="en-US" sz="3600" dirty="0" err="1">
                <a:solidFill>
                  <a:srgbClr val="461E64"/>
                </a:solidFill>
              </a:rPr>
              <a:t>tục</a:t>
            </a:r>
            <a:r>
              <a:rPr lang="en-US" sz="3600" dirty="0">
                <a:solidFill>
                  <a:srgbClr val="461E64"/>
                </a:solidFill>
              </a:rPr>
              <a:t> </a:t>
            </a:r>
            <a:r>
              <a:rPr lang="en-US" sz="3600" dirty="0" err="1">
                <a:solidFill>
                  <a:srgbClr val="461E64"/>
                </a:solidFill>
              </a:rPr>
              <a:t>hải</a:t>
            </a:r>
            <a:r>
              <a:rPr lang="en-US" sz="3600" dirty="0">
                <a:solidFill>
                  <a:srgbClr val="461E64"/>
                </a:solidFill>
              </a:rPr>
              <a:t> </a:t>
            </a:r>
            <a:r>
              <a:rPr lang="en-US" sz="3600" dirty="0" err="1">
                <a:solidFill>
                  <a:srgbClr val="461E64"/>
                </a:solidFill>
              </a:rPr>
              <a:t>quan</a:t>
            </a:r>
            <a:r>
              <a:rPr lang="en-US" sz="3600" dirty="0">
                <a:solidFill>
                  <a:srgbClr val="461E64"/>
                </a:solidFill>
              </a:rPr>
              <a:t> (</a:t>
            </a:r>
            <a:r>
              <a:rPr lang="en-US" sz="3600" dirty="0" err="1">
                <a:solidFill>
                  <a:srgbClr val="461E64"/>
                </a:solidFill>
              </a:rPr>
              <a:t>Điều</a:t>
            </a:r>
            <a:r>
              <a:rPr lang="en-US" sz="3600" dirty="0">
                <a:solidFill>
                  <a:srgbClr val="461E64"/>
                </a:solidFill>
              </a:rPr>
              <a:t> 16 - </a:t>
            </a:r>
            <a:r>
              <a:rPr lang="en-US" sz="3600" dirty="0" err="1">
                <a:solidFill>
                  <a:srgbClr val="461E64"/>
                </a:solidFill>
              </a:rPr>
              <a:t>Điều</a:t>
            </a:r>
            <a:r>
              <a:rPr lang="en-US" sz="3600" dirty="0">
                <a:solidFill>
                  <a:srgbClr val="461E64"/>
                </a:solidFill>
              </a:rPr>
              <a:t> 82) </a:t>
            </a:r>
            <a:r>
              <a:rPr lang="en-US" sz="3600" dirty="0">
                <a:solidFill>
                  <a:srgbClr val="FF0000"/>
                </a:solidFill>
              </a:rPr>
              <a:t>(</a:t>
            </a:r>
            <a:r>
              <a:rPr lang="en-US" sz="3600" dirty="0" err="1">
                <a:solidFill>
                  <a:srgbClr val="FF0000"/>
                </a:solidFill>
              </a:rPr>
              <a:t>nhóm</a:t>
            </a:r>
            <a:r>
              <a:rPr lang="en-US" sz="3600" dirty="0">
                <a:solidFill>
                  <a:srgbClr val="FF0000"/>
                </a:solidFill>
              </a:rPr>
              <a:t> 5)</a:t>
            </a:r>
          </a:p>
          <a:p>
            <a:r>
              <a:rPr lang="en-US" sz="3600" dirty="0" err="1">
                <a:solidFill>
                  <a:srgbClr val="461E64"/>
                </a:solidFill>
              </a:rPr>
              <a:t>Chương</a:t>
            </a:r>
            <a:r>
              <a:rPr lang="en-US" sz="3600" dirty="0">
                <a:solidFill>
                  <a:srgbClr val="461E64"/>
                </a:solidFill>
              </a:rPr>
              <a:t> IV: </a:t>
            </a:r>
            <a:r>
              <a:rPr lang="en-US" sz="3600" dirty="0" err="1">
                <a:solidFill>
                  <a:srgbClr val="461E64"/>
                </a:solidFill>
              </a:rPr>
              <a:t>Kiểm</a:t>
            </a:r>
            <a:r>
              <a:rPr lang="en-US" sz="3600" dirty="0">
                <a:solidFill>
                  <a:srgbClr val="461E64"/>
                </a:solidFill>
              </a:rPr>
              <a:t> </a:t>
            </a:r>
            <a:r>
              <a:rPr lang="en-US" sz="3600" dirty="0" err="1">
                <a:solidFill>
                  <a:srgbClr val="461E64"/>
                </a:solidFill>
              </a:rPr>
              <a:t>tra</a:t>
            </a:r>
            <a:r>
              <a:rPr lang="en-US" sz="3600" dirty="0">
                <a:solidFill>
                  <a:srgbClr val="461E64"/>
                </a:solidFill>
              </a:rPr>
              <a:t>, </a:t>
            </a:r>
            <a:r>
              <a:rPr lang="en-US" sz="3600" dirty="0" err="1">
                <a:solidFill>
                  <a:srgbClr val="461E64"/>
                </a:solidFill>
              </a:rPr>
              <a:t>giám</a:t>
            </a:r>
            <a:r>
              <a:rPr lang="en-US" sz="3600" dirty="0">
                <a:solidFill>
                  <a:srgbClr val="461E64"/>
                </a:solidFill>
              </a:rPr>
              <a:t> </a:t>
            </a:r>
            <a:r>
              <a:rPr lang="en-US" sz="3600" dirty="0" err="1">
                <a:solidFill>
                  <a:srgbClr val="461E64"/>
                </a:solidFill>
              </a:rPr>
              <a:t>sát</a:t>
            </a:r>
            <a:r>
              <a:rPr lang="en-US" sz="3600" dirty="0">
                <a:solidFill>
                  <a:srgbClr val="461E64"/>
                </a:solidFill>
              </a:rPr>
              <a:t> </a:t>
            </a:r>
            <a:r>
              <a:rPr lang="en-US" sz="3600" dirty="0" err="1">
                <a:solidFill>
                  <a:srgbClr val="461E64"/>
                </a:solidFill>
              </a:rPr>
              <a:t>hải</a:t>
            </a:r>
            <a:r>
              <a:rPr lang="en-US" sz="3600" dirty="0">
                <a:solidFill>
                  <a:srgbClr val="461E64"/>
                </a:solidFill>
              </a:rPr>
              <a:t> </a:t>
            </a:r>
            <a:r>
              <a:rPr lang="en-US" sz="3600" dirty="0" err="1">
                <a:solidFill>
                  <a:srgbClr val="461E64"/>
                </a:solidFill>
              </a:rPr>
              <a:t>quan</a:t>
            </a:r>
            <a:r>
              <a:rPr lang="en-US" sz="3600" dirty="0">
                <a:solidFill>
                  <a:srgbClr val="461E64"/>
                </a:solidFill>
              </a:rPr>
              <a:t> (</a:t>
            </a:r>
            <a:r>
              <a:rPr lang="en-US" sz="3600" dirty="0" err="1">
                <a:solidFill>
                  <a:srgbClr val="461E64"/>
                </a:solidFill>
              </a:rPr>
              <a:t>Điều</a:t>
            </a:r>
            <a:r>
              <a:rPr lang="en-US" sz="3600" dirty="0">
                <a:solidFill>
                  <a:srgbClr val="461E64"/>
                </a:solidFill>
              </a:rPr>
              <a:t> 83 - </a:t>
            </a:r>
            <a:r>
              <a:rPr lang="en-US" sz="3600" dirty="0" err="1">
                <a:solidFill>
                  <a:srgbClr val="461E64"/>
                </a:solidFill>
              </a:rPr>
              <a:t>Điều</a:t>
            </a:r>
            <a:r>
              <a:rPr lang="en-US" sz="3600" dirty="0">
                <a:solidFill>
                  <a:srgbClr val="461E64"/>
                </a:solidFill>
              </a:rPr>
              <a:t> 86) </a:t>
            </a:r>
            <a:r>
              <a:rPr lang="en-US" sz="3600" dirty="0">
                <a:solidFill>
                  <a:srgbClr val="FF0000"/>
                </a:solidFill>
              </a:rPr>
              <a:t>(</a:t>
            </a:r>
            <a:r>
              <a:rPr lang="en-US" sz="3600" dirty="0" err="1">
                <a:solidFill>
                  <a:srgbClr val="FF0000"/>
                </a:solidFill>
              </a:rPr>
              <a:t>nhóm</a:t>
            </a:r>
            <a:r>
              <a:rPr lang="en-US" sz="3600" dirty="0">
                <a:solidFill>
                  <a:srgbClr val="FF0000"/>
                </a:solidFill>
              </a:rPr>
              <a:t> 1)</a:t>
            </a:r>
          </a:p>
          <a:p>
            <a:r>
              <a:rPr lang="en-US" sz="3600" dirty="0" err="1">
                <a:solidFill>
                  <a:srgbClr val="461E64"/>
                </a:solidFill>
              </a:rPr>
              <a:t>Chương</a:t>
            </a:r>
            <a:r>
              <a:rPr lang="en-US" sz="3600" dirty="0">
                <a:solidFill>
                  <a:srgbClr val="461E64"/>
                </a:solidFill>
              </a:rPr>
              <a:t> V: </a:t>
            </a:r>
            <a:r>
              <a:rPr lang="en-US" sz="3600" dirty="0" err="1">
                <a:solidFill>
                  <a:srgbClr val="461E64"/>
                </a:solidFill>
              </a:rPr>
              <a:t>Xử</a:t>
            </a:r>
            <a:r>
              <a:rPr lang="en-US" sz="3600" dirty="0">
                <a:solidFill>
                  <a:srgbClr val="461E64"/>
                </a:solidFill>
              </a:rPr>
              <a:t> </a:t>
            </a:r>
            <a:r>
              <a:rPr lang="en-US" sz="3600" dirty="0" err="1">
                <a:solidFill>
                  <a:srgbClr val="461E64"/>
                </a:solidFill>
              </a:rPr>
              <a:t>lý</a:t>
            </a:r>
            <a:r>
              <a:rPr lang="en-US" sz="3600" dirty="0">
                <a:solidFill>
                  <a:srgbClr val="461E64"/>
                </a:solidFill>
              </a:rPr>
              <a:t> vi </a:t>
            </a:r>
            <a:r>
              <a:rPr lang="en-US" sz="3600" dirty="0" err="1">
                <a:solidFill>
                  <a:srgbClr val="461E64"/>
                </a:solidFill>
              </a:rPr>
              <a:t>phạm</a:t>
            </a:r>
            <a:r>
              <a:rPr lang="en-US" sz="3600" dirty="0">
                <a:solidFill>
                  <a:srgbClr val="461E64"/>
                </a:solidFill>
              </a:rPr>
              <a:t> </a:t>
            </a:r>
            <a:r>
              <a:rPr lang="en-US" sz="3600" dirty="0" err="1">
                <a:solidFill>
                  <a:srgbClr val="461E64"/>
                </a:solidFill>
              </a:rPr>
              <a:t>pháp</a:t>
            </a:r>
            <a:r>
              <a:rPr lang="en-US" sz="3600" dirty="0">
                <a:solidFill>
                  <a:srgbClr val="461E64"/>
                </a:solidFill>
              </a:rPr>
              <a:t> </a:t>
            </a:r>
            <a:r>
              <a:rPr lang="en-US" sz="3600" dirty="0" err="1">
                <a:solidFill>
                  <a:srgbClr val="461E64"/>
                </a:solidFill>
              </a:rPr>
              <a:t>luật</a:t>
            </a:r>
            <a:r>
              <a:rPr lang="en-US" sz="3600" dirty="0">
                <a:solidFill>
                  <a:srgbClr val="461E64"/>
                </a:solidFill>
              </a:rPr>
              <a:t> </a:t>
            </a:r>
            <a:r>
              <a:rPr lang="en-US" sz="3600" dirty="0" err="1">
                <a:solidFill>
                  <a:srgbClr val="461E64"/>
                </a:solidFill>
              </a:rPr>
              <a:t>về</a:t>
            </a:r>
            <a:r>
              <a:rPr lang="en-US" sz="3600" dirty="0">
                <a:solidFill>
                  <a:srgbClr val="461E64"/>
                </a:solidFill>
              </a:rPr>
              <a:t> </a:t>
            </a:r>
            <a:r>
              <a:rPr lang="en-US" sz="3600" dirty="0" err="1">
                <a:solidFill>
                  <a:srgbClr val="461E64"/>
                </a:solidFill>
              </a:rPr>
              <a:t>hải</a:t>
            </a:r>
            <a:r>
              <a:rPr lang="en-US" sz="3600" dirty="0">
                <a:solidFill>
                  <a:srgbClr val="461E64"/>
                </a:solidFill>
              </a:rPr>
              <a:t> </a:t>
            </a:r>
            <a:r>
              <a:rPr lang="en-US" sz="3600" dirty="0" err="1">
                <a:solidFill>
                  <a:srgbClr val="461E64"/>
                </a:solidFill>
              </a:rPr>
              <a:t>quan</a:t>
            </a:r>
            <a:r>
              <a:rPr lang="en-US" sz="3600" dirty="0">
                <a:solidFill>
                  <a:srgbClr val="461E64"/>
                </a:solidFill>
              </a:rPr>
              <a:t> (</a:t>
            </a:r>
            <a:r>
              <a:rPr lang="en-US" sz="3600" dirty="0" err="1">
                <a:solidFill>
                  <a:srgbClr val="461E64"/>
                </a:solidFill>
              </a:rPr>
              <a:t>Điều</a:t>
            </a:r>
            <a:r>
              <a:rPr lang="en-US" sz="3600" dirty="0">
                <a:solidFill>
                  <a:srgbClr val="461E64"/>
                </a:solidFill>
              </a:rPr>
              <a:t> 87 - </a:t>
            </a:r>
            <a:r>
              <a:rPr lang="en-US" sz="3600" dirty="0" err="1">
                <a:solidFill>
                  <a:srgbClr val="461E64"/>
                </a:solidFill>
              </a:rPr>
              <a:t>Điều</a:t>
            </a:r>
            <a:r>
              <a:rPr lang="en-US" sz="3600" dirty="0">
                <a:solidFill>
                  <a:srgbClr val="461E64"/>
                </a:solidFill>
              </a:rPr>
              <a:t> 92) </a:t>
            </a:r>
            <a:r>
              <a:rPr lang="en-US" sz="3600" dirty="0">
                <a:solidFill>
                  <a:srgbClr val="FF0000"/>
                </a:solidFill>
              </a:rPr>
              <a:t>(</a:t>
            </a:r>
            <a:r>
              <a:rPr lang="en-US" sz="3600" dirty="0" err="1">
                <a:solidFill>
                  <a:srgbClr val="FF0000"/>
                </a:solidFill>
              </a:rPr>
              <a:t>nhóm</a:t>
            </a:r>
            <a:r>
              <a:rPr lang="en-US" sz="3600" dirty="0">
                <a:solidFill>
                  <a:srgbClr val="FF0000"/>
                </a:solidFill>
              </a:rPr>
              <a:t> 6)</a:t>
            </a:r>
          </a:p>
          <a:p>
            <a:r>
              <a:rPr lang="en-US" sz="3600" dirty="0" err="1">
                <a:solidFill>
                  <a:srgbClr val="461E64"/>
                </a:solidFill>
              </a:rPr>
              <a:t>Chương</a:t>
            </a:r>
            <a:r>
              <a:rPr lang="en-US" sz="3600" dirty="0">
                <a:solidFill>
                  <a:srgbClr val="461E64"/>
                </a:solidFill>
              </a:rPr>
              <a:t> VI: </a:t>
            </a:r>
            <a:r>
              <a:rPr lang="en-US" sz="3600" dirty="0" err="1">
                <a:solidFill>
                  <a:srgbClr val="461E64"/>
                </a:solidFill>
              </a:rPr>
              <a:t>Quản</a:t>
            </a:r>
            <a:r>
              <a:rPr lang="en-US" sz="3600" dirty="0">
                <a:solidFill>
                  <a:srgbClr val="461E64"/>
                </a:solidFill>
              </a:rPr>
              <a:t> </a:t>
            </a:r>
            <a:r>
              <a:rPr lang="en-US" sz="3600" dirty="0" err="1">
                <a:solidFill>
                  <a:srgbClr val="461E64"/>
                </a:solidFill>
              </a:rPr>
              <a:t>lý</a:t>
            </a:r>
            <a:r>
              <a:rPr lang="en-US" sz="3600" dirty="0">
                <a:solidFill>
                  <a:srgbClr val="461E64"/>
                </a:solidFill>
              </a:rPr>
              <a:t> </a:t>
            </a:r>
            <a:r>
              <a:rPr lang="en-US" sz="3600" dirty="0" err="1">
                <a:solidFill>
                  <a:srgbClr val="461E64"/>
                </a:solidFill>
              </a:rPr>
              <a:t>thuế</a:t>
            </a:r>
            <a:r>
              <a:rPr lang="en-US" sz="3600" dirty="0">
                <a:solidFill>
                  <a:srgbClr val="461E64"/>
                </a:solidFill>
              </a:rPr>
              <a:t> </a:t>
            </a:r>
            <a:r>
              <a:rPr lang="en-US" sz="3600" dirty="0" err="1">
                <a:solidFill>
                  <a:srgbClr val="461E64"/>
                </a:solidFill>
              </a:rPr>
              <a:t>đối</a:t>
            </a:r>
            <a:r>
              <a:rPr lang="en-US" sz="3600" dirty="0">
                <a:solidFill>
                  <a:srgbClr val="461E64"/>
                </a:solidFill>
              </a:rPr>
              <a:t> </a:t>
            </a:r>
            <a:r>
              <a:rPr lang="en-US" sz="3600" dirty="0" err="1">
                <a:solidFill>
                  <a:srgbClr val="461E64"/>
                </a:solidFill>
              </a:rPr>
              <a:t>với</a:t>
            </a:r>
            <a:r>
              <a:rPr lang="en-US" sz="3600" dirty="0">
                <a:solidFill>
                  <a:srgbClr val="461E64"/>
                </a:solidFill>
              </a:rPr>
              <a:t> </a:t>
            </a:r>
            <a:r>
              <a:rPr lang="en-US" sz="3600" dirty="0" err="1">
                <a:solidFill>
                  <a:srgbClr val="461E64"/>
                </a:solidFill>
              </a:rPr>
              <a:t>hàng</a:t>
            </a:r>
            <a:r>
              <a:rPr lang="en-US" sz="3600" dirty="0">
                <a:solidFill>
                  <a:srgbClr val="461E64"/>
                </a:solidFill>
              </a:rPr>
              <a:t> </a:t>
            </a:r>
            <a:r>
              <a:rPr lang="en-US" sz="3600" dirty="0" err="1">
                <a:solidFill>
                  <a:srgbClr val="461E64"/>
                </a:solidFill>
              </a:rPr>
              <a:t>hóa</a:t>
            </a:r>
            <a:r>
              <a:rPr lang="en-US" sz="3600" dirty="0">
                <a:solidFill>
                  <a:srgbClr val="461E64"/>
                </a:solidFill>
              </a:rPr>
              <a:t> </a:t>
            </a:r>
            <a:r>
              <a:rPr lang="en-US" sz="3600" dirty="0" err="1">
                <a:solidFill>
                  <a:srgbClr val="461E64"/>
                </a:solidFill>
              </a:rPr>
              <a:t>xuất</a:t>
            </a:r>
            <a:r>
              <a:rPr lang="en-US" sz="3600" dirty="0">
                <a:solidFill>
                  <a:srgbClr val="461E64"/>
                </a:solidFill>
              </a:rPr>
              <a:t> </a:t>
            </a:r>
            <a:r>
              <a:rPr lang="en-US" sz="3600" dirty="0" err="1">
                <a:solidFill>
                  <a:srgbClr val="461E64"/>
                </a:solidFill>
              </a:rPr>
              <a:t>khẩu</a:t>
            </a:r>
            <a:r>
              <a:rPr lang="en-US" sz="3600" dirty="0">
                <a:solidFill>
                  <a:srgbClr val="461E64"/>
                </a:solidFill>
              </a:rPr>
              <a:t>, </a:t>
            </a:r>
            <a:r>
              <a:rPr lang="en-US" sz="3600" dirty="0" err="1">
                <a:solidFill>
                  <a:srgbClr val="461E64"/>
                </a:solidFill>
              </a:rPr>
              <a:t>nhập</a:t>
            </a:r>
            <a:r>
              <a:rPr lang="en-US" sz="3600" dirty="0">
                <a:solidFill>
                  <a:srgbClr val="461E64"/>
                </a:solidFill>
              </a:rPr>
              <a:t> </a:t>
            </a:r>
            <a:r>
              <a:rPr lang="en-US" sz="3600" dirty="0" err="1">
                <a:solidFill>
                  <a:srgbClr val="461E64"/>
                </a:solidFill>
              </a:rPr>
              <a:t>khẩu</a:t>
            </a:r>
            <a:r>
              <a:rPr lang="en-US" sz="3600" dirty="0">
                <a:solidFill>
                  <a:srgbClr val="461E64"/>
                </a:solidFill>
              </a:rPr>
              <a:t> (</a:t>
            </a:r>
            <a:r>
              <a:rPr lang="en-US" sz="3600" dirty="0" err="1">
                <a:solidFill>
                  <a:srgbClr val="461E64"/>
                </a:solidFill>
              </a:rPr>
              <a:t>Điều</a:t>
            </a:r>
            <a:r>
              <a:rPr lang="en-US" sz="3600" dirty="0">
                <a:solidFill>
                  <a:srgbClr val="461E64"/>
                </a:solidFill>
              </a:rPr>
              <a:t> 93 - </a:t>
            </a:r>
            <a:r>
              <a:rPr lang="en-US" sz="3600" dirty="0" err="1">
                <a:solidFill>
                  <a:srgbClr val="461E64"/>
                </a:solidFill>
              </a:rPr>
              <a:t>Điều</a:t>
            </a:r>
            <a:r>
              <a:rPr lang="en-US" sz="3600" dirty="0">
                <a:solidFill>
                  <a:srgbClr val="461E64"/>
                </a:solidFill>
              </a:rPr>
              <a:t> 98) </a:t>
            </a:r>
            <a:r>
              <a:rPr lang="en-US" sz="3600" dirty="0">
                <a:solidFill>
                  <a:srgbClr val="FF0000"/>
                </a:solidFill>
              </a:rPr>
              <a:t>(4)</a:t>
            </a:r>
          </a:p>
          <a:p>
            <a:r>
              <a:rPr lang="en-US" sz="3600" dirty="0" err="1">
                <a:solidFill>
                  <a:srgbClr val="461E64"/>
                </a:solidFill>
              </a:rPr>
              <a:t>Chương</a:t>
            </a:r>
            <a:r>
              <a:rPr lang="en-US" sz="3600" dirty="0">
                <a:solidFill>
                  <a:srgbClr val="461E64"/>
                </a:solidFill>
              </a:rPr>
              <a:t> VII: </a:t>
            </a:r>
            <a:r>
              <a:rPr lang="en-US" sz="3600" dirty="0" err="1">
                <a:solidFill>
                  <a:srgbClr val="461E64"/>
                </a:solidFill>
              </a:rPr>
              <a:t>Quản</a:t>
            </a:r>
            <a:r>
              <a:rPr lang="en-US" sz="3600" dirty="0">
                <a:solidFill>
                  <a:srgbClr val="461E64"/>
                </a:solidFill>
              </a:rPr>
              <a:t> </a:t>
            </a:r>
            <a:r>
              <a:rPr lang="en-US" sz="3600" dirty="0" err="1">
                <a:solidFill>
                  <a:srgbClr val="461E64"/>
                </a:solidFill>
              </a:rPr>
              <a:t>lý</a:t>
            </a:r>
            <a:r>
              <a:rPr lang="en-US" sz="3600" dirty="0">
                <a:solidFill>
                  <a:srgbClr val="461E64"/>
                </a:solidFill>
              </a:rPr>
              <a:t> </a:t>
            </a:r>
            <a:r>
              <a:rPr lang="en-US" sz="3600" dirty="0" err="1">
                <a:solidFill>
                  <a:srgbClr val="461E64"/>
                </a:solidFill>
              </a:rPr>
              <a:t>rủi</a:t>
            </a:r>
            <a:r>
              <a:rPr lang="en-US" sz="3600" dirty="0">
                <a:solidFill>
                  <a:srgbClr val="461E64"/>
                </a:solidFill>
              </a:rPr>
              <a:t> </a:t>
            </a:r>
            <a:r>
              <a:rPr lang="en-US" sz="3600" dirty="0" err="1">
                <a:solidFill>
                  <a:srgbClr val="461E64"/>
                </a:solidFill>
              </a:rPr>
              <a:t>ro</a:t>
            </a:r>
            <a:r>
              <a:rPr lang="en-US" sz="3600" dirty="0">
                <a:solidFill>
                  <a:srgbClr val="461E64"/>
                </a:solidFill>
              </a:rPr>
              <a:t> </a:t>
            </a:r>
            <a:r>
              <a:rPr lang="en-US" sz="3600" dirty="0" err="1">
                <a:solidFill>
                  <a:srgbClr val="461E64"/>
                </a:solidFill>
              </a:rPr>
              <a:t>trong</a:t>
            </a:r>
            <a:r>
              <a:rPr lang="en-US" sz="3600" dirty="0">
                <a:solidFill>
                  <a:srgbClr val="461E64"/>
                </a:solidFill>
              </a:rPr>
              <a:t> </a:t>
            </a:r>
            <a:r>
              <a:rPr lang="en-US" sz="3600" dirty="0" err="1">
                <a:solidFill>
                  <a:srgbClr val="461E64"/>
                </a:solidFill>
              </a:rPr>
              <a:t>hoạt</a:t>
            </a:r>
            <a:r>
              <a:rPr lang="en-US" sz="3600" dirty="0">
                <a:solidFill>
                  <a:srgbClr val="461E64"/>
                </a:solidFill>
              </a:rPr>
              <a:t> </a:t>
            </a:r>
            <a:r>
              <a:rPr lang="en-US" sz="3600" dirty="0" err="1">
                <a:solidFill>
                  <a:srgbClr val="461E64"/>
                </a:solidFill>
              </a:rPr>
              <a:t>động</a:t>
            </a:r>
            <a:r>
              <a:rPr lang="en-US" sz="3600" dirty="0">
                <a:solidFill>
                  <a:srgbClr val="461E64"/>
                </a:solidFill>
              </a:rPr>
              <a:t> </a:t>
            </a:r>
            <a:r>
              <a:rPr lang="en-US" sz="3600" dirty="0" err="1">
                <a:solidFill>
                  <a:srgbClr val="461E64"/>
                </a:solidFill>
              </a:rPr>
              <a:t>hải</a:t>
            </a:r>
            <a:r>
              <a:rPr lang="en-US" sz="3600" dirty="0">
                <a:solidFill>
                  <a:srgbClr val="461E64"/>
                </a:solidFill>
              </a:rPr>
              <a:t> </a:t>
            </a:r>
            <a:r>
              <a:rPr lang="en-US" sz="3600" dirty="0" err="1">
                <a:solidFill>
                  <a:srgbClr val="461E64"/>
                </a:solidFill>
              </a:rPr>
              <a:t>quan</a:t>
            </a:r>
            <a:r>
              <a:rPr lang="en-US" sz="3600" dirty="0">
                <a:solidFill>
                  <a:srgbClr val="461E64"/>
                </a:solidFill>
              </a:rPr>
              <a:t> (</a:t>
            </a:r>
            <a:r>
              <a:rPr lang="en-US" sz="3600" dirty="0" err="1">
                <a:solidFill>
                  <a:srgbClr val="461E64"/>
                </a:solidFill>
              </a:rPr>
              <a:t>Điều</a:t>
            </a:r>
            <a:r>
              <a:rPr lang="en-US" sz="3600" dirty="0">
                <a:solidFill>
                  <a:srgbClr val="461E64"/>
                </a:solidFill>
              </a:rPr>
              <a:t> 99 - </a:t>
            </a:r>
            <a:r>
              <a:rPr lang="en-US" sz="3600" dirty="0" err="1">
                <a:solidFill>
                  <a:srgbClr val="461E64"/>
                </a:solidFill>
              </a:rPr>
              <a:t>Điều</a:t>
            </a:r>
            <a:r>
              <a:rPr lang="en-US" sz="3600" dirty="0">
                <a:solidFill>
                  <a:srgbClr val="461E64"/>
                </a:solidFill>
              </a:rPr>
              <a:t> 100)</a:t>
            </a:r>
          </a:p>
          <a:p>
            <a:r>
              <a:rPr lang="en-US" sz="3600" dirty="0" err="1">
                <a:solidFill>
                  <a:srgbClr val="461E64"/>
                </a:solidFill>
              </a:rPr>
              <a:t>Chương</a:t>
            </a:r>
            <a:r>
              <a:rPr lang="en-US" sz="3600" dirty="0">
                <a:solidFill>
                  <a:srgbClr val="461E64"/>
                </a:solidFill>
              </a:rPr>
              <a:t> VIII: </a:t>
            </a:r>
            <a:r>
              <a:rPr lang="en-US" sz="3600" dirty="0" err="1">
                <a:solidFill>
                  <a:srgbClr val="461E64"/>
                </a:solidFill>
              </a:rPr>
              <a:t>Điều</a:t>
            </a:r>
            <a:r>
              <a:rPr lang="en-US" sz="3600" dirty="0">
                <a:solidFill>
                  <a:srgbClr val="461E64"/>
                </a:solidFill>
              </a:rPr>
              <a:t> </a:t>
            </a:r>
            <a:r>
              <a:rPr lang="en-US" sz="3600" dirty="0" err="1">
                <a:solidFill>
                  <a:srgbClr val="461E64"/>
                </a:solidFill>
              </a:rPr>
              <a:t>khoản</a:t>
            </a:r>
            <a:r>
              <a:rPr lang="en-US" sz="3600" dirty="0">
                <a:solidFill>
                  <a:srgbClr val="461E64"/>
                </a:solidFill>
              </a:rPr>
              <a:t> </a:t>
            </a:r>
            <a:r>
              <a:rPr lang="en-US" sz="3600" dirty="0" err="1">
                <a:solidFill>
                  <a:srgbClr val="461E64"/>
                </a:solidFill>
              </a:rPr>
              <a:t>thi</a:t>
            </a:r>
            <a:r>
              <a:rPr lang="en-US" sz="3600" dirty="0">
                <a:solidFill>
                  <a:srgbClr val="461E64"/>
                </a:solidFill>
              </a:rPr>
              <a:t> </a:t>
            </a:r>
            <a:r>
              <a:rPr lang="en-US" sz="3600" dirty="0" err="1">
                <a:solidFill>
                  <a:srgbClr val="461E64"/>
                </a:solidFill>
              </a:rPr>
              <a:t>hành</a:t>
            </a:r>
            <a:r>
              <a:rPr lang="en-US" sz="3600" dirty="0">
                <a:solidFill>
                  <a:srgbClr val="461E64"/>
                </a:solidFill>
              </a:rPr>
              <a:t> (</a:t>
            </a:r>
            <a:r>
              <a:rPr lang="en-US" sz="3600" dirty="0" err="1">
                <a:solidFill>
                  <a:srgbClr val="461E64"/>
                </a:solidFill>
              </a:rPr>
              <a:t>Điều</a:t>
            </a:r>
            <a:r>
              <a:rPr lang="en-US" sz="3600" dirty="0">
                <a:solidFill>
                  <a:srgbClr val="461E64"/>
                </a:solidFill>
              </a:rPr>
              <a:t> 101 - </a:t>
            </a:r>
            <a:r>
              <a:rPr lang="en-US" sz="3600" dirty="0" err="1">
                <a:solidFill>
                  <a:srgbClr val="461E64"/>
                </a:solidFill>
              </a:rPr>
              <a:t>Điều</a:t>
            </a:r>
            <a:r>
              <a:rPr lang="en-US" sz="3600" dirty="0">
                <a:solidFill>
                  <a:srgbClr val="461E64"/>
                </a:solidFill>
              </a:rPr>
              <a:t> 104)</a:t>
            </a:r>
          </a:p>
          <a:p>
            <a:pPr marL="0" indent="0">
              <a:buNone/>
            </a:pPr>
            <a:endParaRPr lang="en-US" sz="2800" dirty="0"/>
          </a:p>
          <a:p>
            <a:endParaRPr lang="en-US" sz="2800" dirty="0"/>
          </a:p>
          <a:p>
            <a:endParaRPr lang="en-US" dirty="0">
              <a:solidFill>
                <a:srgbClr val="532476"/>
              </a:solidFill>
            </a:endParaRPr>
          </a:p>
        </p:txBody>
      </p:sp>
      <p:pic>
        <p:nvPicPr>
          <p:cNvPr id="5" name="Picture 12">
            <a:extLst>
              <a:ext uri="{FF2B5EF4-FFF2-40B4-BE49-F238E27FC236}">
                <a16:creationId xmlns:a16="http://schemas.microsoft.com/office/drawing/2014/main" id="{6BE1464C-09EE-4D94-A015-147EB826EC1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9AA4C4D2-B13D-0859-D7F9-C31A60D4DAB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7268617">
            <a:off x="14938597" y="516693"/>
            <a:ext cx="5086622" cy="1984036"/>
          </a:xfrm>
          <a:prstGeom prst="rect">
            <a:avLst/>
          </a:prstGeom>
        </p:spPr>
      </p:pic>
    </p:spTree>
    <p:extLst>
      <p:ext uri="{BB962C8B-B14F-4D97-AF65-F5344CB8AC3E}">
        <p14:creationId xmlns:p14="http://schemas.microsoft.com/office/powerpoint/2010/main" val="2596436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additive="base">
                                        <p:cTn id="12"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 calcmode="lin" valueType="num">
                                      <p:cBhvr additive="base">
                                        <p:cTn id="18"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 calcmode="lin" valueType="num">
                                      <p:cBhvr additive="base">
                                        <p:cTn id="24"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6">
                                            <p:txEl>
                                              <p:pRg st="3" end="3"/>
                                            </p:txEl>
                                          </p:spTgt>
                                        </p:tgtEl>
                                        <p:attrNameLst>
                                          <p:attrName>style.visibility</p:attrName>
                                        </p:attrNameLst>
                                      </p:cBhvr>
                                      <p:to>
                                        <p:strVal val="visible"/>
                                      </p:to>
                                    </p:set>
                                    <p:anim calcmode="lin" valueType="num">
                                      <p:cBhvr additive="base">
                                        <p:cTn id="30"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 calcmode="lin" valueType="num">
                                      <p:cBhvr additive="base">
                                        <p:cTn id="36"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 calcmode="lin" valueType="num">
                                      <p:cBhvr additive="base">
                                        <p:cTn id="42"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6">
                                            <p:txEl>
                                              <p:pRg st="6" end="6"/>
                                            </p:txEl>
                                          </p:spTgt>
                                        </p:tgtEl>
                                        <p:attrNameLst>
                                          <p:attrName>style.visibility</p:attrName>
                                        </p:attrNameLst>
                                      </p:cBhvr>
                                      <p:to>
                                        <p:strVal val="visible"/>
                                      </p:to>
                                    </p:set>
                                    <p:anim calcmode="lin" valueType="num">
                                      <p:cBhvr additive="base">
                                        <p:cTn id="48"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6">
                                            <p:txEl>
                                              <p:pRg st="7" end="7"/>
                                            </p:txEl>
                                          </p:spTgt>
                                        </p:tgtEl>
                                        <p:attrNameLst>
                                          <p:attrName>style.visibility</p:attrName>
                                        </p:attrNameLst>
                                      </p:cBhvr>
                                      <p:to>
                                        <p:strVal val="visible"/>
                                      </p:to>
                                    </p:set>
                                    <p:anim calcmode="lin" valueType="num">
                                      <p:cBhvr additive="base">
                                        <p:cTn id="54"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6">
                                            <p:txEl>
                                              <p:pRg st="8" end="8"/>
                                            </p:txEl>
                                          </p:spTgt>
                                        </p:tgtEl>
                                        <p:attrNameLst>
                                          <p:attrName>style.visibility</p:attrName>
                                        </p:attrNameLst>
                                      </p:cBhvr>
                                      <p:to>
                                        <p:strVal val="visible"/>
                                      </p:to>
                                    </p:set>
                                    <p:anim calcmode="lin" valueType="num">
                                      <p:cBhvr additive="base">
                                        <p:cTn id="60"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DBB0E-067E-8C2D-DE38-862E0CBA8ADF}"/>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1672BB66-402F-33DC-24D2-48C04ED7C8BA}"/>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933676A7-8BF4-7C97-893F-8A8E5651BBC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497E9466-00C5-F129-416F-007A4A4045FD}"/>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0136FF92-41BA-0958-8D89-67C148BB75D3}"/>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Content Placeholder 2">
            <a:extLst>
              <a:ext uri="{FF2B5EF4-FFF2-40B4-BE49-F238E27FC236}">
                <a16:creationId xmlns:a16="http://schemas.microsoft.com/office/drawing/2014/main" id="{F4BAAC83-E40C-95E3-9571-5080CAB2EF1C}"/>
              </a:ext>
            </a:extLst>
          </p:cNvPr>
          <p:cNvSpPr txBox="1">
            <a:spLocks/>
          </p:cNvSpPr>
          <p:nvPr/>
        </p:nvSpPr>
        <p:spPr>
          <a:xfrm>
            <a:off x="914400" y="936538"/>
            <a:ext cx="17028134" cy="9511293"/>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3600" b="1" dirty="0">
                <a:solidFill>
                  <a:srgbClr val="461E64"/>
                </a:solidFill>
              </a:rPr>
              <a:t> 1. </a:t>
            </a:r>
            <a:r>
              <a:rPr lang="en-US" sz="3600" b="1" dirty="0" err="1">
                <a:solidFill>
                  <a:srgbClr val="461E64"/>
                </a:solidFill>
              </a:rPr>
              <a:t>Chương</a:t>
            </a:r>
            <a:r>
              <a:rPr lang="en-US" sz="3600" b="1" dirty="0">
                <a:solidFill>
                  <a:srgbClr val="461E64"/>
                </a:solidFill>
              </a:rPr>
              <a:t> I: Quy </a:t>
            </a:r>
            <a:r>
              <a:rPr lang="en-US" sz="3600" b="1" dirty="0" err="1">
                <a:solidFill>
                  <a:srgbClr val="461E64"/>
                </a:solidFill>
              </a:rPr>
              <a:t>định</a:t>
            </a:r>
            <a:r>
              <a:rPr lang="en-US" sz="3600" b="1" dirty="0">
                <a:solidFill>
                  <a:srgbClr val="461E64"/>
                </a:solidFill>
              </a:rPr>
              <a:t> </a:t>
            </a:r>
            <a:r>
              <a:rPr lang="en-US" sz="3600" b="1" dirty="0" err="1">
                <a:solidFill>
                  <a:srgbClr val="461E64"/>
                </a:solidFill>
              </a:rPr>
              <a:t>chung</a:t>
            </a:r>
            <a:r>
              <a:rPr lang="en-US" sz="3600" b="1" dirty="0">
                <a:solidFill>
                  <a:srgbClr val="461E64"/>
                </a:solidFill>
              </a:rPr>
              <a:t> (</a:t>
            </a:r>
            <a:r>
              <a:rPr lang="en-US" sz="3600" b="1" dirty="0" err="1">
                <a:solidFill>
                  <a:srgbClr val="461E64"/>
                </a:solidFill>
              </a:rPr>
              <a:t>Điều</a:t>
            </a:r>
            <a:r>
              <a:rPr lang="en-US" sz="3600" b="1" dirty="0">
                <a:solidFill>
                  <a:srgbClr val="461E64"/>
                </a:solidFill>
              </a:rPr>
              <a:t> 1 - </a:t>
            </a:r>
            <a:r>
              <a:rPr lang="en-US" sz="3600" b="1" dirty="0" err="1">
                <a:solidFill>
                  <a:srgbClr val="461E64"/>
                </a:solidFill>
              </a:rPr>
              <a:t>Điều</a:t>
            </a:r>
            <a:r>
              <a:rPr lang="en-US" sz="3600" b="1" dirty="0">
                <a:solidFill>
                  <a:srgbClr val="461E64"/>
                </a:solidFill>
              </a:rPr>
              <a:t> 6)</a:t>
            </a:r>
            <a:endParaRPr lang="en-US" sz="3600" dirty="0">
              <a:solidFill>
                <a:srgbClr val="461E64"/>
              </a:solidFill>
            </a:endParaRPr>
          </a:p>
          <a:p>
            <a:pPr lvl="0"/>
            <a:r>
              <a:rPr lang="en-US" sz="3600" dirty="0" err="1">
                <a:solidFill>
                  <a:srgbClr val="461E64"/>
                </a:solidFill>
              </a:rPr>
              <a:t>Điều</a:t>
            </a:r>
            <a:r>
              <a:rPr lang="en-US" sz="3600" dirty="0">
                <a:solidFill>
                  <a:srgbClr val="461E64"/>
                </a:solidFill>
              </a:rPr>
              <a:t> 1: </a:t>
            </a:r>
            <a:r>
              <a:rPr lang="en-US" sz="3600" dirty="0" err="1">
                <a:solidFill>
                  <a:srgbClr val="461E64"/>
                </a:solidFill>
              </a:rPr>
              <a:t>Phạm</a:t>
            </a:r>
            <a:r>
              <a:rPr lang="en-US" sz="3600" dirty="0">
                <a:solidFill>
                  <a:srgbClr val="461E64"/>
                </a:solidFill>
              </a:rPr>
              <a:t> vi </a:t>
            </a:r>
            <a:r>
              <a:rPr lang="en-US" sz="3600" dirty="0" err="1">
                <a:solidFill>
                  <a:srgbClr val="461E64"/>
                </a:solidFill>
              </a:rPr>
              <a:t>điều</a:t>
            </a:r>
            <a:r>
              <a:rPr lang="en-US" sz="3600" dirty="0">
                <a:solidFill>
                  <a:srgbClr val="461E64"/>
                </a:solidFill>
              </a:rPr>
              <a:t> </a:t>
            </a:r>
            <a:r>
              <a:rPr lang="en-US" sz="3600" dirty="0" err="1">
                <a:solidFill>
                  <a:srgbClr val="461E64"/>
                </a:solidFill>
              </a:rPr>
              <a:t>chỉnh</a:t>
            </a:r>
            <a:endParaRPr lang="en-US" sz="3600" dirty="0">
              <a:solidFill>
                <a:srgbClr val="461E64"/>
              </a:solidFill>
            </a:endParaRPr>
          </a:p>
          <a:p>
            <a:pPr lvl="0"/>
            <a:r>
              <a:rPr lang="en-US" sz="3600" dirty="0" err="1">
                <a:solidFill>
                  <a:srgbClr val="461E64"/>
                </a:solidFill>
              </a:rPr>
              <a:t>Điều</a:t>
            </a:r>
            <a:r>
              <a:rPr lang="en-US" sz="3600" dirty="0">
                <a:solidFill>
                  <a:srgbClr val="461E64"/>
                </a:solidFill>
              </a:rPr>
              <a:t> 2: </a:t>
            </a:r>
            <a:r>
              <a:rPr lang="en-US" sz="3600" dirty="0" err="1">
                <a:solidFill>
                  <a:srgbClr val="461E64"/>
                </a:solidFill>
              </a:rPr>
              <a:t>Đối</a:t>
            </a:r>
            <a:r>
              <a:rPr lang="en-US" sz="3600" dirty="0">
                <a:solidFill>
                  <a:srgbClr val="461E64"/>
                </a:solidFill>
              </a:rPr>
              <a:t> </a:t>
            </a:r>
            <a:r>
              <a:rPr lang="en-US" sz="3600" dirty="0" err="1">
                <a:solidFill>
                  <a:srgbClr val="461E64"/>
                </a:solidFill>
              </a:rPr>
              <a:t>tượng</a:t>
            </a:r>
            <a:r>
              <a:rPr lang="en-US" sz="3600" dirty="0">
                <a:solidFill>
                  <a:srgbClr val="461E64"/>
                </a:solidFill>
              </a:rPr>
              <a:t> </a:t>
            </a:r>
            <a:r>
              <a:rPr lang="en-US" sz="3600" dirty="0" err="1">
                <a:solidFill>
                  <a:srgbClr val="461E64"/>
                </a:solidFill>
              </a:rPr>
              <a:t>áp</a:t>
            </a:r>
            <a:r>
              <a:rPr lang="en-US" sz="3600" dirty="0">
                <a:solidFill>
                  <a:srgbClr val="461E64"/>
                </a:solidFill>
              </a:rPr>
              <a:t> </a:t>
            </a:r>
            <a:r>
              <a:rPr lang="en-US" sz="3600" dirty="0" err="1">
                <a:solidFill>
                  <a:srgbClr val="461E64"/>
                </a:solidFill>
              </a:rPr>
              <a:t>dụng</a:t>
            </a:r>
            <a:endParaRPr lang="en-US" sz="3600" dirty="0">
              <a:solidFill>
                <a:srgbClr val="461E64"/>
              </a:solidFill>
            </a:endParaRPr>
          </a:p>
          <a:p>
            <a:pPr marL="0" marR="0" indent="457200" algn="just" hangingPunct="0">
              <a:spcBef>
                <a:spcPts val="900"/>
              </a:spcBef>
              <a:spcAft>
                <a:spcPts val="600"/>
              </a:spcAft>
              <a:tabLst>
                <a:tab pos="1511300" algn="l"/>
              </a:tabLst>
            </a:pPr>
            <a:r>
              <a:rPr lang="en-US" sz="3600" dirty="0" err="1">
                <a:solidFill>
                  <a:srgbClr val="461E64"/>
                </a:solidFill>
              </a:rPr>
              <a:t>Điều</a:t>
            </a:r>
            <a:r>
              <a:rPr lang="en-US" sz="3600" dirty="0">
                <a:solidFill>
                  <a:srgbClr val="461E64"/>
                </a:solidFill>
              </a:rPr>
              <a:t> 3. </a:t>
            </a:r>
            <a:r>
              <a:rPr lang="en-US" sz="3600" dirty="0" err="1">
                <a:solidFill>
                  <a:srgbClr val="461E64"/>
                </a:solidFill>
              </a:rPr>
              <a:t>Chính</a:t>
            </a:r>
            <a:r>
              <a:rPr lang="en-US" sz="3600" dirty="0">
                <a:solidFill>
                  <a:srgbClr val="461E64"/>
                </a:solidFill>
              </a:rPr>
              <a:t> </a:t>
            </a:r>
            <a:r>
              <a:rPr lang="en-US" sz="3600" dirty="0" err="1">
                <a:solidFill>
                  <a:srgbClr val="461E64"/>
                </a:solidFill>
              </a:rPr>
              <a:t>sách</a:t>
            </a:r>
            <a:r>
              <a:rPr lang="en-US" sz="3600" dirty="0">
                <a:solidFill>
                  <a:srgbClr val="461E64"/>
                </a:solidFill>
              </a:rPr>
              <a:t> </a:t>
            </a:r>
            <a:r>
              <a:rPr lang="en-US" sz="3600" dirty="0" err="1">
                <a:solidFill>
                  <a:srgbClr val="461E64"/>
                </a:solidFill>
              </a:rPr>
              <a:t>về</a:t>
            </a:r>
            <a:r>
              <a:rPr lang="en-US" sz="3600" dirty="0">
                <a:solidFill>
                  <a:srgbClr val="461E64"/>
                </a:solidFill>
              </a:rPr>
              <a:t> </a:t>
            </a:r>
            <a:r>
              <a:rPr lang="en-US" sz="3600" dirty="0" err="1">
                <a:solidFill>
                  <a:srgbClr val="461E64"/>
                </a:solidFill>
              </a:rPr>
              <a:t>hải</a:t>
            </a:r>
            <a:r>
              <a:rPr lang="en-US" sz="3600" dirty="0">
                <a:solidFill>
                  <a:srgbClr val="461E64"/>
                </a:solidFill>
              </a:rPr>
              <a:t> </a:t>
            </a:r>
            <a:r>
              <a:rPr lang="en-US" sz="3600" dirty="0" err="1">
                <a:solidFill>
                  <a:srgbClr val="461E64"/>
                </a:solidFill>
              </a:rPr>
              <a:t>quan</a:t>
            </a:r>
            <a:r>
              <a:rPr lang="en-US" sz="3600" dirty="0">
                <a:solidFill>
                  <a:srgbClr val="461E64"/>
                </a:solidFill>
              </a:rPr>
              <a:t> </a:t>
            </a:r>
          </a:p>
          <a:p>
            <a:pPr marL="0" marR="0" indent="457200" algn="just" hangingPunct="0">
              <a:spcBef>
                <a:spcPts val="900"/>
              </a:spcBef>
              <a:spcAft>
                <a:spcPts val="600"/>
              </a:spcAft>
              <a:tabLst>
                <a:tab pos="1511300" algn="l"/>
              </a:tabLst>
            </a:pPr>
            <a:r>
              <a:rPr lang="en-US" sz="3600" dirty="0" err="1">
                <a:solidFill>
                  <a:srgbClr val="461E64"/>
                </a:solidFill>
              </a:rPr>
              <a:t>Điều</a:t>
            </a:r>
            <a:r>
              <a:rPr lang="en-US" sz="3600" dirty="0">
                <a:solidFill>
                  <a:srgbClr val="461E64"/>
                </a:solidFill>
              </a:rPr>
              <a:t> 4. </a:t>
            </a:r>
            <a:r>
              <a:rPr lang="en-US" sz="3600" dirty="0" err="1">
                <a:solidFill>
                  <a:srgbClr val="461E64"/>
                </a:solidFill>
              </a:rPr>
              <a:t>Giải</a:t>
            </a:r>
            <a:r>
              <a:rPr lang="en-US" sz="3600" dirty="0">
                <a:solidFill>
                  <a:srgbClr val="461E64"/>
                </a:solidFill>
              </a:rPr>
              <a:t> </a:t>
            </a:r>
            <a:r>
              <a:rPr lang="en-US" sz="3600" dirty="0" err="1">
                <a:solidFill>
                  <a:srgbClr val="461E64"/>
                </a:solidFill>
              </a:rPr>
              <a:t>thích</a:t>
            </a:r>
            <a:r>
              <a:rPr lang="en-US" sz="3600" dirty="0">
                <a:solidFill>
                  <a:srgbClr val="461E64"/>
                </a:solidFill>
              </a:rPr>
              <a:t> </a:t>
            </a:r>
            <a:r>
              <a:rPr lang="en-US" sz="3600" dirty="0" err="1">
                <a:solidFill>
                  <a:srgbClr val="461E64"/>
                </a:solidFill>
              </a:rPr>
              <a:t>từ</a:t>
            </a:r>
            <a:r>
              <a:rPr lang="en-US" sz="3600" dirty="0">
                <a:solidFill>
                  <a:srgbClr val="461E64"/>
                </a:solidFill>
              </a:rPr>
              <a:t> </a:t>
            </a:r>
            <a:r>
              <a:rPr lang="en-US" sz="3600" dirty="0" err="1">
                <a:solidFill>
                  <a:srgbClr val="461E64"/>
                </a:solidFill>
              </a:rPr>
              <a:t>ngữ</a:t>
            </a:r>
            <a:r>
              <a:rPr lang="en-US" sz="3600" dirty="0">
                <a:solidFill>
                  <a:srgbClr val="461E64"/>
                </a:solidFill>
              </a:rPr>
              <a:t> </a:t>
            </a:r>
          </a:p>
          <a:p>
            <a:pPr marL="0" marR="0" indent="457200" algn="just" hangingPunct="0">
              <a:spcBef>
                <a:spcPts val="900"/>
              </a:spcBef>
              <a:spcAft>
                <a:spcPts val="600"/>
              </a:spcAft>
              <a:tabLst>
                <a:tab pos="1511300" algn="l"/>
              </a:tabLst>
            </a:pPr>
            <a:r>
              <a:rPr lang="am-ET" sz="3600" dirty="0">
                <a:solidFill>
                  <a:srgbClr val="461E64"/>
                </a:solidFill>
              </a:rPr>
              <a:t>Điều 5. Áp dụng điều ước quốc tế, tập quán và thông lệ quốc tế liên quan đến hải quan</a:t>
            </a:r>
            <a:endParaRPr lang="en-US" sz="3600" dirty="0">
              <a:solidFill>
                <a:srgbClr val="461E64"/>
              </a:solidFill>
            </a:endParaRPr>
          </a:p>
          <a:p>
            <a:pPr marL="0" marR="0" indent="457200" algn="just" hangingPunct="0">
              <a:spcBef>
                <a:spcPts val="900"/>
              </a:spcBef>
              <a:spcAft>
                <a:spcPts val="600"/>
              </a:spcAft>
              <a:tabLst>
                <a:tab pos="1511300" algn="l"/>
              </a:tabLst>
            </a:pPr>
            <a:r>
              <a:rPr lang="vi-VN" sz="3600" dirty="0">
                <a:solidFill>
                  <a:srgbClr val="461E64"/>
                </a:solidFill>
              </a:rPr>
              <a:t>Điều 6. Hoạt động hợp tác quốc tế về hải quan</a:t>
            </a:r>
            <a:r>
              <a:rPr lang="en-US" sz="3600" dirty="0">
                <a:solidFill>
                  <a:srgbClr val="461E64"/>
                </a:solidFill>
              </a:rPr>
              <a:t>.</a:t>
            </a:r>
          </a:p>
          <a:p>
            <a:pPr marL="0" marR="0" indent="457200" algn="just" hangingPunct="0">
              <a:spcBef>
                <a:spcPts val="900"/>
              </a:spcBef>
              <a:spcAft>
                <a:spcPts val="600"/>
              </a:spcAft>
              <a:tabLst>
                <a:tab pos="1511300" algn="l"/>
              </a:tabLst>
            </a:pPr>
            <a:r>
              <a:rPr lang="am-ET" sz="3600" dirty="0">
                <a:solidFill>
                  <a:srgbClr val="461E64"/>
                </a:solidFill>
              </a:rPr>
              <a:t>Điều 7. Địa bàn hoạt động hải quan </a:t>
            </a:r>
            <a:endParaRPr lang="en-US" sz="3600" dirty="0">
              <a:solidFill>
                <a:srgbClr val="461E64"/>
              </a:solidFill>
            </a:endParaRPr>
          </a:p>
          <a:p>
            <a:pPr marL="0" indent="457200" algn="just" hangingPunct="0">
              <a:spcBef>
                <a:spcPts val="900"/>
              </a:spcBef>
              <a:spcAft>
                <a:spcPts val="600"/>
              </a:spcAft>
              <a:tabLst>
                <a:tab pos="1511300" algn="l"/>
              </a:tabLst>
            </a:pPr>
            <a:r>
              <a:rPr lang="am-ET" sz="3600" dirty="0">
                <a:solidFill>
                  <a:srgbClr val="461E64"/>
                </a:solidFill>
              </a:rPr>
              <a:t>Điều 8. Hiện đại hoá quản lý hải quan</a:t>
            </a:r>
            <a:endParaRPr lang="en-US" sz="3600" dirty="0">
              <a:solidFill>
                <a:srgbClr val="461E64"/>
              </a:solidFill>
            </a:endParaRPr>
          </a:p>
          <a:p>
            <a:pPr marL="0" indent="457200" algn="just" hangingPunct="0">
              <a:spcBef>
                <a:spcPts val="900"/>
              </a:spcBef>
              <a:spcAft>
                <a:spcPts val="600"/>
              </a:spcAft>
              <a:tabLst>
                <a:tab pos="1511300" algn="l"/>
              </a:tabLst>
            </a:pPr>
            <a:r>
              <a:rPr lang="am-ET" sz="3600" dirty="0">
                <a:solidFill>
                  <a:srgbClr val="461E64"/>
                </a:solidFill>
              </a:rPr>
              <a:t>Điều 9. Phối hợp thực hiện pháp luật về hải quan</a:t>
            </a:r>
            <a:endParaRPr lang="en-US" sz="3600" dirty="0">
              <a:solidFill>
                <a:srgbClr val="461E64"/>
              </a:solidFill>
            </a:endParaRPr>
          </a:p>
          <a:p>
            <a:pPr marL="0" indent="457200" algn="just" hangingPunct="0">
              <a:spcBef>
                <a:spcPts val="900"/>
              </a:spcBef>
              <a:spcAft>
                <a:spcPts val="600"/>
              </a:spcAft>
              <a:tabLst>
                <a:tab pos="1511300" algn="l"/>
              </a:tabLst>
            </a:pPr>
            <a:r>
              <a:rPr lang="am-ET" sz="3600" dirty="0">
                <a:solidFill>
                  <a:srgbClr val="461E64"/>
                </a:solidFill>
              </a:rPr>
              <a:t>Điều 10. Hành vi bị nghiêm cấm trong lĩnh vực hải quan</a:t>
            </a:r>
            <a:endParaRPr lang="en-US" sz="3600" dirty="0">
              <a:solidFill>
                <a:srgbClr val="461E64"/>
              </a:solidFill>
            </a:endParaRPr>
          </a:p>
          <a:p>
            <a:pPr marL="0" indent="457200" algn="just" hangingPunct="0">
              <a:spcBef>
                <a:spcPts val="900"/>
              </a:spcBef>
              <a:spcAft>
                <a:spcPts val="600"/>
              </a:spcAft>
              <a:tabLst>
                <a:tab pos="1511300" algn="l"/>
              </a:tabLst>
            </a:pPr>
            <a:r>
              <a:rPr lang="am-ET" sz="3600" dirty="0">
                <a:solidFill>
                  <a:srgbClr val="461E64"/>
                </a:solidFill>
              </a:rPr>
              <a:t>Điều 11. Giám sát thi hành pháp luật về hải quan</a:t>
            </a:r>
            <a:endParaRPr lang="en-US" sz="3600" dirty="0">
              <a:solidFill>
                <a:srgbClr val="461E64"/>
              </a:solidFill>
            </a:endParaRPr>
          </a:p>
          <a:p>
            <a:pPr marL="0" indent="0">
              <a:buNone/>
            </a:pPr>
            <a:endParaRPr lang="en-US" sz="3600" dirty="0">
              <a:solidFill>
                <a:srgbClr val="461E64"/>
              </a:solidFill>
            </a:endParaRPr>
          </a:p>
          <a:p>
            <a:endParaRPr lang="en-US" sz="3600" dirty="0">
              <a:solidFill>
                <a:srgbClr val="461E64"/>
              </a:solidFill>
            </a:endParaRPr>
          </a:p>
          <a:p>
            <a:endParaRPr lang="en-US" sz="4000" dirty="0">
              <a:solidFill>
                <a:srgbClr val="461E64"/>
              </a:solidFill>
            </a:endParaRPr>
          </a:p>
        </p:txBody>
      </p:sp>
      <p:pic>
        <p:nvPicPr>
          <p:cNvPr id="5" name="Picture 12">
            <a:extLst>
              <a:ext uri="{FF2B5EF4-FFF2-40B4-BE49-F238E27FC236}">
                <a16:creationId xmlns:a16="http://schemas.microsoft.com/office/drawing/2014/main" id="{AAB0F5C7-9510-2588-46F6-8EE9A955953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18FAE730-BE5A-6C92-E57D-4DFC5E1E777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03F171BD-8780-3888-3AD3-DC9345CF1AFE}"/>
              </a:ext>
            </a:extLst>
          </p:cNvPr>
          <p:cNvSpPr txBox="1"/>
          <p:nvPr/>
        </p:nvSpPr>
        <p:spPr>
          <a:xfrm>
            <a:off x="4585235" y="19050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4826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8646319" y="492919"/>
            <a:ext cx="10287000" cy="9301162"/>
          </a:xfrm>
          <a:prstGeom prst="rect">
            <a:avLst/>
          </a:prstGeom>
        </p:spPr>
      </p:pic>
      <p:sp>
        <p:nvSpPr>
          <p:cNvPr id="66" name="Rectangle 20">
            <a:extLst>
              <a:ext uri="{FF2B5EF4-FFF2-40B4-BE49-F238E27FC236}">
                <a16:creationId xmlns:a16="http://schemas.microsoft.com/office/drawing/2014/main" id="{ABCEF2F5-80D2-0D52-027F-00AAD7412E6E}"/>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C6BF96D6-677D-3FA0-4D5D-BBEE48D9D016}"/>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D92D8663-6036-2890-8462-7C1FE9AA63B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62DB7A5E-7E19-DEF4-C121-C900A6806B08}"/>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object 3">
            <a:extLst>
              <a:ext uri="{FF2B5EF4-FFF2-40B4-BE49-F238E27FC236}">
                <a16:creationId xmlns:a16="http://schemas.microsoft.com/office/drawing/2014/main" id="{FE4B75A5-6052-0A10-A01C-BA5ECEC374CB}"/>
              </a:ext>
            </a:extLst>
          </p:cNvPr>
          <p:cNvSpPr txBox="1">
            <a:spLocks noChangeArrowheads="1"/>
          </p:cNvSpPr>
          <p:nvPr/>
        </p:nvSpPr>
        <p:spPr bwMode="auto">
          <a:xfrm>
            <a:off x="819593" y="2230579"/>
            <a:ext cx="17468407" cy="4564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1723" rIns="0" bIns="0">
            <a:spAutoFit/>
          </a:bodyPr>
          <a:lstStyle>
            <a:lvl1pPr marL="327025" indent="-315913">
              <a:tabLst>
                <a:tab pos="327025" algn="l"/>
                <a:tab pos="877888" algn="l"/>
                <a:tab pos="1520825" algn="l"/>
                <a:tab pos="1898650" algn="l"/>
                <a:tab pos="2697163" algn="l"/>
                <a:tab pos="3341688" algn="l"/>
                <a:tab pos="3797300" algn="l"/>
                <a:tab pos="4613275" algn="l"/>
                <a:tab pos="5445125" algn="l"/>
                <a:tab pos="5915025" algn="l"/>
                <a:tab pos="6557963" algn="l"/>
              </a:tabLst>
              <a:defRPr b="1">
                <a:solidFill>
                  <a:schemeClr val="tx1"/>
                </a:solidFill>
                <a:latin typeface="Arial" panose="020B0604020202020204" pitchFamily="34" charset="0"/>
              </a:defRPr>
            </a:lvl1pPr>
            <a:lvl2pPr marL="742950" indent="-285750">
              <a:tabLst>
                <a:tab pos="327025" algn="l"/>
                <a:tab pos="877888" algn="l"/>
                <a:tab pos="1520825" algn="l"/>
                <a:tab pos="1898650" algn="l"/>
                <a:tab pos="2697163" algn="l"/>
                <a:tab pos="3341688" algn="l"/>
                <a:tab pos="3797300" algn="l"/>
                <a:tab pos="4613275" algn="l"/>
                <a:tab pos="5445125" algn="l"/>
                <a:tab pos="5915025" algn="l"/>
                <a:tab pos="6557963" algn="l"/>
              </a:tabLst>
              <a:defRPr b="1">
                <a:solidFill>
                  <a:schemeClr val="tx1"/>
                </a:solidFill>
                <a:latin typeface="Arial" panose="020B0604020202020204" pitchFamily="34" charset="0"/>
              </a:defRPr>
            </a:lvl2pPr>
            <a:lvl3pPr marL="1143000" indent="-228600">
              <a:tabLst>
                <a:tab pos="327025" algn="l"/>
                <a:tab pos="877888" algn="l"/>
                <a:tab pos="1520825" algn="l"/>
                <a:tab pos="1898650" algn="l"/>
                <a:tab pos="2697163" algn="l"/>
                <a:tab pos="3341688" algn="l"/>
                <a:tab pos="3797300" algn="l"/>
                <a:tab pos="4613275" algn="l"/>
                <a:tab pos="5445125" algn="l"/>
                <a:tab pos="5915025" algn="l"/>
                <a:tab pos="6557963" algn="l"/>
              </a:tabLst>
              <a:defRPr b="1">
                <a:solidFill>
                  <a:schemeClr val="tx1"/>
                </a:solidFill>
                <a:latin typeface="Arial" panose="020B0604020202020204" pitchFamily="34" charset="0"/>
              </a:defRPr>
            </a:lvl3pPr>
            <a:lvl4pPr marL="1600200" indent="-228600">
              <a:tabLst>
                <a:tab pos="327025" algn="l"/>
                <a:tab pos="877888" algn="l"/>
                <a:tab pos="1520825" algn="l"/>
                <a:tab pos="1898650" algn="l"/>
                <a:tab pos="2697163" algn="l"/>
                <a:tab pos="3341688" algn="l"/>
                <a:tab pos="3797300" algn="l"/>
                <a:tab pos="4613275" algn="l"/>
                <a:tab pos="5445125" algn="l"/>
                <a:tab pos="5915025" algn="l"/>
                <a:tab pos="6557963" algn="l"/>
              </a:tabLst>
              <a:defRPr b="1">
                <a:solidFill>
                  <a:schemeClr val="tx1"/>
                </a:solidFill>
                <a:latin typeface="Arial" panose="020B0604020202020204" pitchFamily="34" charset="0"/>
              </a:defRPr>
            </a:lvl4pPr>
            <a:lvl5pPr marL="2057400" indent="-228600">
              <a:tabLst>
                <a:tab pos="327025" algn="l"/>
                <a:tab pos="877888" algn="l"/>
                <a:tab pos="1520825" algn="l"/>
                <a:tab pos="1898650" algn="l"/>
                <a:tab pos="2697163" algn="l"/>
                <a:tab pos="3341688" algn="l"/>
                <a:tab pos="3797300" algn="l"/>
                <a:tab pos="4613275" algn="l"/>
                <a:tab pos="5445125" algn="l"/>
                <a:tab pos="5915025" algn="l"/>
                <a:tab pos="6557963" algn="l"/>
              </a:tabLst>
              <a:defRPr b="1">
                <a:solidFill>
                  <a:schemeClr val="tx1"/>
                </a:solidFill>
                <a:latin typeface="Arial" panose="020B0604020202020204" pitchFamily="34" charset="0"/>
              </a:defRPr>
            </a:lvl5pPr>
            <a:lvl6pPr marL="2514600" indent="-228600" eaLnBrk="0" fontAlgn="base" hangingPunct="0">
              <a:spcBef>
                <a:spcPct val="0"/>
              </a:spcBef>
              <a:spcAft>
                <a:spcPct val="0"/>
              </a:spcAft>
              <a:tabLst>
                <a:tab pos="327025" algn="l"/>
                <a:tab pos="877888" algn="l"/>
                <a:tab pos="1520825" algn="l"/>
                <a:tab pos="1898650" algn="l"/>
                <a:tab pos="2697163" algn="l"/>
                <a:tab pos="3341688" algn="l"/>
                <a:tab pos="3797300" algn="l"/>
                <a:tab pos="4613275" algn="l"/>
                <a:tab pos="5445125" algn="l"/>
                <a:tab pos="5915025" algn="l"/>
                <a:tab pos="6557963" algn="l"/>
              </a:tabLst>
              <a:defRPr b="1">
                <a:solidFill>
                  <a:schemeClr val="tx1"/>
                </a:solidFill>
                <a:latin typeface="Arial" panose="020B0604020202020204" pitchFamily="34" charset="0"/>
              </a:defRPr>
            </a:lvl6pPr>
            <a:lvl7pPr marL="2971800" indent="-228600" eaLnBrk="0" fontAlgn="base" hangingPunct="0">
              <a:spcBef>
                <a:spcPct val="0"/>
              </a:spcBef>
              <a:spcAft>
                <a:spcPct val="0"/>
              </a:spcAft>
              <a:tabLst>
                <a:tab pos="327025" algn="l"/>
                <a:tab pos="877888" algn="l"/>
                <a:tab pos="1520825" algn="l"/>
                <a:tab pos="1898650" algn="l"/>
                <a:tab pos="2697163" algn="l"/>
                <a:tab pos="3341688" algn="l"/>
                <a:tab pos="3797300" algn="l"/>
                <a:tab pos="4613275" algn="l"/>
                <a:tab pos="5445125" algn="l"/>
                <a:tab pos="5915025" algn="l"/>
                <a:tab pos="6557963" algn="l"/>
              </a:tabLst>
              <a:defRPr b="1">
                <a:solidFill>
                  <a:schemeClr val="tx1"/>
                </a:solidFill>
                <a:latin typeface="Arial" panose="020B0604020202020204" pitchFamily="34" charset="0"/>
              </a:defRPr>
            </a:lvl7pPr>
            <a:lvl8pPr marL="3429000" indent="-228600" eaLnBrk="0" fontAlgn="base" hangingPunct="0">
              <a:spcBef>
                <a:spcPct val="0"/>
              </a:spcBef>
              <a:spcAft>
                <a:spcPct val="0"/>
              </a:spcAft>
              <a:tabLst>
                <a:tab pos="327025" algn="l"/>
                <a:tab pos="877888" algn="l"/>
                <a:tab pos="1520825" algn="l"/>
                <a:tab pos="1898650" algn="l"/>
                <a:tab pos="2697163" algn="l"/>
                <a:tab pos="3341688" algn="l"/>
                <a:tab pos="3797300" algn="l"/>
                <a:tab pos="4613275" algn="l"/>
                <a:tab pos="5445125" algn="l"/>
                <a:tab pos="5915025" algn="l"/>
                <a:tab pos="6557963" algn="l"/>
              </a:tabLst>
              <a:defRPr b="1">
                <a:solidFill>
                  <a:schemeClr val="tx1"/>
                </a:solidFill>
                <a:latin typeface="Arial" panose="020B0604020202020204" pitchFamily="34" charset="0"/>
              </a:defRPr>
            </a:lvl8pPr>
            <a:lvl9pPr marL="3886200" indent="-228600" eaLnBrk="0" fontAlgn="base" hangingPunct="0">
              <a:spcBef>
                <a:spcPct val="0"/>
              </a:spcBef>
              <a:spcAft>
                <a:spcPct val="0"/>
              </a:spcAft>
              <a:tabLst>
                <a:tab pos="327025" algn="l"/>
                <a:tab pos="877888" algn="l"/>
                <a:tab pos="1520825" algn="l"/>
                <a:tab pos="1898650" algn="l"/>
                <a:tab pos="2697163" algn="l"/>
                <a:tab pos="3341688" algn="l"/>
                <a:tab pos="3797300" algn="l"/>
                <a:tab pos="4613275" algn="l"/>
                <a:tab pos="5445125" algn="l"/>
                <a:tab pos="5915025" algn="l"/>
                <a:tab pos="6557963" algn="l"/>
              </a:tabLst>
              <a:defRPr b="1">
                <a:solidFill>
                  <a:schemeClr val="tx1"/>
                </a:solidFill>
                <a:latin typeface="Arial" panose="020B0604020202020204" pitchFamily="34" charset="0"/>
              </a:defRPr>
            </a:lvl9pPr>
          </a:lstStyle>
          <a:p>
            <a:pPr marL="0" marR="0" indent="0">
              <a:lnSpc>
                <a:spcPct val="107000"/>
              </a:lnSpc>
              <a:spcAft>
                <a:spcPts val="800"/>
              </a:spcAft>
            </a:pPr>
            <a:r>
              <a:rPr lang="en-US" sz="4000" b="1" kern="100" dirty="0">
                <a:solidFill>
                  <a:srgbClr val="461E64"/>
                </a:solidFill>
                <a:effectLst/>
                <a:ea typeface="Calibri" panose="020F0502020204030204" pitchFamily="34" charset="0"/>
                <a:cs typeface="Arial" panose="020B0604020202020204" pitchFamily="34" charset="0"/>
              </a:rPr>
              <a:t>2. </a:t>
            </a:r>
            <a:r>
              <a:rPr lang="en-US" sz="4000" b="1" kern="100" dirty="0" err="1">
                <a:solidFill>
                  <a:srgbClr val="461E64"/>
                </a:solidFill>
                <a:effectLst/>
                <a:ea typeface="Calibri" panose="020F0502020204030204" pitchFamily="34" charset="0"/>
                <a:cs typeface="Arial" panose="020B0604020202020204" pitchFamily="34" charset="0"/>
              </a:rPr>
              <a:t>Chương</a:t>
            </a:r>
            <a:r>
              <a:rPr lang="en-US" sz="4000" b="1" kern="100" dirty="0">
                <a:solidFill>
                  <a:srgbClr val="461E64"/>
                </a:solidFill>
                <a:effectLst/>
                <a:ea typeface="Calibri" panose="020F0502020204030204" pitchFamily="34" charset="0"/>
                <a:cs typeface="Arial" panose="020B0604020202020204" pitchFamily="34" charset="0"/>
              </a:rPr>
              <a:t> II: </a:t>
            </a:r>
            <a:r>
              <a:rPr lang="en-US" sz="4000" b="1" kern="100" dirty="0" err="1">
                <a:solidFill>
                  <a:srgbClr val="461E64"/>
                </a:solidFill>
                <a:effectLst/>
                <a:ea typeface="Calibri" panose="020F0502020204030204" pitchFamily="34" charset="0"/>
                <a:cs typeface="Arial" panose="020B0604020202020204" pitchFamily="34" charset="0"/>
              </a:rPr>
              <a:t>Cơ</a:t>
            </a:r>
            <a:r>
              <a:rPr lang="en-US" sz="4000" b="1" kern="100" dirty="0">
                <a:solidFill>
                  <a:srgbClr val="461E64"/>
                </a:solidFill>
                <a:effectLst/>
                <a:ea typeface="Calibri" panose="020F0502020204030204" pitchFamily="34" charset="0"/>
                <a:cs typeface="Arial" panose="020B0604020202020204" pitchFamily="34" charset="0"/>
              </a:rPr>
              <a:t> </a:t>
            </a:r>
            <a:r>
              <a:rPr lang="en-US" sz="4000" b="1" kern="100" dirty="0" err="1">
                <a:solidFill>
                  <a:srgbClr val="461E64"/>
                </a:solidFill>
                <a:effectLst/>
                <a:ea typeface="Calibri" panose="020F0502020204030204" pitchFamily="34" charset="0"/>
                <a:cs typeface="Arial" panose="020B0604020202020204" pitchFamily="34" charset="0"/>
              </a:rPr>
              <a:t>quan</a:t>
            </a:r>
            <a:r>
              <a:rPr lang="en-US" sz="4000" b="1" kern="100" dirty="0">
                <a:solidFill>
                  <a:srgbClr val="461E64"/>
                </a:solidFill>
                <a:effectLst/>
                <a:ea typeface="Calibri" panose="020F0502020204030204" pitchFamily="34" charset="0"/>
                <a:cs typeface="Arial" panose="020B0604020202020204" pitchFamily="34" charset="0"/>
              </a:rPr>
              <a:t> </a:t>
            </a:r>
            <a:r>
              <a:rPr lang="en-US" sz="4000" b="1" kern="100" dirty="0" err="1">
                <a:solidFill>
                  <a:srgbClr val="461E64"/>
                </a:solidFill>
                <a:effectLst/>
                <a:ea typeface="Calibri" panose="020F0502020204030204" pitchFamily="34" charset="0"/>
                <a:cs typeface="Arial" panose="020B0604020202020204" pitchFamily="34" charset="0"/>
              </a:rPr>
              <a:t>Hải</a:t>
            </a:r>
            <a:r>
              <a:rPr lang="en-US" sz="4000" b="1" kern="100" dirty="0">
                <a:solidFill>
                  <a:srgbClr val="461E64"/>
                </a:solidFill>
                <a:effectLst/>
                <a:ea typeface="Calibri" panose="020F0502020204030204" pitchFamily="34" charset="0"/>
                <a:cs typeface="Arial" panose="020B0604020202020204" pitchFamily="34" charset="0"/>
              </a:rPr>
              <a:t> </a:t>
            </a:r>
            <a:r>
              <a:rPr lang="en-US" sz="4000" b="1" kern="100" dirty="0" err="1">
                <a:solidFill>
                  <a:srgbClr val="461E64"/>
                </a:solidFill>
                <a:effectLst/>
                <a:ea typeface="Calibri" panose="020F0502020204030204" pitchFamily="34" charset="0"/>
                <a:cs typeface="Arial" panose="020B0604020202020204" pitchFamily="34" charset="0"/>
              </a:rPr>
              <a:t>quan</a:t>
            </a:r>
            <a:r>
              <a:rPr lang="en-US" sz="4000" b="1" kern="100" dirty="0">
                <a:solidFill>
                  <a:srgbClr val="461E64"/>
                </a:solidFill>
                <a:effectLst/>
                <a:ea typeface="Calibri" panose="020F0502020204030204" pitchFamily="34" charset="0"/>
                <a:cs typeface="Arial" panose="020B0604020202020204" pitchFamily="34" charset="0"/>
              </a:rPr>
              <a:t> </a:t>
            </a:r>
            <a:r>
              <a:rPr lang="en-US" sz="4000" b="1" kern="100" dirty="0" err="1">
                <a:solidFill>
                  <a:srgbClr val="461E64"/>
                </a:solidFill>
                <a:effectLst/>
                <a:ea typeface="Calibri" panose="020F0502020204030204" pitchFamily="34" charset="0"/>
                <a:cs typeface="Arial" panose="020B0604020202020204" pitchFamily="34" charset="0"/>
              </a:rPr>
              <a:t>và</a:t>
            </a:r>
            <a:r>
              <a:rPr lang="en-US" sz="4000" b="1" kern="100" dirty="0">
                <a:solidFill>
                  <a:srgbClr val="461E64"/>
                </a:solidFill>
                <a:effectLst/>
                <a:ea typeface="Calibri" panose="020F0502020204030204" pitchFamily="34" charset="0"/>
                <a:cs typeface="Arial" panose="020B0604020202020204" pitchFamily="34" charset="0"/>
              </a:rPr>
              <a:t> </a:t>
            </a:r>
            <a:r>
              <a:rPr lang="en-US" sz="4000" b="1" kern="100" dirty="0" err="1">
                <a:solidFill>
                  <a:srgbClr val="461E64"/>
                </a:solidFill>
                <a:effectLst/>
                <a:ea typeface="Calibri" panose="020F0502020204030204" pitchFamily="34" charset="0"/>
                <a:cs typeface="Arial" panose="020B0604020202020204" pitchFamily="34" charset="0"/>
              </a:rPr>
              <a:t>tổ</a:t>
            </a:r>
            <a:r>
              <a:rPr lang="en-US" sz="4000" b="1" kern="100" dirty="0">
                <a:solidFill>
                  <a:srgbClr val="461E64"/>
                </a:solidFill>
                <a:effectLst/>
                <a:ea typeface="Calibri" panose="020F0502020204030204" pitchFamily="34" charset="0"/>
                <a:cs typeface="Arial" panose="020B0604020202020204" pitchFamily="34" charset="0"/>
              </a:rPr>
              <a:t> </a:t>
            </a:r>
            <a:r>
              <a:rPr lang="en-US" sz="4000" b="1" kern="100" dirty="0" err="1">
                <a:solidFill>
                  <a:srgbClr val="461E64"/>
                </a:solidFill>
                <a:effectLst/>
                <a:ea typeface="Calibri" panose="020F0502020204030204" pitchFamily="34" charset="0"/>
                <a:cs typeface="Arial" panose="020B0604020202020204" pitchFamily="34" charset="0"/>
              </a:rPr>
              <a:t>chức</a:t>
            </a:r>
            <a:r>
              <a:rPr lang="en-US" sz="4000" b="1" kern="100" dirty="0">
                <a:solidFill>
                  <a:srgbClr val="461E64"/>
                </a:solidFill>
                <a:effectLst/>
                <a:ea typeface="Calibri" panose="020F0502020204030204" pitchFamily="34" charset="0"/>
                <a:cs typeface="Arial" panose="020B0604020202020204" pitchFamily="34" charset="0"/>
              </a:rPr>
              <a:t> </a:t>
            </a:r>
            <a:r>
              <a:rPr lang="en-US" sz="4000" b="1" kern="100" dirty="0" err="1">
                <a:solidFill>
                  <a:srgbClr val="461E64"/>
                </a:solidFill>
                <a:effectLst/>
                <a:ea typeface="Calibri" panose="020F0502020204030204" pitchFamily="34" charset="0"/>
                <a:cs typeface="Arial" panose="020B0604020202020204" pitchFamily="34" charset="0"/>
              </a:rPr>
              <a:t>hải</a:t>
            </a:r>
            <a:r>
              <a:rPr lang="en-US" sz="4000" b="1" kern="100" dirty="0">
                <a:solidFill>
                  <a:srgbClr val="461E64"/>
                </a:solidFill>
                <a:effectLst/>
                <a:ea typeface="Calibri" panose="020F0502020204030204" pitchFamily="34" charset="0"/>
                <a:cs typeface="Arial" panose="020B0604020202020204" pitchFamily="34" charset="0"/>
              </a:rPr>
              <a:t> </a:t>
            </a:r>
            <a:r>
              <a:rPr lang="en-US" sz="4000" b="1" kern="100" dirty="0" err="1">
                <a:solidFill>
                  <a:srgbClr val="461E64"/>
                </a:solidFill>
                <a:effectLst/>
                <a:ea typeface="Calibri" panose="020F0502020204030204" pitchFamily="34" charset="0"/>
                <a:cs typeface="Arial" panose="020B0604020202020204" pitchFamily="34" charset="0"/>
              </a:rPr>
              <a:t>quan</a:t>
            </a:r>
            <a:r>
              <a:rPr lang="en-US" sz="4000" b="1" kern="100" dirty="0">
                <a:solidFill>
                  <a:srgbClr val="461E64"/>
                </a:solidFill>
                <a:effectLst/>
                <a:ea typeface="Calibri" panose="020F0502020204030204" pitchFamily="34" charset="0"/>
                <a:cs typeface="Arial" panose="020B0604020202020204" pitchFamily="34" charset="0"/>
              </a:rPr>
              <a:t> (</a:t>
            </a:r>
            <a:r>
              <a:rPr lang="en-US" sz="4000" b="1" kern="100" dirty="0" err="1">
                <a:solidFill>
                  <a:srgbClr val="461E64"/>
                </a:solidFill>
                <a:effectLst/>
                <a:ea typeface="Calibri" panose="020F0502020204030204" pitchFamily="34" charset="0"/>
                <a:cs typeface="Arial" panose="020B0604020202020204" pitchFamily="34" charset="0"/>
              </a:rPr>
              <a:t>Điều</a:t>
            </a:r>
            <a:r>
              <a:rPr lang="en-US" sz="4000" b="1" kern="100" dirty="0">
                <a:solidFill>
                  <a:srgbClr val="461E64"/>
                </a:solidFill>
                <a:effectLst/>
                <a:ea typeface="Calibri" panose="020F0502020204030204" pitchFamily="34" charset="0"/>
                <a:cs typeface="Arial" panose="020B0604020202020204" pitchFamily="34" charset="0"/>
              </a:rPr>
              <a:t> 12 - </a:t>
            </a:r>
            <a:r>
              <a:rPr lang="en-US" sz="4000" b="1" kern="100" dirty="0" err="1">
                <a:solidFill>
                  <a:srgbClr val="461E64"/>
                </a:solidFill>
                <a:effectLst/>
                <a:ea typeface="Calibri" panose="020F0502020204030204" pitchFamily="34" charset="0"/>
                <a:cs typeface="Arial" panose="020B0604020202020204" pitchFamily="34" charset="0"/>
              </a:rPr>
              <a:t>Điều</a:t>
            </a:r>
            <a:r>
              <a:rPr lang="en-US" sz="4000" b="1" kern="100" dirty="0">
                <a:solidFill>
                  <a:srgbClr val="461E64"/>
                </a:solidFill>
                <a:effectLst/>
                <a:ea typeface="Calibri" panose="020F0502020204030204" pitchFamily="34" charset="0"/>
                <a:cs typeface="Arial" panose="020B0604020202020204" pitchFamily="34" charset="0"/>
              </a:rPr>
              <a:t> 15)</a:t>
            </a:r>
          </a:p>
          <a:p>
            <a:pPr marL="571500" indent="-571500">
              <a:lnSpc>
                <a:spcPct val="107000"/>
              </a:lnSpc>
              <a:spcAft>
                <a:spcPts val="800"/>
              </a:spcAft>
              <a:buFont typeface="Arial" panose="020B0604020202020204" pitchFamily="34" charset="0"/>
              <a:buChar char="•"/>
            </a:pPr>
            <a:r>
              <a:rPr lang="am-ET" sz="3600" b="0" dirty="0">
                <a:solidFill>
                  <a:srgbClr val="461E64"/>
                </a:solidFill>
                <a:cs typeface="Arial" panose="020B0604020202020204" pitchFamily="34" charset="0"/>
              </a:rPr>
              <a:t>Điều 12. Nhiệm vụ của Hải quan</a:t>
            </a:r>
            <a:r>
              <a:rPr lang="en-US" sz="3600" b="0" dirty="0">
                <a:solidFill>
                  <a:srgbClr val="461E64"/>
                </a:solidFill>
                <a:cs typeface="Arial" panose="020B0604020202020204" pitchFamily="34" charset="0"/>
              </a:rPr>
              <a:t>.</a:t>
            </a:r>
          </a:p>
          <a:p>
            <a:pPr marL="571500" indent="-571500">
              <a:lnSpc>
                <a:spcPct val="107000"/>
              </a:lnSpc>
              <a:spcAft>
                <a:spcPts val="800"/>
              </a:spcAft>
              <a:buFont typeface="Arial" panose="020B0604020202020204" pitchFamily="34" charset="0"/>
              <a:buChar char="•"/>
            </a:pPr>
            <a:r>
              <a:rPr lang="am-ET" sz="3600" b="0" dirty="0">
                <a:solidFill>
                  <a:srgbClr val="461E64"/>
                </a:solidFill>
                <a:cs typeface="Arial" panose="020B0604020202020204" pitchFamily="34" charset="0"/>
              </a:rPr>
              <a:t>Điều 13. Nguyên tắc tổ chức và hoạt động của Hải quan</a:t>
            </a:r>
            <a:endParaRPr lang="en-US" sz="3600" b="0" dirty="0">
              <a:solidFill>
                <a:srgbClr val="461E64"/>
              </a:solidFill>
              <a:cs typeface="Arial" panose="020B0604020202020204" pitchFamily="34" charset="0"/>
            </a:endParaRPr>
          </a:p>
          <a:p>
            <a:pPr marL="571500" indent="-571500">
              <a:lnSpc>
                <a:spcPct val="107000"/>
              </a:lnSpc>
              <a:spcAft>
                <a:spcPts val="800"/>
              </a:spcAft>
              <a:buFont typeface="Arial" panose="020B0604020202020204" pitchFamily="34" charset="0"/>
              <a:buChar char="•"/>
            </a:pPr>
            <a:r>
              <a:rPr lang="am-ET" sz="3600" b="0" dirty="0">
                <a:solidFill>
                  <a:srgbClr val="461E64"/>
                </a:solidFill>
                <a:cs typeface="Arial" panose="020B0604020202020204" pitchFamily="34" charset="0"/>
              </a:rPr>
              <a:t>Điều 14. Hệ thống tổ chức Hải quan </a:t>
            </a:r>
            <a:endParaRPr lang="en-US" sz="3600" b="0" dirty="0">
              <a:solidFill>
                <a:srgbClr val="461E64"/>
              </a:solidFill>
              <a:cs typeface="Arial" panose="020B0604020202020204" pitchFamily="34" charset="0"/>
            </a:endParaRPr>
          </a:p>
          <a:p>
            <a:pPr marL="571500" indent="-571500">
              <a:lnSpc>
                <a:spcPct val="107000"/>
              </a:lnSpc>
              <a:spcAft>
                <a:spcPts val="800"/>
              </a:spcAft>
              <a:buFont typeface="Arial" panose="020B0604020202020204" pitchFamily="34" charset="0"/>
              <a:buChar char="•"/>
            </a:pPr>
            <a:r>
              <a:rPr lang="am-ET" sz="3600" b="0" dirty="0">
                <a:solidFill>
                  <a:srgbClr val="461E64"/>
                </a:solidFill>
                <a:cs typeface="Arial" panose="020B0604020202020204" pitchFamily="34" charset="0"/>
              </a:rPr>
              <a:t>Điều 15. Công chức hải quan</a:t>
            </a:r>
            <a:endParaRPr lang="en-US" sz="3600" b="0" dirty="0">
              <a:solidFill>
                <a:srgbClr val="461E64"/>
              </a:solidFill>
              <a:cs typeface="Arial" panose="020B0604020202020204" pitchFamily="34" charset="0"/>
            </a:endParaRPr>
          </a:p>
          <a:p>
            <a:pPr marL="0" indent="0">
              <a:lnSpc>
                <a:spcPct val="107000"/>
              </a:lnSpc>
              <a:spcAft>
                <a:spcPts val="800"/>
              </a:spcAft>
            </a:pPr>
            <a:endParaRPr lang="en-US" sz="1800" dirty="0">
              <a:effectLst/>
              <a:latin typeface="Times New Roman" panose="02020603050405020304" pitchFamily="18" charset="0"/>
              <a:ea typeface="Times New Roman" panose="02020603050405020304" pitchFamily="18" charset="0"/>
            </a:endParaRPr>
          </a:p>
          <a:p>
            <a:pPr marL="0" marR="0" indent="0">
              <a:lnSpc>
                <a:spcPct val="107000"/>
              </a:lnSpc>
              <a:spcAft>
                <a:spcPts val="800"/>
              </a:spcAft>
            </a:pPr>
            <a:endParaRPr lang="en-US" sz="4000" kern="100" dirty="0">
              <a:solidFill>
                <a:srgbClr val="461E64"/>
              </a:solidFill>
              <a:effectLst/>
              <a:ea typeface="Calibri" panose="020F0502020204030204" pitchFamily="34" charset="0"/>
              <a:cs typeface="Arial" panose="020B0604020202020204" pitchFamily="34" charset="0"/>
            </a:endParaRPr>
          </a:p>
        </p:txBody>
      </p:sp>
      <p:sp>
        <p:nvSpPr>
          <p:cNvPr id="5" name="TextBox 2">
            <a:extLst>
              <a:ext uri="{FF2B5EF4-FFF2-40B4-BE49-F238E27FC236}">
                <a16:creationId xmlns:a16="http://schemas.microsoft.com/office/drawing/2014/main" id="{2D672FEB-83C9-BCAD-21B9-237D47A072DD}"/>
              </a:ext>
            </a:extLst>
          </p:cNvPr>
          <p:cNvSpPr txBox="1"/>
          <p:nvPr/>
        </p:nvSpPr>
        <p:spPr>
          <a:xfrm>
            <a:off x="4572000" y="75441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70162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0CBBF-2999-C83E-6251-56D0BD748B20}"/>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DE2C476B-BD01-A5BD-A75C-0FB28706B526}"/>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66CECBFA-8CF4-DC91-9322-9EC8147A2F9D}"/>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0888B903-9965-07AC-B199-A70125C3467B}"/>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5F16D0AA-2C9E-F95C-D5BB-F3292B8103E4}"/>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7352FAC6-A58A-B914-A82F-A6437539EA6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63BA4883-C771-F060-C29E-637F0E97FEB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EFC74CCE-E621-8FD4-10D8-F0F1D7E1011F}"/>
              </a:ext>
            </a:extLst>
          </p:cNvPr>
          <p:cNvSpPr txBox="1"/>
          <p:nvPr/>
        </p:nvSpPr>
        <p:spPr>
          <a:xfrm>
            <a:off x="4876800" y="393071"/>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FD285EB-3CBF-5057-38CA-BDC692F70AA8}"/>
              </a:ext>
            </a:extLst>
          </p:cNvPr>
          <p:cNvSpPr txBox="1"/>
          <p:nvPr/>
        </p:nvSpPr>
        <p:spPr>
          <a:xfrm>
            <a:off x="824163" y="1562099"/>
            <a:ext cx="17487900" cy="8905002"/>
          </a:xfrm>
          <a:prstGeom prst="rect">
            <a:avLst/>
          </a:prstGeom>
          <a:noFill/>
        </p:spPr>
        <p:txBody>
          <a:bodyPr wrap="square">
            <a:spAutoFit/>
          </a:bodyPr>
          <a:lstStyle/>
          <a:p>
            <a:pPr marL="0" marR="0">
              <a:spcAft>
                <a:spcPts val="800"/>
              </a:spcAft>
            </a:pPr>
            <a:r>
              <a:rPr lang="en-US" sz="36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3. </a:t>
            </a:r>
            <a:r>
              <a:rPr lang="en-US" sz="36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Chương</a:t>
            </a:r>
            <a:r>
              <a:rPr lang="en-US" sz="36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III: </a:t>
            </a:r>
            <a:r>
              <a:rPr lang="en-US" sz="36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6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6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6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6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6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16 - </a:t>
            </a:r>
            <a:r>
              <a:rPr lang="en-US" sz="36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6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b="1" kern="100" dirty="0">
                <a:solidFill>
                  <a:srgbClr val="461E64"/>
                </a:solidFill>
                <a:latin typeface="Arial" panose="020B0604020202020204" pitchFamily="34" charset="0"/>
                <a:ea typeface="Calibri" panose="020F0502020204030204" pitchFamily="34" charset="0"/>
                <a:cs typeface="Arial" panose="020B0604020202020204" pitchFamily="34" charset="0"/>
              </a:rPr>
              <a:t>82</a:t>
            </a:r>
            <a:r>
              <a:rPr lang="en-US" sz="36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endParaRPr lang="en-US" sz="36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457200" marR="0" indent="-457200" algn="just" hangingPunct="0">
              <a:spcBef>
                <a:spcPts val="1200"/>
              </a:spcBef>
              <a:spcAft>
                <a:spcPts val="600"/>
              </a:spcAft>
              <a:buFont typeface="Arial" panose="020B0604020202020204" pitchFamily="34" charset="0"/>
              <a:buChar char="•"/>
              <a:tabLst>
                <a:tab pos="1511300"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16. Nguyên tắc tiến hành thủ tục hải quan, kiểm tra, giám sát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17. Quản lý rủi ro trong hoạt động nghiệp vụ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18. Quyền và nghĩa vụ của người khai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19. Nhiệm vụ và quyền hạn của công chức hải quan </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20. Đại lý làm thủ tục hải quan </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21. Thủ tục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22. Địa điểm làm thủ tục hải quan </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23. Thời hạn cơ quan hải quan làm thủ tục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24. Hồ sơ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25. Thời hạn nộp hồ sơ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26. Phân loại hàng hoá </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0" marR="0" indent="457200" algn="just" hangingPunct="0">
              <a:spcBef>
                <a:spcPts val="1200"/>
              </a:spcBef>
              <a:spcAft>
                <a:spcPts val="600"/>
              </a:spcAft>
              <a:tabLst>
                <a:tab pos="1511300" algn="l"/>
              </a:tabLst>
            </a:pPr>
            <a:endParaRPr lang="en-US" sz="28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342172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AD2AA-B26C-F625-1477-2BDBFCB3C0CC}"/>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4BF99926-AB0A-0C87-FCF8-A9C9AEAC4354}"/>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BF6531DF-2197-A5CD-6F44-96C3313A83FC}"/>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F90CE88F-C71A-DF9A-DA21-F4F2F4D6A543}"/>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DF88B535-9159-95DC-4ABD-53FCA1342B72}"/>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DDFA7EF3-D6B8-CC3C-90EC-8189AF9D65C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38439DBB-80B1-7BF7-EBB0-17D0311BB53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814BB546-1670-CC54-F8F4-9DF0BD71E154}"/>
              </a:ext>
            </a:extLst>
          </p:cNvPr>
          <p:cNvSpPr txBox="1"/>
          <p:nvPr/>
        </p:nvSpPr>
        <p:spPr>
          <a:xfrm>
            <a:off x="4491990" y="38100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F0A2C94-0EF0-0A42-A7DB-193D2DF1E12E}"/>
              </a:ext>
            </a:extLst>
          </p:cNvPr>
          <p:cNvSpPr txBox="1"/>
          <p:nvPr/>
        </p:nvSpPr>
        <p:spPr>
          <a:xfrm>
            <a:off x="800100" y="1191287"/>
            <a:ext cx="16383000" cy="9751387"/>
          </a:xfrm>
          <a:prstGeom prst="rect">
            <a:avLst/>
          </a:prstGeom>
          <a:noFill/>
        </p:spPr>
        <p:txBody>
          <a:bodyPr wrap="square">
            <a:spAutoFit/>
          </a:bodyPr>
          <a:lstStyle/>
          <a:p>
            <a:pPr marL="0" marR="0">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3.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Chương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III: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16 -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a:solidFill>
                  <a:srgbClr val="461E64"/>
                </a:solidFill>
                <a:latin typeface="Arial" panose="020B0604020202020204" pitchFamily="34" charset="0"/>
                <a:ea typeface="Calibri" panose="020F0502020204030204" pitchFamily="34" charset="0"/>
                <a:cs typeface="Arial" panose="020B0604020202020204" pitchFamily="34" charset="0"/>
              </a:rPr>
              <a:t>82</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27. Xác định xuất xứ hàng hoá</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28. Xác định trước mã số, xuất xứ, trị giá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29. Khai hải quan </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30. Đăng ký tờ khai hải quan</a:t>
            </a:r>
            <a:endParaRPr lang="en-US" sz="3200" dirty="0">
              <a:solidFill>
                <a:srgbClr val="461E64"/>
              </a:solidFill>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31. Căn cứ, thẩm quyền quyết định kiểm tra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33. Kiểm tra thực tế hàng hoá </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34. Kiểm tra thực tế hàng hoá trong trường hợp vắng mặt người khai hải quan</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buFont typeface="Arial" panose="020B0604020202020204" pitchFamily="34" charset="0"/>
              <a:buChar char="•"/>
            </a:pPr>
            <a:r>
              <a:rPr lang="am-ET"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rPr>
              <a:t>Điều 35. Trách nhiệm kiểm tra hàng hoá, phương tiện vận tải trong địa bàn hoạt động hải quan </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rPr>
              <a:t>Điều 36. Giải phóng hàng hóa</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rPr>
              <a:t>Điều 37. Thông quan hàng hoá</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rPr>
              <a:t>Điều 38. Đối tượng, phương thức và thời gian giám sát hải quan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685800" marR="0" indent="-685800">
              <a:buFont typeface="Arial" panose="020B0604020202020204" pitchFamily="34" charset="0"/>
              <a:buChar char="•"/>
            </a:pPr>
            <a:endParaRPr lang="en-US" sz="48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172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5F2F7-17D0-8F18-9D8D-22C41BDF8C16}"/>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4D5998EC-B34C-76D2-0B85-EF1A66896212}"/>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F0BF4A03-B262-0D97-BDC2-B728B26BE02C}"/>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92D8F650-17B9-478F-FFBF-9B85F1338DFE}"/>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7E14BD65-3B5C-B89A-1E39-E88985C9F793}"/>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14AE4801-B1AC-CFCB-1275-C6CED82E7D3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FA6629F7-3BD2-54CF-63B6-5F47DC1AE77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01FC4828-81EF-94A3-6D74-F62E9EE997E6}"/>
              </a:ext>
            </a:extLst>
          </p:cNvPr>
          <p:cNvSpPr txBox="1"/>
          <p:nvPr/>
        </p:nvSpPr>
        <p:spPr>
          <a:xfrm>
            <a:off x="4491990" y="38100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57FD086-3BA3-FB18-371A-D11305F7D5A0}"/>
              </a:ext>
            </a:extLst>
          </p:cNvPr>
          <p:cNvSpPr txBox="1"/>
          <p:nvPr/>
        </p:nvSpPr>
        <p:spPr>
          <a:xfrm>
            <a:off x="1098908" y="1562099"/>
            <a:ext cx="16383000" cy="8250977"/>
          </a:xfrm>
          <a:prstGeom prst="rect">
            <a:avLst/>
          </a:prstGeom>
          <a:noFill/>
        </p:spPr>
        <p:txBody>
          <a:bodyPr wrap="square">
            <a:spAutoFit/>
          </a:bodyPr>
          <a:lstStyle/>
          <a:p>
            <a:pPr marL="0" marR="0">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3.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Chương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III: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16 -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a:solidFill>
                  <a:srgbClr val="461E64"/>
                </a:solidFill>
                <a:latin typeface="Arial" panose="020B0604020202020204" pitchFamily="34" charset="0"/>
                <a:ea typeface="Calibri" panose="020F0502020204030204" pitchFamily="34" charset="0"/>
                <a:cs typeface="Arial" panose="020B0604020202020204" pitchFamily="34" charset="0"/>
              </a:rPr>
              <a:t>82</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rPr>
              <a:t>Điều 39. Trách nhiệm của cơ quan hải quan trong hoạt động giám sát hải quan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rPr>
              <a:t>Điều 40. Trách nhiệm của người khai hải quan, người chỉ huy hoặc người điều khiển phương tiện vận tải trong hoạt động giám sát hải quan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80135" algn="l"/>
              </a:tabLst>
            </a:pPr>
            <a:r>
              <a:rPr lang="am-ET" sz="3200" dirty="0">
                <a:solidFill>
                  <a:srgbClr val="461E64"/>
                </a:solidFill>
                <a:effectLst/>
                <a:latin typeface="Arial" panose="020B0604020202020204" pitchFamily="34" charset="0"/>
                <a:ea typeface="Times New Roman" panose="02020603050405020304" pitchFamily="18" charset="0"/>
              </a:rPr>
              <a:t>Điều 41. Trách nhiệm của doanh nghiệp kinh doanh cảng, kho, bãi trong hoạt động giám sát hải quan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buFont typeface="Arial" panose="020B0604020202020204" pitchFamily="34" charset="0"/>
              <a:buChar char="•"/>
            </a:pPr>
            <a:r>
              <a:rPr lang="am-ET" sz="3200" dirty="0">
                <a:solidFill>
                  <a:srgbClr val="461E64"/>
                </a:solidFill>
                <a:effectLst/>
                <a:latin typeface="Arial" panose="020B0604020202020204" pitchFamily="34" charset="0"/>
                <a:ea typeface="Times New Roman" panose="02020603050405020304" pitchFamily="18" charset="0"/>
              </a:rPr>
              <a:t>Điều 42. Điều kiện áp dụng chế độ ưu tiên</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am-ET" sz="3200" dirty="0">
                <a:solidFill>
                  <a:srgbClr val="461E64"/>
                </a:solidFill>
                <a:effectLst/>
                <a:latin typeface="Arial" panose="020B0604020202020204" pitchFamily="34" charset="0"/>
                <a:ea typeface="Times New Roman" panose="02020603050405020304" pitchFamily="18" charset="0"/>
              </a:rPr>
              <a:t>Điều 43. Chế độ ưu tiên đối với doanh nghiệp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am-ET" sz="3200" dirty="0">
                <a:solidFill>
                  <a:srgbClr val="461E64"/>
                </a:solidFill>
                <a:effectLst/>
                <a:latin typeface="Arial" panose="020B0604020202020204" pitchFamily="34" charset="0"/>
                <a:ea typeface="Times New Roman" panose="02020603050405020304" pitchFamily="18" charset="0"/>
              </a:rPr>
              <a:t>Điều 44. Trách nhiệm của cơ quan hải quan trong việc thực hiện chế độ ưu tiên</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am-ET" sz="3200" dirty="0">
                <a:solidFill>
                  <a:srgbClr val="461E64"/>
                </a:solidFill>
                <a:effectLst/>
                <a:latin typeface="Arial" panose="020B0604020202020204" pitchFamily="34" charset="0"/>
                <a:ea typeface="Times New Roman" panose="02020603050405020304" pitchFamily="18" charset="0"/>
              </a:rPr>
              <a:t>Điều 45. Trách nhiệm của doanh nghiệp được áp dụng chế độ ưu tiên</a:t>
            </a:r>
            <a:endParaRPr lang="en-US" sz="3200" dirty="0">
              <a:solidFill>
                <a:srgbClr val="461E64"/>
              </a:solidFill>
              <a:effectLst/>
              <a:latin typeface="Times New Roman" panose="02020603050405020304" pitchFamily="18" charset="0"/>
              <a:ea typeface="Times New Roman" panose="02020603050405020304" pitchFamily="18" charset="0"/>
            </a:endParaRPr>
          </a:p>
          <a:p>
            <a:pPr marL="571500" marR="0" indent="-571500" algn="just" hangingPunct="0">
              <a:spcBef>
                <a:spcPts val="1800"/>
              </a:spcBef>
              <a:spcAft>
                <a:spcPts val="600"/>
              </a:spcAft>
              <a:buFont typeface="Arial" panose="020B0604020202020204" pitchFamily="34" charset="0"/>
              <a:buChar char="•"/>
              <a:tabLst>
                <a:tab pos="1066800" algn="l"/>
              </a:tabLst>
            </a:pPr>
            <a:r>
              <a:rPr lang="am-ET" sz="3200" dirty="0">
                <a:solidFill>
                  <a:srgbClr val="461E64"/>
                </a:solidFill>
                <a:effectLst/>
                <a:latin typeface="Arial" panose="020B0604020202020204" pitchFamily="34" charset="0"/>
                <a:ea typeface="Times New Roman" panose="02020603050405020304" pitchFamily="18" charset="0"/>
              </a:rPr>
              <a:t>Điều 46. Kiểm tra, giám sát hải quan đối với hàng hóa kinh doanh tạm nhập, tái xuất</a:t>
            </a:r>
            <a:endParaRPr lang="en-US" sz="3200" dirty="0">
              <a:solidFill>
                <a:srgbClr val="461E64"/>
              </a:solidFill>
              <a:effectLst/>
              <a:latin typeface="Times New Roman" panose="02020603050405020304" pitchFamily="18" charset="0"/>
              <a:ea typeface="Times New Roman" panose="02020603050405020304" pitchFamily="18" charset="0"/>
            </a:endParaRPr>
          </a:p>
          <a:p>
            <a:pPr marL="571500" marR="0" indent="-571500" algn="just" hangingPunct="0">
              <a:spcBef>
                <a:spcPts val="900"/>
              </a:spcBef>
              <a:spcAft>
                <a:spcPts val="600"/>
              </a:spcAft>
              <a:buFont typeface="Arial" panose="020B0604020202020204" pitchFamily="34" charset="0"/>
              <a:buChar char="•"/>
              <a:tabLst>
                <a:tab pos="1066800" algn="l"/>
              </a:tabLst>
            </a:pPr>
            <a:r>
              <a:rPr lang="am-ET" sz="3200" dirty="0">
                <a:solidFill>
                  <a:srgbClr val="461E64"/>
                </a:solidFill>
                <a:effectLst/>
                <a:latin typeface="Arial" panose="020B0604020202020204" pitchFamily="34" charset="0"/>
                <a:ea typeface="Times New Roman" panose="02020603050405020304" pitchFamily="18" charset="0"/>
              </a:rPr>
              <a:t>Điều 47. Kiểm tra, giám sát hải quan đối với hàng hóa bán tại cửa hàng miễn thuế</a:t>
            </a:r>
            <a:endParaRPr lang="en-US" sz="3200" dirty="0">
              <a:solidFill>
                <a:srgbClr val="461E64"/>
              </a:solidFill>
              <a:effectLst/>
              <a:latin typeface="Arial" panose="020B0604020202020204" pitchFamily="34" charset="0"/>
              <a:ea typeface="Times New Roman" panose="02020603050405020304" pitchFamily="18" charset="0"/>
              <a:cs typeface="Arial" panose="020B0604020202020204" pitchFamily="34" charset="0"/>
            </a:endParaRPr>
          </a:p>
          <a:p>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6404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84C40-A423-A089-74AA-A93C00E28F22}"/>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05AA312E-A465-45C6-456A-2B4161777B39}"/>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BFCA26CD-9311-E2A0-06AC-7F1FB2D7B5A1}"/>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4A5F9D22-0484-F52C-06D1-993B9DF59BCC}"/>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3446218C-CA37-239B-8DF4-653F08D7E80A}"/>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FA0B6202-038C-E7F8-481A-17D56454992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C17B346C-86D6-363F-7299-610DB31210F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554BF7FC-1F69-03C1-7BD9-08240C466954}"/>
              </a:ext>
            </a:extLst>
          </p:cNvPr>
          <p:cNvSpPr txBox="1"/>
          <p:nvPr/>
        </p:nvSpPr>
        <p:spPr>
          <a:xfrm>
            <a:off x="4491990" y="38100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CAFE371-7EF8-B23C-5D78-B7FE74983061}"/>
              </a:ext>
            </a:extLst>
          </p:cNvPr>
          <p:cNvSpPr txBox="1"/>
          <p:nvPr/>
        </p:nvSpPr>
        <p:spPr>
          <a:xfrm>
            <a:off x="1104900" y="1127038"/>
            <a:ext cx="17047184" cy="9723175"/>
          </a:xfrm>
          <a:prstGeom prst="rect">
            <a:avLst/>
          </a:prstGeom>
          <a:noFill/>
        </p:spPr>
        <p:txBody>
          <a:bodyPr wrap="square">
            <a:spAutoFit/>
          </a:bodyPr>
          <a:lstStyle/>
          <a:p>
            <a:pPr marL="0" marR="0">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3.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Chương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III: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16 -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a:solidFill>
                  <a:srgbClr val="461E64"/>
                </a:solidFill>
                <a:latin typeface="Arial" panose="020B0604020202020204" pitchFamily="34" charset="0"/>
                <a:ea typeface="Calibri" panose="020F0502020204030204" pitchFamily="34" charset="0"/>
                <a:cs typeface="Arial" panose="020B0604020202020204" pitchFamily="34" charset="0"/>
              </a:rPr>
              <a:t>82</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285750" marR="0" indent="-285750" algn="just" hangingPunct="0">
              <a:spcBef>
                <a:spcPts val="900"/>
              </a:spcBef>
              <a:spcAft>
                <a:spcPts val="600"/>
              </a:spcAft>
              <a:buFont typeface="Arial" panose="020B0604020202020204" pitchFamily="34" charset="0"/>
              <a:buChar char="•"/>
              <a:tabLst>
                <a:tab pos="1066800" algn="l"/>
              </a:tabLst>
            </a:pPr>
            <a:r>
              <a:rPr lang="am-ET" sz="3200" dirty="0">
                <a:solidFill>
                  <a:srgbClr val="461E64"/>
                </a:solidFill>
                <a:effectLst/>
                <a:latin typeface="Arial" panose="020B0604020202020204" pitchFamily="34" charset="0"/>
                <a:ea typeface="Times New Roman" panose="02020603050405020304" pitchFamily="18" charset="0"/>
              </a:rPr>
              <a:t>Điều 48. Kiểm tra, giám sát hải quan đối với hàng hóa tạm nhập khẩu, tạm xuất khẩu</a:t>
            </a:r>
            <a:endParaRPr lang="en-US" sz="3200" dirty="0">
              <a:solidFill>
                <a:srgbClr val="461E64"/>
              </a:solidFill>
              <a:effectLst/>
              <a:latin typeface="Times New Roman" panose="02020603050405020304" pitchFamily="18" charset="0"/>
              <a:ea typeface="Times New Roman" panose="02020603050405020304" pitchFamily="18" charset="0"/>
            </a:endParaRPr>
          </a:p>
          <a:p>
            <a:pPr marL="285750" marR="0" indent="-285750" algn="just" hangingPunct="0">
              <a:spcBef>
                <a:spcPts val="900"/>
              </a:spcBef>
              <a:spcAft>
                <a:spcPts val="600"/>
              </a:spcAft>
              <a:buFont typeface="Arial" panose="020B0604020202020204" pitchFamily="34" charset="0"/>
              <a:buChar char="•"/>
              <a:tabLst>
                <a:tab pos="1066800" algn="l"/>
              </a:tabLst>
            </a:pPr>
            <a:r>
              <a:rPr lang="am-ET" sz="3200" spc="-20" dirty="0">
                <a:solidFill>
                  <a:srgbClr val="461E64"/>
                </a:solidFill>
                <a:effectLst/>
                <a:latin typeface="Arial" panose="020B0604020202020204" pitchFamily="34" charset="0"/>
                <a:ea typeface="Times New Roman" panose="02020603050405020304" pitchFamily="18" charset="0"/>
              </a:rPr>
              <a:t>Điều 49. Kiểm tra, giám sát hải quan đối với hàng hóa là quà biếu, tặng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285750" marR="0" indent="-28575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50. Kiểm tra, giám sát hải quan đối với hàng hóa phục vụ yêu cầu khẩn cấp, hàng hóa chuyên dùng phục vụ an ninh, quốc phòng</a:t>
            </a:r>
            <a:endParaRPr lang="en-US" sz="3200" dirty="0">
              <a:solidFill>
                <a:srgbClr val="461E64"/>
              </a:solidFill>
              <a:effectLst/>
              <a:latin typeface="Times New Roman" panose="02020603050405020304" pitchFamily="18" charset="0"/>
              <a:ea typeface="Times New Roman" panose="02020603050405020304" pitchFamily="18" charset="0"/>
            </a:endParaRPr>
          </a:p>
          <a:p>
            <a:pPr marL="285750" marR="0" indent="-28575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51. Kiểm tra, giám sát hải quan đối với hàng hoá mua bán, trao đổi của cư dân biên giới</a:t>
            </a:r>
            <a:endParaRPr lang="en-US" sz="3200" dirty="0">
              <a:solidFill>
                <a:srgbClr val="461E64"/>
              </a:solidFill>
              <a:effectLst/>
              <a:latin typeface="Times New Roman" panose="02020603050405020304" pitchFamily="18" charset="0"/>
              <a:ea typeface="Times New Roman" panose="02020603050405020304" pitchFamily="18" charset="0"/>
            </a:endParaRPr>
          </a:p>
          <a:p>
            <a:pPr marL="285750" marR="0" indent="-28575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52. Kiểm tra, giám sát hải quan đối với hàng hoá xuất khẩu, nhập khẩu qua dịch vụ bưu chính, chuyển phát nhanh</a:t>
            </a:r>
            <a:endParaRPr lang="en-US" sz="3200" dirty="0">
              <a:solidFill>
                <a:srgbClr val="461E64"/>
              </a:solidFill>
              <a:effectLst/>
              <a:latin typeface="Times New Roman" panose="02020603050405020304" pitchFamily="18" charset="0"/>
              <a:ea typeface="Times New Roman" panose="02020603050405020304" pitchFamily="18" charset="0"/>
            </a:endParaRPr>
          </a:p>
          <a:p>
            <a:pPr marL="285750" marR="0" indent="-28575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53. Kiểm tra, giám sát hải quan đối với tài sản di chuyển</a:t>
            </a:r>
            <a:endParaRPr lang="en-US" sz="3200" dirty="0">
              <a:solidFill>
                <a:srgbClr val="461E64"/>
              </a:solidFill>
              <a:effectLst/>
              <a:latin typeface="Times New Roman" panose="02020603050405020304" pitchFamily="18" charset="0"/>
              <a:ea typeface="Times New Roman" panose="02020603050405020304" pitchFamily="18" charset="0"/>
            </a:endParaRPr>
          </a:p>
          <a:p>
            <a:pPr marL="285750" marR="0" indent="-28575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54. Kiểm tra, giám sát hải quan đối với hành lý của người xuất cảnh, nhập cảnh </a:t>
            </a:r>
            <a:endParaRPr lang="en-US" sz="3200" dirty="0">
              <a:solidFill>
                <a:srgbClr val="461E64"/>
              </a:solidFill>
              <a:effectLst/>
              <a:latin typeface="Arial" panose="020B0604020202020204" pitchFamily="34" charset="0"/>
              <a:ea typeface="Times New Roman" panose="02020603050405020304" pitchFamily="18" charset="0"/>
            </a:endParaRPr>
          </a:p>
          <a:p>
            <a:pPr marL="285750" marR="0" indent="-28575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55. Kiểm tra, giám sát hải quan đối với ngoại tệ tiền mặt, đồng Việt Nam tiền mặt, công cụ chuyển nhượng, vàng, kim loại quý, đá quý của người xuất cảnh, nhập cảnh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285750" marR="0" indent="-28575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56. Kiểm tra, giám sát hải quan đối với hàng hóa trên phương tiện vận tải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0" marR="0" indent="457200" algn="just" hangingPunct="0">
              <a:lnSpc>
                <a:spcPts val="1650"/>
              </a:lnSpc>
              <a:spcBef>
                <a:spcPts val="900"/>
              </a:spcBef>
              <a:spcAft>
                <a:spcPts val="600"/>
              </a:spcAft>
              <a:tabLst>
                <a:tab pos="1066800" algn="l"/>
              </a:tabLst>
            </a:pPr>
            <a:endParaRPr lang="en-US" sz="1800" dirty="0">
              <a:effectLst/>
              <a:latin typeface="Times New Roman" panose="02020603050405020304" pitchFamily="18" charset="0"/>
              <a:ea typeface="Times New Roman" panose="02020603050405020304" pitchFamily="18" charset="0"/>
            </a:endParaRPr>
          </a:p>
          <a:p>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79244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57BB5-DCE9-FB20-3D43-E144361F22B8}"/>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2019237A-25FE-FB5F-1DCC-2556ED1D1A04}"/>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3BEB2417-E23F-83F5-CF60-FA6A8F6848E5}"/>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3501090F-56B5-6E39-6E95-D1354CCBFED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219B6E12-3A9A-5DF5-E25D-55525C92B8E6}"/>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1CD7BC4D-FAE2-FB8E-037C-A3F2BDD1EE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30A2FD9A-C6ED-4C63-0E0F-AF41C94516B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4BF461FA-4F08-AF65-BAA2-FF541262A676}"/>
              </a:ext>
            </a:extLst>
          </p:cNvPr>
          <p:cNvSpPr txBox="1"/>
          <p:nvPr/>
        </p:nvSpPr>
        <p:spPr>
          <a:xfrm>
            <a:off x="4491990" y="38100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E65E7808-8D18-1254-2265-CEF9FE83DADC}"/>
              </a:ext>
            </a:extLst>
          </p:cNvPr>
          <p:cNvSpPr txBox="1"/>
          <p:nvPr/>
        </p:nvSpPr>
        <p:spPr>
          <a:xfrm>
            <a:off x="1104900" y="1127038"/>
            <a:ext cx="16837634" cy="9543638"/>
          </a:xfrm>
          <a:prstGeom prst="rect">
            <a:avLst/>
          </a:prstGeom>
          <a:noFill/>
        </p:spPr>
        <p:txBody>
          <a:bodyPr wrap="square">
            <a:spAutoFit/>
          </a:bodyPr>
          <a:lstStyle/>
          <a:p>
            <a:pPr marL="0" marR="0">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3.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Chương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III: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16 -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a:solidFill>
                  <a:srgbClr val="461E64"/>
                </a:solidFill>
                <a:latin typeface="Arial" panose="020B0604020202020204" pitchFamily="34" charset="0"/>
                <a:ea typeface="Calibri" panose="020F0502020204030204" pitchFamily="34" charset="0"/>
                <a:cs typeface="Arial" panose="020B0604020202020204" pitchFamily="34" charset="0"/>
              </a:rPr>
              <a:t>82</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57. Kiểm tra, giám sát hải quan đối với túi ngoại giao, túi lãnh sự, hành lý, phương tiện vận tải của cơ quan, tổ chức, cá nhân được hưởng quyền ưu đãi, miễn trừ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58. Kiểm tra, giám sát hải quan, xử lý hàng hoá tồn đọng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vi-VN" sz="3200" spc="20" dirty="0">
                <a:solidFill>
                  <a:srgbClr val="461E64"/>
                </a:solidFill>
                <a:effectLst/>
                <a:latin typeface="Arial" panose="020B0604020202020204" pitchFamily="34" charset="0"/>
                <a:ea typeface="Times New Roman" panose="02020603050405020304" pitchFamily="18" charset="0"/>
              </a:rPr>
              <a:t>Điều 59. Trách nhiệm của cơ quan hải quan trong kiểm tra, giám sát hải quan đối với hàng hóa nhập khẩu để gia công, sản xuất hàng hóa xuất khẩu</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60. Trách nhiệm của tổ chức, cá nhân gia công, sản xuất hàng hóa xuất khẩu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61. Hàng hóa gửi tại kho ngoại quan, kho bảo thuế, địa điểm thu gom hàng lẻ</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62. Điều kiện thành lập kho ngoại quan, kho bảo thuế, địa điểm thu gom hàng lẻ</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63. Quyền và nghĩa vụ của doanh nghiệp kinh doanh kho ngoại quan, doanh nghiệp kinh doanh địa điểm thu gom hàng lẻ, doanh nghiệp kinh doanh dịch vụ thu gom hàng lẻ, chủ hàng hóa, chủ kho bảo thuế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64. Thủ tục hải quan đối với hàng hóa vận chuyển chịu sự giám sát hải quan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457200" marR="0" indent="-457200" algn="just" hangingPunct="0">
              <a:spcBef>
                <a:spcPts val="900"/>
              </a:spcBef>
              <a:spcAft>
                <a:spcPts val="600"/>
              </a:spcAft>
              <a:buFont typeface="Arial" panose="020B0604020202020204" pitchFamily="34" charset="0"/>
              <a:buChar char="•"/>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65. Tuyến đường, thời gian vận chuyển</a:t>
            </a:r>
            <a:r>
              <a:rPr lang="en-US" sz="3200" dirty="0">
                <a:solidFill>
                  <a:srgbClr val="461E64"/>
                </a:solidFill>
                <a:effectLst/>
                <a:latin typeface="Arial" panose="020B0604020202020204" pitchFamily="34" charset="0"/>
                <a:ea typeface="Times New Roman" panose="02020603050405020304" pitchFamily="18" charset="0"/>
              </a:rPr>
              <a:t>.</a:t>
            </a:r>
            <a:r>
              <a:rPr lang="vi-VN" sz="3200" dirty="0">
                <a:solidFill>
                  <a:srgbClr val="461E64"/>
                </a:solidFill>
                <a:effectLst/>
                <a:latin typeface="Arial" panose="020B0604020202020204" pitchFamily="34" charset="0"/>
                <a:ea typeface="Times New Roman" panose="02020603050405020304" pitchFamily="18" charset="0"/>
              </a:rPr>
              <a:t> </a:t>
            </a:r>
            <a:endParaRPr lang="en-US" sz="3200" dirty="0">
              <a:solidFill>
                <a:srgbClr val="461E64"/>
              </a:solidFill>
              <a:effectLst/>
              <a:latin typeface="Times New Roman" panose="02020603050405020304" pitchFamily="18" charset="0"/>
              <a:ea typeface="Times New Roman" panose="02020603050405020304" pitchFamily="18" charset="0"/>
            </a:endParaRPr>
          </a:p>
          <a:p>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75156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0028A-9AD8-3665-8067-88CD479319C0}"/>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FDABC34C-13B1-DABF-28D5-12C4B48B4379}"/>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B1848DB5-5D89-2677-8BCB-EBAECF9C2FB7}"/>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1C3EFE88-58D6-1A10-ECF0-3DF95BA14EED}"/>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8EABBDBC-6B9E-EB8E-82A4-25BC6BA2D427}"/>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06CBD0E7-E7EC-8183-E26F-53509C8A70B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ED10A3FE-6DCE-2E04-8DED-16A177CB399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06C6CEAE-6014-4575-9D07-5850963F5455}"/>
              </a:ext>
            </a:extLst>
          </p:cNvPr>
          <p:cNvSpPr txBox="1"/>
          <p:nvPr/>
        </p:nvSpPr>
        <p:spPr>
          <a:xfrm>
            <a:off x="4491990" y="38100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8B5CCEB-9D24-C9B9-3F89-559BA8B1D55E}"/>
              </a:ext>
            </a:extLst>
          </p:cNvPr>
          <p:cNvSpPr txBox="1"/>
          <p:nvPr/>
        </p:nvSpPr>
        <p:spPr>
          <a:xfrm>
            <a:off x="1104900" y="1127038"/>
            <a:ext cx="16837634" cy="8566448"/>
          </a:xfrm>
          <a:prstGeom prst="rect">
            <a:avLst/>
          </a:prstGeom>
          <a:noFill/>
        </p:spPr>
        <p:txBody>
          <a:bodyPr wrap="square">
            <a:spAutoFit/>
          </a:bodyPr>
          <a:lstStyle/>
          <a:p>
            <a:pPr marL="0" marR="0">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3.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Chương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III: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16 -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a:solidFill>
                  <a:srgbClr val="461E64"/>
                </a:solidFill>
                <a:latin typeface="Arial" panose="020B0604020202020204" pitchFamily="34" charset="0"/>
                <a:ea typeface="Calibri" panose="020F0502020204030204" pitchFamily="34" charset="0"/>
                <a:cs typeface="Arial" panose="020B0604020202020204" pitchFamily="34" charset="0"/>
              </a:rPr>
              <a:t>82</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66. Thông báo thông tin phương tiện vận tải </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67. Địa điểm làm thủ tục hải quan đối với phương tiện vận tải </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68. Tuyến đường, thời gian chịu sự giám sát hải quan đối với phương tiện vận tải</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69. Thủ tục hải quan đối với phương tiện vận tải</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70. Chuyển tải, sang toa, cắt toa, xếp dỡ hàng hoá, hành lý trên phương tiện vận tải</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71. Vận chuyển quốc tế kết hợp vận chuyển nội địa, vận chuyển nội địa kết hợp vận chuyển hàng hoá xuất khẩu, nhập khẩu</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72. Trách nhiệm của người đứng đầu tại sân bay, cảng biển, ga đường sắt liên vận quốc tế </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73. Nguyên tắc kiểm tra, giám sát, tạm dừng làm thủ tục hải quan</a:t>
            </a:r>
            <a:endParaRPr lang="en-US" sz="3200" dirty="0">
              <a:solidFill>
                <a:srgbClr val="461E64"/>
              </a:solidFill>
              <a:effectLst/>
              <a:ea typeface="Times New Roman" panose="02020603050405020304" pitchFamily="18" charset="0"/>
            </a:endParaRPr>
          </a:p>
          <a:p>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0065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00EE4-B20C-4509-1108-D5BA4E2E699A}"/>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09121531-8996-CD01-3C76-CBD0CF695B12}"/>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3257A856-A5FE-5BCB-016A-C6B5BEA3BD3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911F47E1-238B-D495-5AC8-9C1E04BD497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7377CF02-5AF4-586F-37E3-B7464ECDF39C}"/>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3270BC87-A6E1-6966-24F0-A0C6E48B9BA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F9D855FA-A79B-BD71-CC14-3FF0E1F8CB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3F577A8F-0945-9BD8-E271-440C90964B06}"/>
              </a:ext>
            </a:extLst>
          </p:cNvPr>
          <p:cNvSpPr txBox="1"/>
          <p:nvPr/>
        </p:nvSpPr>
        <p:spPr>
          <a:xfrm>
            <a:off x="4491990" y="38100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AC092BB-6851-8DC4-61F2-3351CF2C705F}"/>
              </a:ext>
            </a:extLst>
          </p:cNvPr>
          <p:cNvSpPr txBox="1"/>
          <p:nvPr/>
        </p:nvSpPr>
        <p:spPr>
          <a:xfrm>
            <a:off x="1104900" y="1127038"/>
            <a:ext cx="16837634" cy="9400009"/>
          </a:xfrm>
          <a:prstGeom prst="rect">
            <a:avLst/>
          </a:prstGeom>
          <a:noFill/>
        </p:spPr>
        <p:txBody>
          <a:bodyPr wrap="square">
            <a:spAutoFit/>
          </a:bodyPr>
          <a:lstStyle/>
          <a:p>
            <a:pPr marL="0" marR="0">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3.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Chương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III: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16 -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a:solidFill>
                  <a:srgbClr val="461E64"/>
                </a:solidFill>
                <a:latin typeface="Arial" panose="020B0604020202020204" pitchFamily="34" charset="0"/>
                <a:ea typeface="Calibri" panose="020F0502020204030204" pitchFamily="34" charset="0"/>
                <a:cs typeface="Arial" panose="020B0604020202020204" pitchFamily="34" charset="0"/>
              </a:rPr>
              <a:t>82</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74. Thủ tục đề nghị kiểm tra, giám sát, tạm dừng làm thủ tục hải quan </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75. Tiếp nhận, xử lý đơn đề nghị kiểm tra, giám sát, tạm dừng làm thủ tục hải quan</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76. Thủ tục tạm dừng làm thủ tục hải quan </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77. Kiểm tra sau thông quan</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78. Các trường hợp kiểm tra sau thông quan</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79. Kiểm tra sau thông quan tại trụ sở cơ quan hải quan</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80. Kiểm tra sau thông quan tại trụ sở người khai hải quan</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81. Nhiệm vụ và quyền hạn của công chức hải quan trong kiểm tra sau thông quan tại trụ sở người khai hải quan</a:t>
            </a:r>
            <a:endParaRPr lang="en-US" sz="3200" dirty="0">
              <a:solidFill>
                <a:srgbClr val="461E64"/>
              </a:solidFill>
              <a:effectLst/>
              <a:ea typeface="Times New Roman" panose="02020603050405020304" pitchFamily="18" charset="0"/>
            </a:endParaRPr>
          </a:p>
          <a:p>
            <a:pPr marL="457200" marR="0" indent="-457200" algn="just" hangingPunct="0">
              <a:spcBef>
                <a:spcPts val="1800"/>
              </a:spcBef>
              <a:spcAft>
                <a:spcPts val="600"/>
              </a:spcAft>
              <a:buFont typeface="Arial" panose="020B0604020202020204" pitchFamily="34" charset="0"/>
              <a:buChar char="•"/>
              <a:tabLst>
                <a:tab pos="1066800" algn="l"/>
              </a:tabLst>
            </a:pPr>
            <a:r>
              <a:rPr lang="vi-VN" sz="3200" dirty="0">
                <a:solidFill>
                  <a:srgbClr val="461E64"/>
                </a:solidFill>
                <a:effectLst/>
                <a:ea typeface="Times New Roman" panose="02020603050405020304" pitchFamily="18" charset="0"/>
              </a:rPr>
              <a:t>Điều 82. Quyền và nghĩa vụ của người khai hải quan trong kiểm tra sau thông quan</a:t>
            </a:r>
            <a:endParaRPr lang="en-US" sz="3200" dirty="0">
              <a:solidFill>
                <a:srgbClr val="461E64"/>
              </a:solidFill>
              <a:effectLst/>
              <a:ea typeface="Times New Roman" panose="02020603050405020304" pitchFamily="18" charset="0"/>
            </a:endParaRPr>
          </a:p>
          <a:p>
            <a:pPr marL="0" marR="0" indent="457200" algn="just" hangingPunct="0">
              <a:lnSpc>
                <a:spcPts val="1700"/>
              </a:lnSpc>
              <a:spcBef>
                <a:spcPts val="1800"/>
              </a:spcBef>
              <a:spcAft>
                <a:spcPts val="600"/>
              </a:spcAft>
              <a:tabLst>
                <a:tab pos="1066800" algn="l"/>
              </a:tabLst>
            </a:pPr>
            <a:r>
              <a:rPr lang="vi-VN"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88232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54FAA-2A95-B886-2123-0AE0704CE7DC}"/>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90017857-12B5-728D-EC46-02C887EAED54}"/>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08AE120C-EE4D-D9FA-5057-F88E1C740BC5}"/>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8C0845FD-AFB3-03D3-91D2-2CEAD8D0D2E5}"/>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E1A8CF85-D363-3A27-5B73-A97AF87808CD}"/>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D23B9DBF-A53A-FEC8-1BA3-1FEFBC2C383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BFC166A6-F0CD-228C-5C0B-37D94CA6F60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B073289A-30E4-75D0-B3A5-CA9F15608BF5}"/>
              </a:ext>
            </a:extLst>
          </p:cNvPr>
          <p:cNvSpPr txBox="1"/>
          <p:nvPr/>
        </p:nvSpPr>
        <p:spPr>
          <a:xfrm>
            <a:off x="4491990" y="381000"/>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4339BA5-AD54-7B4E-8414-44A8914889F1}"/>
              </a:ext>
            </a:extLst>
          </p:cNvPr>
          <p:cNvSpPr txBox="1"/>
          <p:nvPr/>
        </p:nvSpPr>
        <p:spPr>
          <a:xfrm>
            <a:off x="1104900" y="1127038"/>
            <a:ext cx="16268700" cy="7030130"/>
          </a:xfrm>
          <a:prstGeom prst="rect">
            <a:avLst/>
          </a:prstGeom>
          <a:noFill/>
        </p:spPr>
        <p:txBody>
          <a:bodyPr wrap="square">
            <a:spAutoFit/>
          </a:bodyPr>
          <a:lstStyle/>
          <a:p>
            <a:pPr>
              <a:spcAft>
                <a:spcPts val="800"/>
              </a:spcAft>
            </a:pPr>
            <a:r>
              <a:rPr lang="en-US" sz="32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CHƯƠNG IV: </a:t>
            </a:r>
            <a:r>
              <a:rPr lang="vi-VN" sz="3200" b="1" kern="100" dirty="0">
                <a:solidFill>
                  <a:srgbClr val="C00000"/>
                </a:solidFill>
                <a:latin typeface="Arial" panose="020B0604020202020204" pitchFamily="34" charset="0"/>
                <a:cs typeface="Arial" panose="020B0604020202020204" pitchFamily="34" charset="0"/>
              </a:rPr>
              <a:t>TỔ CHỨC THU THUẾ VÀ CÁC KHOẢN THU KHÁC</a:t>
            </a:r>
            <a:r>
              <a:rPr lang="am-ET" sz="3200" b="1" kern="100" dirty="0">
                <a:solidFill>
                  <a:srgbClr val="C00000"/>
                </a:solidFill>
                <a:cs typeface="Arial" panose="020B0604020202020204" pitchFamily="34" charset="0"/>
              </a:rPr>
              <a:t> </a:t>
            </a:r>
            <a:r>
              <a:rPr lang="vi-VN" sz="3200" b="1" kern="100" dirty="0">
                <a:solidFill>
                  <a:srgbClr val="C00000"/>
                </a:solidFill>
                <a:latin typeface="Arial" panose="020B0604020202020204" pitchFamily="34" charset="0"/>
                <a:cs typeface="Arial" panose="020B0604020202020204" pitchFamily="34" charset="0"/>
              </a:rPr>
              <a:t>ĐỐI VỚI HÀNG HOÁ XUẤT KHẨU, NHẬP KHẨU</a:t>
            </a:r>
            <a:endParaRPr lang="en-US" sz="3200" b="1" kern="100" dirty="0">
              <a:solidFill>
                <a:srgbClr val="C00000"/>
              </a:solidFill>
              <a:latin typeface="Arial" panose="020B0604020202020204" pitchFamily="34" charset="0"/>
              <a:cs typeface="Arial" panose="020B0604020202020204" pitchFamily="34" charset="0"/>
            </a:endParaRPr>
          </a:p>
          <a:p>
            <a:pPr marL="571500" marR="0" indent="-571500" algn="just" hangingPunct="0">
              <a:spcBef>
                <a:spcPts val="1800"/>
              </a:spcBef>
              <a:spcAft>
                <a:spcPts val="600"/>
              </a:spcAft>
              <a:buFont typeface="Arial" panose="020B0604020202020204" pitchFamily="34" charset="0"/>
              <a:buChar char="•"/>
              <a:tabLst>
                <a:tab pos="1066800" algn="l"/>
              </a:tabLst>
            </a:pPr>
            <a:r>
              <a:rPr lang="vi-VN" sz="3600" dirty="0">
                <a:solidFill>
                  <a:srgbClr val="461E64"/>
                </a:solidFill>
                <a:effectLst/>
                <a:ea typeface="Times New Roman" panose="02020603050405020304" pitchFamily="18" charset="0"/>
              </a:rPr>
              <a:t>Điều 83. Trách nhiệm của người khai hải quan trong việc kê khai, tính thuế, nộp thuế và các khoản thu khác </a:t>
            </a:r>
            <a:endParaRPr lang="en-US" sz="3600" dirty="0">
              <a:solidFill>
                <a:srgbClr val="461E64"/>
              </a:solidFill>
              <a:effectLst/>
              <a:ea typeface="Times New Roman" panose="02020603050405020304" pitchFamily="18" charset="0"/>
            </a:endParaRPr>
          </a:p>
          <a:p>
            <a:pPr marL="571500" marR="0" indent="-571500" algn="just" hangingPunct="0">
              <a:spcBef>
                <a:spcPts val="900"/>
              </a:spcBef>
              <a:spcAft>
                <a:spcPts val="600"/>
              </a:spcAft>
              <a:buFont typeface="Arial" panose="020B0604020202020204" pitchFamily="34" charset="0"/>
              <a:buChar char="•"/>
              <a:tabLst>
                <a:tab pos="1066800" algn="l"/>
              </a:tabLst>
            </a:pPr>
            <a:r>
              <a:rPr lang="vi-VN" sz="3600" dirty="0">
                <a:solidFill>
                  <a:srgbClr val="461E64"/>
                </a:solidFill>
                <a:effectLst/>
                <a:ea typeface="Times New Roman" panose="02020603050405020304" pitchFamily="18" charset="0"/>
              </a:rPr>
              <a:t>Điều 84. Trách nhiệm của cơ quan hải quan trong việc tổ chức thu thuế và các khoản thu khác</a:t>
            </a:r>
            <a:endParaRPr lang="en-US" sz="3600" dirty="0">
              <a:solidFill>
                <a:srgbClr val="461E64"/>
              </a:solidFill>
              <a:effectLst/>
              <a:ea typeface="Times New Roman" panose="02020603050405020304" pitchFamily="18" charset="0"/>
            </a:endParaRPr>
          </a:p>
          <a:p>
            <a:pPr marL="571500" marR="0" indent="-571500" algn="just" hangingPunct="0">
              <a:spcBef>
                <a:spcPts val="900"/>
              </a:spcBef>
              <a:spcAft>
                <a:spcPts val="600"/>
              </a:spcAft>
              <a:buFont typeface="Arial" panose="020B0604020202020204" pitchFamily="34" charset="0"/>
              <a:buChar char="•"/>
              <a:tabLst>
                <a:tab pos="1066800" algn="l"/>
              </a:tabLst>
            </a:pPr>
            <a:r>
              <a:rPr lang="vi-VN" sz="3600" dirty="0">
                <a:solidFill>
                  <a:srgbClr val="461E64"/>
                </a:solidFill>
                <a:effectLst/>
                <a:ea typeface="Times New Roman" panose="02020603050405020304" pitchFamily="18" charset="0"/>
              </a:rPr>
              <a:t>Điều 85. Xác định mức thuế, thời điểm tính thuế, thời hạn nộp thuế đối với hàng hoá xuất khẩu, nhập khẩu </a:t>
            </a:r>
            <a:endParaRPr lang="en-US" sz="3600" dirty="0">
              <a:solidFill>
                <a:srgbClr val="461E64"/>
              </a:solidFill>
              <a:effectLst/>
              <a:ea typeface="Times New Roman" panose="02020603050405020304" pitchFamily="18" charset="0"/>
            </a:endParaRPr>
          </a:p>
          <a:p>
            <a:pPr marL="571500" marR="0" indent="-571500" algn="just" hangingPunct="0">
              <a:spcBef>
                <a:spcPts val="900"/>
              </a:spcBef>
              <a:spcAft>
                <a:spcPts val="600"/>
              </a:spcAft>
              <a:buFont typeface="Arial" panose="020B0604020202020204" pitchFamily="34" charset="0"/>
              <a:buChar char="•"/>
              <a:tabLst>
                <a:tab pos="1066800" algn="l"/>
              </a:tabLst>
            </a:pPr>
            <a:r>
              <a:rPr lang="vi-VN" sz="3600" dirty="0">
                <a:solidFill>
                  <a:srgbClr val="461E64"/>
                </a:solidFill>
                <a:effectLst/>
                <a:ea typeface="Times New Roman" panose="02020603050405020304" pitchFamily="18" charset="0"/>
              </a:rPr>
              <a:t>Điều 86. Trị giá hải quan</a:t>
            </a:r>
            <a:endParaRPr lang="en-US" sz="3600" dirty="0">
              <a:solidFill>
                <a:srgbClr val="461E64"/>
              </a:solidFill>
              <a:effectLst/>
              <a:ea typeface="Times New Roman" panose="02020603050405020304" pitchFamily="18" charset="0"/>
            </a:endParaRPr>
          </a:p>
          <a:p>
            <a:pPr>
              <a:spcAft>
                <a:spcPts val="800"/>
              </a:spcAft>
            </a:pPr>
            <a:endParaRPr lang="en-US" sz="3200" b="1" kern="100" dirty="0">
              <a:solidFill>
                <a:srgbClr val="C00000"/>
              </a:solidFill>
              <a:latin typeface="Arial" panose="020B0604020202020204" pitchFamily="34" charset="0"/>
              <a:cs typeface="Arial" panose="020B0604020202020204" pitchFamily="34" charset="0"/>
            </a:endParaRPr>
          </a:p>
          <a:p>
            <a:pPr marL="0" marR="0">
              <a:spcAft>
                <a:spcPts val="800"/>
              </a:spcAft>
            </a:pP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33391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20AFC-A2D0-A5D9-72A6-22A274A8F08B}"/>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634B5DCB-489F-9C4A-609F-514724628E2D}"/>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58F978AC-B7D5-4D54-8BFB-A866ED904A8A}"/>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9E0C27C8-5114-C5F0-7100-D5B7339D5839}"/>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A1065BE7-1650-D427-FFBB-0BEE839C142F}"/>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634E6D12-3828-1787-E729-3BBD116C0D4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DC2E4983-D4B4-F388-7644-A2352186A43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A15B8074-77B9-02D0-CDC3-7F4F35021D27}"/>
              </a:ext>
            </a:extLst>
          </p:cNvPr>
          <p:cNvSpPr txBox="1"/>
          <p:nvPr/>
        </p:nvSpPr>
        <p:spPr>
          <a:xfrm>
            <a:off x="4572000" y="603379"/>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FC6228A9-350E-BECA-A937-70731F321609}"/>
              </a:ext>
            </a:extLst>
          </p:cNvPr>
          <p:cNvSpPr txBox="1"/>
          <p:nvPr/>
        </p:nvSpPr>
        <p:spPr>
          <a:xfrm>
            <a:off x="801183" y="1571796"/>
            <a:ext cx="17141352" cy="9114739"/>
          </a:xfrm>
          <a:prstGeom prst="rect">
            <a:avLst/>
          </a:prstGeom>
          <a:noFill/>
        </p:spPr>
        <p:txBody>
          <a:bodyPr wrap="square">
            <a:spAutoFit/>
          </a:bodyPr>
          <a:lstStyle/>
          <a:p>
            <a:pPr algn="just">
              <a:lnSpc>
                <a:spcPct val="120000"/>
              </a:lnSpc>
              <a:spcAft>
                <a:spcPts val="800"/>
              </a:spcAft>
            </a:pPr>
            <a:r>
              <a:rPr lang="en-US" sz="36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CHƯƠNG V: </a:t>
            </a:r>
            <a:r>
              <a:rPr lang="vi-VN" sz="3600" b="1" kern="100" dirty="0">
                <a:solidFill>
                  <a:srgbClr val="C00000"/>
                </a:solidFill>
                <a:latin typeface="Arial" panose="020B0604020202020204" pitchFamily="34" charset="0"/>
                <a:cs typeface="Arial" panose="020B0604020202020204" pitchFamily="34" charset="0"/>
              </a:rPr>
              <a:t>PHÒNG, CHỐNG BUÔN LẬU, VẬN CHUYỂN</a:t>
            </a:r>
            <a:r>
              <a:rPr lang="en-US" sz="3600" b="1" kern="100" dirty="0">
                <a:solidFill>
                  <a:srgbClr val="C00000"/>
                </a:solidFill>
                <a:latin typeface="Arial" panose="020B0604020202020204" pitchFamily="34" charset="0"/>
                <a:cs typeface="Arial" panose="020B0604020202020204" pitchFamily="34" charset="0"/>
              </a:rPr>
              <a:t> </a:t>
            </a:r>
            <a:r>
              <a:rPr lang="vi-VN" sz="3600" b="1" kern="100" dirty="0">
                <a:solidFill>
                  <a:srgbClr val="C00000"/>
                </a:solidFill>
                <a:latin typeface="Arial" panose="020B0604020202020204" pitchFamily="34" charset="0"/>
                <a:cs typeface="Arial" panose="020B0604020202020204" pitchFamily="34" charset="0"/>
              </a:rPr>
              <a:t>TRÁI PHÉP HÀNG HOÁ QUA BIÊN GIỚI</a:t>
            </a:r>
            <a:endParaRPr lang="en-US" sz="3600" b="1" kern="100" dirty="0">
              <a:solidFill>
                <a:srgbClr val="C00000"/>
              </a:solidFill>
              <a:latin typeface="Arial" panose="020B0604020202020204" pitchFamily="34" charset="0"/>
              <a:cs typeface="Arial" panose="020B0604020202020204" pitchFamily="34" charset="0"/>
            </a:endParaRPr>
          </a:p>
          <a:p>
            <a:pPr marL="0" marR="0" indent="457200" algn="just" hangingPunct="0">
              <a:spcBef>
                <a:spcPts val="1800"/>
              </a:spcBef>
              <a:spcAft>
                <a:spcPts val="600"/>
              </a:spcAft>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87. Nhiệm vụ của Hải quan trong phòng, chống buôn lậu, vận chuyển trái phép hàng hoá qua biên giới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0" marR="0" algn="just"/>
            <a:r>
              <a:rPr lang="vi-VN" sz="3200" dirty="0">
                <a:solidFill>
                  <a:srgbClr val="461E64"/>
                </a:solidFill>
                <a:effectLst/>
                <a:latin typeface="Arial" panose="020B0604020202020204" pitchFamily="34" charset="0"/>
                <a:ea typeface="Times New Roman" panose="02020603050405020304" pitchFamily="18" charset="0"/>
              </a:rPr>
              <a:t>Điều 88. Phạm vi trách nhiệm phòng, chống buôn lậu, vận chuyển trái phép hàng hoá qua biên giới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0" marR="0" indent="457200" algn="just" hangingPunct="0">
              <a:spcBef>
                <a:spcPts val="900"/>
              </a:spcBef>
              <a:spcAft>
                <a:spcPts val="600"/>
              </a:spcAft>
              <a:tabLst>
                <a:tab pos="1066800" algn="l"/>
              </a:tabLst>
            </a:pPr>
            <a:r>
              <a:rPr lang="vi-VN" sz="3200" spc="-20" dirty="0">
                <a:solidFill>
                  <a:srgbClr val="461E64"/>
                </a:solidFill>
                <a:effectLst/>
                <a:latin typeface="Arial" panose="020B0604020202020204" pitchFamily="34" charset="0"/>
                <a:ea typeface="Times New Roman" panose="02020603050405020304" pitchFamily="18" charset="0"/>
              </a:rPr>
              <a:t>Điều 89. Thẩm quyền của cơ quan hải quan trong việc áp dụng các biện pháp phòng, chống buôn lậu, vận chuyển trái phép hàng hoá qua biên giới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0" marR="0" indent="457200" algn="just" hangingPunct="0">
              <a:spcBef>
                <a:spcPts val="900"/>
              </a:spcBef>
              <a:spcAft>
                <a:spcPts val="600"/>
              </a:spcAft>
              <a:tabLst>
                <a:tab pos="1066800" algn="l"/>
              </a:tabLst>
            </a:pPr>
            <a:r>
              <a:rPr lang="vi-VN" sz="3200" spc="-10" dirty="0">
                <a:solidFill>
                  <a:srgbClr val="461E64"/>
                </a:solidFill>
                <a:effectLst/>
                <a:latin typeface="Arial" panose="020B0604020202020204" pitchFamily="34" charset="0"/>
                <a:ea typeface="Times New Roman" panose="02020603050405020304" pitchFamily="18" charset="0"/>
              </a:rPr>
              <a:t>Điều 90. Thẩm quyền của cơ quan hải quan, công chức hải quan trong việc xử lý hành vi buôn lậu, vận chuyển trái phép hàng hóa qua biên giới</a:t>
            </a:r>
            <a:endParaRPr lang="en-US" sz="3200" dirty="0">
              <a:solidFill>
                <a:srgbClr val="461E64"/>
              </a:solidFill>
              <a:effectLst/>
              <a:latin typeface="Times New Roman" panose="02020603050405020304" pitchFamily="18" charset="0"/>
              <a:ea typeface="Times New Roman" panose="02020603050405020304" pitchFamily="18" charset="0"/>
            </a:endParaRPr>
          </a:p>
          <a:p>
            <a:pPr marL="0" marR="0" indent="457200" algn="just" hangingPunct="0">
              <a:spcBef>
                <a:spcPts val="900"/>
              </a:spcBef>
              <a:spcAft>
                <a:spcPts val="600"/>
              </a:spcAft>
              <a:tabLst>
                <a:tab pos="1066800" algn="l"/>
              </a:tabLst>
            </a:pPr>
            <a:r>
              <a:rPr lang="vi-VN" sz="3200" dirty="0">
                <a:solidFill>
                  <a:srgbClr val="461E64"/>
                </a:solidFill>
                <a:effectLst/>
                <a:latin typeface="Arial" panose="020B0604020202020204" pitchFamily="34" charset="0"/>
                <a:ea typeface="Times New Roman" panose="02020603050405020304" pitchFamily="18" charset="0"/>
              </a:rPr>
              <a:t>Điều 9</a:t>
            </a:r>
            <a:r>
              <a:rPr lang="am-ET" sz="3200" dirty="0">
                <a:solidFill>
                  <a:srgbClr val="461E64"/>
                </a:solidFill>
                <a:effectLst/>
                <a:latin typeface="Arial" panose="020B0604020202020204" pitchFamily="34" charset="0"/>
                <a:ea typeface="Times New Roman" panose="02020603050405020304" pitchFamily="18" charset="0"/>
              </a:rPr>
              <a:t>1</a:t>
            </a:r>
            <a:r>
              <a:rPr lang="vi-VN" sz="3200" dirty="0">
                <a:solidFill>
                  <a:srgbClr val="461E64"/>
                </a:solidFill>
                <a:effectLst/>
                <a:latin typeface="Arial" panose="020B0604020202020204" pitchFamily="34" charset="0"/>
                <a:ea typeface="Times New Roman" panose="02020603050405020304" pitchFamily="18" charset="0"/>
              </a:rPr>
              <a:t>. Quyền và nghĩa vụ của tổ chức và cá nhân liên quan trong phòng, chống buôn lậu, vận chuyển trái phép hàng hoá qua biên giới </a:t>
            </a:r>
            <a:endParaRPr lang="en-US" sz="3200" dirty="0">
              <a:solidFill>
                <a:srgbClr val="461E64"/>
              </a:solidFill>
              <a:effectLst/>
              <a:latin typeface="Times New Roman" panose="02020603050405020304" pitchFamily="18" charset="0"/>
              <a:ea typeface="Times New Roman" panose="02020603050405020304" pitchFamily="18" charset="0"/>
            </a:endParaRPr>
          </a:p>
          <a:p>
            <a:pPr marL="0" marR="0" indent="457200" algn="just" hangingPunct="0">
              <a:spcBef>
                <a:spcPts val="900"/>
              </a:spcBef>
              <a:spcAft>
                <a:spcPts val="600"/>
              </a:spcAft>
              <a:tabLst>
                <a:tab pos="1066800" algn="l"/>
              </a:tabLst>
            </a:pPr>
            <a:r>
              <a:rPr lang="vi-VN" sz="3200" spc="-10" dirty="0">
                <a:solidFill>
                  <a:srgbClr val="461E64"/>
                </a:solidFill>
                <a:effectLst/>
                <a:latin typeface="Arial" panose="020B0604020202020204" pitchFamily="34" charset="0"/>
                <a:ea typeface="Times New Roman" panose="02020603050405020304" pitchFamily="18" charset="0"/>
              </a:rPr>
              <a:t>Điều 92. Trang bị và sử dụng trang thiết bị kỹ thuật, phương tiện phục vụ phòng, chống buôn lậu, vận chuyển trái phép hàng hoá qua biên giới</a:t>
            </a:r>
            <a:endParaRPr lang="en-US" sz="3200" dirty="0">
              <a:solidFill>
                <a:srgbClr val="461E64"/>
              </a:solidFill>
              <a:effectLst/>
              <a:latin typeface="Times New Roman" panose="02020603050405020304" pitchFamily="18" charset="0"/>
              <a:ea typeface="Times New Roman" panose="02020603050405020304" pitchFamily="18" charset="0"/>
            </a:endParaRPr>
          </a:p>
          <a:p>
            <a:pPr algn="just">
              <a:lnSpc>
                <a:spcPct val="120000"/>
              </a:lnSpc>
              <a:spcAft>
                <a:spcPts val="800"/>
              </a:spcAft>
            </a:pPr>
            <a:endParaRPr lang="en-US" sz="3600" b="1" kern="100"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4626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021E6-E04D-8226-226D-9B0AD37CB7C4}"/>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A8D3B200-B0CD-0E8B-3E23-461E9245A8FE}"/>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0A20F9C9-0776-1653-B605-0B142C540D40}"/>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08D8223C-7F83-1CD1-BE93-BA285167A631}"/>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F6F00194-6F20-7969-78A5-EA3DCEE94CA2}"/>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77242A27-543D-A4BE-DD67-ADB4152364B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E9027D40-6E7A-5CFE-5D77-0CD45E44BAD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1E360214-E151-B222-4135-28D90939C8D7}"/>
              </a:ext>
            </a:extLst>
          </p:cNvPr>
          <p:cNvSpPr txBox="1"/>
          <p:nvPr/>
        </p:nvSpPr>
        <p:spPr>
          <a:xfrm>
            <a:off x="4572000" y="603379"/>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4ABB283D-1D20-539F-9040-05C44722164E}"/>
              </a:ext>
            </a:extLst>
          </p:cNvPr>
          <p:cNvSpPr txBox="1"/>
          <p:nvPr/>
        </p:nvSpPr>
        <p:spPr>
          <a:xfrm>
            <a:off x="801183" y="1571796"/>
            <a:ext cx="17141352" cy="7583551"/>
          </a:xfrm>
          <a:prstGeom prst="rect">
            <a:avLst/>
          </a:prstGeom>
          <a:noFill/>
        </p:spPr>
        <p:txBody>
          <a:bodyPr wrap="square">
            <a:spAutoFit/>
          </a:bodyPr>
          <a:lstStyle/>
          <a:p>
            <a:pPr algn="just">
              <a:lnSpc>
                <a:spcPct val="120000"/>
              </a:lnSpc>
              <a:spcAft>
                <a:spcPts val="800"/>
              </a:spcAft>
            </a:pPr>
            <a:r>
              <a:rPr lang="en-US" sz="36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CHƯƠNG VI: </a:t>
            </a:r>
            <a:r>
              <a:rPr lang="vi-VN" sz="3600" b="1" kern="100" dirty="0">
                <a:solidFill>
                  <a:srgbClr val="C00000"/>
                </a:solidFill>
                <a:latin typeface="Arial" panose="020B0604020202020204" pitchFamily="34" charset="0"/>
                <a:cs typeface="Arial" panose="020B0604020202020204" pitchFamily="34" charset="0"/>
              </a:rPr>
              <a:t>THÔNG TIN HẢI QUAN VÀ THỐNG KÊ HÀNG HOÁ XUẤT KHẨU, NHẬP KHẨU</a:t>
            </a:r>
            <a:endParaRPr lang="en-US" sz="3600" b="1" kern="100" dirty="0">
              <a:solidFill>
                <a:srgbClr val="C00000"/>
              </a:solidFill>
              <a:latin typeface="Arial" panose="020B0604020202020204" pitchFamily="34" charset="0"/>
              <a:cs typeface="Arial" panose="020B0604020202020204" pitchFamily="34" charset="0"/>
            </a:endParaRPr>
          </a:p>
          <a:p>
            <a:pPr marL="0" marR="0" indent="457200" algn="just" hangingPunct="0">
              <a:spcBef>
                <a:spcPts val="1800"/>
              </a:spcBef>
              <a:spcAft>
                <a:spcPts val="600"/>
              </a:spcAft>
              <a:tabLst>
                <a:tab pos="1066800" algn="l"/>
              </a:tabLst>
            </a:pPr>
            <a:r>
              <a:rPr lang="vi-VN" sz="3600" dirty="0">
                <a:solidFill>
                  <a:srgbClr val="461E64"/>
                </a:solidFill>
                <a:effectLst/>
                <a:ea typeface="Times New Roman" panose="02020603050405020304" pitchFamily="18" charset="0"/>
              </a:rPr>
              <a:t>Điều 93. Thông tin hải quan</a:t>
            </a:r>
            <a:endParaRPr lang="en-US" sz="3600" dirty="0">
              <a:solidFill>
                <a:srgbClr val="461E64"/>
              </a:solidFill>
              <a:effectLst/>
              <a:ea typeface="Times New Roman" panose="02020603050405020304" pitchFamily="18" charset="0"/>
            </a:endParaRPr>
          </a:p>
          <a:p>
            <a:pPr marL="0" marR="0" indent="457200" algn="just" hangingPunct="0">
              <a:spcBef>
                <a:spcPts val="900"/>
              </a:spcBef>
              <a:spcAft>
                <a:spcPts val="600"/>
              </a:spcAft>
              <a:tabLst>
                <a:tab pos="1066800" algn="l"/>
              </a:tabLst>
            </a:pPr>
            <a:r>
              <a:rPr lang="vi-VN" sz="3600" dirty="0">
                <a:solidFill>
                  <a:srgbClr val="461E64"/>
                </a:solidFill>
                <a:effectLst/>
                <a:ea typeface="Times New Roman" panose="02020603050405020304" pitchFamily="18" charset="0"/>
              </a:rPr>
              <a:t>Điều 94. Hệ thống thông tin hải quan</a:t>
            </a:r>
            <a:endParaRPr lang="en-US" sz="3600" dirty="0">
              <a:solidFill>
                <a:srgbClr val="461E64"/>
              </a:solidFill>
              <a:effectLst/>
              <a:ea typeface="Times New Roman" panose="02020603050405020304" pitchFamily="18" charset="0"/>
            </a:endParaRPr>
          </a:p>
          <a:p>
            <a:pPr marL="0" marR="0" indent="457200" algn="just" hangingPunct="0">
              <a:spcBef>
                <a:spcPts val="900"/>
              </a:spcBef>
              <a:spcAft>
                <a:spcPts val="600"/>
              </a:spcAft>
              <a:tabLst>
                <a:tab pos="1066800" algn="l"/>
              </a:tabLst>
            </a:pPr>
            <a:r>
              <a:rPr lang="vi-VN" sz="3600" dirty="0">
                <a:solidFill>
                  <a:srgbClr val="461E64"/>
                </a:solidFill>
                <a:effectLst/>
                <a:ea typeface="Times New Roman" panose="02020603050405020304" pitchFamily="18" charset="0"/>
              </a:rPr>
              <a:t>Điều 95. Thu thập, cung cấp thông tin hải quan ở trong nước</a:t>
            </a:r>
            <a:endParaRPr lang="en-US" sz="3600" dirty="0">
              <a:solidFill>
                <a:srgbClr val="461E64"/>
              </a:solidFill>
              <a:effectLst/>
              <a:ea typeface="Times New Roman" panose="02020603050405020304" pitchFamily="18" charset="0"/>
            </a:endParaRPr>
          </a:p>
          <a:p>
            <a:pPr marL="0" marR="0" indent="457200" algn="just" hangingPunct="0">
              <a:spcBef>
                <a:spcPts val="900"/>
              </a:spcBef>
              <a:spcAft>
                <a:spcPts val="600"/>
              </a:spcAft>
              <a:tabLst>
                <a:tab pos="1066800" algn="l"/>
              </a:tabLst>
            </a:pPr>
            <a:r>
              <a:rPr lang="vi-VN" sz="3600" dirty="0">
                <a:solidFill>
                  <a:srgbClr val="461E64"/>
                </a:solidFill>
                <a:effectLst/>
                <a:ea typeface="Times New Roman" panose="02020603050405020304" pitchFamily="18" charset="0"/>
              </a:rPr>
              <a:t>Điều 96. Thu thập thông tin hải quan ở nước ngoài </a:t>
            </a:r>
            <a:endParaRPr lang="en-US" sz="3600" dirty="0">
              <a:solidFill>
                <a:srgbClr val="461E64"/>
              </a:solidFill>
              <a:effectLst/>
              <a:ea typeface="Times New Roman" panose="02020603050405020304" pitchFamily="18" charset="0"/>
            </a:endParaRPr>
          </a:p>
          <a:p>
            <a:pPr marL="571500" marR="0" indent="-571500" algn="just" hangingPunct="0">
              <a:spcBef>
                <a:spcPts val="1800"/>
              </a:spcBef>
              <a:spcAft>
                <a:spcPts val="600"/>
              </a:spcAft>
              <a:buFont typeface="Arial" panose="020B0604020202020204" pitchFamily="34" charset="0"/>
              <a:buChar char="•"/>
              <a:tabLst>
                <a:tab pos="1066800" algn="l"/>
              </a:tabLst>
            </a:pPr>
            <a:r>
              <a:rPr lang="vi-VN" sz="3600" dirty="0">
                <a:solidFill>
                  <a:srgbClr val="461E64"/>
                </a:solidFill>
                <a:effectLst/>
                <a:ea typeface="Times New Roman" panose="02020603050405020304" pitchFamily="18" charset="0"/>
              </a:rPr>
              <a:t>Điều 97. Hoạt động thống kê hàng hoá xuất khẩu, nhập khẩu</a:t>
            </a:r>
            <a:endParaRPr lang="en-US" sz="3600" dirty="0">
              <a:solidFill>
                <a:srgbClr val="461E64"/>
              </a:solidFill>
              <a:effectLst/>
              <a:ea typeface="Times New Roman" panose="02020603050405020304" pitchFamily="18" charset="0"/>
            </a:endParaRPr>
          </a:p>
          <a:p>
            <a:pPr marL="571500" marR="0" indent="-571500" algn="just" hangingPunct="0">
              <a:spcBef>
                <a:spcPts val="900"/>
              </a:spcBef>
              <a:spcAft>
                <a:spcPts val="600"/>
              </a:spcAft>
              <a:buFont typeface="Arial" panose="020B0604020202020204" pitchFamily="34" charset="0"/>
              <a:buChar char="•"/>
              <a:tabLst>
                <a:tab pos="1155700" algn="l"/>
              </a:tabLst>
            </a:pPr>
            <a:r>
              <a:rPr lang="vi-VN" sz="3600" dirty="0">
                <a:solidFill>
                  <a:srgbClr val="461E64"/>
                </a:solidFill>
                <a:effectLst/>
                <a:ea typeface="Times New Roman" panose="02020603050405020304" pitchFamily="18" charset="0"/>
              </a:rPr>
              <a:t>Điều 9</a:t>
            </a:r>
            <a:r>
              <a:rPr lang="en-US" sz="3600" dirty="0">
                <a:solidFill>
                  <a:srgbClr val="461E64"/>
                </a:solidFill>
                <a:latin typeface="Arial" panose="020B0604020202020204" pitchFamily="34" charset="0"/>
                <a:ea typeface="Times New Roman" panose="02020603050405020304" pitchFamily="18" charset="0"/>
                <a:cs typeface="Arial" panose="020B0604020202020204" pitchFamily="34" charset="0"/>
              </a:rPr>
              <a:t>8</a:t>
            </a:r>
            <a:r>
              <a:rPr lang="vi-VN" sz="3600" dirty="0">
                <a:solidFill>
                  <a:srgbClr val="461E64"/>
                </a:solidFill>
                <a:effectLst/>
                <a:ea typeface="Times New Roman" panose="02020603050405020304" pitchFamily="18" charset="0"/>
              </a:rPr>
              <a:t>. Báo cáo thống kê hàng hoá xuất khẩu, nhập khẩu </a:t>
            </a:r>
            <a:endParaRPr lang="en-US" sz="3600" dirty="0">
              <a:solidFill>
                <a:srgbClr val="461E64"/>
              </a:solidFill>
              <a:effectLst/>
              <a:ea typeface="Times New Roman" panose="02020603050405020304" pitchFamily="18" charset="0"/>
            </a:endParaRPr>
          </a:p>
          <a:p>
            <a:pPr marL="0" marR="0" indent="457200" algn="just" hangingPunct="0">
              <a:spcBef>
                <a:spcPts val="900"/>
              </a:spcBef>
              <a:spcAft>
                <a:spcPts val="600"/>
              </a:spcAft>
              <a:tabLst>
                <a:tab pos="1066800" algn="l"/>
              </a:tabLst>
            </a:pPr>
            <a:endParaRPr lang="en-US" sz="3600" dirty="0">
              <a:solidFill>
                <a:srgbClr val="461E64"/>
              </a:solidFill>
              <a:effectLst/>
              <a:ea typeface="Times New Roman" panose="02020603050405020304" pitchFamily="18" charset="0"/>
            </a:endParaRPr>
          </a:p>
          <a:p>
            <a:pPr algn="just">
              <a:lnSpc>
                <a:spcPct val="120000"/>
              </a:lnSpc>
              <a:spcAft>
                <a:spcPts val="800"/>
              </a:spcAft>
            </a:pPr>
            <a:endParaRPr lang="en-US" sz="3600" b="1" kern="100"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43950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3E0DA-5DCF-C886-2488-92BDE53156A7}"/>
            </a:ext>
          </a:extLst>
        </p:cNvPr>
        <p:cNvGrpSpPr/>
        <p:nvPr/>
      </p:nvGrpSpPr>
      <p:grpSpPr>
        <a:xfrm>
          <a:off x="0" y="0"/>
          <a:ext cx="0" cy="0"/>
          <a:chOff x="0" y="0"/>
          <a:chExt cx="0" cy="0"/>
        </a:xfrm>
      </p:grpSpPr>
      <p:sp>
        <p:nvSpPr>
          <p:cNvPr id="66" name="Rectangle 20">
            <a:extLst>
              <a:ext uri="{FF2B5EF4-FFF2-40B4-BE49-F238E27FC236}">
                <a16:creationId xmlns:a16="http://schemas.microsoft.com/office/drawing/2014/main" id="{717A9A13-4FE5-E7D9-567C-61903265A29C}"/>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234C1ED2-8996-5C7F-E118-B79185B8FD7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9E92DC38-2F79-04A7-D107-2290493914B6}"/>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3FF62CA2-CC2F-8438-05FC-59E5EBFF6113}"/>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12">
            <a:extLst>
              <a:ext uri="{FF2B5EF4-FFF2-40B4-BE49-F238E27FC236}">
                <a16:creationId xmlns:a16="http://schemas.microsoft.com/office/drawing/2014/main" id="{B456F423-EF8C-1590-87C5-C2288CD1FA1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7" name="Picture 11">
            <a:extLst>
              <a:ext uri="{FF2B5EF4-FFF2-40B4-BE49-F238E27FC236}">
                <a16:creationId xmlns:a16="http://schemas.microsoft.com/office/drawing/2014/main" id="{E00BFF40-240C-5CC3-2751-0A3A49335AE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3" name="TextBox 2">
            <a:extLst>
              <a:ext uri="{FF2B5EF4-FFF2-40B4-BE49-F238E27FC236}">
                <a16:creationId xmlns:a16="http://schemas.microsoft.com/office/drawing/2014/main" id="{727EDB46-ACAC-58C8-E767-ABE570070C36}"/>
              </a:ext>
            </a:extLst>
          </p:cNvPr>
          <p:cNvSpPr txBox="1"/>
          <p:nvPr/>
        </p:nvSpPr>
        <p:spPr>
          <a:xfrm>
            <a:off x="4711335" y="473901"/>
            <a:ext cx="7133624" cy="746038"/>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4400" b="1" dirty="0">
                <a:solidFill>
                  <a:srgbClr val="24225C"/>
                </a:solidFill>
                <a:latin typeface="Arial" panose="020B0604020202020204" pitchFamily="34" charset="0"/>
                <a:cs typeface="Arial" panose="020B0604020202020204" pitchFamily="34" charset="0"/>
              </a:rPr>
              <a:t>1.1. LUẬT HẢI QUAN (</a:t>
            </a:r>
            <a:r>
              <a:rPr lang="en-US" sz="4400" b="1" dirty="0" err="1">
                <a:solidFill>
                  <a:srgbClr val="24225C"/>
                </a:solidFill>
                <a:latin typeface="Arial" panose="020B0604020202020204" pitchFamily="34" charset="0"/>
                <a:cs typeface="Arial" panose="020B0604020202020204" pitchFamily="34" charset="0"/>
              </a:rPr>
              <a:t>tt</a:t>
            </a:r>
            <a:r>
              <a:rPr lang="en-US" sz="4400" b="1" dirty="0">
                <a:solidFill>
                  <a:srgbClr val="24225C"/>
                </a:solidFill>
                <a:latin typeface="Arial" panose="020B0604020202020204" pitchFamily="34" charset="0"/>
                <a:cs typeface="Arial" panose="020B0604020202020204" pitchFamily="34" charset="0"/>
              </a:rPr>
              <a:t>)</a:t>
            </a:r>
            <a:endParaRPr kumimoji="0" lang="en-US" sz="4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882DDCE4-D17E-B1FB-0DC1-E65194F5FB4B}"/>
              </a:ext>
            </a:extLst>
          </p:cNvPr>
          <p:cNvSpPr txBox="1"/>
          <p:nvPr/>
        </p:nvSpPr>
        <p:spPr>
          <a:xfrm>
            <a:off x="1029241" y="1561453"/>
            <a:ext cx="16913293" cy="9045297"/>
          </a:xfrm>
          <a:prstGeom prst="rect">
            <a:avLst/>
          </a:prstGeom>
          <a:noFill/>
        </p:spPr>
        <p:txBody>
          <a:bodyPr wrap="square">
            <a:spAutoFit/>
          </a:bodyPr>
          <a:lstStyle/>
          <a:p>
            <a:pPr algn="just">
              <a:lnSpc>
                <a:spcPct val="120000"/>
              </a:lnSpc>
              <a:spcAft>
                <a:spcPts val="800"/>
              </a:spcAft>
            </a:pPr>
            <a:r>
              <a:rPr lang="en-US" sz="3600" b="1" kern="100" dirty="0">
                <a:solidFill>
                  <a:srgbClr val="C00000"/>
                </a:solidFill>
                <a:effectLst/>
                <a:latin typeface="Arial" panose="020B0604020202020204" pitchFamily="34" charset="0"/>
                <a:ea typeface="Calibri" panose="020F0502020204030204" pitchFamily="34" charset="0"/>
                <a:cs typeface="Arial" panose="020B0604020202020204" pitchFamily="34" charset="0"/>
              </a:rPr>
              <a:t>CHƯƠNG VII: NHÀ NƯỚC QUẢN LÝ VỀ HẢI QUAN</a:t>
            </a:r>
          </a:p>
          <a:p>
            <a:pPr marL="571500" marR="0" indent="-571500" algn="just" hangingPunct="0">
              <a:spcBef>
                <a:spcPts val="900"/>
              </a:spcBef>
              <a:spcAft>
                <a:spcPts val="600"/>
              </a:spcAft>
              <a:buFont typeface="Arial" panose="020B0604020202020204" pitchFamily="34" charset="0"/>
              <a:buChar char="•"/>
              <a:tabLst>
                <a:tab pos="1155700" algn="l"/>
              </a:tabLst>
            </a:pPr>
            <a:r>
              <a:rPr lang="vi-VN" sz="3600" dirty="0">
                <a:solidFill>
                  <a:srgbClr val="461E64"/>
                </a:solidFill>
                <a:effectLst/>
                <a:ea typeface="Times New Roman" panose="02020603050405020304" pitchFamily="18" charset="0"/>
              </a:rPr>
              <a:t>Điều 99. Nội dung quản lý nhà nước về hải quan</a:t>
            </a:r>
            <a:endParaRPr lang="en-US" sz="3600" dirty="0">
              <a:solidFill>
                <a:srgbClr val="461E64"/>
              </a:solidFill>
              <a:effectLst/>
              <a:ea typeface="Times New Roman" panose="02020603050405020304" pitchFamily="18" charset="0"/>
            </a:endParaRPr>
          </a:p>
          <a:p>
            <a:pPr marL="571500" marR="0" indent="-571500" algn="just" hangingPunct="0">
              <a:spcBef>
                <a:spcPts val="900"/>
              </a:spcBef>
              <a:spcAft>
                <a:spcPts val="600"/>
              </a:spcAft>
              <a:buFont typeface="Arial" panose="020B0604020202020204" pitchFamily="34" charset="0"/>
              <a:buChar char="•"/>
              <a:tabLst>
                <a:tab pos="1155700" algn="l"/>
              </a:tabLst>
            </a:pPr>
            <a:r>
              <a:rPr lang="vi-VN" sz="3600" dirty="0">
                <a:solidFill>
                  <a:srgbClr val="461E64"/>
                </a:solidFill>
                <a:effectLst/>
                <a:ea typeface="Times New Roman" panose="02020603050405020304" pitchFamily="18" charset="0"/>
              </a:rPr>
              <a:t>Điều 100. Cơ quan quản lý nhà nước về hải quan</a:t>
            </a:r>
            <a:endParaRPr lang="en-US" sz="3600" dirty="0">
              <a:solidFill>
                <a:srgbClr val="461E64"/>
              </a:solidFill>
              <a:effectLst/>
              <a:ea typeface="Times New Roman" panose="02020603050405020304" pitchFamily="18" charset="0"/>
            </a:endParaRPr>
          </a:p>
          <a:p>
            <a:pPr marL="0" marR="0">
              <a:lnSpc>
                <a:spcPct val="107000"/>
              </a:lnSpc>
              <a:spcAft>
                <a:spcPts val="800"/>
              </a:spcAft>
            </a:pPr>
            <a:r>
              <a:rPr lang="en-US" sz="3600" b="1" kern="100" dirty="0">
                <a:solidFill>
                  <a:srgbClr val="C00000"/>
                </a:solidFill>
                <a:latin typeface="Arial" panose="020B0604020202020204" pitchFamily="34" charset="0"/>
                <a:cs typeface="Arial" panose="020B0604020202020204" pitchFamily="34" charset="0"/>
              </a:rPr>
              <a:t>CHƯƠNG VIII: ĐIỀU KHOẢN THI HÀNH </a:t>
            </a:r>
          </a:p>
          <a:p>
            <a:pPr marL="571500" indent="-571500" algn="just" hangingPunct="0">
              <a:spcBef>
                <a:spcPts val="900"/>
              </a:spcBef>
              <a:spcAft>
                <a:spcPts val="600"/>
              </a:spcAft>
              <a:buFont typeface="Arial" panose="020B0604020202020204" pitchFamily="34" charset="0"/>
              <a:buChar char="•"/>
              <a:tabLst>
                <a:tab pos="1155700" algn="l"/>
              </a:tabLst>
            </a:pPr>
            <a:r>
              <a:rPr lang="vi-VN" sz="3600" dirty="0">
                <a:solidFill>
                  <a:srgbClr val="461E64"/>
                </a:solidFill>
              </a:rPr>
              <a:t>Điều 101. Sửa đổi, bổ sung một số điều của Luật quản lý thuế số 78/2006/QH11 đã được sửa đổi, bổ sung một số điều theo Luật số 21/2012/QH13</a:t>
            </a:r>
            <a:endParaRPr lang="en-US" sz="3600" dirty="0">
              <a:solidFill>
                <a:srgbClr val="461E64"/>
              </a:solidFill>
            </a:endParaRPr>
          </a:p>
          <a:p>
            <a:pPr marL="571500" indent="-571500" algn="just" hangingPunct="0">
              <a:spcBef>
                <a:spcPts val="900"/>
              </a:spcBef>
              <a:spcAft>
                <a:spcPts val="600"/>
              </a:spcAft>
              <a:buFont typeface="Arial" panose="020B0604020202020204" pitchFamily="34" charset="0"/>
              <a:buChar char="•"/>
              <a:tabLst>
                <a:tab pos="1155700" algn="l"/>
              </a:tabLst>
            </a:pPr>
            <a:r>
              <a:rPr lang="vi-VN" sz="3600" dirty="0">
                <a:solidFill>
                  <a:srgbClr val="461E64"/>
                </a:solidFill>
              </a:rPr>
              <a:t>Điều 102. Sửa đổi, bổ sung một số điều của Luật xử lý vi phạm hành chính số 15/2012/QH13</a:t>
            </a:r>
            <a:endParaRPr lang="en-US" sz="3600" dirty="0">
              <a:solidFill>
                <a:srgbClr val="461E64"/>
              </a:solidFill>
            </a:endParaRPr>
          </a:p>
          <a:p>
            <a:pPr marL="571500" indent="-571500" algn="just" hangingPunct="0">
              <a:spcBef>
                <a:spcPts val="900"/>
              </a:spcBef>
              <a:spcAft>
                <a:spcPts val="600"/>
              </a:spcAft>
              <a:buFont typeface="Arial" panose="020B0604020202020204" pitchFamily="34" charset="0"/>
              <a:buChar char="•"/>
              <a:tabLst>
                <a:tab pos="1155700" algn="l"/>
              </a:tabLst>
            </a:pPr>
            <a:r>
              <a:rPr lang="vi-VN" sz="3600" dirty="0">
                <a:solidFill>
                  <a:srgbClr val="461E64"/>
                </a:solidFill>
              </a:rPr>
              <a:t>Điều 103. Hiệu lực thi hành </a:t>
            </a:r>
            <a:endParaRPr lang="en-US" sz="3600" dirty="0">
              <a:solidFill>
                <a:srgbClr val="461E64"/>
              </a:solidFill>
            </a:endParaRPr>
          </a:p>
          <a:p>
            <a:pPr marL="571500" indent="-571500" algn="just" hangingPunct="0">
              <a:spcBef>
                <a:spcPts val="900"/>
              </a:spcBef>
              <a:spcAft>
                <a:spcPts val="600"/>
              </a:spcAft>
              <a:buFont typeface="Arial" panose="020B0604020202020204" pitchFamily="34" charset="0"/>
              <a:buChar char="•"/>
              <a:tabLst>
                <a:tab pos="1155700" algn="l"/>
              </a:tabLst>
            </a:pPr>
            <a:r>
              <a:rPr lang="vi-VN" sz="3600" dirty="0">
                <a:solidFill>
                  <a:srgbClr val="461E64"/>
                </a:solidFill>
              </a:rPr>
              <a:t>Điều 104. Quy định chi tiết </a:t>
            </a:r>
            <a:endParaRPr lang="en-US" sz="3600" dirty="0">
              <a:solidFill>
                <a:srgbClr val="461E64"/>
              </a:solidFill>
            </a:endParaRPr>
          </a:p>
          <a:p>
            <a:pPr marR="0" algn="just" hangingPunct="0">
              <a:spcBef>
                <a:spcPts val="900"/>
              </a:spcBef>
              <a:spcAft>
                <a:spcPts val="600"/>
              </a:spcAft>
              <a:tabLst>
                <a:tab pos="1155700" algn="l"/>
              </a:tabLst>
            </a:pPr>
            <a:endParaRPr lang="en-US" sz="3600" dirty="0">
              <a:solidFill>
                <a:srgbClr val="461E64"/>
              </a:solidFill>
              <a:effectLst/>
              <a:ea typeface="Times New Roman" panose="02020603050405020304" pitchFamily="18" charset="0"/>
            </a:endParaRPr>
          </a:p>
          <a:p>
            <a:pPr algn="just">
              <a:lnSpc>
                <a:spcPct val="120000"/>
              </a:lnSpc>
              <a:spcAft>
                <a:spcPts val="800"/>
              </a:spcAft>
            </a:pPr>
            <a:endParaRPr lang="en-US" sz="3600" b="1" kern="100"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308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7BCC7-293E-4623-CA0E-BA2326DD3479}"/>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A498597A-E026-87C3-AC70-D8B8F2C358D3}"/>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1A4B5FB8-4260-492C-82C1-150560274AA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D7DEAB8C-2677-1316-6856-4E78151C93E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3" name="object 2">
            <a:extLst>
              <a:ext uri="{FF2B5EF4-FFF2-40B4-BE49-F238E27FC236}">
                <a16:creationId xmlns:a16="http://schemas.microsoft.com/office/drawing/2014/main" id="{BE3CEC10-C055-16C8-674F-F2C0C3764FD4}"/>
              </a:ext>
            </a:extLst>
          </p:cNvPr>
          <p:cNvSpPr txBox="1">
            <a:spLocks/>
          </p:cNvSpPr>
          <p:nvPr/>
        </p:nvSpPr>
        <p:spPr>
          <a:xfrm>
            <a:off x="-691116" y="647700"/>
            <a:ext cx="18032249" cy="2068811"/>
          </a:xfrm>
          <a:prstGeom prst="rect">
            <a:avLst/>
          </a:prstGeom>
        </p:spPr>
        <p:txBody>
          <a:bodyPr vert="horz" wrap="square" lIns="0" tIns="11723" rIns="0" bIns="0" rtlCol="0">
            <a:sp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11723">
              <a:spcBef>
                <a:spcPts val="92"/>
              </a:spcBef>
              <a:defRPr/>
            </a:pPr>
            <a:r>
              <a:rPr lang="en-US" b="1" dirty="0">
                <a:solidFill>
                  <a:srgbClr val="24225C"/>
                </a:solidFill>
                <a:ea typeface="+mn-ea"/>
              </a:rPr>
              <a:t>NHỮNG LƯU Ý KHI SỬ DỤNG LUẬT HẢI QUAN </a:t>
            </a:r>
          </a:p>
          <a:p>
            <a:pPr marL="11723">
              <a:spcBef>
                <a:spcPts val="92"/>
              </a:spcBef>
              <a:defRPr/>
            </a:pPr>
            <a:r>
              <a:rPr lang="en-US" b="1" dirty="0">
                <a:solidFill>
                  <a:srgbClr val="24225C"/>
                </a:solidFill>
                <a:ea typeface="+mn-ea"/>
              </a:rPr>
              <a:t>SỐ 54/2014/QH13 </a:t>
            </a:r>
          </a:p>
          <a:p>
            <a:pPr marL="11723">
              <a:spcBef>
                <a:spcPts val="92"/>
              </a:spcBef>
              <a:defRPr/>
            </a:pPr>
            <a:r>
              <a:rPr lang="en-US" b="1" dirty="0">
                <a:solidFill>
                  <a:srgbClr val="24225C"/>
                </a:solidFill>
                <a:ea typeface="+mn-ea"/>
              </a:rPr>
              <a:t> </a:t>
            </a:r>
          </a:p>
        </p:txBody>
      </p:sp>
      <p:sp>
        <p:nvSpPr>
          <p:cNvPr id="10" name="TextBox 9">
            <a:extLst>
              <a:ext uri="{FF2B5EF4-FFF2-40B4-BE49-F238E27FC236}">
                <a16:creationId xmlns:a16="http://schemas.microsoft.com/office/drawing/2014/main" id="{2A3DC7BB-1D7C-7FCA-782C-3AEF6EBADBEE}"/>
              </a:ext>
            </a:extLst>
          </p:cNvPr>
          <p:cNvSpPr txBox="1"/>
          <p:nvPr/>
        </p:nvSpPr>
        <p:spPr>
          <a:xfrm>
            <a:off x="995397" y="2178924"/>
            <a:ext cx="16804548" cy="7460376"/>
          </a:xfrm>
          <a:prstGeom prst="rect">
            <a:avLst/>
          </a:prstGeom>
          <a:noFill/>
        </p:spPr>
        <p:txBody>
          <a:bodyPr wrap="square">
            <a:spAutoFit/>
          </a:bodyPr>
          <a:lstStyle/>
          <a:p>
            <a:pPr>
              <a:lnSpc>
                <a:spcPct val="120000"/>
              </a:lnSpc>
            </a:pP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Khi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sử</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dụng</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áp</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dụng</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Luật</a:t>
            </a:r>
            <a:r>
              <a:rPr lang="en-US" sz="36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6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6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số</a:t>
            </a:r>
            <a:r>
              <a:rPr lang="en-US" sz="36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54/2014/QH13</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một</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số</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lưu</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ý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trọng</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mà</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nhân</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tổ</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chức</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cơ</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liên</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cần</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nắm</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rõ</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để</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đảm</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bảo</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việc</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thực</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hiện</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đúng</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định</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tránh</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sai</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sót</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600" dirty="0">
                <a:solidFill>
                  <a:srgbClr val="461E64"/>
                </a:solidFill>
                <a:effectLst/>
                <a:latin typeface="Arial" panose="020B0604020202020204" pitchFamily="34" charset="0"/>
                <a:ea typeface="Calibri" panose="020F0502020204030204" pitchFamily="34" charset="0"/>
                <a:cs typeface="Arial" panose="020B0604020202020204" pitchFamily="34" charset="0"/>
              </a:rPr>
              <a:t> vi </a:t>
            </a:r>
            <a:r>
              <a:rPr lang="en-US" sz="36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phạm</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Dưới</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đây</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là</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một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số</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lưu</a:t>
            </a:r>
            <a:r>
              <a:rPr lang="en-US" sz="3600" dirty="0">
                <a:solidFill>
                  <a:srgbClr val="461E64"/>
                </a:solidFill>
                <a:latin typeface="Arial" panose="020B0604020202020204" pitchFamily="34" charset="0"/>
                <a:cs typeface="Arial" panose="020B0604020202020204" pitchFamily="34" charset="0"/>
              </a:rPr>
              <a:t> ý:</a:t>
            </a:r>
          </a:p>
          <a:p>
            <a:pPr>
              <a:lnSpc>
                <a:spcPct val="120000"/>
              </a:lnSpc>
            </a:pPr>
            <a:r>
              <a:rPr lang="en-US" sz="3400" b="1" dirty="0">
                <a:solidFill>
                  <a:srgbClr val="461E64"/>
                </a:solidFill>
                <a:latin typeface="Arial" panose="020B0604020202020204" pitchFamily="34" charset="0"/>
                <a:cs typeface="Arial" panose="020B0604020202020204" pitchFamily="34" charset="0"/>
              </a:rPr>
              <a:t>1. </a:t>
            </a:r>
            <a:r>
              <a:rPr lang="en-US" sz="3400" b="1" dirty="0" err="1">
                <a:solidFill>
                  <a:srgbClr val="461E64"/>
                </a:solidFill>
                <a:latin typeface="Arial" panose="020B0604020202020204" pitchFamily="34" charset="0"/>
                <a:cs typeface="Arial" panose="020B0604020202020204" pitchFamily="34" charset="0"/>
              </a:rPr>
              <a:t>Tuân</a:t>
            </a:r>
            <a:r>
              <a:rPr lang="en-US" sz="3400" b="1" dirty="0">
                <a:solidFill>
                  <a:srgbClr val="461E64"/>
                </a:solidFill>
                <a:latin typeface="Arial" panose="020B0604020202020204" pitchFamily="34" charset="0"/>
                <a:cs typeface="Arial" panose="020B0604020202020204" pitchFamily="34" charset="0"/>
              </a:rPr>
              <a:t> </a:t>
            </a:r>
            <a:r>
              <a:rPr lang="en-US" sz="3400" b="1" dirty="0" err="1">
                <a:solidFill>
                  <a:srgbClr val="461E64"/>
                </a:solidFill>
                <a:latin typeface="Arial" panose="020B0604020202020204" pitchFamily="34" charset="0"/>
                <a:cs typeface="Arial" panose="020B0604020202020204" pitchFamily="34" charset="0"/>
              </a:rPr>
              <a:t>thủ</a:t>
            </a:r>
            <a:r>
              <a:rPr lang="en-US" sz="3400" b="1" dirty="0">
                <a:solidFill>
                  <a:srgbClr val="461E64"/>
                </a:solidFill>
                <a:latin typeface="Arial" panose="020B0604020202020204" pitchFamily="34" charset="0"/>
                <a:cs typeface="Arial" panose="020B0604020202020204" pitchFamily="34" charset="0"/>
              </a:rPr>
              <a:t> </a:t>
            </a:r>
            <a:r>
              <a:rPr lang="en-US" sz="3400" b="1" dirty="0" err="1">
                <a:solidFill>
                  <a:srgbClr val="461E64"/>
                </a:solidFill>
                <a:latin typeface="Arial" panose="020B0604020202020204" pitchFamily="34" charset="0"/>
                <a:cs typeface="Arial" panose="020B0604020202020204" pitchFamily="34" charset="0"/>
              </a:rPr>
              <a:t>đúng</a:t>
            </a:r>
            <a:r>
              <a:rPr lang="en-US" sz="3400" b="1" dirty="0">
                <a:solidFill>
                  <a:srgbClr val="461E64"/>
                </a:solidFill>
                <a:latin typeface="Arial" panose="020B0604020202020204" pitchFamily="34" charset="0"/>
                <a:cs typeface="Arial" panose="020B0604020202020204" pitchFamily="34" charset="0"/>
              </a:rPr>
              <a:t> </a:t>
            </a:r>
            <a:r>
              <a:rPr lang="en-US" sz="3400" b="1" dirty="0" err="1">
                <a:solidFill>
                  <a:srgbClr val="461E64"/>
                </a:solidFill>
                <a:latin typeface="Arial" panose="020B0604020202020204" pitchFamily="34" charset="0"/>
                <a:cs typeface="Arial" panose="020B0604020202020204" pitchFamily="34" charset="0"/>
              </a:rPr>
              <a:t>quy</a:t>
            </a:r>
            <a:r>
              <a:rPr lang="en-US" sz="3400" b="1" dirty="0">
                <a:solidFill>
                  <a:srgbClr val="461E64"/>
                </a:solidFill>
                <a:latin typeface="Arial" panose="020B0604020202020204" pitchFamily="34" charset="0"/>
                <a:cs typeface="Arial" panose="020B0604020202020204" pitchFamily="34" charset="0"/>
              </a:rPr>
              <a:t> </a:t>
            </a:r>
            <a:r>
              <a:rPr lang="en-US" sz="3400" b="1" dirty="0" err="1">
                <a:solidFill>
                  <a:srgbClr val="461E64"/>
                </a:solidFill>
                <a:latin typeface="Arial" panose="020B0604020202020204" pitchFamily="34" charset="0"/>
                <a:cs typeface="Arial" panose="020B0604020202020204" pitchFamily="34" charset="0"/>
              </a:rPr>
              <a:t>trình</a:t>
            </a:r>
            <a:r>
              <a:rPr lang="en-US" sz="3400" b="1" dirty="0">
                <a:solidFill>
                  <a:srgbClr val="461E64"/>
                </a:solidFill>
                <a:latin typeface="Arial" panose="020B0604020202020204" pitchFamily="34" charset="0"/>
                <a:cs typeface="Arial" panose="020B0604020202020204" pitchFamily="34" charset="0"/>
              </a:rPr>
              <a:t> </a:t>
            </a:r>
            <a:r>
              <a:rPr lang="en-US" sz="3400" b="1" dirty="0" err="1">
                <a:solidFill>
                  <a:srgbClr val="461E64"/>
                </a:solidFill>
                <a:latin typeface="Arial" panose="020B0604020202020204" pitchFamily="34" charset="0"/>
                <a:cs typeface="Arial" panose="020B0604020202020204" pitchFamily="34" charset="0"/>
              </a:rPr>
              <a:t>thủ</a:t>
            </a:r>
            <a:r>
              <a:rPr lang="en-US" sz="3400" b="1" dirty="0">
                <a:solidFill>
                  <a:srgbClr val="461E64"/>
                </a:solidFill>
                <a:latin typeface="Arial" panose="020B0604020202020204" pitchFamily="34" charset="0"/>
                <a:cs typeface="Arial" panose="020B0604020202020204" pitchFamily="34" charset="0"/>
              </a:rPr>
              <a:t> </a:t>
            </a:r>
            <a:r>
              <a:rPr lang="en-US" sz="3400" b="1" dirty="0" err="1">
                <a:solidFill>
                  <a:srgbClr val="461E64"/>
                </a:solidFill>
                <a:latin typeface="Arial" panose="020B0604020202020204" pitchFamily="34" charset="0"/>
                <a:cs typeface="Arial" panose="020B0604020202020204" pitchFamily="34" charset="0"/>
              </a:rPr>
              <a:t>tục</a:t>
            </a:r>
            <a:r>
              <a:rPr lang="en-US" sz="3400" b="1" dirty="0">
                <a:solidFill>
                  <a:srgbClr val="461E64"/>
                </a:solidFill>
                <a:latin typeface="Arial" panose="020B0604020202020204" pitchFamily="34" charset="0"/>
                <a:cs typeface="Arial" panose="020B0604020202020204" pitchFamily="34" charset="0"/>
              </a:rPr>
              <a:t> </a:t>
            </a:r>
            <a:r>
              <a:rPr lang="en-US" sz="3400" b="1" dirty="0" err="1">
                <a:solidFill>
                  <a:srgbClr val="461E64"/>
                </a:solidFill>
                <a:latin typeface="Arial" panose="020B0604020202020204" pitchFamily="34" charset="0"/>
                <a:cs typeface="Arial" panose="020B0604020202020204" pitchFamily="34" charset="0"/>
              </a:rPr>
              <a:t>hải</a:t>
            </a:r>
            <a:r>
              <a:rPr lang="en-US" sz="3400" b="1" dirty="0">
                <a:solidFill>
                  <a:srgbClr val="461E64"/>
                </a:solidFill>
                <a:latin typeface="Arial" panose="020B0604020202020204" pitchFamily="34" charset="0"/>
                <a:cs typeface="Arial" panose="020B0604020202020204" pitchFamily="34" charset="0"/>
              </a:rPr>
              <a:t> </a:t>
            </a:r>
            <a:r>
              <a:rPr lang="en-US" sz="3400" b="1" dirty="0" err="1">
                <a:solidFill>
                  <a:srgbClr val="461E64"/>
                </a:solidFill>
                <a:latin typeface="Arial" panose="020B0604020202020204" pitchFamily="34" charset="0"/>
                <a:cs typeface="Arial" panose="020B0604020202020204" pitchFamily="34" charset="0"/>
              </a:rPr>
              <a:t>quan</a:t>
            </a:r>
            <a:endParaRPr lang="en-US" sz="3400" b="1" dirty="0">
              <a:solidFill>
                <a:srgbClr val="461E64"/>
              </a:solidFill>
              <a:latin typeface="Arial" panose="020B0604020202020204" pitchFamily="34" charset="0"/>
              <a:cs typeface="Arial" panose="020B0604020202020204" pitchFamily="34" charset="0"/>
            </a:endParaRPr>
          </a:p>
          <a:p>
            <a:pPr marL="457200" marR="0" lvl="0" indent="-457200">
              <a:lnSpc>
                <a:spcPct val="107000"/>
              </a:lnSpc>
              <a:spcAft>
                <a:spcPts val="800"/>
              </a:spcAft>
              <a:buSzPct val="80000"/>
              <a:buFont typeface="Wingdings" panose="05000000000000000000" pitchFamily="2" charset="2"/>
              <a:buChar char="q"/>
              <a:tabLst>
                <a:tab pos="457200" algn="l"/>
              </a:tabLst>
            </a:pPr>
            <a:r>
              <a:rPr lang="en-US" sz="3400" dirty="0">
                <a:solidFill>
                  <a:srgbClr val="461E64"/>
                </a:solidFill>
                <a:latin typeface="Arial" panose="020B0604020202020204" pitchFamily="34" charset="0"/>
                <a:cs typeface="Arial" panose="020B0604020202020204" pitchFamily="34" charset="0"/>
              </a:rPr>
              <a:t>Khai </a:t>
            </a:r>
            <a:r>
              <a:rPr lang="en-US" sz="3400" dirty="0" err="1">
                <a:solidFill>
                  <a:srgbClr val="461E64"/>
                </a:solidFill>
                <a:latin typeface="Arial" panose="020B0604020202020204" pitchFamily="34" charset="0"/>
                <a:cs typeface="Arial" panose="020B0604020202020204" pitchFamily="34" charset="0"/>
              </a:rPr>
              <a:t>báo</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chính</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xác</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đầy</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đủ</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thông</a:t>
            </a:r>
            <a:r>
              <a:rPr lang="en-US" sz="3400" dirty="0">
                <a:solidFill>
                  <a:srgbClr val="461E64"/>
                </a:solidFill>
                <a:latin typeface="Arial" panose="020B0604020202020204" pitchFamily="34" charset="0"/>
                <a:cs typeface="Arial" panose="020B0604020202020204" pitchFamily="34" charset="0"/>
              </a:rPr>
              <a:t> tin </a:t>
            </a:r>
            <a:r>
              <a:rPr lang="en-US" sz="3400" dirty="0" err="1">
                <a:solidFill>
                  <a:srgbClr val="461E64"/>
                </a:solidFill>
                <a:latin typeface="Arial" panose="020B0604020202020204" pitchFamily="34" charset="0"/>
                <a:cs typeface="Arial" panose="020B0604020202020204" pitchFamily="34" charset="0"/>
              </a:rPr>
              <a:t>về</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hàng</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hóa</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xuất</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khẩu</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nhập</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khẩu</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và</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các</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giấy</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tờ</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liên</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quan</a:t>
            </a:r>
            <a:r>
              <a:rPr lang="en-US" sz="3400" dirty="0">
                <a:solidFill>
                  <a:srgbClr val="461E64"/>
                </a:solidFill>
                <a:latin typeface="Arial" panose="020B0604020202020204" pitchFamily="34" charset="0"/>
                <a:cs typeface="Arial" panose="020B0604020202020204" pitchFamily="34" charset="0"/>
              </a:rPr>
              <a:t>.</a:t>
            </a:r>
          </a:p>
          <a:p>
            <a:pPr marL="457200" marR="0" lvl="0" indent="-457200">
              <a:lnSpc>
                <a:spcPct val="107000"/>
              </a:lnSpc>
              <a:spcAft>
                <a:spcPts val="800"/>
              </a:spcAft>
              <a:buSzPct val="80000"/>
              <a:buFont typeface="Wingdings" panose="05000000000000000000" pitchFamily="2" charset="2"/>
              <a:buChar char="q"/>
              <a:tabLst>
                <a:tab pos="457200" algn="l"/>
              </a:tabLst>
            </a:pPr>
            <a:r>
              <a:rPr lang="en-US" sz="3400" dirty="0" err="1">
                <a:solidFill>
                  <a:srgbClr val="461E64"/>
                </a:solidFill>
                <a:latin typeface="Arial" panose="020B0604020202020204" pitchFamily="34" charset="0"/>
                <a:cs typeface="Arial" panose="020B0604020202020204" pitchFamily="34" charset="0"/>
              </a:rPr>
              <a:t>Đảm</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bảo</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đúng</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thời</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gian</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thực</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hiện</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thủ</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tục</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hải</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quan</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Việc</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chậm</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trễ</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hoặc</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thiếu</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sót</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trong</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khai</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báo</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có</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thể</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dẫn</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đến</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xử</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lý</a:t>
            </a:r>
            <a:r>
              <a:rPr lang="en-US" sz="3400" dirty="0">
                <a:solidFill>
                  <a:srgbClr val="461E64"/>
                </a:solidFill>
                <a:latin typeface="Arial" panose="020B0604020202020204" pitchFamily="34" charset="0"/>
                <a:cs typeface="Arial" panose="020B0604020202020204" pitchFamily="34" charset="0"/>
              </a:rPr>
              <a:t> vi </a:t>
            </a:r>
            <a:r>
              <a:rPr lang="en-US" sz="3400" dirty="0" err="1">
                <a:solidFill>
                  <a:srgbClr val="461E64"/>
                </a:solidFill>
                <a:latin typeface="Arial" panose="020B0604020202020204" pitchFamily="34" charset="0"/>
                <a:cs typeface="Arial" panose="020B0604020202020204" pitchFamily="34" charset="0"/>
              </a:rPr>
              <a:t>phạm</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và</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gây</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ảnh</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hưởng</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đến</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hoạt</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động</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xuất</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nhập</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khẩu</a:t>
            </a:r>
            <a:r>
              <a:rPr lang="en-US" sz="3400" dirty="0">
                <a:solidFill>
                  <a:srgbClr val="461E64"/>
                </a:solidFill>
                <a:latin typeface="Arial" panose="020B0604020202020204" pitchFamily="34" charset="0"/>
                <a:cs typeface="Arial" panose="020B0604020202020204" pitchFamily="34" charset="0"/>
              </a:rPr>
              <a:t>.</a:t>
            </a:r>
          </a:p>
          <a:p>
            <a:pPr marL="457200" marR="0" lvl="0" indent="-457200">
              <a:lnSpc>
                <a:spcPct val="107000"/>
              </a:lnSpc>
              <a:spcAft>
                <a:spcPts val="800"/>
              </a:spcAft>
              <a:buSzPct val="80000"/>
              <a:buFont typeface="Wingdings" panose="05000000000000000000" pitchFamily="2" charset="2"/>
              <a:buChar char="q"/>
              <a:tabLst>
                <a:tab pos="457200" algn="l"/>
              </a:tabLst>
            </a:pPr>
            <a:r>
              <a:rPr lang="en-US" sz="3400" dirty="0" err="1">
                <a:solidFill>
                  <a:srgbClr val="461E64"/>
                </a:solidFill>
                <a:latin typeface="Arial" panose="020B0604020202020204" pitchFamily="34" charset="0"/>
                <a:cs typeface="Arial" panose="020B0604020202020204" pitchFamily="34" charset="0"/>
              </a:rPr>
              <a:t>Tuân</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thủ</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quy</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định</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về</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kiểm</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tra</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hải</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quan</a:t>
            </a:r>
            <a:r>
              <a:rPr lang="en-US" sz="3400" dirty="0">
                <a:solidFill>
                  <a:srgbClr val="461E64"/>
                </a:solidFill>
                <a:latin typeface="Arial" panose="020B0604020202020204" pitchFamily="34" charset="0"/>
                <a:cs typeface="Arial" panose="020B0604020202020204" pitchFamily="34" charset="0"/>
              </a:rPr>
              <a:t>, bao </a:t>
            </a:r>
            <a:r>
              <a:rPr lang="en-US" sz="3400" dirty="0" err="1">
                <a:solidFill>
                  <a:srgbClr val="461E64"/>
                </a:solidFill>
                <a:latin typeface="Arial" panose="020B0604020202020204" pitchFamily="34" charset="0"/>
                <a:cs typeface="Arial" panose="020B0604020202020204" pitchFamily="34" charset="0"/>
              </a:rPr>
              <a:t>gồm</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kiểm</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tra</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thực</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tế</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hàng</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hóa</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và</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kiểm</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tra</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hồ</a:t>
            </a:r>
            <a:r>
              <a:rPr lang="en-US" sz="3400" dirty="0">
                <a:solidFill>
                  <a:srgbClr val="461E64"/>
                </a:solidFill>
                <a:latin typeface="Arial" panose="020B0604020202020204" pitchFamily="34" charset="0"/>
                <a:cs typeface="Arial" panose="020B0604020202020204" pitchFamily="34" charset="0"/>
              </a:rPr>
              <a:t> </a:t>
            </a:r>
            <a:r>
              <a:rPr lang="en-US" sz="3400" dirty="0" err="1">
                <a:solidFill>
                  <a:srgbClr val="461E64"/>
                </a:solidFill>
                <a:latin typeface="Arial" panose="020B0604020202020204" pitchFamily="34" charset="0"/>
                <a:cs typeface="Arial" panose="020B0604020202020204" pitchFamily="34" charset="0"/>
              </a:rPr>
              <a:t>sơ</a:t>
            </a:r>
            <a:r>
              <a:rPr lang="en-US" sz="3400" dirty="0">
                <a:solidFill>
                  <a:srgbClr val="461E64"/>
                </a:solidFill>
                <a:latin typeface="Arial" panose="020B0604020202020204" pitchFamily="34" charset="0"/>
                <a:cs typeface="Arial" panose="020B0604020202020204" pitchFamily="34" charset="0"/>
              </a:rPr>
              <a:t>.</a:t>
            </a:r>
          </a:p>
          <a:p>
            <a:pPr marL="0" marR="0">
              <a:lnSpc>
                <a:spcPct val="107000"/>
              </a:lnSpc>
              <a:spcAft>
                <a:spcPts val="800"/>
              </a:spcAft>
            </a:pPr>
            <a:endParaRPr lang="en-US" sz="3400" dirty="0">
              <a:solidFill>
                <a:srgbClr val="461E6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28059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3269A-106F-B649-4618-162F407E4A6F}"/>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4FA474EE-8AB2-D57B-863D-6BDB1AA473E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A9BA63D6-034B-869A-E06F-DDE27887A1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A90D635E-52CE-3E56-FE77-89255BC7CC7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3" name="object 2">
            <a:extLst>
              <a:ext uri="{FF2B5EF4-FFF2-40B4-BE49-F238E27FC236}">
                <a16:creationId xmlns:a16="http://schemas.microsoft.com/office/drawing/2014/main" id="{C2EFE341-B42F-13A4-57B1-E08E76CE0D1F}"/>
              </a:ext>
            </a:extLst>
          </p:cNvPr>
          <p:cNvSpPr txBox="1">
            <a:spLocks/>
          </p:cNvSpPr>
          <p:nvPr/>
        </p:nvSpPr>
        <p:spPr>
          <a:xfrm>
            <a:off x="-636472" y="647700"/>
            <a:ext cx="18032249" cy="2068811"/>
          </a:xfrm>
          <a:prstGeom prst="rect">
            <a:avLst/>
          </a:prstGeom>
        </p:spPr>
        <p:txBody>
          <a:bodyPr vert="horz" wrap="square" lIns="0" tIns="11723" rIns="0" bIns="0" rtlCol="0">
            <a:sp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11723">
              <a:spcBef>
                <a:spcPts val="92"/>
              </a:spcBef>
              <a:defRPr/>
            </a:pPr>
            <a:r>
              <a:rPr lang="en-US" b="1" dirty="0">
                <a:solidFill>
                  <a:srgbClr val="24225C"/>
                </a:solidFill>
                <a:ea typeface="+mn-ea"/>
              </a:rPr>
              <a:t>NHỮNG LƯU Ý KHI SỬ DỤNG LUẬT HẢI QUAN </a:t>
            </a:r>
          </a:p>
          <a:p>
            <a:pPr marL="11723">
              <a:spcBef>
                <a:spcPts val="92"/>
              </a:spcBef>
              <a:defRPr/>
            </a:pPr>
            <a:r>
              <a:rPr lang="en-US" b="1" dirty="0">
                <a:solidFill>
                  <a:srgbClr val="24225C"/>
                </a:solidFill>
                <a:ea typeface="+mn-ea"/>
              </a:rPr>
              <a:t>SỐ 54/2014/QH13 </a:t>
            </a:r>
          </a:p>
          <a:p>
            <a:pPr marL="11723">
              <a:spcBef>
                <a:spcPts val="92"/>
              </a:spcBef>
              <a:defRPr/>
            </a:pPr>
            <a:r>
              <a:rPr lang="en-US" b="1" dirty="0">
                <a:solidFill>
                  <a:srgbClr val="24225C"/>
                </a:solidFill>
                <a:ea typeface="+mn-ea"/>
              </a:rPr>
              <a:t> </a:t>
            </a:r>
          </a:p>
        </p:txBody>
      </p:sp>
      <p:sp>
        <p:nvSpPr>
          <p:cNvPr id="5" name="TextBox 4">
            <a:extLst>
              <a:ext uri="{FF2B5EF4-FFF2-40B4-BE49-F238E27FC236}">
                <a16:creationId xmlns:a16="http://schemas.microsoft.com/office/drawing/2014/main" id="{6EF29838-F605-8044-685F-50E7BC3728CE}"/>
              </a:ext>
            </a:extLst>
          </p:cNvPr>
          <p:cNvSpPr txBox="1"/>
          <p:nvPr/>
        </p:nvSpPr>
        <p:spPr>
          <a:xfrm>
            <a:off x="1219201" y="2095500"/>
            <a:ext cx="16690032" cy="7051226"/>
          </a:xfrm>
          <a:prstGeom prst="rect">
            <a:avLst/>
          </a:prstGeom>
          <a:noFill/>
        </p:spPr>
        <p:txBody>
          <a:bodyPr wrap="square">
            <a:spAutoFit/>
          </a:bodyPr>
          <a:lstStyle/>
          <a:p>
            <a:pPr marL="0" marR="0">
              <a:lnSpc>
                <a:spcPct val="120000"/>
              </a:lnSpc>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2.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Chú</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trọng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đến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công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tác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kiểm</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tra</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giám</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sát</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20000"/>
              </a:lnSpc>
              <a:spcAft>
                <a:spcPts val="800"/>
              </a:spcAft>
              <a:buSzPts val="1000"/>
              <a:buFont typeface="Symbol" panose="05050102010706020507" pitchFamily="18" charset="2"/>
              <a:buChar char=""/>
              <a:tabLst>
                <a:tab pos="457200" algn="l"/>
              </a:tabLst>
            </a:pP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cơ</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quyền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kiểm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giám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sát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chặt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chẽ</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hàng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hóa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xuất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nhập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để</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ngăn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ngừa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hành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vi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lận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thương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mại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buôn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lậu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20000"/>
              </a:lnSpc>
              <a:spcAft>
                <a:spcPts val="800"/>
              </a:spcAft>
              <a:buSzPts val="1000"/>
              <a:buFont typeface="Symbol" panose="05050102010706020507" pitchFamily="18" charset="2"/>
              <a:buChar char=""/>
              <a:tabLst>
                <a:tab pos="457200" algn="l"/>
              </a:tabLst>
            </a:pP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Hợp</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tác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với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cơ</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trong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việc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kiểm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thanh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đảm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bảo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tuân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định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liên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đến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hàng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hóa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xuất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nhập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marL="0" marR="0">
              <a:lnSpc>
                <a:spcPct val="120000"/>
              </a:lnSpc>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3.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Lưu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ý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về</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quản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thuế</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xuất</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nhập</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20000"/>
              </a:lnSpc>
              <a:spcAft>
                <a:spcPts val="800"/>
              </a:spcAft>
              <a:buSzPts val="1000"/>
              <a:buFont typeface="Symbol" panose="05050102010706020507" pitchFamily="18" charset="2"/>
              <a:buChar char=""/>
              <a:tabLst>
                <a:tab pos="457200" algn="l"/>
              </a:tabLst>
            </a:pP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Đảm</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bảo</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tính</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chính</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xác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của</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thuế</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đối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với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hàng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hóa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xuất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nhập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Không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thực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việc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khai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báo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sai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về</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trị</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giá</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hàng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hóa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mã</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số</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hàng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hóa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hoặc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yếu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tố</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thể</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ảnh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hưởng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đến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việc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tính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thuế</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a:lnSpc>
                <a:spcPct val="120000"/>
              </a:lnSpc>
            </a:pP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Thực</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hiện</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đầy</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đủ</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nghĩa</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vụ</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thuế</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trong</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thời</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gian</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định</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để</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tránh</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bị</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xử</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phạt</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vì</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không</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nộp</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thuế</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đúng</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hạn</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endParaRPr lang="en-US" sz="3200" dirty="0">
              <a:solidFill>
                <a:srgbClr val="461E6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54532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E940E-41AC-8C40-AA89-6EF21A35DB24}"/>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4C7F4589-AB01-CFCE-9F60-6018FE4E5A01}"/>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DCCA5190-21F1-68E8-CEAF-DCD6D80556C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115A78BF-C99A-AA85-0DBB-9358B2A02A8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3" name="object 2">
            <a:extLst>
              <a:ext uri="{FF2B5EF4-FFF2-40B4-BE49-F238E27FC236}">
                <a16:creationId xmlns:a16="http://schemas.microsoft.com/office/drawing/2014/main" id="{785748DA-8BB5-9267-365F-CFE4EDB1A959}"/>
              </a:ext>
            </a:extLst>
          </p:cNvPr>
          <p:cNvSpPr txBox="1">
            <a:spLocks/>
          </p:cNvSpPr>
          <p:nvPr/>
        </p:nvSpPr>
        <p:spPr>
          <a:xfrm>
            <a:off x="-963450" y="474305"/>
            <a:ext cx="18032249" cy="2068811"/>
          </a:xfrm>
          <a:prstGeom prst="rect">
            <a:avLst/>
          </a:prstGeom>
        </p:spPr>
        <p:txBody>
          <a:bodyPr vert="horz" wrap="square" lIns="0" tIns="11723" rIns="0" bIns="0" rtlCol="0">
            <a:sp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11723">
              <a:spcBef>
                <a:spcPts val="92"/>
              </a:spcBef>
              <a:defRPr/>
            </a:pPr>
            <a:r>
              <a:rPr lang="en-US" b="1" dirty="0">
                <a:solidFill>
                  <a:srgbClr val="24225C"/>
                </a:solidFill>
                <a:ea typeface="+mn-ea"/>
              </a:rPr>
              <a:t>NHỮNG LƯU Ý KHI SỬ DỤNG LUẬT HẢI QUAN </a:t>
            </a:r>
          </a:p>
          <a:p>
            <a:pPr marL="11723">
              <a:spcBef>
                <a:spcPts val="92"/>
              </a:spcBef>
              <a:defRPr/>
            </a:pPr>
            <a:r>
              <a:rPr lang="en-US" b="1" dirty="0">
                <a:solidFill>
                  <a:srgbClr val="24225C"/>
                </a:solidFill>
                <a:ea typeface="+mn-ea"/>
              </a:rPr>
              <a:t>SỐ 54/2014/QH13 </a:t>
            </a:r>
          </a:p>
          <a:p>
            <a:pPr marL="11723">
              <a:spcBef>
                <a:spcPts val="92"/>
              </a:spcBef>
              <a:defRPr/>
            </a:pPr>
            <a:r>
              <a:rPr lang="en-US" b="1" dirty="0">
                <a:solidFill>
                  <a:srgbClr val="24225C"/>
                </a:solidFill>
                <a:ea typeface="+mn-ea"/>
              </a:rPr>
              <a:t> </a:t>
            </a:r>
          </a:p>
        </p:txBody>
      </p:sp>
      <p:sp>
        <p:nvSpPr>
          <p:cNvPr id="5" name="TextBox 4">
            <a:extLst>
              <a:ext uri="{FF2B5EF4-FFF2-40B4-BE49-F238E27FC236}">
                <a16:creationId xmlns:a16="http://schemas.microsoft.com/office/drawing/2014/main" id="{720B2560-2C0D-75AD-FF2C-3B2F373660F0}"/>
              </a:ext>
            </a:extLst>
          </p:cNvPr>
          <p:cNvSpPr txBox="1"/>
          <p:nvPr/>
        </p:nvSpPr>
        <p:spPr>
          <a:xfrm>
            <a:off x="1215657" y="1857555"/>
            <a:ext cx="16690032" cy="8130495"/>
          </a:xfrm>
          <a:prstGeom prst="rect">
            <a:avLst/>
          </a:prstGeom>
          <a:noFill/>
        </p:spPr>
        <p:txBody>
          <a:bodyPr wrap="square">
            <a:spAutoFit/>
          </a:bodyPr>
          <a:lstStyle/>
          <a:p>
            <a:pPr marL="0" marR="0">
              <a:lnSpc>
                <a:spcPct val="120000"/>
              </a:lnSpc>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4.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Quản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rủi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ro</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trong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hoạt</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động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20000"/>
              </a:lnSpc>
              <a:spcAft>
                <a:spcPts val="800"/>
              </a:spcAft>
              <a:buSzPts val="1000"/>
              <a:buFont typeface="Symbol" panose="05050102010706020507" pitchFamily="18" charset="2"/>
              <a:buChar char=""/>
              <a:tabLst>
                <a:tab pos="457200" algn="l"/>
              </a:tabLst>
            </a:pP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Cần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đánh</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giá</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quản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rủi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trong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hoạt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động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nhằm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đảm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bảo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việc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xử</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nhanh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chóng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nhưng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vẫn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kiểm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soát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tốt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yếu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tố</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thể</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gây</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rủi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hoạt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động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xuất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nhập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a:lnSpc>
                <a:spcPct val="120000"/>
              </a:lnSpc>
            </a:pP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Đưa</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ra</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biện</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pháp</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giảm</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thiểu</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rủi</a:t>
            </a:r>
            <a:r>
              <a:rPr lang="en-US" sz="3200" b="1"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ro</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để</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tăng</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tính</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minh</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bạch</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hiệu</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quả</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trong</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hoạt</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động</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xuất</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nhập</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r>
              <a:rPr lang="en-US" sz="32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endParaRPr lang="en-US" sz="4800" b="1" kern="100" dirty="0">
              <a:solidFill>
                <a:srgbClr val="461E64"/>
              </a:solidFill>
              <a:latin typeface="Arial" panose="020B0604020202020204" pitchFamily="34" charset="0"/>
              <a:ea typeface="Calibri" panose="020F0502020204030204" pitchFamily="34" charset="0"/>
              <a:cs typeface="Arial" panose="020B0604020202020204" pitchFamily="34" charset="0"/>
            </a:endParaRPr>
          </a:p>
          <a:p>
            <a:pPr marL="0" marR="0">
              <a:lnSpc>
                <a:spcPct val="120000"/>
              </a:lnSpc>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5.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quyết</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khiếu</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nại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tố</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cáo</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xử</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vi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phạm</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20000"/>
              </a:lnSpc>
              <a:spcAft>
                <a:spcPts val="800"/>
              </a:spcAft>
              <a:buSzPts val="1000"/>
              <a:buFont typeface="Symbol" panose="05050102010706020507" pitchFamily="18" charset="2"/>
              <a:buChar char=""/>
              <a:tabLst>
                <a:tab pos="457200" algn="l"/>
              </a:tabLs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Cung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cấp</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thông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tin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đầy</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đủ</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hợp</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nếu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tranh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chấp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hoặc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khiếu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nại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với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cơ</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Việc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không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cung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cấp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thông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tin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chính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hoặc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không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hợp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thể</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làm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vụ</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việc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kéo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dài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hoặc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không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được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quyết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đúng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20000"/>
              </a:lnSpc>
              <a:spcAft>
                <a:spcPts val="800"/>
              </a:spcAft>
              <a:buSzPts val="1000"/>
              <a:buFont typeface="Symbol" panose="05050102010706020507" pitchFamily="18" charset="2"/>
              <a:buChar char=""/>
              <a:tabLst>
                <a:tab pos="457200" algn="l"/>
              </a:tabLst>
            </a:pP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Xử</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vi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phạm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theo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đúng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định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của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pháp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luật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nếu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sai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sót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trong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quá</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trình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thực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Luật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cũng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định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rõ</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hình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thức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xử</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đối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với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hành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vi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phạm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hành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chính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hình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sự</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32093264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D43F1-0D90-20BD-6ED4-D6CD29F3402E}"/>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76784A66-357F-5B47-8F2E-BE21D6662CD3}"/>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036133C6-2DA1-F532-E97A-3AB45DF8FDF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59269CEB-42AF-D7F6-02B2-EDD180EF95F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3" name="object 2">
            <a:extLst>
              <a:ext uri="{FF2B5EF4-FFF2-40B4-BE49-F238E27FC236}">
                <a16:creationId xmlns:a16="http://schemas.microsoft.com/office/drawing/2014/main" id="{061A4DDC-E563-C262-A4EF-F1981B2805A9}"/>
              </a:ext>
            </a:extLst>
          </p:cNvPr>
          <p:cNvSpPr txBox="1">
            <a:spLocks/>
          </p:cNvSpPr>
          <p:nvPr/>
        </p:nvSpPr>
        <p:spPr>
          <a:xfrm>
            <a:off x="-963450" y="474305"/>
            <a:ext cx="18032249" cy="2068811"/>
          </a:xfrm>
          <a:prstGeom prst="rect">
            <a:avLst/>
          </a:prstGeom>
        </p:spPr>
        <p:txBody>
          <a:bodyPr vert="horz" wrap="square" lIns="0" tIns="11723" rIns="0" bIns="0" rtlCol="0">
            <a:sp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11723">
              <a:spcBef>
                <a:spcPts val="92"/>
              </a:spcBef>
              <a:defRPr/>
            </a:pPr>
            <a:r>
              <a:rPr lang="en-US" b="1" dirty="0">
                <a:solidFill>
                  <a:srgbClr val="24225C"/>
                </a:solidFill>
                <a:ea typeface="+mn-ea"/>
              </a:rPr>
              <a:t>NHỮNG LƯU Ý KHI SỬ DỤNG LUẬT HẢI QUAN </a:t>
            </a:r>
          </a:p>
          <a:p>
            <a:pPr marL="11723">
              <a:spcBef>
                <a:spcPts val="92"/>
              </a:spcBef>
              <a:defRPr/>
            </a:pPr>
            <a:r>
              <a:rPr lang="en-US" b="1" dirty="0">
                <a:solidFill>
                  <a:srgbClr val="24225C"/>
                </a:solidFill>
                <a:ea typeface="+mn-ea"/>
              </a:rPr>
              <a:t>SỐ 54/2014/QH13 </a:t>
            </a:r>
          </a:p>
          <a:p>
            <a:pPr marL="11723">
              <a:spcBef>
                <a:spcPts val="92"/>
              </a:spcBef>
              <a:defRPr/>
            </a:pPr>
            <a:r>
              <a:rPr lang="en-US" b="1" dirty="0">
                <a:solidFill>
                  <a:srgbClr val="24225C"/>
                </a:solidFill>
                <a:ea typeface="+mn-ea"/>
              </a:rPr>
              <a:t> </a:t>
            </a:r>
          </a:p>
        </p:txBody>
      </p:sp>
      <p:sp>
        <p:nvSpPr>
          <p:cNvPr id="6" name="TextBox 5">
            <a:extLst>
              <a:ext uri="{FF2B5EF4-FFF2-40B4-BE49-F238E27FC236}">
                <a16:creationId xmlns:a16="http://schemas.microsoft.com/office/drawing/2014/main" id="{AE82838D-7C42-F9C2-08E9-C85EC14AE9D4}"/>
              </a:ext>
            </a:extLst>
          </p:cNvPr>
          <p:cNvSpPr txBox="1"/>
          <p:nvPr/>
        </p:nvSpPr>
        <p:spPr>
          <a:xfrm>
            <a:off x="1199708" y="2171700"/>
            <a:ext cx="16611600" cy="7351500"/>
          </a:xfrm>
          <a:prstGeom prst="rect">
            <a:avLst/>
          </a:prstGeom>
          <a:noFill/>
        </p:spPr>
        <p:txBody>
          <a:bodyPr wrap="square">
            <a:spAutoFit/>
          </a:bodyPr>
          <a:lstStyle/>
          <a:p>
            <a:pPr marL="0" marR="0">
              <a:lnSpc>
                <a:spcPct val="120000"/>
              </a:lnSpc>
              <a:spcAft>
                <a:spcPts val="800"/>
              </a:spcAft>
            </a:pPr>
            <a:r>
              <a:rPr lang="en-US" sz="3400" b="1" kern="100" dirty="0">
                <a:solidFill>
                  <a:srgbClr val="461E64"/>
                </a:solidFill>
                <a:latin typeface="Arial" panose="020B0604020202020204" pitchFamily="34" charset="0"/>
                <a:cs typeface="Arial" panose="020B0604020202020204" pitchFamily="34" charset="0"/>
              </a:rPr>
              <a:t>6. </a:t>
            </a:r>
            <a:r>
              <a:rPr lang="en-US" sz="3400" b="1" kern="100" dirty="0" err="1">
                <a:solidFill>
                  <a:srgbClr val="461E64"/>
                </a:solidFill>
                <a:latin typeface="Arial" panose="020B0604020202020204" pitchFamily="34" charset="0"/>
                <a:cs typeface="Arial" panose="020B0604020202020204" pitchFamily="34" charset="0"/>
              </a:rPr>
              <a:t>Cập</a:t>
            </a:r>
            <a:r>
              <a:rPr lang="en-US" sz="3400" b="1" kern="100" dirty="0">
                <a:solidFill>
                  <a:srgbClr val="461E64"/>
                </a:solidFill>
                <a:latin typeface="Arial" panose="020B0604020202020204" pitchFamily="34" charset="0"/>
                <a:cs typeface="Arial" panose="020B0604020202020204" pitchFamily="34" charset="0"/>
              </a:rPr>
              <a:t> </a:t>
            </a:r>
            <a:r>
              <a:rPr lang="en-US" sz="3400" b="1" kern="100" dirty="0" err="1">
                <a:solidFill>
                  <a:srgbClr val="461E64"/>
                </a:solidFill>
                <a:latin typeface="Arial" panose="020B0604020202020204" pitchFamily="34" charset="0"/>
                <a:cs typeface="Arial" panose="020B0604020202020204" pitchFamily="34" charset="0"/>
              </a:rPr>
              <a:t>nhật</a:t>
            </a:r>
            <a:r>
              <a:rPr lang="en-US" sz="3400" b="1" kern="100" dirty="0">
                <a:solidFill>
                  <a:srgbClr val="461E64"/>
                </a:solidFill>
                <a:latin typeface="Arial" panose="020B0604020202020204" pitchFamily="34" charset="0"/>
                <a:cs typeface="Arial" panose="020B0604020202020204" pitchFamily="34" charset="0"/>
              </a:rPr>
              <a:t> </a:t>
            </a:r>
            <a:r>
              <a:rPr lang="en-US" sz="3400" b="1" kern="100" dirty="0" err="1">
                <a:solidFill>
                  <a:srgbClr val="461E64"/>
                </a:solidFill>
                <a:latin typeface="Arial" panose="020B0604020202020204" pitchFamily="34" charset="0"/>
                <a:cs typeface="Arial" panose="020B0604020202020204" pitchFamily="34" charset="0"/>
              </a:rPr>
              <a:t>các</a:t>
            </a:r>
            <a:r>
              <a:rPr lang="en-US" sz="3400" b="1" kern="100" dirty="0">
                <a:solidFill>
                  <a:srgbClr val="461E64"/>
                </a:solidFill>
                <a:latin typeface="Arial" panose="020B0604020202020204" pitchFamily="34" charset="0"/>
                <a:cs typeface="Arial" panose="020B0604020202020204" pitchFamily="34" charset="0"/>
              </a:rPr>
              <a:t> </a:t>
            </a:r>
            <a:r>
              <a:rPr lang="en-US" sz="3400" b="1" kern="100" dirty="0" err="1">
                <a:solidFill>
                  <a:srgbClr val="461E64"/>
                </a:solidFill>
                <a:latin typeface="Arial" panose="020B0604020202020204" pitchFamily="34" charset="0"/>
                <a:cs typeface="Arial" panose="020B0604020202020204" pitchFamily="34" charset="0"/>
              </a:rPr>
              <a:t>sửa</a:t>
            </a:r>
            <a:r>
              <a:rPr lang="en-US" sz="3400" b="1" kern="100" dirty="0">
                <a:solidFill>
                  <a:srgbClr val="461E64"/>
                </a:solidFill>
                <a:latin typeface="Arial" panose="020B0604020202020204" pitchFamily="34" charset="0"/>
                <a:cs typeface="Arial" panose="020B0604020202020204" pitchFamily="34" charset="0"/>
              </a:rPr>
              <a:t> </a:t>
            </a:r>
            <a:r>
              <a:rPr lang="en-US" sz="3400" b="1" kern="100" dirty="0" err="1">
                <a:solidFill>
                  <a:srgbClr val="461E64"/>
                </a:solidFill>
                <a:latin typeface="Arial" panose="020B0604020202020204" pitchFamily="34" charset="0"/>
                <a:cs typeface="Arial" panose="020B0604020202020204" pitchFamily="34" charset="0"/>
              </a:rPr>
              <a:t>đổi</a:t>
            </a:r>
            <a:r>
              <a:rPr lang="en-US" sz="3400" b="1" kern="100" dirty="0">
                <a:solidFill>
                  <a:srgbClr val="461E64"/>
                </a:solidFill>
                <a:latin typeface="Arial" panose="020B0604020202020204" pitchFamily="34" charset="0"/>
                <a:cs typeface="Arial" panose="020B0604020202020204" pitchFamily="34" charset="0"/>
              </a:rPr>
              <a:t>, </a:t>
            </a:r>
            <a:r>
              <a:rPr lang="en-US" sz="3400" b="1" kern="100" dirty="0" err="1">
                <a:solidFill>
                  <a:srgbClr val="461E64"/>
                </a:solidFill>
                <a:latin typeface="Arial" panose="020B0604020202020204" pitchFamily="34" charset="0"/>
                <a:cs typeface="Arial" panose="020B0604020202020204" pitchFamily="34" charset="0"/>
              </a:rPr>
              <a:t>bổ</a:t>
            </a:r>
            <a:r>
              <a:rPr lang="en-US" sz="3400" b="1" kern="100" dirty="0">
                <a:solidFill>
                  <a:srgbClr val="461E64"/>
                </a:solidFill>
                <a:latin typeface="Arial" panose="020B0604020202020204" pitchFamily="34" charset="0"/>
                <a:cs typeface="Arial" panose="020B0604020202020204" pitchFamily="34" charset="0"/>
              </a:rPr>
              <a:t> sung </a:t>
            </a:r>
            <a:r>
              <a:rPr lang="en-US" sz="3400" b="1" kern="100" dirty="0" err="1">
                <a:solidFill>
                  <a:srgbClr val="461E64"/>
                </a:solidFill>
                <a:latin typeface="Arial" panose="020B0604020202020204" pitchFamily="34" charset="0"/>
                <a:cs typeface="Arial" panose="020B0604020202020204" pitchFamily="34" charset="0"/>
              </a:rPr>
              <a:t>của</a:t>
            </a:r>
            <a:r>
              <a:rPr lang="en-US" sz="3400" b="1" kern="100" dirty="0">
                <a:solidFill>
                  <a:srgbClr val="461E64"/>
                </a:solidFill>
                <a:latin typeface="Arial" panose="020B0604020202020204" pitchFamily="34" charset="0"/>
                <a:cs typeface="Arial" panose="020B0604020202020204" pitchFamily="34" charset="0"/>
              </a:rPr>
              <a:t> </a:t>
            </a:r>
            <a:r>
              <a:rPr lang="en-US" sz="3400" b="1" kern="100" dirty="0" err="1">
                <a:solidFill>
                  <a:srgbClr val="461E64"/>
                </a:solidFill>
                <a:latin typeface="Arial" panose="020B0604020202020204" pitchFamily="34" charset="0"/>
                <a:cs typeface="Arial" panose="020B0604020202020204" pitchFamily="34" charset="0"/>
              </a:rPr>
              <a:t>Luật</a:t>
            </a:r>
            <a:r>
              <a:rPr lang="en-US" sz="3400" b="1" kern="100" dirty="0">
                <a:solidFill>
                  <a:srgbClr val="461E64"/>
                </a:solidFill>
                <a:latin typeface="Arial" panose="020B0604020202020204" pitchFamily="34" charset="0"/>
                <a:cs typeface="Arial" panose="020B0604020202020204" pitchFamily="34" charset="0"/>
              </a:rPr>
              <a:t> </a:t>
            </a:r>
            <a:r>
              <a:rPr lang="en-US" sz="3400" b="1" kern="100" dirty="0" err="1">
                <a:solidFill>
                  <a:srgbClr val="461E64"/>
                </a:solidFill>
                <a:latin typeface="Arial" panose="020B0604020202020204" pitchFamily="34" charset="0"/>
                <a:cs typeface="Arial" panose="020B0604020202020204" pitchFamily="34" charset="0"/>
              </a:rPr>
              <a:t>Hải</a:t>
            </a:r>
            <a:r>
              <a:rPr lang="en-US" sz="3400" b="1" kern="100" dirty="0">
                <a:solidFill>
                  <a:srgbClr val="461E64"/>
                </a:solidFill>
                <a:latin typeface="Arial" panose="020B0604020202020204" pitchFamily="34" charset="0"/>
                <a:cs typeface="Arial" panose="020B0604020202020204" pitchFamily="34" charset="0"/>
              </a:rPr>
              <a:t> </a:t>
            </a:r>
            <a:r>
              <a:rPr lang="en-US" sz="3400" b="1" kern="100" dirty="0" err="1">
                <a:solidFill>
                  <a:srgbClr val="461E64"/>
                </a:solidFill>
                <a:latin typeface="Arial" panose="020B0604020202020204" pitchFamily="34" charset="0"/>
                <a:cs typeface="Arial" panose="020B0604020202020204" pitchFamily="34" charset="0"/>
              </a:rPr>
              <a:t>quan</a:t>
            </a:r>
            <a:endParaRPr lang="en-US" sz="3400" b="1" kern="100" dirty="0">
              <a:solidFill>
                <a:srgbClr val="461E64"/>
              </a:solidFill>
              <a:latin typeface="Arial" panose="020B0604020202020204" pitchFamily="34" charset="0"/>
              <a:cs typeface="Arial" panose="020B0604020202020204" pitchFamily="34" charset="0"/>
            </a:endParaRPr>
          </a:p>
          <a:p>
            <a:pPr marL="457200" marR="0" lvl="0" indent="-457200">
              <a:lnSpc>
                <a:spcPct val="120000"/>
              </a:lnSpc>
              <a:spcAft>
                <a:spcPts val="800"/>
              </a:spcAft>
              <a:buSzPct val="90000"/>
              <a:buFont typeface="Wingdings" panose="05000000000000000000" pitchFamily="2" charset="2"/>
              <a:buChar char="q"/>
              <a:tabLst>
                <a:tab pos="457200" algn="l"/>
              </a:tabLst>
            </a:pP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Luật</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thể</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được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sửa</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đổi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bổ</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sung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theo</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thời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kỳ</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vì</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vậy</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nhân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tổ</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chức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cần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cập</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nhật</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thường</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xuyên</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văn</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bản</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pháp</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luật</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liên</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đến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Luật</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để</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không</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bị</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lạc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hậu</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đảm</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bảo</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hoạt</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động</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phù</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hợp</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với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định</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mới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nhất</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marL="0" marR="0">
              <a:lnSpc>
                <a:spcPct val="120000"/>
              </a:lnSpc>
              <a:spcAft>
                <a:spcPts val="800"/>
              </a:spcAft>
            </a:pP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7.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Chú</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ý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đến</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hiệp</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định</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thương</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mại</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quốc</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tế</a:t>
            </a:r>
            <a:endPar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457200" marR="0" lvl="0" indent="-457200">
              <a:lnSpc>
                <a:spcPct val="120000"/>
              </a:lnSpc>
              <a:spcAft>
                <a:spcPts val="800"/>
              </a:spcAft>
              <a:buSzPct val="80000"/>
              <a:buFont typeface="Wingdings" panose="05000000000000000000" pitchFamily="2" charset="2"/>
              <a:buChar char="q"/>
              <a:tabLst>
                <a:tab pos="457200" algn="l"/>
              </a:tabLst>
            </a:pP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Thực</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thi</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đúng</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cam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kết</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quốc</a:t>
            </a:r>
            <a:r>
              <a:rPr lang="en-US" sz="34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tế</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trong</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lĩnh</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vực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mà</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Việt</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Nam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tham</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gia</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bao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gồm</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hiệp</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định</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thương</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mại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tự</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do (FTA),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hiệp</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định</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về</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tạo</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thuận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lợi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thương</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mại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Điều</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này</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sẽ</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giúp</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doanh</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nghiệp</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tận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dụng</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được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ưu</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đãi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lợi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thế</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về</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thuế</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4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4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marL="0" marR="0">
              <a:lnSpc>
                <a:spcPct val="120000"/>
              </a:lnSpc>
              <a:spcAft>
                <a:spcPts val="800"/>
              </a:spcAft>
            </a:pPr>
            <a:endParaRPr lang="en-US" sz="3400" b="1" kern="100" dirty="0">
              <a:solidFill>
                <a:srgbClr val="461E6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23952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13DCC7-2C5B-4D44-6517-6873F0EC47FB}"/>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9E79BA6A-BE25-38D2-7BA6-547AB1D06E7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2E46338D-FB54-6CEA-E35F-2B8BB310347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CBA62E7A-1189-BAEA-EC1D-4FB41631BFF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3" name="object 2">
            <a:extLst>
              <a:ext uri="{FF2B5EF4-FFF2-40B4-BE49-F238E27FC236}">
                <a16:creationId xmlns:a16="http://schemas.microsoft.com/office/drawing/2014/main" id="{53D3AB15-1DDE-BE2E-6028-8BDB740A90F5}"/>
              </a:ext>
            </a:extLst>
          </p:cNvPr>
          <p:cNvSpPr txBox="1">
            <a:spLocks/>
          </p:cNvSpPr>
          <p:nvPr/>
        </p:nvSpPr>
        <p:spPr>
          <a:xfrm>
            <a:off x="-889077" y="306332"/>
            <a:ext cx="18032249" cy="1255768"/>
          </a:xfrm>
          <a:prstGeom prst="rect">
            <a:avLst/>
          </a:prstGeom>
        </p:spPr>
        <p:txBody>
          <a:bodyPr vert="horz" wrap="square" lIns="0" tIns="11723" rIns="0" bIns="0" rtlCol="0">
            <a:sp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11723">
              <a:spcBef>
                <a:spcPts val="92"/>
              </a:spcBef>
              <a:defRPr/>
            </a:pPr>
            <a:r>
              <a:rPr lang="en-US" sz="4000" b="1" dirty="0">
                <a:solidFill>
                  <a:srgbClr val="24225C"/>
                </a:solidFill>
                <a:ea typeface="+mn-ea"/>
              </a:rPr>
              <a:t>NHỮNG LƯU Ý KHI SỬ DỤNG LUẬT HẢI QUAN </a:t>
            </a:r>
          </a:p>
          <a:p>
            <a:pPr marL="11723">
              <a:spcBef>
                <a:spcPts val="92"/>
              </a:spcBef>
              <a:defRPr/>
            </a:pPr>
            <a:r>
              <a:rPr lang="en-US" sz="4000" b="1" dirty="0">
                <a:solidFill>
                  <a:srgbClr val="24225C"/>
                </a:solidFill>
                <a:ea typeface="+mn-ea"/>
              </a:rPr>
              <a:t>SỐ 54/2014/QH13 </a:t>
            </a:r>
          </a:p>
        </p:txBody>
      </p:sp>
      <p:sp>
        <p:nvSpPr>
          <p:cNvPr id="5" name="TextBox 4">
            <a:extLst>
              <a:ext uri="{FF2B5EF4-FFF2-40B4-BE49-F238E27FC236}">
                <a16:creationId xmlns:a16="http://schemas.microsoft.com/office/drawing/2014/main" id="{8267B87E-D7CA-DEC6-71E2-50F9EF57A028}"/>
              </a:ext>
            </a:extLst>
          </p:cNvPr>
          <p:cNvSpPr txBox="1"/>
          <p:nvPr/>
        </p:nvSpPr>
        <p:spPr>
          <a:xfrm>
            <a:off x="789151" y="1680939"/>
            <a:ext cx="17117849" cy="8623836"/>
          </a:xfrm>
          <a:prstGeom prst="rect">
            <a:avLst/>
          </a:prstGeom>
          <a:noFill/>
        </p:spPr>
        <p:txBody>
          <a:bodyPr wrap="square">
            <a:spAutoFit/>
          </a:bodyPr>
          <a:lstStyle/>
          <a:p>
            <a:pPr marL="0" marR="0">
              <a:lnSpc>
                <a:spcPct val="130000"/>
              </a:lnSpc>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8.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Đảm</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bảo</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quyền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nghĩa</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vụ</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của</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người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nộp</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thuế</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tổ</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chức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457200" marR="0" lvl="0" indent="-457200">
              <a:lnSpc>
                <a:spcPct val="130000"/>
              </a:lnSpc>
              <a:spcAft>
                <a:spcPts val="800"/>
              </a:spcAft>
              <a:buSzPct val="80000"/>
              <a:buFont typeface="Wingdings" panose="05000000000000000000" pitchFamily="2" charset="2"/>
              <a:buChar char="q"/>
              <a:tabLst>
                <a:tab pos="457200" algn="l"/>
              </a:tabLst>
            </a:pP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tổ</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chức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nhân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tham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hoạt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động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xuất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nhập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cần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nắm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vững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quyền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nghĩa</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vụ</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của</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mình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thực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để</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bảo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vệ</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quyền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hợp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pháp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của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mình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tránh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bị</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xử</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sai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phạm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marL="0" marR="0">
              <a:lnSpc>
                <a:spcPct val="130000"/>
              </a:lnSpc>
              <a:spcAft>
                <a:spcPts val="800"/>
              </a:spcAft>
            </a:pP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9.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Sử</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dụng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công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nghệ</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thông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tin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trong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a:p>
            <a:pPr marL="457200" marR="0" lvl="0" indent="-457200">
              <a:lnSpc>
                <a:spcPct val="130000"/>
              </a:lnSpc>
              <a:spcAft>
                <a:spcPts val="800"/>
              </a:spcAft>
              <a:buSzPct val="80000"/>
              <a:buFont typeface="Wingdings" panose="05000000000000000000" pitchFamily="2" charset="2"/>
              <a:buChar char="q"/>
              <a:tabLst>
                <a:tab pos="457200" algn="l"/>
              </a:tabLst>
            </a:pP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quy</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trình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liên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đến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nay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đang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ngày</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càng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được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ứng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dụng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công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nghệ</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thông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tin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vì</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vậy</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doanh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nghiệp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nhân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cần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sử</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dụng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hiệu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quả</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hệ</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thống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điện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tử</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như</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Hệ</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thống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thông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tự</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động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(VNACCS)</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phần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mềm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để</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làm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nhanh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chóng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chính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xác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marL="0" marR="0">
              <a:lnSpc>
                <a:spcPct val="107000"/>
              </a:lnSpc>
              <a:spcAft>
                <a:spcPts val="800"/>
              </a:spcAft>
            </a:pPr>
            <a:r>
              <a:rPr lang="en-US" sz="3200" b="1" kern="100" dirty="0">
                <a:solidFill>
                  <a:srgbClr val="461E64"/>
                </a:solidFill>
                <a:latin typeface="Arial" panose="020B0604020202020204" pitchFamily="34" charset="0"/>
                <a:cs typeface="Arial" panose="020B0604020202020204" pitchFamily="34" charset="0"/>
              </a:rPr>
              <a:t>10. </a:t>
            </a:r>
            <a:r>
              <a:rPr lang="en-US" sz="3200" b="1" kern="100" dirty="0" err="1">
                <a:solidFill>
                  <a:srgbClr val="461E64"/>
                </a:solidFill>
                <a:latin typeface="Arial" panose="020B0604020202020204" pitchFamily="34" charset="0"/>
                <a:cs typeface="Arial" panose="020B0604020202020204" pitchFamily="34" charset="0"/>
              </a:rPr>
              <a:t>Kiểm</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tra</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tính</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hợp</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pháp</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của</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các</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giấy</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tờ</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chứng</a:t>
            </a:r>
            <a:r>
              <a:rPr lang="en-US" sz="3200" b="1" kern="100" dirty="0">
                <a:solidFill>
                  <a:srgbClr val="461E64"/>
                </a:solidFill>
                <a:latin typeface="Arial" panose="020B0604020202020204" pitchFamily="34" charset="0"/>
                <a:cs typeface="Arial" panose="020B0604020202020204" pitchFamily="34" charset="0"/>
              </a:rPr>
              <a:t> </a:t>
            </a:r>
            <a:r>
              <a:rPr lang="en-US" sz="3200" b="1" kern="100" dirty="0" err="1">
                <a:solidFill>
                  <a:srgbClr val="461E64"/>
                </a:solidFill>
                <a:latin typeface="Arial" panose="020B0604020202020204" pitchFamily="34" charset="0"/>
                <a:cs typeface="Arial" panose="020B0604020202020204" pitchFamily="34" charset="0"/>
              </a:rPr>
              <a:t>từ</a:t>
            </a:r>
            <a:endParaRPr lang="en-US" sz="3200" b="1" kern="100" dirty="0">
              <a:solidFill>
                <a:srgbClr val="461E64"/>
              </a:solidFill>
              <a:latin typeface="Arial" panose="020B0604020202020204" pitchFamily="34" charset="0"/>
              <a:cs typeface="Arial" panose="020B0604020202020204" pitchFamily="34" charset="0"/>
            </a:endParaRPr>
          </a:p>
          <a:p>
            <a:pPr marL="457200" marR="0" lvl="0" indent="-457200">
              <a:lnSpc>
                <a:spcPct val="107000"/>
              </a:lnSpc>
              <a:spcAft>
                <a:spcPts val="800"/>
              </a:spcAft>
              <a:buSzPct val="80000"/>
              <a:buFont typeface="Wingdings" panose="05000000000000000000" pitchFamily="2" charset="2"/>
              <a:buChar char="q"/>
              <a:tabLst>
                <a:tab pos="457200" algn="l"/>
              </a:tabLst>
            </a:pP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Giấy</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tờ</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chứng</a:t>
            </a:r>
            <a:r>
              <a:rPr lang="en-US" sz="3200" b="1"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b="1"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từ</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liên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đến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hàng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hóa</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xuất</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nhập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khẩu</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hợp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pháp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rõ</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ràng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và</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có</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tính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hợp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lệ</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cao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để</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tránh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những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rủi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ro</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về</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pháp</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lý</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trong</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quá</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trình</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làm</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thủ</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tục</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hải</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 </a:t>
            </a:r>
            <a:r>
              <a:rPr lang="en-US" sz="3200" kern="100" dirty="0" err="1">
                <a:solidFill>
                  <a:srgbClr val="461E64"/>
                </a:solidFill>
                <a:effectLst/>
                <a:latin typeface="Arial" panose="020B0604020202020204" pitchFamily="34" charset="0"/>
                <a:ea typeface="Calibri" panose="020F0502020204030204" pitchFamily="34" charset="0"/>
                <a:cs typeface="Arial" panose="020B0604020202020204" pitchFamily="34" charset="0"/>
              </a:rPr>
              <a:t>quan</a:t>
            </a:r>
            <a:r>
              <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30000"/>
              </a:lnSpc>
              <a:spcAft>
                <a:spcPts val="800"/>
              </a:spcAft>
              <a:buSzPts val="1000"/>
              <a:buFont typeface="Symbol" panose="05050102010706020507" pitchFamily="18" charset="2"/>
              <a:buChar char=""/>
              <a:tabLst>
                <a:tab pos="457200" algn="l"/>
              </a:tabLst>
            </a:pPr>
            <a:endParaRPr lang="en-US" sz="3200" kern="100" dirty="0">
              <a:solidFill>
                <a:srgbClr val="461E64"/>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262016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C4107F2-D5F8-EF33-2784-5AC4A7FC43B2}"/>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3B23E4FC-FBCB-36C6-CAED-6308DA5E9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Freeform: Shape 12">
            <a:extLst>
              <a:ext uri="{FF2B5EF4-FFF2-40B4-BE49-F238E27FC236}">
                <a16:creationId xmlns:a16="http://schemas.microsoft.com/office/drawing/2014/main" id="{85A11C3D-8534-A4CC-0891-CAD24FCD9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4173" y="-2079252"/>
            <a:ext cx="3637310" cy="5416787"/>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Freeform: Shape 14">
            <a:extLst>
              <a:ext uri="{FF2B5EF4-FFF2-40B4-BE49-F238E27FC236}">
                <a16:creationId xmlns:a16="http://schemas.microsoft.com/office/drawing/2014/main" id="{BD94161C-4072-7768-24DA-28B6DF9984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356500" y="-507873"/>
            <a:ext cx="2453933" cy="2453933"/>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Freeform: Shape 16">
            <a:extLst>
              <a:ext uri="{FF2B5EF4-FFF2-40B4-BE49-F238E27FC236}">
                <a16:creationId xmlns:a16="http://schemas.microsoft.com/office/drawing/2014/main" id="{84F82E39-9B8A-41C9-F5CE-0A2B01614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1978" y="-9882"/>
            <a:ext cx="6089090" cy="3822165"/>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18">
            <a:extLst>
              <a:ext uri="{FF2B5EF4-FFF2-40B4-BE49-F238E27FC236}">
                <a16:creationId xmlns:a16="http://schemas.microsoft.com/office/drawing/2014/main" id="{9CDD1319-1358-17CF-88C2-D76BDA0E4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394386" y="2198670"/>
            <a:ext cx="1778562" cy="1778562"/>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Freeform: Shape 20">
            <a:extLst>
              <a:ext uri="{FF2B5EF4-FFF2-40B4-BE49-F238E27FC236}">
                <a16:creationId xmlns:a16="http://schemas.microsoft.com/office/drawing/2014/main" id="{241D1929-7DD2-62C9-2A5D-2E31C1C757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4336" y="7798115"/>
            <a:ext cx="3667361" cy="3549174"/>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2">
            <a:extLst>
              <a:ext uri="{FF2B5EF4-FFF2-40B4-BE49-F238E27FC236}">
                <a16:creationId xmlns:a16="http://schemas.microsoft.com/office/drawing/2014/main" id="{DB40CA39-96BD-0175-6D16-B09CDFC42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54681" y="8159840"/>
            <a:ext cx="1392701" cy="139270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Calibri"/>
              <a:ea typeface="+mn-ea"/>
              <a:cs typeface="+mn-cs"/>
            </a:endParaRPr>
          </a:p>
        </p:txBody>
      </p:sp>
      <p:sp>
        <p:nvSpPr>
          <p:cNvPr id="25" name="Freeform: Shape 24">
            <a:extLst>
              <a:ext uri="{FF2B5EF4-FFF2-40B4-BE49-F238E27FC236}">
                <a16:creationId xmlns:a16="http://schemas.microsoft.com/office/drawing/2014/main" id="{605D1163-A87A-E571-5B38-138A8B96D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5101967" y="1101467"/>
            <a:ext cx="8084069" cy="808406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extBox 4">
            <a:extLst>
              <a:ext uri="{FF2B5EF4-FFF2-40B4-BE49-F238E27FC236}">
                <a16:creationId xmlns:a16="http://schemas.microsoft.com/office/drawing/2014/main" id="{A0207D93-15D9-5F1E-47A3-25ABD8C99474}"/>
              </a:ext>
            </a:extLst>
          </p:cNvPr>
          <p:cNvSpPr txBox="1"/>
          <p:nvPr/>
        </p:nvSpPr>
        <p:spPr>
          <a:xfrm>
            <a:off x="3520242" y="2414122"/>
            <a:ext cx="11247516" cy="3977852"/>
          </a:xfrm>
          <a:prstGeom prst="rect">
            <a:avLst/>
          </a:prstGeom>
          <a:noFill/>
        </p:spPr>
        <p:txBody>
          <a:bodyPr vert="horz" lIns="91440" tIns="45720" rIns="91440" bIns="45720" rtlCol="0" anchor="ctr">
            <a:normAutofit fontScale="85000" lnSpcReduction="10000"/>
          </a:bodyPr>
          <a:lstStyle/>
          <a:p>
            <a:pPr marL="0" marR="0" lvl="0" indent="0" algn="ctr" defTabSz="914400" rtl="0" eaLnBrk="1" fontAlgn="auto" latinLnBrk="0" hangingPunct="1">
              <a:lnSpc>
                <a:spcPts val="9000"/>
              </a:lnSpc>
              <a:spcBef>
                <a:spcPts val="0"/>
              </a:spcBef>
              <a:spcAft>
                <a:spcPts val="0"/>
              </a:spcAft>
              <a:buClrTx/>
              <a:buSzTx/>
              <a:buFontTx/>
              <a:buNone/>
              <a:tabLst/>
              <a:defRPr/>
            </a:pPr>
            <a:r>
              <a:rPr kumimoji="0" lang="en-US" altLang="zh-CN" sz="6000" b="1" i="0" u="none" strike="noStrike" kern="1200" cap="none" spc="0" normalizeH="0" baseline="0" noProof="0" dirty="0">
                <a:ln>
                  <a:noFill/>
                </a:ln>
                <a:solidFill>
                  <a:srgbClr val="532476"/>
                </a:solidFill>
                <a:effectLst/>
                <a:uLnTx/>
                <a:uFillTx/>
                <a:latin typeface="Arial" panose="020B0604020202020204" pitchFamily="34" charset="0"/>
                <a:ea typeface="宋体" panose="02010600030101010101" pitchFamily="2" charset="-122"/>
                <a:cs typeface="Arial" panose="020B0604020202020204" pitchFamily="34" charset="0"/>
              </a:rPr>
              <a:t>CHƯƠNG I</a:t>
            </a:r>
            <a:br>
              <a:rPr kumimoji="0" lang="en-US" altLang="zh-CN" sz="6600" b="0" i="0" u="none" strike="noStrike" kern="1200" cap="none" spc="0" normalizeH="0" baseline="0" noProof="0" dirty="0">
                <a:ln>
                  <a:noFill/>
                </a:ln>
                <a:solidFill>
                  <a:prstClr val="black"/>
                </a:solidFill>
                <a:effectLst/>
                <a:uLnTx/>
                <a:uFillTx/>
                <a:latin typeface="Calibri"/>
                <a:ea typeface="SimSun" panose="02010600030101010101" pitchFamily="2" charset="-122"/>
                <a:cs typeface="+mn-cs"/>
              </a:rPr>
            </a:br>
            <a:r>
              <a:rPr kumimoji="0" lang="en-US" altLang="zh-CN" sz="6600" b="1" i="1" u="none" strike="noStrike" kern="1200" cap="none" spc="0" normalizeH="0" baseline="0" noProof="0" dirty="0">
                <a:ln>
                  <a:noFill/>
                </a:ln>
                <a:solidFill>
                  <a:srgbClr val="953EC5"/>
                </a:solidFill>
                <a:effectLst/>
                <a:uLnTx/>
                <a:uFillTx/>
                <a:latin typeface="Arial" panose="020B0604020202020204" pitchFamily="34" charset="0"/>
                <a:ea typeface="宋体" panose="02010600030101010101" pitchFamily="2" charset="-122"/>
                <a:cs typeface="Arial" panose="020B0604020202020204" pitchFamily="34" charset="0"/>
              </a:rPr>
              <a:t>HẢI QUAN VIỆT NAM</a:t>
            </a:r>
          </a:p>
          <a:p>
            <a:pPr marL="0" marR="0" lvl="0" indent="0" algn="ctr" defTabSz="914400" rtl="0" eaLnBrk="1" fontAlgn="auto" latinLnBrk="0" hangingPunct="1">
              <a:lnSpc>
                <a:spcPts val="9000"/>
              </a:lnSpc>
              <a:spcBef>
                <a:spcPts val="0"/>
              </a:spcBef>
              <a:spcAft>
                <a:spcPts val="0"/>
              </a:spcAft>
              <a:buClrTx/>
              <a:buSzTx/>
              <a:buFontTx/>
              <a:buNone/>
              <a:tabLst/>
              <a:defRPr/>
            </a:pPr>
            <a:r>
              <a:rPr kumimoji="0" lang="en-US" altLang="zh-CN" sz="5400" b="1" i="1" u="none" strike="noStrike" kern="1200" cap="none" spc="0" normalizeH="0" baseline="0" noProof="0" dirty="0">
                <a:ln>
                  <a:noFill/>
                </a:ln>
                <a:solidFill>
                  <a:srgbClr val="C00000"/>
                </a:solidFill>
                <a:effectLst/>
                <a:uLnTx/>
                <a:uFillTx/>
                <a:latin typeface="Arial" panose="020B0604020202020204" pitchFamily="34" charset="0"/>
                <a:ea typeface="宋体" panose="02010600030101010101" pitchFamily="2" charset="-122"/>
                <a:cs typeface="Arial" panose="020B0604020202020204" pitchFamily="34" charset="0"/>
              </a:rPr>
              <a:t>1.2. QUY TRÌNH</a:t>
            </a:r>
            <a:r>
              <a:rPr kumimoji="0" lang="en-US" altLang="zh-CN" sz="5400" b="1" i="1" u="none" strike="noStrike" kern="1200" cap="none" spc="0" normalizeH="0" noProof="0" dirty="0">
                <a:ln>
                  <a:noFill/>
                </a:ln>
                <a:solidFill>
                  <a:srgbClr val="C00000"/>
                </a:solidFill>
                <a:effectLst/>
                <a:uLnTx/>
                <a:uFillTx/>
                <a:latin typeface="Arial" panose="020B0604020202020204" pitchFamily="34" charset="0"/>
                <a:ea typeface="宋体" panose="02010600030101010101" pitchFamily="2" charset="-122"/>
                <a:cs typeface="Arial" panose="020B0604020202020204" pitchFamily="34" charset="0"/>
              </a:rPr>
              <a:t> KHAI BÁO HẢI </a:t>
            </a:r>
            <a:r>
              <a:rPr kumimoji="0" lang="en-US" altLang="zh-CN" sz="5400" b="1" i="1" u="none" strike="noStrike" kern="1200" cap="none" spc="0" normalizeH="0" baseline="0" noProof="0" dirty="0">
                <a:ln>
                  <a:noFill/>
                </a:ln>
                <a:solidFill>
                  <a:srgbClr val="C00000"/>
                </a:solidFill>
                <a:effectLst/>
                <a:uLnTx/>
                <a:uFillTx/>
                <a:latin typeface="Arial" panose="020B0604020202020204" pitchFamily="34" charset="0"/>
                <a:ea typeface="宋体" panose="02010600030101010101" pitchFamily="2" charset="-122"/>
                <a:cs typeface="Arial" panose="020B0604020202020204" pitchFamily="34" charset="0"/>
              </a:rPr>
              <a:t> QUAN </a:t>
            </a:r>
            <a:endParaRPr kumimoji="0" lang="vi-VN" altLang="zh-CN" sz="5400" b="1" i="1" u="none" strike="noStrike" kern="1200" cap="none" spc="0" normalizeH="0" baseline="0" noProof="0" dirty="0">
              <a:ln>
                <a:noFill/>
              </a:ln>
              <a:solidFill>
                <a:srgbClr val="C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0" eaLnBrk="1" fontAlgn="auto" latinLnBrk="0" hangingPunct="1">
              <a:lnSpc>
                <a:spcPct val="90000"/>
              </a:lnSpc>
              <a:spcBef>
                <a:spcPct val="0"/>
              </a:spcBef>
              <a:spcAft>
                <a:spcPts val="600"/>
              </a:spcAft>
              <a:buClrTx/>
              <a:buSzTx/>
              <a:buFontTx/>
              <a:buNone/>
              <a:tabLst/>
              <a:defRPr/>
            </a:pPr>
            <a:endParaRPr kumimoji="0" lang="en-US" sz="5400" b="0" i="0" u="none" strike="noStrike" kern="1200" cap="none" spc="0" normalizeH="0" baseline="0" noProof="0" dirty="0">
              <a:ln>
                <a:noFill/>
              </a:ln>
              <a:solidFill>
                <a:srgbClr val="080808"/>
              </a:solidFill>
              <a:effectLst/>
              <a:uLnTx/>
              <a:uFillTx/>
              <a:latin typeface="Arial" panose="020B0604020202020204" pitchFamily="34" charset="0"/>
              <a:ea typeface="+mn-ea"/>
              <a:cs typeface="Arial" panose="020B0604020202020204" pitchFamily="34" charset="0"/>
            </a:endParaRPr>
          </a:p>
        </p:txBody>
      </p:sp>
      <p:sp>
        <p:nvSpPr>
          <p:cNvPr id="27" name="Freeform: Shape 26">
            <a:extLst>
              <a:ext uri="{FF2B5EF4-FFF2-40B4-BE49-F238E27FC236}">
                <a16:creationId xmlns:a16="http://schemas.microsoft.com/office/drawing/2014/main" id="{1E069BC0-9AB7-2FAE-1619-8AA8C2AA7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050425" y="49925"/>
            <a:ext cx="10187153" cy="10187153"/>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9" name="Freeform: Shape 28">
            <a:extLst>
              <a:ext uri="{FF2B5EF4-FFF2-40B4-BE49-F238E27FC236}">
                <a16:creationId xmlns:a16="http://schemas.microsoft.com/office/drawing/2014/main" id="{EF898111-6836-606B-7A20-C5224AFCA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4735" y="8186387"/>
            <a:ext cx="3347691" cy="3853217"/>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30">
            <a:extLst>
              <a:ext uri="{FF2B5EF4-FFF2-40B4-BE49-F238E27FC236}">
                <a16:creationId xmlns:a16="http://schemas.microsoft.com/office/drawing/2014/main" id="{4922827E-69DE-153D-9FE1-08D9EC9846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580089" y="7865318"/>
            <a:ext cx="1439978" cy="1439978"/>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25391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5E842-ABA1-34FD-D619-1C20416BE796}"/>
            </a:ext>
          </a:extLst>
        </p:cNvPr>
        <p:cNvGrpSpPr/>
        <p:nvPr/>
      </p:nvGrpSpPr>
      <p:grpSpPr>
        <a:xfrm>
          <a:off x="0" y="0"/>
          <a:ext cx="0" cy="0"/>
          <a:chOff x="0" y="0"/>
          <a:chExt cx="0" cy="0"/>
        </a:xfrm>
      </p:grpSpPr>
      <p:pic>
        <p:nvPicPr>
          <p:cNvPr id="12" name="Picture 12">
            <a:extLst>
              <a:ext uri="{FF2B5EF4-FFF2-40B4-BE49-F238E27FC236}">
                <a16:creationId xmlns:a16="http://schemas.microsoft.com/office/drawing/2014/main" id="{02C6E1C9-5293-4A15-B8E7-1CAE0831BE7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4672925E-0A60-65EC-1CBF-040E0E4A81A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6" name="TextBox 5">
            <a:extLst>
              <a:ext uri="{FF2B5EF4-FFF2-40B4-BE49-F238E27FC236}">
                <a16:creationId xmlns:a16="http://schemas.microsoft.com/office/drawing/2014/main" id="{AF5B2F7F-FB03-0940-EF1D-61080414A8C4}"/>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5" name="TextBox 4">
            <a:extLst>
              <a:ext uri="{FF2B5EF4-FFF2-40B4-BE49-F238E27FC236}">
                <a16:creationId xmlns:a16="http://schemas.microsoft.com/office/drawing/2014/main" id="{93860351-E9BE-4371-CB1A-710FD1A2F679}"/>
              </a:ext>
            </a:extLst>
          </p:cNvPr>
          <p:cNvSpPr txBox="1"/>
          <p:nvPr/>
        </p:nvSpPr>
        <p:spPr>
          <a:xfrm>
            <a:off x="1076962" y="1711228"/>
            <a:ext cx="14467837" cy="5171737"/>
          </a:xfrm>
          <a:prstGeom prst="rect">
            <a:avLst/>
          </a:prstGeom>
          <a:noFill/>
        </p:spPr>
        <p:txBody>
          <a:bodyPr wrap="square">
            <a:spAutoFit/>
          </a:bodyPr>
          <a:lstStyle/>
          <a:p>
            <a:pPr>
              <a:lnSpc>
                <a:spcPct val="150000"/>
              </a:lnSpc>
            </a:pPr>
            <a:r>
              <a:rPr lang="en-US" sz="3200" b="1" dirty="0">
                <a:solidFill>
                  <a:srgbClr val="461E64"/>
                </a:solidFill>
                <a:latin typeface="Arial" panose="020B0604020202020204" pitchFamily="34" charset="0"/>
                <a:cs typeface="Arial" panose="020B0604020202020204" pitchFamily="34" charset="0"/>
              </a:rPr>
              <a:t>1.2.1. </a:t>
            </a:r>
            <a:r>
              <a:rPr lang="vi-VN" sz="3200" b="1" dirty="0">
                <a:solidFill>
                  <a:srgbClr val="461E64"/>
                </a:solidFill>
                <a:latin typeface="Arial" panose="020B0604020202020204" pitchFamily="34" charset="0"/>
                <a:cs typeface="Arial" panose="020B0604020202020204" pitchFamily="34" charset="0"/>
              </a:rPr>
              <a:t>Khái niệm </a:t>
            </a:r>
            <a:r>
              <a:rPr lang="en-US" sz="3200" b="1" dirty="0">
                <a:solidFill>
                  <a:srgbClr val="461E64"/>
                </a:solidFill>
                <a:latin typeface="Arial" panose="020B0604020202020204" pitchFamily="34" charset="0"/>
                <a:cs typeface="Arial" panose="020B0604020202020204" pitchFamily="34" charset="0"/>
              </a:rPr>
              <a:t>Khai </a:t>
            </a:r>
            <a:r>
              <a:rPr lang="en-US" sz="3200" b="1" u="none" strike="noStrike" baseline="0" dirty="0" err="1">
                <a:solidFill>
                  <a:srgbClr val="461E64"/>
                </a:solidFill>
                <a:latin typeface="Arial" panose="020B0604020202020204" pitchFamily="34" charset="0"/>
                <a:cs typeface="Arial" panose="020B0604020202020204" pitchFamily="34" charset="0"/>
              </a:rPr>
              <a:t>hải</a:t>
            </a:r>
            <a:r>
              <a:rPr lang="en-US" sz="3200" b="1" u="none" strike="noStrike" baseline="0" dirty="0">
                <a:solidFill>
                  <a:srgbClr val="461E64"/>
                </a:solidFill>
                <a:latin typeface="Arial" panose="020B0604020202020204" pitchFamily="34" charset="0"/>
                <a:cs typeface="Arial" panose="020B0604020202020204" pitchFamily="34" charset="0"/>
              </a:rPr>
              <a:t> </a:t>
            </a:r>
            <a:r>
              <a:rPr lang="en-US" sz="3200" b="1" u="none" strike="noStrike" baseline="0" dirty="0" err="1">
                <a:solidFill>
                  <a:srgbClr val="461E64"/>
                </a:solidFill>
                <a:latin typeface="Arial" panose="020B0604020202020204" pitchFamily="34" charset="0"/>
                <a:cs typeface="Arial" panose="020B0604020202020204" pitchFamily="34" charset="0"/>
              </a:rPr>
              <a:t>quan</a:t>
            </a:r>
            <a:r>
              <a:rPr lang="en-US" sz="3200" b="1" u="none" strike="noStrike" baseline="0" dirty="0">
                <a:solidFill>
                  <a:srgbClr val="461E64"/>
                </a:solidFill>
                <a:latin typeface="Arial" panose="020B0604020202020204" pitchFamily="34" charset="0"/>
                <a:cs typeface="Arial" panose="020B0604020202020204" pitchFamily="34" charset="0"/>
              </a:rPr>
              <a:t> </a:t>
            </a:r>
            <a:endParaRPr lang="en-US" sz="3200" b="0" u="none" strike="noStrike" baseline="0" dirty="0">
              <a:solidFill>
                <a:srgbClr val="461E64"/>
              </a:solidFill>
              <a:latin typeface="Arial" panose="020B0604020202020204" pitchFamily="34" charset="0"/>
              <a:cs typeface="Arial" panose="020B0604020202020204" pitchFamily="34" charset="0"/>
            </a:endParaRPr>
          </a:p>
          <a:p>
            <a:pPr marL="457200" indent="-457200">
              <a:lnSpc>
                <a:spcPct val="150000"/>
              </a:lnSpc>
              <a:buFont typeface="Wingdings" panose="05000000000000000000" pitchFamily="2" charset="2"/>
              <a:buChar char="Ø"/>
            </a:pPr>
            <a:r>
              <a:rPr lang="vi-VN" sz="3200" b="0" u="none" strike="noStrike" baseline="0" dirty="0">
                <a:solidFill>
                  <a:srgbClr val="461E64"/>
                </a:solidFill>
                <a:latin typeface="Arial" panose="020B0604020202020204" pitchFamily="34" charset="0"/>
                <a:cs typeface="Arial" panose="020B0604020202020204" pitchFamily="34" charset="0"/>
              </a:rPr>
              <a:t>Khai hải quan là việc người khai hải quan cung cấp cho cơ quan hải quan các thông tin, dữ liệu về đối tượng làm thủ tục hải quan bằng các hình thức do pháp luật quy định. </a:t>
            </a:r>
            <a:endParaRPr lang="en-US" sz="3200" dirty="0">
              <a:solidFill>
                <a:srgbClr val="461E64"/>
              </a:solidFill>
              <a:latin typeface="Arial" panose="020B0604020202020204" pitchFamily="34" charset="0"/>
              <a:cs typeface="Arial" panose="020B0604020202020204" pitchFamily="34" charset="0"/>
            </a:endParaRPr>
          </a:p>
          <a:p>
            <a:pPr marL="457200" indent="-457200">
              <a:lnSpc>
                <a:spcPct val="150000"/>
              </a:lnSpc>
              <a:buFont typeface="Wingdings" panose="05000000000000000000" pitchFamily="2" charset="2"/>
              <a:buChar char="Ø"/>
            </a:pPr>
            <a:r>
              <a:rPr lang="vi-VN" sz="3200" b="0" u="none" strike="noStrike" baseline="0" dirty="0">
                <a:solidFill>
                  <a:srgbClr val="461E64"/>
                </a:solidFill>
                <a:latin typeface="Arial" panose="020B0604020202020204" pitchFamily="34" charset="0"/>
                <a:cs typeface="Arial" panose="020B0604020202020204" pitchFamily="34" charset="0"/>
              </a:rPr>
              <a:t>Khai hải quan là hành vi pháp lý đầu tiên do người khai hải quan thực hiện để thực hiện thông quan hàng hoá, đồng thời là cơ sở pháp lý ban đầu để công chức hải quan thực hiện việc kiểm tra hải quan.  </a:t>
            </a:r>
            <a:endParaRPr lang="en-US" sz="3200" dirty="0">
              <a:solidFill>
                <a:srgbClr val="461E6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31476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B8CCC-DAB1-3778-7601-57A37AFC227E}"/>
            </a:ext>
          </a:extLst>
        </p:cNvPr>
        <p:cNvGrpSpPr/>
        <p:nvPr/>
      </p:nvGrpSpPr>
      <p:grpSpPr>
        <a:xfrm>
          <a:off x="0" y="0"/>
          <a:ext cx="0" cy="0"/>
          <a:chOff x="0" y="0"/>
          <a:chExt cx="0" cy="0"/>
        </a:xfrm>
      </p:grpSpPr>
      <p:pic>
        <p:nvPicPr>
          <p:cNvPr id="12" name="Picture 12">
            <a:extLst>
              <a:ext uri="{FF2B5EF4-FFF2-40B4-BE49-F238E27FC236}">
                <a16:creationId xmlns:a16="http://schemas.microsoft.com/office/drawing/2014/main" id="{C90248AE-3C65-357C-CBF2-6DF229F3ABB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F5397514-D5AD-9FA0-194E-233672BB0FA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6" name="TextBox 5">
            <a:extLst>
              <a:ext uri="{FF2B5EF4-FFF2-40B4-BE49-F238E27FC236}">
                <a16:creationId xmlns:a16="http://schemas.microsoft.com/office/drawing/2014/main" id="{0D9FA1A0-22A8-7D7F-CB9E-E58615DA661B}"/>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r>
              <a:rPr lang="en-US" sz="4800" b="1" dirty="0" err="1">
                <a:solidFill>
                  <a:srgbClr val="24225C"/>
                </a:solidFill>
                <a:latin typeface="Arial" panose="020B0604020202020204" pitchFamily="34" charset="0"/>
                <a:cs typeface="Arial" panose="020B0604020202020204" pitchFamily="34" charset="0"/>
              </a:rPr>
              <a:t>tt</a:t>
            </a:r>
            <a:r>
              <a:rPr lang="en-US" sz="4800" b="1" dirty="0">
                <a:solidFill>
                  <a:srgbClr val="24225C"/>
                </a:solidFill>
                <a:latin typeface="Arial" panose="020B0604020202020204" pitchFamily="34" charset="0"/>
                <a:cs typeface="Arial" panose="020B0604020202020204" pitchFamily="34" charset="0"/>
              </a:rPr>
              <a:t>)	</a:t>
            </a:r>
          </a:p>
        </p:txBody>
      </p:sp>
      <p:sp>
        <p:nvSpPr>
          <p:cNvPr id="5" name="TextBox 4">
            <a:extLst>
              <a:ext uri="{FF2B5EF4-FFF2-40B4-BE49-F238E27FC236}">
                <a16:creationId xmlns:a16="http://schemas.microsoft.com/office/drawing/2014/main" id="{8F9E673E-DA16-D072-AF74-CAEE6C81C7BC}"/>
              </a:ext>
            </a:extLst>
          </p:cNvPr>
          <p:cNvSpPr txBox="1"/>
          <p:nvPr/>
        </p:nvSpPr>
        <p:spPr>
          <a:xfrm>
            <a:off x="1261470" y="1508711"/>
            <a:ext cx="16220438" cy="6649064"/>
          </a:xfrm>
          <a:prstGeom prst="rect">
            <a:avLst/>
          </a:prstGeom>
          <a:noFill/>
        </p:spPr>
        <p:txBody>
          <a:bodyPr wrap="square">
            <a:spAutoFit/>
          </a:bodyPr>
          <a:lstStyle/>
          <a:p>
            <a:pPr>
              <a:lnSpc>
                <a:spcPct val="150000"/>
              </a:lnSpc>
            </a:pPr>
            <a:r>
              <a:rPr lang="en-US" sz="3200" b="1" dirty="0">
                <a:solidFill>
                  <a:srgbClr val="461E64"/>
                </a:solidFill>
                <a:latin typeface="Arial" panose="020B0604020202020204" pitchFamily="34" charset="0"/>
                <a:cs typeface="Arial" panose="020B0604020202020204" pitchFamily="34" charset="0"/>
              </a:rPr>
              <a:t>1.2.2. </a:t>
            </a:r>
            <a:r>
              <a:rPr lang="vi-VN" sz="3200" b="1" dirty="0">
                <a:solidFill>
                  <a:srgbClr val="461E64"/>
                </a:solidFill>
                <a:latin typeface="Arial" panose="020B0604020202020204" pitchFamily="34" charset="0"/>
                <a:cs typeface="Arial" panose="020B0604020202020204" pitchFamily="34" charset="0"/>
              </a:rPr>
              <a:t>Khái niệm </a:t>
            </a:r>
            <a:r>
              <a:rPr lang="en-US" sz="3200" b="1" dirty="0">
                <a:solidFill>
                  <a:srgbClr val="461E64"/>
                </a:solidFill>
                <a:latin typeface="Arial" panose="020B0604020202020204" pitchFamily="34" charset="0"/>
                <a:cs typeface="Arial" panose="020B0604020202020204" pitchFamily="34" charset="0"/>
              </a:rPr>
              <a:t>Khai </a:t>
            </a:r>
            <a:r>
              <a:rPr lang="en-US" sz="3200" b="1" u="none" strike="noStrike" baseline="0" dirty="0" err="1">
                <a:solidFill>
                  <a:srgbClr val="461E64"/>
                </a:solidFill>
                <a:latin typeface="Arial" panose="020B0604020202020204" pitchFamily="34" charset="0"/>
                <a:cs typeface="Arial" panose="020B0604020202020204" pitchFamily="34" charset="0"/>
              </a:rPr>
              <a:t>hải</a:t>
            </a:r>
            <a:r>
              <a:rPr lang="en-US" sz="3200" b="1" u="none" strike="noStrike" baseline="0" dirty="0">
                <a:solidFill>
                  <a:srgbClr val="461E64"/>
                </a:solidFill>
                <a:latin typeface="Arial" panose="020B0604020202020204" pitchFamily="34" charset="0"/>
                <a:cs typeface="Arial" panose="020B0604020202020204" pitchFamily="34" charset="0"/>
              </a:rPr>
              <a:t> </a:t>
            </a:r>
            <a:r>
              <a:rPr lang="en-US" sz="3200" b="1" u="none" strike="noStrike" baseline="0" dirty="0" err="1">
                <a:solidFill>
                  <a:srgbClr val="461E64"/>
                </a:solidFill>
                <a:latin typeface="Arial" panose="020B0604020202020204" pitchFamily="34" charset="0"/>
                <a:cs typeface="Arial" panose="020B0604020202020204" pitchFamily="34" charset="0"/>
              </a:rPr>
              <a:t>quan</a:t>
            </a:r>
            <a:r>
              <a:rPr lang="en-US" sz="3200" b="1" u="none" strike="noStrike" baseline="0" dirty="0">
                <a:solidFill>
                  <a:srgbClr val="461E64"/>
                </a:solidFill>
                <a:latin typeface="Arial" panose="020B0604020202020204" pitchFamily="34" charset="0"/>
                <a:cs typeface="Arial" panose="020B0604020202020204" pitchFamily="34" charset="0"/>
              </a:rPr>
              <a:t> (</a:t>
            </a:r>
            <a:r>
              <a:rPr lang="en-US" sz="3200" b="1" u="none" strike="noStrike" baseline="0" dirty="0" err="1">
                <a:solidFill>
                  <a:srgbClr val="461E64"/>
                </a:solidFill>
                <a:latin typeface="Arial" panose="020B0604020202020204" pitchFamily="34" charset="0"/>
                <a:cs typeface="Arial" panose="020B0604020202020204" pitchFamily="34" charset="0"/>
              </a:rPr>
              <a:t>tt</a:t>
            </a:r>
            <a:r>
              <a:rPr lang="en-US" sz="3200" b="1" u="none" strike="noStrike" baseline="0" dirty="0">
                <a:solidFill>
                  <a:srgbClr val="461E64"/>
                </a:solidFill>
                <a:latin typeface="Arial" panose="020B0604020202020204" pitchFamily="34" charset="0"/>
                <a:cs typeface="Arial" panose="020B0604020202020204" pitchFamily="34" charset="0"/>
              </a:rPr>
              <a:t>)</a:t>
            </a:r>
          </a:p>
          <a:p>
            <a:pPr>
              <a:lnSpc>
                <a:spcPct val="150000"/>
              </a:lnSpc>
            </a:pPr>
            <a:r>
              <a:rPr lang="vi-VN" sz="3200" b="1" dirty="0">
                <a:solidFill>
                  <a:srgbClr val="C00000"/>
                </a:solidFill>
                <a:latin typeface="Arial" panose="020B0604020202020204" pitchFamily="34" charset="0"/>
                <a:cs typeface="Arial" panose="020B0604020202020204" pitchFamily="34" charset="0"/>
              </a:rPr>
              <a:t>Khi thực hiện khai hải quan, người khai hải quan phải đáp ứng các yêu cầu sau: </a:t>
            </a:r>
          </a:p>
          <a:p>
            <a:pPr>
              <a:lnSpc>
                <a:spcPct val="150000"/>
              </a:lnSpc>
            </a:pPr>
            <a:r>
              <a:rPr lang="vi-VN" sz="3200" dirty="0">
                <a:solidFill>
                  <a:srgbClr val="6E309C"/>
                </a:solidFill>
                <a:latin typeface="Arial" panose="020B0604020202020204" pitchFamily="34" charset="0"/>
                <a:cs typeface="Arial" panose="020B0604020202020204" pitchFamily="34" charset="0"/>
              </a:rPr>
              <a:t>- Người khai hải quan phải khai đầy đủ, chính xác, trung thực, rõ ràng các tiêu chí trên tờ khai hải quan; </a:t>
            </a:r>
          </a:p>
          <a:p>
            <a:pPr>
              <a:lnSpc>
                <a:spcPct val="150000"/>
              </a:lnSpc>
            </a:pPr>
            <a:r>
              <a:rPr lang="vi-VN" sz="3200" dirty="0">
                <a:solidFill>
                  <a:srgbClr val="6E309C"/>
                </a:solidFill>
                <a:latin typeface="Arial" panose="020B0604020202020204" pitchFamily="34" charset="0"/>
                <a:cs typeface="Arial" panose="020B0604020202020204" pitchFamily="34" charset="0"/>
              </a:rPr>
              <a:t>- Các thông tin khai báo trên tờ khai hải quan phải phù hợp, thống nhất với thông tin của các chừng từ liên quan đến đối tượng khai hải quan như hóa đơn thương mại, vận đơn, bảng kê chi tiết, C/o v.v…; </a:t>
            </a:r>
          </a:p>
          <a:p>
            <a:pPr marL="457200" indent="-457200">
              <a:lnSpc>
                <a:spcPct val="150000"/>
              </a:lnSpc>
              <a:buFontTx/>
              <a:buChar char="-"/>
            </a:pPr>
            <a:r>
              <a:rPr lang="en-US" sz="3200" dirty="0" err="1">
                <a:solidFill>
                  <a:srgbClr val="6E309C"/>
                </a:solidFill>
                <a:latin typeface="Arial" panose="020B0604020202020204" pitchFamily="34" charset="0"/>
                <a:cs typeface="Arial" panose="020B0604020202020204" pitchFamily="34" charset="0"/>
              </a:rPr>
              <a:t>Thực</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hiện</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khai</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hải</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quan</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đúng</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với</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thời</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gian</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quy</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định</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của</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pháp</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luật</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hải</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quan</a:t>
            </a:r>
            <a:r>
              <a:rPr lang="en-US" sz="3200" dirty="0">
                <a:solidFill>
                  <a:srgbClr val="6E309C"/>
                </a:solidFill>
                <a:latin typeface="Arial" panose="020B0604020202020204" pitchFamily="34" charset="0"/>
                <a:cs typeface="Arial" panose="020B0604020202020204" pitchFamily="34" charset="0"/>
              </a:rPr>
              <a:t>;</a:t>
            </a:r>
          </a:p>
          <a:p>
            <a:pPr marL="457200" indent="-457200">
              <a:lnSpc>
                <a:spcPct val="150000"/>
              </a:lnSpc>
              <a:buFontTx/>
              <a:buChar char="-"/>
            </a:pPr>
            <a:r>
              <a:rPr lang="vi-VN" sz="3200" dirty="0">
                <a:solidFill>
                  <a:srgbClr val="6E309C"/>
                </a:solidFill>
                <a:latin typeface="Arial" panose="020B0604020202020204" pitchFamily="34" charset="0"/>
                <a:cs typeface="Arial" panose="020B0604020202020204" pitchFamily="34" charset="0"/>
              </a:rPr>
              <a:t>Chịu trách nhiệm trước pháp luật về các nội dung đã khai. </a:t>
            </a:r>
            <a:r>
              <a:rPr lang="en-US" sz="3200" dirty="0">
                <a:solidFill>
                  <a:srgbClr val="6E309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91929031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7D4F2-8088-9C7B-DD52-1229D4D3BA0C}"/>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34A11720-A54F-968C-CF17-B463994215AB}"/>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5355A766-08C8-B217-8603-335DEDF48C6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F3C79B29-68F1-C917-198F-1D823ADBC8D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6" name="TextBox 5">
            <a:extLst>
              <a:ext uri="{FF2B5EF4-FFF2-40B4-BE49-F238E27FC236}">
                <a16:creationId xmlns:a16="http://schemas.microsoft.com/office/drawing/2014/main" id="{6C6342BE-4E35-EFFD-4E32-CA41AB5FC410}"/>
              </a:ext>
            </a:extLst>
          </p:cNvPr>
          <p:cNvSpPr txBox="1"/>
          <p:nvPr/>
        </p:nvSpPr>
        <p:spPr>
          <a:xfrm>
            <a:off x="1068103" y="4953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r>
              <a:rPr lang="en-US" sz="4800" b="1" dirty="0" err="1">
                <a:solidFill>
                  <a:srgbClr val="24225C"/>
                </a:solidFill>
                <a:latin typeface="Arial" panose="020B0604020202020204" pitchFamily="34" charset="0"/>
                <a:cs typeface="Arial" panose="020B0604020202020204" pitchFamily="34" charset="0"/>
              </a:rPr>
              <a:t>tt</a:t>
            </a:r>
            <a:r>
              <a:rPr lang="en-US" sz="4800" b="1" dirty="0">
                <a:solidFill>
                  <a:srgbClr val="24225C"/>
                </a:solidFill>
                <a:latin typeface="Arial" panose="020B0604020202020204" pitchFamily="34" charset="0"/>
                <a:cs typeface="Arial" panose="020B0604020202020204" pitchFamily="34" charset="0"/>
              </a:rPr>
              <a:t>)	</a:t>
            </a:r>
          </a:p>
        </p:txBody>
      </p:sp>
      <p:sp>
        <p:nvSpPr>
          <p:cNvPr id="16" name="TextBox 15">
            <a:extLst>
              <a:ext uri="{FF2B5EF4-FFF2-40B4-BE49-F238E27FC236}">
                <a16:creationId xmlns:a16="http://schemas.microsoft.com/office/drawing/2014/main" id="{B871A60B-4486-97C8-1F92-6464A5E0F7E4}"/>
              </a:ext>
            </a:extLst>
          </p:cNvPr>
          <p:cNvSpPr txBox="1"/>
          <p:nvPr/>
        </p:nvSpPr>
        <p:spPr>
          <a:xfrm>
            <a:off x="1395687" y="1691907"/>
            <a:ext cx="16078200" cy="7129196"/>
          </a:xfrm>
          <a:prstGeom prst="rect">
            <a:avLst/>
          </a:prstGeom>
          <a:noFill/>
        </p:spPr>
        <p:txBody>
          <a:bodyPr wrap="square">
            <a:spAutoFit/>
          </a:bodyPr>
          <a:lstStyle/>
          <a:p>
            <a:pPr marL="457200" indent="-457200">
              <a:lnSpc>
                <a:spcPct val="120000"/>
              </a:lnSpc>
              <a:buFont typeface="Wingdings" panose="05000000000000000000" pitchFamily="2" charset="2"/>
              <a:buChar char="§"/>
            </a:pPr>
            <a:r>
              <a:rPr lang="vi-VN" sz="3200" b="1" dirty="0">
                <a:solidFill>
                  <a:srgbClr val="6E309C"/>
                </a:solidFill>
                <a:latin typeface="Arial" panose="020B0604020202020204" pitchFamily="34" charset="0"/>
                <a:cs typeface="Arial" panose="020B0604020202020204" pitchFamily="34" charset="0"/>
              </a:rPr>
              <a:t>Phương thức khai hải quan</a:t>
            </a:r>
            <a:r>
              <a:rPr lang="en-US" sz="3200" b="1" dirty="0">
                <a:solidFill>
                  <a:srgbClr val="6E309C"/>
                </a:solidFill>
                <a:latin typeface="Arial" panose="020B0604020202020204" pitchFamily="34" charset="0"/>
                <a:cs typeface="Arial" panose="020B0604020202020204" pitchFamily="34" charset="0"/>
              </a:rPr>
              <a:t>: </a:t>
            </a:r>
          </a:p>
          <a:p>
            <a:pPr>
              <a:lnSpc>
                <a:spcPct val="120000"/>
              </a:lnSpc>
            </a:pPr>
            <a:r>
              <a:rPr lang="en-US" sz="3200" dirty="0" err="1">
                <a:solidFill>
                  <a:srgbClr val="6E309C"/>
                </a:solidFill>
                <a:latin typeface="Arial" panose="020B0604020202020204" pitchFamily="34" charset="0"/>
                <a:cs typeface="Arial" panose="020B0604020202020204" pitchFamily="34" charset="0"/>
              </a:rPr>
              <a:t>Phương</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thức</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khai</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hải</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quan</a:t>
            </a:r>
            <a:r>
              <a:rPr lang="en-US" sz="3200" dirty="0">
                <a:solidFill>
                  <a:srgbClr val="6E309C"/>
                </a:solidFill>
                <a:latin typeface="Arial" panose="020B0604020202020204" pitchFamily="34" charset="0"/>
                <a:cs typeface="Arial" panose="020B0604020202020204" pitchFamily="34" charset="0"/>
              </a:rPr>
              <a:t> </a:t>
            </a:r>
            <a:r>
              <a:rPr lang="vi-VN" sz="3200" dirty="0">
                <a:solidFill>
                  <a:srgbClr val="6E309C"/>
                </a:solidFill>
                <a:latin typeface="Arial" panose="020B0604020202020204" pitchFamily="34" charset="0"/>
                <a:cs typeface="Arial" panose="020B0604020202020204" pitchFamily="34" charset="0"/>
              </a:rPr>
              <a:t>là những cách thức mà người khai hải quan được sử dụng để cung cấp các thông tin, dữ liệu về đối tượng khai hải quan cho cơ quan hải quan theo quy định của pháp luật. </a:t>
            </a:r>
            <a:endParaRPr lang="en-US" sz="3200" dirty="0">
              <a:solidFill>
                <a:srgbClr val="6E309C"/>
              </a:solidFill>
              <a:latin typeface="Arial" panose="020B0604020202020204" pitchFamily="34" charset="0"/>
              <a:cs typeface="Arial" panose="020B0604020202020204" pitchFamily="34" charset="0"/>
            </a:endParaRPr>
          </a:p>
          <a:p>
            <a:pPr marL="285750" indent="-285750">
              <a:lnSpc>
                <a:spcPct val="120000"/>
              </a:lnSpc>
              <a:buFontTx/>
              <a:buChar char="-"/>
            </a:pPr>
            <a:r>
              <a:rPr lang="vi-VN" sz="3200" dirty="0">
                <a:solidFill>
                  <a:srgbClr val="6E309C"/>
                </a:solidFill>
                <a:latin typeface="Arial" panose="020B0604020202020204" pitchFamily="34" charset="0"/>
                <a:cs typeface="Arial" panose="020B0604020202020204" pitchFamily="34" charset="0"/>
              </a:rPr>
              <a:t>Khai viết: là phương thức khai bằng chữ viết trên những tài liệu do cơ quan hải quan quy định. Có hai hình thức khai viết: </a:t>
            </a:r>
            <a:endParaRPr lang="en-US" sz="3200" dirty="0">
              <a:solidFill>
                <a:srgbClr val="6E309C"/>
              </a:solidFill>
              <a:latin typeface="Arial" panose="020B0604020202020204" pitchFamily="34" charset="0"/>
              <a:cs typeface="Arial" panose="020B0604020202020204" pitchFamily="34" charset="0"/>
            </a:endParaRPr>
          </a:p>
          <a:p>
            <a:pPr>
              <a:lnSpc>
                <a:spcPct val="120000"/>
              </a:lnSpc>
            </a:pPr>
            <a:r>
              <a:rPr lang="vi-VN" sz="3200" dirty="0">
                <a:solidFill>
                  <a:srgbClr val="6E309C"/>
                </a:solidFill>
                <a:latin typeface="Arial" panose="020B0604020202020204" pitchFamily="34" charset="0"/>
                <a:cs typeface="Arial" panose="020B0604020202020204" pitchFamily="34" charset="0"/>
              </a:rPr>
              <a:t>+ Khai bằng tờ khai hải quan: là việc người khai hải quan kê khai những thông tin về đối tượng làm thủ tục hải quan trên tờ khai hải quan theo mẫu do cơ quan hải quan phát hành. Áp dụng chủ yếu cho loại hình hàng hóa xuất khẩu, nhập khẩu. </a:t>
            </a:r>
          </a:p>
          <a:p>
            <a:pPr>
              <a:lnSpc>
                <a:spcPct val="120000"/>
              </a:lnSpc>
            </a:pPr>
            <a:r>
              <a:rPr lang="vi-VN" sz="3200" dirty="0">
                <a:solidFill>
                  <a:srgbClr val="6E309C"/>
                </a:solidFill>
                <a:latin typeface="Arial" panose="020B0604020202020204" pitchFamily="34" charset="0"/>
                <a:cs typeface="Arial" panose="020B0604020202020204" pitchFamily="34" charset="0"/>
              </a:rPr>
              <a:t>+ Khai bằng chứng từ có sẵn: là việc người khai hải quan kê khai những thông tin về đối tượng làm thủ tục hải quan bằng những chứng từ sẩn có. Áp dụng chủ yếu cho phương tiện xuất </a:t>
            </a:r>
            <a:r>
              <a:rPr lang="en-US" sz="3200" dirty="0" err="1">
                <a:solidFill>
                  <a:srgbClr val="6E309C"/>
                </a:solidFill>
                <a:latin typeface="Arial" panose="020B0604020202020204" pitchFamily="34" charset="0"/>
                <a:cs typeface="Arial" panose="020B0604020202020204" pitchFamily="34" charset="0"/>
              </a:rPr>
              <a:t>cảnh</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nhập</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cảnh</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quá</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cảnh</a:t>
            </a:r>
            <a:r>
              <a:rPr lang="en-US" sz="3200" dirty="0">
                <a:solidFill>
                  <a:srgbClr val="6E309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7767691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6323F-97FE-5836-44A8-939EACD2DBC4}"/>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37738DA2-5FE4-122B-0A1A-1E0484B5D0E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400175" y="1438275"/>
            <a:ext cx="10287000" cy="7486650"/>
          </a:xfrm>
          <a:prstGeom prst="rect">
            <a:avLst/>
          </a:prstGeom>
        </p:spPr>
      </p:pic>
      <p:sp>
        <p:nvSpPr>
          <p:cNvPr id="26" name="TextBox 26">
            <a:extLst>
              <a:ext uri="{FF2B5EF4-FFF2-40B4-BE49-F238E27FC236}">
                <a16:creationId xmlns:a16="http://schemas.microsoft.com/office/drawing/2014/main" id="{99974733-43EE-37ED-9374-E3AE774BAE69}"/>
              </a:ext>
            </a:extLst>
          </p:cNvPr>
          <p:cNvSpPr txBox="1"/>
          <p:nvPr/>
        </p:nvSpPr>
        <p:spPr>
          <a:xfrm>
            <a:off x="15938863" y="9652546"/>
            <a:ext cx="3086095" cy="2977601"/>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8" name="Rectangle 8">
            <a:extLst>
              <a:ext uri="{FF2B5EF4-FFF2-40B4-BE49-F238E27FC236}">
                <a16:creationId xmlns:a16="http://schemas.microsoft.com/office/drawing/2014/main" id="{44F1F394-A125-1A4A-D481-2698D023AA29}"/>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Rectangle 11">
            <a:extLst>
              <a:ext uri="{FF2B5EF4-FFF2-40B4-BE49-F238E27FC236}">
                <a16:creationId xmlns:a16="http://schemas.microsoft.com/office/drawing/2014/main" id="{5B5E8C70-EF09-3F0B-50C2-C212A9CFC3D7}"/>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0" name="Rectangle 12">
            <a:extLst>
              <a:ext uri="{FF2B5EF4-FFF2-40B4-BE49-F238E27FC236}">
                <a16:creationId xmlns:a16="http://schemas.microsoft.com/office/drawing/2014/main" id="{9CC9DB5F-9BE0-2FB6-EC8C-321D98D4A045}"/>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1" name="AutoShape 10">
            <a:extLst>
              <a:ext uri="{FF2B5EF4-FFF2-40B4-BE49-F238E27FC236}">
                <a16:creationId xmlns:a16="http://schemas.microsoft.com/office/drawing/2014/main" id="{4B900968-9471-8FBB-BE89-7B2EE5AB68DB}"/>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3" name="Rectangle 14">
            <a:extLst>
              <a:ext uri="{FF2B5EF4-FFF2-40B4-BE49-F238E27FC236}">
                <a16:creationId xmlns:a16="http://schemas.microsoft.com/office/drawing/2014/main" id="{3686E053-9552-9483-068F-A17C78A02C5A}"/>
              </a:ext>
            </a:extLst>
          </p:cNvPr>
          <p:cNvSpPr>
            <a:spLocks noChangeArrowheads="1"/>
          </p:cNvSpPr>
          <p:nvPr/>
        </p:nvSpPr>
        <p:spPr bwMode="auto">
          <a:xfrm>
            <a:off x="152400" y="15240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Rectangle 17">
            <a:extLst>
              <a:ext uri="{FF2B5EF4-FFF2-40B4-BE49-F238E27FC236}">
                <a16:creationId xmlns:a16="http://schemas.microsoft.com/office/drawing/2014/main" id="{30D9BC3F-24B9-77DC-AA36-164649445805}"/>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Rectangle 18">
            <a:extLst>
              <a:ext uri="{FF2B5EF4-FFF2-40B4-BE49-F238E27FC236}">
                <a16:creationId xmlns:a16="http://schemas.microsoft.com/office/drawing/2014/main" id="{6478FDE3-7F4E-3C70-C8E8-7530F8F8E747}"/>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6" name="AutoShape 16">
            <a:extLst>
              <a:ext uri="{FF2B5EF4-FFF2-40B4-BE49-F238E27FC236}">
                <a16:creationId xmlns:a16="http://schemas.microsoft.com/office/drawing/2014/main" id="{BDEFA181-397A-31A3-B5AA-FA08DE79C059}"/>
              </a:ext>
            </a:extLst>
          </p:cNvPr>
          <p:cNvSpPr>
            <a:spLocks noChangeAspect="1" noChangeArrowheads="1"/>
          </p:cNvSpPr>
          <p:nvPr/>
        </p:nvSpPr>
        <p:spPr bwMode="auto">
          <a:xfrm>
            <a:off x="9144000" y="51435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Rectangle 3">
            <a:extLst>
              <a:ext uri="{FF2B5EF4-FFF2-40B4-BE49-F238E27FC236}">
                <a16:creationId xmlns:a16="http://schemas.microsoft.com/office/drawing/2014/main" id="{C98F452F-884D-57AE-2CC3-53D73A885978}"/>
              </a:ext>
            </a:extLst>
          </p:cNvPr>
          <p:cNvSpPr txBox="1">
            <a:spLocks noChangeArrowheads="1"/>
          </p:cNvSpPr>
          <p:nvPr/>
        </p:nvSpPr>
        <p:spPr>
          <a:xfrm>
            <a:off x="7658100" y="381000"/>
            <a:ext cx="10248900" cy="914191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vi-VN" dirty="0">
                <a:solidFill>
                  <a:srgbClr val="6E309C"/>
                </a:solidFill>
              </a:rPr>
              <a:t>- Khai điện tử: là phương thức khai hải quan bằng việc sử dụng công nghệ thông tin. Các hình thức khai điện tử gồm: </a:t>
            </a:r>
          </a:p>
          <a:p>
            <a:pPr marL="0" indent="0" algn="just">
              <a:buNone/>
            </a:pPr>
            <a:r>
              <a:rPr lang="vi-VN" dirty="0">
                <a:solidFill>
                  <a:srgbClr val="6E309C"/>
                </a:solidFill>
              </a:rPr>
              <a:t>+ Khai trên hệ thống mạng máy tính của cơ quan hải quan; </a:t>
            </a:r>
          </a:p>
          <a:p>
            <a:pPr marL="0" indent="0" algn="just">
              <a:buNone/>
            </a:pPr>
            <a:r>
              <a:rPr lang="vi-VN" dirty="0">
                <a:solidFill>
                  <a:srgbClr val="6E309C"/>
                </a:solidFill>
              </a:rPr>
              <a:t>+ Khai trên mạng máy tính của doanh nghiệp có kết nối mạng với mạng máy tính của cơ quan hải quan; </a:t>
            </a:r>
            <a:endParaRPr lang="en-US" dirty="0">
              <a:solidFill>
                <a:srgbClr val="6E309C"/>
              </a:solidFill>
            </a:endParaRPr>
          </a:p>
          <a:p>
            <a:pPr marL="0" indent="0" algn="just">
              <a:buNone/>
            </a:pPr>
            <a:r>
              <a:rPr lang="vi-VN" dirty="0">
                <a:solidFill>
                  <a:srgbClr val="6E309C"/>
                </a:solidFill>
              </a:rPr>
              <a:t>+ Đơn vị gửi file có chứa thông tin khai báo về đối tượng cho cơ quan hải quan. </a:t>
            </a:r>
            <a:endParaRPr lang="en-US" dirty="0">
              <a:solidFill>
                <a:srgbClr val="6E309C"/>
              </a:solidFill>
            </a:endParaRPr>
          </a:p>
          <a:p>
            <a:pPr marL="0" indent="0" algn="just">
              <a:buNone/>
            </a:pPr>
            <a:r>
              <a:rPr lang="en-US" dirty="0">
                <a:solidFill>
                  <a:srgbClr val="6E309C"/>
                </a:solidFill>
                <a:sym typeface="Wingdings" panose="05000000000000000000" pitchFamily="2" charset="2"/>
              </a:rPr>
              <a:t> </a:t>
            </a:r>
            <a:r>
              <a:rPr lang="vi-VN" dirty="0">
                <a:solidFill>
                  <a:srgbClr val="6E309C"/>
                </a:solidFill>
              </a:rPr>
              <a:t>Khai hải quan điện tử được sử dụng chủ yếu và phổ biến tại các quốc gia, Theo quy định của Luật hải quan Việt Nam “Khai hải quan được thực hiện theo phương thức điện tử, trừ trường hợp người khai hải quan được khai trên tờ khai hải quan giấy theo quy định của Chính phủ”. </a:t>
            </a:r>
            <a:endParaRPr lang="en-US" altLang="en-US" dirty="0">
              <a:solidFill>
                <a:srgbClr val="6E309C"/>
              </a:solidFill>
            </a:endParaRPr>
          </a:p>
        </p:txBody>
      </p:sp>
      <p:sp>
        <p:nvSpPr>
          <p:cNvPr id="3" name="TextBox 2">
            <a:extLst>
              <a:ext uri="{FF2B5EF4-FFF2-40B4-BE49-F238E27FC236}">
                <a16:creationId xmlns:a16="http://schemas.microsoft.com/office/drawing/2014/main" id="{2C2FE03C-776B-1DDA-C327-9B7A50A24C9A}"/>
              </a:ext>
            </a:extLst>
          </p:cNvPr>
          <p:cNvSpPr txBox="1"/>
          <p:nvPr/>
        </p:nvSpPr>
        <p:spPr>
          <a:xfrm>
            <a:off x="1371600" y="1090106"/>
            <a:ext cx="3505200" cy="3785652"/>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r>
              <a:rPr lang="en-US" sz="4800" b="1" dirty="0" err="1">
                <a:solidFill>
                  <a:srgbClr val="24225C"/>
                </a:solidFill>
                <a:latin typeface="Arial" panose="020B0604020202020204" pitchFamily="34" charset="0"/>
                <a:cs typeface="Arial" panose="020B0604020202020204" pitchFamily="34" charset="0"/>
              </a:rPr>
              <a:t>tt</a:t>
            </a:r>
            <a:r>
              <a:rPr lang="en-US" sz="4800" b="1" dirty="0">
                <a:solidFill>
                  <a:srgbClr val="24225C"/>
                </a:solidFill>
                <a:latin typeface="Arial" panose="020B0604020202020204" pitchFamily="34" charset="0"/>
                <a:cs typeface="Arial" panose="020B0604020202020204" pitchFamily="34" charset="0"/>
              </a:rPr>
              <a:t>)	</a:t>
            </a:r>
          </a:p>
        </p:txBody>
      </p:sp>
      <p:sp>
        <p:nvSpPr>
          <p:cNvPr id="5" name="TextBox 4">
            <a:extLst>
              <a:ext uri="{FF2B5EF4-FFF2-40B4-BE49-F238E27FC236}">
                <a16:creationId xmlns:a16="http://schemas.microsoft.com/office/drawing/2014/main" id="{10A554E5-F0A5-DAC7-9FFF-D5E67CE8A647}"/>
              </a:ext>
            </a:extLst>
          </p:cNvPr>
          <p:cNvSpPr txBox="1"/>
          <p:nvPr/>
        </p:nvSpPr>
        <p:spPr>
          <a:xfrm>
            <a:off x="152400" y="5096678"/>
            <a:ext cx="6896096" cy="628955"/>
          </a:xfrm>
          <a:prstGeom prst="rect">
            <a:avLst/>
          </a:prstGeom>
          <a:noFill/>
        </p:spPr>
        <p:txBody>
          <a:bodyPr wrap="square">
            <a:spAutoFit/>
          </a:bodyPr>
          <a:lstStyle/>
          <a:p>
            <a:pPr marL="457200" indent="-457200">
              <a:lnSpc>
                <a:spcPct val="120000"/>
              </a:lnSpc>
              <a:buFont typeface="Wingdings" panose="05000000000000000000" pitchFamily="2" charset="2"/>
              <a:buChar char="§"/>
            </a:pPr>
            <a:r>
              <a:rPr lang="vi-VN" sz="3200" b="1" dirty="0">
                <a:solidFill>
                  <a:srgbClr val="6E309C"/>
                </a:solidFill>
                <a:latin typeface="Arial" panose="020B0604020202020204" pitchFamily="34" charset="0"/>
                <a:cs typeface="Arial" panose="020B0604020202020204" pitchFamily="34" charset="0"/>
              </a:rPr>
              <a:t>Phương thức khai hải quan</a:t>
            </a:r>
            <a:r>
              <a:rPr lang="en-US" sz="3200" b="1" dirty="0">
                <a:solidFill>
                  <a:srgbClr val="6E309C"/>
                </a:solidFill>
                <a:latin typeface="Arial" panose="020B0604020202020204" pitchFamily="34" charset="0"/>
                <a:cs typeface="Arial" panose="020B0604020202020204" pitchFamily="34" charset="0"/>
              </a:rPr>
              <a:t> (</a:t>
            </a:r>
            <a:r>
              <a:rPr lang="en-US" sz="3200" b="1" dirty="0" err="1">
                <a:solidFill>
                  <a:srgbClr val="6E309C"/>
                </a:solidFill>
                <a:latin typeface="Arial" panose="020B0604020202020204" pitchFamily="34" charset="0"/>
                <a:cs typeface="Arial" panose="020B0604020202020204" pitchFamily="34" charset="0"/>
              </a:rPr>
              <a:t>tt</a:t>
            </a:r>
            <a:r>
              <a:rPr lang="en-US" sz="3200" b="1" dirty="0">
                <a:solidFill>
                  <a:srgbClr val="6E309C"/>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0642040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additive="base">
                                        <p:cTn id="25"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4" end="4"/>
                                            </p:txEl>
                                          </p:spTgt>
                                        </p:tgtEl>
                                        <p:attrNameLst>
                                          <p:attrName>style.visibility</p:attrName>
                                        </p:attrNameLst>
                                      </p:cBhvr>
                                      <p:to>
                                        <p:strVal val="visible"/>
                                      </p:to>
                                    </p:set>
                                    <p:anim calcmode="lin" valueType="num">
                                      <p:cBhvr additive="base">
                                        <p:cTn id="31"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A9A38-C7C5-7909-06A6-101780C6411C}"/>
            </a:ext>
          </a:extLst>
        </p:cNvPr>
        <p:cNvGrpSpPr/>
        <p:nvPr/>
      </p:nvGrpSpPr>
      <p:grpSpPr>
        <a:xfrm>
          <a:off x="0" y="0"/>
          <a:ext cx="0" cy="0"/>
          <a:chOff x="0" y="0"/>
          <a:chExt cx="0" cy="0"/>
        </a:xfrm>
      </p:grpSpPr>
      <p:pic>
        <p:nvPicPr>
          <p:cNvPr id="3" name="Picture 3">
            <a:extLst>
              <a:ext uri="{FF2B5EF4-FFF2-40B4-BE49-F238E27FC236}">
                <a16:creationId xmlns:a16="http://schemas.microsoft.com/office/drawing/2014/main" id="{CE8D61BA-FE7D-B69F-FA5C-F1C56903C2D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7575880" y="-495301"/>
            <a:ext cx="10287000" cy="11277600"/>
          </a:xfrm>
          <a:prstGeom prst="rect">
            <a:avLst/>
          </a:prstGeom>
        </p:spPr>
      </p:pic>
      <p:sp>
        <p:nvSpPr>
          <p:cNvPr id="66" name="Rectangle 20">
            <a:extLst>
              <a:ext uri="{FF2B5EF4-FFF2-40B4-BE49-F238E27FC236}">
                <a16:creationId xmlns:a16="http://schemas.microsoft.com/office/drawing/2014/main" id="{B9BCB669-8CCB-C3CD-1EE1-8D25B5C3B8FB}"/>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9B88EE0C-33BD-8D4A-8A5D-3CCB712939F1}"/>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DABFA366-C5D3-A59C-A156-62E9B520CD42}"/>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FD057E5A-16A7-F9E5-93C6-AA7A83FA8813}"/>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extBox 6">
            <a:extLst>
              <a:ext uri="{FF2B5EF4-FFF2-40B4-BE49-F238E27FC236}">
                <a16:creationId xmlns:a16="http://schemas.microsoft.com/office/drawing/2014/main" id="{E812601E-B157-C1BE-330E-7E7DA8415209}"/>
              </a:ext>
            </a:extLst>
          </p:cNvPr>
          <p:cNvSpPr txBox="1"/>
          <p:nvPr/>
        </p:nvSpPr>
        <p:spPr>
          <a:xfrm>
            <a:off x="1295400" y="869424"/>
            <a:ext cx="3505200" cy="3785652"/>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8" name="TextBox 7">
            <a:extLst>
              <a:ext uri="{FF2B5EF4-FFF2-40B4-BE49-F238E27FC236}">
                <a16:creationId xmlns:a16="http://schemas.microsoft.com/office/drawing/2014/main" id="{5F939EF8-6642-3C12-8BB9-7F6575BE2F39}"/>
              </a:ext>
            </a:extLst>
          </p:cNvPr>
          <p:cNvSpPr txBox="1"/>
          <p:nvPr/>
        </p:nvSpPr>
        <p:spPr>
          <a:xfrm>
            <a:off x="152400" y="4867121"/>
            <a:ext cx="6896096" cy="628955"/>
          </a:xfrm>
          <a:prstGeom prst="rect">
            <a:avLst/>
          </a:prstGeom>
          <a:noFill/>
        </p:spPr>
        <p:txBody>
          <a:bodyPr wrap="square">
            <a:spAutoFit/>
          </a:bodyPr>
          <a:lstStyle/>
          <a:p>
            <a:pPr marL="457200" indent="-457200">
              <a:lnSpc>
                <a:spcPct val="120000"/>
              </a:lnSpc>
              <a:buFont typeface="Wingdings" panose="05000000000000000000" pitchFamily="2" charset="2"/>
              <a:buChar char="§"/>
            </a:pPr>
            <a:r>
              <a:rPr lang="vi-VN" sz="3200" b="1" dirty="0">
                <a:solidFill>
                  <a:srgbClr val="6E309C"/>
                </a:solidFill>
                <a:latin typeface="Arial" panose="020B0604020202020204" pitchFamily="34" charset="0"/>
                <a:cs typeface="Arial" panose="020B0604020202020204" pitchFamily="34" charset="0"/>
              </a:rPr>
              <a:t>Phương thức khai hải quan</a:t>
            </a:r>
            <a:r>
              <a:rPr lang="en-US" sz="3200" b="1" dirty="0">
                <a:solidFill>
                  <a:srgbClr val="6E309C"/>
                </a:solidFill>
                <a:latin typeface="Arial" panose="020B0604020202020204" pitchFamily="34" charset="0"/>
                <a:cs typeface="Arial" panose="020B0604020202020204" pitchFamily="34" charset="0"/>
              </a:rPr>
              <a:t> (</a:t>
            </a:r>
            <a:r>
              <a:rPr lang="en-US" sz="3200" b="1" dirty="0" err="1">
                <a:solidFill>
                  <a:srgbClr val="6E309C"/>
                </a:solidFill>
                <a:latin typeface="Arial" panose="020B0604020202020204" pitchFamily="34" charset="0"/>
                <a:cs typeface="Arial" panose="020B0604020202020204" pitchFamily="34" charset="0"/>
              </a:rPr>
              <a:t>tt</a:t>
            </a:r>
            <a:r>
              <a:rPr lang="en-US" sz="3200" b="1" dirty="0">
                <a:solidFill>
                  <a:srgbClr val="6E309C"/>
                </a:solidFill>
                <a:latin typeface="Arial" panose="020B0604020202020204" pitchFamily="34" charset="0"/>
                <a:cs typeface="Arial" panose="020B0604020202020204" pitchFamily="34" charset="0"/>
              </a:rPr>
              <a:t>)</a:t>
            </a:r>
          </a:p>
        </p:txBody>
      </p:sp>
      <p:sp>
        <p:nvSpPr>
          <p:cNvPr id="11" name="TextBox 10">
            <a:extLst>
              <a:ext uri="{FF2B5EF4-FFF2-40B4-BE49-F238E27FC236}">
                <a16:creationId xmlns:a16="http://schemas.microsoft.com/office/drawing/2014/main" id="{5FD122E2-64B3-F1D3-25C4-2029F1615BF8}"/>
              </a:ext>
            </a:extLst>
          </p:cNvPr>
          <p:cNvSpPr txBox="1"/>
          <p:nvPr/>
        </p:nvSpPr>
        <p:spPr>
          <a:xfrm>
            <a:off x="7170813" y="416126"/>
            <a:ext cx="11055020" cy="8901989"/>
          </a:xfrm>
          <a:prstGeom prst="rect">
            <a:avLst/>
          </a:prstGeom>
          <a:noFill/>
        </p:spPr>
        <p:txBody>
          <a:bodyPr wrap="square">
            <a:spAutoFit/>
          </a:bodyPr>
          <a:lstStyle/>
          <a:p>
            <a:pPr algn="just">
              <a:lnSpc>
                <a:spcPct val="120000"/>
              </a:lnSpc>
            </a:pPr>
            <a:r>
              <a:rPr lang="vi-VN" sz="3200" b="1" dirty="0">
                <a:solidFill>
                  <a:srgbClr val="C00000"/>
                </a:solidFill>
                <a:latin typeface="Arial" panose="020B0604020202020204" pitchFamily="34" charset="0"/>
                <a:cs typeface="Arial" panose="020B0604020202020204" pitchFamily="34" charset="0"/>
              </a:rPr>
              <a:t>Cụ thể gồm các trường hợp sau: </a:t>
            </a:r>
          </a:p>
          <a:p>
            <a:pPr algn="just">
              <a:lnSpc>
                <a:spcPct val="120000"/>
              </a:lnSpc>
            </a:pPr>
            <a:r>
              <a:rPr lang="vi-VN" sz="3200" dirty="0">
                <a:solidFill>
                  <a:srgbClr val="6E309C"/>
                </a:solidFill>
                <a:latin typeface="Arial" panose="020B0604020202020204" pitchFamily="34" charset="0"/>
                <a:cs typeface="Arial" panose="020B0604020202020204" pitchFamily="34" charset="0"/>
              </a:rPr>
              <a:t>- Hàng hóa xuất khẩu, nhập khẩu của cư dân biên giới </a:t>
            </a:r>
          </a:p>
          <a:p>
            <a:pPr algn="just">
              <a:lnSpc>
                <a:spcPct val="120000"/>
              </a:lnSpc>
            </a:pPr>
            <a:r>
              <a:rPr lang="vi-VN" sz="3200" dirty="0">
                <a:solidFill>
                  <a:srgbClr val="6E309C"/>
                </a:solidFill>
                <a:latin typeface="Arial" panose="020B0604020202020204" pitchFamily="34" charset="0"/>
                <a:cs typeface="Arial" panose="020B0604020202020204" pitchFamily="34" charset="0"/>
              </a:rPr>
              <a:t>- Hàng hóa xuất khẩu, nhập khẩu vượt định mức miễn thuế của người xuất cảnh, nhập cảnh; </a:t>
            </a:r>
          </a:p>
          <a:p>
            <a:pPr algn="just">
              <a:lnSpc>
                <a:spcPct val="120000"/>
              </a:lnSpc>
            </a:pP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Hàng</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cứu</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trợ</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khẩn</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cấp</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hàng</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viện</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trợ</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nhân</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đạo</a:t>
            </a:r>
            <a:r>
              <a:rPr lang="en-US" sz="3200" dirty="0">
                <a:solidFill>
                  <a:srgbClr val="6E309C"/>
                </a:solidFill>
                <a:latin typeface="Arial" panose="020B0604020202020204" pitchFamily="34" charset="0"/>
                <a:cs typeface="Arial" panose="020B0604020202020204" pitchFamily="34" charset="0"/>
              </a:rPr>
              <a:t>; </a:t>
            </a:r>
          </a:p>
          <a:p>
            <a:pPr algn="just">
              <a:lnSpc>
                <a:spcPct val="120000"/>
              </a:lnSpc>
            </a:pP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Hàng</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quà</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biếu</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quà</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tặng</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tài</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sản</a:t>
            </a:r>
            <a:r>
              <a:rPr lang="en-US" sz="3200" dirty="0">
                <a:solidFill>
                  <a:srgbClr val="6E309C"/>
                </a:solidFill>
                <a:latin typeface="Arial" panose="020B0604020202020204" pitchFamily="34" charset="0"/>
                <a:cs typeface="Arial" panose="020B0604020202020204" pitchFamily="34" charset="0"/>
              </a:rPr>
              <a:t> di </a:t>
            </a:r>
            <a:r>
              <a:rPr lang="en-US" sz="3200" dirty="0" err="1">
                <a:solidFill>
                  <a:srgbClr val="6E309C"/>
                </a:solidFill>
                <a:latin typeface="Arial" panose="020B0604020202020204" pitchFamily="34" charset="0"/>
                <a:cs typeface="Arial" panose="020B0604020202020204" pitchFamily="34" charset="0"/>
              </a:rPr>
              <a:t>chuyển</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của</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cá</a:t>
            </a:r>
            <a:r>
              <a:rPr lang="en-US" sz="3200" dirty="0">
                <a:solidFill>
                  <a:srgbClr val="6E309C"/>
                </a:solidFill>
                <a:latin typeface="Arial" panose="020B0604020202020204" pitchFamily="34" charset="0"/>
                <a:cs typeface="Arial" panose="020B0604020202020204" pitchFamily="34" charset="0"/>
              </a:rPr>
              <a:t> </a:t>
            </a:r>
            <a:r>
              <a:rPr lang="en-US" sz="3200" dirty="0" err="1">
                <a:solidFill>
                  <a:srgbClr val="6E309C"/>
                </a:solidFill>
                <a:latin typeface="Arial" panose="020B0604020202020204" pitchFamily="34" charset="0"/>
                <a:cs typeface="Arial" panose="020B0604020202020204" pitchFamily="34" charset="0"/>
              </a:rPr>
              <a:t>nhân</a:t>
            </a:r>
            <a:r>
              <a:rPr lang="en-US" sz="3200" dirty="0">
                <a:solidFill>
                  <a:srgbClr val="6E309C"/>
                </a:solidFill>
                <a:latin typeface="Arial" panose="020B0604020202020204" pitchFamily="34" charset="0"/>
                <a:cs typeface="Arial" panose="020B0604020202020204" pitchFamily="34" charset="0"/>
              </a:rPr>
              <a:t>; </a:t>
            </a:r>
          </a:p>
          <a:p>
            <a:pPr algn="just">
              <a:lnSpc>
                <a:spcPct val="120000"/>
              </a:lnSpc>
            </a:pPr>
            <a:r>
              <a:rPr lang="vi-VN" sz="3200" dirty="0">
                <a:solidFill>
                  <a:srgbClr val="6E309C"/>
                </a:solidFill>
                <a:latin typeface="Arial" panose="020B0604020202020204" pitchFamily="34" charset="0"/>
                <a:cs typeface="Arial" panose="020B0604020202020204" pitchFamily="34" charset="0"/>
              </a:rPr>
              <a:t>- Hàng hóa là phương tiện chứa hàng hóa quay vòng theo phương thức tạm nhập - tái xuất, tạm xuất - tái nhập; </a:t>
            </a:r>
          </a:p>
          <a:p>
            <a:pPr marL="457200" indent="-457200" algn="just">
              <a:lnSpc>
                <a:spcPct val="120000"/>
              </a:lnSpc>
              <a:buFontTx/>
              <a:buChar char="-"/>
            </a:pPr>
            <a:r>
              <a:rPr lang="vi-VN" sz="3200" dirty="0">
                <a:solidFill>
                  <a:srgbClr val="6E309C"/>
                </a:solidFill>
                <a:latin typeface="Arial" panose="020B0604020202020204" pitchFamily="34" charset="0"/>
                <a:cs typeface="Arial" panose="020B0604020202020204" pitchFamily="34" charset="0"/>
              </a:rPr>
              <a:t>Hàng hóa tạm nhập tái xuất, tạm xuất tái nhập để phục vụ công việc trong thời hạn nhất định trong trường hợp mang theo khách xuất cảnh, nhập cảnh; </a:t>
            </a:r>
            <a:endParaRPr lang="en-US" sz="3200" dirty="0">
              <a:solidFill>
                <a:srgbClr val="6E309C"/>
              </a:solidFill>
              <a:latin typeface="Arial" panose="020B0604020202020204" pitchFamily="34" charset="0"/>
              <a:cs typeface="Arial" panose="020B0604020202020204" pitchFamily="34" charset="0"/>
            </a:endParaRPr>
          </a:p>
          <a:p>
            <a:pPr marL="457200" indent="-457200" algn="just">
              <a:lnSpc>
                <a:spcPct val="120000"/>
              </a:lnSpc>
              <a:buFontTx/>
              <a:buChar char="-"/>
            </a:pPr>
            <a:r>
              <a:rPr lang="vi-VN" sz="3200" dirty="0">
                <a:solidFill>
                  <a:srgbClr val="6E309C"/>
                </a:solidFill>
                <a:latin typeface="Arial" panose="020B0604020202020204" pitchFamily="34" charset="0"/>
                <a:cs typeface="Arial" panose="020B0604020202020204" pitchFamily="34" charset="0"/>
              </a:rPr>
              <a:t>Trường hợp hệ thống xử lý dữ liệu điện tử hải quan, hệ thống khai hải quan điện tử không thực hiện được các giao dịch điện tử với nhau mà nguyên nhân có thể do một hoặc cả hai hệ thống hoặc do nguyên nhân khác. </a:t>
            </a:r>
            <a:endParaRPr lang="en-US" sz="3200" dirty="0">
              <a:solidFill>
                <a:srgbClr val="6E309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93775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B4BF5-EF6E-A26C-2156-B5DBC8CCE967}"/>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8696C568-1487-F5EC-475D-8F1C217795B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400175" y="1438275"/>
            <a:ext cx="10287000" cy="7486650"/>
          </a:xfrm>
          <a:prstGeom prst="rect">
            <a:avLst/>
          </a:prstGeom>
        </p:spPr>
      </p:pic>
      <p:sp>
        <p:nvSpPr>
          <p:cNvPr id="26" name="TextBox 26">
            <a:extLst>
              <a:ext uri="{FF2B5EF4-FFF2-40B4-BE49-F238E27FC236}">
                <a16:creationId xmlns:a16="http://schemas.microsoft.com/office/drawing/2014/main" id="{7AAFED42-9740-A99A-B62E-ABF55519FCE7}"/>
              </a:ext>
            </a:extLst>
          </p:cNvPr>
          <p:cNvSpPr txBox="1"/>
          <p:nvPr/>
        </p:nvSpPr>
        <p:spPr>
          <a:xfrm>
            <a:off x="15938863" y="9652546"/>
            <a:ext cx="3086095" cy="2977601"/>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8" name="Rectangle 8">
            <a:extLst>
              <a:ext uri="{FF2B5EF4-FFF2-40B4-BE49-F238E27FC236}">
                <a16:creationId xmlns:a16="http://schemas.microsoft.com/office/drawing/2014/main" id="{C31EEA16-62D6-5D5E-15A7-C3190FB5AE08}"/>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Rectangle 11">
            <a:extLst>
              <a:ext uri="{FF2B5EF4-FFF2-40B4-BE49-F238E27FC236}">
                <a16:creationId xmlns:a16="http://schemas.microsoft.com/office/drawing/2014/main" id="{889A2877-28D1-18E5-ABC7-DE7D5E24C77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0" name="Rectangle 12">
            <a:extLst>
              <a:ext uri="{FF2B5EF4-FFF2-40B4-BE49-F238E27FC236}">
                <a16:creationId xmlns:a16="http://schemas.microsoft.com/office/drawing/2014/main" id="{3C5E6584-38F1-2C44-9324-806DE8683DB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1" name="AutoShape 10">
            <a:extLst>
              <a:ext uri="{FF2B5EF4-FFF2-40B4-BE49-F238E27FC236}">
                <a16:creationId xmlns:a16="http://schemas.microsoft.com/office/drawing/2014/main" id="{D6F8E2EC-3A85-75F4-8425-E4CDEEAD89D6}"/>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3" name="Rectangle 14">
            <a:extLst>
              <a:ext uri="{FF2B5EF4-FFF2-40B4-BE49-F238E27FC236}">
                <a16:creationId xmlns:a16="http://schemas.microsoft.com/office/drawing/2014/main" id="{AC553D33-DBF9-002F-3F77-AAF25F73553B}"/>
              </a:ext>
            </a:extLst>
          </p:cNvPr>
          <p:cNvSpPr>
            <a:spLocks noChangeArrowheads="1"/>
          </p:cNvSpPr>
          <p:nvPr/>
        </p:nvSpPr>
        <p:spPr bwMode="auto">
          <a:xfrm>
            <a:off x="152400" y="15240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Rectangle 17">
            <a:extLst>
              <a:ext uri="{FF2B5EF4-FFF2-40B4-BE49-F238E27FC236}">
                <a16:creationId xmlns:a16="http://schemas.microsoft.com/office/drawing/2014/main" id="{9733C890-C5A0-D3E5-77EB-A84F4DA3F859}"/>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Rectangle 18">
            <a:extLst>
              <a:ext uri="{FF2B5EF4-FFF2-40B4-BE49-F238E27FC236}">
                <a16:creationId xmlns:a16="http://schemas.microsoft.com/office/drawing/2014/main" id="{73166531-FB08-B0D8-9BFD-39B346D9D910}"/>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6" name="AutoShape 16">
            <a:extLst>
              <a:ext uri="{FF2B5EF4-FFF2-40B4-BE49-F238E27FC236}">
                <a16:creationId xmlns:a16="http://schemas.microsoft.com/office/drawing/2014/main" id="{4FED377F-0EBD-29F4-D8AB-F0DCE2F39557}"/>
              </a:ext>
            </a:extLst>
          </p:cNvPr>
          <p:cNvSpPr>
            <a:spLocks noChangeAspect="1" noChangeArrowheads="1"/>
          </p:cNvSpPr>
          <p:nvPr/>
        </p:nvSpPr>
        <p:spPr bwMode="auto">
          <a:xfrm>
            <a:off x="9144000" y="51435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Rectangle 3">
            <a:extLst>
              <a:ext uri="{FF2B5EF4-FFF2-40B4-BE49-F238E27FC236}">
                <a16:creationId xmlns:a16="http://schemas.microsoft.com/office/drawing/2014/main" id="{5157D441-4B71-BDD7-D76E-974927AEC768}"/>
              </a:ext>
            </a:extLst>
          </p:cNvPr>
          <p:cNvSpPr txBox="1">
            <a:spLocks noChangeArrowheads="1"/>
          </p:cNvSpPr>
          <p:nvPr/>
        </p:nvSpPr>
        <p:spPr>
          <a:xfrm>
            <a:off x="7667124" y="647701"/>
            <a:ext cx="10248900" cy="914191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vi-VN" dirty="0">
                <a:solidFill>
                  <a:srgbClr val="6E309C"/>
                </a:solidFill>
              </a:rPr>
              <a:t>- Hàng hóa khác theo quy định của Bộ trưởng Bộ Tài chính </a:t>
            </a:r>
          </a:p>
          <a:p>
            <a:pPr marL="0" indent="0" algn="just">
              <a:buNone/>
            </a:pPr>
            <a:r>
              <a:rPr lang="vi-VN" dirty="0">
                <a:solidFill>
                  <a:srgbClr val="6E309C"/>
                </a:solidFill>
              </a:rPr>
              <a:t>Khi thực hiện khai hải quan điện tử, người khai hải quan thực hiện như sau: </a:t>
            </a:r>
            <a:endParaRPr lang="en-US" dirty="0">
              <a:solidFill>
                <a:srgbClr val="6E309C"/>
              </a:solidFill>
            </a:endParaRPr>
          </a:p>
          <a:p>
            <a:pPr marL="0" indent="0" algn="just">
              <a:buNone/>
            </a:pPr>
            <a:r>
              <a:rPr lang="en-US" dirty="0">
                <a:solidFill>
                  <a:srgbClr val="6E309C"/>
                </a:solidFill>
              </a:rPr>
              <a:t>a) </a:t>
            </a:r>
            <a:r>
              <a:rPr lang="en-US" dirty="0" err="1">
                <a:solidFill>
                  <a:srgbClr val="6E309C"/>
                </a:solidFill>
              </a:rPr>
              <a:t>Tạo</a:t>
            </a:r>
            <a:r>
              <a:rPr lang="en-US" dirty="0">
                <a:solidFill>
                  <a:srgbClr val="6E309C"/>
                </a:solidFill>
              </a:rPr>
              <a:t> </a:t>
            </a:r>
            <a:r>
              <a:rPr lang="en-US" dirty="0" err="1">
                <a:solidFill>
                  <a:srgbClr val="6E309C"/>
                </a:solidFill>
              </a:rPr>
              <a:t>thông</a:t>
            </a:r>
            <a:r>
              <a:rPr lang="en-US" dirty="0">
                <a:solidFill>
                  <a:srgbClr val="6E309C"/>
                </a:solidFill>
              </a:rPr>
              <a:t> tin </a:t>
            </a:r>
            <a:r>
              <a:rPr lang="en-US" dirty="0" err="1">
                <a:solidFill>
                  <a:srgbClr val="6E309C"/>
                </a:solidFill>
              </a:rPr>
              <a:t>khai</a:t>
            </a:r>
            <a:r>
              <a:rPr lang="en-US" dirty="0">
                <a:solidFill>
                  <a:srgbClr val="6E309C"/>
                </a:solidFill>
              </a:rPr>
              <a:t> </a:t>
            </a:r>
            <a:r>
              <a:rPr lang="en-US" dirty="0" err="1">
                <a:solidFill>
                  <a:srgbClr val="6E309C"/>
                </a:solidFill>
              </a:rPr>
              <a:t>tờ</a:t>
            </a:r>
            <a:r>
              <a:rPr lang="en-US" dirty="0">
                <a:solidFill>
                  <a:srgbClr val="6E309C"/>
                </a:solidFill>
              </a:rPr>
              <a:t> </a:t>
            </a:r>
            <a:r>
              <a:rPr lang="en-US" dirty="0" err="1">
                <a:solidFill>
                  <a:srgbClr val="6E309C"/>
                </a:solidFill>
              </a:rPr>
              <a:t>khai</a:t>
            </a:r>
            <a:r>
              <a:rPr lang="en-US" dirty="0">
                <a:solidFill>
                  <a:srgbClr val="6E309C"/>
                </a:solidFill>
              </a:rPr>
              <a:t> </a:t>
            </a:r>
            <a:r>
              <a:rPr lang="en-US" dirty="0" err="1">
                <a:solidFill>
                  <a:srgbClr val="6E309C"/>
                </a:solidFill>
              </a:rPr>
              <a:t>hải</a:t>
            </a:r>
            <a:r>
              <a:rPr lang="en-US" dirty="0">
                <a:solidFill>
                  <a:srgbClr val="6E309C"/>
                </a:solidFill>
              </a:rPr>
              <a:t> </a:t>
            </a:r>
            <a:r>
              <a:rPr lang="en-US" dirty="0" err="1">
                <a:solidFill>
                  <a:srgbClr val="6E309C"/>
                </a:solidFill>
              </a:rPr>
              <a:t>quan</a:t>
            </a:r>
            <a:r>
              <a:rPr lang="en-US" dirty="0">
                <a:solidFill>
                  <a:srgbClr val="6E309C"/>
                </a:solidFill>
              </a:rPr>
              <a:t> </a:t>
            </a:r>
            <a:r>
              <a:rPr lang="en-US" dirty="0" err="1">
                <a:solidFill>
                  <a:srgbClr val="6E309C"/>
                </a:solidFill>
              </a:rPr>
              <a:t>trên</a:t>
            </a:r>
            <a:r>
              <a:rPr lang="en-US" dirty="0">
                <a:solidFill>
                  <a:srgbClr val="6E309C"/>
                </a:solidFill>
              </a:rPr>
              <a:t> </a:t>
            </a:r>
            <a:r>
              <a:rPr lang="en-US" dirty="0" err="1">
                <a:solidFill>
                  <a:srgbClr val="6E309C"/>
                </a:solidFill>
              </a:rPr>
              <a:t>Hệ</a:t>
            </a:r>
            <a:r>
              <a:rPr lang="en-US" dirty="0">
                <a:solidFill>
                  <a:srgbClr val="6E309C"/>
                </a:solidFill>
              </a:rPr>
              <a:t> </a:t>
            </a:r>
            <a:r>
              <a:rPr lang="en-US" dirty="0" err="1">
                <a:solidFill>
                  <a:srgbClr val="6E309C"/>
                </a:solidFill>
              </a:rPr>
              <a:t>thống</a:t>
            </a:r>
            <a:r>
              <a:rPr lang="en-US" dirty="0">
                <a:solidFill>
                  <a:srgbClr val="6E309C"/>
                </a:solidFill>
              </a:rPr>
              <a:t> </a:t>
            </a:r>
            <a:r>
              <a:rPr lang="en-US" dirty="0" err="1">
                <a:solidFill>
                  <a:srgbClr val="6E309C"/>
                </a:solidFill>
              </a:rPr>
              <a:t>khai</a:t>
            </a:r>
            <a:r>
              <a:rPr lang="en-US" dirty="0">
                <a:solidFill>
                  <a:srgbClr val="6E309C"/>
                </a:solidFill>
              </a:rPr>
              <a:t> </a:t>
            </a:r>
            <a:r>
              <a:rPr lang="en-US" dirty="0" err="1">
                <a:solidFill>
                  <a:srgbClr val="6E309C"/>
                </a:solidFill>
              </a:rPr>
              <a:t>hải</a:t>
            </a:r>
            <a:r>
              <a:rPr lang="en-US" dirty="0">
                <a:solidFill>
                  <a:srgbClr val="6E309C"/>
                </a:solidFill>
              </a:rPr>
              <a:t> </a:t>
            </a:r>
            <a:r>
              <a:rPr lang="en-US" dirty="0" err="1">
                <a:solidFill>
                  <a:srgbClr val="6E309C"/>
                </a:solidFill>
              </a:rPr>
              <a:t>quan</a:t>
            </a:r>
            <a:r>
              <a:rPr lang="en-US" dirty="0">
                <a:solidFill>
                  <a:srgbClr val="6E309C"/>
                </a:solidFill>
              </a:rPr>
              <a:t> </a:t>
            </a:r>
            <a:r>
              <a:rPr lang="en-US" dirty="0" err="1">
                <a:solidFill>
                  <a:srgbClr val="6E309C"/>
                </a:solidFill>
              </a:rPr>
              <a:t>điện</a:t>
            </a:r>
            <a:r>
              <a:rPr lang="en-US" dirty="0">
                <a:solidFill>
                  <a:srgbClr val="6E309C"/>
                </a:solidFill>
              </a:rPr>
              <a:t> </a:t>
            </a:r>
            <a:r>
              <a:rPr lang="en-US" dirty="0" err="1">
                <a:solidFill>
                  <a:srgbClr val="6E309C"/>
                </a:solidFill>
              </a:rPr>
              <a:t>tử</a:t>
            </a:r>
            <a:r>
              <a:rPr lang="en-US" dirty="0">
                <a:solidFill>
                  <a:srgbClr val="6E309C"/>
                </a:solidFill>
              </a:rPr>
              <a:t>; </a:t>
            </a:r>
          </a:p>
          <a:p>
            <a:pPr marL="0" indent="0" algn="just">
              <a:buNone/>
            </a:pPr>
            <a:r>
              <a:rPr lang="vi-VN" dirty="0">
                <a:solidFill>
                  <a:srgbClr val="6E309C"/>
                </a:solidFill>
              </a:rPr>
              <a:t>b) Gửi tờ khai hải quan đến cơ quan Hải quan thông qua Hệ thống xử lý dữ liệu điện tử hải quan; </a:t>
            </a:r>
          </a:p>
          <a:p>
            <a:pPr marL="0" indent="0" algn="just">
              <a:buNone/>
            </a:pPr>
            <a:r>
              <a:rPr lang="vi-VN" dirty="0">
                <a:solidFill>
                  <a:srgbClr val="6E309C"/>
                </a:solidFill>
              </a:rPr>
              <a:t>c) Tiếp nhận thông tin phản hồi và thực hiện theo hướng dẫn của cơ quan Hải quan. </a:t>
            </a:r>
            <a:endParaRPr lang="en-US" dirty="0">
              <a:solidFill>
                <a:srgbClr val="6E309C"/>
              </a:solidFill>
            </a:endParaRPr>
          </a:p>
          <a:p>
            <a:pPr marL="0" indent="0" algn="just">
              <a:buNone/>
            </a:pPr>
            <a:r>
              <a:rPr lang="vi-VN" dirty="0">
                <a:solidFill>
                  <a:srgbClr val="6E309C"/>
                </a:solidFill>
              </a:rPr>
              <a:t>Đối với khai hải quan trên tờ khai hải quan giấy, người khai hải quan khai đầy đủ các tiêu chí trên tờ khai hải quan, ký tên, đóng dấu (trừ trường hợp người khai hải quan là cá nhân) trên tờ khai để nộp cho cơ quan hải quan. </a:t>
            </a:r>
          </a:p>
        </p:txBody>
      </p:sp>
      <p:sp>
        <p:nvSpPr>
          <p:cNvPr id="3" name="TextBox 2">
            <a:extLst>
              <a:ext uri="{FF2B5EF4-FFF2-40B4-BE49-F238E27FC236}">
                <a16:creationId xmlns:a16="http://schemas.microsoft.com/office/drawing/2014/main" id="{DE8A66AC-ED8B-E0C3-AE93-85A58E7E128A}"/>
              </a:ext>
            </a:extLst>
          </p:cNvPr>
          <p:cNvSpPr txBox="1"/>
          <p:nvPr/>
        </p:nvSpPr>
        <p:spPr>
          <a:xfrm>
            <a:off x="1295400" y="869424"/>
            <a:ext cx="3505200" cy="3785652"/>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5" name="TextBox 4">
            <a:extLst>
              <a:ext uri="{FF2B5EF4-FFF2-40B4-BE49-F238E27FC236}">
                <a16:creationId xmlns:a16="http://schemas.microsoft.com/office/drawing/2014/main" id="{CA3FB610-AB12-920A-D6A9-4A05D0682AEE}"/>
              </a:ext>
            </a:extLst>
          </p:cNvPr>
          <p:cNvSpPr txBox="1"/>
          <p:nvPr/>
        </p:nvSpPr>
        <p:spPr>
          <a:xfrm>
            <a:off x="152400" y="4867121"/>
            <a:ext cx="6896096" cy="628955"/>
          </a:xfrm>
          <a:prstGeom prst="rect">
            <a:avLst/>
          </a:prstGeom>
          <a:noFill/>
        </p:spPr>
        <p:txBody>
          <a:bodyPr wrap="square">
            <a:spAutoFit/>
          </a:bodyPr>
          <a:lstStyle/>
          <a:p>
            <a:pPr marL="457200" indent="-457200">
              <a:lnSpc>
                <a:spcPct val="120000"/>
              </a:lnSpc>
              <a:buFont typeface="Wingdings" panose="05000000000000000000" pitchFamily="2" charset="2"/>
              <a:buChar char="§"/>
            </a:pPr>
            <a:r>
              <a:rPr lang="vi-VN" sz="3200" b="1" dirty="0">
                <a:solidFill>
                  <a:srgbClr val="6E309C"/>
                </a:solidFill>
                <a:latin typeface="Arial" panose="020B0604020202020204" pitchFamily="34" charset="0"/>
                <a:cs typeface="Arial" panose="020B0604020202020204" pitchFamily="34" charset="0"/>
              </a:rPr>
              <a:t>Phương thức khai hải quan</a:t>
            </a:r>
            <a:r>
              <a:rPr lang="en-US" sz="3200" b="1" dirty="0">
                <a:solidFill>
                  <a:srgbClr val="6E309C"/>
                </a:solidFill>
                <a:latin typeface="Arial" panose="020B0604020202020204" pitchFamily="34" charset="0"/>
                <a:cs typeface="Arial" panose="020B0604020202020204" pitchFamily="34" charset="0"/>
              </a:rPr>
              <a:t> (</a:t>
            </a:r>
            <a:r>
              <a:rPr lang="en-US" sz="3200" b="1" dirty="0" err="1">
                <a:solidFill>
                  <a:srgbClr val="6E309C"/>
                </a:solidFill>
                <a:latin typeface="Arial" panose="020B0604020202020204" pitchFamily="34" charset="0"/>
                <a:cs typeface="Arial" panose="020B0604020202020204" pitchFamily="34" charset="0"/>
              </a:rPr>
              <a:t>tt</a:t>
            </a:r>
            <a:r>
              <a:rPr lang="en-US" sz="3200" b="1" dirty="0">
                <a:solidFill>
                  <a:srgbClr val="6E309C"/>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090255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 calcmode="lin" valueType="num">
                                      <p:cBhvr additive="base">
                                        <p:cTn id="19"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anim calcmode="lin" valueType="num">
                                      <p:cBhvr additive="base">
                                        <p:cTn id="25"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2" end="2"/>
                                            </p:txEl>
                                          </p:spTgt>
                                        </p:tgtEl>
                                        <p:attrNameLst>
                                          <p:attrName>style.visibility</p:attrName>
                                        </p:attrNameLst>
                                      </p:cBhvr>
                                      <p:to>
                                        <p:strVal val="visible"/>
                                      </p:to>
                                    </p:set>
                                    <p:anim calcmode="lin" valueType="num">
                                      <p:cBhvr additive="base">
                                        <p:cTn id="3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3" end="3"/>
                                            </p:txEl>
                                          </p:spTgt>
                                        </p:tgtEl>
                                        <p:attrNameLst>
                                          <p:attrName>style.visibility</p:attrName>
                                        </p:attrNameLst>
                                      </p:cBhvr>
                                      <p:to>
                                        <p:strVal val="visible"/>
                                      </p:to>
                                    </p:set>
                                    <p:anim calcmode="lin" valueType="num">
                                      <p:cBhvr additive="base">
                                        <p:cTn id="37"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D93D8-D509-51C1-2798-DD4C5963708A}"/>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6DB94FDC-D1F3-6DDF-4ADC-387CE36B7F7B}"/>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7C7A355E-894A-F91C-C10E-3A70F99D735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2D5160FC-D811-19FF-1278-64E1DD0FA60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4" name="Text Box 1">
            <a:extLst>
              <a:ext uri="{FF2B5EF4-FFF2-40B4-BE49-F238E27FC236}">
                <a16:creationId xmlns:a16="http://schemas.microsoft.com/office/drawing/2014/main" id="{A227CDAA-D386-636C-9434-A1E7EBCA6630}"/>
              </a:ext>
            </a:extLst>
          </p:cNvPr>
          <p:cNvSpPr txBox="1"/>
          <p:nvPr/>
        </p:nvSpPr>
        <p:spPr>
          <a:xfrm>
            <a:off x="1076963" y="1408266"/>
            <a:ext cx="16383000" cy="7571303"/>
          </a:xfrm>
          <a:prstGeom prst="rect">
            <a:avLst/>
          </a:prstGeom>
          <a:noFill/>
          <a:ln w="9525">
            <a:noFill/>
          </a:ln>
        </p:spPr>
        <p:txBody>
          <a:bodyPr wrap="square">
            <a:spAutoFit/>
          </a:bodyPr>
          <a:lstStyle/>
          <a:p>
            <a:pPr marL="571500" indent="-571500" algn="just">
              <a:spcBef>
                <a:spcPct val="50000"/>
              </a:spcBef>
              <a:buFont typeface="Wingdings" panose="05000000000000000000" pitchFamily="2" charset="2"/>
              <a:buChar char="Ø"/>
              <a:defRPr/>
            </a:pPr>
            <a:r>
              <a:rPr lang="en-US" sz="3600" b="1" dirty="0">
                <a:solidFill>
                  <a:srgbClr val="532476"/>
                </a:solidFill>
                <a:latin typeface="Arial" panose="020B0604020202020204" pitchFamily="34" charset="0"/>
                <a:cs typeface="Arial" panose="020B0604020202020204" pitchFamily="34" charset="0"/>
              </a:rPr>
              <a:t> </a:t>
            </a:r>
            <a:r>
              <a:rPr lang="en-US" sz="3600" b="1" dirty="0" err="1">
                <a:solidFill>
                  <a:srgbClr val="C00000"/>
                </a:solidFill>
                <a:latin typeface="Arial" panose="020B0604020202020204" pitchFamily="34" charset="0"/>
                <a:cs typeface="Arial" panose="020B0604020202020204" pitchFamily="34" charset="0"/>
              </a:rPr>
              <a:t>Đăng</a:t>
            </a:r>
            <a:r>
              <a:rPr lang="en-US" sz="3600" b="1" dirty="0">
                <a:solidFill>
                  <a:srgbClr val="C00000"/>
                </a:solidFill>
                <a:latin typeface="Arial" panose="020B0604020202020204" pitchFamily="34" charset="0"/>
                <a:cs typeface="Arial" panose="020B0604020202020204" pitchFamily="34" charset="0"/>
              </a:rPr>
              <a:t> </a:t>
            </a:r>
            <a:r>
              <a:rPr lang="en-US" sz="3600" b="1" dirty="0" err="1">
                <a:solidFill>
                  <a:srgbClr val="C00000"/>
                </a:solidFill>
                <a:latin typeface="Arial" panose="020B0604020202020204" pitchFamily="34" charset="0"/>
                <a:cs typeface="Arial" panose="020B0604020202020204" pitchFamily="34" charset="0"/>
              </a:rPr>
              <a:t>ký</a:t>
            </a:r>
            <a:r>
              <a:rPr lang="en-US" sz="3600" b="1" dirty="0">
                <a:solidFill>
                  <a:srgbClr val="C00000"/>
                </a:solidFill>
                <a:latin typeface="Arial" panose="020B0604020202020204" pitchFamily="34" charset="0"/>
                <a:cs typeface="Arial" panose="020B0604020202020204" pitchFamily="34" charset="0"/>
              </a:rPr>
              <a:t> </a:t>
            </a:r>
            <a:r>
              <a:rPr lang="en-US" sz="3600" b="1" dirty="0" err="1">
                <a:solidFill>
                  <a:srgbClr val="C00000"/>
                </a:solidFill>
                <a:latin typeface="Arial" panose="020B0604020202020204" pitchFamily="34" charset="0"/>
                <a:cs typeface="Arial" panose="020B0604020202020204" pitchFamily="34" charset="0"/>
              </a:rPr>
              <a:t>tờ</a:t>
            </a:r>
            <a:r>
              <a:rPr lang="en-US" sz="3600" b="1" dirty="0">
                <a:solidFill>
                  <a:srgbClr val="C00000"/>
                </a:solidFill>
                <a:latin typeface="Arial" panose="020B0604020202020204" pitchFamily="34" charset="0"/>
                <a:cs typeface="Arial" panose="020B0604020202020204" pitchFamily="34" charset="0"/>
              </a:rPr>
              <a:t> </a:t>
            </a:r>
            <a:r>
              <a:rPr lang="en-US" sz="3600" b="1" dirty="0" err="1">
                <a:solidFill>
                  <a:srgbClr val="C00000"/>
                </a:solidFill>
                <a:latin typeface="Arial" panose="020B0604020202020204" pitchFamily="34" charset="0"/>
                <a:cs typeface="Arial" panose="020B0604020202020204" pitchFamily="34" charset="0"/>
              </a:rPr>
              <a:t>khai</a:t>
            </a:r>
            <a:r>
              <a:rPr lang="en-US" sz="3600" b="1" dirty="0">
                <a:solidFill>
                  <a:srgbClr val="C00000"/>
                </a:solidFill>
                <a:latin typeface="Arial" panose="020B0604020202020204" pitchFamily="34" charset="0"/>
                <a:cs typeface="Arial" panose="020B0604020202020204" pitchFamily="34" charset="0"/>
              </a:rPr>
              <a:t> </a:t>
            </a:r>
            <a:r>
              <a:rPr lang="en-US" sz="3600" b="1" dirty="0" err="1">
                <a:solidFill>
                  <a:srgbClr val="C00000"/>
                </a:solidFill>
                <a:latin typeface="Arial" panose="020B0604020202020204" pitchFamily="34" charset="0"/>
                <a:cs typeface="Arial" panose="020B0604020202020204" pitchFamily="34" charset="0"/>
              </a:rPr>
              <a:t>hải</a:t>
            </a:r>
            <a:r>
              <a:rPr lang="en-US" sz="3600" b="1" dirty="0">
                <a:solidFill>
                  <a:srgbClr val="C00000"/>
                </a:solidFill>
                <a:latin typeface="Arial" panose="020B0604020202020204" pitchFamily="34" charset="0"/>
                <a:cs typeface="Arial" panose="020B0604020202020204" pitchFamily="34" charset="0"/>
              </a:rPr>
              <a:t> </a:t>
            </a:r>
            <a:r>
              <a:rPr lang="en-US" sz="3600" b="1" dirty="0" err="1">
                <a:solidFill>
                  <a:srgbClr val="C00000"/>
                </a:solidFill>
                <a:latin typeface="Arial" panose="020B0604020202020204" pitchFamily="34" charset="0"/>
                <a:cs typeface="Arial" panose="020B0604020202020204" pitchFamily="34" charset="0"/>
              </a:rPr>
              <a:t>quan</a:t>
            </a:r>
            <a:endParaRPr lang="en-US" sz="3600" b="1" dirty="0">
              <a:solidFill>
                <a:srgbClr val="C00000"/>
              </a:solidFill>
              <a:latin typeface="Arial" panose="020B0604020202020204" pitchFamily="34" charset="0"/>
              <a:cs typeface="Arial" panose="020B0604020202020204" pitchFamily="34" charset="0"/>
            </a:endParaRPr>
          </a:p>
          <a:p>
            <a:pPr marL="571500" indent="-571500" algn="just">
              <a:spcBef>
                <a:spcPct val="50000"/>
              </a:spcBef>
              <a:buFont typeface="Wingdings" panose="05000000000000000000" pitchFamily="2" charset="2"/>
              <a:buChar char="§"/>
              <a:defRPr/>
            </a:pPr>
            <a:r>
              <a:rPr lang="en-US" sz="3600" b="1" dirty="0" err="1">
                <a:solidFill>
                  <a:srgbClr val="532476"/>
                </a:solidFill>
                <a:latin typeface="Arial" panose="020B0604020202020204" pitchFamily="34" charset="0"/>
                <a:cs typeface="Arial" panose="020B0604020202020204" pitchFamily="34" charset="0"/>
              </a:rPr>
              <a:t>Khái</a:t>
            </a:r>
            <a:r>
              <a:rPr lang="en-US" sz="3600" b="1" dirty="0">
                <a:solidFill>
                  <a:srgbClr val="532476"/>
                </a:solidFill>
                <a:latin typeface="Arial" panose="020B0604020202020204" pitchFamily="34" charset="0"/>
                <a:cs typeface="Arial" panose="020B0604020202020204" pitchFamily="34" charset="0"/>
              </a:rPr>
              <a:t> </a:t>
            </a:r>
            <a:r>
              <a:rPr lang="en-US" sz="3600" b="1" dirty="0" err="1">
                <a:solidFill>
                  <a:srgbClr val="532476"/>
                </a:solidFill>
                <a:latin typeface="Arial" panose="020B0604020202020204" pitchFamily="34" charset="0"/>
                <a:cs typeface="Arial" panose="020B0604020202020204" pitchFamily="34" charset="0"/>
              </a:rPr>
              <a:t>niệm</a:t>
            </a:r>
            <a:r>
              <a:rPr lang="en-US" sz="3600" b="1" dirty="0">
                <a:solidFill>
                  <a:srgbClr val="532476"/>
                </a:solidFill>
                <a:latin typeface="Arial" panose="020B0604020202020204" pitchFamily="34" charset="0"/>
                <a:cs typeface="Arial" panose="020B0604020202020204" pitchFamily="34" charset="0"/>
              </a:rPr>
              <a:t>: </a:t>
            </a:r>
            <a:r>
              <a:rPr lang="vi-VN" sz="3600" dirty="0">
                <a:solidFill>
                  <a:srgbClr val="532476"/>
                </a:solidFill>
                <a:latin typeface="Arial" panose="020B0604020202020204" pitchFamily="34" charset="0"/>
                <a:cs typeface="Arial" panose="020B0604020202020204" pitchFamily="34" charset="0"/>
              </a:rPr>
              <a:t>Đăng ký tờ khai hải quan là việc cơ quan hải quan tiếp nhận, xem xét và cấp số cho tờ khai hải quan để thực hiện các bước tiếp theo của thủ tục hải quan. </a:t>
            </a:r>
            <a:endParaRPr lang="en-US" sz="3600" dirty="0">
              <a:solidFill>
                <a:srgbClr val="532476"/>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Ø"/>
            </a:pPr>
            <a:r>
              <a:rPr lang="vi-VN" sz="3600" dirty="0">
                <a:solidFill>
                  <a:srgbClr val="C00000"/>
                </a:solidFill>
                <a:latin typeface="Arial" panose="020B0604020202020204" pitchFamily="34" charset="0"/>
                <a:cs typeface="Arial" panose="020B0604020202020204" pitchFamily="34" charset="0"/>
              </a:rPr>
              <a:t>Việc đăng ký tờ khai hải quan được thực hiện tại một địa điểm nhất định theo quy định của pháp luật. </a:t>
            </a:r>
            <a:endParaRPr lang="en-US" sz="3600" dirty="0">
              <a:solidFill>
                <a:srgbClr val="C00000"/>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ü"/>
            </a:pPr>
            <a:r>
              <a:rPr lang="vi-VN" sz="3600" dirty="0">
                <a:solidFill>
                  <a:srgbClr val="532476"/>
                </a:solidFill>
                <a:latin typeface="Arial" panose="020B0604020202020204" pitchFamily="34" charset="0"/>
                <a:cs typeface="Arial" panose="020B0604020202020204" pitchFamily="34" charset="0"/>
              </a:rPr>
              <a:t>Đối với hàng hóa </a:t>
            </a:r>
            <a:r>
              <a:rPr lang="en-US" sz="3600" dirty="0">
                <a:solidFill>
                  <a:srgbClr val="532476"/>
                </a:solidFill>
                <a:latin typeface="Arial" panose="020B0604020202020204" pitchFamily="34" charset="0"/>
                <a:cs typeface="Arial" panose="020B0604020202020204" pitchFamily="34" charset="0"/>
              </a:rPr>
              <a:t>XK </a:t>
            </a:r>
            <a:r>
              <a:rPr lang="vi-VN" sz="3600" dirty="0">
                <a:solidFill>
                  <a:srgbClr val="532476"/>
                </a:solidFill>
                <a:latin typeface="Arial" panose="020B0604020202020204" pitchFamily="34" charset="0"/>
                <a:cs typeface="Arial" panose="020B0604020202020204" pitchFamily="34" charset="0"/>
              </a:rPr>
              <a:t>được đăng ký tờ khai hải quan tại Chi cục Hải quan nơi doanh nghiệp có trụ sở hoặc nơi có cơ sở sản xuất hoặc Chi cục Hải quan nơi tập kết hàng hóa xuất khẩu hoặc Chi cục Hải quan cửa khẩu xuất hàng; </a:t>
            </a:r>
          </a:p>
          <a:p>
            <a:pPr marL="571500" indent="-571500" algn="just">
              <a:buFont typeface="Wingdings" panose="05000000000000000000" pitchFamily="2" charset="2"/>
              <a:buChar char="ü"/>
            </a:pPr>
            <a:r>
              <a:rPr lang="vi-VN" sz="3600" dirty="0">
                <a:solidFill>
                  <a:srgbClr val="532476"/>
                </a:solidFill>
                <a:latin typeface="Arial" panose="020B0604020202020204" pitchFamily="34" charset="0"/>
                <a:cs typeface="Arial" panose="020B0604020202020204" pitchFamily="34" charset="0"/>
              </a:rPr>
              <a:t>Đối với hàng hóa </a:t>
            </a:r>
            <a:r>
              <a:rPr lang="en-US" sz="3600" dirty="0">
                <a:solidFill>
                  <a:srgbClr val="532476"/>
                </a:solidFill>
                <a:latin typeface="Arial" panose="020B0604020202020204" pitchFamily="34" charset="0"/>
                <a:cs typeface="Arial" panose="020B0604020202020204" pitchFamily="34" charset="0"/>
              </a:rPr>
              <a:t>NK </a:t>
            </a:r>
            <a:r>
              <a:rPr lang="vi-VN" sz="3600" dirty="0">
                <a:solidFill>
                  <a:srgbClr val="532476"/>
                </a:solidFill>
                <a:latin typeface="Arial" panose="020B0604020202020204" pitchFamily="34" charset="0"/>
                <a:cs typeface="Arial" panose="020B0604020202020204" pitchFamily="34" charset="0"/>
              </a:rPr>
              <a:t>được đăng ký tờ khai tại trụ sở Chi cục Hải quan cửa khẩu nơi quản lý địa điểm lưu giữ hàng hóa, cảng đích ghi trên vận tải đơn, hợp đồng vận chuyển hoặc Chi cục Hải quan ngoài cửa khẩu nơi doanh nghiệp có trụ sở hoặc nơi hàng hóa được chuyển đến. </a:t>
            </a:r>
            <a:endParaRPr lang="en-US" altLang="en-US" sz="3600" dirty="0">
              <a:solidFill>
                <a:srgbClr val="532476"/>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8075EEA-5634-A654-A5AA-72D22158A86F}"/>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Tree>
    <p:extLst>
      <p:ext uri="{BB962C8B-B14F-4D97-AF65-F5344CB8AC3E}">
        <p14:creationId xmlns:p14="http://schemas.microsoft.com/office/powerpoint/2010/main" val="147723147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1C3A-FD06-9CD6-FA62-8FD70AB1FE58}"/>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0E98AD43-AA0D-12DE-447B-8BC008DE21B7}"/>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3AA7F786-35D9-018C-63B1-C1FD68B08DB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1A1CD17B-D6D0-D3D9-148A-5E83022232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9FE8723B-5F8E-DBC3-8F61-C0AE1EB23D2D}"/>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4" name="TextBox 3">
            <a:extLst>
              <a:ext uri="{FF2B5EF4-FFF2-40B4-BE49-F238E27FC236}">
                <a16:creationId xmlns:a16="http://schemas.microsoft.com/office/drawing/2014/main" id="{7FF29276-0F2C-1243-D14A-0E164E5E357E}"/>
              </a:ext>
            </a:extLst>
          </p:cNvPr>
          <p:cNvSpPr txBox="1"/>
          <p:nvPr/>
        </p:nvSpPr>
        <p:spPr>
          <a:xfrm>
            <a:off x="1524000" y="1691907"/>
            <a:ext cx="15240000" cy="6894195"/>
          </a:xfrm>
          <a:prstGeom prst="rect">
            <a:avLst/>
          </a:prstGeom>
          <a:noFill/>
        </p:spPr>
        <p:txBody>
          <a:bodyPr wrap="square">
            <a:spAutoFit/>
          </a:bodyPr>
          <a:lstStyle/>
          <a:p>
            <a:pPr algn="just"/>
            <a:r>
              <a:rPr lang="en-US" sz="3400" b="1" dirty="0" err="1">
                <a:solidFill>
                  <a:srgbClr val="6E309C"/>
                </a:solidFill>
                <a:latin typeface="Arial" panose="020B0604020202020204" pitchFamily="34" charset="0"/>
                <a:cs typeface="Arial" panose="020B0604020202020204" pitchFamily="34" charset="0"/>
              </a:rPr>
              <a:t>Nội</a:t>
            </a:r>
            <a:r>
              <a:rPr lang="en-US" sz="3400" b="1" dirty="0">
                <a:solidFill>
                  <a:srgbClr val="6E309C"/>
                </a:solidFill>
                <a:latin typeface="Arial" panose="020B0604020202020204" pitchFamily="34" charset="0"/>
                <a:cs typeface="Arial" panose="020B0604020202020204" pitchFamily="34" charset="0"/>
              </a:rPr>
              <a:t> dung </a:t>
            </a:r>
            <a:r>
              <a:rPr lang="en-US" sz="3400" b="1" dirty="0" err="1">
                <a:solidFill>
                  <a:srgbClr val="6E309C"/>
                </a:solidFill>
                <a:latin typeface="Arial" panose="020B0604020202020204" pitchFamily="34" charset="0"/>
                <a:cs typeface="Arial" panose="020B0604020202020204" pitchFamily="34" charset="0"/>
              </a:rPr>
              <a:t>đăng</a:t>
            </a:r>
            <a:r>
              <a:rPr lang="en-US" sz="3400" b="1" dirty="0">
                <a:solidFill>
                  <a:srgbClr val="6E309C"/>
                </a:solidFill>
                <a:latin typeface="Arial" panose="020B0604020202020204" pitchFamily="34" charset="0"/>
                <a:cs typeface="Arial" panose="020B0604020202020204" pitchFamily="34" charset="0"/>
              </a:rPr>
              <a:t> </a:t>
            </a:r>
            <a:r>
              <a:rPr lang="en-US" sz="3400" b="1" dirty="0" err="1">
                <a:solidFill>
                  <a:srgbClr val="6E309C"/>
                </a:solidFill>
                <a:latin typeface="Arial" panose="020B0604020202020204" pitchFamily="34" charset="0"/>
                <a:cs typeface="Arial" panose="020B0604020202020204" pitchFamily="34" charset="0"/>
              </a:rPr>
              <a:t>ký</a:t>
            </a:r>
            <a:r>
              <a:rPr lang="en-US" sz="3400" b="1" dirty="0">
                <a:solidFill>
                  <a:srgbClr val="6E309C"/>
                </a:solidFill>
                <a:latin typeface="Arial" panose="020B0604020202020204" pitchFamily="34" charset="0"/>
                <a:cs typeface="Arial" panose="020B0604020202020204" pitchFamily="34" charset="0"/>
              </a:rPr>
              <a:t> </a:t>
            </a:r>
            <a:r>
              <a:rPr lang="en-US" sz="3400" b="1" dirty="0" err="1">
                <a:solidFill>
                  <a:srgbClr val="6E309C"/>
                </a:solidFill>
                <a:latin typeface="Arial" panose="020B0604020202020204" pitchFamily="34" charset="0"/>
                <a:cs typeface="Arial" panose="020B0604020202020204" pitchFamily="34" charset="0"/>
              </a:rPr>
              <a:t>tờ</a:t>
            </a:r>
            <a:r>
              <a:rPr lang="en-US" sz="3400" b="1" dirty="0">
                <a:solidFill>
                  <a:srgbClr val="6E309C"/>
                </a:solidFill>
                <a:latin typeface="Arial" panose="020B0604020202020204" pitchFamily="34" charset="0"/>
                <a:cs typeface="Arial" panose="020B0604020202020204" pitchFamily="34" charset="0"/>
              </a:rPr>
              <a:t> </a:t>
            </a:r>
            <a:r>
              <a:rPr lang="en-US" sz="3400" b="1" dirty="0" err="1">
                <a:solidFill>
                  <a:srgbClr val="6E309C"/>
                </a:solidFill>
                <a:latin typeface="Arial" panose="020B0604020202020204" pitchFamily="34" charset="0"/>
                <a:cs typeface="Arial" panose="020B0604020202020204" pitchFamily="34" charset="0"/>
              </a:rPr>
              <a:t>khai</a:t>
            </a:r>
            <a:r>
              <a:rPr lang="en-US" sz="3400" b="1" dirty="0">
                <a:solidFill>
                  <a:srgbClr val="6E309C"/>
                </a:solidFill>
                <a:latin typeface="Arial" panose="020B0604020202020204" pitchFamily="34" charset="0"/>
                <a:cs typeface="Arial" panose="020B0604020202020204" pitchFamily="34" charset="0"/>
              </a:rPr>
              <a:t> </a:t>
            </a:r>
            <a:r>
              <a:rPr lang="en-US" sz="3400" b="1" dirty="0" err="1">
                <a:solidFill>
                  <a:srgbClr val="6E309C"/>
                </a:solidFill>
                <a:latin typeface="Arial" panose="020B0604020202020204" pitchFamily="34" charset="0"/>
                <a:cs typeface="Arial" panose="020B0604020202020204" pitchFamily="34" charset="0"/>
              </a:rPr>
              <a:t>hải</a:t>
            </a:r>
            <a:r>
              <a:rPr lang="en-US" sz="3400" b="1" dirty="0">
                <a:solidFill>
                  <a:srgbClr val="6E309C"/>
                </a:solidFill>
                <a:latin typeface="Arial" panose="020B0604020202020204" pitchFamily="34" charset="0"/>
                <a:cs typeface="Arial" panose="020B0604020202020204" pitchFamily="34" charset="0"/>
              </a:rPr>
              <a:t> </a:t>
            </a:r>
            <a:r>
              <a:rPr lang="en-US" sz="3400" b="1" dirty="0" err="1">
                <a:solidFill>
                  <a:srgbClr val="6E309C"/>
                </a:solidFill>
                <a:latin typeface="Arial" panose="020B0604020202020204" pitchFamily="34" charset="0"/>
                <a:cs typeface="Arial" panose="020B0604020202020204" pitchFamily="34" charset="0"/>
              </a:rPr>
              <a:t>quan</a:t>
            </a:r>
            <a:r>
              <a:rPr lang="en-US" sz="3400" b="1" dirty="0">
                <a:solidFill>
                  <a:srgbClr val="6E309C"/>
                </a:solidFill>
                <a:latin typeface="Arial" panose="020B0604020202020204" pitchFamily="34" charset="0"/>
                <a:cs typeface="Arial" panose="020B0604020202020204" pitchFamily="34" charset="0"/>
              </a:rPr>
              <a:t> </a:t>
            </a:r>
            <a:r>
              <a:rPr lang="en-US" sz="3400" b="1" dirty="0" err="1">
                <a:solidFill>
                  <a:srgbClr val="6E309C"/>
                </a:solidFill>
                <a:latin typeface="Arial" panose="020B0604020202020204" pitchFamily="34" charset="0"/>
                <a:cs typeface="Arial" panose="020B0604020202020204" pitchFamily="34" charset="0"/>
              </a:rPr>
              <a:t>gồm</a:t>
            </a:r>
            <a:r>
              <a:rPr lang="en-US" sz="3400" b="1" dirty="0">
                <a:solidFill>
                  <a:srgbClr val="6E309C"/>
                </a:solidFill>
                <a:latin typeface="Arial" panose="020B0604020202020204" pitchFamily="34" charset="0"/>
                <a:cs typeface="Arial" panose="020B0604020202020204" pitchFamily="34" charset="0"/>
              </a:rPr>
              <a:t>:</a:t>
            </a:r>
          </a:p>
          <a:p>
            <a:pPr algn="just"/>
            <a:endParaRPr lang="en-US" b="1" dirty="0">
              <a:solidFill>
                <a:srgbClr val="6E309C"/>
              </a:solidFill>
              <a:latin typeface="Arial" panose="020B0604020202020204" pitchFamily="34" charset="0"/>
              <a:cs typeface="Arial" panose="020B0604020202020204" pitchFamily="34" charset="0"/>
            </a:endParaRPr>
          </a:p>
          <a:p>
            <a:pPr marL="285750" indent="-285750" algn="just">
              <a:buFontTx/>
              <a:buChar char="-"/>
            </a:pPr>
            <a:r>
              <a:rPr lang="vi-VN" sz="3400" b="0" i="0" u="none" strike="noStrike" baseline="0" dirty="0">
                <a:solidFill>
                  <a:srgbClr val="6E309C"/>
                </a:solidFill>
                <a:latin typeface="Arial" panose="020B0604020202020204" pitchFamily="34" charset="0"/>
                <a:cs typeface="Arial" panose="020B0604020202020204" pitchFamily="34" charset="0"/>
              </a:rPr>
              <a:t>Tiếp nhận tờ khai và kiểm tra điều kiện đăng ký tờ khai hải quan, gồm điều kiện về tư cách pháp lý của người khai hải quan; điều kiện để áp dụng các biện pháp cưỡng chế, thời hạn nộp thuế; danh sách doanh nghiệp giải thể, phá sản, bị thu hồi giấy chứng nhận đăng ký kinh doanh, ngừng hoạt động, tạm ngừng hoạt động, mất tích; tính đầy đủ, phù hợp của các thông tin trên tờ khai; các thông tin về chính sách quản lý, chính sách thuế đối với hàng hóa xuất khẩu, nhập khẩu trên tờ khai. </a:t>
            </a:r>
            <a:endParaRPr lang="en-US" sz="3400" b="1" i="0" u="none" strike="noStrike" baseline="0" dirty="0">
              <a:solidFill>
                <a:srgbClr val="6E309C"/>
              </a:solidFill>
              <a:latin typeface="Arial" panose="020B0604020202020204" pitchFamily="34" charset="0"/>
              <a:cs typeface="Arial" panose="020B0604020202020204" pitchFamily="34" charset="0"/>
            </a:endParaRPr>
          </a:p>
          <a:p>
            <a:pPr marL="285750" indent="-285750" algn="just">
              <a:buFontTx/>
              <a:buChar char="-"/>
            </a:pPr>
            <a:r>
              <a:rPr lang="en-US" sz="3400" b="0" i="0" u="none" strike="noStrike" baseline="0" dirty="0" err="1">
                <a:solidFill>
                  <a:srgbClr val="6E309C"/>
                </a:solidFill>
                <a:latin typeface="Arial" panose="020B0604020202020204" pitchFamily="34" charset="0"/>
                <a:cs typeface="Arial" panose="020B0604020202020204" pitchFamily="34" charset="0"/>
              </a:rPr>
              <a:t>Cấp</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số</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cho</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tờ</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khai</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hải</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quan</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và</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ghi</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thời</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điểm</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đăng</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ký</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trên</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tờ</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khai</a:t>
            </a:r>
            <a:r>
              <a:rPr lang="en-US" sz="3400" b="1" dirty="0">
                <a:solidFill>
                  <a:srgbClr val="6E309C"/>
                </a:solidFill>
                <a:latin typeface="Arial" panose="020B0604020202020204" pitchFamily="34" charset="0"/>
                <a:cs typeface="Arial" panose="020B0604020202020204" pitchFamily="34" charset="0"/>
              </a:rPr>
              <a:t> </a:t>
            </a:r>
          </a:p>
          <a:p>
            <a:pPr algn="just"/>
            <a:r>
              <a:rPr lang="vi-VN" sz="3400" b="0" i="0" u="none" strike="noStrike" baseline="0" dirty="0">
                <a:solidFill>
                  <a:srgbClr val="6E309C"/>
                </a:solidFill>
                <a:latin typeface="Arial" panose="020B0604020202020204" pitchFamily="34" charset="0"/>
                <a:cs typeface="Arial" panose="020B0604020202020204" pitchFamily="34" charset="0"/>
              </a:rPr>
              <a:t>- </a:t>
            </a:r>
            <a:r>
              <a:rPr lang="vi-VN" sz="3400" dirty="0">
                <a:solidFill>
                  <a:srgbClr val="6E309C"/>
                </a:solidFill>
                <a:latin typeface="Arial" panose="020B0604020202020204" pitchFamily="34" charset="0"/>
                <a:cs typeface="Arial" panose="020B0604020202020204" pitchFamily="34" charset="0"/>
              </a:rPr>
              <a:t>Phân </a:t>
            </a:r>
            <a:r>
              <a:rPr lang="vi-VN" sz="3400" b="0" i="0" u="none" strike="noStrike" baseline="0" dirty="0">
                <a:solidFill>
                  <a:srgbClr val="6E309C"/>
                </a:solidFill>
                <a:latin typeface="Arial" panose="020B0604020202020204" pitchFamily="34" charset="0"/>
                <a:cs typeface="Arial" panose="020B0604020202020204" pitchFamily="34" charset="0"/>
              </a:rPr>
              <a:t>luồng tờ khai (xử lý tờ khai hải quan) và gửi kết quả phân luồng (phản hồi thông tin cho người khai hải quan) </a:t>
            </a:r>
            <a:r>
              <a:rPr lang="vi-VN" sz="3400" b="0" i="1" u="none" strike="noStrike" baseline="0" dirty="0">
                <a:solidFill>
                  <a:srgbClr val="FF0000"/>
                </a:solidFill>
                <a:latin typeface="Arial" panose="020B0604020202020204" pitchFamily="34" charset="0"/>
                <a:cs typeface="Arial" panose="020B0604020202020204" pitchFamily="34" charset="0"/>
              </a:rPr>
              <a:t>(</a:t>
            </a:r>
            <a:r>
              <a:rPr lang="en-US" sz="3400" i="1" dirty="0" err="1">
                <a:solidFill>
                  <a:srgbClr val="FF0000"/>
                </a:solidFill>
                <a:latin typeface="Arial" panose="020B0604020202020204" pitchFamily="34" charset="0"/>
                <a:cs typeface="Arial" panose="020B0604020202020204" pitchFamily="34" charset="0"/>
              </a:rPr>
              <a:t>Hệ</a:t>
            </a:r>
            <a:r>
              <a:rPr lang="en-US" sz="3400" i="1" dirty="0">
                <a:solidFill>
                  <a:srgbClr val="FF0000"/>
                </a:solidFill>
                <a:latin typeface="Arial" panose="020B0604020202020204" pitchFamily="34" charset="0"/>
                <a:cs typeface="Arial" panose="020B0604020202020204" pitchFamily="34" charset="0"/>
              </a:rPr>
              <a:t> </a:t>
            </a:r>
            <a:r>
              <a:rPr lang="en-US" sz="3400" i="1" dirty="0" err="1">
                <a:solidFill>
                  <a:srgbClr val="FF0000"/>
                </a:solidFill>
                <a:latin typeface="Arial" panose="020B0604020202020204" pitchFamily="34" charset="0"/>
                <a:cs typeface="Arial" panose="020B0604020202020204" pitchFamily="34" charset="0"/>
              </a:rPr>
              <a:t>thống</a:t>
            </a:r>
            <a:r>
              <a:rPr lang="en-US" sz="3400" i="1" dirty="0">
                <a:solidFill>
                  <a:srgbClr val="FF0000"/>
                </a:solidFill>
                <a:latin typeface="Arial" panose="020B0604020202020204" pitchFamily="34" charset="0"/>
                <a:cs typeface="Arial" panose="020B0604020202020204" pitchFamily="34" charset="0"/>
              </a:rPr>
              <a:t> </a:t>
            </a:r>
            <a:r>
              <a:rPr lang="en-US" sz="3400" i="1" dirty="0" err="1">
                <a:solidFill>
                  <a:srgbClr val="FF0000"/>
                </a:solidFill>
                <a:latin typeface="Arial" panose="020B0604020202020204" pitchFamily="34" charset="0"/>
                <a:cs typeface="Arial" panose="020B0604020202020204" pitchFamily="34" charset="0"/>
              </a:rPr>
              <a:t>tự</a:t>
            </a:r>
            <a:r>
              <a:rPr lang="en-US" sz="3400" i="1" dirty="0">
                <a:solidFill>
                  <a:srgbClr val="FF0000"/>
                </a:solidFill>
                <a:latin typeface="Arial" panose="020B0604020202020204" pitchFamily="34" charset="0"/>
                <a:cs typeface="Arial" panose="020B0604020202020204" pitchFamily="34" charset="0"/>
              </a:rPr>
              <a:t> </a:t>
            </a:r>
            <a:r>
              <a:rPr lang="en-US" sz="3400" i="1" dirty="0" err="1">
                <a:solidFill>
                  <a:srgbClr val="FF0000"/>
                </a:solidFill>
                <a:latin typeface="Arial" panose="020B0604020202020204" pitchFamily="34" charset="0"/>
                <a:cs typeface="Arial" panose="020B0604020202020204" pitchFamily="34" charset="0"/>
              </a:rPr>
              <a:t>động</a:t>
            </a:r>
            <a:r>
              <a:rPr lang="en-US" sz="3400" i="1" dirty="0">
                <a:solidFill>
                  <a:srgbClr val="FF0000"/>
                </a:solidFill>
                <a:latin typeface="Arial" panose="020B0604020202020204" pitchFamily="34" charset="0"/>
                <a:cs typeface="Arial" panose="020B0604020202020204" pitchFamily="34" charset="0"/>
              </a:rPr>
              <a:t> </a:t>
            </a:r>
            <a:r>
              <a:rPr lang="en-US" sz="3400" i="1" dirty="0" err="1">
                <a:solidFill>
                  <a:srgbClr val="FF0000"/>
                </a:solidFill>
                <a:latin typeface="Arial" panose="020B0604020202020204" pitchFamily="34" charset="0"/>
                <a:cs typeface="Arial" panose="020B0604020202020204" pitchFamily="34" charset="0"/>
              </a:rPr>
              <a:t>phân</a:t>
            </a:r>
            <a:r>
              <a:rPr lang="en-US" sz="3400" i="1" dirty="0">
                <a:solidFill>
                  <a:srgbClr val="FF0000"/>
                </a:solidFill>
                <a:latin typeface="Arial" panose="020B0604020202020204" pitchFamily="34" charset="0"/>
                <a:cs typeface="Arial" panose="020B0604020202020204" pitchFamily="34" charset="0"/>
              </a:rPr>
              <a:t> </a:t>
            </a:r>
            <a:r>
              <a:rPr lang="en-US" sz="3400" i="1" dirty="0" err="1">
                <a:solidFill>
                  <a:srgbClr val="FF0000"/>
                </a:solidFill>
                <a:latin typeface="Arial" panose="020B0604020202020204" pitchFamily="34" charset="0"/>
                <a:cs typeface="Arial" panose="020B0604020202020204" pitchFamily="34" charset="0"/>
              </a:rPr>
              <a:t>luồng</a:t>
            </a:r>
            <a:r>
              <a:rPr lang="en-US" sz="3400" i="1" dirty="0">
                <a:solidFill>
                  <a:srgbClr val="FF0000"/>
                </a:solidFill>
                <a:latin typeface="Arial" panose="020B0604020202020204" pitchFamily="34" charset="0"/>
                <a:cs typeface="Arial" panose="020B0604020202020204" pitchFamily="34" charset="0"/>
              </a:rPr>
              <a:t> </a:t>
            </a:r>
            <a:r>
              <a:rPr lang="en-US" sz="3400" i="1" dirty="0" err="1">
                <a:solidFill>
                  <a:srgbClr val="FF0000"/>
                </a:solidFill>
                <a:latin typeface="Arial" panose="020B0604020202020204" pitchFamily="34" charset="0"/>
                <a:cs typeface="Arial" panose="020B0604020202020204" pitchFamily="34" charset="0"/>
              </a:rPr>
              <a:t>tờ</a:t>
            </a:r>
            <a:r>
              <a:rPr lang="en-US" sz="3400" i="1" dirty="0">
                <a:solidFill>
                  <a:srgbClr val="FF0000"/>
                </a:solidFill>
                <a:latin typeface="Arial" panose="020B0604020202020204" pitchFamily="34" charset="0"/>
                <a:cs typeface="Arial" panose="020B0604020202020204" pitchFamily="34" charset="0"/>
              </a:rPr>
              <a:t> </a:t>
            </a:r>
            <a:r>
              <a:rPr lang="en-US" sz="3400" i="1" dirty="0" err="1">
                <a:solidFill>
                  <a:srgbClr val="FF0000"/>
                </a:solidFill>
                <a:latin typeface="Arial" panose="020B0604020202020204" pitchFamily="34" charset="0"/>
                <a:cs typeface="Arial" panose="020B0604020202020204" pitchFamily="34" charset="0"/>
              </a:rPr>
              <a:t>khai</a:t>
            </a:r>
            <a:r>
              <a:rPr lang="en-US" sz="3400" i="1" dirty="0">
                <a:solidFill>
                  <a:srgbClr val="FF0000"/>
                </a:solidFill>
                <a:latin typeface="Arial" panose="020B0604020202020204" pitchFamily="34" charset="0"/>
                <a:cs typeface="Arial" panose="020B0604020202020204" pitchFamily="34" charset="0"/>
              </a:rPr>
              <a:t>.</a:t>
            </a:r>
            <a:r>
              <a:rPr lang="vi-VN" sz="3400" b="0" i="1" u="none" strike="noStrike" baseline="0" dirty="0">
                <a:solidFill>
                  <a:srgbClr val="FF0000"/>
                </a:solidFill>
                <a:latin typeface="Arial" panose="020B0604020202020204" pitchFamily="34" charset="0"/>
                <a:cs typeface="Arial" panose="020B0604020202020204" pitchFamily="34" charset="0"/>
              </a:rPr>
              <a:t>)</a:t>
            </a:r>
          </a:p>
          <a:p>
            <a:pPr algn="just"/>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Quản</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lý</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tờ</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khai</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đăng</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ký</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và</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luân</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chuyển</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tờ</a:t>
            </a:r>
            <a:r>
              <a:rPr lang="en-US" sz="3400" b="0" i="0" u="none" strike="noStrike" baseline="0" dirty="0">
                <a:solidFill>
                  <a:srgbClr val="6E309C"/>
                </a:solidFill>
                <a:latin typeface="Arial" panose="020B0604020202020204" pitchFamily="34" charset="0"/>
                <a:cs typeface="Arial" panose="020B0604020202020204" pitchFamily="34" charset="0"/>
              </a:rPr>
              <a:t> </a:t>
            </a:r>
            <a:r>
              <a:rPr lang="en-US" sz="3400" b="0" i="0" u="none" strike="noStrike" baseline="0" dirty="0" err="1">
                <a:solidFill>
                  <a:srgbClr val="6E309C"/>
                </a:solidFill>
                <a:latin typeface="Arial" panose="020B0604020202020204" pitchFamily="34" charset="0"/>
                <a:cs typeface="Arial" panose="020B0604020202020204" pitchFamily="34" charset="0"/>
              </a:rPr>
              <a:t>khai</a:t>
            </a:r>
            <a:r>
              <a:rPr lang="en-US" sz="3400" dirty="0">
                <a:solidFill>
                  <a:srgbClr val="6E309C"/>
                </a:solidFill>
                <a:latin typeface="Arial" panose="020B0604020202020204" pitchFamily="34" charset="0"/>
                <a:cs typeface="Arial" panose="020B0604020202020204" pitchFamily="34" charset="0"/>
              </a:rPr>
              <a:t>.</a:t>
            </a:r>
            <a:endParaRPr lang="en-US" sz="3400" b="1" dirty="0">
              <a:solidFill>
                <a:srgbClr val="6E309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728754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FDD7B-99CC-499F-983B-2306DF43264C}"/>
              </a:ext>
            </a:extLst>
          </p:cNvPr>
          <p:cNvSpPr>
            <a:spLocks noGrp="1"/>
          </p:cNvSpPr>
          <p:nvPr>
            <p:ph type="title"/>
          </p:nvPr>
        </p:nvSpPr>
        <p:spPr>
          <a:xfrm>
            <a:off x="-1905000" y="821078"/>
            <a:ext cx="16594115" cy="1143000"/>
          </a:xfrm>
        </p:spPr>
        <p:txBody>
          <a:bodyPr>
            <a:normAutofit/>
          </a:bodyPr>
          <a:lstStyle/>
          <a:p>
            <a:r>
              <a:rPr lang="en-US" b="1" dirty="0" err="1">
                <a:solidFill>
                  <a:srgbClr val="FF0000"/>
                </a:solidFill>
                <a:ea typeface="+mn-ea"/>
              </a:rPr>
              <a:t>Tiếp</a:t>
            </a:r>
            <a:r>
              <a:rPr lang="en-US" b="1" dirty="0">
                <a:solidFill>
                  <a:srgbClr val="FF0000"/>
                </a:solidFill>
                <a:ea typeface="+mn-ea"/>
              </a:rPr>
              <a:t> </a:t>
            </a:r>
            <a:r>
              <a:rPr lang="en-US" b="1" dirty="0" err="1">
                <a:solidFill>
                  <a:srgbClr val="FF0000"/>
                </a:solidFill>
                <a:ea typeface="+mn-ea"/>
              </a:rPr>
              <a:t>nhận</a:t>
            </a:r>
            <a:r>
              <a:rPr lang="en-US" b="1" dirty="0">
                <a:solidFill>
                  <a:srgbClr val="FF0000"/>
                </a:solidFill>
                <a:ea typeface="+mn-ea"/>
              </a:rPr>
              <a:t> </a:t>
            </a:r>
            <a:r>
              <a:rPr lang="en-US" b="1" dirty="0" err="1">
                <a:solidFill>
                  <a:srgbClr val="FF0000"/>
                </a:solidFill>
                <a:ea typeface="+mn-ea"/>
              </a:rPr>
              <a:t>và</a:t>
            </a:r>
            <a:r>
              <a:rPr lang="en-US" b="1" dirty="0">
                <a:solidFill>
                  <a:srgbClr val="FF0000"/>
                </a:solidFill>
                <a:ea typeface="+mn-ea"/>
              </a:rPr>
              <a:t> </a:t>
            </a:r>
            <a:r>
              <a:rPr lang="en-US" b="1" dirty="0" err="1">
                <a:solidFill>
                  <a:srgbClr val="FF0000"/>
                </a:solidFill>
                <a:ea typeface="+mn-ea"/>
              </a:rPr>
              <a:t>kiểm</a:t>
            </a:r>
            <a:r>
              <a:rPr lang="en-US" b="1" dirty="0">
                <a:solidFill>
                  <a:srgbClr val="FF0000"/>
                </a:solidFill>
                <a:ea typeface="+mn-ea"/>
              </a:rPr>
              <a:t> </a:t>
            </a:r>
            <a:r>
              <a:rPr lang="en-US" b="1" dirty="0" err="1">
                <a:solidFill>
                  <a:srgbClr val="FF0000"/>
                </a:solidFill>
                <a:ea typeface="+mn-ea"/>
              </a:rPr>
              <a:t>tra</a:t>
            </a:r>
            <a:r>
              <a:rPr lang="en-US" b="1" dirty="0">
                <a:solidFill>
                  <a:srgbClr val="FF0000"/>
                </a:solidFill>
                <a:ea typeface="+mn-ea"/>
              </a:rPr>
              <a:t> </a:t>
            </a:r>
            <a:r>
              <a:rPr lang="en-US" b="1" dirty="0" err="1">
                <a:solidFill>
                  <a:srgbClr val="FF0000"/>
                </a:solidFill>
                <a:ea typeface="+mn-ea"/>
              </a:rPr>
              <a:t>hồ</a:t>
            </a:r>
            <a:r>
              <a:rPr lang="en-US" b="1" dirty="0">
                <a:solidFill>
                  <a:srgbClr val="FF0000"/>
                </a:solidFill>
                <a:ea typeface="+mn-ea"/>
              </a:rPr>
              <a:t> </a:t>
            </a:r>
            <a:r>
              <a:rPr lang="en-US" b="1" dirty="0" err="1">
                <a:solidFill>
                  <a:srgbClr val="FF0000"/>
                </a:solidFill>
                <a:ea typeface="+mn-ea"/>
              </a:rPr>
              <a:t>sơ</a:t>
            </a:r>
            <a:r>
              <a:rPr lang="en-US" b="1" dirty="0">
                <a:solidFill>
                  <a:srgbClr val="FF0000"/>
                </a:solidFill>
                <a:ea typeface="+mn-ea"/>
              </a:rPr>
              <a:t> </a:t>
            </a:r>
            <a:r>
              <a:rPr lang="en-US" b="1" dirty="0" err="1">
                <a:solidFill>
                  <a:srgbClr val="FF0000"/>
                </a:solidFill>
                <a:ea typeface="+mn-ea"/>
              </a:rPr>
              <a:t>hải</a:t>
            </a:r>
            <a:r>
              <a:rPr lang="en-US" b="1" dirty="0">
                <a:solidFill>
                  <a:srgbClr val="FF0000"/>
                </a:solidFill>
                <a:ea typeface="+mn-ea"/>
              </a:rPr>
              <a:t> </a:t>
            </a:r>
            <a:r>
              <a:rPr lang="en-US" b="1" dirty="0" err="1">
                <a:solidFill>
                  <a:srgbClr val="FF0000"/>
                </a:solidFill>
                <a:ea typeface="+mn-ea"/>
              </a:rPr>
              <a:t>quan</a:t>
            </a:r>
            <a:endParaRPr lang="en-GB" b="1" dirty="0">
              <a:solidFill>
                <a:srgbClr val="FF0000"/>
              </a:solidFill>
              <a:ea typeface="+mn-ea"/>
            </a:endParaRPr>
          </a:p>
        </p:txBody>
      </p:sp>
      <p:pic>
        <p:nvPicPr>
          <p:cNvPr id="1026" name="Picture 2" descr="Phân luồng tờ khai hải quan là gì?">
            <a:extLst>
              <a:ext uri="{FF2B5EF4-FFF2-40B4-BE49-F238E27FC236}">
                <a16:creationId xmlns:a16="http://schemas.microsoft.com/office/drawing/2014/main" id="{3325DFAA-25DE-A814-47D3-E76D00C1BD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1" y="1964078"/>
            <a:ext cx="14706600" cy="7775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8C3B296-CD48-ED83-5CC1-6AA65AC76FCE}"/>
              </a:ext>
            </a:extLst>
          </p:cNvPr>
          <p:cNvSpPr txBox="1"/>
          <p:nvPr/>
        </p:nvSpPr>
        <p:spPr>
          <a:xfrm>
            <a:off x="1090757" y="23599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	</a:t>
            </a:r>
          </a:p>
        </p:txBody>
      </p:sp>
    </p:spTree>
    <p:extLst>
      <p:ext uri="{BB962C8B-B14F-4D97-AF65-F5344CB8AC3E}">
        <p14:creationId xmlns:p14="http://schemas.microsoft.com/office/powerpoint/2010/main" val="29018497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991C7-E845-B65F-44ED-A83CECE07CC9}"/>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907B96C8-7420-793A-7EA7-1A79AC685AA5}"/>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2DE07EB3-42C7-5E68-2A42-DD207DE45C0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DF6E2743-50E7-25C2-FE6E-40CB06CFA93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A15FEEE0-7CD2-A4ED-6600-885D79993D2E}"/>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4" name="TextBox 3">
            <a:extLst>
              <a:ext uri="{FF2B5EF4-FFF2-40B4-BE49-F238E27FC236}">
                <a16:creationId xmlns:a16="http://schemas.microsoft.com/office/drawing/2014/main" id="{7E3A4A8C-871A-4F17-18FB-5D79A4F8D4A6}"/>
              </a:ext>
            </a:extLst>
          </p:cNvPr>
          <p:cNvSpPr txBox="1"/>
          <p:nvPr/>
        </p:nvSpPr>
        <p:spPr>
          <a:xfrm>
            <a:off x="1524000" y="1691907"/>
            <a:ext cx="15240000" cy="5078313"/>
          </a:xfrm>
          <a:prstGeom prst="rect">
            <a:avLst/>
          </a:prstGeom>
          <a:noFill/>
        </p:spPr>
        <p:txBody>
          <a:bodyPr wrap="square">
            <a:spAutoFit/>
          </a:bodyPr>
          <a:lstStyle/>
          <a:p>
            <a:pPr marL="173038" lvl="8" algn="just"/>
            <a:r>
              <a:rPr lang="en-US" sz="3600" b="1" dirty="0" err="1">
                <a:solidFill>
                  <a:srgbClr val="6E309C"/>
                </a:solidFill>
                <a:latin typeface="Arial" panose="020B0604020202020204" pitchFamily="34" charset="0"/>
                <a:cs typeface="Arial" panose="020B0604020202020204" pitchFamily="34" charset="0"/>
              </a:rPr>
              <a:t>Khái</a:t>
            </a:r>
            <a:r>
              <a:rPr lang="en-US" sz="3600" b="1" dirty="0">
                <a:solidFill>
                  <a:srgbClr val="6E309C"/>
                </a:solidFill>
                <a:latin typeface="Arial" panose="020B0604020202020204" pitchFamily="34" charset="0"/>
                <a:cs typeface="Arial" panose="020B0604020202020204" pitchFamily="34" charset="0"/>
              </a:rPr>
              <a:t> </a:t>
            </a:r>
            <a:r>
              <a:rPr lang="en-US" sz="3600" b="1" dirty="0" err="1">
                <a:solidFill>
                  <a:srgbClr val="6E309C"/>
                </a:solidFill>
                <a:latin typeface="Arial" panose="020B0604020202020204" pitchFamily="34" charset="0"/>
                <a:cs typeface="Arial" panose="020B0604020202020204" pitchFamily="34" charset="0"/>
              </a:rPr>
              <a:t>niệm</a:t>
            </a:r>
            <a:r>
              <a:rPr lang="en-US" sz="3600" b="1" dirty="0">
                <a:solidFill>
                  <a:srgbClr val="6E309C"/>
                </a:solidFill>
                <a:latin typeface="Arial" panose="020B0604020202020204" pitchFamily="34" charset="0"/>
                <a:cs typeface="Arial" panose="020B0604020202020204" pitchFamily="34" charset="0"/>
              </a:rPr>
              <a:t> </a:t>
            </a:r>
            <a:r>
              <a:rPr lang="en-US" sz="3600" b="1" dirty="0" err="1">
                <a:solidFill>
                  <a:srgbClr val="6E309C"/>
                </a:solidFill>
                <a:latin typeface="Arial" panose="020B0604020202020204" pitchFamily="34" charset="0"/>
                <a:cs typeface="Arial" panose="020B0604020202020204" pitchFamily="34" charset="0"/>
              </a:rPr>
              <a:t>phân</a:t>
            </a:r>
            <a:r>
              <a:rPr lang="en-US" sz="3600" b="1" dirty="0">
                <a:solidFill>
                  <a:srgbClr val="6E309C"/>
                </a:solidFill>
                <a:latin typeface="Arial" panose="020B0604020202020204" pitchFamily="34" charset="0"/>
                <a:cs typeface="Arial" panose="020B0604020202020204" pitchFamily="34" charset="0"/>
              </a:rPr>
              <a:t> </a:t>
            </a:r>
            <a:r>
              <a:rPr lang="en-US" sz="3600" b="1" dirty="0" err="1">
                <a:solidFill>
                  <a:srgbClr val="6E309C"/>
                </a:solidFill>
                <a:latin typeface="Arial" panose="020B0604020202020204" pitchFamily="34" charset="0"/>
                <a:cs typeface="Arial" panose="020B0604020202020204" pitchFamily="34" charset="0"/>
              </a:rPr>
              <a:t>luồng</a:t>
            </a:r>
            <a:r>
              <a:rPr lang="en-US" sz="3600" b="1" dirty="0">
                <a:solidFill>
                  <a:srgbClr val="6E309C"/>
                </a:solidFill>
                <a:latin typeface="Arial" panose="020B0604020202020204" pitchFamily="34" charset="0"/>
                <a:cs typeface="Arial" panose="020B0604020202020204" pitchFamily="34" charset="0"/>
              </a:rPr>
              <a:t> </a:t>
            </a:r>
            <a:r>
              <a:rPr lang="en-US" sz="3600" b="1" dirty="0" err="1">
                <a:solidFill>
                  <a:srgbClr val="6E309C"/>
                </a:solidFill>
                <a:latin typeface="Arial" panose="020B0604020202020204" pitchFamily="34" charset="0"/>
                <a:cs typeface="Arial" panose="020B0604020202020204" pitchFamily="34" charset="0"/>
              </a:rPr>
              <a:t>tờ</a:t>
            </a:r>
            <a:r>
              <a:rPr lang="en-US" sz="3600" b="1" dirty="0">
                <a:solidFill>
                  <a:srgbClr val="6E309C"/>
                </a:solidFill>
                <a:latin typeface="Arial" panose="020B0604020202020204" pitchFamily="34" charset="0"/>
                <a:cs typeface="Arial" panose="020B0604020202020204" pitchFamily="34" charset="0"/>
              </a:rPr>
              <a:t> </a:t>
            </a:r>
            <a:r>
              <a:rPr lang="en-US" sz="3600" b="1" dirty="0" err="1">
                <a:solidFill>
                  <a:srgbClr val="6E309C"/>
                </a:solidFill>
                <a:latin typeface="Arial" panose="020B0604020202020204" pitchFamily="34" charset="0"/>
                <a:cs typeface="Arial" panose="020B0604020202020204" pitchFamily="34" charset="0"/>
              </a:rPr>
              <a:t>khai</a:t>
            </a:r>
            <a:endParaRPr lang="vi-VN" sz="3600" b="1" dirty="0">
              <a:solidFill>
                <a:srgbClr val="6E309C"/>
              </a:solidFill>
              <a:latin typeface="Arial" panose="020B0604020202020204" pitchFamily="34" charset="0"/>
              <a:cs typeface="Arial" panose="020B0604020202020204" pitchFamily="34" charset="0"/>
            </a:endParaRPr>
          </a:p>
          <a:p>
            <a:pPr marL="173038" lvl="8" algn="just"/>
            <a:endParaRPr lang="vi-VN" sz="3200" b="1" dirty="0">
              <a:solidFill>
                <a:srgbClr val="6E309C"/>
              </a:solidFill>
              <a:latin typeface="Arial" panose="020B0604020202020204" pitchFamily="34" charset="0"/>
              <a:cs typeface="Arial" panose="020B0604020202020204" pitchFamily="34" charset="0"/>
            </a:endParaRPr>
          </a:p>
          <a:p>
            <a:pPr marL="173038" lvl="8" algn="just"/>
            <a:r>
              <a:rPr lang="vi-VN" sz="3600" dirty="0">
                <a:solidFill>
                  <a:srgbClr val="6E309C"/>
                </a:solidFill>
                <a:latin typeface="Arial" panose="020B0604020202020204" pitchFamily="34" charset="0"/>
                <a:cs typeface="Arial" panose="020B0604020202020204" pitchFamily="34" charset="0"/>
              </a:rPr>
              <a:t>Phân Luồng Hải Quan (Customs Clearance) là quá trình quản lý và xử lý hàng hóa khi chúng di chuyển qua biên giới quốc gia, qua cửa khẩu hoặc cảng biển, và phải tuân thủ các quy định và quy trình hải quan cụ thể của quốc gia đó. Quá trình này nhằm đảm bảo rằng hàng hóa được kiểm tra, thông quan, và thuế quan được tính đúng quy định, bảo vệ an ninh quốc gia, và tuân thủ các quy định xuất nhập khẩu.</a:t>
            </a:r>
            <a:endParaRPr lang="en-US" sz="3600" dirty="0">
              <a:solidFill>
                <a:srgbClr val="6E309C"/>
              </a:solidFill>
              <a:latin typeface="Arial" panose="020B0604020202020204" pitchFamily="34" charset="0"/>
              <a:cs typeface="Arial" panose="020B0604020202020204" pitchFamily="34" charset="0"/>
            </a:endParaRPr>
          </a:p>
          <a:p>
            <a:pPr marL="173038" lvl="8" algn="just"/>
            <a:r>
              <a:rPr lang="en-US" sz="3600" dirty="0">
                <a:solidFill>
                  <a:srgbClr val="6E309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1298017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B87BF-EB2B-0BBE-2C5A-AF57F391095C}"/>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563C3C93-22A4-B49B-00DB-DCABEF17501B}"/>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2777D684-B881-A6CD-7F2C-BFA4DCED18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0594D8E8-0F4C-D6C0-7667-D243D8EF381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EB6F977C-EB0C-6623-0E21-D0C0C812C818}"/>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4" name="TextBox 3">
            <a:extLst>
              <a:ext uri="{FF2B5EF4-FFF2-40B4-BE49-F238E27FC236}">
                <a16:creationId xmlns:a16="http://schemas.microsoft.com/office/drawing/2014/main" id="{FC6B2313-E4A4-5997-CBF7-9A00E688C254}"/>
              </a:ext>
            </a:extLst>
          </p:cNvPr>
          <p:cNvSpPr txBox="1"/>
          <p:nvPr/>
        </p:nvSpPr>
        <p:spPr>
          <a:xfrm>
            <a:off x="1457254" y="1622243"/>
            <a:ext cx="15240000" cy="707886"/>
          </a:xfrm>
          <a:prstGeom prst="rect">
            <a:avLst/>
          </a:prstGeom>
          <a:noFill/>
        </p:spPr>
        <p:txBody>
          <a:bodyPr wrap="square">
            <a:spAutoFit/>
          </a:bodyPr>
          <a:lstStyle/>
          <a:p>
            <a:pPr marL="173038" lvl="8" algn="just"/>
            <a:r>
              <a:rPr lang="en-US" sz="4000" b="1" dirty="0" err="1">
                <a:solidFill>
                  <a:srgbClr val="00B050"/>
                </a:solidFill>
                <a:latin typeface="Arial" panose="020B0604020202020204" pitchFamily="34" charset="0"/>
                <a:cs typeface="Arial" panose="020B0604020202020204" pitchFamily="34" charset="0"/>
              </a:rPr>
              <a:t>Luồng</a:t>
            </a:r>
            <a:r>
              <a:rPr lang="en-US" sz="4000" b="1" dirty="0">
                <a:solidFill>
                  <a:srgbClr val="00B050"/>
                </a:solidFill>
                <a:latin typeface="Arial" panose="020B0604020202020204" pitchFamily="34" charset="0"/>
                <a:cs typeface="Arial" panose="020B0604020202020204" pitchFamily="34" charset="0"/>
              </a:rPr>
              <a:t> </a:t>
            </a:r>
            <a:r>
              <a:rPr lang="en-US" sz="4000" b="1" dirty="0" err="1">
                <a:solidFill>
                  <a:srgbClr val="00B050"/>
                </a:solidFill>
                <a:latin typeface="Arial" panose="020B0604020202020204" pitchFamily="34" charset="0"/>
                <a:cs typeface="Arial" panose="020B0604020202020204" pitchFamily="34" charset="0"/>
              </a:rPr>
              <a:t>Xanh</a:t>
            </a:r>
            <a:r>
              <a:rPr lang="en-US" sz="4000" b="1" dirty="0">
                <a:solidFill>
                  <a:srgbClr val="00B050"/>
                </a:solidFill>
                <a:latin typeface="Arial" panose="020B0604020202020204" pitchFamily="34" charset="0"/>
                <a:cs typeface="Arial" panose="020B0604020202020204" pitchFamily="34" charset="0"/>
              </a:rPr>
              <a:t> (Green Lane) </a:t>
            </a:r>
          </a:p>
        </p:txBody>
      </p:sp>
      <p:sp>
        <p:nvSpPr>
          <p:cNvPr id="3" name="Content Placeholder 2">
            <a:extLst>
              <a:ext uri="{FF2B5EF4-FFF2-40B4-BE49-F238E27FC236}">
                <a16:creationId xmlns:a16="http://schemas.microsoft.com/office/drawing/2014/main" id="{F4A5EEE1-DA43-7A1A-252F-B2B8814F7734}"/>
              </a:ext>
            </a:extLst>
          </p:cNvPr>
          <p:cNvSpPr txBox="1">
            <a:spLocks/>
          </p:cNvSpPr>
          <p:nvPr/>
        </p:nvSpPr>
        <p:spPr>
          <a:xfrm>
            <a:off x="1484027" y="2593503"/>
            <a:ext cx="16002000" cy="4351338"/>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r>
              <a:rPr lang="vi-VN" sz="3600" dirty="0">
                <a:solidFill>
                  <a:srgbClr val="6E309C"/>
                </a:solidFill>
              </a:rPr>
              <a:t>Ký hiệu tờ khai luồng xanh: Mã ký hiệu 1</a:t>
            </a:r>
          </a:p>
          <a:p>
            <a:pPr marL="0" indent="0" algn="just">
              <a:buFont typeface="Arial" panose="020B0604020202020204" pitchFamily="34" charset="0"/>
              <a:buNone/>
            </a:pPr>
            <a:r>
              <a:rPr lang="vi-VN" sz="3600" dirty="0">
                <a:solidFill>
                  <a:srgbClr val="6E309C"/>
                </a:solidFill>
              </a:rPr>
              <a:t>Luồng xanh là luồng thuận lợi và ưu tiên dành cho hàng hóa có mức độ rủi ro thấp và đã tuân thủ các quy định hải quan. Hàng hóa trong luồng xanh được xử lý nhanh chóng và thông quan một cách dễ dàng, giúp giảm thời gian và chi phí cho doanh nghiệp.</a:t>
            </a:r>
          </a:p>
          <a:p>
            <a:pPr marL="0" indent="0" algn="just">
              <a:buFont typeface="Arial" panose="020B0604020202020204" pitchFamily="34" charset="0"/>
              <a:buNone/>
            </a:pPr>
            <a:r>
              <a:rPr lang="vi-VN" sz="3600" dirty="0">
                <a:solidFill>
                  <a:srgbClr val="6E309C"/>
                </a:solidFill>
              </a:rPr>
              <a:t>Các yếu tố giúp hàng hóa được đưa vào luồng xanh bao gồm:</a:t>
            </a:r>
          </a:p>
          <a:p>
            <a:pPr algn="just">
              <a:buFont typeface="Wingdings" panose="05000000000000000000" pitchFamily="2" charset="2"/>
              <a:buChar char="ü"/>
            </a:pPr>
            <a:r>
              <a:rPr lang="vi-VN" sz="3600" dirty="0">
                <a:solidFill>
                  <a:srgbClr val="6E309C"/>
                </a:solidFill>
              </a:rPr>
              <a:t>Tuân thủ đầy đủ các quy định hải quan và thông quan trước khi nhập cảnh.</a:t>
            </a:r>
          </a:p>
          <a:p>
            <a:pPr algn="just">
              <a:buFont typeface="Wingdings" panose="05000000000000000000" pitchFamily="2" charset="2"/>
              <a:buChar char="ü"/>
            </a:pPr>
            <a:r>
              <a:rPr lang="vi-VN" sz="3600" dirty="0">
                <a:solidFill>
                  <a:srgbClr val="6E309C"/>
                </a:solidFill>
              </a:rPr>
              <a:t>Hàng hóa đã được xác minh và kiểm tra tại cảng xuất khẩu hoặc các điểm trước đó.</a:t>
            </a:r>
          </a:p>
          <a:p>
            <a:pPr algn="just">
              <a:buFont typeface="Wingdings" panose="05000000000000000000" pitchFamily="2" charset="2"/>
              <a:buChar char="ü"/>
            </a:pPr>
            <a:r>
              <a:rPr lang="vi-VN" sz="3600" dirty="0">
                <a:solidFill>
                  <a:srgbClr val="6E309C"/>
                </a:solidFill>
              </a:rPr>
              <a:t>Hàng hóa có lịch sử xuất khẩu an toàn và đáng tin cậy</a:t>
            </a:r>
          </a:p>
          <a:p>
            <a:pPr marL="0" indent="0" algn="just">
              <a:buFont typeface="Arial" panose="020B0604020202020204" pitchFamily="34" charset="0"/>
              <a:buNone/>
            </a:pPr>
            <a:endParaRPr lang="en-US" dirty="0">
              <a:solidFill>
                <a:srgbClr val="532476"/>
              </a:solidFill>
              <a:latin typeface="+mn-lt"/>
            </a:endParaRPr>
          </a:p>
        </p:txBody>
      </p:sp>
    </p:spTree>
    <p:extLst>
      <p:ext uri="{BB962C8B-B14F-4D97-AF65-F5344CB8AC3E}">
        <p14:creationId xmlns:p14="http://schemas.microsoft.com/office/powerpoint/2010/main" val="302429384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F82D6-4273-F120-4A8A-94A8BC886D89}"/>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6DC79C59-636D-4433-0CD1-5C36AAD64D5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A3E5F1BA-76A0-8A46-EF21-6985223B74B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6C054B3E-7259-BF42-038B-1546505ED68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859DA942-111E-7285-ADBC-D58B43B1C8F1}"/>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4" name="TextBox 3">
            <a:extLst>
              <a:ext uri="{FF2B5EF4-FFF2-40B4-BE49-F238E27FC236}">
                <a16:creationId xmlns:a16="http://schemas.microsoft.com/office/drawing/2014/main" id="{9CC09FA2-BBCC-0CFE-C208-731E7FF327F5}"/>
              </a:ext>
            </a:extLst>
          </p:cNvPr>
          <p:cNvSpPr txBox="1"/>
          <p:nvPr/>
        </p:nvSpPr>
        <p:spPr>
          <a:xfrm>
            <a:off x="1457254" y="1622243"/>
            <a:ext cx="15240000" cy="769441"/>
          </a:xfrm>
          <a:prstGeom prst="rect">
            <a:avLst/>
          </a:prstGeom>
          <a:noFill/>
        </p:spPr>
        <p:txBody>
          <a:bodyPr wrap="square">
            <a:spAutoFit/>
          </a:bodyPr>
          <a:lstStyle/>
          <a:p>
            <a:pPr marL="173038" lvl="8" algn="just"/>
            <a:r>
              <a:rPr lang="en-US" sz="4400" b="1" i="0" dirty="0" err="1">
                <a:solidFill>
                  <a:srgbClr val="F39C12"/>
                </a:solidFill>
                <a:effectLst/>
                <a:latin typeface="Times New Roman" panose="02020603050405020304" pitchFamily="18" charset="0"/>
                <a:cs typeface="Times New Roman" panose="02020603050405020304" pitchFamily="18" charset="0"/>
              </a:rPr>
              <a:t>Luồng</a:t>
            </a:r>
            <a:r>
              <a:rPr lang="en-US" sz="4400" b="1" i="0" dirty="0">
                <a:solidFill>
                  <a:srgbClr val="F39C12"/>
                </a:solidFill>
                <a:effectLst/>
                <a:latin typeface="Times New Roman" panose="02020603050405020304" pitchFamily="18" charset="0"/>
                <a:cs typeface="Times New Roman" panose="02020603050405020304" pitchFamily="18" charset="0"/>
              </a:rPr>
              <a:t> </a:t>
            </a:r>
            <a:r>
              <a:rPr lang="en-US" sz="4400" b="1" i="0" dirty="0" err="1">
                <a:solidFill>
                  <a:srgbClr val="F39C12"/>
                </a:solidFill>
                <a:effectLst/>
                <a:latin typeface="Times New Roman" panose="02020603050405020304" pitchFamily="18" charset="0"/>
                <a:cs typeface="Times New Roman" panose="02020603050405020304" pitchFamily="18" charset="0"/>
              </a:rPr>
              <a:t>Vàng</a:t>
            </a:r>
            <a:r>
              <a:rPr lang="en-US" sz="4400" b="1" i="0" dirty="0">
                <a:solidFill>
                  <a:srgbClr val="F39C12"/>
                </a:solidFill>
                <a:effectLst/>
                <a:latin typeface="Times New Roman" panose="02020603050405020304" pitchFamily="18" charset="0"/>
                <a:cs typeface="Times New Roman" panose="02020603050405020304" pitchFamily="18" charset="0"/>
              </a:rPr>
              <a:t> (Yellow Lane)</a:t>
            </a:r>
            <a:r>
              <a:rPr lang="en-US" sz="4400" dirty="0">
                <a:highlight>
                  <a:srgbClr val="FFFF00"/>
                </a:highlight>
                <a:latin typeface="Times New Roman" panose="02020603050405020304" pitchFamily="18" charset="0"/>
                <a:cs typeface="Times New Roman" panose="02020603050405020304" pitchFamily="18" charset="0"/>
              </a:rPr>
              <a:t> </a:t>
            </a:r>
            <a:endParaRPr lang="en-US" b="1" dirty="0">
              <a:solidFill>
                <a:srgbClr val="00B050"/>
              </a:solidFill>
              <a:latin typeface="Arial" panose="020B0604020202020204" pitchFamily="34" charset="0"/>
              <a:cs typeface="Arial" panose="020B0604020202020204" pitchFamily="34" charset="0"/>
            </a:endParaRPr>
          </a:p>
        </p:txBody>
      </p:sp>
      <p:sp>
        <p:nvSpPr>
          <p:cNvPr id="6" name="Content Placeholder 2">
            <a:extLst>
              <a:ext uri="{FF2B5EF4-FFF2-40B4-BE49-F238E27FC236}">
                <a16:creationId xmlns:a16="http://schemas.microsoft.com/office/drawing/2014/main" id="{BBA5E696-9199-4758-141D-635026ADECE6}"/>
              </a:ext>
            </a:extLst>
          </p:cNvPr>
          <p:cNvSpPr txBox="1">
            <a:spLocks/>
          </p:cNvSpPr>
          <p:nvPr/>
        </p:nvSpPr>
        <p:spPr>
          <a:xfrm>
            <a:off x="1676400" y="2514532"/>
            <a:ext cx="15240000" cy="5360987"/>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r>
              <a:rPr lang="vi-VN" dirty="0">
                <a:solidFill>
                  <a:srgbClr val="7030A0"/>
                </a:solidFill>
                <a:latin typeface="+mn-lt"/>
              </a:rPr>
              <a:t>Ký hiệu tờ khai luồng vàng: Mã ký hiệu 2</a:t>
            </a:r>
          </a:p>
          <a:p>
            <a:pPr marL="0" indent="0" algn="just">
              <a:buFont typeface="Arial" panose="020B0604020202020204" pitchFamily="34" charset="0"/>
              <a:buNone/>
            </a:pPr>
            <a:r>
              <a:rPr lang="vi-VN" dirty="0">
                <a:solidFill>
                  <a:srgbClr val="7030A0"/>
                </a:solidFill>
                <a:latin typeface="+mn-lt"/>
              </a:rPr>
              <a:t>Luồng vàng trong phân luồng hải quan áp dụng cho hàng hóa có mức độ rủi ro thấp hơn so với luồng đỏ, nhưng vẫn cần phải kiểm tra và xác minh. Thông thường, các trường hợp sau đây có thể được đưa vào luồng vàng:</a:t>
            </a:r>
          </a:p>
          <a:p>
            <a:pPr algn="just">
              <a:buFont typeface="Wingdings" panose="05000000000000000000" pitchFamily="2" charset="2"/>
              <a:buChar char="ü"/>
            </a:pPr>
            <a:r>
              <a:rPr lang="vi-VN" dirty="0">
                <a:solidFill>
                  <a:srgbClr val="7030A0"/>
                </a:solidFill>
                <a:latin typeface="+mn-lt"/>
              </a:rPr>
              <a:t>Hàng hóa đã được kiểm tra và xác minh ở quốc gia xuất khẩu hoặc đã được hải quan xác nhận.</a:t>
            </a:r>
          </a:p>
          <a:p>
            <a:pPr algn="just">
              <a:buFont typeface="Wingdings" panose="05000000000000000000" pitchFamily="2" charset="2"/>
              <a:buChar char="ü"/>
            </a:pPr>
            <a:r>
              <a:rPr lang="vi-VN" dirty="0">
                <a:solidFill>
                  <a:srgbClr val="7030A0"/>
                </a:solidFill>
                <a:latin typeface="+mn-lt"/>
              </a:rPr>
              <a:t>Hàng hóa thuộc danh sách kiểm tra ngẫu nhiên.</a:t>
            </a:r>
          </a:p>
          <a:p>
            <a:pPr algn="just">
              <a:buFont typeface="Wingdings" panose="05000000000000000000" pitchFamily="2" charset="2"/>
              <a:buChar char="ü"/>
            </a:pPr>
            <a:r>
              <a:rPr lang="vi-VN" dirty="0">
                <a:solidFill>
                  <a:srgbClr val="7030A0"/>
                </a:solidFill>
                <a:latin typeface="+mn-lt"/>
              </a:rPr>
              <a:t>Hàng hóa có thông tin không phù hợp hoặc không đầy đủ trên hóa đơn hoặc tài liệu liên quan.</a:t>
            </a:r>
          </a:p>
          <a:p>
            <a:pPr marL="0" indent="0" algn="just">
              <a:buFont typeface="Arial" panose="020B0604020202020204" pitchFamily="34" charset="0"/>
              <a:buNone/>
            </a:pPr>
            <a:r>
              <a:rPr lang="vi-VN" dirty="0">
                <a:solidFill>
                  <a:srgbClr val="7030A0"/>
                </a:solidFill>
                <a:latin typeface="+mn-lt"/>
              </a:rPr>
              <a:t>Trong luồng vàng, thời gian thông quan thường nhanh hơn so với luồng đỏ, nhưng doanh nghiệp vẫn cần chú ý đến việc cung cấp thông tin và tài liệu chính xác để tránh trễ hạn</a:t>
            </a:r>
          </a:p>
          <a:p>
            <a:pPr marL="0" indent="0" algn="just">
              <a:buFont typeface="Arial" panose="020B0604020202020204" pitchFamily="34" charset="0"/>
              <a:buNone/>
            </a:pPr>
            <a:endParaRPr lang="en-US" dirty="0">
              <a:solidFill>
                <a:srgbClr val="7030A0"/>
              </a:solidFill>
              <a:latin typeface="+mn-lt"/>
            </a:endParaRPr>
          </a:p>
        </p:txBody>
      </p:sp>
    </p:spTree>
    <p:extLst>
      <p:ext uri="{BB962C8B-B14F-4D97-AF65-F5344CB8AC3E}">
        <p14:creationId xmlns:p14="http://schemas.microsoft.com/office/powerpoint/2010/main" val="174822427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A5DA0-1D7E-8C3A-966B-C2FCCFC107FA}"/>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F5936CAD-BFF3-BDB7-84DF-B680295039B2}"/>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96449E4E-8C1E-FC97-C238-292FD76F418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85D9238D-584C-B687-0C7D-939E74E3CFB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24B84A80-A20E-3D52-270F-C3FC3AE13D84}"/>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7" name="Title 1">
            <a:extLst>
              <a:ext uri="{FF2B5EF4-FFF2-40B4-BE49-F238E27FC236}">
                <a16:creationId xmlns:a16="http://schemas.microsoft.com/office/drawing/2014/main" id="{7947CD98-355C-08D6-8AFC-76A123A07A27}"/>
              </a:ext>
            </a:extLst>
          </p:cNvPr>
          <p:cNvSpPr txBox="1">
            <a:spLocks/>
          </p:cNvSpPr>
          <p:nvPr/>
        </p:nvSpPr>
        <p:spPr>
          <a:xfrm>
            <a:off x="14416" y="1415587"/>
            <a:ext cx="10515600" cy="1325563"/>
          </a:xfrm>
          <a:prstGeom prst="rect">
            <a:avLst/>
          </a:prstGeom>
        </p:spPr>
        <p:txBody>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dirty="0" err="1">
                <a:solidFill>
                  <a:srgbClr val="FF0000"/>
                </a:solidFill>
              </a:rPr>
              <a:t>Luồng</a:t>
            </a:r>
            <a:r>
              <a:rPr lang="en-US" dirty="0">
                <a:solidFill>
                  <a:srgbClr val="FF0000"/>
                </a:solidFill>
              </a:rPr>
              <a:t> </a:t>
            </a:r>
            <a:r>
              <a:rPr lang="en-US" dirty="0" err="1">
                <a:solidFill>
                  <a:srgbClr val="FF0000"/>
                </a:solidFill>
              </a:rPr>
              <a:t>đỏ</a:t>
            </a:r>
            <a:r>
              <a:rPr lang="en-US" dirty="0">
                <a:solidFill>
                  <a:srgbClr val="FF0000"/>
                </a:solidFill>
              </a:rPr>
              <a:t> (Red Lane) </a:t>
            </a:r>
          </a:p>
        </p:txBody>
      </p:sp>
      <p:sp>
        <p:nvSpPr>
          <p:cNvPr id="8" name="Content Placeholder 2">
            <a:extLst>
              <a:ext uri="{FF2B5EF4-FFF2-40B4-BE49-F238E27FC236}">
                <a16:creationId xmlns:a16="http://schemas.microsoft.com/office/drawing/2014/main" id="{199DAD88-9D16-D981-17C2-B92637A2C05C}"/>
              </a:ext>
            </a:extLst>
          </p:cNvPr>
          <p:cNvSpPr txBox="1">
            <a:spLocks/>
          </p:cNvSpPr>
          <p:nvPr/>
        </p:nvSpPr>
        <p:spPr>
          <a:xfrm>
            <a:off x="1654544" y="2344501"/>
            <a:ext cx="15827364" cy="4775200"/>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r>
              <a:rPr lang="vi-VN" dirty="0">
                <a:solidFill>
                  <a:srgbClr val="7030A0"/>
                </a:solidFill>
                <a:latin typeface="+mn-lt"/>
                <a:cs typeface="Times New Roman" panose="02020603050405020304" pitchFamily="18" charset="0"/>
              </a:rPr>
              <a:t>Ký hiệu tờ khai luồng đỏ: Mã ký hiệu 3</a:t>
            </a:r>
          </a:p>
          <a:p>
            <a:pPr marL="0" indent="0" algn="just">
              <a:buFont typeface="Arial" panose="020B0604020202020204" pitchFamily="34" charset="0"/>
              <a:buNone/>
            </a:pPr>
            <a:r>
              <a:rPr lang="vi-VN" dirty="0">
                <a:solidFill>
                  <a:srgbClr val="7030A0"/>
                </a:solidFill>
                <a:latin typeface="+mn-lt"/>
                <a:cs typeface="Times New Roman" panose="02020603050405020304" pitchFamily="18" charset="0"/>
              </a:rPr>
              <a:t>Luồng đỏ trong phân luồng hải quan thường được dành cho hàng hóa có yêu cầu kiểm tra nghiêm ngặt hoặc hàng hóa gây nghi ngờ về việc tuân thủ quy định hải quan. Các trường hợp thường xuyên được đưa vào luồng đỏ bao gồm:</a:t>
            </a:r>
          </a:p>
          <a:p>
            <a:pPr algn="just">
              <a:buFont typeface="Wingdings" panose="05000000000000000000" pitchFamily="2" charset="2"/>
              <a:buChar char="ü"/>
            </a:pPr>
            <a:r>
              <a:rPr lang="vi-VN" dirty="0">
                <a:solidFill>
                  <a:srgbClr val="7030A0"/>
                </a:solidFill>
                <a:latin typeface="+mn-lt"/>
                <a:cs typeface="Times New Roman" panose="02020603050405020304" pitchFamily="18" charset="0"/>
              </a:rPr>
              <a:t>Hàng hóa có giá trị cao.</a:t>
            </a:r>
          </a:p>
          <a:p>
            <a:pPr algn="just">
              <a:buFont typeface="Wingdings" panose="05000000000000000000" pitchFamily="2" charset="2"/>
              <a:buChar char="ü"/>
            </a:pPr>
            <a:r>
              <a:rPr lang="vi-VN" dirty="0">
                <a:solidFill>
                  <a:srgbClr val="7030A0"/>
                </a:solidFill>
                <a:latin typeface="+mn-lt"/>
                <a:cs typeface="Times New Roman" panose="02020603050405020304" pitchFamily="18" charset="0"/>
              </a:rPr>
              <a:t>Hàng hóa có nguồn gốc hoặc xuất xứ không rõ ràng.</a:t>
            </a:r>
          </a:p>
          <a:p>
            <a:pPr algn="just">
              <a:buFont typeface="Wingdings" panose="05000000000000000000" pitchFamily="2" charset="2"/>
              <a:buChar char="ü"/>
            </a:pPr>
            <a:r>
              <a:rPr lang="vi-VN" dirty="0">
                <a:solidFill>
                  <a:srgbClr val="7030A0"/>
                </a:solidFill>
                <a:latin typeface="+mn-lt"/>
                <a:cs typeface="Times New Roman" panose="02020603050405020304" pitchFamily="18" charset="0"/>
              </a:rPr>
              <a:t>Hàng hóa thuộc ngành công nghiệp đặc biệt như dược phẩm hoặc thực phẩm.</a:t>
            </a:r>
          </a:p>
          <a:p>
            <a:pPr algn="just">
              <a:buFont typeface="Wingdings" panose="05000000000000000000" pitchFamily="2" charset="2"/>
              <a:buChar char="ü"/>
            </a:pPr>
            <a:r>
              <a:rPr lang="vi-VN" dirty="0">
                <a:solidFill>
                  <a:srgbClr val="7030A0"/>
                </a:solidFill>
                <a:latin typeface="+mn-lt"/>
                <a:cs typeface="Times New Roman" panose="02020603050405020304" pitchFamily="18" charset="0"/>
              </a:rPr>
              <a:t>Hàng hóa đang trong quá trình tạm giữ vì các vấn đề liên quan đến hải quan.</a:t>
            </a:r>
          </a:p>
          <a:p>
            <a:pPr marL="0" indent="0" algn="just">
              <a:buFont typeface="Arial" panose="020B0604020202020204" pitchFamily="34" charset="0"/>
              <a:buNone/>
            </a:pPr>
            <a:r>
              <a:rPr lang="vi-VN" dirty="0">
                <a:solidFill>
                  <a:srgbClr val="7030A0"/>
                </a:solidFill>
                <a:latin typeface="+mn-lt"/>
                <a:cs typeface="Times New Roman" panose="02020603050405020304" pitchFamily="18" charset="0"/>
              </a:rPr>
              <a:t>Khi hàng hóa bước vào luồng đỏ, quá trình kiểm tra và xem xét có thể kéo dài, dẫn đến việc thời gian thông quan kéo dài và tăng chi phí cho doanh nghiệp.</a:t>
            </a:r>
          </a:p>
          <a:p>
            <a:pPr marL="0" indent="0" algn="just">
              <a:buFont typeface="Arial" panose="020B0604020202020204" pitchFamily="34" charset="0"/>
              <a:buNone/>
            </a:pPr>
            <a:endParaRPr lang="en-US" dirty="0">
              <a:solidFill>
                <a:srgbClr val="7030A0"/>
              </a:solidFill>
              <a:latin typeface="+mn-lt"/>
              <a:cs typeface="Times New Roman" panose="02020603050405020304" pitchFamily="18" charset="0"/>
            </a:endParaRPr>
          </a:p>
        </p:txBody>
      </p:sp>
    </p:spTree>
    <p:extLst>
      <p:ext uri="{BB962C8B-B14F-4D97-AF65-F5344CB8AC3E}">
        <p14:creationId xmlns:p14="http://schemas.microsoft.com/office/powerpoint/2010/main" val="275262446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5A8EA-F3FF-947B-4720-C155EE4CF0D6}"/>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C4EAEBE1-E81C-E1E1-C89E-49786A520FC7}"/>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0B9748DC-9408-BFD2-EDB3-E47C2A0D31E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ABA0CFDC-4788-AF6B-AD2F-5D7D3186F0B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50C6ED76-732F-89F8-B04E-7BA30CC95A05}"/>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3" name="Title 1">
            <a:extLst>
              <a:ext uri="{FF2B5EF4-FFF2-40B4-BE49-F238E27FC236}">
                <a16:creationId xmlns:a16="http://schemas.microsoft.com/office/drawing/2014/main" id="{F1C5E14B-87AD-4056-5494-007A21CD82FC}"/>
              </a:ext>
            </a:extLst>
          </p:cNvPr>
          <p:cNvSpPr txBox="1">
            <a:spLocks/>
          </p:cNvSpPr>
          <p:nvPr/>
        </p:nvSpPr>
        <p:spPr>
          <a:xfrm>
            <a:off x="1036520" y="1498994"/>
            <a:ext cx="10515600" cy="1325563"/>
          </a:xfrm>
          <a:prstGeom prst="rect">
            <a:avLst/>
          </a:prstGeom>
        </p:spPr>
        <p:txBody>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dirty="0" err="1">
                <a:solidFill>
                  <a:srgbClr val="FF0000"/>
                </a:solidFill>
              </a:rPr>
              <a:t>Nguyên</a:t>
            </a:r>
            <a:r>
              <a:rPr lang="en-US" dirty="0">
                <a:solidFill>
                  <a:srgbClr val="FF0000"/>
                </a:solidFill>
              </a:rPr>
              <a:t> </a:t>
            </a:r>
            <a:r>
              <a:rPr lang="en-US" dirty="0" err="1">
                <a:solidFill>
                  <a:srgbClr val="FF0000"/>
                </a:solidFill>
              </a:rPr>
              <a:t>nhân</a:t>
            </a:r>
            <a:r>
              <a:rPr lang="en-US" dirty="0">
                <a:solidFill>
                  <a:srgbClr val="FF0000"/>
                </a:solidFill>
              </a:rPr>
              <a:t> </a:t>
            </a:r>
            <a:r>
              <a:rPr lang="en-US" dirty="0" err="1">
                <a:solidFill>
                  <a:srgbClr val="FF0000"/>
                </a:solidFill>
              </a:rPr>
              <a:t>khiến</a:t>
            </a:r>
            <a:r>
              <a:rPr lang="en-US" dirty="0">
                <a:solidFill>
                  <a:srgbClr val="FF0000"/>
                </a:solidFill>
              </a:rPr>
              <a:t> </a:t>
            </a:r>
            <a:r>
              <a:rPr lang="en-US" dirty="0" err="1">
                <a:solidFill>
                  <a:srgbClr val="FF0000"/>
                </a:solidFill>
              </a:rPr>
              <a:t>tờ</a:t>
            </a:r>
            <a:r>
              <a:rPr lang="en-US" dirty="0">
                <a:solidFill>
                  <a:srgbClr val="FF0000"/>
                </a:solidFill>
              </a:rPr>
              <a:t> </a:t>
            </a:r>
            <a:r>
              <a:rPr lang="en-US" dirty="0" err="1">
                <a:solidFill>
                  <a:srgbClr val="FF0000"/>
                </a:solidFill>
              </a:rPr>
              <a:t>khai</a:t>
            </a:r>
            <a:r>
              <a:rPr lang="en-US" dirty="0">
                <a:solidFill>
                  <a:srgbClr val="FF0000"/>
                </a:solidFill>
              </a:rPr>
              <a:t> </a:t>
            </a:r>
            <a:r>
              <a:rPr lang="en-US" dirty="0" err="1">
                <a:solidFill>
                  <a:srgbClr val="FF0000"/>
                </a:solidFill>
              </a:rPr>
              <a:t>bị</a:t>
            </a:r>
            <a:r>
              <a:rPr lang="en-US" dirty="0">
                <a:solidFill>
                  <a:srgbClr val="FF0000"/>
                </a:solidFill>
              </a:rPr>
              <a:t> </a:t>
            </a:r>
            <a:r>
              <a:rPr lang="en-US" dirty="0" err="1">
                <a:solidFill>
                  <a:srgbClr val="FF0000"/>
                </a:solidFill>
              </a:rPr>
              <a:t>luồng</a:t>
            </a:r>
            <a:r>
              <a:rPr lang="en-US" dirty="0">
                <a:solidFill>
                  <a:srgbClr val="FF0000"/>
                </a:solidFill>
              </a:rPr>
              <a:t> </a:t>
            </a:r>
            <a:r>
              <a:rPr lang="en-US" dirty="0" err="1">
                <a:solidFill>
                  <a:srgbClr val="FF0000"/>
                </a:solidFill>
              </a:rPr>
              <a:t>đỏ</a:t>
            </a:r>
            <a:endParaRPr lang="en-US" dirty="0">
              <a:solidFill>
                <a:srgbClr val="FF0000"/>
              </a:solidFill>
            </a:endParaRPr>
          </a:p>
        </p:txBody>
      </p:sp>
      <p:sp>
        <p:nvSpPr>
          <p:cNvPr id="4" name="Content Placeholder 2">
            <a:extLst>
              <a:ext uri="{FF2B5EF4-FFF2-40B4-BE49-F238E27FC236}">
                <a16:creationId xmlns:a16="http://schemas.microsoft.com/office/drawing/2014/main" id="{D7D40403-DDFC-3E77-50D3-49B5DA94D102}"/>
              </a:ext>
            </a:extLst>
          </p:cNvPr>
          <p:cNvSpPr txBox="1">
            <a:spLocks/>
          </p:cNvSpPr>
          <p:nvPr/>
        </p:nvSpPr>
        <p:spPr>
          <a:xfrm>
            <a:off x="1295400" y="2549818"/>
            <a:ext cx="16478933" cy="7077323"/>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vi-VN" dirty="0">
                <a:solidFill>
                  <a:srgbClr val="7030A0"/>
                </a:solidFill>
                <a:latin typeface="+mn-lt"/>
                <a:cs typeface="Times New Roman" panose="02020603050405020304" pitchFamily="18" charset="0"/>
              </a:rPr>
              <a:t>- Việc khai báo thủ công và cung cấp thông tin không khớp với hồ sơ và chứng từ; không cung cấp tên hàng hóa một cách đầy đủ, rõ ràng và cụ thể, không phù hợp với mã số hàng hóa.</a:t>
            </a:r>
          </a:p>
          <a:p>
            <a:pPr marL="0" indent="0">
              <a:buFont typeface="Arial" panose="020B0604020202020204" pitchFamily="34" charset="0"/>
              <a:buNone/>
            </a:pPr>
            <a:r>
              <a:rPr lang="vi-VN" dirty="0">
                <a:solidFill>
                  <a:srgbClr val="7030A0"/>
                </a:solidFill>
                <a:latin typeface="+mn-lt"/>
                <a:cs typeface="Times New Roman" panose="02020603050405020304" pitchFamily="18" charset="0"/>
              </a:rPr>
              <a:t>- Nợ thuế, bị cưỡng chế thuế, hoặc bị ấn định thuế.</a:t>
            </a:r>
          </a:p>
          <a:p>
            <a:pPr marL="0" indent="0">
              <a:buFont typeface="Arial" panose="020B0604020202020204" pitchFamily="34" charset="0"/>
              <a:buNone/>
            </a:pPr>
            <a:r>
              <a:rPr lang="vi-VN" dirty="0">
                <a:solidFill>
                  <a:srgbClr val="7030A0"/>
                </a:solidFill>
                <a:latin typeface="+mn-lt"/>
                <a:cs typeface="Times New Roman" panose="02020603050405020304" pitchFamily="18" charset="0"/>
              </a:rPr>
              <a:t>- Thường xuyên chỉnh sửa hoặc bổ sung tờ khai, hoặc hủy bỏ tờ khai; không tuân thủ quy trình đối với các tờ khai đã được khai báo.</a:t>
            </a:r>
          </a:p>
          <a:p>
            <a:pPr marL="0" indent="0">
              <a:buFont typeface="Arial" panose="020B0604020202020204" pitchFamily="34" charset="0"/>
              <a:buNone/>
            </a:pPr>
            <a:r>
              <a:rPr lang="vi-VN" dirty="0">
                <a:solidFill>
                  <a:srgbClr val="7030A0"/>
                </a:solidFill>
                <a:latin typeface="+mn-lt"/>
                <a:cs typeface="Times New Roman" panose="02020603050405020304" pitchFamily="18" charset="0"/>
              </a:rPr>
              <a:t>- Có hành vi vi phạm, bao gồm:</a:t>
            </a:r>
            <a:br>
              <a:rPr lang="vi-VN" dirty="0">
                <a:solidFill>
                  <a:srgbClr val="7030A0"/>
                </a:solidFill>
                <a:latin typeface="+mn-lt"/>
                <a:cs typeface="Times New Roman" panose="02020603050405020304" pitchFamily="18" charset="0"/>
              </a:rPr>
            </a:br>
            <a:r>
              <a:rPr lang="vi-VN" dirty="0">
                <a:solidFill>
                  <a:srgbClr val="7030A0"/>
                </a:solidFill>
                <a:latin typeface="+mn-lt"/>
                <a:cs typeface="Times New Roman" panose="02020603050405020304" pitchFamily="18" charset="0"/>
              </a:rPr>
              <a:t>  + Buôn lậu hoặc vận chuyển hàng hóa qua biên giới một cách trái phép.</a:t>
            </a:r>
            <a:br>
              <a:rPr lang="vi-VN" dirty="0">
                <a:solidFill>
                  <a:srgbClr val="7030A0"/>
                </a:solidFill>
                <a:latin typeface="+mn-lt"/>
                <a:cs typeface="Times New Roman" panose="02020603050405020304" pitchFamily="18" charset="0"/>
              </a:rPr>
            </a:br>
            <a:r>
              <a:rPr lang="vi-VN" dirty="0">
                <a:solidFill>
                  <a:srgbClr val="7030A0"/>
                </a:solidFill>
                <a:latin typeface="+mn-lt"/>
                <a:cs typeface="Times New Roman" panose="02020603050405020304" pitchFamily="18" charset="0"/>
              </a:rPr>
              <a:t>  + Trốn thuế hoặc gian lận thuế.</a:t>
            </a:r>
            <a:br>
              <a:rPr lang="vi-VN" dirty="0">
                <a:solidFill>
                  <a:srgbClr val="7030A0"/>
                </a:solidFill>
                <a:latin typeface="+mn-lt"/>
                <a:cs typeface="Times New Roman" panose="02020603050405020304" pitchFamily="18" charset="0"/>
              </a:rPr>
            </a:br>
            <a:r>
              <a:rPr lang="vi-VN" dirty="0">
                <a:solidFill>
                  <a:srgbClr val="7030A0"/>
                </a:solidFill>
                <a:latin typeface="+mn-lt"/>
                <a:cs typeface="Times New Roman" panose="02020603050405020304" pitchFamily="18" charset="0"/>
              </a:rPr>
              <a:t>  + Không tuân thủ yêu cầu của cơ quan hải quan trong quá trình thực hiện thủ tục, kiểm tra, giám sát, kiểm soát và kiểm tra sau khi thông quan</a:t>
            </a:r>
          </a:p>
          <a:p>
            <a:pPr marL="0" indent="0">
              <a:buFont typeface="Arial" panose="020B0604020202020204" pitchFamily="34" charset="0"/>
              <a:buNone/>
            </a:pPr>
            <a:r>
              <a:rPr lang="vi-VN" dirty="0">
                <a:solidFill>
                  <a:srgbClr val="7030A0"/>
                </a:solidFill>
                <a:latin typeface="+mn-lt"/>
                <a:cs typeface="Times New Roman" panose="02020603050405020304" pitchFamily="18" charset="0"/>
              </a:rPr>
              <a:t>- Không hợp tác với cơ quan hải quan để cung cấp đầy đủ thông tin doanh nghiệp dẫn đến thiếu thông tin để đánh giá mức độ tuân thủ của doanh nghiệp.</a:t>
            </a:r>
          </a:p>
          <a:p>
            <a:pPr marL="0" indent="0">
              <a:buFont typeface="Arial" panose="020B0604020202020204" pitchFamily="34" charset="0"/>
              <a:buNone/>
            </a:pPr>
            <a:endParaRPr lang="en-US" dirty="0">
              <a:solidFill>
                <a:srgbClr val="7030A0"/>
              </a:solidFill>
              <a:latin typeface="+mn-lt"/>
              <a:cs typeface="Times New Roman" panose="02020603050405020304" pitchFamily="18" charset="0"/>
            </a:endParaRPr>
          </a:p>
        </p:txBody>
      </p:sp>
    </p:spTree>
    <p:extLst>
      <p:ext uri="{BB962C8B-B14F-4D97-AF65-F5344CB8AC3E}">
        <p14:creationId xmlns:p14="http://schemas.microsoft.com/office/powerpoint/2010/main" val="350050886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DB7F4-42A1-41FA-83A3-C3F09851C3C5}"/>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1AFC1D3C-D7FB-0035-F73E-A57090CB35E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355F2E45-E6CE-5AD8-B55C-A2D860E7A11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B54D6607-8C93-8D97-C9D9-70768F2906D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F9383C69-7456-A54F-F3D6-69E0A20F5BD8}"/>
              </a:ext>
            </a:extLst>
          </p:cNvPr>
          <p:cNvSpPr txBox="1"/>
          <p:nvPr/>
        </p:nvSpPr>
        <p:spPr>
          <a:xfrm>
            <a:off x="1068103" y="20807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graphicFrame>
        <p:nvGraphicFramePr>
          <p:cNvPr id="6" name="Content Placeholder 3">
            <a:extLst>
              <a:ext uri="{FF2B5EF4-FFF2-40B4-BE49-F238E27FC236}">
                <a16:creationId xmlns:a16="http://schemas.microsoft.com/office/drawing/2014/main" id="{43BA6C4D-86A9-E3F5-B97D-D3C8BE1ABF89}"/>
              </a:ext>
            </a:extLst>
          </p:cNvPr>
          <p:cNvGraphicFramePr>
            <a:graphicFrameLocks/>
          </p:cNvGraphicFramePr>
          <p:nvPr>
            <p:extLst>
              <p:ext uri="{D42A27DB-BD31-4B8C-83A1-F6EECF244321}">
                <p14:modId xmlns:p14="http://schemas.microsoft.com/office/powerpoint/2010/main" val="2215395193"/>
              </p:ext>
            </p:extLst>
          </p:nvPr>
        </p:nvGraphicFramePr>
        <p:xfrm>
          <a:off x="2434222" y="2336671"/>
          <a:ext cx="13604923" cy="767775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Title 1">
            <a:extLst>
              <a:ext uri="{FF2B5EF4-FFF2-40B4-BE49-F238E27FC236}">
                <a16:creationId xmlns:a16="http://schemas.microsoft.com/office/drawing/2014/main" id="{BA81F9A1-98B1-B824-414D-94DC05FF3263}"/>
              </a:ext>
            </a:extLst>
          </p:cNvPr>
          <p:cNvSpPr txBox="1">
            <a:spLocks/>
          </p:cNvSpPr>
          <p:nvPr/>
        </p:nvSpPr>
        <p:spPr>
          <a:xfrm>
            <a:off x="-1600200" y="1280218"/>
            <a:ext cx="10515600" cy="1325563"/>
          </a:xfrm>
          <a:prstGeom prst="rect">
            <a:avLst/>
          </a:prstGeom>
        </p:spPr>
        <p:txBody>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600" b="1" dirty="0">
                <a:solidFill>
                  <a:srgbClr val="2980B9"/>
                </a:solidFill>
              </a:rPr>
              <a:t>Quy </a:t>
            </a:r>
            <a:r>
              <a:rPr lang="en-US" sz="3600" b="1" dirty="0" err="1">
                <a:solidFill>
                  <a:srgbClr val="2980B9"/>
                </a:solidFill>
              </a:rPr>
              <a:t>trình</a:t>
            </a:r>
            <a:r>
              <a:rPr lang="en-US" sz="3600" b="1" dirty="0">
                <a:solidFill>
                  <a:srgbClr val="2980B9"/>
                </a:solidFill>
              </a:rPr>
              <a:t> </a:t>
            </a:r>
            <a:r>
              <a:rPr lang="en-US" sz="3600" b="1" dirty="0" err="1">
                <a:solidFill>
                  <a:srgbClr val="2980B9"/>
                </a:solidFill>
              </a:rPr>
              <a:t>phân</a:t>
            </a:r>
            <a:r>
              <a:rPr lang="en-US" sz="3600" b="1" dirty="0">
                <a:solidFill>
                  <a:srgbClr val="2980B9"/>
                </a:solidFill>
              </a:rPr>
              <a:t> </a:t>
            </a:r>
            <a:r>
              <a:rPr lang="en-US" sz="3600" b="1" dirty="0" err="1">
                <a:solidFill>
                  <a:srgbClr val="2980B9"/>
                </a:solidFill>
              </a:rPr>
              <a:t>luồng</a:t>
            </a:r>
            <a:r>
              <a:rPr lang="en-US" sz="3600" b="1" dirty="0">
                <a:solidFill>
                  <a:srgbClr val="2980B9"/>
                </a:solidFill>
              </a:rPr>
              <a:t> </a:t>
            </a:r>
            <a:r>
              <a:rPr lang="en-US" sz="3600" b="1" dirty="0" err="1">
                <a:solidFill>
                  <a:srgbClr val="2980B9"/>
                </a:solidFill>
              </a:rPr>
              <a:t>Hải</a:t>
            </a:r>
            <a:r>
              <a:rPr lang="en-US" sz="3600" b="1" dirty="0">
                <a:solidFill>
                  <a:srgbClr val="2980B9"/>
                </a:solidFill>
              </a:rPr>
              <a:t> </a:t>
            </a:r>
            <a:r>
              <a:rPr lang="en-US" sz="3600" b="1" dirty="0" err="1">
                <a:solidFill>
                  <a:srgbClr val="2980B9"/>
                </a:solidFill>
              </a:rPr>
              <a:t>quan</a:t>
            </a:r>
            <a:endParaRPr lang="en-US" sz="3600" dirty="0"/>
          </a:p>
        </p:txBody>
      </p:sp>
    </p:spTree>
    <p:extLst>
      <p:ext uri="{BB962C8B-B14F-4D97-AF65-F5344CB8AC3E}">
        <p14:creationId xmlns:p14="http://schemas.microsoft.com/office/powerpoint/2010/main" val="3185080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82F07-68EA-B1F4-662B-787A4B633232}"/>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6A162DAD-6AAB-6B93-AE57-90D81DC9475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5BCDD32A-39CE-0148-804D-23AD77AEFC6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4332ED60-4BDA-F251-59E6-88B4BACF9F9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11DD56FB-05B4-2BFC-5C76-1F2C77EA2FF9}"/>
              </a:ext>
            </a:extLst>
          </p:cNvPr>
          <p:cNvSpPr txBox="1"/>
          <p:nvPr/>
        </p:nvSpPr>
        <p:spPr>
          <a:xfrm>
            <a:off x="1068103" y="20807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4C3ADCC5-DAC2-BF19-2AD5-B062E370EE36}"/>
              </a:ext>
            </a:extLst>
          </p:cNvPr>
          <p:cNvSpPr txBox="1">
            <a:spLocks/>
          </p:cNvSpPr>
          <p:nvPr/>
        </p:nvSpPr>
        <p:spPr>
          <a:xfrm>
            <a:off x="948418" y="1279542"/>
            <a:ext cx="17110982" cy="8682719"/>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r>
              <a:rPr lang="vi-VN" sz="3600" b="1" dirty="0">
                <a:solidFill>
                  <a:srgbClr val="7030A0"/>
                </a:solidFill>
              </a:rPr>
              <a:t>1. Tiếp nhận Tờ khai hải quan</a:t>
            </a:r>
            <a:r>
              <a:rPr lang="vi-VN" sz="3600" dirty="0">
                <a:solidFill>
                  <a:srgbClr val="7030A0"/>
                </a:solidFill>
              </a:rPr>
              <a:t>: Đầu tiên, doanh nghiệp hoặc người xuất khẩu nộp tờ khai hải quan và tất cả tài liệu liên quan đến cơ quan hải quan, chẳng hạn như hóa đơn, hồ sơ xuất khẩu, thông tin sản phẩm, và các giấy tờ liên quan.</a:t>
            </a:r>
          </a:p>
          <a:p>
            <a:pPr marL="0" indent="0" algn="just">
              <a:buFont typeface="Arial" panose="020B0604020202020204" pitchFamily="34" charset="0"/>
              <a:buNone/>
            </a:pPr>
            <a:r>
              <a:rPr lang="vi-VN" sz="3600" b="1" dirty="0">
                <a:solidFill>
                  <a:srgbClr val="7030A0"/>
                </a:solidFill>
              </a:rPr>
              <a:t>2. Kiểm tra thông tin cơ bản</a:t>
            </a:r>
            <a:r>
              <a:rPr lang="vi-VN" sz="3600" dirty="0">
                <a:solidFill>
                  <a:srgbClr val="7030A0"/>
                </a:solidFill>
              </a:rPr>
              <a:t>: Các cơ quan hải quan sẽ kiểm tra thông tin cơ bản trên tờ khai hải quan để đảm bảo tính chính xác và đầy đủ của tài liệu. Điều này bao gồm kiểm tra mã hải quan, địa điểm nhập khẩu, ngày nhập khẩu, và các thông tin quan trọng khác.</a:t>
            </a:r>
          </a:p>
          <a:p>
            <a:pPr marL="0" indent="0" algn="just">
              <a:buFont typeface="Arial" panose="020B0604020202020204" pitchFamily="34" charset="0"/>
              <a:buNone/>
            </a:pPr>
            <a:r>
              <a:rPr lang="vi-VN" sz="3600" b="1" dirty="0">
                <a:solidFill>
                  <a:srgbClr val="7030A0"/>
                </a:solidFill>
              </a:rPr>
              <a:t>3. Phân luồng hải quan</a:t>
            </a:r>
            <a:r>
              <a:rPr lang="vi-VN" sz="3600" dirty="0">
                <a:solidFill>
                  <a:srgbClr val="7030A0"/>
                </a:solidFill>
              </a:rPr>
              <a:t>: Dựa trên thông tin từ tờ khai hải quan và các yếu tố khác nhau, như loại hàng hóa, nguồn gốc, mục đích nhập khẩu, và tuân thủ quy định, cơ quan hải quan sẽ quyết định phân luồng hải quan. Có thể có ba loại luồng chính:</a:t>
            </a:r>
          </a:p>
          <a:p>
            <a:pPr marL="0" indent="0" algn="just">
              <a:buFont typeface="Arial" panose="020B0604020202020204" pitchFamily="34" charset="0"/>
              <a:buNone/>
            </a:pPr>
            <a:r>
              <a:rPr lang="vi-VN" sz="3600" b="1" dirty="0">
                <a:solidFill>
                  <a:srgbClr val="00B050"/>
                </a:solidFill>
              </a:rPr>
              <a:t>Luồng Xanh (Green Lane) </a:t>
            </a:r>
          </a:p>
          <a:p>
            <a:pPr marL="0" indent="0" algn="just">
              <a:buFont typeface="Arial" panose="020B0604020202020204" pitchFamily="34" charset="0"/>
              <a:buNone/>
            </a:pPr>
            <a:r>
              <a:rPr lang="vi-VN" sz="3600" b="1" dirty="0">
                <a:solidFill>
                  <a:srgbClr val="FFC000"/>
                </a:solidFill>
              </a:rPr>
              <a:t>Luồng Vàng (Yellow Lane)</a:t>
            </a:r>
            <a:r>
              <a:rPr lang="vi-VN" sz="3600" dirty="0">
                <a:solidFill>
                  <a:srgbClr val="7030A0"/>
                </a:solidFill>
              </a:rPr>
              <a:t> </a:t>
            </a:r>
          </a:p>
          <a:p>
            <a:pPr marL="0" indent="0" algn="just">
              <a:buFont typeface="Arial" panose="020B0604020202020204" pitchFamily="34" charset="0"/>
              <a:buNone/>
            </a:pPr>
            <a:r>
              <a:rPr lang="vi-VN" sz="3600" b="1" dirty="0">
                <a:solidFill>
                  <a:srgbClr val="FF0000"/>
                </a:solidFill>
              </a:rPr>
              <a:t>Luồng Đỏ (Red Lane)</a:t>
            </a:r>
            <a:endParaRPr lang="vi-VN" sz="3600" dirty="0">
              <a:solidFill>
                <a:srgbClr val="7030A0"/>
              </a:solidFill>
            </a:endParaRPr>
          </a:p>
        </p:txBody>
      </p:sp>
    </p:spTree>
    <p:extLst>
      <p:ext uri="{BB962C8B-B14F-4D97-AF65-F5344CB8AC3E}">
        <p14:creationId xmlns:p14="http://schemas.microsoft.com/office/powerpoint/2010/main" val="234807105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CF5CD-F9E3-10E5-CAEF-6D575B9ACED4}"/>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CCA6DBA5-0680-CDF7-004D-57F8258157A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B77840CA-3192-4A85-8FC6-EE9A2DBCEC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5C09B3F0-B8E5-8FCD-C8F9-253E02DE09C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992C5DF0-B300-9B95-1C84-6584412D7FAA}"/>
              </a:ext>
            </a:extLst>
          </p:cNvPr>
          <p:cNvSpPr txBox="1"/>
          <p:nvPr/>
        </p:nvSpPr>
        <p:spPr>
          <a:xfrm>
            <a:off x="1068103" y="664713"/>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8269B24C-93D7-68C0-366B-7C931EB8E5CF}"/>
              </a:ext>
            </a:extLst>
          </p:cNvPr>
          <p:cNvSpPr txBox="1">
            <a:spLocks/>
          </p:cNvSpPr>
          <p:nvPr/>
        </p:nvSpPr>
        <p:spPr>
          <a:xfrm>
            <a:off x="1251308" y="1664357"/>
            <a:ext cx="16230600" cy="7441849"/>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r>
              <a:rPr lang="vi-VN" sz="3400" b="1" dirty="0">
                <a:solidFill>
                  <a:srgbClr val="00B050"/>
                </a:solidFill>
              </a:rPr>
              <a:t>Luồng Xanh (Green Lane): </a:t>
            </a:r>
            <a:r>
              <a:rPr lang="vi-VN" sz="3400" dirty="0">
                <a:solidFill>
                  <a:srgbClr val="7030A0"/>
                </a:solidFill>
              </a:rPr>
              <a:t>Đối với các tài liệu và hàng hóa tuân thủ quy định và không có rủi ro hay vi phạm. Chúng được thông qua nhanh chóng.</a:t>
            </a:r>
          </a:p>
          <a:p>
            <a:pPr marL="0" indent="0" algn="just">
              <a:buFont typeface="Arial" panose="020B0604020202020204" pitchFamily="34" charset="0"/>
              <a:buNone/>
            </a:pPr>
            <a:r>
              <a:rPr lang="vi-VN" sz="3400" b="1" dirty="0">
                <a:solidFill>
                  <a:srgbClr val="FFC000"/>
                </a:solidFill>
              </a:rPr>
              <a:t>Luồng Vàng (Yellow Lane): </a:t>
            </a:r>
            <a:r>
              <a:rPr lang="vi-VN" sz="3400" dirty="0">
                <a:solidFill>
                  <a:srgbClr val="7030A0"/>
                </a:solidFill>
              </a:rPr>
              <a:t>Đối với các trường hợp cần kiểm tra hoặc thẩm định bổ sung nhưng không phải là trường hợp nghiêm trọng. Chúng có thể yêu cầu thêm giấy tờ hoặc kiểm tra hàng hóa.</a:t>
            </a:r>
          </a:p>
          <a:p>
            <a:pPr marL="0" indent="0" algn="just">
              <a:buFont typeface="Arial" panose="020B0604020202020204" pitchFamily="34" charset="0"/>
              <a:buNone/>
            </a:pPr>
            <a:r>
              <a:rPr lang="vi-VN" sz="3400" b="1" dirty="0">
                <a:solidFill>
                  <a:srgbClr val="FF0000"/>
                </a:solidFill>
              </a:rPr>
              <a:t>Luồng Đỏ (Red Lane): </a:t>
            </a:r>
            <a:r>
              <a:rPr lang="vi-VN" sz="3400" dirty="0">
                <a:solidFill>
                  <a:srgbClr val="7030A0"/>
                </a:solidFill>
              </a:rPr>
              <a:t>Đối với các trường hợp có sự nghi ngờ về tính chính xác hoặc tuân thủ của thông tin hoặc hàng hóa. Chúng sẽ được kiểm tra kỹ lưỡng và xem xét cẩn thận.</a:t>
            </a:r>
            <a:endParaRPr lang="vi-VN" sz="3400" b="1" dirty="0">
              <a:solidFill>
                <a:srgbClr val="7030A0"/>
              </a:solidFill>
            </a:endParaRPr>
          </a:p>
          <a:p>
            <a:pPr marL="0" indent="0" algn="just">
              <a:buFont typeface="Arial" panose="020B0604020202020204" pitchFamily="34" charset="0"/>
              <a:buNone/>
            </a:pPr>
            <a:r>
              <a:rPr lang="vi-VN" sz="3400" b="1" dirty="0">
                <a:solidFill>
                  <a:srgbClr val="7030A0"/>
                </a:solidFill>
              </a:rPr>
              <a:t>4. Kiểm tra hàng hóa và tài liệu</a:t>
            </a:r>
            <a:r>
              <a:rPr lang="vi-VN" sz="3400" dirty="0">
                <a:solidFill>
                  <a:srgbClr val="7030A0"/>
                </a:solidFill>
              </a:rPr>
              <a:t>: Trong trường hợp Luồng Vàng và Luồng Đỏ, hàng hóa và tài liệu sẽ được kiểm tra một cách chi tiết. Điều này bao gồm việc xem xét giấy tờ, kiểm tra hàng hóa, và xác minh thông tin.</a:t>
            </a:r>
          </a:p>
          <a:p>
            <a:pPr marL="0" indent="0" algn="just">
              <a:buFont typeface="Arial" panose="020B0604020202020204" pitchFamily="34" charset="0"/>
              <a:buNone/>
            </a:pPr>
            <a:r>
              <a:rPr lang="vi-VN" sz="3400" b="1" dirty="0">
                <a:solidFill>
                  <a:srgbClr val="7030A0"/>
                </a:solidFill>
              </a:rPr>
              <a:t>5. Kết quả phân luồng</a:t>
            </a:r>
            <a:r>
              <a:rPr lang="vi-VN" sz="3400" dirty="0">
                <a:solidFill>
                  <a:srgbClr val="7030A0"/>
                </a:solidFill>
              </a:rPr>
              <a:t>: Dựa trên kết quả kiểm tra và xem xét, cơ quan hải quan sẽ đưa ra quyết định cuối cùng. Hàng hóa có thể được phê duyệt để nhập khẩu hoặc bị từ chối tùy thuộc vào tình hình cụ thể</a:t>
            </a:r>
          </a:p>
          <a:p>
            <a:pPr marL="0" indent="0" algn="just">
              <a:buFont typeface="Arial" panose="020B0604020202020204" pitchFamily="34" charset="0"/>
              <a:buNone/>
            </a:pPr>
            <a:endParaRPr lang="en-US" sz="3400" dirty="0">
              <a:solidFill>
                <a:srgbClr val="7030A0"/>
              </a:solidFill>
            </a:endParaRPr>
          </a:p>
        </p:txBody>
      </p:sp>
    </p:spTree>
    <p:extLst>
      <p:ext uri="{BB962C8B-B14F-4D97-AF65-F5344CB8AC3E}">
        <p14:creationId xmlns:p14="http://schemas.microsoft.com/office/powerpoint/2010/main" val="80733448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Quy trình thực hiện phân luồng hải quan">
            <a:extLst>
              <a:ext uri="{FF2B5EF4-FFF2-40B4-BE49-F238E27FC236}">
                <a16:creationId xmlns:a16="http://schemas.microsoft.com/office/drawing/2014/main" id="{469AE1EF-F2E8-576A-9159-D47E3AA1A9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338" y="214313"/>
            <a:ext cx="17345025" cy="965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170454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61E3DDB-8812-C7D6-5086-45515266C5F2}"/>
            </a:ext>
          </a:extLst>
        </p:cNvPr>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1ECAB1E8-8195-4748-BE71-FF806D8689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text rectangle">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362" y="950428"/>
            <a:ext cx="6419075" cy="8243888"/>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accent">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8350" y="1755648"/>
            <a:ext cx="192024" cy="10561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6188" y="3182112"/>
            <a:ext cx="4992624" cy="13716"/>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88B0AE1-F8B3-8145-90C6-A77C2AD7C71F}"/>
              </a:ext>
            </a:extLst>
          </p:cNvPr>
          <p:cNvSpPr txBox="1">
            <a:spLocks/>
          </p:cNvSpPr>
          <p:nvPr/>
        </p:nvSpPr>
        <p:spPr>
          <a:xfrm>
            <a:off x="951936" y="2747560"/>
            <a:ext cx="6129530" cy="61270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228600" algn="just">
              <a:lnSpc>
                <a:spcPct val="110000"/>
              </a:lnSpc>
            </a:pPr>
            <a:r>
              <a:rPr lang="vi-VN" dirty="0">
                <a:solidFill>
                  <a:srgbClr val="002060"/>
                </a:solidFill>
              </a:rPr>
              <a:t> </a:t>
            </a:r>
            <a:r>
              <a:rPr lang="en-US" dirty="0" err="1">
                <a:solidFill>
                  <a:srgbClr val="002060"/>
                </a:solidFill>
              </a:rPr>
              <a:t>Khái</a:t>
            </a:r>
            <a:r>
              <a:rPr lang="en-US" dirty="0">
                <a:solidFill>
                  <a:srgbClr val="002060"/>
                </a:solidFill>
              </a:rPr>
              <a:t> </a:t>
            </a:r>
            <a:r>
              <a:rPr lang="en-US" dirty="0" err="1">
                <a:solidFill>
                  <a:srgbClr val="002060"/>
                </a:solidFill>
              </a:rPr>
              <a:t>niệm</a:t>
            </a:r>
            <a:r>
              <a:rPr lang="en-US" dirty="0">
                <a:solidFill>
                  <a:srgbClr val="002060"/>
                </a:solidFill>
              </a:rPr>
              <a:t> </a:t>
            </a:r>
            <a:r>
              <a:rPr lang="en-US" dirty="0" err="1">
                <a:solidFill>
                  <a:srgbClr val="002060"/>
                </a:solidFill>
              </a:rPr>
              <a:t>hồ</a:t>
            </a:r>
            <a:r>
              <a:rPr lang="en-US" dirty="0">
                <a:solidFill>
                  <a:srgbClr val="002060"/>
                </a:solidFill>
              </a:rPr>
              <a:t> </a:t>
            </a:r>
            <a:r>
              <a:rPr lang="en-US" dirty="0" err="1">
                <a:solidFill>
                  <a:srgbClr val="002060"/>
                </a:solidFill>
              </a:rPr>
              <a:t>sơ</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endParaRPr lang="en-US" dirty="0">
              <a:solidFill>
                <a:srgbClr val="002060"/>
              </a:solidFill>
            </a:endParaRPr>
          </a:p>
          <a:p>
            <a:pPr marL="0" indent="0" algn="just">
              <a:lnSpc>
                <a:spcPct val="110000"/>
              </a:lnSpc>
              <a:buNone/>
            </a:pPr>
            <a:r>
              <a:rPr lang="en-US" dirty="0" err="1">
                <a:solidFill>
                  <a:srgbClr val="002060"/>
                </a:solidFill>
              </a:rPr>
              <a:t>Là</a:t>
            </a:r>
            <a:r>
              <a:rPr lang="en-US" dirty="0">
                <a:solidFill>
                  <a:srgbClr val="002060"/>
                </a:solidFill>
              </a:rPr>
              <a:t> </a:t>
            </a:r>
            <a:r>
              <a:rPr lang="en-US" dirty="0" err="1">
                <a:solidFill>
                  <a:srgbClr val="002060"/>
                </a:solidFill>
              </a:rPr>
              <a:t>tất</a:t>
            </a:r>
            <a:r>
              <a:rPr lang="en-US" dirty="0">
                <a:solidFill>
                  <a:srgbClr val="002060"/>
                </a:solidFill>
              </a:rPr>
              <a:t> </a:t>
            </a:r>
            <a:r>
              <a:rPr lang="en-US" dirty="0" err="1">
                <a:solidFill>
                  <a:srgbClr val="002060"/>
                </a:solidFill>
              </a:rPr>
              <a:t>cả</a:t>
            </a:r>
            <a:r>
              <a:rPr lang="en-US" dirty="0">
                <a:solidFill>
                  <a:srgbClr val="002060"/>
                </a:solidFill>
              </a:rPr>
              <a:t> </a:t>
            </a:r>
            <a:r>
              <a:rPr lang="en-US" dirty="0" err="1">
                <a:solidFill>
                  <a:srgbClr val="002060"/>
                </a:solidFill>
              </a:rPr>
              <a:t>các</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phản</a:t>
            </a:r>
            <a:r>
              <a:rPr lang="en-US" dirty="0">
                <a:solidFill>
                  <a:srgbClr val="002060"/>
                </a:solidFill>
              </a:rPr>
              <a:t> </a:t>
            </a:r>
            <a:r>
              <a:rPr lang="en-US" dirty="0" err="1">
                <a:solidFill>
                  <a:srgbClr val="002060"/>
                </a:solidFill>
              </a:rPr>
              <a:t>ánh</a:t>
            </a:r>
            <a:r>
              <a:rPr lang="en-US" dirty="0">
                <a:solidFill>
                  <a:srgbClr val="002060"/>
                </a:solidFill>
              </a:rPr>
              <a:t> </a:t>
            </a:r>
            <a:r>
              <a:rPr lang="en-US" dirty="0" err="1">
                <a:solidFill>
                  <a:srgbClr val="002060"/>
                </a:solidFill>
              </a:rPr>
              <a:t>các</a:t>
            </a:r>
            <a:r>
              <a:rPr lang="en-US" dirty="0">
                <a:solidFill>
                  <a:srgbClr val="002060"/>
                </a:solidFill>
              </a:rPr>
              <a:t> </a:t>
            </a:r>
            <a:r>
              <a:rPr lang="en-US" dirty="0" err="1">
                <a:solidFill>
                  <a:srgbClr val="002060"/>
                </a:solidFill>
              </a:rPr>
              <a:t>nghiệp</a:t>
            </a:r>
            <a:r>
              <a:rPr lang="en-US" dirty="0">
                <a:solidFill>
                  <a:srgbClr val="002060"/>
                </a:solidFill>
              </a:rPr>
              <a:t> </a:t>
            </a:r>
            <a:r>
              <a:rPr lang="en-US" dirty="0" err="1">
                <a:solidFill>
                  <a:srgbClr val="002060"/>
                </a:solidFill>
              </a:rPr>
              <a:t>vụ</a:t>
            </a:r>
            <a:r>
              <a:rPr lang="en-US" dirty="0">
                <a:solidFill>
                  <a:srgbClr val="002060"/>
                </a:solidFill>
              </a:rPr>
              <a:t> </a:t>
            </a:r>
            <a:r>
              <a:rPr lang="en-US" dirty="0" err="1">
                <a:solidFill>
                  <a:srgbClr val="002060"/>
                </a:solidFill>
              </a:rPr>
              <a:t>xuất</a:t>
            </a:r>
            <a:r>
              <a:rPr lang="en-US" dirty="0">
                <a:solidFill>
                  <a:srgbClr val="002060"/>
                </a:solidFill>
              </a:rPr>
              <a:t> </a:t>
            </a:r>
            <a:r>
              <a:rPr lang="en-US" dirty="0" err="1">
                <a:solidFill>
                  <a:srgbClr val="002060"/>
                </a:solidFill>
              </a:rPr>
              <a:t>khẩu</a:t>
            </a:r>
            <a:r>
              <a:rPr lang="en-US" dirty="0">
                <a:solidFill>
                  <a:srgbClr val="002060"/>
                </a:solidFill>
              </a:rPr>
              <a:t>, </a:t>
            </a:r>
            <a:r>
              <a:rPr lang="en-US" dirty="0" err="1">
                <a:solidFill>
                  <a:srgbClr val="002060"/>
                </a:solidFill>
              </a:rPr>
              <a:t>nhập</a:t>
            </a:r>
            <a:r>
              <a:rPr lang="en-US" dirty="0">
                <a:solidFill>
                  <a:srgbClr val="002060"/>
                </a:solidFill>
              </a:rPr>
              <a:t> </a:t>
            </a:r>
            <a:r>
              <a:rPr lang="en-US" dirty="0" err="1">
                <a:solidFill>
                  <a:srgbClr val="002060"/>
                </a:solidFill>
              </a:rPr>
              <a:t>khẩu</a:t>
            </a:r>
            <a:r>
              <a:rPr lang="en-US" dirty="0">
                <a:solidFill>
                  <a:srgbClr val="002060"/>
                </a:solidFill>
              </a:rPr>
              <a:t> </a:t>
            </a:r>
            <a:r>
              <a:rPr lang="en-US" dirty="0" err="1">
                <a:solidFill>
                  <a:srgbClr val="002060"/>
                </a:solidFill>
              </a:rPr>
              <a:t>hàng</a:t>
            </a:r>
            <a:r>
              <a:rPr lang="en-US" dirty="0">
                <a:solidFill>
                  <a:srgbClr val="002060"/>
                </a:solidFill>
              </a:rPr>
              <a:t> </a:t>
            </a:r>
            <a:r>
              <a:rPr lang="en-US" dirty="0" err="1">
                <a:solidFill>
                  <a:srgbClr val="002060"/>
                </a:solidFill>
              </a:rPr>
              <a:t>hóa</a:t>
            </a:r>
            <a:r>
              <a:rPr lang="en-US" dirty="0">
                <a:solidFill>
                  <a:srgbClr val="002060"/>
                </a:solidFill>
              </a:rPr>
              <a:t>; </a:t>
            </a:r>
            <a:r>
              <a:rPr lang="en-US" dirty="0" err="1">
                <a:solidFill>
                  <a:srgbClr val="002060"/>
                </a:solidFill>
              </a:rPr>
              <a:t>xuất</a:t>
            </a:r>
            <a:r>
              <a:rPr lang="en-US" dirty="0">
                <a:solidFill>
                  <a:srgbClr val="002060"/>
                </a:solidFill>
              </a:rPr>
              <a:t> </a:t>
            </a:r>
            <a:r>
              <a:rPr lang="en-US" dirty="0" err="1">
                <a:solidFill>
                  <a:srgbClr val="002060"/>
                </a:solidFill>
              </a:rPr>
              <a:t>cảnh</a:t>
            </a:r>
            <a:r>
              <a:rPr lang="en-US" dirty="0">
                <a:solidFill>
                  <a:srgbClr val="002060"/>
                </a:solidFill>
              </a:rPr>
              <a:t>, </a:t>
            </a:r>
            <a:r>
              <a:rPr lang="en-US" dirty="0" err="1">
                <a:solidFill>
                  <a:srgbClr val="002060"/>
                </a:solidFill>
              </a:rPr>
              <a:t>nhập</a:t>
            </a:r>
            <a:r>
              <a:rPr lang="en-US" dirty="0">
                <a:solidFill>
                  <a:srgbClr val="002060"/>
                </a:solidFill>
              </a:rPr>
              <a:t> </a:t>
            </a:r>
            <a:r>
              <a:rPr lang="en-US" dirty="0" err="1">
                <a:solidFill>
                  <a:srgbClr val="002060"/>
                </a:solidFill>
              </a:rPr>
              <a:t>cảnh</a:t>
            </a:r>
            <a:r>
              <a:rPr lang="en-US" dirty="0">
                <a:solidFill>
                  <a:srgbClr val="002060"/>
                </a:solidFill>
              </a:rPr>
              <a:t>, </a:t>
            </a:r>
            <a:r>
              <a:rPr lang="en-US" dirty="0" err="1">
                <a:solidFill>
                  <a:srgbClr val="002060"/>
                </a:solidFill>
              </a:rPr>
              <a:t>quá</a:t>
            </a:r>
            <a:r>
              <a:rPr lang="en-US" dirty="0">
                <a:solidFill>
                  <a:srgbClr val="002060"/>
                </a:solidFill>
              </a:rPr>
              <a:t> </a:t>
            </a:r>
            <a:r>
              <a:rPr lang="en-US" dirty="0" err="1">
                <a:solidFill>
                  <a:srgbClr val="002060"/>
                </a:solidFill>
              </a:rPr>
              <a:t>cảnh</a:t>
            </a:r>
            <a:r>
              <a:rPr lang="en-US" dirty="0">
                <a:solidFill>
                  <a:srgbClr val="002060"/>
                </a:solidFill>
              </a:rPr>
              <a:t> </a:t>
            </a:r>
            <a:r>
              <a:rPr lang="en-US" dirty="0" err="1">
                <a:solidFill>
                  <a:srgbClr val="002060"/>
                </a:solidFill>
              </a:rPr>
              <a:t>phương</a:t>
            </a:r>
            <a:r>
              <a:rPr lang="en-US" dirty="0">
                <a:solidFill>
                  <a:srgbClr val="002060"/>
                </a:solidFill>
              </a:rPr>
              <a:t> </a:t>
            </a:r>
            <a:r>
              <a:rPr lang="en-US" dirty="0" err="1">
                <a:solidFill>
                  <a:srgbClr val="002060"/>
                </a:solidFill>
              </a:rPr>
              <a:t>tiện</a:t>
            </a:r>
            <a:r>
              <a:rPr lang="en-US" dirty="0">
                <a:solidFill>
                  <a:srgbClr val="002060"/>
                </a:solidFill>
              </a:rPr>
              <a:t> </a:t>
            </a:r>
            <a:r>
              <a:rPr lang="en-US" dirty="0" err="1">
                <a:solidFill>
                  <a:srgbClr val="002060"/>
                </a:solidFill>
              </a:rPr>
              <a:t>vận</a:t>
            </a:r>
            <a:r>
              <a:rPr lang="en-US" dirty="0">
                <a:solidFill>
                  <a:srgbClr val="002060"/>
                </a:solidFill>
              </a:rPr>
              <a:t> </a:t>
            </a:r>
            <a:r>
              <a:rPr lang="en-US" dirty="0" err="1">
                <a:solidFill>
                  <a:srgbClr val="002060"/>
                </a:solidFill>
              </a:rPr>
              <a:t>tải</a:t>
            </a:r>
            <a:r>
              <a:rPr lang="en-US" dirty="0">
                <a:solidFill>
                  <a:srgbClr val="002060"/>
                </a:solidFill>
              </a:rPr>
              <a:t> </a:t>
            </a:r>
            <a:r>
              <a:rPr lang="en-US" dirty="0" err="1">
                <a:solidFill>
                  <a:srgbClr val="002060"/>
                </a:solidFill>
              </a:rPr>
              <a:t>mà</a:t>
            </a:r>
            <a:r>
              <a:rPr lang="en-US" dirty="0">
                <a:solidFill>
                  <a:srgbClr val="002060"/>
                </a:solidFill>
              </a:rPr>
              <a:t> </a:t>
            </a:r>
            <a:r>
              <a:rPr lang="en-US" dirty="0" err="1">
                <a:solidFill>
                  <a:srgbClr val="002060"/>
                </a:solidFill>
              </a:rPr>
              <a:t>người</a:t>
            </a:r>
            <a:r>
              <a:rPr lang="en-US" dirty="0">
                <a:solidFill>
                  <a:srgbClr val="002060"/>
                </a:solidFill>
              </a:rPr>
              <a:t> </a:t>
            </a:r>
            <a:r>
              <a:rPr lang="en-US" dirty="0" err="1">
                <a:solidFill>
                  <a:srgbClr val="002060"/>
                </a:solidFill>
              </a:rPr>
              <a:t>khai</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phải</a:t>
            </a:r>
            <a:r>
              <a:rPr lang="en-US" dirty="0">
                <a:solidFill>
                  <a:srgbClr val="002060"/>
                </a:solidFill>
              </a:rPr>
              <a:t> </a:t>
            </a:r>
            <a:r>
              <a:rPr lang="en-US" dirty="0" err="1">
                <a:solidFill>
                  <a:srgbClr val="002060"/>
                </a:solidFill>
              </a:rPr>
              <a:t>nộp</a:t>
            </a:r>
            <a:r>
              <a:rPr lang="en-US" dirty="0">
                <a:solidFill>
                  <a:srgbClr val="002060"/>
                </a:solidFill>
              </a:rPr>
              <a:t> </a:t>
            </a:r>
            <a:r>
              <a:rPr lang="en-US" dirty="0" err="1">
                <a:solidFill>
                  <a:srgbClr val="002060"/>
                </a:solidFill>
              </a:rPr>
              <a:t>hoặc</a:t>
            </a:r>
            <a:r>
              <a:rPr lang="en-US" dirty="0">
                <a:solidFill>
                  <a:srgbClr val="002060"/>
                </a:solidFill>
              </a:rPr>
              <a:t> </a:t>
            </a:r>
            <a:r>
              <a:rPr lang="en-US" dirty="0" err="1">
                <a:solidFill>
                  <a:srgbClr val="002060"/>
                </a:solidFill>
              </a:rPr>
              <a:t>xuất</a:t>
            </a:r>
            <a:r>
              <a:rPr lang="en-US" dirty="0">
                <a:solidFill>
                  <a:srgbClr val="002060"/>
                </a:solidFill>
              </a:rPr>
              <a:t> </a:t>
            </a:r>
            <a:r>
              <a:rPr lang="en-US" dirty="0" err="1">
                <a:solidFill>
                  <a:srgbClr val="002060"/>
                </a:solidFill>
              </a:rPr>
              <a:t>trình</a:t>
            </a:r>
            <a:r>
              <a:rPr lang="en-US" dirty="0">
                <a:solidFill>
                  <a:srgbClr val="002060"/>
                </a:solidFill>
              </a:rPr>
              <a:t> </a:t>
            </a:r>
            <a:r>
              <a:rPr lang="en-US" dirty="0" err="1">
                <a:solidFill>
                  <a:srgbClr val="002060"/>
                </a:solidFill>
              </a:rPr>
              <a:t>cho</a:t>
            </a:r>
            <a:r>
              <a:rPr lang="en-US" dirty="0">
                <a:solidFill>
                  <a:srgbClr val="002060"/>
                </a:solidFill>
              </a:rPr>
              <a:t> </a:t>
            </a:r>
            <a:r>
              <a:rPr lang="en-US" dirty="0" err="1">
                <a:solidFill>
                  <a:srgbClr val="002060"/>
                </a:solidFill>
              </a:rPr>
              <a:t>cơ</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theo</a:t>
            </a:r>
            <a:r>
              <a:rPr lang="en-US" dirty="0">
                <a:solidFill>
                  <a:srgbClr val="002060"/>
                </a:solidFill>
              </a:rPr>
              <a:t> </a:t>
            </a:r>
            <a:r>
              <a:rPr lang="en-US" dirty="0" err="1">
                <a:solidFill>
                  <a:srgbClr val="002060"/>
                </a:solidFill>
              </a:rPr>
              <a:t>quy</a:t>
            </a:r>
            <a:r>
              <a:rPr lang="en-US" dirty="0">
                <a:solidFill>
                  <a:srgbClr val="002060"/>
                </a:solidFill>
              </a:rPr>
              <a:t> </a:t>
            </a:r>
            <a:r>
              <a:rPr lang="en-US" dirty="0" err="1">
                <a:solidFill>
                  <a:srgbClr val="002060"/>
                </a:solidFill>
              </a:rPr>
              <a:t>định</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pháp</a:t>
            </a:r>
            <a:r>
              <a:rPr lang="en-US" dirty="0">
                <a:solidFill>
                  <a:srgbClr val="002060"/>
                </a:solidFill>
              </a:rPr>
              <a:t> </a:t>
            </a:r>
            <a:r>
              <a:rPr lang="en-US" dirty="0" err="1">
                <a:solidFill>
                  <a:srgbClr val="002060"/>
                </a:solidFill>
              </a:rPr>
              <a:t>luật</a:t>
            </a:r>
            <a:r>
              <a:rPr lang="en-US" dirty="0">
                <a:solidFill>
                  <a:srgbClr val="002060"/>
                </a:solidFill>
              </a:rPr>
              <a:t> </a:t>
            </a:r>
            <a:r>
              <a:rPr lang="en-US" dirty="0" err="1">
                <a:solidFill>
                  <a:srgbClr val="002060"/>
                </a:solidFill>
              </a:rPr>
              <a:t>để</a:t>
            </a:r>
            <a:r>
              <a:rPr lang="en-US" dirty="0">
                <a:solidFill>
                  <a:srgbClr val="002060"/>
                </a:solidFill>
              </a:rPr>
              <a:t> </a:t>
            </a:r>
            <a:r>
              <a:rPr lang="en-US" dirty="0" err="1">
                <a:solidFill>
                  <a:srgbClr val="002060"/>
                </a:solidFill>
              </a:rPr>
              <a:t>thực</a:t>
            </a:r>
            <a:r>
              <a:rPr lang="en-US" dirty="0">
                <a:solidFill>
                  <a:srgbClr val="002060"/>
                </a:solidFill>
              </a:rPr>
              <a:t> </a:t>
            </a:r>
            <a:r>
              <a:rPr lang="en-US" dirty="0" err="1">
                <a:solidFill>
                  <a:srgbClr val="002060"/>
                </a:solidFill>
              </a:rPr>
              <a:t>hiện</a:t>
            </a:r>
            <a:r>
              <a:rPr lang="en-US" dirty="0">
                <a:solidFill>
                  <a:srgbClr val="002060"/>
                </a:solidFill>
              </a:rPr>
              <a:t> </a:t>
            </a:r>
            <a:r>
              <a:rPr lang="en-US" dirty="0" err="1">
                <a:solidFill>
                  <a:srgbClr val="002060"/>
                </a:solidFill>
              </a:rPr>
              <a:t>thủ</a:t>
            </a:r>
            <a:r>
              <a:rPr lang="en-US" dirty="0">
                <a:solidFill>
                  <a:srgbClr val="002060"/>
                </a:solidFill>
              </a:rPr>
              <a:t> </a:t>
            </a:r>
            <a:r>
              <a:rPr lang="en-US" dirty="0" err="1">
                <a:solidFill>
                  <a:srgbClr val="002060"/>
                </a:solidFill>
              </a:rPr>
              <a:t>tục</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cho</a:t>
            </a:r>
            <a:r>
              <a:rPr lang="en-US" dirty="0">
                <a:solidFill>
                  <a:srgbClr val="002060"/>
                </a:solidFill>
              </a:rPr>
              <a:t> </a:t>
            </a:r>
            <a:r>
              <a:rPr lang="en-US" dirty="0" err="1">
                <a:solidFill>
                  <a:srgbClr val="002060"/>
                </a:solidFill>
              </a:rPr>
              <a:t>hàng</a:t>
            </a:r>
            <a:r>
              <a:rPr lang="en-US" dirty="0">
                <a:solidFill>
                  <a:srgbClr val="002060"/>
                </a:solidFill>
              </a:rPr>
              <a:t> </a:t>
            </a:r>
            <a:r>
              <a:rPr lang="en-US" dirty="0" err="1">
                <a:solidFill>
                  <a:srgbClr val="002060"/>
                </a:solidFill>
              </a:rPr>
              <a:t>hoá</a:t>
            </a:r>
            <a:r>
              <a:rPr lang="en-US" dirty="0">
                <a:solidFill>
                  <a:srgbClr val="002060"/>
                </a:solidFill>
              </a:rPr>
              <a:t> </a:t>
            </a:r>
            <a:r>
              <a:rPr lang="en-US" dirty="0" err="1">
                <a:solidFill>
                  <a:srgbClr val="002060"/>
                </a:solidFill>
              </a:rPr>
              <a:t>và</a:t>
            </a:r>
            <a:r>
              <a:rPr lang="en-US" dirty="0">
                <a:solidFill>
                  <a:srgbClr val="002060"/>
                </a:solidFill>
              </a:rPr>
              <a:t> </a:t>
            </a:r>
            <a:r>
              <a:rPr lang="en-US" dirty="0" err="1">
                <a:solidFill>
                  <a:srgbClr val="002060"/>
                </a:solidFill>
              </a:rPr>
              <a:t>phương</a:t>
            </a:r>
            <a:r>
              <a:rPr lang="en-US" dirty="0">
                <a:solidFill>
                  <a:srgbClr val="002060"/>
                </a:solidFill>
              </a:rPr>
              <a:t> </a:t>
            </a:r>
            <a:r>
              <a:rPr lang="en-US" dirty="0" err="1">
                <a:solidFill>
                  <a:srgbClr val="002060"/>
                </a:solidFill>
              </a:rPr>
              <a:t>tiện</a:t>
            </a:r>
            <a:r>
              <a:rPr lang="en-US" dirty="0">
                <a:solidFill>
                  <a:srgbClr val="002060"/>
                </a:solidFill>
              </a:rPr>
              <a:t> </a:t>
            </a:r>
            <a:r>
              <a:rPr lang="en-US" dirty="0" err="1">
                <a:solidFill>
                  <a:srgbClr val="002060"/>
                </a:solidFill>
              </a:rPr>
              <a:t>vận</a:t>
            </a:r>
            <a:r>
              <a:rPr lang="en-US" dirty="0">
                <a:solidFill>
                  <a:srgbClr val="002060"/>
                </a:solidFill>
              </a:rPr>
              <a:t> </a:t>
            </a:r>
            <a:r>
              <a:rPr lang="en-US" dirty="0" err="1">
                <a:solidFill>
                  <a:srgbClr val="002060"/>
                </a:solidFill>
              </a:rPr>
              <a:t>tải</a:t>
            </a:r>
            <a:r>
              <a:rPr lang="en-US" dirty="0">
                <a:solidFill>
                  <a:srgbClr val="002060"/>
                </a:solidFill>
              </a:rPr>
              <a:t>. </a:t>
            </a:r>
          </a:p>
        </p:txBody>
      </p:sp>
      <p:pic>
        <p:nvPicPr>
          <p:cNvPr id="8" name="Picture 7" descr="A globe and airplane next to a truck&#10;&#10;AI-generated content may be incorrect.">
            <a:extLst>
              <a:ext uri="{FF2B5EF4-FFF2-40B4-BE49-F238E27FC236}">
                <a16:creationId xmlns:a16="http://schemas.microsoft.com/office/drawing/2014/main" id="{07EE7812-F211-0238-DA6D-DBD61A2A9D93}"/>
              </a:ext>
            </a:extLst>
          </p:cNvPr>
          <p:cNvPicPr>
            <a:picLocks noChangeAspect="1"/>
          </p:cNvPicPr>
          <p:nvPr/>
        </p:nvPicPr>
        <p:blipFill>
          <a:blip r:embed="rId2">
            <a:extLst>
              <a:ext uri="{28A0092B-C50C-407E-A947-70E740481C1C}">
                <a14:useLocalDpi xmlns:a14="http://schemas.microsoft.com/office/drawing/2010/main" val="0"/>
              </a:ext>
            </a:extLst>
          </a:blip>
          <a:srcRect l="1181" r="8075" b="-1"/>
          <a:stretch/>
        </p:blipFill>
        <p:spPr>
          <a:xfrm>
            <a:off x="7686675" y="951573"/>
            <a:ext cx="9985819" cy="8242743"/>
          </a:xfrm>
          <a:prstGeom prst="rect">
            <a:avLst/>
          </a:prstGeom>
        </p:spPr>
      </p:pic>
      <p:sp>
        <p:nvSpPr>
          <p:cNvPr id="9" name="TextBox 8">
            <a:extLst>
              <a:ext uri="{FF2B5EF4-FFF2-40B4-BE49-F238E27FC236}">
                <a16:creationId xmlns:a16="http://schemas.microsoft.com/office/drawing/2014/main" id="{3DA36417-5208-A216-4746-5943A23E0013}"/>
              </a:ext>
            </a:extLst>
          </p:cNvPr>
          <p:cNvSpPr txBox="1"/>
          <p:nvPr/>
        </p:nvSpPr>
        <p:spPr>
          <a:xfrm>
            <a:off x="1261870" y="565707"/>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6222078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F97B3-3D70-2321-C72E-20DA8EBC516C}"/>
              </a:ext>
            </a:extLst>
          </p:cNvPr>
          <p:cNvSpPr>
            <a:spLocks noGrp="1"/>
          </p:cNvSpPr>
          <p:nvPr>
            <p:ph type="title"/>
          </p:nvPr>
        </p:nvSpPr>
        <p:spPr>
          <a:xfrm>
            <a:off x="1252730" y="1254552"/>
            <a:ext cx="15773400" cy="1302545"/>
          </a:xfrm>
        </p:spPr>
        <p:txBody>
          <a:bodyPr/>
          <a:lstStyle/>
          <a:p>
            <a:pPr marL="457200" indent="-457200" algn="l">
              <a:buFont typeface="Wingdings" panose="05000000000000000000" pitchFamily="2" charset="2"/>
              <a:buChar char="q"/>
            </a:pPr>
            <a:r>
              <a:rPr lang="en-US" sz="3200" b="1" dirty="0" err="1">
                <a:solidFill>
                  <a:srgbClr val="532476"/>
                </a:solidFill>
                <a:ea typeface="+mn-ea"/>
              </a:rPr>
              <a:t>Tiếp</a:t>
            </a:r>
            <a:r>
              <a:rPr lang="en-US" sz="3200" b="1" dirty="0">
                <a:solidFill>
                  <a:srgbClr val="532476"/>
                </a:solidFill>
                <a:ea typeface="+mn-ea"/>
              </a:rPr>
              <a:t> </a:t>
            </a:r>
            <a:r>
              <a:rPr lang="en-US" sz="3200" b="1" dirty="0" err="1">
                <a:solidFill>
                  <a:srgbClr val="532476"/>
                </a:solidFill>
                <a:ea typeface="+mn-ea"/>
              </a:rPr>
              <a:t>nhận</a:t>
            </a:r>
            <a:r>
              <a:rPr lang="en-US" sz="3200" b="1" dirty="0">
                <a:solidFill>
                  <a:srgbClr val="532476"/>
                </a:solidFill>
                <a:ea typeface="+mn-ea"/>
              </a:rPr>
              <a:t> </a:t>
            </a:r>
            <a:r>
              <a:rPr lang="en-US" sz="3200" b="1" dirty="0" err="1">
                <a:solidFill>
                  <a:srgbClr val="532476"/>
                </a:solidFill>
                <a:ea typeface="+mn-ea"/>
              </a:rPr>
              <a:t>và</a:t>
            </a:r>
            <a:r>
              <a:rPr lang="en-US" sz="3200" b="1" dirty="0">
                <a:solidFill>
                  <a:srgbClr val="532476"/>
                </a:solidFill>
                <a:ea typeface="+mn-ea"/>
              </a:rPr>
              <a:t> </a:t>
            </a:r>
            <a:r>
              <a:rPr lang="en-US" sz="3200" b="1" dirty="0" err="1">
                <a:solidFill>
                  <a:srgbClr val="532476"/>
                </a:solidFill>
                <a:ea typeface="+mn-ea"/>
              </a:rPr>
              <a:t>kiểm</a:t>
            </a:r>
            <a:r>
              <a:rPr lang="en-US" sz="3200" b="1" dirty="0">
                <a:solidFill>
                  <a:srgbClr val="532476"/>
                </a:solidFill>
                <a:ea typeface="+mn-ea"/>
              </a:rPr>
              <a:t> </a:t>
            </a:r>
            <a:r>
              <a:rPr lang="en-US" sz="3200" b="1" dirty="0" err="1">
                <a:solidFill>
                  <a:srgbClr val="532476"/>
                </a:solidFill>
                <a:ea typeface="+mn-ea"/>
              </a:rPr>
              <a:t>tra</a:t>
            </a:r>
            <a:r>
              <a:rPr lang="en-US" sz="3200" b="1" dirty="0">
                <a:solidFill>
                  <a:srgbClr val="532476"/>
                </a:solidFill>
                <a:ea typeface="+mn-ea"/>
              </a:rPr>
              <a:t> </a:t>
            </a:r>
            <a:r>
              <a:rPr lang="en-US" sz="3200" b="1" dirty="0" err="1">
                <a:solidFill>
                  <a:srgbClr val="532476"/>
                </a:solidFill>
                <a:ea typeface="+mn-ea"/>
              </a:rPr>
              <a:t>hồ</a:t>
            </a:r>
            <a:r>
              <a:rPr lang="en-US" sz="3200" b="1" dirty="0">
                <a:solidFill>
                  <a:srgbClr val="532476"/>
                </a:solidFill>
                <a:ea typeface="+mn-ea"/>
              </a:rPr>
              <a:t> </a:t>
            </a:r>
            <a:r>
              <a:rPr lang="en-US" sz="3200" b="1" dirty="0" err="1">
                <a:solidFill>
                  <a:srgbClr val="532476"/>
                </a:solidFill>
                <a:ea typeface="+mn-ea"/>
              </a:rPr>
              <a:t>sơ</a:t>
            </a:r>
            <a:r>
              <a:rPr lang="en-US" sz="3200" b="1" dirty="0">
                <a:solidFill>
                  <a:srgbClr val="532476"/>
                </a:solidFill>
                <a:ea typeface="+mn-ea"/>
              </a:rPr>
              <a:t> </a:t>
            </a:r>
            <a:r>
              <a:rPr lang="en-US" sz="3200" b="1" dirty="0" err="1">
                <a:solidFill>
                  <a:srgbClr val="532476"/>
                </a:solidFill>
                <a:ea typeface="+mn-ea"/>
              </a:rPr>
              <a:t>hải</a:t>
            </a:r>
            <a:r>
              <a:rPr lang="en-US" sz="3200" b="1" dirty="0">
                <a:solidFill>
                  <a:srgbClr val="532476"/>
                </a:solidFill>
                <a:ea typeface="+mn-ea"/>
              </a:rPr>
              <a:t> </a:t>
            </a:r>
            <a:r>
              <a:rPr lang="en-US" sz="3200" b="1" dirty="0" err="1">
                <a:solidFill>
                  <a:srgbClr val="532476"/>
                </a:solidFill>
                <a:ea typeface="+mn-ea"/>
              </a:rPr>
              <a:t>quan</a:t>
            </a:r>
            <a:endParaRPr lang="en-US" sz="3200" b="1" dirty="0">
              <a:solidFill>
                <a:srgbClr val="532476"/>
              </a:solidFill>
              <a:ea typeface="+mn-ea"/>
            </a:endParaRPr>
          </a:p>
        </p:txBody>
      </p:sp>
      <p:sp>
        <p:nvSpPr>
          <p:cNvPr id="3" name="Content Placeholder 2">
            <a:extLst>
              <a:ext uri="{FF2B5EF4-FFF2-40B4-BE49-F238E27FC236}">
                <a16:creationId xmlns:a16="http://schemas.microsoft.com/office/drawing/2014/main" id="{75A1B03C-B5FD-1E5F-C0BB-D96AD1FB45C3}"/>
              </a:ext>
            </a:extLst>
          </p:cNvPr>
          <p:cNvSpPr>
            <a:spLocks noGrp="1"/>
          </p:cNvSpPr>
          <p:nvPr>
            <p:ph idx="1"/>
          </p:nvPr>
        </p:nvSpPr>
        <p:spPr>
          <a:xfrm>
            <a:off x="1270108" y="2557097"/>
            <a:ext cx="15773401" cy="7093745"/>
          </a:xfrm>
        </p:spPr>
        <p:txBody>
          <a:bodyPr>
            <a:noAutofit/>
          </a:bodyPr>
          <a:lstStyle/>
          <a:p>
            <a:pPr marL="0" indent="0" algn="just">
              <a:buNone/>
            </a:pPr>
            <a:r>
              <a:rPr lang="en-US" dirty="0" err="1">
                <a:solidFill>
                  <a:srgbClr val="002060"/>
                </a:solidFill>
              </a:rPr>
              <a:t>Khái</a:t>
            </a:r>
            <a:r>
              <a:rPr lang="en-US" dirty="0">
                <a:solidFill>
                  <a:srgbClr val="002060"/>
                </a:solidFill>
              </a:rPr>
              <a:t> </a:t>
            </a:r>
            <a:r>
              <a:rPr lang="en-US" dirty="0" err="1">
                <a:solidFill>
                  <a:srgbClr val="002060"/>
                </a:solidFill>
              </a:rPr>
              <a:t>niệm</a:t>
            </a:r>
            <a:r>
              <a:rPr lang="en-US" dirty="0">
                <a:solidFill>
                  <a:srgbClr val="002060"/>
                </a:solidFill>
              </a:rPr>
              <a:t> </a:t>
            </a:r>
            <a:r>
              <a:rPr lang="en-US" dirty="0" err="1">
                <a:solidFill>
                  <a:srgbClr val="002060"/>
                </a:solidFill>
              </a:rPr>
              <a:t>hồ</a:t>
            </a:r>
            <a:r>
              <a:rPr lang="en-US" dirty="0">
                <a:solidFill>
                  <a:srgbClr val="002060"/>
                </a:solidFill>
              </a:rPr>
              <a:t> </a:t>
            </a:r>
            <a:r>
              <a:rPr lang="en-US" dirty="0" err="1">
                <a:solidFill>
                  <a:srgbClr val="002060"/>
                </a:solidFill>
              </a:rPr>
              <a:t>sơ</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endParaRPr lang="en-US" dirty="0">
              <a:solidFill>
                <a:srgbClr val="002060"/>
              </a:solidFill>
            </a:endParaRPr>
          </a:p>
          <a:p>
            <a:pPr marL="0" indent="0" algn="just">
              <a:spcBef>
                <a:spcPts val="900"/>
              </a:spcBef>
              <a:buNone/>
            </a:pPr>
            <a:r>
              <a:rPr lang="en-US" dirty="0" err="1">
                <a:solidFill>
                  <a:srgbClr val="002060"/>
                </a:solidFill>
              </a:rPr>
              <a:t>Điều</a:t>
            </a:r>
            <a:r>
              <a:rPr lang="en-US" dirty="0">
                <a:solidFill>
                  <a:srgbClr val="002060"/>
                </a:solidFill>
              </a:rPr>
              <a:t> 24. </a:t>
            </a:r>
            <a:r>
              <a:rPr lang="en-US" dirty="0" err="1">
                <a:solidFill>
                  <a:srgbClr val="002060"/>
                </a:solidFill>
              </a:rPr>
              <a:t>Hồ</a:t>
            </a:r>
            <a:r>
              <a:rPr lang="en-US" dirty="0">
                <a:solidFill>
                  <a:srgbClr val="002060"/>
                </a:solidFill>
              </a:rPr>
              <a:t> </a:t>
            </a:r>
            <a:r>
              <a:rPr lang="en-US" dirty="0" err="1">
                <a:solidFill>
                  <a:srgbClr val="002060"/>
                </a:solidFill>
              </a:rPr>
              <a:t>sơ</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endParaRPr lang="en-US" dirty="0">
              <a:solidFill>
                <a:srgbClr val="002060"/>
              </a:solidFill>
            </a:endParaRPr>
          </a:p>
          <a:p>
            <a:pPr marL="0" indent="0" algn="just">
              <a:spcBef>
                <a:spcPts val="900"/>
              </a:spcBef>
              <a:buNone/>
            </a:pPr>
            <a:r>
              <a:rPr lang="en-US" dirty="0">
                <a:solidFill>
                  <a:srgbClr val="002060"/>
                </a:solidFill>
              </a:rPr>
              <a:t>1. </a:t>
            </a:r>
            <a:r>
              <a:rPr lang="en-US" dirty="0" err="1">
                <a:solidFill>
                  <a:srgbClr val="002060"/>
                </a:solidFill>
              </a:rPr>
              <a:t>Hồ</a:t>
            </a:r>
            <a:r>
              <a:rPr lang="en-US" dirty="0">
                <a:solidFill>
                  <a:srgbClr val="002060"/>
                </a:solidFill>
              </a:rPr>
              <a:t> </a:t>
            </a:r>
            <a:r>
              <a:rPr lang="en-US" dirty="0" err="1">
                <a:solidFill>
                  <a:srgbClr val="002060"/>
                </a:solidFill>
              </a:rPr>
              <a:t>sơ</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gồm</a:t>
            </a:r>
            <a:r>
              <a:rPr lang="en-US" dirty="0">
                <a:solidFill>
                  <a:srgbClr val="002060"/>
                </a:solidFill>
              </a:rPr>
              <a:t>:</a:t>
            </a:r>
          </a:p>
          <a:p>
            <a:pPr marL="0" indent="0" algn="just">
              <a:spcBef>
                <a:spcPts val="900"/>
              </a:spcBef>
              <a:buNone/>
            </a:pPr>
            <a:r>
              <a:rPr lang="en-US" dirty="0">
                <a:solidFill>
                  <a:srgbClr val="002060"/>
                </a:solidFill>
              </a:rPr>
              <a:t>a) </a:t>
            </a:r>
            <a:r>
              <a:rPr lang="en-US" dirty="0" err="1">
                <a:solidFill>
                  <a:srgbClr val="002060"/>
                </a:solidFill>
              </a:rPr>
              <a:t>Tờ</a:t>
            </a:r>
            <a:r>
              <a:rPr lang="en-US" dirty="0">
                <a:solidFill>
                  <a:srgbClr val="002060"/>
                </a:solidFill>
              </a:rPr>
              <a:t> </a:t>
            </a:r>
            <a:r>
              <a:rPr lang="en-US" dirty="0" err="1">
                <a:solidFill>
                  <a:srgbClr val="002060"/>
                </a:solidFill>
              </a:rPr>
              <a:t>khai</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hoặc</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thay</a:t>
            </a:r>
            <a:r>
              <a:rPr lang="en-US" dirty="0">
                <a:solidFill>
                  <a:srgbClr val="002060"/>
                </a:solidFill>
              </a:rPr>
              <a:t> </a:t>
            </a:r>
            <a:r>
              <a:rPr lang="en-US" dirty="0" err="1">
                <a:solidFill>
                  <a:srgbClr val="002060"/>
                </a:solidFill>
              </a:rPr>
              <a:t>thế</a:t>
            </a:r>
            <a:r>
              <a:rPr lang="en-US" dirty="0">
                <a:solidFill>
                  <a:srgbClr val="002060"/>
                </a:solidFill>
              </a:rPr>
              <a:t> </a:t>
            </a:r>
            <a:r>
              <a:rPr lang="en-US" dirty="0" err="1">
                <a:solidFill>
                  <a:srgbClr val="002060"/>
                </a:solidFill>
              </a:rPr>
              <a:t>tờ</a:t>
            </a:r>
            <a:r>
              <a:rPr lang="en-US" dirty="0">
                <a:solidFill>
                  <a:srgbClr val="002060"/>
                </a:solidFill>
              </a:rPr>
              <a:t> </a:t>
            </a:r>
            <a:r>
              <a:rPr lang="en-US" dirty="0" err="1">
                <a:solidFill>
                  <a:srgbClr val="002060"/>
                </a:solidFill>
              </a:rPr>
              <a:t>khai</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a:t>
            </a:r>
          </a:p>
          <a:p>
            <a:pPr marL="0" indent="0" algn="just">
              <a:spcBef>
                <a:spcPts val="900"/>
              </a:spcBef>
              <a:buNone/>
            </a:pPr>
            <a:r>
              <a:rPr lang="en-US" dirty="0">
                <a:solidFill>
                  <a:srgbClr val="002060"/>
                </a:solidFill>
              </a:rPr>
              <a:t>b)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có</a:t>
            </a:r>
            <a:r>
              <a:rPr lang="en-US" dirty="0">
                <a:solidFill>
                  <a:srgbClr val="002060"/>
                </a:solidFill>
              </a:rPr>
              <a:t> </a:t>
            </a:r>
            <a:r>
              <a:rPr lang="en-US" dirty="0" err="1">
                <a:solidFill>
                  <a:srgbClr val="002060"/>
                </a:solidFill>
              </a:rPr>
              <a:t>liên</a:t>
            </a:r>
            <a:r>
              <a:rPr lang="en-US" dirty="0">
                <a:solidFill>
                  <a:srgbClr val="002060"/>
                </a:solidFill>
              </a:rPr>
              <a:t> </a:t>
            </a:r>
            <a:r>
              <a:rPr lang="en-US" dirty="0" err="1">
                <a:solidFill>
                  <a:srgbClr val="002060"/>
                </a:solidFill>
              </a:rPr>
              <a:t>quan</a:t>
            </a:r>
            <a:r>
              <a:rPr lang="en-US" dirty="0">
                <a:solidFill>
                  <a:srgbClr val="002060"/>
                </a:solidFill>
              </a:rPr>
              <a:t>.</a:t>
            </a:r>
          </a:p>
          <a:p>
            <a:pPr marL="0" indent="0" algn="just">
              <a:buNone/>
            </a:pPr>
            <a:r>
              <a:rPr lang="en-US" dirty="0" err="1">
                <a:solidFill>
                  <a:srgbClr val="002060"/>
                </a:solidFill>
              </a:rPr>
              <a:t>Tùy</a:t>
            </a:r>
            <a:r>
              <a:rPr lang="en-US" dirty="0">
                <a:solidFill>
                  <a:srgbClr val="002060"/>
                </a:solidFill>
              </a:rPr>
              <a:t> </a:t>
            </a:r>
            <a:r>
              <a:rPr lang="en-US" dirty="0" err="1">
                <a:solidFill>
                  <a:srgbClr val="002060"/>
                </a:solidFill>
              </a:rPr>
              <a:t>từng</a:t>
            </a:r>
            <a:r>
              <a:rPr lang="en-US" dirty="0">
                <a:solidFill>
                  <a:srgbClr val="002060"/>
                </a:solidFill>
              </a:rPr>
              <a:t> </a:t>
            </a:r>
            <a:r>
              <a:rPr lang="en-US" dirty="0" err="1">
                <a:solidFill>
                  <a:srgbClr val="002060"/>
                </a:solidFill>
              </a:rPr>
              <a:t>trường</a:t>
            </a:r>
            <a:r>
              <a:rPr lang="en-US" dirty="0">
                <a:solidFill>
                  <a:srgbClr val="002060"/>
                </a:solidFill>
              </a:rPr>
              <a:t> </a:t>
            </a:r>
            <a:r>
              <a:rPr lang="en-US" dirty="0" err="1">
                <a:solidFill>
                  <a:srgbClr val="002060"/>
                </a:solidFill>
              </a:rPr>
              <a:t>hợp</a:t>
            </a:r>
            <a:r>
              <a:rPr lang="en-US" dirty="0">
                <a:solidFill>
                  <a:srgbClr val="002060"/>
                </a:solidFill>
              </a:rPr>
              <a:t>, </a:t>
            </a:r>
            <a:r>
              <a:rPr lang="en-US" dirty="0" err="1">
                <a:solidFill>
                  <a:srgbClr val="002060"/>
                </a:solidFill>
              </a:rPr>
              <a:t>người</a:t>
            </a:r>
            <a:r>
              <a:rPr lang="en-US" dirty="0">
                <a:solidFill>
                  <a:srgbClr val="002060"/>
                </a:solidFill>
              </a:rPr>
              <a:t> </a:t>
            </a:r>
            <a:r>
              <a:rPr lang="en-US" dirty="0" err="1">
                <a:solidFill>
                  <a:srgbClr val="002060"/>
                </a:solidFill>
              </a:rPr>
              <a:t>khai</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phải</a:t>
            </a:r>
            <a:r>
              <a:rPr lang="en-US" dirty="0">
                <a:solidFill>
                  <a:srgbClr val="002060"/>
                </a:solidFill>
              </a:rPr>
              <a:t> </a:t>
            </a:r>
            <a:r>
              <a:rPr lang="en-US" dirty="0" err="1">
                <a:solidFill>
                  <a:srgbClr val="002060"/>
                </a:solidFill>
              </a:rPr>
              <a:t>nộp</a:t>
            </a:r>
            <a:r>
              <a:rPr lang="en-US" dirty="0">
                <a:solidFill>
                  <a:srgbClr val="002060"/>
                </a:solidFill>
              </a:rPr>
              <a:t> </a:t>
            </a:r>
            <a:r>
              <a:rPr lang="en-US" dirty="0" err="1">
                <a:solidFill>
                  <a:srgbClr val="002060"/>
                </a:solidFill>
              </a:rPr>
              <a:t>hoặc</a:t>
            </a:r>
            <a:r>
              <a:rPr lang="en-US" dirty="0">
                <a:solidFill>
                  <a:srgbClr val="002060"/>
                </a:solidFill>
              </a:rPr>
              <a:t> </a:t>
            </a:r>
            <a:r>
              <a:rPr lang="en-US" dirty="0" err="1">
                <a:solidFill>
                  <a:srgbClr val="002060"/>
                </a:solidFill>
              </a:rPr>
              <a:t>xuất</a:t>
            </a:r>
            <a:r>
              <a:rPr lang="en-US" dirty="0">
                <a:solidFill>
                  <a:srgbClr val="002060"/>
                </a:solidFill>
              </a:rPr>
              <a:t> </a:t>
            </a:r>
            <a:r>
              <a:rPr lang="en-US" dirty="0" err="1">
                <a:solidFill>
                  <a:srgbClr val="002060"/>
                </a:solidFill>
              </a:rPr>
              <a:t>trình</a:t>
            </a:r>
            <a:r>
              <a:rPr lang="en-US" dirty="0">
                <a:solidFill>
                  <a:srgbClr val="002060"/>
                </a:solidFill>
              </a:rPr>
              <a:t> </a:t>
            </a:r>
            <a:r>
              <a:rPr lang="en-US" dirty="0" err="1">
                <a:solidFill>
                  <a:srgbClr val="002060"/>
                </a:solidFill>
              </a:rPr>
              <a:t>hợp</a:t>
            </a:r>
            <a:r>
              <a:rPr lang="en-US" dirty="0">
                <a:solidFill>
                  <a:srgbClr val="002060"/>
                </a:solidFill>
              </a:rPr>
              <a:t> </a:t>
            </a:r>
            <a:r>
              <a:rPr lang="en-US" dirty="0" err="1">
                <a:solidFill>
                  <a:srgbClr val="002060"/>
                </a:solidFill>
              </a:rPr>
              <a:t>đồng</a:t>
            </a:r>
            <a:r>
              <a:rPr lang="en-US" dirty="0">
                <a:solidFill>
                  <a:srgbClr val="002060"/>
                </a:solidFill>
              </a:rPr>
              <a:t> </a:t>
            </a:r>
            <a:r>
              <a:rPr lang="en-US" dirty="0" err="1">
                <a:solidFill>
                  <a:srgbClr val="002060"/>
                </a:solidFill>
              </a:rPr>
              <a:t>mua</a:t>
            </a:r>
            <a:r>
              <a:rPr lang="en-US" dirty="0">
                <a:solidFill>
                  <a:srgbClr val="002060"/>
                </a:solidFill>
              </a:rPr>
              <a:t> </a:t>
            </a:r>
            <a:r>
              <a:rPr lang="en-US" dirty="0" err="1">
                <a:solidFill>
                  <a:srgbClr val="002060"/>
                </a:solidFill>
              </a:rPr>
              <a:t>bán</a:t>
            </a:r>
            <a:r>
              <a:rPr lang="en-US" dirty="0">
                <a:solidFill>
                  <a:srgbClr val="002060"/>
                </a:solidFill>
              </a:rPr>
              <a:t> </a:t>
            </a:r>
            <a:r>
              <a:rPr lang="en-US" dirty="0" err="1">
                <a:solidFill>
                  <a:srgbClr val="002060"/>
                </a:solidFill>
              </a:rPr>
              <a:t>hàng</a:t>
            </a:r>
            <a:r>
              <a:rPr lang="en-US" dirty="0">
                <a:solidFill>
                  <a:srgbClr val="002060"/>
                </a:solidFill>
              </a:rPr>
              <a:t> </a:t>
            </a:r>
            <a:r>
              <a:rPr lang="en-US" dirty="0" err="1">
                <a:solidFill>
                  <a:srgbClr val="002060"/>
                </a:solidFill>
              </a:rPr>
              <a:t>hóa</a:t>
            </a:r>
            <a:r>
              <a:rPr lang="en-US" dirty="0">
                <a:solidFill>
                  <a:srgbClr val="002060"/>
                </a:solidFill>
              </a:rPr>
              <a:t>, </a:t>
            </a:r>
            <a:r>
              <a:rPr lang="en-US" dirty="0" err="1">
                <a:solidFill>
                  <a:srgbClr val="002060"/>
                </a:solidFill>
              </a:rPr>
              <a:t>hóa</a:t>
            </a:r>
            <a:r>
              <a:rPr lang="en-US" dirty="0">
                <a:solidFill>
                  <a:srgbClr val="002060"/>
                </a:solidFill>
              </a:rPr>
              <a:t> </a:t>
            </a:r>
            <a:r>
              <a:rPr lang="en-US" dirty="0" err="1">
                <a:solidFill>
                  <a:srgbClr val="002060"/>
                </a:solidFill>
              </a:rPr>
              <a:t>đơn</a:t>
            </a:r>
            <a:r>
              <a:rPr lang="en-US" dirty="0">
                <a:solidFill>
                  <a:srgbClr val="002060"/>
                </a:solidFill>
              </a:rPr>
              <a:t> </a:t>
            </a:r>
            <a:r>
              <a:rPr lang="en-US" dirty="0" err="1">
                <a:solidFill>
                  <a:srgbClr val="002060"/>
                </a:solidFill>
              </a:rPr>
              <a:t>thương</a:t>
            </a:r>
            <a:r>
              <a:rPr lang="en-US" dirty="0">
                <a:solidFill>
                  <a:srgbClr val="002060"/>
                </a:solidFill>
              </a:rPr>
              <a:t> </a:t>
            </a:r>
            <a:r>
              <a:rPr lang="en-US" dirty="0" err="1">
                <a:solidFill>
                  <a:srgbClr val="002060"/>
                </a:solidFill>
              </a:rPr>
              <a:t>mại</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vận</a:t>
            </a:r>
            <a:r>
              <a:rPr lang="en-US" dirty="0">
                <a:solidFill>
                  <a:srgbClr val="002060"/>
                </a:solidFill>
              </a:rPr>
              <a:t> </a:t>
            </a:r>
            <a:r>
              <a:rPr lang="en-US" dirty="0" err="1">
                <a:solidFill>
                  <a:srgbClr val="002060"/>
                </a:solidFill>
              </a:rPr>
              <a:t>tải</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nhận</a:t>
            </a:r>
            <a:r>
              <a:rPr lang="en-US" dirty="0">
                <a:solidFill>
                  <a:srgbClr val="002060"/>
                </a:solidFill>
              </a:rPr>
              <a:t> </a:t>
            </a:r>
            <a:r>
              <a:rPr lang="en-US" dirty="0" err="1">
                <a:solidFill>
                  <a:srgbClr val="002060"/>
                </a:solidFill>
              </a:rPr>
              <a:t>xuất</a:t>
            </a:r>
            <a:r>
              <a:rPr lang="en-US" dirty="0">
                <a:solidFill>
                  <a:srgbClr val="002060"/>
                </a:solidFill>
              </a:rPr>
              <a:t> </a:t>
            </a:r>
            <a:r>
              <a:rPr lang="en-US" dirty="0" err="1">
                <a:solidFill>
                  <a:srgbClr val="002060"/>
                </a:solidFill>
              </a:rPr>
              <a:t>xứ</a:t>
            </a:r>
            <a:r>
              <a:rPr lang="en-US" dirty="0">
                <a:solidFill>
                  <a:srgbClr val="002060"/>
                </a:solidFill>
              </a:rPr>
              <a:t> </a:t>
            </a:r>
            <a:r>
              <a:rPr lang="en-US" dirty="0" err="1">
                <a:solidFill>
                  <a:srgbClr val="002060"/>
                </a:solidFill>
              </a:rPr>
              <a:t>hàng</a:t>
            </a:r>
            <a:r>
              <a:rPr lang="en-US" dirty="0">
                <a:solidFill>
                  <a:srgbClr val="002060"/>
                </a:solidFill>
              </a:rPr>
              <a:t> </a:t>
            </a:r>
            <a:r>
              <a:rPr lang="en-US" dirty="0" err="1">
                <a:solidFill>
                  <a:srgbClr val="002060"/>
                </a:solidFill>
              </a:rPr>
              <a:t>hóa</a:t>
            </a:r>
            <a:r>
              <a:rPr lang="en-US" dirty="0">
                <a:solidFill>
                  <a:srgbClr val="002060"/>
                </a:solidFill>
              </a:rPr>
              <a:t>, </a:t>
            </a:r>
            <a:r>
              <a:rPr lang="en-US" dirty="0" err="1">
                <a:solidFill>
                  <a:srgbClr val="002060"/>
                </a:solidFill>
              </a:rPr>
              <a:t>giấy</a:t>
            </a:r>
            <a:r>
              <a:rPr lang="en-US" dirty="0">
                <a:solidFill>
                  <a:srgbClr val="002060"/>
                </a:solidFill>
              </a:rPr>
              <a:t> </a:t>
            </a:r>
            <a:r>
              <a:rPr lang="en-US" dirty="0" err="1">
                <a:solidFill>
                  <a:srgbClr val="002060"/>
                </a:solidFill>
              </a:rPr>
              <a:t>phép</a:t>
            </a:r>
            <a:r>
              <a:rPr lang="en-US" dirty="0">
                <a:solidFill>
                  <a:srgbClr val="002060"/>
                </a:solidFill>
              </a:rPr>
              <a:t> </a:t>
            </a:r>
            <a:r>
              <a:rPr lang="en-US" dirty="0" err="1">
                <a:solidFill>
                  <a:srgbClr val="002060"/>
                </a:solidFill>
              </a:rPr>
              <a:t>xuất</a:t>
            </a:r>
            <a:r>
              <a:rPr lang="en-US" dirty="0">
                <a:solidFill>
                  <a:srgbClr val="002060"/>
                </a:solidFill>
              </a:rPr>
              <a:t> </a:t>
            </a:r>
            <a:r>
              <a:rPr lang="en-US" dirty="0" err="1">
                <a:solidFill>
                  <a:srgbClr val="002060"/>
                </a:solidFill>
              </a:rPr>
              <a:t>khẩu</a:t>
            </a:r>
            <a:r>
              <a:rPr lang="en-US" dirty="0">
                <a:solidFill>
                  <a:srgbClr val="002060"/>
                </a:solidFill>
              </a:rPr>
              <a:t>, </a:t>
            </a:r>
            <a:r>
              <a:rPr lang="en-US" dirty="0" err="1">
                <a:solidFill>
                  <a:srgbClr val="002060"/>
                </a:solidFill>
              </a:rPr>
              <a:t>nhập</a:t>
            </a:r>
            <a:r>
              <a:rPr lang="en-US" dirty="0">
                <a:solidFill>
                  <a:srgbClr val="002060"/>
                </a:solidFill>
              </a:rPr>
              <a:t> </a:t>
            </a:r>
            <a:r>
              <a:rPr lang="en-US" dirty="0" err="1">
                <a:solidFill>
                  <a:srgbClr val="002060"/>
                </a:solidFill>
              </a:rPr>
              <a:t>khẩu</a:t>
            </a:r>
            <a:r>
              <a:rPr lang="en-US" dirty="0">
                <a:solidFill>
                  <a:srgbClr val="002060"/>
                </a:solidFill>
              </a:rPr>
              <a:t>, </a:t>
            </a:r>
            <a:r>
              <a:rPr lang="en-US" dirty="0" err="1">
                <a:solidFill>
                  <a:srgbClr val="002060"/>
                </a:solidFill>
              </a:rPr>
              <a:t>văn</a:t>
            </a:r>
            <a:r>
              <a:rPr lang="en-US" dirty="0">
                <a:solidFill>
                  <a:srgbClr val="002060"/>
                </a:solidFill>
              </a:rPr>
              <a:t> </a:t>
            </a:r>
            <a:r>
              <a:rPr lang="en-US" dirty="0" err="1">
                <a:solidFill>
                  <a:srgbClr val="002060"/>
                </a:solidFill>
              </a:rPr>
              <a:t>bản</a:t>
            </a:r>
            <a:r>
              <a:rPr lang="en-US" dirty="0">
                <a:solidFill>
                  <a:srgbClr val="002060"/>
                </a:solidFill>
              </a:rPr>
              <a:t> </a:t>
            </a:r>
            <a:r>
              <a:rPr lang="en-US" dirty="0" err="1">
                <a:solidFill>
                  <a:srgbClr val="002060"/>
                </a:solidFill>
              </a:rPr>
              <a:t>thông</a:t>
            </a:r>
            <a:r>
              <a:rPr lang="en-US" dirty="0">
                <a:solidFill>
                  <a:srgbClr val="002060"/>
                </a:solidFill>
              </a:rPr>
              <a:t> </a:t>
            </a:r>
            <a:r>
              <a:rPr lang="en-US" dirty="0" err="1">
                <a:solidFill>
                  <a:srgbClr val="002060"/>
                </a:solidFill>
              </a:rPr>
              <a:t>báo</a:t>
            </a:r>
            <a:r>
              <a:rPr lang="en-US" dirty="0">
                <a:solidFill>
                  <a:srgbClr val="002060"/>
                </a:solidFill>
              </a:rPr>
              <a:t> </a:t>
            </a:r>
            <a:r>
              <a:rPr lang="en-US" dirty="0" err="1">
                <a:solidFill>
                  <a:srgbClr val="002060"/>
                </a:solidFill>
              </a:rPr>
              <a:t>kết</a:t>
            </a:r>
            <a:r>
              <a:rPr lang="en-US" dirty="0">
                <a:solidFill>
                  <a:srgbClr val="002060"/>
                </a:solidFill>
              </a:rPr>
              <a:t> </a:t>
            </a:r>
            <a:r>
              <a:rPr lang="en-US" dirty="0" err="1">
                <a:solidFill>
                  <a:srgbClr val="002060"/>
                </a:solidFill>
              </a:rPr>
              <a:t>quả</a:t>
            </a:r>
            <a:r>
              <a:rPr lang="en-US" dirty="0">
                <a:solidFill>
                  <a:srgbClr val="002060"/>
                </a:solidFill>
              </a:rPr>
              <a:t> </a:t>
            </a:r>
            <a:r>
              <a:rPr lang="en-US" dirty="0" err="1">
                <a:solidFill>
                  <a:srgbClr val="002060"/>
                </a:solidFill>
              </a:rPr>
              <a:t>kiểm</a:t>
            </a:r>
            <a:r>
              <a:rPr lang="en-US" dirty="0">
                <a:solidFill>
                  <a:srgbClr val="002060"/>
                </a:solidFill>
              </a:rPr>
              <a:t> </a:t>
            </a:r>
            <a:r>
              <a:rPr lang="en-US" dirty="0" err="1">
                <a:solidFill>
                  <a:srgbClr val="002060"/>
                </a:solidFill>
              </a:rPr>
              <a:t>tra</a:t>
            </a:r>
            <a:r>
              <a:rPr lang="en-US" dirty="0">
                <a:solidFill>
                  <a:srgbClr val="002060"/>
                </a:solidFill>
              </a:rPr>
              <a:t> </a:t>
            </a:r>
            <a:r>
              <a:rPr lang="en-US" dirty="0" err="1">
                <a:solidFill>
                  <a:srgbClr val="002060"/>
                </a:solidFill>
              </a:rPr>
              <a:t>hoặc</a:t>
            </a:r>
            <a:r>
              <a:rPr lang="en-US" dirty="0">
                <a:solidFill>
                  <a:srgbClr val="002060"/>
                </a:solidFill>
              </a:rPr>
              <a:t> </a:t>
            </a:r>
            <a:r>
              <a:rPr lang="en-US" dirty="0" err="1">
                <a:solidFill>
                  <a:srgbClr val="002060"/>
                </a:solidFill>
              </a:rPr>
              <a:t>miễn</a:t>
            </a:r>
            <a:r>
              <a:rPr lang="en-US" dirty="0">
                <a:solidFill>
                  <a:srgbClr val="002060"/>
                </a:solidFill>
              </a:rPr>
              <a:t> </a:t>
            </a:r>
            <a:r>
              <a:rPr lang="en-US" dirty="0" err="1">
                <a:solidFill>
                  <a:srgbClr val="002060"/>
                </a:solidFill>
              </a:rPr>
              <a:t>kiểm</a:t>
            </a:r>
            <a:r>
              <a:rPr lang="en-US" dirty="0">
                <a:solidFill>
                  <a:srgbClr val="002060"/>
                </a:solidFill>
              </a:rPr>
              <a:t> </a:t>
            </a:r>
            <a:r>
              <a:rPr lang="en-US" dirty="0" err="1">
                <a:solidFill>
                  <a:srgbClr val="002060"/>
                </a:solidFill>
              </a:rPr>
              <a:t>tra</a:t>
            </a:r>
            <a:r>
              <a:rPr lang="en-US" dirty="0">
                <a:solidFill>
                  <a:srgbClr val="002060"/>
                </a:solidFill>
              </a:rPr>
              <a:t> </a:t>
            </a:r>
            <a:r>
              <a:rPr lang="en-US" dirty="0" err="1">
                <a:solidFill>
                  <a:srgbClr val="002060"/>
                </a:solidFill>
              </a:rPr>
              <a:t>chuyên</a:t>
            </a:r>
            <a:r>
              <a:rPr lang="en-US" dirty="0">
                <a:solidFill>
                  <a:srgbClr val="002060"/>
                </a:solidFill>
              </a:rPr>
              <a:t> </a:t>
            </a:r>
            <a:r>
              <a:rPr lang="en-US" dirty="0" err="1">
                <a:solidFill>
                  <a:srgbClr val="002060"/>
                </a:solidFill>
              </a:rPr>
              <a:t>ngành</a:t>
            </a:r>
            <a:r>
              <a:rPr lang="en-US" dirty="0">
                <a:solidFill>
                  <a:srgbClr val="002060"/>
                </a:solidFill>
              </a:rPr>
              <a:t>, </a:t>
            </a:r>
            <a:r>
              <a:rPr lang="en-US" dirty="0" err="1">
                <a:solidFill>
                  <a:srgbClr val="002060"/>
                </a:solidFill>
              </a:rPr>
              <a:t>các</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liên</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đến</a:t>
            </a:r>
            <a:r>
              <a:rPr lang="en-US" dirty="0">
                <a:solidFill>
                  <a:srgbClr val="002060"/>
                </a:solidFill>
              </a:rPr>
              <a:t> </a:t>
            </a:r>
            <a:r>
              <a:rPr lang="en-US" dirty="0" err="1">
                <a:solidFill>
                  <a:srgbClr val="002060"/>
                </a:solidFill>
              </a:rPr>
              <a:t>hàng</a:t>
            </a:r>
            <a:r>
              <a:rPr lang="en-US" dirty="0">
                <a:solidFill>
                  <a:srgbClr val="002060"/>
                </a:solidFill>
              </a:rPr>
              <a:t> </a:t>
            </a:r>
            <a:r>
              <a:rPr lang="en-US" dirty="0" err="1">
                <a:solidFill>
                  <a:srgbClr val="002060"/>
                </a:solidFill>
              </a:rPr>
              <a:t>hóa</a:t>
            </a:r>
            <a:r>
              <a:rPr lang="en-US" dirty="0">
                <a:solidFill>
                  <a:srgbClr val="002060"/>
                </a:solidFill>
              </a:rPr>
              <a:t> </a:t>
            </a:r>
            <a:r>
              <a:rPr lang="en-US" dirty="0" err="1">
                <a:solidFill>
                  <a:srgbClr val="002060"/>
                </a:solidFill>
              </a:rPr>
              <a:t>theo</a:t>
            </a:r>
            <a:r>
              <a:rPr lang="en-US" dirty="0">
                <a:solidFill>
                  <a:srgbClr val="002060"/>
                </a:solidFill>
              </a:rPr>
              <a:t> </a:t>
            </a:r>
            <a:r>
              <a:rPr lang="en-US" dirty="0" err="1">
                <a:solidFill>
                  <a:srgbClr val="002060"/>
                </a:solidFill>
              </a:rPr>
              <a:t>quy</a:t>
            </a:r>
            <a:r>
              <a:rPr lang="en-US" dirty="0">
                <a:solidFill>
                  <a:srgbClr val="002060"/>
                </a:solidFill>
              </a:rPr>
              <a:t> </a:t>
            </a:r>
            <a:r>
              <a:rPr lang="en-US" dirty="0" err="1">
                <a:solidFill>
                  <a:srgbClr val="002060"/>
                </a:solidFill>
              </a:rPr>
              <a:t>định</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pháp</a:t>
            </a:r>
            <a:r>
              <a:rPr lang="en-US" dirty="0">
                <a:solidFill>
                  <a:srgbClr val="002060"/>
                </a:solidFill>
              </a:rPr>
              <a:t> </a:t>
            </a:r>
            <a:r>
              <a:rPr lang="en-US" dirty="0" err="1">
                <a:solidFill>
                  <a:srgbClr val="002060"/>
                </a:solidFill>
              </a:rPr>
              <a:t>luật</a:t>
            </a:r>
            <a:r>
              <a:rPr lang="en-US" dirty="0">
                <a:solidFill>
                  <a:srgbClr val="002060"/>
                </a:solidFill>
              </a:rPr>
              <a:t> </a:t>
            </a:r>
            <a:r>
              <a:rPr lang="en-US" dirty="0" err="1">
                <a:solidFill>
                  <a:srgbClr val="002060"/>
                </a:solidFill>
              </a:rPr>
              <a:t>có</a:t>
            </a:r>
            <a:r>
              <a:rPr lang="en-US" dirty="0">
                <a:solidFill>
                  <a:srgbClr val="002060"/>
                </a:solidFill>
              </a:rPr>
              <a:t> </a:t>
            </a:r>
            <a:r>
              <a:rPr lang="en-US" dirty="0" err="1">
                <a:solidFill>
                  <a:srgbClr val="002060"/>
                </a:solidFill>
              </a:rPr>
              <a:t>liên</a:t>
            </a:r>
            <a:r>
              <a:rPr lang="en-US" dirty="0">
                <a:solidFill>
                  <a:srgbClr val="002060"/>
                </a:solidFill>
              </a:rPr>
              <a:t> </a:t>
            </a:r>
            <a:r>
              <a:rPr lang="en-US" dirty="0" err="1">
                <a:solidFill>
                  <a:srgbClr val="002060"/>
                </a:solidFill>
              </a:rPr>
              <a:t>quan</a:t>
            </a:r>
            <a:r>
              <a:rPr lang="en-US" dirty="0">
                <a:solidFill>
                  <a:srgbClr val="002060"/>
                </a:solidFill>
              </a:rPr>
              <a:t>.</a:t>
            </a:r>
          </a:p>
        </p:txBody>
      </p:sp>
      <p:sp>
        <p:nvSpPr>
          <p:cNvPr id="4" name="TextBox 3">
            <a:extLst>
              <a:ext uri="{FF2B5EF4-FFF2-40B4-BE49-F238E27FC236}">
                <a16:creationId xmlns:a16="http://schemas.microsoft.com/office/drawing/2014/main" id="{75F11A3F-966B-0316-A8C5-6FA7E13E04D2}"/>
              </a:ext>
            </a:extLst>
          </p:cNvPr>
          <p:cNvSpPr txBox="1"/>
          <p:nvPr/>
        </p:nvSpPr>
        <p:spPr>
          <a:xfrm>
            <a:off x="1261870" y="565707"/>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5" name="Picture 12">
            <a:extLst>
              <a:ext uri="{FF2B5EF4-FFF2-40B4-BE49-F238E27FC236}">
                <a16:creationId xmlns:a16="http://schemas.microsoft.com/office/drawing/2014/main" id="{2E60E437-EC78-1BE0-E797-94955CEAA06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6" name="Picture 11">
            <a:extLst>
              <a:ext uri="{FF2B5EF4-FFF2-40B4-BE49-F238E27FC236}">
                <a16:creationId xmlns:a16="http://schemas.microsoft.com/office/drawing/2014/main" id="{243F32A5-FC75-6EEA-FFDB-2F41F589C3B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Tree>
    <p:extLst>
      <p:ext uri="{BB962C8B-B14F-4D97-AF65-F5344CB8AC3E}">
        <p14:creationId xmlns:p14="http://schemas.microsoft.com/office/powerpoint/2010/main" val="275619729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52B94-952D-A33E-9FA0-F19CEBFFE2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474D78-B8FF-FDEA-999F-9DC90AAFEA2E}"/>
              </a:ext>
            </a:extLst>
          </p:cNvPr>
          <p:cNvSpPr>
            <a:spLocks noGrp="1"/>
          </p:cNvSpPr>
          <p:nvPr>
            <p:ph type="title"/>
          </p:nvPr>
        </p:nvSpPr>
        <p:spPr>
          <a:xfrm>
            <a:off x="1463231" y="1244570"/>
            <a:ext cx="15773400" cy="1302545"/>
          </a:xfrm>
        </p:spPr>
        <p:txBody>
          <a:bodyPr/>
          <a:lstStyle/>
          <a:p>
            <a:pPr marL="457200" indent="-457200" algn="l">
              <a:buFont typeface="Wingdings" panose="05000000000000000000" pitchFamily="2" charset="2"/>
              <a:buChar char="q"/>
            </a:pPr>
            <a:r>
              <a:rPr lang="en-US" sz="3200" b="1" dirty="0" err="1">
                <a:solidFill>
                  <a:srgbClr val="532476"/>
                </a:solidFill>
                <a:ea typeface="+mn-ea"/>
              </a:rPr>
              <a:t>Tiếp</a:t>
            </a:r>
            <a:r>
              <a:rPr lang="en-US" sz="3200" b="1" dirty="0">
                <a:solidFill>
                  <a:srgbClr val="532476"/>
                </a:solidFill>
                <a:ea typeface="+mn-ea"/>
              </a:rPr>
              <a:t> </a:t>
            </a:r>
            <a:r>
              <a:rPr lang="en-US" sz="3200" b="1" dirty="0" err="1">
                <a:solidFill>
                  <a:srgbClr val="532476"/>
                </a:solidFill>
                <a:ea typeface="+mn-ea"/>
              </a:rPr>
              <a:t>nhận</a:t>
            </a:r>
            <a:r>
              <a:rPr lang="en-US" sz="3200" b="1" dirty="0">
                <a:solidFill>
                  <a:srgbClr val="532476"/>
                </a:solidFill>
                <a:ea typeface="+mn-ea"/>
              </a:rPr>
              <a:t> </a:t>
            </a:r>
            <a:r>
              <a:rPr lang="en-US" sz="3200" b="1" dirty="0" err="1">
                <a:solidFill>
                  <a:srgbClr val="532476"/>
                </a:solidFill>
                <a:ea typeface="+mn-ea"/>
              </a:rPr>
              <a:t>và</a:t>
            </a:r>
            <a:r>
              <a:rPr lang="en-US" sz="3200" b="1" dirty="0">
                <a:solidFill>
                  <a:srgbClr val="532476"/>
                </a:solidFill>
                <a:ea typeface="+mn-ea"/>
              </a:rPr>
              <a:t> </a:t>
            </a:r>
            <a:r>
              <a:rPr lang="en-US" sz="3200" b="1" dirty="0" err="1">
                <a:solidFill>
                  <a:srgbClr val="532476"/>
                </a:solidFill>
                <a:ea typeface="+mn-ea"/>
              </a:rPr>
              <a:t>kiểm</a:t>
            </a:r>
            <a:r>
              <a:rPr lang="en-US" sz="3200" b="1" dirty="0">
                <a:solidFill>
                  <a:srgbClr val="532476"/>
                </a:solidFill>
                <a:ea typeface="+mn-ea"/>
              </a:rPr>
              <a:t> </a:t>
            </a:r>
            <a:r>
              <a:rPr lang="en-US" sz="3200" b="1" dirty="0" err="1">
                <a:solidFill>
                  <a:srgbClr val="532476"/>
                </a:solidFill>
                <a:ea typeface="+mn-ea"/>
              </a:rPr>
              <a:t>tra</a:t>
            </a:r>
            <a:r>
              <a:rPr lang="en-US" sz="3200" b="1" dirty="0">
                <a:solidFill>
                  <a:srgbClr val="532476"/>
                </a:solidFill>
                <a:ea typeface="+mn-ea"/>
              </a:rPr>
              <a:t> </a:t>
            </a:r>
            <a:r>
              <a:rPr lang="en-US" sz="3200" b="1" dirty="0" err="1">
                <a:solidFill>
                  <a:srgbClr val="532476"/>
                </a:solidFill>
                <a:ea typeface="+mn-ea"/>
              </a:rPr>
              <a:t>hồ</a:t>
            </a:r>
            <a:r>
              <a:rPr lang="en-US" sz="3200" b="1" dirty="0">
                <a:solidFill>
                  <a:srgbClr val="532476"/>
                </a:solidFill>
                <a:ea typeface="+mn-ea"/>
              </a:rPr>
              <a:t> </a:t>
            </a:r>
            <a:r>
              <a:rPr lang="en-US" sz="3200" b="1" dirty="0" err="1">
                <a:solidFill>
                  <a:srgbClr val="532476"/>
                </a:solidFill>
                <a:ea typeface="+mn-ea"/>
              </a:rPr>
              <a:t>sơ</a:t>
            </a:r>
            <a:r>
              <a:rPr lang="en-US" sz="3200" b="1" dirty="0">
                <a:solidFill>
                  <a:srgbClr val="532476"/>
                </a:solidFill>
                <a:ea typeface="+mn-ea"/>
              </a:rPr>
              <a:t> </a:t>
            </a:r>
            <a:r>
              <a:rPr lang="en-US" sz="3200" b="1" dirty="0" err="1">
                <a:solidFill>
                  <a:srgbClr val="532476"/>
                </a:solidFill>
                <a:ea typeface="+mn-ea"/>
              </a:rPr>
              <a:t>hải</a:t>
            </a:r>
            <a:r>
              <a:rPr lang="en-US" sz="3200" b="1" dirty="0">
                <a:solidFill>
                  <a:srgbClr val="532476"/>
                </a:solidFill>
                <a:ea typeface="+mn-ea"/>
              </a:rPr>
              <a:t> </a:t>
            </a:r>
            <a:r>
              <a:rPr lang="en-US" sz="3200" b="1" dirty="0" err="1">
                <a:solidFill>
                  <a:srgbClr val="532476"/>
                </a:solidFill>
                <a:ea typeface="+mn-ea"/>
              </a:rPr>
              <a:t>quan</a:t>
            </a:r>
            <a:r>
              <a:rPr lang="vi-VN" sz="3200" b="1" dirty="0">
                <a:solidFill>
                  <a:srgbClr val="532476"/>
                </a:solidFill>
                <a:ea typeface="+mn-ea"/>
              </a:rPr>
              <a:t> (tt)</a:t>
            </a:r>
            <a:endParaRPr lang="en-US" sz="3200" b="1" dirty="0">
              <a:solidFill>
                <a:srgbClr val="532476"/>
              </a:solidFill>
              <a:ea typeface="+mn-ea"/>
            </a:endParaRPr>
          </a:p>
        </p:txBody>
      </p:sp>
      <p:sp>
        <p:nvSpPr>
          <p:cNvPr id="4" name="TextBox 3">
            <a:extLst>
              <a:ext uri="{FF2B5EF4-FFF2-40B4-BE49-F238E27FC236}">
                <a16:creationId xmlns:a16="http://schemas.microsoft.com/office/drawing/2014/main" id="{7A0D61A9-B433-AFBD-CCF7-CB55294A2AA0}"/>
              </a:ext>
            </a:extLst>
          </p:cNvPr>
          <p:cNvSpPr txBox="1"/>
          <p:nvPr/>
        </p:nvSpPr>
        <p:spPr>
          <a:xfrm>
            <a:off x="1261870" y="565707"/>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5" name="Picture 12">
            <a:extLst>
              <a:ext uri="{FF2B5EF4-FFF2-40B4-BE49-F238E27FC236}">
                <a16:creationId xmlns:a16="http://schemas.microsoft.com/office/drawing/2014/main" id="{2D490274-ACD0-4665-EEFB-5606138C8B5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6" name="Picture 11">
            <a:extLst>
              <a:ext uri="{FF2B5EF4-FFF2-40B4-BE49-F238E27FC236}">
                <a16:creationId xmlns:a16="http://schemas.microsoft.com/office/drawing/2014/main" id="{A4CD3878-056D-FE1F-264E-D51EFBEFF02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9" name="Content Placeholder 2">
            <a:extLst>
              <a:ext uri="{FF2B5EF4-FFF2-40B4-BE49-F238E27FC236}">
                <a16:creationId xmlns:a16="http://schemas.microsoft.com/office/drawing/2014/main" id="{2F58112C-3A67-6778-0BE3-F7FCDBAAD2E3}"/>
              </a:ext>
            </a:extLst>
          </p:cNvPr>
          <p:cNvSpPr txBox="1">
            <a:spLocks/>
          </p:cNvSpPr>
          <p:nvPr/>
        </p:nvSpPr>
        <p:spPr>
          <a:xfrm>
            <a:off x="1463231" y="2532765"/>
            <a:ext cx="15985147" cy="757237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spcBef>
                <a:spcPts val="900"/>
              </a:spcBef>
              <a:buFont typeface="Arial" panose="020B0604020202020204" pitchFamily="34" charset="0"/>
              <a:buNone/>
            </a:pPr>
            <a:r>
              <a:rPr lang="en-US" dirty="0">
                <a:solidFill>
                  <a:srgbClr val="002060"/>
                </a:solidFill>
              </a:rPr>
              <a:t>2.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thuộc</a:t>
            </a:r>
            <a:r>
              <a:rPr lang="en-US" dirty="0">
                <a:solidFill>
                  <a:srgbClr val="002060"/>
                </a:solidFill>
              </a:rPr>
              <a:t> </a:t>
            </a:r>
            <a:r>
              <a:rPr lang="en-US" dirty="0" err="1">
                <a:solidFill>
                  <a:srgbClr val="002060"/>
                </a:solidFill>
              </a:rPr>
              <a:t>hồ</a:t>
            </a:r>
            <a:r>
              <a:rPr lang="en-US" dirty="0">
                <a:solidFill>
                  <a:srgbClr val="002060"/>
                </a:solidFill>
              </a:rPr>
              <a:t> </a:t>
            </a:r>
            <a:r>
              <a:rPr lang="en-US" dirty="0" err="1">
                <a:solidFill>
                  <a:srgbClr val="002060"/>
                </a:solidFill>
              </a:rPr>
              <a:t>sơ</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là</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giấy</a:t>
            </a:r>
            <a:r>
              <a:rPr lang="en-US" dirty="0">
                <a:solidFill>
                  <a:srgbClr val="002060"/>
                </a:solidFill>
              </a:rPr>
              <a:t> </a:t>
            </a:r>
            <a:r>
              <a:rPr lang="en-US" dirty="0" err="1">
                <a:solidFill>
                  <a:srgbClr val="002060"/>
                </a:solidFill>
              </a:rPr>
              <a:t>hoặc</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điện</a:t>
            </a:r>
            <a:r>
              <a:rPr lang="en-US" dirty="0">
                <a:solidFill>
                  <a:srgbClr val="002060"/>
                </a:solidFill>
              </a:rPr>
              <a:t> </a:t>
            </a:r>
            <a:r>
              <a:rPr lang="en-US" dirty="0" err="1">
                <a:solidFill>
                  <a:srgbClr val="002060"/>
                </a:solidFill>
              </a:rPr>
              <a:t>tử</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điện</a:t>
            </a:r>
            <a:r>
              <a:rPr lang="en-US" dirty="0">
                <a:solidFill>
                  <a:srgbClr val="002060"/>
                </a:solidFill>
              </a:rPr>
              <a:t> </a:t>
            </a:r>
            <a:r>
              <a:rPr lang="en-US" dirty="0" err="1">
                <a:solidFill>
                  <a:srgbClr val="002060"/>
                </a:solidFill>
              </a:rPr>
              <a:t>tử</a:t>
            </a:r>
            <a:r>
              <a:rPr lang="en-US" dirty="0">
                <a:solidFill>
                  <a:srgbClr val="002060"/>
                </a:solidFill>
              </a:rPr>
              <a:t> </a:t>
            </a:r>
            <a:r>
              <a:rPr lang="en-US" dirty="0" err="1">
                <a:solidFill>
                  <a:srgbClr val="002060"/>
                </a:solidFill>
              </a:rPr>
              <a:t>phải</a:t>
            </a:r>
            <a:r>
              <a:rPr lang="en-US" dirty="0">
                <a:solidFill>
                  <a:srgbClr val="002060"/>
                </a:solidFill>
              </a:rPr>
              <a:t> </a:t>
            </a:r>
            <a:r>
              <a:rPr lang="en-US" dirty="0" err="1">
                <a:solidFill>
                  <a:srgbClr val="002060"/>
                </a:solidFill>
              </a:rPr>
              <a:t>bảo</a:t>
            </a:r>
            <a:r>
              <a:rPr lang="en-US" dirty="0">
                <a:solidFill>
                  <a:srgbClr val="002060"/>
                </a:solidFill>
              </a:rPr>
              <a:t> </a:t>
            </a:r>
            <a:r>
              <a:rPr lang="en-US" dirty="0" err="1">
                <a:solidFill>
                  <a:srgbClr val="002060"/>
                </a:solidFill>
              </a:rPr>
              <a:t>đảm</a:t>
            </a:r>
            <a:r>
              <a:rPr lang="en-US" dirty="0">
                <a:solidFill>
                  <a:srgbClr val="002060"/>
                </a:solidFill>
              </a:rPr>
              <a:t> </a:t>
            </a:r>
            <a:r>
              <a:rPr lang="en-US" dirty="0" err="1">
                <a:solidFill>
                  <a:srgbClr val="002060"/>
                </a:solidFill>
              </a:rPr>
              <a:t>tính</a:t>
            </a:r>
            <a:r>
              <a:rPr lang="en-US" dirty="0">
                <a:solidFill>
                  <a:srgbClr val="002060"/>
                </a:solidFill>
              </a:rPr>
              <a:t> </a:t>
            </a:r>
            <a:r>
              <a:rPr lang="en-US" dirty="0" err="1">
                <a:solidFill>
                  <a:srgbClr val="002060"/>
                </a:solidFill>
              </a:rPr>
              <a:t>toàn</a:t>
            </a:r>
            <a:r>
              <a:rPr lang="en-US" dirty="0">
                <a:solidFill>
                  <a:srgbClr val="002060"/>
                </a:solidFill>
              </a:rPr>
              <a:t> </a:t>
            </a:r>
            <a:r>
              <a:rPr lang="en-US" dirty="0" err="1">
                <a:solidFill>
                  <a:srgbClr val="002060"/>
                </a:solidFill>
              </a:rPr>
              <a:t>vẹn</a:t>
            </a:r>
            <a:r>
              <a:rPr lang="en-US" dirty="0">
                <a:solidFill>
                  <a:srgbClr val="002060"/>
                </a:solidFill>
              </a:rPr>
              <a:t> </a:t>
            </a:r>
            <a:r>
              <a:rPr lang="en-US" dirty="0" err="1">
                <a:solidFill>
                  <a:srgbClr val="002060"/>
                </a:solidFill>
              </a:rPr>
              <a:t>và</a:t>
            </a:r>
            <a:r>
              <a:rPr lang="en-US" dirty="0">
                <a:solidFill>
                  <a:srgbClr val="002060"/>
                </a:solidFill>
              </a:rPr>
              <a:t> </a:t>
            </a:r>
            <a:r>
              <a:rPr lang="en-US" dirty="0" err="1">
                <a:solidFill>
                  <a:srgbClr val="002060"/>
                </a:solidFill>
              </a:rPr>
              <a:t>khuôn</a:t>
            </a:r>
            <a:r>
              <a:rPr lang="en-US" dirty="0">
                <a:solidFill>
                  <a:srgbClr val="002060"/>
                </a:solidFill>
              </a:rPr>
              <a:t> </a:t>
            </a:r>
            <a:r>
              <a:rPr lang="en-US" dirty="0" err="1">
                <a:solidFill>
                  <a:srgbClr val="002060"/>
                </a:solidFill>
              </a:rPr>
              <a:t>dạng</a:t>
            </a:r>
            <a:r>
              <a:rPr lang="en-US" dirty="0">
                <a:solidFill>
                  <a:srgbClr val="002060"/>
                </a:solidFill>
              </a:rPr>
              <a:t> </a:t>
            </a:r>
            <a:r>
              <a:rPr lang="en-US" dirty="0" err="1">
                <a:solidFill>
                  <a:srgbClr val="002060"/>
                </a:solidFill>
              </a:rPr>
              <a:t>theo</a:t>
            </a:r>
            <a:r>
              <a:rPr lang="en-US" dirty="0">
                <a:solidFill>
                  <a:srgbClr val="002060"/>
                </a:solidFill>
              </a:rPr>
              <a:t> </a:t>
            </a:r>
            <a:r>
              <a:rPr lang="en-US" dirty="0" err="1">
                <a:solidFill>
                  <a:srgbClr val="002060"/>
                </a:solidFill>
              </a:rPr>
              <a:t>quy</a:t>
            </a:r>
            <a:r>
              <a:rPr lang="en-US" dirty="0">
                <a:solidFill>
                  <a:srgbClr val="002060"/>
                </a:solidFill>
              </a:rPr>
              <a:t> </a:t>
            </a:r>
            <a:r>
              <a:rPr lang="en-US" dirty="0" err="1">
                <a:solidFill>
                  <a:srgbClr val="002060"/>
                </a:solidFill>
              </a:rPr>
              <a:t>định</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pháp</a:t>
            </a:r>
            <a:r>
              <a:rPr lang="en-US" dirty="0">
                <a:solidFill>
                  <a:srgbClr val="002060"/>
                </a:solidFill>
              </a:rPr>
              <a:t> </a:t>
            </a:r>
            <a:r>
              <a:rPr lang="en-US" dirty="0" err="1">
                <a:solidFill>
                  <a:srgbClr val="002060"/>
                </a:solidFill>
              </a:rPr>
              <a:t>luật</a:t>
            </a:r>
            <a:r>
              <a:rPr lang="en-US" dirty="0">
                <a:solidFill>
                  <a:srgbClr val="002060"/>
                </a:solidFill>
              </a:rPr>
              <a:t> </a:t>
            </a:r>
            <a:r>
              <a:rPr lang="en-US" dirty="0" err="1">
                <a:solidFill>
                  <a:srgbClr val="002060"/>
                </a:solidFill>
              </a:rPr>
              <a:t>về</a:t>
            </a:r>
            <a:r>
              <a:rPr lang="en-US" dirty="0">
                <a:solidFill>
                  <a:srgbClr val="002060"/>
                </a:solidFill>
              </a:rPr>
              <a:t> </a:t>
            </a:r>
            <a:r>
              <a:rPr lang="en-US" dirty="0" err="1">
                <a:solidFill>
                  <a:srgbClr val="002060"/>
                </a:solidFill>
              </a:rPr>
              <a:t>giao</a:t>
            </a:r>
            <a:r>
              <a:rPr lang="en-US" dirty="0">
                <a:solidFill>
                  <a:srgbClr val="002060"/>
                </a:solidFill>
              </a:rPr>
              <a:t> </a:t>
            </a:r>
            <a:r>
              <a:rPr lang="en-US" dirty="0" err="1">
                <a:solidFill>
                  <a:srgbClr val="002060"/>
                </a:solidFill>
              </a:rPr>
              <a:t>dịch</a:t>
            </a:r>
            <a:r>
              <a:rPr lang="en-US" dirty="0">
                <a:solidFill>
                  <a:srgbClr val="002060"/>
                </a:solidFill>
              </a:rPr>
              <a:t> </a:t>
            </a:r>
            <a:r>
              <a:rPr lang="en-US" dirty="0" err="1">
                <a:solidFill>
                  <a:srgbClr val="002060"/>
                </a:solidFill>
              </a:rPr>
              <a:t>điện</a:t>
            </a:r>
            <a:r>
              <a:rPr lang="en-US" dirty="0">
                <a:solidFill>
                  <a:srgbClr val="002060"/>
                </a:solidFill>
              </a:rPr>
              <a:t> </a:t>
            </a:r>
            <a:r>
              <a:rPr lang="en-US" dirty="0" err="1">
                <a:solidFill>
                  <a:srgbClr val="002060"/>
                </a:solidFill>
              </a:rPr>
              <a:t>tử</a:t>
            </a:r>
            <a:r>
              <a:rPr lang="en-US" dirty="0">
                <a:solidFill>
                  <a:srgbClr val="002060"/>
                </a:solidFill>
              </a:rPr>
              <a:t>.</a:t>
            </a:r>
          </a:p>
          <a:p>
            <a:pPr marL="0" indent="0" algn="just">
              <a:spcBef>
                <a:spcPts val="900"/>
              </a:spcBef>
              <a:buFont typeface="Arial" panose="020B0604020202020204" pitchFamily="34" charset="0"/>
              <a:buNone/>
            </a:pPr>
            <a:r>
              <a:rPr lang="en-US" dirty="0">
                <a:solidFill>
                  <a:srgbClr val="002060"/>
                </a:solidFill>
              </a:rPr>
              <a:t>3. </a:t>
            </a:r>
            <a:r>
              <a:rPr lang="en-US" dirty="0" err="1">
                <a:solidFill>
                  <a:srgbClr val="002060"/>
                </a:solidFill>
              </a:rPr>
              <a:t>Hồ</a:t>
            </a:r>
            <a:r>
              <a:rPr lang="en-US" dirty="0">
                <a:solidFill>
                  <a:srgbClr val="002060"/>
                </a:solidFill>
              </a:rPr>
              <a:t> </a:t>
            </a:r>
            <a:r>
              <a:rPr lang="en-US" dirty="0" err="1">
                <a:solidFill>
                  <a:srgbClr val="002060"/>
                </a:solidFill>
              </a:rPr>
              <a:t>sơ</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được</a:t>
            </a:r>
            <a:r>
              <a:rPr lang="en-US" dirty="0">
                <a:solidFill>
                  <a:srgbClr val="002060"/>
                </a:solidFill>
              </a:rPr>
              <a:t> </a:t>
            </a:r>
            <a:r>
              <a:rPr lang="en-US" dirty="0" err="1">
                <a:solidFill>
                  <a:srgbClr val="002060"/>
                </a:solidFill>
              </a:rPr>
              <a:t>nộp</a:t>
            </a:r>
            <a:r>
              <a:rPr lang="en-US" dirty="0">
                <a:solidFill>
                  <a:srgbClr val="002060"/>
                </a:solidFill>
              </a:rPr>
              <a:t>, </a:t>
            </a:r>
            <a:r>
              <a:rPr lang="en-US" dirty="0" err="1">
                <a:solidFill>
                  <a:srgbClr val="002060"/>
                </a:solidFill>
              </a:rPr>
              <a:t>xuất</a:t>
            </a:r>
            <a:r>
              <a:rPr lang="en-US" dirty="0">
                <a:solidFill>
                  <a:srgbClr val="002060"/>
                </a:solidFill>
              </a:rPr>
              <a:t> </a:t>
            </a:r>
            <a:r>
              <a:rPr lang="en-US" dirty="0" err="1">
                <a:solidFill>
                  <a:srgbClr val="002060"/>
                </a:solidFill>
              </a:rPr>
              <a:t>trình</a:t>
            </a:r>
            <a:r>
              <a:rPr lang="en-US" dirty="0">
                <a:solidFill>
                  <a:srgbClr val="002060"/>
                </a:solidFill>
              </a:rPr>
              <a:t> </a:t>
            </a:r>
            <a:r>
              <a:rPr lang="en-US" dirty="0" err="1">
                <a:solidFill>
                  <a:srgbClr val="002060"/>
                </a:solidFill>
              </a:rPr>
              <a:t>cho</a:t>
            </a:r>
            <a:r>
              <a:rPr lang="en-US" dirty="0">
                <a:solidFill>
                  <a:srgbClr val="002060"/>
                </a:solidFill>
              </a:rPr>
              <a:t> </a:t>
            </a:r>
            <a:r>
              <a:rPr lang="en-US" dirty="0" err="1">
                <a:solidFill>
                  <a:srgbClr val="002060"/>
                </a:solidFill>
              </a:rPr>
              <a:t>cơ</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tại</a:t>
            </a:r>
            <a:r>
              <a:rPr lang="en-US" dirty="0">
                <a:solidFill>
                  <a:srgbClr val="002060"/>
                </a:solidFill>
              </a:rPr>
              <a:t> </a:t>
            </a:r>
            <a:r>
              <a:rPr lang="en-US" dirty="0" err="1">
                <a:solidFill>
                  <a:srgbClr val="002060"/>
                </a:solidFill>
              </a:rPr>
              <a:t>trụ</a:t>
            </a:r>
            <a:r>
              <a:rPr lang="en-US" dirty="0">
                <a:solidFill>
                  <a:srgbClr val="002060"/>
                </a:solidFill>
              </a:rPr>
              <a:t> </a:t>
            </a:r>
            <a:r>
              <a:rPr lang="en-US" dirty="0" err="1">
                <a:solidFill>
                  <a:srgbClr val="002060"/>
                </a:solidFill>
              </a:rPr>
              <a:t>sở</a:t>
            </a:r>
            <a:r>
              <a:rPr lang="en-US" dirty="0">
                <a:solidFill>
                  <a:srgbClr val="002060"/>
                </a:solidFill>
              </a:rPr>
              <a:t> </a:t>
            </a:r>
            <a:r>
              <a:rPr lang="en-US" dirty="0" err="1">
                <a:solidFill>
                  <a:srgbClr val="002060"/>
                </a:solidFill>
              </a:rPr>
              <a:t>cơ</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a:t>
            </a:r>
          </a:p>
          <a:p>
            <a:pPr marL="0" indent="0" algn="just">
              <a:spcBef>
                <a:spcPts val="900"/>
              </a:spcBef>
              <a:buFont typeface="Arial" panose="020B0604020202020204" pitchFamily="34" charset="0"/>
              <a:buNone/>
            </a:pPr>
            <a:r>
              <a:rPr lang="en-US" dirty="0" err="1">
                <a:solidFill>
                  <a:srgbClr val="002060"/>
                </a:solidFill>
              </a:rPr>
              <a:t>Trường</a:t>
            </a:r>
            <a:r>
              <a:rPr lang="en-US" dirty="0">
                <a:solidFill>
                  <a:srgbClr val="002060"/>
                </a:solidFill>
              </a:rPr>
              <a:t> </a:t>
            </a:r>
            <a:r>
              <a:rPr lang="en-US" dirty="0" err="1">
                <a:solidFill>
                  <a:srgbClr val="002060"/>
                </a:solidFill>
              </a:rPr>
              <a:t>hợp</a:t>
            </a:r>
            <a:r>
              <a:rPr lang="en-US" dirty="0">
                <a:solidFill>
                  <a:srgbClr val="002060"/>
                </a:solidFill>
              </a:rPr>
              <a:t> </a:t>
            </a:r>
            <a:r>
              <a:rPr lang="en-US" dirty="0" err="1">
                <a:solidFill>
                  <a:srgbClr val="002060"/>
                </a:solidFill>
              </a:rPr>
              <a:t>áp</a:t>
            </a:r>
            <a:r>
              <a:rPr lang="en-US" dirty="0">
                <a:solidFill>
                  <a:srgbClr val="002060"/>
                </a:solidFill>
              </a:rPr>
              <a:t> </a:t>
            </a:r>
            <a:r>
              <a:rPr lang="en-US" dirty="0" err="1">
                <a:solidFill>
                  <a:srgbClr val="002060"/>
                </a:solidFill>
              </a:rPr>
              <a:t>dụng</a:t>
            </a:r>
            <a:r>
              <a:rPr lang="en-US" dirty="0">
                <a:solidFill>
                  <a:srgbClr val="002060"/>
                </a:solidFill>
              </a:rPr>
              <a:t> </a:t>
            </a:r>
            <a:r>
              <a:rPr lang="en-US" dirty="0" err="1">
                <a:solidFill>
                  <a:srgbClr val="002060"/>
                </a:solidFill>
              </a:rPr>
              <a:t>cơ</a:t>
            </a:r>
            <a:r>
              <a:rPr lang="en-US" dirty="0">
                <a:solidFill>
                  <a:srgbClr val="002060"/>
                </a:solidFill>
              </a:rPr>
              <a:t> </a:t>
            </a:r>
            <a:r>
              <a:rPr lang="en-US" dirty="0" err="1">
                <a:solidFill>
                  <a:srgbClr val="002060"/>
                </a:solidFill>
              </a:rPr>
              <a:t>chế</a:t>
            </a:r>
            <a:r>
              <a:rPr lang="en-US" dirty="0">
                <a:solidFill>
                  <a:srgbClr val="002060"/>
                </a:solidFill>
              </a:rPr>
              <a:t> </a:t>
            </a:r>
            <a:r>
              <a:rPr lang="en-US" dirty="0" err="1">
                <a:solidFill>
                  <a:srgbClr val="002060"/>
                </a:solidFill>
              </a:rPr>
              <a:t>một</a:t>
            </a:r>
            <a:r>
              <a:rPr lang="en-US" dirty="0">
                <a:solidFill>
                  <a:srgbClr val="002060"/>
                </a:solidFill>
              </a:rPr>
              <a:t> </a:t>
            </a:r>
            <a:r>
              <a:rPr lang="en-US" dirty="0" err="1">
                <a:solidFill>
                  <a:srgbClr val="002060"/>
                </a:solidFill>
              </a:rPr>
              <a:t>cửa</a:t>
            </a:r>
            <a:r>
              <a:rPr lang="en-US" dirty="0">
                <a:solidFill>
                  <a:srgbClr val="002060"/>
                </a:solidFill>
              </a:rPr>
              <a:t> </a:t>
            </a:r>
            <a:r>
              <a:rPr lang="en-US" dirty="0" err="1">
                <a:solidFill>
                  <a:srgbClr val="002060"/>
                </a:solidFill>
              </a:rPr>
              <a:t>quốc</a:t>
            </a:r>
            <a:r>
              <a:rPr lang="en-US" dirty="0">
                <a:solidFill>
                  <a:srgbClr val="002060"/>
                </a:solidFill>
              </a:rPr>
              <a:t> </a:t>
            </a:r>
            <a:r>
              <a:rPr lang="en-US" dirty="0" err="1">
                <a:solidFill>
                  <a:srgbClr val="002060"/>
                </a:solidFill>
              </a:rPr>
              <a:t>gia</a:t>
            </a:r>
            <a:r>
              <a:rPr lang="en-US" dirty="0">
                <a:solidFill>
                  <a:srgbClr val="002060"/>
                </a:solidFill>
              </a:rPr>
              <a:t>, </a:t>
            </a:r>
            <a:r>
              <a:rPr lang="en-US" dirty="0" err="1">
                <a:solidFill>
                  <a:srgbClr val="002060"/>
                </a:solidFill>
              </a:rPr>
              <a:t>cơ</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quản</a:t>
            </a:r>
            <a:r>
              <a:rPr lang="en-US" dirty="0">
                <a:solidFill>
                  <a:srgbClr val="002060"/>
                </a:solidFill>
              </a:rPr>
              <a:t> </a:t>
            </a:r>
            <a:r>
              <a:rPr lang="en-US" dirty="0" err="1">
                <a:solidFill>
                  <a:srgbClr val="002060"/>
                </a:solidFill>
              </a:rPr>
              <a:t>lý</a:t>
            </a:r>
            <a:r>
              <a:rPr lang="en-US" dirty="0">
                <a:solidFill>
                  <a:srgbClr val="002060"/>
                </a:solidFill>
              </a:rPr>
              <a:t> </a:t>
            </a:r>
            <a:r>
              <a:rPr lang="en-US" dirty="0" err="1">
                <a:solidFill>
                  <a:srgbClr val="002060"/>
                </a:solidFill>
              </a:rPr>
              <a:t>nhà</a:t>
            </a:r>
            <a:r>
              <a:rPr lang="en-US" dirty="0">
                <a:solidFill>
                  <a:srgbClr val="002060"/>
                </a:solidFill>
              </a:rPr>
              <a:t> </a:t>
            </a:r>
            <a:r>
              <a:rPr lang="en-US" dirty="0" err="1">
                <a:solidFill>
                  <a:srgbClr val="002060"/>
                </a:solidFill>
              </a:rPr>
              <a:t>nước</a:t>
            </a:r>
            <a:r>
              <a:rPr lang="en-US" dirty="0">
                <a:solidFill>
                  <a:srgbClr val="002060"/>
                </a:solidFill>
              </a:rPr>
              <a:t> </a:t>
            </a:r>
            <a:r>
              <a:rPr lang="en-US" dirty="0" err="1">
                <a:solidFill>
                  <a:srgbClr val="002060"/>
                </a:solidFill>
              </a:rPr>
              <a:t>chuyên</a:t>
            </a:r>
            <a:r>
              <a:rPr lang="en-US" dirty="0">
                <a:solidFill>
                  <a:srgbClr val="002060"/>
                </a:solidFill>
              </a:rPr>
              <a:t> </a:t>
            </a:r>
            <a:r>
              <a:rPr lang="en-US" dirty="0" err="1">
                <a:solidFill>
                  <a:srgbClr val="002060"/>
                </a:solidFill>
              </a:rPr>
              <a:t>ngành</a:t>
            </a:r>
            <a:r>
              <a:rPr lang="en-US" dirty="0">
                <a:solidFill>
                  <a:srgbClr val="002060"/>
                </a:solidFill>
              </a:rPr>
              <a:t> </a:t>
            </a:r>
            <a:r>
              <a:rPr lang="en-US" dirty="0" err="1">
                <a:solidFill>
                  <a:srgbClr val="002060"/>
                </a:solidFill>
              </a:rPr>
              <a:t>gửi</a:t>
            </a:r>
            <a:r>
              <a:rPr lang="en-US" dirty="0">
                <a:solidFill>
                  <a:srgbClr val="002060"/>
                </a:solidFill>
              </a:rPr>
              <a:t> </a:t>
            </a:r>
            <a:r>
              <a:rPr lang="en-US" dirty="0" err="1">
                <a:solidFill>
                  <a:srgbClr val="002060"/>
                </a:solidFill>
              </a:rPr>
              <a:t>giấy</a:t>
            </a:r>
            <a:r>
              <a:rPr lang="en-US" dirty="0">
                <a:solidFill>
                  <a:srgbClr val="002060"/>
                </a:solidFill>
              </a:rPr>
              <a:t> </a:t>
            </a:r>
            <a:r>
              <a:rPr lang="en-US" dirty="0" err="1">
                <a:solidFill>
                  <a:srgbClr val="002060"/>
                </a:solidFill>
              </a:rPr>
              <a:t>phép</a:t>
            </a:r>
            <a:r>
              <a:rPr lang="en-US" dirty="0">
                <a:solidFill>
                  <a:srgbClr val="002060"/>
                </a:solidFill>
              </a:rPr>
              <a:t> </a:t>
            </a:r>
            <a:r>
              <a:rPr lang="en-US" dirty="0" err="1">
                <a:solidFill>
                  <a:srgbClr val="002060"/>
                </a:solidFill>
              </a:rPr>
              <a:t>xuất</a:t>
            </a:r>
            <a:r>
              <a:rPr lang="en-US" dirty="0">
                <a:solidFill>
                  <a:srgbClr val="002060"/>
                </a:solidFill>
              </a:rPr>
              <a:t> </a:t>
            </a:r>
            <a:r>
              <a:rPr lang="en-US" dirty="0" err="1">
                <a:solidFill>
                  <a:srgbClr val="002060"/>
                </a:solidFill>
              </a:rPr>
              <a:t>khẩu</a:t>
            </a:r>
            <a:r>
              <a:rPr lang="en-US" dirty="0">
                <a:solidFill>
                  <a:srgbClr val="002060"/>
                </a:solidFill>
              </a:rPr>
              <a:t>, </a:t>
            </a:r>
            <a:r>
              <a:rPr lang="en-US" dirty="0" err="1">
                <a:solidFill>
                  <a:srgbClr val="002060"/>
                </a:solidFill>
              </a:rPr>
              <a:t>nhập</a:t>
            </a:r>
            <a:r>
              <a:rPr lang="en-US" dirty="0">
                <a:solidFill>
                  <a:srgbClr val="002060"/>
                </a:solidFill>
              </a:rPr>
              <a:t> </a:t>
            </a:r>
            <a:r>
              <a:rPr lang="en-US" dirty="0" err="1">
                <a:solidFill>
                  <a:srgbClr val="002060"/>
                </a:solidFill>
              </a:rPr>
              <a:t>khẩu</a:t>
            </a:r>
            <a:r>
              <a:rPr lang="en-US" dirty="0">
                <a:solidFill>
                  <a:srgbClr val="002060"/>
                </a:solidFill>
              </a:rPr>
              <a:t>, </a:t>
            </a:r>
            <a:r>
              <a:rPr lang="en-US" dirty="0" err="1">
                <a:solidFill>
                  <a:srgbClr val="002060"/>
                </a:solidFill>
              </a:rPr>
              <a:t>văn</a:t>
            </a:r>
            <a:r>
              <a:rPr lang="en-US" dirty="0">
                <a:solidFill>
                  <a:srgbClr val="002060"/>
                </a:solidFill>
              </a:rPr>
              <a:t> </a:t>
            </a:r>
            <a:r>
              <a:rPr lang="en-US" dirty="0" err="1">
                <a:solidFill>
                  <a:srgbClr val="002060"/>
                </a:solidFill>
              </a:rPr>
              <a:t>bản</a:t>
            </a:r>
            <a:r>
              <a:rPr lang="en-US" dirty="0">
                <a:solidFill>
                  <a:srgbClr val="002060"/>
                </a:solidFill>
              </a:rPr>
              <a:t> </a:t>
            </a:r>
            <a:r>
              <a:rPr lang="en-US" dirty="0" err="1">
                <a:solidFill>
                  <a:srgbClr val="002060"/>
                </a:solidFill>
              </a:rPr>
              <a:t>thông</a:t>
            </a:r>
            <a:r>
              <a:rPr lang="en-US" dirty="0">
                <a:solidFill>
                  <a:srgbClr val="002060"/>
                </a:solidFill>
              </a:rPr>
              <a:t> </a:t>
            </a:r>
            <a:r>
              <a:rPr lang="en-US" dirty="0" err="1">
                <a:solidFill>
                  <a:srgbClr val="002060"/>
                </a:solidFill>
              </a:rPr>
              <a:t>báo</a:t>
            </a:r>
            <a:r>
              <a:rPr lang="en-US" dirty="0">
                <a:solidFill>
                  <a:srgbClr val="002060"/>
                </a:solidFill>
              </a:rPr>
              <a:t> </a:t>
            </a:r>
            <a:r>
              <a:rPr lang="en-US" dirty="0" err="1">
                <a:solidFill>
                  <a:srgbClr val="002060"/>
                </a:solidFill>
              </a:rPr>
              <a:t>kết</a:t>
            </a:r>
            <a:r>
              <a:rPr lang="en-US" dirty="0">
                <a:solidFill>
                  <a:srgbClr val="002060"/>
                </a:solidFill>
              </a:rPr>
              <a:t> </a:t>
            </a:r>
            <a:r>
              <a:rPr lang="en-US" dirty="0" err="1">
                <a:solidFill>
                  <a:srgbClr val="002060"/>
                </a:solidFill>
              </a:rPr>
              <a:t>quả</a:t>
            </a:r>
            <a:r>
              <a:rPr lang="en-US" dirty="0">
                <a:solidFill>
                  <a:srgbClr val="002060"/>
                </a:solidFill>
              </a:rPr>
              <a:t> </a:t>
            </a:r>
            <a:r>
              <a:rPr lang="en-US" dirty="0" err="1">
                <a:solidFill>
                  <a:srgbClr val="002060"/>
                </a:solidFill>
              </a:rPr>
              <a:t>kiểm</a:t>
            </a:r>
            <a:r>
              <a:rPr lang="en-US" dirty="0">
                <a:solidFill>
                  <a:srgbClr val="002060"/>
                </a:solidFill>
              </a:rPr>
              <a:t> </a:t>
            </a:r>
            <a:r>
              <a:rPr lang="en-US" dirty="0" err="1">
                <a:solidFill>
                  <a:srgbClr val="002060"/>
                </a:solidFill>
              </a:rPr>
              <a:t>tra</a:t>
            </a:r>
            <a:r>
              <a:rPr lang="en-US" dirty="0">
                <a:solidFill>
                  <a:srgbClr val="002060"/>
                </a:solidFill>
              </a:rPr>
              <a:t>, </a:t>
            </a:r>
            <a:r>
              <a:rPr lang="en-US" dirty="0" err="1">
                <a:solidFill>
                  <a:srgbClr val="002060"/>
                </a:solidFill>
              </a:rPr>
              <a:t>miễn</a:t>
            </a:r>
            <a:r>
              <a:rPr lang="en-US" dirty="0">
                <a:solidFill>
                  <a:srgbClr val="002060"/>
                </a:solidFill>
              </a:rPr>
              <a:t> </a:t>
            </a:r>
            <a:r>
              <a:rPr lang="en-US" dirty="0" err="1">
                <a:solidFill>
                  <a:srgbClr val="002060"/>
                </a:solidFill>
              </a:rPr>
              <a:t>kiểm</a:t>
            </a:r>
            <a:r>
              <a:rPr lang="en-US" dirty="0">
                <a:solidFill>
                  <a:srgbClr val="002060"/>
                </a:solidFill>
              </a:rPr>
              <a:t> </a:t>
            </a:r>
            <a:r>
              <a:rPr lang="en-US" dirty="0" err="1">
                <a:solidFill>
                  <a:srgbClr val="002060"/>
                </a:solidFill>
              </a:rPr>
              <a:t>tra</a:t>
            </a:r>
            <a:r>
              <a:rPr lang="en-US" dirty="0">
                <a:solidFill>
                  <a:srgbClr val="002060"/>
                </a:solidFill>
              </a:rPr>
              <a:t> </a:t>
            </a:r>
            <a:r>
              <a:rPr lang="en-US" dirty="0" err="1">
                <a:solidFill>
                  <a:srgbClr val="002060"/>
                </a:solidFill>
              </a:rPr>
              <a:t>chuyên</a:t>
            </a:r>
            <a:r>
              <a:rPr lang="en-US" dirty="0">
                <a:solidFill>
                  <a:srgbClr val="002060"/>
                </a:solidFill>
              </a:rPr>
              <a:t> </a:t>
            </a:r>
            <a:r>
              <a:rPr lang="en-US" dirty="0" err="1">
                <a:solidFill>
                  <a:srgbClr val="002060"/>
                </a:solidFill>
              </a:rPr>
              <a:t>ngành</a:t>
            </a:r>
            <a:r>
              <a:rPr lang="en-US" dirty="0">
                <a:solidFill>
                  <a:srgbClr val="002060"/>
                </a:solidFill>
              </a:rPr>
              <a:t> </a:t>
            </a:r>
            <a:r>
              <a:rPr lang="en-US" dirty="0" err="1">
                <a:solidFill>
                  <a:srgbClr val="002060"/>
                </a:solidFill>
              </a:rPr>
              <a:t>dưới</a:t>
            </a:r>
            <a:r>
              <a:rPr lang="en-US" dirty="0">
                <a:solidFill>
                  <a:srgbClr val="002060"/>
                </a:solidFill>
              </a:rPr>
              <a:t> </a:t>
            </a:r>
            <a:r>
              <a:rPr lang="en-US" dirty="0" err="1">
                <a:solidFill>
                  <a:srgbClr val="002060"/>
                </a:solidFill>
              </a:rPr>
              <a:t>dạng</a:t>
            </a:r>
            <a:r>
              <a:rPr lang="en-US" dirty="0">
                <a:solidFill>
                  <a:srgbClr val="002060"/>
                </a:solidFill>
              </a:rPr>
              <a:t> </a:t>
            </a:r>
            <a:r>
              <a:rPr lang="en-US" dirty="0" err="1">
                <a:solidFill>
                  <a:srgbClr val="002060"/>
                </a:solidFill>
              </a:rPr>
              <a:t>điện</a:t>
            </a:r>
            <a:r>
              <a:rPr lang="en-US" dirty="0">
                <a:solidFill>
                  <a:srgbClr val="002060"/>
                </a:solidFill>
              </a:rPr>
              <a:t> </a:t>
            </a:r>
            <a:r>
              <a:rPr lang="en-US" dirty="0" err="1">
                <a:solidFill>
                  <a:srgbClr val="002060"/>
                </a:solidFill>
              </a:rPr>
              <a:t>tử</a:t>
            </a:r>
            <a:r>
              <a:rPr lang="en-US" dirty="0">
                <a:solidFill>
                  <a:srgbClr val="002060"/>
                </a:solidFill>
              </a:rPr>
              <a:t> </a:t>
            </a:r>
            <a:r>
              <a:rPr lang="en-US" dirty="0" err="1">
                <a:solidFill>
                  <a:srgbClr val="002060"/>
                </a:solidFill>
              </a:rPr>
              <a:t>thông</a:t>
            </a:r>
            <a:r>
              <a:rPr lang="en-US" dirty="0">
                <a:solidFill>
                  <a:srgbClr val="002060"/>
                </a:solidFill>
              </a:rPr>
              <a:t> qua </a:t>
            </a:r>
            <a:r>
              <a:rPr lang="en-US" dirty="0" err="1">
                <a:solidFill>
                  <a:srgbClr val="002060"/>
                </a:solidFill>
              </a:rPr>
              <a:t>hệ</a:t>
            </a:r>
            <a:r>
              <a:rPr lang="en-US" dirty="0">
                <a:solidFill>
                  <a:srgbClr val="002060"/>
                </a:solidFill>
              </a:rPr>
              <a:t> </a:t>
            </a:r>
            <a:r>
              <a:rPr lang="en-US" dirty="0" err="1">
                <a:solidFill>
                  <a:srgbClr val="002060"/>
                </a:solidFill>
              </a:rPr>
              <a:t>thống</a:t>
            </a:r>
            <a:r>
              <a:rPr lang="en-US" dirty="0">
                <a:solidFill>
                  <a:srgbClr val="002060"/>
                </a:solidFill>
              </a:rPr>
              <a:t> </a:t>
            </a:r>
            <a:r>
              <a:rPr lang="en-US" dirty="0" err="1">
                <a:solidFill>
                  <a:srgbClr val="002060"/>
                </a:solidFill>
              </a:rPr>
              <a:t>thông</a:t>
            </a:r>
            <a:r>
              <a:rPr lang="en-US" dirty="0">
                <a:solidFill>
                  <a:srgbClr val="002060"/>
                </a:solidFill>
              </a:rPr>
              <a:t> tin </a:t>
            </a:r>
            <a:r>
              <a:rPr lang="en-US" dirty="0" err="1">
                <a:solidFill>
                  <a:srgbClr val="002060"/>
                </a:solidFill>
              </a:rPr>
              <a:t>tích</a:t>
            </a:r>
            <a:r>
              <a:rPr lang="en-US" dirty="0">
                <a:solidFill>
                  <a:srgbClr val="002060"/>
                </a:solidFill>
              </a:rPr>
              <a:t> </a:t>
            </a:r>
            <a:r>
              <a:rPr lang="en-US" dirty="0" err="1">
                <a:solidFill>
                  <a:srgbClr val="002060"/>
                </a:solidFill>
              </a:rPr>
              <a:t>hợp</a:t>
            </a:r>
            <a:r>
              <a:rPr lang="en-US" dirty="0">
                <a:solidFill>
                  <a:srgbClr val="002060"/>
                </a:solidFill>
              </a:rPr>
              <a:t>.</a:t>
            </a:r>
          </a:p>
          <a:p>
            <a:pPr marL="0" indent="0" algn="just">
              <a:spcBef>
                <a:spcPts val="900"/>
              </a:spcBef>
              <a:buFont typeface="Arial" panose="020B0604020202020204" pitchFamily="34" charset="0"/>
              <a:buNone/>
            </a:pPr>
            <a:r>
              <a:rPr lang="en-US" dirty="0">
                <a:solidFill>
                  <a:srgbClr val="002060"/>
                </a:solidFill>
              </a:rPr>
              <a:t>4. </a:t>
            </a:r>
            <a:r>
              <a:rPr lang="en-US" dirty="0" err="1">
                <a:solidFill>
                  <a:srgbClr val="002060"/>
                </a:solidFill>
              </a:rPr>
              <a:t>Bộ</a:t>
            </a:r>
            <a:r>
              <a:rPr lang="en-US" dirty="0">
                <a:solidFill>
                  <a:srgbClr val="002060"/>
                </a:solidFill>
              </a:rPr>
              <a:t> </a:t>
            </a:r>
            <a:r>
              <a:rPr lang="en-US" dirty="0" err="1">
                <a:solidFill>
                  <a:srgbClr val="002060"/>
                </a:solidFill>
              </a:rPr>
              <a:t>trưởng</a:t>
            </a:r>
            <a:r>
              <a:rPr lang="en-US" dirty="0">
                <a:solidFill>
                  <a:srgbClr val="002060"/>
                </a:solidFill>
              </a:rPr>
              <a:t> </a:t>
            </a:r>
            <a:r>
              <a:rPr lang="en-US" dirty="0" err="1">
                <a:solidFill>
                  <a:srgbClr val="002060"/>
                </a:solidFill>
              </a:rPr>
              <a:t>Bộ</a:t>
            </a:r>
            <a:r>
              <a:rPr lang="en-US" dirty="0">
                <a:solidFill>
                  <a:srgbClr val="002060"/>
                </a:solidFill>
              </a:rPr>
              <a:t> </a:t>
            </a:r>
            <a:r>
              <a:rPr lang="en-US" dirty="0" err="1">
                <a:solidFill>
                  <a:srgbClr val="002060"/>
                </a:solidFill>
              </a:rPr>
              <a:t>Tài</a:t>
            </a:r>
            <a:r>
              <a:rPr lang="en-US" dirty="0">
                <a:solidFill>
                  <a:srgbClr val="002060"/>
                </a:solidFill>
              </a:rPr>
              <a:t> </a:t>
            </a:r>
            <a:r>
              <a:rPr lang="en-US" dirty="0" err="1">
                <a:solidFill>
                  <a:srgbClr val="002060"/>
                </a:solidFill>
              </a:rPr>
              <a:t>chính</a:t>
            </a:r>
            <a:r>
              <a:rPr lang="en-US" dirty="0">
                <a:solidFill>
                  <a:srgbClr val="002060"/>
                </a:solidFill>
              </a:rPr>
              <a:t> </a:t>
            </a:r>
            <a:r>
              <a:rPr lang="en-US" dirty="0" err="1">
                <a:solidFill>
                  <a:srgbClr val="002060"/>
                </a:solidFill>
              </a:rPr>
              <a:t>quy</a:t>
            </a:r>
            <a:r>
              <a:rPr lang="en-US" dirty="0">
                <a:solidFill>
                  <a:srgbClr val="002060"/>
                </a:solidFill>
              </a:rPr>
              <a:t> </a:t>
            </a:r>
            <a:r>
              <a:rPr lang="en-US" dirty="0" err="1">
                <a:solidFill>
                  <a:srgbClr val="002060"/>
                </a:solidFill>
              </a:rPr>
              <a:t>định</a:t>
            </a:r>
            <a:r>
              <a:rPr lang="en-US" dirty="0">
                <a:solidFill>
                  <a:srgbClr val="002060"/>
                </a:solidFill>
              </a:rPr>
              <a:t> </a:t>
            </a:r>
            <a:r>
              <a:rPr lang="en-US" dirty="0" err="1">
                <a:solidFill>
                  <a:srgbClr val="002060"/>
                </a:solidFill>
              </a:rPr>
              <a:t>mẫu</a:t>
            </a:r>
            <a:r>
              <a:rPr lang="en-US" dirty="0">
                <a:solidFill>
                  <a:srgbClr val="002060"/>
                </a:solidFill>
              </a:rPr>
              <a:t> </a:t>
            </a:r>
            <a:r>
              <a:rPr lang="en-US" dirty="0" err="1">
                <a:solidFill>
                  <a:srgbClr val="002060"/>
                </a:solidFill>
              </a:rPr>
              <a:t>tờ</a:t>
            </a:r>
            <a:r>
              <a:rPr lang="en-US" dirty="0">
                <a:solidFill>
                  <a:srgbClr val="002060"/>
                </a:solidFill>
              </a:rPr>
              <a:t> </a:t>
            </a:r>
            <a:r>
              <a:rPr lang="en-US" dirty="0" err="1">
                <a:solidFill>
                  <a:srgbClr val="002060"/>
                </a:solidFill>
              </a:rPr>
              <a:t>khai</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việc</a:t>
            </a:r>
            <a:r>
              <a:rPr lang="en-US" dirty="0">
                <a:solidFill>
                  <a:srgbClr val="002060"/>
                </a:solidFill>
              </a:rPr>
              <a:t> </a:t>
            </a:r>
            <a:r>
              <a:rPr lang="en-US" dirty="0" err="1">
                <a:solidFill>
                  <a:srgbClr val="002060"/>
                </a:solidFill>
              </a:rPr>
              <a:t>sử</a:t>
            </a:r>
            <a:r>
              <a:rPr lang="en-US" dirty="0">
                <a:solidFill>
                  <a:srgbClr val="002060"/>
                </a:solidFill>
              </a:rPr>
              <a:t> </a:t>
            </a:r>
            <a:r>
              <a:rPr lang="en-US" dirty="0" err="1">
                <a:solidFill>
                  <a:srgbClr val="002060"/>
                </a:solidFill>
              </a:rPr>
              <a:t>dụng</a:t>
            </a:r>
            <a:r>
              <a:rPr lang="en-US" dirty="0">
                <a:solidFill>
                  <a:srgbClr val="002060"/>
                </a:solidFill>
              </a:rPr>
              <a:t> </a:t>
            </a:r>
            <a:r>
              <a:rPr lang="en-US" dirty="0" err="1">
                <a:solidFill>
                  <a:srgbClr val="002060"/>
                </a:solidFill>
              </a:rPr>
              <a:t>tờ</a:t>
            </a:r>
            <a:r>
              <a:rPr lang="en-US" dirty="0">
                <a:solidFill>
                  <a:srgbClr val="002060"/>
                </a:solidFill>
              </a:rPr>
              <a:t> </a:t>
            </a:r>
            <a:r>
              <a:rPr lang="en-US" dirty="0" err="1">
                <a:solidFill>
                  <a:srgbClr val="002060"/>
                </a:solidFill>
              </a:rPr>
              <a:t>khai</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và</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thay</a:t>
            </a:r>
            <a:r>
              <a:rPr lang="en-US" dirty="0">
                <a:solidFill>
                  <a:srgbClr val="002060"/>
                </a:solidFill>
              </a:rPr>
              <a:t> </a:t>
            </a:r>
            <a:r>
              <a:rPr lang="en-US" dirty="0" err="1">
                <a:solidFill>
                  <a:srgbClr val="002060"/>
                </a:solidFill>
              </a:rPr>
              <a:t>thế</a:t>
            </a:r>
            <a:r>
              <a:rPr lang="en-US" dirty="0">
                <a:solidFill>
                  <a:srgbClr val="002060"/>
                </a:solidFill>
              </a:rPr>
              <a:t> </a:t>
            </a:r>
            <a:r>
              <a:rPr lang="en-US" dirty="0" err="1">
                <a:solidFill>
                  <a:srgbClr val="002060"/>
                </a:solidFill>
              </a:rPr>
              <a:t>tờ</a:t>
            </a:r>
            <a:r>
              <a:rPr lang="en-US" dirty="0">
                <a:solidFill>
                  <a:srgbClr val="002060"/>
                </a:solidFill>
              </a:rPr>
              <a:t> </a:t>
            </a:r>
            <a:r>
              <a:rPr lang="en-US" dirty="0" err="1">
                <a:solidFill>
                  <a:srgbClr val="002060"/>
                </a:solidFill>
              </a:rPr>
              <a:t>khai</a:t>
            </a:r>
            <a:r>
              <a:rPr lang="en-US" dirty="0">
                <a:solidFill>
                  <a:srgbClr val="002060"/>
                </a:solidFill>
              </a:rPr>
              <a:t> </a:t>
            </a:r>
            <a:r>
              <a:rPr lang="en-US" dirty="0" err="1">
                <a:solidFill>
                  <a:srgbClr val="002060"/>
                </a:solidFill>
              </a:rPr>
              <a:t>hải</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các</a:t>
            </a:r>
            <a:r>
              <a:rPr lang="en-US" dirty="0">
                <a:solidFill>
                  <a:srgbClr val="002060"/>
                </a:solidFill>
              </a:rPr>
              <a:t> </a:t>
            </a:r>
            <a:r>
              <a:rPr lang="en-US" dirty="0" err="1">
                <a:solidFill>
                  <a:srgbClr val="002060"/>
                </a:solidFill>
              </a:rPr>
              <a:t>trường</a:t>
            </a:r>
            <a:r>
              <a:rPr lang="en-US" dirty="0">
                <a:solidFill>
                  <a:srgbClr val="002060"/>
                </a:solidFill>
              </a:rPr>
              <a:t> </a:t>
            </a:r>
            <a:r>
              <a:rPr lang="en-US" dirty="0" err="1">
                <a:solidFill>
                  <a:srgbClr val="002060"/>
                </a:solidFill>
              </a:rPr>
              <a:t>hợp</a:t>
            </a:r>
            <a:r>
              <a:rPr lang="en-US" dirty="0">
                <a:solidFill>
                  <a:srgbClr val="002060"/>
                </a:solidFill>
              </a:rPr>
              <a:t> </a:t>
            </a:r>
            <a:r>
              <a:rPr lang="en-US" dirty="0" err="1">
                <a:solidFill>
                  <a:srgbClr val="002060"/>
                </a:solidFill>
              </a:rPr>
              <a:t>phải</a:t>
            </a:r>
            <a:r>
              <a:rPr lang="en-US" dirty="0">
                <a:solidFill>
                  <a:srgbClr val="002060"/>
                </a:solidFill>
              </a:rPr>
              <a:t> </a:t>
            </a:r>
            <a:r>
              <a:rPr lang="en-US" dirty="0" err="1">
                <a:solidFill>
                  <a:srgbClr val="002060"/>
                </a:solidFill>
              </a:rPr>
              <a:t>nộp</a:t>
            </a:r>
            <a:r>
              <a:rPr lang="en-US" dirty="0">
                <a:solidFill>
                  <a:srgbClr val="002060"/>
                </a:solidFill>
              </a:rPr>
              <a:t>, </a:t>
            </a:r>
            <a:r>
              <a:rPr lang="en-US" dirty="0" err="1">
                <a:solidFill>
                  <a:srgbClr val="002060"/>
                </a:solidFill>
              </a:rPr>
              <a:t>xuất</a:t>
            </a:r>
            <a:r>
              <a:rPr lang="en-US" dirty="0">
                <a:solidFill>
                  <a:srgbClr val="002060"/>
                </a:solidFill>
              </a:rPr>
              <a:t> </a:t>
            </a:r>
            <a:r>
              <a:rPr lang="en-US" dirty="0" err="1">
                <a:solidFill>
                  <a:srgbClr val="002060"/>
                </a:solidFill>
              </a:rPr>
              <a:t>trình</a:t>
            </a:r>
            <a:r>
              <a:rPr lang="en-US" dirty="0">
                <a:solidFill>
                  <a:srgbClr val="002060"/>
                </a:solidFill>
              </a:rPr>
              <a:t> </a:t>
            </a:r>
            <a:r>
              <a:rPr lang="en-US" dirty="0" err="1">
                <a:solidFill>
                  <a:srgbClr val="002060"/>
                </a:solidFill>
              </a:rPr>
              <a:t>chứng</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có</a:t>
            </a:r>
            <a:r>
              <a:rPr lang="en-US" dirty="0">
                <a:solidFill>
                  <a:srgbClr val="002060"/>
                </a:solidFill>
              </a:rPr>
              <a:t> </a:t>
            </a:r>
            <a:r>
              <a:rPr lang="en-US" dirty="0" err="1">
                <a:solidFill>
                  <a:srgbClr val="002060"/>
                </a:solidFill>
              </a:rPr>
              <a:t>liên</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quy</a:t>
            </a:r>
            <a:r>
              <a:rPr lang="en-US" dirty="0">
                <a:solidFill>
                  <a:srgbClr val="002060"/>
                </a:solidFill>
              </a:rPr>
              <a:t> </a:t>
            </a:r>
            <a:r>
              <a:rPr lang="en-US" dirty="0" err="1">
                <a:solidFill>
                  <a:srgbClr val="002060"/>
                </a:solidFill>
              </a:rPr>
              <a:t>định</a:t>
            </a:r>
            <a:r>
              <a:rPr lang="en-US" dirty="0">
                <a:solidFill>
                  <a:srgbClr val="002060"/>
                </a:solidFill>
              </a:rPr>
              <a:t> </a:t>
            </a:r>
            <a:r>
              <a:rPr lang="en-US" dirty="0" err="1">
                <a:solidFill>
                  <a:srgbClr val="002060"/>
                </a:solidFill>
              </a:rPr>
              <a:t>tại</a:t>
            </a:r>
            <a:r>
              <a:rPr lang="en-US" dirty="0">
                <a:solidFill>
                  <a:srgbClr val="002060"/>
                </a:solidFill>
              </a:rPr>
              <a:t> </a:t>
            </a:r>
            <a:r>
              <a:rPr lang="en-US" dirty="0" err="1">
                <a:solidFill>
                  <a:srgbClr val="002060"/>
                </a:solidFill>
              </a:rPr>
              <a:t>khoản</a:t>
            </a:r>
            <a:r>
              <a:rPr lang="en-US" dirty="0">
                <a:solidFill>
                  <a:srgbClr val="002060"/>
                </a:solidFill>
              </a:rPr>
              <a:t> 1 </a:t>
            </a:r>
            <a:r>
              <a:rPr lang="en-US" dirty="0" err="1">
                <a:solidFill>
                  <a:srgbClr val="002060"/>
                </a:solidFill>
              </a:rPr>
              <a:t>Điều</a:t>
            </a:r>
            <a:r>
              <a:rPr lang="en-US" dirty="0">
                <a:solidFill>
                  <a:srgbClr val="002060"/>
                </a:solidFill>
              </a:rPr>
              <a:t> </a:t>
            </a:r>
            <a:r>
              <a:rPr lang="en-US" dirty="0" err="1">
                <a:solidFill>
                  <a:srgbClr val="002060"/>
                </a:solidFill>
              </a:rPr>
              <a:t>này</a:t>
            </a:r>
            <a:r>
              <a:rPr lang="en-US" dirty="0">
                <a:solidFill>
                  <a:srgbClr val="002060"/>
                </a:solidFill>
              </a:rPr>
              <a:t>.</a:t>
            </a:r>
          </a:p>
          <a:p>
            <a:pPr marL="0" indent="0" algn="just">
              <a:buFont typeface="Arial" panose="020B0604020202020204" pitchFamily="34" charset="0"/>
              <a:buNone/>
            </a:pPr>
            <a:endParaRPr lang="en-US" sz="4500" dirty="0"/>
          </a:p>
        </p:txBody>
      </p:sp>
    </p:spTree>
    <p:extLst>
      <p:ext uri="{BB962C8B-B14F-4D97-AF65-F5344CB8AC3E}">
        <p14:creationId xmlns:p14="http://schemas.microsoft.com/office/powerpoint/2010/main" val="190983200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A45310-3347-9B6C-FC67-E8633CCF7961}"/>
              </a:ext>
            </a:extLst>
          </p:cNvPr>
          <p:cNvSpPr>
            <a:spLocks noGrp="1"/>
          </p:cNvSpPr>
          <p:nvPr>
            <p:ph idx="1"/>
          </p:nvPr>
        </p:nvSpPr>
        <p:spPr>
          <a:xfrm>
            <a:off x="310157" y="1562100"/>
            <a:ext cx="17667685" cy="10287000"/>
          </a:xfrm>
        </p:spPr>
        <p:txBody>
          <a:bodyPr>
            <a:noAutofit/>
          </a:bodyPr>
          <a:lstStyle/>
          <a:p>
            <a:pPr marL="0" indent="0" algn="just">
              <a:buNone/>
            </a:pPr>
            <a:r>
              <a:rPr lang="en-US" b="1" dirty="0" err="1">
                <a:solidFill>
                  <a:srgbClr val="FF0000"/>
                </a:solidFill>
              </a:rPr>
              <a:t>Điều</a:t>
            </a:r>
            <a:r>
              <a:rPr lang="en-US" b="1" dirty="0">
                <a:solidFill>
                  <a:srgbClr val="FF0000"/>
                </a:solidFill>
              </a:rPr>
              <a:t> 25. </a:t>
            </a:r>
            <a:r>
              <a:rPr lang="en-US" b="1" dirty="0" err="1">
                <a:solidFill>
                  <a:srgbClr val="FF0000"/>
                </a:solidFill>
              </a:rPr>
              <a:t>Thời</a:t>
            </a:r>
            <a:r>
              <a:rPr lang="en-US" b="1" dirty="0">
                <a:solidFill>
                  <a:srgbClr val="FF0000"/>
                </a:solidFill>
              </a:rPr>
              <a:t> </a:t>
            </a:r>
            <a:r>
              <a:rPr lang="en-US" b="1" dirty="0" err="1">
                <a:solidFill>
                  <a:srgbClr val="FF0000"/>
                </a:solidFill>
              </a:rPr>
              <a:t>hạn</a:t>
            </a:r>
            <a:r>
              <a:rPr lang="en-US" b="1" dirty="0">
                <a:solidFill>
                  <a:srgbClr val="FF0000"/>
                </a:solidFill>
              </a:rPr>
              <a:t> </a:t>
            </a:r>
            <a:r>
              <a:rPr lang="en-US" b="1" dirty="0" err="1">
                <a:solidFill>
                  <a:srgbClr val="FF0000"/>
                </a:solidFill>
              </a:rPr>
              <a:t>nộp</a:t>
            </a:r>
            <a:r>
              <a:rPr lang="en-US" b="1" dirty="0">
                <a:solidFill>
                  <a:srgbClr val="FF0000"/>
                </a:solidFill>
              </a:rPr>
              <a:t> </a:t>
            </a:r>
            <a:r>
              <a:rPr lang="en-US" b="1" dirty="0" err="1">
                <a:solidFill>
                  <a:srgbClr val="FF0000"/>
                </a:solidFill>
              </a:rPr>
              <a:t>hồ</a:t>
            </a:r>
            <a:r>
              <a:rPr lang="en-US" b="1" dirty="0">
                <a:solidFill>
                  <a:srgbClr val="FF0000"/>
                </a:solidFill>
              </a:rPr>
              <a:t> </a:t>
            </a:r>
            <a:r>
              <a:rPr lang="en-US" b="1" dirty="0" err="1">
                <a:solidFill>
                  <a:srgbClr val="FF0000"/>
                </a:solidFill>
              </a:rPr>
              <a:t>sơ</a:t>
            </a:r>
            <a:r>
              <a:rPr lang="en-US" b="1" dirty="0">
                <a:solidFill>
                  <a:srgbClr val="FF0000"/>
                </a:solidFill>
              </a:rPr>
              <a:t> </a:t>
            </a:r>
            <a:r>
              <a:rPr lang="en-US" b="1" dirty="0" err="1">
                <a:solidFill>
                  <a:srgbClr val="FF0000"/>
                </a:solidFill>
              </a:rPr>
              <a:t>hải</a:t>
            </a:r>
            <a:r>
              <a:rPr lang="en-US" b="1" dirty="0">
                <a:solidFill>
                  <a:srgbClr val="FF0000"/>
                </a:solidFill>
              </a:rPr>
              <a:t> </a:t>
            </a:r>
            <a:r>
              <a:rPr lang="en-US" b="1" dirty="0" err="1">
                <a:solidFill>
                  <a:srgbClr val="FF0000"/>
                </a:solidFill>
              </a:rPr>
              <a:t>quan</a:t>
            </a:r>
            <a:endParaRPr lang="en-US" b="1" dirty="0">
              <a:solidFill>
                <a:srgbClr val="FF0000"/>
              </a:solidFill>
            </a:endParaRPr>
          </a:p>
          <a:p>
            <a:pPr marL="0" indent="0" algn="just">
              <a:spcBef>
                <a:spcPts val="900"/>
              </a:spcBef>
              <a:buNone/>
            </a:pPr>
            <a:r>
              <a:rPr lang="en-US" sz="3000" dirty="0">
                <a:solidFill>
                  <a:srgbClr val="002060"/>
                </a:solidFill>
              </a:rPr>
              <a:t>1. </a:t>
            </a:r>
            <a:r>
              <a:rPr lang="en-US" sz="3000" dirty="0" err="1">
                <a:solidFill>
                  <a:srgbClr val="002060"/>
                </a:solidFill>
              </a:rPr>
              <a:t>Thời</a:t>
            </a:r>
            <a:r>
              <a:rPr lang="en-US" sz="3000" dirty="0">
                <a:solidFill>
                  <a:srgbClr val="002060"/>
                </a:solidFill>
              </a:rPr>
              <a:t> </a:t>
            </a:r>
            <a:r>
              <a:rPr lang="en-US" sz="3000" dirty="0" err="1">
                <a:solidFill>
                  <a:srgbClr val="002060"/>
                </a:solidFill>
              </a:rPr>
              <a:t>hạn</a:t>
            </a:r>
            <a:r>
              <a:rPr lang="en-US" sz="3000" dirty="0">
                <a:solidFill>
                  <a:srgbClr val="002060"/>
                </a:solidFill>
              </a:rPr>
              <a:t> </a:t>
            </a:r>
            <a:r>
              <a:rPr lang="en-US" sz="3000" dirty="0" err="1">
                <a:solidFill>
                  <a:srgbClr val="002060"/>
                </a:solidFill>
              </a:rPr>
              <a:t>nộp</a:t>
            </a:r>
            <a:r>
              <a:rPr lang="en-US" sz="3000" dirty="0">
                <a:solidFill>
                  <a:srgbClr val="002060"/>
                </a:solidFill>
              </a:rPr>
              <a:t> </a:t>
            </a:r>
            <a:r>
              <a:rPr lang="en-US" sz="3000" dirty="0" err="1">
                <a:solidFill>
                  <a:srgbClr val="002060"/>
                </a:solidFill>
              </a:rPr>
              <a:t>tờ</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được</a:t>
            </a:r>
            <a:r>
              <a:rPr lang="en-US" sz="3000" dirty="0">
                <a:solidFill>
                  <a:srgbClr val="002060"/>
                </a:solidFill>
              </a:rPr>
              <a:t> </a:t>
            </a:r>
            <a:r>
              <a:rPr lang="en-US" sz="3000" dirty="0" err="1">
                <a:solidFill>
                  <a:srgbClr val="002060"/>
                </a:solidFill>
              </a:rPr>
              <a:t>quy</a:t>
            </a:r>
            <a:r>
              <a:rPr lang="en-US" sz="3000" dirty="0">
                <a:solidFill>
                  <a:srgbClr val="002060"/>
                </a:solidFill>
              </a:rPr>
              <a:t> </a:t>
            </a:r>
            <a:r>
              <a:rPr lang="en-US" sz="3000" dirty="0" err="1">
                <a:solidFill>
                  <a:srgbClr val="002060"/>
                </a:solidFill>
              </a:rPr>
              <a:t>định</a:t>
            </a:r>
            <a:r>
              <a:rPr lang="en-US" sz="3000" dirty="0">
                <a:solidFill>
                  <a:srgbClr val="002060"/>
                </a:solidFill>
              </a:rPr>
              <a:t> </a:t>
            </a:r>
            <a:r>
              <a:rPr lang="en-US" sz="3000" dirty="0" err="1">
                <a:solidFill>
                  <a:srgbClr val="002060"/>
                </a:solidFill>
              </a:rPr>
              <a:t>như</a:t>
            </a:r>
            <a:r>
              <a:rPr lang="en-US" sz="3000" dirty="0">
                <a:solidFill>
                  <a:srgbClr val="002060"/>
                </a:solidFill>
              </a:rPr>
              <a:t> </a:t>
            </a:r>
            <a:r>
              <a:rPr lang="en-US" sz="3000" dirty="0" err="1">
                <a:solidFill>
                  <a:srgbClr val="002060"/>
                </a:solidFill>
              </a:rPr>
              <a:t>sau</a:t>
            </a:r>
            <a:r>
              <a:rPr lang="en-US" sz="3000" dirty="0">
                <a:solidFill>
                  <a:srgbClr val="002060"/>
                </a:solidFill>
              </a:rPr>
              <a:t>:</a:t>
            </a:r>
          </a:p>
          <a:p>
            <a:pPr marL="0" indent="0" algn="just">
              <a:spcBef>
                <a:spcPts val="900"/>
              </a:spcBef>
              <a:buNone/>
            </a:pPr>
            <a:r>
              <a:rPr lang="en-US" sz="3000" dirty="0">
                <a:solidFill>
                  <a:srgbClr val="002060"/>
                </a:solidFill>
              </a:rPr>
              <a:t>a) </a:t>
            </a:r>
            <a:r>
              <a:rPr lang="en-US" sz="3000" dirty="0" err="1">
                <a:solidFill>
                  <a:srgbClr val="002060"/>
                </a:solidFill>
              </a:rPr>
              <a:t>Đối</a:t>
            </a:r>
            <a:r>
              <a:rPr lang="en-US" sz="3000" dirty="0">
                <a:solidFill>
                  <a:srgbClr val="002060"/>
                </a:solidFill>
              </a:rPr>
              <a:t> </a:t>
            </a:r>
            <a:r>
              <a:rPr lang="en-US" sz="3000" dirty="0" err="1">
                <a:solidFill>
                  <a:srgbClr val="002060"/>
                </a:solidFill>
              </a:rPr>
              <a:t>với</a:t>
            </a:r>
            <a:r>
              <a:rPr lang="en-US" sz="3000" dirty="0">
                <a:solidFill>
                  <a:srgbClr val="002060"/>
                </a:solidFill>
              </a:rPr>
              <a:t> </a:t>
            </a:r>
            <a:r>
              <a:rPr lang="en-US" sz="3000" dirty="0" err="1">
                <a:solidFill>
                  <a:srgbClr val="002060"/>
                </a:solidFill>
              </a:rPr>
              <a:t>hàng</a:t>
            </a:r>
            <a:r>
              <a:rPr lang="en-US" sz="3000" dirty="0">
                <a:solidFill>
                  <a:srgbClr val="002060"/>
                </a:solidFill>
              </a:rPr>
              <a:t> </a:t>
            </a:r>
            <a:r>
              <a:rPr lang="en-US" sz="3000" dirty="0" err="1">
                <a:solidFill>
                  <a:srgbClr val="002060"/>
                </a:solidFill>
              </a:rPr>
              <a:t>hóa</a:t>
            </a:r>
            <a:r>
              <a:rPr lang="en-US" sz="3000" dirty="0">
                <a:solidFill>
                  <a:srgbClr val="002060"/>
                </a:solidFill>
              </a:rPr>
              <a:t> </a:t>
            </a:r>
            <a:r>
              <a:rPr lang="en-US" sz="3000" dirty="0" err="1">
                <a:solidFill>
                  <a:srgbClr val="002060"/>
                </a:solidFill>
              </a:rPr>
              <a:t>xuất</a:t>
            </a:r>
            <a:r>
              <a:rPr lang="en-US" sz="3000" dirty="0">
                <a:solidFill>
                  <a:srgbClr val="002060"/>
                </a:solidFill>
              </a:rPr>
              <a:t> </a:t>
            </a:r>
            <a:r>
              <a:rPr lang="en-US" sz="3000" dirty="0" err="1">
                <a:solidFill>
                  <a:srgbClr val="002060"/>
                </a:solidFill>
              </a:rPr>
              <a:t>khẩu</a:t>
            </a:r>
            <a:r>
              <a:rPr lang="en-US" sz="3000" dirty="0">
                <a:solidFill>
                  <a:srgbClr val="002060"/>
                </a:solidFill>
              </a:rPr>
              <a:t>, </a:t>
            </a:r>
            <a:r>
              <a:rPr lang="en-US" sz="3000" dirty="0" err="1">
                <a:solidFill>
                  <a:srgbClr val="002060"/>
                </a:solidFill>
              </a:rPr>
              <a:t>nộp</a:t>
            </a:r>
            <a:r>
              <a:rPr lang="en-US" sz="3000" dirty="0">
                <a:solidFill>
                  <a:srgbClr val="002060"/>
                </a:solidFill>
              </a:rPr>
              <a:t> </a:t>
            </a:r>
            <a:r>
              <a:rPr lang="en-US" sz="3000" dirty="0" err="1">
                <a:solidFill>
                  <a:srgbClr val="002060"/>
                </a:solidFill>
              </a:rPr>
              <a:t>sau</a:t>
            </a:r>
            <a:r>
              <a:rPr lang="en-US" sz="3000" dirty="0">
                <a:solidFill>
                  <a:srgbClr val="002060"/>
                </a:solidFill>
              </a:rPr>
              <a:t> </a:t>
            </a:r>
            <a:r>
              <a:rPr lang="en-US" sz="3000" dirty="0" err="1">
                <a:solidFill>
                  <a:srgbClr val="002060"/>
                </a:solidFill>
              </a:rPr>
              <a:t>khi</a:t>
            </a:r>
            <a:r>
              <a:rPr lang="en-US" sz="3000" dirty="0">
                <a:solidFill>
                  <a:srgbClr val="002060"/>
                </a:solidFill>
              </a:rPr>
              <a:t> </a:t>
            </a:r>
            <a:r>
              <a:rPr lang="en-US" sz="3000" dirty="0" err="1">
                <a:solidFill>
                  <a:srgbClr val="002060"/>
                </a:solidFill>
              </a:rPr>
              <a:t>đã</a:t>
            </a:r>
            <a:r>
              <a:rPr lang="en-US" sz="3000" dirty="0">
                <a:solidFill>
                  <a:srgbClr val="002060"/>
                </a:solidFill>
              </a:rPr>
              <a:t> </a:t>
            </a:r>
            <a:r>
              <a:rPr lang="en-US" sz="3000" dirty="0" err="1">
                <a:solidFill>
                  <a:srgbClr val="002060"/>
                </a:solidFill>
              </a:rPr>
              <a:t>tập</a:t>
            </a:r>
            <a:r>
              <a:rPr lang="en-US" sz="3000" dirty="0">
                <a:solidFill>
                  <a:srgbClr val="002060"/>
                </a:solidFill>
              </a:rPr>
              <a:t> </a:t>
            </a:r>
            <a:r>
              <a:rPr lang="en-US" sz="3000" dirty="0" err="1">
                <a:solidFill>
                  <a:srgbClr val="002060"/>
                </a:solidFill>
              </a:rPr>
              <a:t>kết</a:t>
            </a:r>
            <a:r>
              <a:rPr lang="en-US" sz="3000" dirty="0">
                <a:solidFill>
                  <a:srgbClr val="002060"/>
                </a:solidFill>
              </a:rPr>
              <a:t> </a:t>
            </a:r>
            <a:r>
              <a:rPr lang="en-US" sz="3000" dirty="0" err="1">
                <a:solidFill>
                  <a:srgbClr val="002060"/>
                </a:solidFill>
              </a:rPr>
              <a:t>hàng</a:t>
            </a:r>
            <a:r>
              <a:rPr lang="en-US" sz="3000" dirty="0">
                <a:solidFill>
                  <a:srgbClr val="002060"/>
                </a:solidFill>
              </a:rPr>
              <a:t> </a:t>
            </a:r>
            <a:r>
              <a:rPr lang="en-US" sz="3000" dirty="0" err="1">
                <a:solidFill>
                  <a:srgbClr val="002060"/>
                </a:solidFill>
              </a:rPr>
              <a:t>hóa</a:t>
            </a:r>
            <a:r>
              <a:rPr lang="en-US" sz="3000" dirty="0">
                <a:solidFill>
                  <a:srgbClr val="002060"/>
                </a:solidFill>
              </a:rPr>
              <a:t> </a:t>
            </a:r>
            <a:r>
              <a:rPr lang="en-US" sz="3000" dirty="0" err="1">
                <a:solidFill>
                  <a:srgbClr val="002060"/>
                </a:solidFill>
              </a:rPr>
              <a:t>tại</a:t>
            </a:r>
            <a:r>
              <a:rPr lang="en-US" sz="3000" dirty="0">
                <a:solidFill>
                  <a:srgbClr val="002060"/>
                </a:solidFill>
              </a:rPr>
              <a:t> </a:t>
            </a:r>
            <a:r>
              <a:rPr lang="en-US" sz="3000" dirty="0" err="1">
                <a:solidFill>
                  <a:srgbClr val="002060"/>
                </a:solidFill>
              </a:rPr>
              <a:t>địa</a:t>
            </a:r>
            <a:r>
              <a:rPr lang="en-US" sz="3000" dirty="0">
                <a:solidFill>
                  <a:srgbClr val="002060"/>
                </a:solidFill>
              </a:rPr>
              <a:t> </a:t>
            </a:r>
            <a:r>
              <a:rPr lang="en-US" sz="3000" dirty="0" err="1">
                <a:solidFill>
                  <a:srgbClr val="002060"/>
                </a:solidFill>
              </a:rPr>
              <a:t>điểm</a:t>
            </a:r>
            <a:r>
              <a:rPr lang="en-US" sz="3000" dirty="0">
                <a:solidFill>
                  <a:srgbClr val="002060"/>
                </a:solidFill>
              </a:rPr>
              <a:t> </a:t>
            </a:r>
            <a:r>
              <a:rPr lang="en-US" sz="3000" dirty="0" err="1">
                <a:solidFill>
                  <a:srgbClr val="002060"/>
                </a:solidFill>
              </a:rPr>
              <a:t>người</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thông</a:t>
            </a:r>
            <a:r>
              <a:rPr lang="en-US" sz="3000" dirty="0">
                <a:solidFill>
                  <a:srgbClr val="002060"/>
                </a:solidFill>
              </a:rPr>
              <a:t> </a:t>
            </a:r>
            <a:r>
              <a:rPr lang="en-US" sz="3000" dirty="0" err="1">
                <a:solidFill>
                  <a:srgbClr val="002060"/>
                </a:solidFill>
              </a:rPr>
              <a:t>báo</a:t>
            </a:r>
            <a:r>
              <a:rPr lang="en-US" sz="3000" dirty="0">
                <a:solidFill>
                  <a:srgbClr val="002060"/>
                </a:solidFill>
              </a:rPr>
              <a:t> </a:t>
            </a:r>
            <a:r>
              <a:rPr lang="en-US" sz="3000" dirty="0" err="1">
                <a:solidFill>
                  <a:srgbClr val="002060"/>
                </a:solidFill>
              </a:rPr>
              <a:t>và</a:t>
            </a:r>
            <a:r>
              <a:rPr lang="en-US" sz="3000" dirty="0">
                <a:solidFill>
                  <a:srgbClr val="002060"/>
                </a:solidFill>
              </a:rPr>
              <a:t> </a:t>
            </a:r>
            <a:r>
              <a:rPr lang="en-US" sz="3000" dirty="0" err="1">
                <a:solidFill>
                  <a:srgbClr val="002060"/>
                </a:solidFill>
              </a:rPr>
              <a:t>chậm</a:t>
            </a:r>
            <a:r>
              <a:rPr lang="en-US" sz="3000" dirty="0">
                <a:solidFill>
                  <a:srgbClr val="002060"/>
                </a:solidFill>
              </a:rPr>
              <a:t> </a:t>
            </a:r>
            <a:r>
              <a:rPr lang="en-US" sz="3000" dirty="0" err="1">
                <a:solidFill>
                  <a:srgbClr val="002060"/>
                </a:solidFill>
              </a:rPr>
              <a:t>nhất</a:t>
            </a:r>
            <a:r>
              <a:rPr lang="en-US" sz="3000" dirty="0">
                <a:solidFill>
                  <a:srgbClr val="002060"/>
                </a:solidFill>
              </a:rPr>
              <a:t> </a:t>
            </a:r>
            <a:r>
              <a:rPr lang="en-US" sz="3000" dirty="0" err="1">
                <a:solidFill>
                  <a:srgbClr val="002060"/>
                </a:solidFill>
              </a:rPr>
              <a:t>là</a:t>
            </a:r>
            <a:r>
              <a:rPr lang="en-US" sz="3000" dirty="0">
                <a:solidFill>
                  <a:srgbClr val="002060"/>
                </a:solidFill>
              </a:rPr>
              <a:t> 04 </a:t>
            </a:r>
            <a:r>
              <a:rPr lang="en-US" sz="3000" dirty="0" err="1">
                <a:solidFill>
                  <a:srgbClr val="002060"/>
                </a:solidFill>
              </a:rPr>
              <a:t>giờ</a:t>
            </a:r>
            <a:r>
              <a:rPr lang="en-US" sz="3000" dirty="0">
                <a:solidFill>
                  <a:srgbClr val="002060"/>
                </a:solidFill>
              </a:rPr>
              <a:t> </a:t>
            </a:r>
            <a:r>
              <a:rPr lang="en-US" sz="3000" dirty="0" err="1">
                <a:solidFill>
                  <a:srgbClr val="002060"/>
                </a:solidFill>
              </a:rPr>
              <a:t>trước</a:t>
            </a:r>
            <a:r>
              <a:rPr lang="en-US" sz="3000" dirty="0">
                <a:solidFill>
                  <a:srgbClr val="002060"/>
                </a:solidFill>
              </a:rPr>
              <a:t> </a:t>
            </a:r>
            <a:r>
              <a:rPr lang="en-US" sz="3000" dirty="0" err="1">
                <a:solidFill>
                  <a:srgbClr val="002060"/>
                </a:solidFill>
              </a:rPr>
              <a:t>khi</a:t>
            </a:r>
            <a:r>
              <a:rPr lang="en-US" sz="3000" dirty="0">
                <a:solidFill>
                  <a:srgbClr val="002060"/>
                </a:solidFill>
              </a:rPr>
              <a:t> </a:t>
            </a:r>
            <a:r>
              <a:rPr lang="en-US" sz="3000" dirty="0" err="1">
                <a:solidFill>
                  <a:srgbClr val="002060"/>
                </a:solidFill>
              </a:rPr>
              <a:t>phương</a:t>
            </a:r>
            <a:r>
              <a:rPr lang="en-US" sz="3000" dirty="0">
                <a:solidFill>
                  <a:srgbClr val="002060"/>
                </a:solidFill>
              </a:rPr>
              <a:t> </a:t>
            </a:r>
            <a:r>
              <a:rPr lang="en-US" sz="3000" dirty="0" err="1">
                <a:solidFill>
                  <a:srgbClr val="002060"/>
                </a:solidFill>
              </a:rPr>
              <a:t>tiện</a:t>
            </a:r>
            <a:r>
              <a:rPr lang="en-US" sz="3000" dirty="0">
                <a:solidFill>
                  <a:srgbClr val="002060"/>
                </a:solidFill>
              </a:rPr>
              <a:t> </a:t>
            </a:r>
            <a:r>
              <a:rPr lang="en-US" sz="3000" dirty="0" err="1">
                <a:solidFill>
                  <a:srgbClr val="002060"/>
                </a:solidFill>
              </a:rPr>
              <a:t>vận</a:t>
            </a:r>
            <a:r>
              <a:rPr lang="en-US" sz="3000" dirty="0">
                <a:solidFill>
                  <a:srgbClr val="002060"/>
                </a:solidFill>
              </a:rPr>
              <a:t> </a:t>
            </a:r>
            <a:r>
              <a:rPr lang="en-US" sz="3000" dirty="0" err="1">
                <a:solidFill>
                  <a:srgbClr val="002060"/>
                </a:solidFill>
              </a:rPr>
              <a:t>tải</a:t>
            </a:r>
            <a:r>
              <a:rPr lang="en-US" sz="3000" dirty="0">
                <a:solidFill>
                  <a:srgbClr val="002060"/>
                </a:solidFill>
              </a:rPr>
              <a:t> </a:t>
            </a:r>
            <a:r>
              <a:rPr lang="en-US" sz="3000" dirty="0" err="1">
                <a:solidFill>
                  <a:srgbClr val="002060"/>
                </a:solidFill>
              </a:rPr>
              <a:t>xuất</a:t>
            </a:r>
            <a:r>
              <a:rPr lang="en-US" sz="3000" dirty="0">
                <a:solidFill>
                  <a:srgbClr val="002060"/>
                </a:solidFill>
              </a:rPr>
              <a:t> </a:t>
            </a:r>
            <a:r>
              <a:rPr lang="en-US" sz="3000" dirty="0" err="1">
                <a:solidFill>
                  <a:srgbClr val="002060"/>
                </a:solidFill>
              </a:rPr>
              <a:t>cảnh</a:t>
            </a:r>
            <a:r>
              <a:rPr lang="en-US" sz="3000" dirty="0">
                <a:solidFill>
                  <a:srgbClr val="002060"/>
                </a:solidFill>
              </a:rPr>
              <a:t>; </a:t>
            </a:r>
            <a:r>
              <a:rPr lang="en-US" sz="3000" dirty="0" err="1">
                <a:solidFill>
                  <a:srgbClr val="002060"/>
                </a:solidFill>
              </a:rPr>
              <a:t>đối</a:t>
            </a:r>
            <a:r>
              <a:rPr lang="en-US" sz="3000" dirty="0">
                <a:solidFill>
                  <a:srgbClr val="002060"/>
                </a:solidFill>
              </a:rPr>
              <a:t> </a:t>
            </a:r>
            <a:r>
              <a:rPr lang="en-US" sz="3000" dirty="0" err="1">
                <a:solidFill>
                  <a:srgbClr val="002060"/>
                </a:solidFill>
              </a:rPr>
              <a:t>với</a:t>
            </a:r>
            <a:r>
              <a:rPr lang="en-US" sz="3000" dirty="0">
                <a:solidFill>
                  <a:srgbClr val="002060"/>
                </a:solidFill>
              </a:rPr>
              <a:t> </a:t>
            </a:r>
            <a:r>
              <a:rPr lang="en-US" sz="3000" dirty="0" err="1">
                <a:solidFill>
                  <a:srgbClr val="002060"/>
                </a:solidFill>
              </a:rPr>
              <a:t>hàng</a:t>
            </a:r>
            <a:r>
              <a:rPr lang="en-US" sz="3000" dirty="0">
                <a:solidFill>
                  <a:srgbClr val="002060"/>
                </a:solidFill>
              </a:rPr>
              <a:t> </a:t>
            </a:r>
            <a:r>
              <a:rPr lang="en-US" sz="3000" dirty="0" err="1">
                <a:solidFill>
                  <a:srgbClr val="002060"/>
                </a:solidFill>
              </a:rPr>
              <a:t>hóa</a:t>
            </a:r>
            <a:r>
              <a:rPr lang="en-US" sz="3000" dirty="0">
                <a:solidFill>
                  <a:srgbClr val="002060"/>
                </a:solidFill>
              </a:rPr>
              <a:t> </a:t>
            </a:r>
            <a:r>
              <a:rPr lang="en-US" sz="3000" dirty="0" err="1">
                <a:solidFill>
                  <a:srgbClr val="002060"/>
                </a:solidFill>
              </a:rPr>
              <a:t>xuất</a:t>
            </a:r>
            <a:r>
              <a:rPr lang="en-US" sz="3000" dirty="0">
                <a:solidFill>
                  <a:srgbClr val="002060"/>
                </a:solidFill>
              </a:rPr>
              <a:t> </a:t>
            </a:r>
            <a:r>
              <a:rPr lang="en-US" sz="3000" dirty="0" err="1">
                <a:solidFill>
                  <a:srgbClr val="002060"/>
                </a:solidFill>
              </a:rPr>
              <a:t>khẩu</a:t>
            </a:r>
            <a:r>
              <a:rPr lang="en-US" sz="3000" dirty="0">
                <a:solidFill>
                  <a:srgbClr val="002060"/>
                </a:solidFill>
              </a:rPr>
              <a:t> </a:t>
            </a:r>
            <a:r>
              <a:rPr lang="en-US" sz="3000" dirty="0" err="1">
                <a:solidFill>
                  <a:srgbClr val="002060"/>
                </a:solidFill>
              </a:rPr>
              <a:t>gửi</a:t>
            </a:r>
            <a:r>
              <a:rPr lang="en-US" sz="3000" dirty="0">
                <a:solidFill>
                  <a:srgbClr val="002060"/>
                </a:solidFill>
              </a:rPr>
              <a:t> </a:t>
            </a:r>
            <a:r>
              <a:rPr lang="en-US" sz="3000" dirty="0" err="1">
                <a:solidFill>
                  <a:srgbClr val="002060"/>
                </a:solidFill>
              </a:rPr>
              <a:t>bằng</a:t>
            </a:r>
            <a:r>
              <a:rPr lang="en-US" sz="3000" dirty="0">
                <a:solidFill>
                  <a:srgbClr val="002060"/>
                </a:solidFill>
              </a:rPr>
              <a:t> </a:t>
            </a:r>
            <a:r>
              <a:rPr lang="en-US" sz="3000" dirty="0" err="1">
                <a:solidFill>
                  <a:srgbClr val="002060"/>
                </a:solidFill>
              </a:rPr>
              <a:t>dịch</a:t>
            </a:r>
            <a:r>
              <a:rPr lang="en-US" sz="3000" dirty="0">
                <a:solidFill>
                  <a:srgbClr val="002060"/>
                </a:solidFill>
              </a:rPr>
              <a:t> </a:t>
            </a:r>
            <a:r>
              <a:rPr lang="en-US" sz="3000" dirty="0" err="1">
                <a:solidFill>
                  <a:srgbClr val="002060"/>
                </a:solidFill>
              </a:rPr>
              <a:t>vụ</a:t>
            </a:r>
            <a:r>
              <a:rPr lang="en-US" sz="3000" dirty="0">
                <a:solidFill>
                  <a:srgbClr val="002060"/>
                </a:solidFill>
              </a:rPr>
              <a:t> </a:t>
            </a:r>
            <a:r>
              <a:rPr lang="en-US" sz="3000" dirty="0" err="1">
                <a:solidFill>
                  <a:srgbClr val="002060"/>
                </a:solidFill>
              </a:rPr>
              <a:t>chuyển</a:t>
            </a:r>
            <a:r>
              <a:rPr lang="en-US" sz="3000" dirty="0">
                <a:solidFill>
                  <a:srgbClr val="002060"/>
                </a:solidFill>
              </a:rPr>
              <a:t> </a:t>
            </a:r>
            <a:r>
              <a:rPr lang="en-US" sz="3000" dirty="0" err="1">
                <a:solidFill>
                  <a:srgbClr val="002060"/>
                </a:solidFill>
              </a:rPr>
              <a:t>phát</a:t>
            </a:r>
            <a:r>
              <a:rPr lang="en-US" sz="3000" dirty="0">
                <a:solidFill>
                  <a:srgbClr val="002060"/>
                </a:solidFill>
              </a:rPr>
              <a:t> </a:t>
            </a:r>
            <a:r>
              <a:rPr lang="en-US" sz="3000" dirty="0" err="1">
                <a:solidFill>
                  <a:srgbClr val="002060"/>
                </a:solidFill>
              </a:rPr>
              <a:t>nhanh</a:t>
            </a:r>
            <a:r>
              <a:rPr lang="en-US" sz="3000" dirty="0">
                <a:solidFill>
                  <a:srgbClr val="002060"/>
                </a:solidFill>
              </a:rPr>
              <a:t> </a:t>
            </a:r>
            <a:r>
              <a:rPr lang="en-US" sz="3000" dirty="0" err="1">
                <a:solidFill>
                  <a:srgbClr val="002060"/>
                </a:solidFill>
              </a:rPr>
              <a:t>thì</a:t>
            </a:r>
            <a:r>
              <a:rPr lang="en-US" sz="3000" dirty="0">
                <a:solidFill>
                  <a:srgbClr val="002060"/>
                </a:solidFill>
              </a:rPr>
              <a:t> </a:t>
            </a:r>
            <a:r>
              <a:rPr lang="en-US" sz="3000" dirty="0" err="1">
                <a:solidFill>
                  <a:srgbClr val="002060"/>
                </a:solidFill>
              </a:rPr>
              <a:t>chậm</a:t>
            </a:r>
            <a:r>
              <a:rPr lang="en-US" sz="3000" dirty="0">
                <a:solidFill>
                  <a:srgbClr val="002060"/>
                </a:solidFill>
              </a:rPr>
              <a:t> </a:t>
            </a:r>
            <a:r>
              <a:rPr lang="en-US" sz="3000" dirty="0" err="1">
                <a:solidFill>
                  <a:srgbClr val="002060"/>
                </a:solidFill>
              </a:rPr>
              <a:t>nhất</a:t>
            </a:r>
            <a:r>
              <a:rPr lang="en-US" sz="3000" dirty="0">
                <a:solidFill>
                  <a:srgbClr val="002060"/>
                </a:solidFill>
              </a:rPr>
              <a:t> </a:t>
            </a:r>
            <a:r>
              <a:rPr lang="en-US" sz="3000" dirty="0" err="1">
                <a:solidFill>
                  <a:srgbClr val="002060"/>
                </a:solidFill>
              </a:rPr>
              <a:t>là</a:t>
            </a:r>
            <a:r>
              <a:rPr lang="en-US" sz="3000" dirty="0">
                <a:solidFill>
                  <a:srgbClr val="002060"/>
                </a:solidFill>
              </a:rPr>
              <a:t> 02 </a:t>
            </a:r>
            <a:r>
              <a:rPr lang="en-US" sz="3000" dirty="0" err="1">
                <a:solidFill>
                  <a:srgbClr val="002060"/>
                </a:solidFill>
              </a:rPr>
              <a:t>giờ</a:t>
            </a:r>
            <a:r>
              <a:rPr lang="en-US" sz="3000" dirty="0">
                <a:solidFill>
                  <a:srgbClr val="002060"/>
                </a:solidFill>
              </a:rPr>
              <a:t> </a:t>
            </a:r>
            <a:r>
              <a:rPr lang="en-US" sz="3000" dirty="0" err="1">
                <a:solidFill>
                  <a:srgbClr val="002060"/>
                </a:solidFill>
              </a:rPr>
              <a:t>trước</a:t>
            </a:r>
            <a:r>
              <a:rPr lang="en-US" sz="3000" dirty="0">
                <a:solidFill>
                  <a:srgbClr val="002060"/>
                </a:solidFill>
              </a:rPr>
              <a:t> </a:t>
            </a:r>
            <a:r>
              <a:rPr lang="en-US" sz="3000" dirty="0" err="1">
                <a:solidFill>
                  <a:srgbClr val="002060"/>
                </a:solidFill>
              </a:rPr>
              <a:t>khi</a:t>
            </a:r>
            <a:r>
              <a:rPr lang="en-US" sz="3000" dirty="0">
                <a:solidFill>
                  <a:srgbClr val="002060"/>
                </a:solidFill>
              </a:rPr>
              <a:t> </a:t>
            </a:r>
            <a:r>
              <a:rPr lang="en-US" sz="3000" dirty="0" err="1">
                <a:solidFill>
                  <a:srgbClr val="002060"/>
                </a:solidFill>
              </a:rPr>
              <a:t>phương</a:t>
            </a:r>
            <a:r>
              <a:rPr lang="en-US" sz="3000" dirty="0">
                <a:solidFill>
                  <a:srgbClr val="002060"/>
                </a:solidFill>
              </a:rPr>
              <a:t> </a:t>
            </a:r>
            <a:r>
              <a:rPr lang="en-US" sz="3000" dirty="0" err="1">
                <a:solidFill>
                  <a:srgbClr val="002060"/>
                </a:solidFill>
              </a:rPr>
              <a:t>tiện</a:t>
            </a:r>
            <a:r>
              <a:rPr lang="en-US" sz="3000" dirty="0">
                <a:solidFill>
                  <a:srgbClr val="002060"/>
                </a:solidFill>
              </a:rPr>
              <a:t> </a:t>
            </a:r>
            <a:r>
              <a:rPr lang="en-US" sz="3000" dirty="0" err="1">
                <a:solidFill>
                  <a:srgbClr val="002060"/>
                </a:solidFill>
              </a:rPr>
              <a:t>vận</a:t>
            </a:r>
            <a:r>
              <a:rPr lang="en-US" sz="3000" dirty="0">
                <a:solidFill>
                  <a:srgbClr val="002060"/>
                </a:solidFill>
              </a:rPr>
              <a:t> </a:t>
            </a:r>
            <a:r>
              <a:rPr lang="en-US" sz="3000" dirty="0" err="1">
                <a:solidFill>
                  <a:srgbClr val="002060"/>
                </a:solidFill>
              </a:rPr>
              <a:t>tải</a:t>
            </a:r>
            <a:r>
              <a:rPr lang="en-US" sz="3000" dirty="0">
                <a:solidFill>
                  <a:srgbClr val="002060"/>
                </a:solidFill>
              </a:rPr>
              <a:t> </a:t>
            </a:r>
            <a:r>
              <a:rPr lang="en-US" sz="3000" dirty="0" err="1">
                <a:solidFill>
                  <a:srgbClr val="002060"/>
                </a:solidFill>
              </a:rPr>
              <a:t>xuất</a:t>
            </a:r>
            <a:r>
              <a:rPr lang="en-US" sz="3000" dirty="0">
                <a:solidFill>
                  <a:srgbClr val="002060"/>
                </a:solidFill>
              </a:rPr>
              <a:t> </a:t>
            </a:r>
            <a:r>
              <a:rPr lang="en-US" sz="3000" dirty="0" err="1">
                <a:solidFill>
                  <a:srgbClr val="002060"/>
                </a:solidFill>
              </a:rPr>
              <a:t>cảnh</a:t>
            </a:r>
            <a:r>
              <a:rPr lang="en-US" sz="3000" dirty="0">
                <a:solidFill>
                  <a:srgbClr val="002060"/>
                </a:solidFill>
              </a:rPr>
              <a:t>;</a:t>
            </a:r>
          </a:p>
          <a:p>
            <a:pPr marL="0" indent="0" algn="just">
              <a:spcBef>
                <a:spcPts val="900"/>
              </a:spcBef>
              <a:buNone/>
            </a:pPr>
            <a:r>
              <a:rPr lang="en-US" sz="3000" dirty="0">
                <a:solidFill>
                  <a:srgbClr val="002060"/>
                </a:solidFill>
              </a:rPr>
              <a:t>b) </a:t>
            </a:r>
            <a:r>
              <a:rPr lang="en-US" sz="3000" dirty="0" err="1">
                <a:solidFill>
                  <a:srgbClr val="002060"/>
                </a:solidFill>
              </a:rPr>
              <a:t>Đối</a:t>
            </a:r>
            <a:r>
              <a:rPr lang="en-US" sz="3000" dirty="0">
                <a:solidFill>
                  <a:srgbClr val="002060"/>
                </a:solidFill>
              </a:rPr>
              <a:t> </a:t>
            </a:r>
            <a:r>
              <a:rPr lang="en-US" sz="3000" dirty="0" err="1">
                <a:solidFill>
                  <a:srgbClr val="002060"/>
                </a:solidFill>
              </a:rPr>
              <a:t>với</a:t>
            </a:r>
            <a:r>
              <a:rPr lang="en-US" sz="3000" dirty="0">
                <a:solidFill>
                  <a:srgbClr val="002060"/>
                </a:solidFill>
              </a:rPr>
              <a:t> </a:t>
            </a:r>
            <a:r>
              <a:rPr lang="en-US" sz="3000" dirty="0" err="1">
                <a:solidFill>
                  <a:srgbClr val="002060"/>
                </a:solidFill>
              </a:rPr>
              <a:t>hàng</a:t>
            </a:r>
            <a:r>
              <a:rPr lang="en-US" sz="3000" dirty="0">
                <a:solidFill>
                  <a:srgbClr val="002060"/>
                </a:solidFill>
              </a:rPr>
              <a:t> </a:t>
            </a:r>
            <a:r>
              <a:rPr lang="en-US" sz="3000" dirty="0" err="1">
                <a:solidFill>
                  <a:srgbClr val="002060"/>
                </a:solidFill>
              </a:rPr>
              <a:t>hóa</a:t>
            </a:r>
            <a:r>
              <a:rPr lang="en-US" sz="3000" dirty="0">
                <a:solidFill>
                  <a:srgbClr val="002060"/>
                </a:solidFill>
              </a:rPr>
              <a:t> </a:t>
            </a:r>
            <a:r>
              <a:rPr lang="en-US" sz="3000" dirty="0" err="1">
                <a:solidFill>
                  <a:srgbClr val="002060"/>
                </a:solidFill>
              </a:rPr>
              <a:t>nhập</a:t>
            </a:r>
            <a:r>
              <a:rPr lang="en-US" sz="3000" dirty="0">
                <a:solidFill>
                  <a:srgbClr val="002060"/>
                </a:solidFill>
              </a:rPr>
              <a:t> </a:t>
            </a:r>
            <a:r>
              <a:rPr lang="en-US" sz="3000" dirty="0" err="1">
                <a:solidFill>
                  <a:srgbClr val="002060"/>
                </a:solidFill>
              </a:rPr>
              <a:t>khẩu</a:t>
            </a:r>
            <a:r>
              <a:rPr lang="en-US" sz="3000" dirty="0">
                <a:solidFill>
                  <a:srgbClr val="002060"/>
                </a:solidFill>
              </a:rPr>
              <a:t>, </a:t>
            </a:r>
            <a:r>
              <a:rPr lang="en-US" sz="3000" dirty="0" err="1">
                <a:solidFill>
                  <a:srgbClr val="002060"/>
                </a:solidFill>
              </a:rPr>
              <a:t>nộp</a:t>
            </a:r>
            <a:r>
              <a:rPr lang="en-US" sz="3000" dirty="0">
                <a:solidFill>
                  <a:srgbClr val="002060"/>
                </a:solidFill>
              </a:rPr>
              <a:t> </a:t>
            </a:r>
            <a:r>
              <a:rPr lang="en-US" sz="3000" dirty="0" err="1">
                <a:solidFill>
                  <a:srgbClr val="002060"/>
                </a:solidFill>
              </a:rPr>
              <a:t>trước</a:t>
            </a:r>
            <a:r>
              <a:rPr lang="en-US" sz="3000" dirty="0">
                <a:solidFill>
                  <a:srgbClr val="002060"/>
                </a:solidFill>
              </a:rPr>
              <a:t> </a:t>
            </a:r>
            <a:r>
              <a:rPr lang="en-US" sz="3000" dirty="0" err="1">
                <a:solidFill>
                  <a:srgbClr val="002060"/>
                </a:solidFill>
              </a:rPr>
              <a:t>ngày</a:t>
            </a:r>
            <a:r>
              <a:rPr lang="en-US" sz="3000" dirty="0">
                <a:solidFill>
                  <a:srgbClr val="002060"/>
                </a:solidFill>
              </a:rPr>
              <a:t> </a:t>
            </a:r>
            <a:r>
              <a:rPr lang="en-US" sz="3000" dirty="0" err="1">
                <a:solidFill>
                  <a:srgbClr val="002060"/>
                </a:solidFill>
              </a:rPr>
              <a:t>hàng</a:t>
            </a:r>
            <a:r>
              <a:rPr lang="en-US" sz="3000" dirty="0">
                <a:solidFill>
                  <a:srgbClr val="002060"/>
                </a:solidFill>
              </a:rPr>
              <a:t> </a:t>
            </a:r>
            <a:r>
              <a:rPr lang="en-US" sz="3000" dirty="0" err="1">
                <a:solidFill>
                  <a:srgbClr val="002060"/>
                </a:solidFill>
              </a:rPr>
              <a:t>hóa</a:t>
            </a:r>
            <a:r>
              <a:rPr lang="en-US" sz="3000" dirty="0">
                <a:solidFill>
                  <a:srgbClr val="002060"/>
                </a:solidFill>
              </a:rPr>
              <a:t> </a:t>
            </a:r>
            <a:r>
              <a:rPr lang="en-US" sz="3000" dirty="0" err="1">
                <a:solidFill>
                  <a:srgbClr val="002060"/>
                </a:solidFill>
              </a:rPr>
              <a:t>đến</a:t>
            </a:r>
            <a:r>
              <a:rPr lang="en-US" sz="3000" dirty="0">
                <a:solidFill>
                  <a:srgbClr val="002060"/>
                </a:solidFill>
              </a:rPr>
              <a:t> </a:t>
            </a:r>
            <a:r>
              <a:rPr lang="en-US" sz="3000" dirty="0" err="1">
                <a:solidFill>
                  <a:srgbClr val="002060"/>
                </a:solidFill>
              </a:rPr>
              <a:t>cửa</a:t>
            </a:r>
            <a:r>
              <a:rPr lang="en-US" sz="3000" dirty="0">
                <a:solidFill>
                  <a:srgbClr val="002060"/>
                </a:solidFill>
              </a:rPr>
              <a:t> </a:t>
            </a:r>
            <a:r>
              <a:rPr lang="en-US" sz="3000" dirty="0" err="1">
                <a:solidFill>
                  <a:srgbClr val="002060"/>
                </a:solidFill>
              </a:rPr>
              <a:t>khẩu</a:t>
            </a:r>
            <a:r>
              <a:rPr lang="en-US" sz="3000" dirty="0">
                <a:solidFill>
                  <a:srgbClr val="002060"/>
                </a:solidFill>
              </a:rPr>
              <a:t> </a:t>
            </a:r>
            <a:r>
              <a:rPr lang="en-US" sz="3000" dirty="0" err="1">
                <a:solidFill>
                  <a:srgbClr val="002060"/>
                </a:solidFill>
              </a:rPr>
              <a:t>hoặc</a:t>
            </a:r>
            <a:r>
              <a:rPr lang="en-US" sz="3000" dirty="0">
                <a:solidFill>
                  <a:srgbClr val="002060"/>
                </a:solidFill>
              </a:rPr>
              <a:t> </a:t>
            </a:r>
            <a:r>
              <a:rPr lang="en-US" sz="3000" dirty="0" err="1">
                <a:solidFill>
                  <a:srgbClr val="002060"/>
                </a:solidFill>
              </a:rPr>
              <a:t>trong</a:t>
            </a:r>
            <a:r>
              <a:rPr lang="en-US" sz="3000" dirty="0">
                <a:solidFill>
                  <a:srgbClr val="002060"/>
                </a:solidFill>
              </a:rPr>
              <a:t> </a:t>
            </a:r>
            <a:r>
              <a:rPr lang="en-US" sz="3000" dirty="0" err="1">
                <a:solidFill>
                  <a:srgbClr val="002060"/>
                </a:solidFill>
              </a:rPr>
              <a:t>thời</a:t>
            </a:r>
            <a:r>
              <a:rPr lang="en-US" sz="3000" dirty="0">
                <a:solidFill>
                  <a:srgbClr val="002060"/>
                </a:solidFill>
              </a:rPr>
              <a:t> </a:t>
            </a:r>
            <a:r>
              <a:rPr lang="en-US" sz="3000" dirty="0" err="1">
                <a:solidFill>
                  <a:srgbClr val="002060"/>
                </a:solidFill>
              </a:rPr>
              <a:t>hạn</a:t>
            </a:r>
            <a:r>
              <a:rPr lang="en-US" sz="3000" dirty="0">
                <a:solidFill>
                  <a:srgbClr val="002060"/>
                </a:solidFill>
              </a:rPr>
              <a:t> 30 </a:t>
            </a:r>
            <a:r>
              <a:rPr lang="en-US" sz="3000" dirty="0" err="1">
                <a:solidFill>
                  <a:srgbClr val="002060"/>
                </a:solidFill>
              </a:rPr>
              <a:t>ngày</a:t>
            </a:r>
            <a:r>
              <a:rPr lang="en-US" sz="3000" dirty="0">
                <a:solidFill>
                  <a:srgbClr val="002060"/>
                </a:solidFill>
              </a:rPr>
              <a:t> </a:t>
            </a:r>
            <a:r>
              <a:rPr lang="en-US" sz="3000" dirty="0" err="1">
                <a:solidFill>
                  <a:srgbClr val="002060"/>
                </a:solidFill>
              </a:rPr>
              <a:t>kể</a:t>
            </a:r>
            <a:r>
              <a:rPr lang="en-US" sz="3000" dirty="0">
                <a:solidFill>
                  <a:srgbClr val="002060"/>
                </a:solidFill>
              </a:rPr>
              <a:t> </a:t>
            </a:r>
            <a:r>
              <a:rPr lang="en-US" sz="3000" dirty="0" err="1">
                <a:solidFill>
                  <a:srgbClr val="002060"/>
                </a:solidFill>
              </a:rPr>
              <a:t>từ</a:t>
            </a:r>
            <a:r>
              <a:rPr lang="en-US" sz="3000" dirty="0">
                <a:solidFill>
                  <a:srgbClr val="002060"/>
                </a:solidFill>
              </a:rPr>
              <a:t> </a:t>
            </a:r>
            <a:r>
              <a:rPr lang="en-US" sz="3000" dirty="0" err="1">
                <a:solidFill>
                  <a:srgbClr val="002060"/>
                </a:solidFill>
              </a:rPr>
              <a:t>ngày</a:t>
            </a:r>
            <a:r>
              <a:rPr lang="en-US" sz="3000" dirty="0">
                <a:solidFill>
                  <a:srgbClr val="002060"/>
                </a:solidFill>
              </a:rPr>
              <a:t> </a:t>
            </a:r>
            <a:r>
              <a:rPr lang="en-US" sz="3000" dirty="0" err="1">
                <a:solidFill>
                  <a:srgbClr val="002060"/>
                </a:solidFill>
              </a:rPr>
              <a:t>hàng</a:t>
            </a:r>
            <a:r>
              <a:rPr lang="en-US" sz="3000" dirty="0">
                <a:solidFill>
                  <a:srgbClr val="002060"/>
                </a:solidFill>
              </a:rPr>
              <a:t> </a:t>
            </a:r>
            <a:r>
              <a:rPr lang="en-US" sz="3000" dirty="0" err="1">
                <a:solidFill>
                  <a:srgbClr val="002060"/>
                </a:solidFill>
              </a:rPr>
              <a:t>hóa</a:t>
            </a:r>
            <a:r>
              <a:rPr lang="en-US" sz="3000" dirty="0">
                <a:solidFill>
                  <a:srgbClr val="002060"/>
                </a:solidFill>
              </a:rPr>
              <a:t> </a:t>
            </a:r>
            <a:r>
              <a:rPr lang="en-US" sz="3000" dirty="0" err="1">
                <a:solidFill>
                  <a:srgbClr val="002060"/>
                </a:solidFill>
              </a:rPr>
              <a:t>đến</a:t>
            </a:r>
            <a:r>
              <a:rPr lang="en-US" sz="3000" dirty="0">
                <a:solidFill>
                  <a:srgbClr val="002060"/>
                </a:solidFill>
              </a:rPr>
              <a:t> </a:t>
            </a:r>
            <a:r>
              <a:rPr lang="en-US" sz="3000" dirty="0" err="1">
                <a:solidFill>
                  <a:srgbClr val="002060"/>
                </a:solidFill>
              </a:rPr>
              <a:t>cửa</a:t>
            </a:r>
            <a:r>
              <a:rPr lang="en-US" sz="3000" dirty="0">
                <a:solidFill>
                  <a:srgbClr val="002060"/>
                </a:solidFill>
              </a:rPr>
              <a:t> </a:t>
            </a:r>
            <a:r>
              <a:rPr lang="en-US" sz="3000" dirty="0" err="1">
                <a:solidFill>
                  <a:srgbClr val="002060"/>
                </a:solidFill>
              </a:rPr>
              <a:t>khẩu</a:t>
            </a:r>
            <a:r>
              <a:rPr lang="en-US" sz="3000" dirty="0">
                <a:solidFill>
                  <a:srgbClr val="002060"/>
                </a:solidFill>
              </a:rPr>
              <a:t>;</a:t>
            </a:r>
          </a:p>
          <a:p>
            <a:pPr marL="0" indent="0" algn="just">
              <a:spcBef>
                <a:spcPts val="900"/>
              </a:spcBef>
              <a:buNone/>
            </a:pPr>
            <a:r>
              <a:rPr lang="en-US" sz="3000" dirty="0">
                <a:solidFill>
                  <a:srgbClr val="002060"/>
                </a:solidFill>
              </a:rPr>
              <a:t>c) </a:t>
            </a:r>
            <a:r>
              <a:rPr lang="en-US" sz="3000" dirty="0" err="1">
                <a:solidFill>
                  <a:srgbClr val="002060"/>
                </a:solidFill>
              </a:rPr>
              <a:t>Thời</a:t>
            </a:r>
            <a:r>
              <a:rPr lang="en-US" sz="3000" dirty="0">
                <a:solidFill>
                  <a:srgbClr val="002060"/>
                </a:solidFill>
              </a:rPr>
              <a:t> </a:t>
            </a:r>
            <a:r>
              <a:rPr lang="en-US" sz="3000" dirty="0" err="1">
                <a:solidFill>
                  <a:srgbClr val="002060"/>
                </a:solidFill>
              </a:rPr>
              <a:t>hạn</a:t>
            </a:r>
            <a:r>
              <a:rPr lang="en-US" sz="3000" dirty="0">
                <a:solidFill>
                  <a:srgbClr val="002060"/>
                </a:solidFill>
              </a:rPr>
              <a:t> </a:t>
            </a:r>
            <a:r>
              <a:rPr lang="en-US" sz="3000" dirty="0" err="1">
                <a:solidFill>
                  <a:srgbClr val="002060"/>
                </a:solidFill>
              </a:rPr>
              <a:t>nộp</a:t>
            </a:r>
            <a:r>
              <a:rPr lang="en-US" sz="3000" dirty="0">
                <a:solidFill>
                  <a:srgbClr val="002060"/>
                </a:solidFill>
              </a:rPr>
              <a:t> </a:t>
            </a:r>
            <a:r>
              <a:rPr lang="en-US" sz="3000" dirty="0" err="1">
                <a:solidFill>
                  <a:srgbClr val="002060"/>
                </a:solidFill>
              </a:rPr>
              <a:t>tờ</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đối</a:t>
            </a:r>
            <a:r>
              <a:rPr lang="en-US" sz="3000" dirty="0">
                <a:solidFill>
                  <a:srgbClr val="002060"/>
                </a:solidFill>
              </a:rPr>
              <a:t> </a:t>
            </a:r>
            <a:r>
              <a:rPr lang="en-US" sz="3000" dirty="0" err="1">
                <a:solidFill>
                  <a:srgbClr val="002060"/>
                </a:solidFill>
              </a:rPr>
              <a:t>với</a:t>
            </a:r>
            <a:r>
              <a:rPr lang="en-US" sz="3000" dirty="0">
                <a:solidFill>
                  <a:srgbClr val="002060"/>
                </a:solidFill>
              </a:rPr>
              <a:t> </a:t>
            </a:r>
            <a:r>
              <a:rPr lang="en-US" sz="3000" dirty="0" err="1">
                <a:solidFill>
                  <a:srgbClr val="002060"/>
                </a:solidFill>
              </a:rPr>
              <a:t>phương</a:t>
            </a:r>
            <a:r>
              <a:rPr lang="en-US" sz="3000" dirty="0">
                <a:solidFill>
                  <a:srgbClr val="002060"/>
                </a:solidFill>
              </a:rPr>
              <a:t> </a:t>
            </a:r>
            <a:r>
              <a:rPr lang="en-US" sz="3000" dirty="0" err="1">
                <a:solidFill>
                  <a:srgbClr val="002060"/>
                </a:solidFill>
              </a:rPr>
              <a:t>tiện</a:t>
            </a:r>
            <a:r>
              <a:rPr lang="en-US" sz="3000" dirty="0">
                <a:solidFill>
                  <a:srgbClr val="002060"/>
                </a:solidFill>
              </a:rPr>
              <a:t> </a:t>
            </a:r>
            <a:r>
              <a:rPr lang="en-US" sz="3000" dirty="0" err="1">
                <a:solidFill>
                  <a:srgbClr val="002060"/>
                </a:solidFill>
              </a:rPr>
              <a:t>vận</a:t>
            </a:r>
            <a:r>
              <a:rPr lang="en-US" sz="3000" dirty="0">
                <a:solidFill>
                  <a:srgbClr val="002060"/>
                </a:solidFill>
              </a:rPr>
              <a:t> </a:t>
            </a:r>
            <a:r>
              <a:rPr lang="en-US" sz="3000" dirty="0" err="1">
                <a:solidFill>
                  <a:srgbClr val="002060"/>
                </a:solidFill>
              </a:rPr>
              <a:t>tải</a:t>
            </a:r>
            <a:r>
              <a:rPr lang="en-US" sz="3000" dirty="0">
                <a:solidFill>
                  <a:srgbClr val="002060"/>
                </a:solidFill>
              </a:rPr>
              <a:t> </a:t>
            </a:r>
            <a:r>
              <a:rPr lang="en-US" sz="3000" dirty="0" err="1">
                <a:solidFill>
                  <a:srgbClr val="002060"/>
                </a:solidFill>
              </a:rPr>
              <a:t>thực</a:t>
            </a:r>
            <a:r>
              <a:rPr lang="en-US" sz="3000" dirty="0">
                <a:solidFill>
                  <a:srgbClr val="002060"/>
                </a:solidFill>
              </a:rPr>
              <a:t> </a:t>
            </a:r>
            <a:r>
              <a:rPr lang="en-US" sz="3000" dirty="0" err="1">
                <a:solidFill>
                  <a:srgbClr val="002060"/>
                </a:solidFill>
              </a:rPr>
              <a:t>hiện</a:t>
            </a:r>
            <a:r>
              <a:rPr lang="en-US" sz="3000" dirty="0">
                <a:solidFill>
                  <a:srgbClr val="002060"/>
                </a:solidFill>
              </a:rPr>
              <a:t> </a:t>
            </a:r>
            <a:r>
              <a:rPr lang="en-US" sz="3000" dirty="0" err="1">
                <a:solidFill>
                  <a:srgbClr val="002060"/>
                </a:solidFill>
              </a:rPr>
              <a:t>theo</a:t>
            </a:r>
            <a:r>
              <a:rPr lang="en-US" sz="3000" dirty="0">
                <a:solidFill>
                  <a:srgbClr val="002060"/>
                </a:solidFill>
              </a:rPr>
              <a:t> </a:t>
            </a:r>
            <a:r>
              <a:rPr lang="en-US" sz="3000" dirty="0" err="1">
                <a:solidFill>
                  <a:srgbClr val="002060"/>
                </a:solidFill>
              </a:rPr>
              <a:t>quy</a:t>
            </a:r>
            <a:r>
              <a:rPr lang="en-US" sz="3000" dirty="0">
                <a:solidFill>
                  <a:srgbClr val="002060"/>
                </a:solidFill>
              </a:rPr>
              <a:t> </a:t>
            </a:r>
            <a:r>
              <a:rPr lang="en-US" sz="3000" dirty="0" err="1">
                <a:solidFill>
                  <a:srgbClr val="002060"/>
                </a:solidFill>
              </a:rPr>
              <a:t>định</a:t>
            </a:r>
            <a:r>
              <a:rPr lang="en-US" sz="3000" dirty="0">
                <a:solidFill>
                  <a:srgbClr val="002060"/>
                </a:solidFill>
              </a:rPr>
              <a:t> </a:t>
            </a:r>
            <a:r>
              <a:rPr lang="en-US" sz="3000" dirty="0" err="1">
                <a:solidFill>
                  <a:srgbClr val="002060"/>
                </a:solidFill>
              </a:rPr>
              <a:t>tại</a:t>
            </a:r>
            <a:r>
              <a:rPr lang="en-US" sz="3000" dirty="0">
                <a:solidFill>
                  <a:srgbClr val="002060"/>
                </a:solidFill>
              </a:rPr>
              <a:t> </a:t>
            </a:r>
            <a:r>
              <a:rPr lang="en-US" sz="3000" dirty="0" err="1">
                <a:solidFill>
                  <a:srgbClr val="002060"/>
                </a:solidFill>
              </a:rPr>
              <a:t>khoản</a:t>
            </a:r>
            <a:r>
              <a:rPr lang="en-US" sz="3000" dirty="0">
                <a:solidFill>
                  <a:srgbClr val="002060"/>
                </a:solidFill>
              </a:rPr>
              <a:t> 2 </a:t>
            </a:r>
            <a:r>
              <a:rPr lang="en-US" sz="3000" dirty="0" err="1">
                <a:solidFill>
                  <a:srgbClr val="002060"/>
                </a:solidFill>
              </a:rPr>
              <a:t>Điều</a:t>
            </a:r>
            <a:r>
              <a:rPr lang="en-US" sz="3000" dirty="0">
                <a:solidFill>
                  <a:srgbClr val="002060"/>
                </a:solidFill>
              </a:rPr>
              <a:t> 69 </a:t>
            </a:r>
            <a:r>
              <a:rPr lang="en-US" sz="3000" dirty="0" err="1">
                <a:solidFill>
                  <a:srgbClr val="002060"/>
                </a:solidFill>
              </a:rPr>
              <a:t>của</a:t>
            </a:r>
            <a:r>
              <a:rPr lang="en-US" sz="3000" dirty="0">
                <a:solidFill>
                  <a:srgbClr val="002060"/>
                </a:solidFill>
              </a:rPr>
              <a:t> </a:t>
            </a:r>
            <a:r>
              <a:rPr lang="en-US" sz="3000" dirty="0" err="1">
                <a:solidFill>
                  <a:srgbClr val="002060"/>
                </a:solidFill>
              </a:rPr>
              <a:t>Luật</a:t>
            </a:r>
            <a:r>
              <a:rPr lang="en-US" sz="3000" dirty="0">
                <a:solidFill>
                  <a:srgbClr val="002060"/>
                </a:solidFill>
              </a:rPr>
              <a:t> </a:t>
            </a:r>
            <a:r>
              <a:rPr lang="en-US" sz="3000" dirty="0" err="1">
                <a:solidFill>
                  <a:srgbClr val="002060"/>
                </a:solidFill>
              </a:rPr>
              <a:t>này</a:t>
            </a:r>
            <a:r>
              <a:rPr lang="en-US" sz="3000" dirty="0">
                <a:solidFill>
                  <a:srgbClr val="002060"/>
                </a:solidFill>
              </a:rPr>
              <a:t>.</a:t>
            </a:r>
          </a:p>
          <a:p>
            <a:pPr marL="0" indent="0" algn="just">
              <a:spcBef>
                <a:spcPts val="900"/>
              </a:spcBef>
              <a:buNone/>
            </a:pPr>
            <a:r>
              <a:rPr lang="en-US" sz="3000" dirty="0">
                <a:solidFill>
                  <a:srgbClr val="002060"/>
                </a:solidFill>
              </a:rPr>
              <a:t>2. </a:t>
            </a:r>
            <a:r>
              <a:rPr lang="en-US" sz="3000" dirty="0" err="1">
                <a:solidFill>
                  <a:srgbClr val="002060"/>
                </a:solidFill>
              </a:rPr>
              <a:t>Tờ</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có</a:t>
            </a:r>
            <a:r>
              <a:rPr lang="en-US" sz="3000" dirty="0">
                <a:solidFill>
                  <a:srgbClr val="002060"/>
                </a:solidFill>
              </a:rPr>
              <a:t> </a:t>
            </a:r>
            <a:r>
              <a:rPr lang="en-US" sz="3000" dirty="0" err="1">
                <a:solidFill>
                  <a:srgbClr val="002060"/>
                </a:solidFill>
              </a:rPr>
              <a:t>giá</a:t>
            </a:r>
            <a:r>
              <a:rPr lang="en-US" sz="3000" dirty="0">
                <a:solidFill>
                  <a:srgbClr val="002060"/>
                </a:solidFill>
              </a:rPr>
              <a:t> </a:t>
            </a:r>
            <a:r>
              <a:rPr lang="en-US" sz="3000" dirty="0" err="1">
                <a:solidFill>
                  <a:srgbClr val="002060"/>
                </a:solidFill>
              </a:rPr>
              <a:t>trị</a:t>
            </a:r>
            <a:r>
              <a:rPr lang="en-US" sz="3000" dirty="0">
                <a:solidFill>
                  <a:srgbClr val="002060"/>
                </a:solidFill>
              </a:rPr>
              <a:t> </a:t>
            </a:r>
            <a:r>
              <a:rPr lang="en-US" sz="3000" dirty="0" err="1">
                <a:solidFill>
                  <a:srgbClr val="002060"/>
                </a:solidFill>
              </a:rPr>
              <a:t>làm</a:t>
            </a:r>
            <a:r>
              <a:rPr lang="en-US" sz="3000" dirty="0">
                <a:solidFill>
                  <a:srgbClr val="002060"/>
                </a:solidFill>
              </a:rPr>
              <a:t> </a:t>
            </a:r>
            <a:r>
              <a:rPr lang="en-US" sz="3000" dirty="0" err="1">
                <a:solidFill>
                  <a:srgbClr val="002060"/>
                </a:solidFill>
              </a:rPr>
              <a:t>thủ</a:t>
            </a:r>
            <a:r>
              <a:rPr lang="en-US" sz="3000" dirty="0">
                <a:solidFill>
                  <a:srgbClr val="002060"/>
                </a:solidFill>
              </a:rPr>
              <a:t> </a:t>
            </a:r>
            <a:r>
              <a:rPr lang="en-US" sz="3000" dirty="0" err="1">
                <a:solidFill>
                  <a:srgbClr val="002060"/>
                </a:solidFill>
              </a:rPr>
              <a:t>tục</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trong</a:t>
            </a:r>
            <a:r>
              <a:rPr lang="en-US" sz="3000" dirty="0">
                <a:solidFill>
                  <a:srgbClr val="002060"/>
                </a:solidFill>
              </a:rPr>
              <a:t> </a:t>
            </a:r>
            <a:r>
              <a:rPr lang="en-US" sz="3000" dirty="0" err="1">
                <a:solidFill>
                  <a:srgbClr val="002060"/>
                </a:solidFill>
              </a:rPr>
              <a:t>thời</a:t>
            </a:r>
            <a:r>
              <a:rPr lang="en-US" sz="3000" dirty="0">
                <a:solidFill>
                  <a:srgbClr val="002060"/>
                </a:solidFill>
              </a:rPr>
              <a:t> </a:t>
            </a:r>
            <a:r>
              <a:rPr lang="en-US" sz="3000" dirty="0" err="1">
                <a:solidFill>
                  <a:srgbClr val="002060"/>
                </a:solidFill>
              </a:rPr>
              <a:t>hạn</a:t>
            </a:r>
            <a:r>
              <a:rPr lang="en-US" sz="3000" dirty="0">
                <a:solidFill>
                  <a:srgbClr val="002060"/>
                </a:solidFill>
              </a:rPr>
              <a:t> 15 </a:t>
            </a:r>
            <a:r>
              <a:rPr lang="en-US" sz="3000" dirty="0" err="1">
                <a:solidFill>
                  <a:srgbClr val="002060"/>
                </a:solidFill>
              </a:rPr>
              <a:t>ngày</a:t>
            </a:r>
            <a:r>
              <a:rPr lang="en-US" sz="3000" dirty="0">
                <a:solidFill>
                  <a:srgbClr val="002060"/>
                </a:solidFill>
              </a:rPr>
              <a:t> </a:t>
            </a:r>
            <a:r>
              <a:rPr lang="en-US" sz="3000" dirty="0" err="1">
                <a:solidFill>
                  <a:srgbClr val="002060"/>
                </a:solidFill>
              </a:rPr>
              <a:t>kể</a:t>
            </a:r>
            <a:r>
              <a:rPr lang="en-US" sz="3000" dirty="0">
                <a:solidFill>
                  <a:srgbClr val="002060"/>
                </a:solidFill>
              </a:rPr>
              <a:t> </a:t>
            </a:r>
            <a:r>
              <a:rPr lang="en-US" sz="3000" dirty="0" err="1">
                <a:solidFill>
                  <a:srgbClr val="002060"/>
                </a:solidFill>
              </a:rPr>
              <a:t>từ</a:t>
            </a:r>
            <a:r>
              <a:rPr lang="en-US" sz="3000" dirty="0">
                <a:solidFill>
                  <a:srgbClr val="002060"/>
                </a:solidFill>
              </a:rPr>
              <a:t> </a:t>
            </a:r>
            <a:r>
              <a:rPr lang="en-US" sz="3000" dirty="0" err="1">
                <a:solidFill>
                  <a:srgbClr val="002060"/>
                </a:solidFill>
              </a:rPr>
              <a:t>ngày</a:t>
            </a:r>
            <a:r>
              <a:rPr lang="en-US" sz="3000" dirty="0">
                <a:solidFill>
                  <a:srgbClr val="002060"/>
                </a:solidFill>
              </a:rPr>
              <a:t> </a:t>
            </a:r>
            <a:r>
              <a:rPr lang="en-US" sz="3000" dirty="0" err="1">
                <a:solidFill>
                  <a:srgbClr val="002060"/>
                </a:solidFill>
              </a:rPr>
              <a:t>đăng</a:t>
            </a:r>
            <a:r>
              <a:rPr lang="en-US" sz="3000" dirty="0">
                <a:solidFill>
                  <a:srgbClr val="002060"/>
                </a:solidFill>
              </a:rPr>
              <a:t> </a:t>
            </a:r>
            <a:r>
              <a:rPr lang="en-US" sz="3000" dirty="0" err="1">
                <a:solidFill>
                  <a:srgbClr val="002060"/>
                </a:solidFill>
              </a:rPr>
              <a:t>ký</a:t>
            </a:r>
            <a:r>
              <a:rPr lang="en-US" sz="3000" dirty="0">
                <a:solidFill>
                  <a:srgbClr val="002060"/>
                </a:solidFill>
              </a:rPr>
              <a:t>.</a:t>
            </a:r>
          </a:p>
          <a:p>
            <a:pPr marL="0" indent="0" algn="just">
              <a:spcBef>
                <a:spcPts val="900"/>
              </a:spcBef>
              <a:buNone/>
            </a:pPr>
            <a:r>
              <a:rPr lang="en-US" sz="3000" dirty="0">
                <a:solidFill>
                  <a:srgbClr val="002060"/>
                </a:solidFill>
              </a:rPr>
              <a:t>3. </a:t>
            </a:r>
            <a:r>
              <a:rPr lang="en-US" sz="3000" dirty="0" err="1">
                <a:solidFill>
                  <a:srgbClr val="002060"/>
                </a:solidFill>
              </a:rPr>
              <a:t>Thời</a:t>
            </a:r>
            <a:r>
              <a:rPr lang="en-US" sz="3000" dirty="0">
                <a:solidFill>
                  <a:srgbClr val="002060"/>
                </a:solidFill>
              </a:rPr>
              <a:t> </a:t>
            </a:r>
            <a:r>
              <a:rPr lang="en-US" sz="3000" dirty="0" err="1">
                <a:solidFill>
                  <a:srgbClr val="002060"/>
                </a:solidFill>
              </a:rPr>
              <a:t>hạn</a:t>
            </a:r>
            <a:r>
              <a:rPr lang="en-US" sz="3000" dirty="0">
                <a:solidFill>
                  <a:srgbClr val="002060"/>
                </a:solidFill>
              </a:rPr>
              <a:t> </a:t>
            </a:r>
            <a:r>
              <a:rPr lang="en-US" sz="3000" dirty="0" err="1">
                <a:solidFill>
                  <a:srgbClr val="002060"/>
                </a:solidFill>
              </a:rPr>
              <a:t>nộp</a:t>
            </a:r>
            <a:r>
              <a:rPr lang="en-US" sz="3000" dirty="0">
                <a:solidFill>
                  <a:srgbClr val="002060"/>
                </a:solidFill>
              </a:rPr>
              <a:t> </a:t>
            </a:r>
            <a:r>
              <a:rPr lang="en-US" sz="3000" dirty="0" err="1">
                <a:solidFill>
                  <a:srgbClr val="002060"/>
                </a:solidFill>
              </a:rPr>
              <a:t>chứng</a:t>
            </a:r>
            <a:r>
              <a:rPr lang="en-US" sz="3000" dirty="0">
                <a:solidFill>
                  <a:srgbClr val="002060"/>
                </a:solidFill>
              </a:rPr>
              <a:t> </a:t>
            </a:r>
            <a:r>
              <a:rPr lang="en-US" sz="3000" dirty="0" err="1">
                <a:solidFill>
                  <a:srgbClr val="002060"/>
                </a:solidFill>
              </a:rPr>
              <a:t>từ</a:t>
            </a:r>
            <a:r>
              <a:rPr lang="en-US" sz="3000" dirty="0">
                <a:solidFill>
                  <a:srgbClr val="002060"/>
                </a:solidFill>
              </a:rPr>
              <a:t> </a:t>
            </a:r>
            <a:r>
              <a:rPr lang="en-US" sz="3000" dirty="0" err="1">
                <a:solidFill>
                  <a:srgbClr val="002060"/>
                </a:solidFill>
              </a:rPr>
              <a:t>có</a:t>
            </a:r>
            <a:r>
              <a:rPr lang="en-US" sz="3000" dirty="0">
                <a:solidFill>
                  <a:srgbClr val="002060"/>
                </a:solidFill>
              </a:rPr>
              <a:t> </a:t>
            </a:r>
            <a:r>
              <a:rPr lang="en-US" sz="3000" dirty="0" err="1">
                <a:solidFill>
                  <a:srgbClr val="002060"/>
                </a:solidFill>
              </a:rPr>
              <a:t>liên</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thuộc</a:t>
            </a:r>
            <a:r>
              <a:rPr lang="en-US" sz="3000" dirty="0">
                <a:solidFill>
                  <a:srgbClr val="002060"/>
                </a:solidFill>
              </a:rPr>
              <a:t> </a:t>
            </a:r>
            <a:r>
              <a:rPr lang="en-US" sz="3000" dirty="0" err="1">
                <a:solidFill>
                  <a:srgbClr val="002060"/>
                </a:solidFill>
              </a:rPr>
              <a:t>hồ</a:t>
            </a:r>
            <a:r>
              <a:rPr lang="en-US" sz="3000" dirty="0">
                <a:solidFill>
                  <a:srgbClr val="002060"/>
                </a:solidFill>
              </a:rPr>
              <a:t> </a:t>
            </a:r>
            <a:r>
              <a:rPr lang="en-US" sz="3000" dirty="0" err="1">
                <a:solidFill>
                  <a:srgbClr val="002060"/>
                </a:solidFill>
              </a:rPr>
              <a:t>sơ</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được</a:t>
            </a:r>
            <a:r>
              <a:rPr lang="en-US" sz="3000" dirty="0">
                <a:solidFill>
                  <a:srgbClr val="002060"/>
                </a:solidFill>
              </a:rPr>
              <a:t> </a:t>
            </a:r>
            <a:r>
              <a:rPr lang="en-US" sz="3000" dirty="0" err="1">
                <a:solidFill>
                  <a:srgbClr val="002060"/>
                </a:solidFill>
              </a:rPr>
              <a:t>quy</a:t>
            </a:r>
            <a:r>
              <a:rPr lang="en-US" sz="3000" dirty="0">
                <a:solidFill>
                  <a:srgbClr val="002060"/>
                </a:solidFill>
              </a:rPr>
              <a:t> </a:t>
            </a:r>
            <a:r>
              <a:rPr lang="en-US" sz="3000" dirty="0" err="1">
                <a:solidFill>
                  <a:srgbClr val="002060"/>
                </a:solidFill>
              </a:rPr>
              <a:t>định</a:t>
            </a:r>
            <a:r>
              <a:rPr lang="en-US" sz="3000" dirty="0">
                <a:solidFill>
                  <a:srgbClr val="002060"/>
                </a:solidFill>
              </a:rPr>
              <a:t> </a:t>
            </a:r>
            <a:r>
              <a:rPr lang="en-US" sz="3000" dirty="0" err="1">
                <a:solidFill>
                  <a:srgbClr val="002060"/>
                </a:solidFill>
              </a:rPr>
              <a:t>như</a:t>
            </a:r>
            <a:r>
              <a:rPr lang="en-US" sz="3000" dirty="0">
                <a:solidFill>
                  <a:srgbClr val="002060"/>
                </a:solidFill>
              </a:rPr>
              <a:t> </a:t>
            </a:r>
            <a:r>
              <a:rPr lang="en-US" sz="3000" dirty="0" err="1">
                <a:solidFill>
                  <a:srgbClr val="002060"/>
                </a:solidFill>
              </a:rPr>
              <a:t>sau</a:t>
            </a:r>
            <a:r>
              <a:rPr lang="en-US" sz="3000" dirty="0">
                <a:solidFill>
                  <a:srgbClr val="002060"/>
                </a:solidFill>
              </a:rPr>
              <a:t>:</a:t>
            </a:r>
          </a:p>
          <a:p>
            <a:pPr marL="0" indent="0" algn="just">
              <a:spcBef>
                <a:spcPts val="900"/>
              </a:spcBef>
              <a:buNone/>
            </a:pPr>
            <a:r>
              <a:rPr lang="en-US" sz="3000" dirty="0">
                <a:solidFill>
                  <a:srgbClr val="002060"/>
                </a:solidFill>
              </a:rPr>
              <a:t>a) </a:t>
            </a:r>
            <a:r>
              <a:rPr lang="en-US" sz="3000" dirty="0" err="1">
                <a:solidFill>
                  <a:srgbClr val="002060"/>
                </a:solidFill>
              </a:rPr>
              <a:t>Trường</a:t>
            </a:r>
            <a:r>
              <a:rPr lang="en-US" sz="3000" dirty="0">
                <a:solidFill>
                  <a:srgbClr val="002060"/>
                </a:solidFill>
              </a:rPr>
              <a:t> </a:t>
            </a:r>
            <a:r>
              <a:rPr lang="en-US" sz="3000" dirty="0" err="1">
                <a:solidFill>
                  <a:srgbClr val="002060"/>
                </a:solidFill>
              </a:rPr>
              <a:t>hợp</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điện</a:t>
            </a:r>
            <a:r>
              <a:rPr lang="en-US" sz="3000" dirty="0">
                <a:solidFill>
                  <a:srgbClr val="002060"/>
                </a:solidFill>
              </a:rPr>
              <a:t> </a:t>
            </a:r>
            <a:r>
              <a:rPr lang="en-US" sz="3000" dirty="0" err="1">
                <a:solidFill>
                  <a:srgbClr val="002060"/>
                </a:solidFill>
              </a:rPr>
              <a:t>tử</a:t>
            </a:r>
            <a:r>
              <a:rPr lang="en-US" sz="3000" dirty="0">
                <a:solidFill>
                  <a:srgbClr val="002060"/>
                </a:solidFill>
              </a:rPr>
              <a:t>, </a:t>
            </a:r>
            <a:r>
              <a:rPr lang="en-US" sz="3000" dirty="0" err="1">
                <a:solidFill>
                  <a:srgbClr val="002060"/>
                </a:solidFill>
              </a:rPr>
              <a:t>khi</a:t>
            </a:r>
            <a:r>
              <a:rPr lang="en-US" sz="3000" dirty="0">
                <a:solidFill>
                  <a:srgbClr val="002060"/>
                </a:solidFill>
              </a:rPr>
              <a:t> </a:t>
            </a:r>
            <a:r>
              <a:rPr lang="en-US" sz="3000" dirty="0" err="1">
                <a:solidFill>
                  <a:srgbClr val="002060"/>
                </a:solidFill>
              </a:rPr>
              <a:t>cơ</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tiến</a:t>
            </a:r>
            <a:r>
              <a:rPr lang="en-US" sz="3000" dirty="0">
                <a:solidFill>
                  <a:srgbClr val="002060"/>
                </a:solidFill>
              </a:rPr>
              <a:t> </a:t>
            </a:r>
            <a:r>
              <a:rPr lang="en-US" sz="3000" dirty="0" err="1">
                <a:solidFill>
                  <a:srgbClr val="002060"/>
                </a:solidFill>
              </a:rPr>
              <a:t>hành</a:t>
            </a:r>
            <a:r>
              <a:rPr lang="en-US" sz="3000" dirty="0">
                <a:solidFill>
                  <a:srgbClr val="002060"/>
                </a:solidFill>
              </a:rPr>
              <a:t> </a:t>
            </a:r>
            <a:r>
              <a:rPr lang="en-US" sz="3000" dirty="0" err="1">
                <a:solidFill>
                  <a:srgbClr val="002060"/>
                </a:solidFill>
              </a:rPr>
              <a:t>kiểm</a:t>
            </a:r>
            <a:r>
              <a:rPr lang="en-US" sz="3000" dirty="0">
                <a:solidFill>
                  <a:srgbClr val="002060"/>
                </a:solidFill>
              </a:rPr>
              <a:t> </a:t>
            </a:r>
            <a:r>
              <a:rPr lang="en-US" sz="3000" dirty="0" err="1">
                <a:solidFill>
                  <a:srgbClr val="002060"/>
                </a:solidFill>
              </a:rPr>
              <a:t>tra</a:t>
            </a:r>
            <a:r>
              <a:rPr lang="en-US" sz="3000" dirty="0">
                <a:solidFill>
                  <a:srgbClr val="002060"/>
                </a:solidFill>
              </a:rPr>
              <a:t> </a:t>
            </a:r>
            <a:r>
              <a:rPr lang="en-US" sz="3000" dirty="0" err="1">
                <a:solidFill>
                  <a:srgbClr val="002060"/>
                </a:solidFill>
              </a:rPr>
              <a:t>hồ</a:t>
            </a:r>
            <a:r>
              <a:rPr lang="en-US" sz="3000" dirty="0">
                <a:solidFill>
                  <a:srgbClr val="002060"/>
                </a:solidFill>
              </a:rPr>
              <a:t> </a:t>
            </a:r>
            <a:r>
              <a:rPr lang="en-US" sz="3000" dirty="0" err="1">
                <a:solidFill>
                  <a:srgbClr val="002060"/>
                </a:solidFill>
              </a:rPr>
              <a:t>sơ</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kiểm</a:t>
            </a:r>
            <a:r>
              <a:rPr lang="en-US" sz="3000" dirty="0">
                <a:solidFill>
                  <a:srgbClr val="002060"/>
                </a:solidFill>
              </a:rPr>
              <a:t> </a:t>
            </a:r>
            <a:r>
              <a:rPr lang="en-US" sz="3000" dirty="0" err="1">
                <a:solidFill>
                  <a:srgbClr val="002060"/>
                </a:solidFill>
              </a:rPr>
              <a:t>tra</a:t>
            </a:r>
            <a:r>
              <a:rPr lang="en-US" sz="3000" dirty="0">
                <a:solidFill>
                  <a:srgbClr val="002060"/>
                </a:solidFill>
              </a:rPr>
              <a:t> </a:t>
            </a:r>
            <a:r>
              <a:rPr lang="en-US" sz="3000" dirty="0" err="1">
                <a:solidFill>
                  <a:srgbClr val="002060"/>
                </a:solidFill>
              </a:rPr>
              <a:t>thực</a:t>
            </a:r>
            <a:r>
              <a:rPr lang="en-US" sz="3000" dirty="0">
                <a:solidFill>
                  <a:srgbClr val="002060"/>
                </a:solidFill>
              </a:rPr>
              <a:t> </a:t>
            </a:r>
            <a:r>
              <a:rPr lang="en-US" sz="3000" dirty="0" err="1">
                <a:solidFill>
                  <a:srgbClr val="002060"/>
                </a:solidFill>
              </a:rPr>
              <a:t>tế</a:t>
            </a:r>
            <a:r>
              <a:rPr lang="en-US" sz="3000" dirty="0">
                <a:solidFill>
                  <a:srgbClr val="002060"/>
                </a:solidFill>
              </a:rPr>
              <a:t> </a:t>
            </a:r>
            <a:r>
              <a:rPr lang="en-US" sz="3000" dirty="0" err="1">
                <a:solidFill>
                  <a:srgbClr val="002060"/>
                </a:solidFill>
              </a:rPr>
              <a:t>hàng</a:t>
            </a:r>
            <a:r>
              <a:rPr lang="en-US" sz="3000" dirty="0">
                <a:solidFill>
                  <a:srgbClr val="002060"/>
                </a:solidFill>
              </a:rPr>
              <a:t> </a:t>
            </a:r>
            <a:r>
              <a:rPr lang="en-US" sz="3000" dirty="0" err="1">
                <a:solidFill>
                  <a:srgbClr val="002060"/>
                </a:solidFill>
              </a:rPr>
              <a:t>hóa</a:t>
            </a:r>
            <a:r>
              <a:rPr lang="en-US" sz="3000" dirty="0">
                <a:solidFill>
                  <a:srgbClr val="002060"/>
                </a:solidFill>
              </a:rPr>
              <a:t>, </a:t>
            </a:r>
            <a:r>
              <a:rPr lang="en-US" sz="3000" dirty="0" err="1">
                <a:solidFill>
                  <a:srgbClr val="002060"/>
                </a:solidFill>
              </a:rPr>
              <a:t>người</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nộp</a:t>
            </a:r>
            <a:r>
              <a:rPr lang="en-US" sz="3000" dirty="0">
                <a:solidFill>
                  <a:srgbClr val="002060"/>
                </a:solidFill>
              </a:rPr>
              <a:t> </a:t>
            </a:r>
            <a:r>
              <a:rPr lang="en-US" sz="3000" dirty="0" err="1">
                <a:solidFill>
                  <a:srgbClr val="002060"/>
                </a:solidFill>
              </a:rPr>
              <a:t>các</a:t>
            </a:r>
            <a:r>
              <a:rPr lang="en-US" sz="3000" dirty="0">
                <a:solidFill>
                  <a:srgbClr val="002060"/>
                </a:solidFill>
              </a:rPr>
              <a:t> </a:t>
            </a:r>
            <a:r>
              <a:rPr lang="en-US" sz="3000" dirty="0" err="1">
                <a:solidFill>
                  <a:srgbClr val="002060"/>
                </a:solidFill>
              </a:rPr>
              <a:t>chứng</a:t>
            </a:r>
            <a:r>
              <a:rPr lang="en-US" sz="3000" dirty="0">
                <a:solidFill>
                  <a:srgbClr val="002060"/>
                </a:solidFill>
              </a:rPr>
              <a:t> </a:t>
            </a:r>
            <a:r>
              <a:rPr lang="en-US" sz="3000" dirty="0" err="1">
                <a:solidFill>
                  <a:srgbClr val="002060"/>
                </a:solidFill>
              </a:rPr>
              <a:t>từ</a:t>
            </a:r>
            <a:r>
              <a:rPr lang="en-US" sz="3000" dirty="0">
                <a:solidFill>
                  <a:srgbClr val="002060"/>
                </a:solidFill>
              </a:rPr>
              <a:t> </a:t>
            </a:r>
            <a:r>
              <a:rPr lang="en-US" sz="3000" dirty="0" err="1">
                <a:solidFill>
                  <a:srgbClr val="002060"/>
                </a:solidFill>
              </a:rPr>
              <a:t>giấy</a:t>
            </a:r>
            <a:r>
              <a:rPr lang="en-US" sz="3000" dirty="0">
                <a:solidFill>
                  <a:srgbClr val="002060"/>
                </a:solidFill>
              </a:rPr>
              <a:t> </a:t>
            </a:r>
            <a:r>
              <a:rPr lang="en-US" sz="3000" dirty="0" err="1">
                <a:solidFill>
                  <a:srgbClr val="002060"/>
                </a:solidFill>
              </a:rPr>
              <a:t>thuộc</a:t>
            </a:r>
            <a:r>
              <a:rPr lang="en-US" sz="3000" dirty="0">
                <a:solidFill>
                  <a:srgbClr val="002060"/>
                </a:solidFill>
              </a:rPr>
              <a:t> </a:t>
            </a:r>
            <a:r>
              <a:rPr lang="en-US" sz="3000" dirty="0" err="1">
                <a:solidFill>
                  <a:srgbClr val="002060"/>
                </a:solidFill>
              </a:rPr>
              <a:t>hồ</a:t>
            </a:r>
            <a:r>
              <a:rPr lang="en-US" sz="3000" dirty="0">
                <a:solidFill>
                  <a:srgbClr val="002060"/>
                </a:solidFill>
              </a:rPr>
              <a:t> </a:t>
            </a:r>
            <a:r>
              <a:rPr lang="en-US" sz="3000" dirty="0" err="1">
                <a:solidFill>
                  <a:srgbClr val="002060"/>
                </a:solidFill>
              </a:rPr>
              <a:t>sơ</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trừ</a:t>
            </a:r>
            <a:r>
              <a:rPr lang="en-US" sz="3000" dirty="0">
                <a:solidFill>
                  <a:srgbClr val="002060"/>
                </a:solidFill>
              </a:rPr>
              <a:t> </a:t>
            </a:r>
            <a:r>
              <a:rPr lang="en-US" sz="3000" dirty="0" err="1">
                <a:solidFill>
                  <a:srgbClr val="002060"/>
                </a:solidFill>
              </a:rPr>
              <a:t>những</a:t>
            </a:r>
            <a:r>
              <a:rPr lang="en-US" sz="3000" dirty="0">
                <a:solidFill>
                  <a:srgbClr val="002060"/>
                </a:solidFill>
              </a:rPr>
              <a:t> </a:t>
            </a:r>
            <a:r>
              <a:rPr lang="en-US" sz="3000" dirty="0" err="1">
                <a:solidFill>
                  <a:srgbClr val="002060"/>
                </a:solidFill>
              </a:rPr>
              <a:t>chứng</a:t>
            </a:r>
            <a:r>
              <a:rPr lang="en-US" sz="3000" dirty="0">
                <a:solidFill>
                  <a:srgbClr val="002060"/>
                </a:solidFill>
              </a:rPr>
              <a:t> </a:t>
            </a:r>
            <a:r>
              <a:rPr lang="en-US" sz="3000" dirty="0" err="1">
                <a:solidFill>
                  <a:srgbClr val="002060"/>
                </a:solidFill>
              </a:rPr>
              <a:t>từ</a:t>
            </a:r>
            <a:r>
              <a:rPr lang="en-US" sz="3000" dirty="0">
                <a:solidFill>
                  <a:srgbClr val="002060"/>
                </a:solidFill>
              </a:rPr>
              <a:t> </a:t>
            </a:r>
            <a:r>
              <a:rPr lang="en-US" sz="3000" dirty="0" err="1">
                <a:solidFill>
                  <a:srgbClr val="002060"/>
                </a:solidFill>
              </a:rPr>
              <a:t>đã</a:t>
            </a:r>
            <a:r>
              <a:rPr lang="en-US" sz="3000" dirty="0">
                <a:solidFill>
                  <a:srgbClr val="002060"/>
                </a:solidFill>
              </a:rPr>
              <a:t> </a:t>
            </a:r>
            <a:r>
              <a:rPr lang="en-US" sz="3000" dirty="0" err="1">
                <a:solidFill>
                  <a:srgbClr val="002060"/>
                </a:solidFill>
              </a:rPr>
              <a:t>có</a:t>
            </a:r>
            <a:r>
              <a:rPr lang="en-US" sz="3000" dirty="0">
                <a:solidFill>
                  <a:srgbClr val="002060"/>
                </a:solidFill>
              </a:rPr>
              <a:t> </a:t>
            </a:r>
            <a:r>
              <a:rPr lang="en-US" sz="3000" dirty="0" err="1">
                <a:solidFill>
                  <a:srgbClr val="002060"/>
                </a:solidFill>
              </a:rPr>
              <a:t>trong</a:t>
            </a:r>
            <a:r>
              <a:rPr lang="en-US" sz="3000" dirty="0">
                <a:solidFill>
                  <a:srgbClr val="002060"/>
                </a:solidFill>
              </a:rPr>
              <a:t> </a:t>
            </a:r>
            <a:r>
              <a:rPr lang="en-US" sz="3000" dirty="0" err="1">
                <a:solidFill>
                  <a:srgbClr val="002060"/>
                </a:solidFill>
              </a:rPr>
              <a:t>hệ</a:t>
            </a:r>
            <a:r>
              <a:rPr lang="en-US" sz="3000" dirty="0">
                <a:solidFill>
                  <a:srgbClr val="002060"/>
                </a:solidFill>
              </a:rPr>
              <a:t> </a:t>
            </a:r>
            <a:r>
              <a:rPr lang="en-US" sz="3000" dirty="0" err="1">
                <a:solidFill>
                  <a:srgbClr val="002060"/>
                </a:solidFill>
              </a:rPr>
              <a:t>thống</a:t>
            </a:r>
            <a:r>
              <a:rPr lang="en-US" sz="3000" dirty="0">
                <a:solidFill>
                  <a:srgbClr val="002060"/>
                </a:solidFill>
              </a:rPr>
              <a:t> </a:t>
            </a:r>
            <a:r>
              <a:rPr lang="en-US" sz="3000" dirty="0" err="1">
                <a:solidFill>
                  <a:srgbClr val="002060"/>
                </a:solidFill>
              </a:rPr>
              <a:t>thông</a:t>
            </a:r>
            <a:r>
              <a:rPr lang="en-US" sz="3000" dirty="0">
                <a:solidFill>
                  <a:srgbClr val="002060"/>
                </a:solidFill>
              </a:rPr>
              <a:t> tin </a:t>
            </a:r>
            <a:r>
              <a:rPr lang="en-US" sz="3000" dirty="0" err="1">
                <a:solidFill>
                  <a:srgbClr val="002060"/>
                </a:solidFill>
              </a:rPr>
              <a:t>một</a:t>
            </a:r>
            <a:r>
              <a:rPr lang="en-US" sz="3000" dirty="0">
                <a:solidFill>
                  <a:srgbClr val="002060"/>
                </a:solidFill>
              </a:rPr>
              <a:t> </a:t>
            </a:r>
            <a:r>
              <a:rPr lang="en-US" sz="3000" dirty="0" err="1">
                <a:solidFill>
                  <a:srgbClr val="002060"/>
                </a:solidFill>
              </a:rPr>
              <a:t>cửa</a:t>
            </a:r>
            <a:r>
              <a:rPr lang="en-US" sz="3000" dirty="0">
                <a:solidFill>
                  <a:srgbClr val="002060"/>
                </a:solidFill>
              </a:rPr>
              <a:t> </a:t>
            </a:r>
            <a:r>
              <a:rPr lang="en-US" sz="3000" dirty="0" err="1">
                <a:solidFill>
                  <a:srgbClr val="002060"/>
                </a:solidFill>
              </a:rPr>
              <a:t>quốc</a:t>
            </a:r>
            <a:r>
              <a:rPr lang="en-US" sz="3000" dirty="0">
                <a:solidFill>
                  <a:srgbClr val="002060"/>
                </a:solidFill>
              </a:rPr>
              <a:t> </a:t>
            </a:r>
            <a:r>
              <a:rPr lang="en-US" sz="3000" dirty="0" err="1">
                <a:solidFill>
                  <a:srgbClr val="002060"/>
                </a:solidFill>
              </a:rPr>
              <a:t>gia</a:t>
            </a:r>
            <a:r>
              <a:rPr lang="en-US" sz="3000" dirty="0">
                <a:solidFill>
                  <a:srgbClr val="002060"/>
                </a:solidFill>
              </a:rPr>
              <a:t>;</a:t>
            </a:r>
          </a:p>
          <a:p>
            <a:pPr marL="0" indent="0" algn="just">
              <a:spcBef>
                <a:spcPts val="900"/>
              </a:spcBef>
              <a:buNone/>
            </a:pPr>
            <a:r>
              <a:rPr lang="en-US" sz="3000" dirty="0">
                <a:solidFill>
                  <a:srgbClr val="002060"/>
                </a:solidFill>
              </a:rPr>
              <a:t>b) </a:t>
            </a:r>
            <a:r>
              <a:rPr lang="en-US" sz="3000" dirty="0" err="1">
                <a:solidFill>
                  <a:srgbClr val="002060"/>
                </a:solidFill>
              </a:rPr>
              <a:t>Trường</a:t>
            </a:r>
            <a:r>
              <a:rPr lang="en-US" sz="3000" dirty="0">
                <a:solidFill>
                  <a:srgbClr val="002060"/>
                </a:solidFill>
              </a:rPr>
              <a:t> </a:t>
            </a:r>
            <a:r>
              <a:rPr lang="en-US" sz="3000" dirty="0" err="1">
                <a:solidFill>
                  <a:srgbClr val="002060"/>
                </a:solidFill>
              </a:rPr>
              <a:t>hợp</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tờ</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giấy</a:t>
            </a:r>
            <a:r>
              <a:rPr lang="en-US" sz="3000" dirty="0">
                <a:solidFill>
                  <a:srgbClr val="002060"/>
                </a:solidFill>
              </a:rPr>
              <a:t>, </a:t>
            </a:r>
            <a:r>
              <a:rPr lang="en-US" sz="3000" dirty="0" err="1">
                <a:solidFill>
                  <a:srgbClr val="002060"/>
                </a:solidFill>
              </a:rPr>
              <a:t>người</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phải</a:t>
            </a:r>
            <a:r>
              <a:rPr lang="en-US" sz="3000" dirty="0">
                <a:solidFill>
                  <a:srgbClr val="002060"/>
                </a:solidFill>
              </a:rPr>
              <a:t> </a:t>
            </a:r>
            <a:r>
              <a:rPr lang="en-US" sz="3000" dirty="0" err="1">
                <a:solidFill>
                  <a:srgbClr val="002060"/>
                </a:solidFill>
              </a:rPr>
              <a:t>nộp</a:t>
            </a:r>
            <a:r>
              <a:rPr lang="en-US" sz="3000" dirty="0">
                <a:solidFill>
                  <a:srgbClr val="002060"/>
                </a:solidFill>
              </a:rPr>
              <a:t> </a:t>
            </a:r>
            <a:r>
              <a:rPr lang="en-US" sz="3000" dirty="0" err="1">
                <a:solidFill>
                  <a:srgbClr val="002060"/>
                </a:solidFill>
              </a:rPr>
              <a:t>hoặc</a:t>
            </a:r>
            <a:r>
              <a:rPr lang="en-US" sz="3000" dirty="0">
                <a:solidFill>
                  <a:srgbClr val="002060"/>
                </a:solidFill>
              </a:rPr>
              <a:t> </a:t>
            </a:r>
            <a:r>
              <a:rPr lang="en-US" sz="3000" dirty="0" err="1">
                <a:solidFill>
                  <a:srgbClr val="002060"/>
                </a:solidFill>
              </a:rPr>
              <a:t>xuất</a:t>
            </a:r>
            <a:r>
              <a:rPr lang="en-US" sz="3000" dirty="0">
                <a:solidFill>
                  <a:srgbClr val="002060"/>
                </a:solidFill>
              </a:rPr>
              <a:t> </a:t>
            </a:r>
            <a:r>
              <a:rPr lang="en-US" sz="3000" dirty="0" err="1">
                <a:solidFill>
                  <a:srgbClr val="002060"/>
                </a:solidFill>
              </a:rPr>
              <a:t>trình</a:t>
            </a:r>
            <a:r>
              <a:rPr lang="en-US" sz="3000" dirty="0">
                <a:solidFill>
                  <a:srgbClr val="002060"/>
                </a:solidFill>
              </a:rPr>
              <a:t> </a:t>
            </a:r>
            <a:r>
              <a:rPr lang="en-US" sz="3000" dirty="0" err="1">
                <a:solidFill>
                  <a:srgbClr val="002060"/>
                </a:solidFill>
              </a:rPr>
              <a:t>chứng</a:t>
            </a:r>
            <a:r>
              <a:rPr lang="en-US" sz="3000" dirty="0">
                <a:solidFill>
                  <a:srgbClr val="002060"/>
                </a:solidFill>
              </a:rPr>
              <a:t> </a:t>
            </a:r>
            <a:r>
              <a:rPr lang="en-US" sz="3000" dirty="0" err="1">
                <a:solidFill>
                  <a:srgbClr val="002060"/>
                </a:solidFill>
              </a:rPr>
              <a:t>từ</a:t>
            </a:r>
            <a:r>
              <a:rPr lang="en-US" sz="3000" dirty="0">
                <a:solidFill>
                  <a:srgbClr val="002060"/>
                </a:solidFill>
              </a:rPr>
              <a:t> </a:t>
            </a:r>
            <a:r>
              <a:rPr lang="en-US" sz="3000" dirty="0" err="1">
                <a:solidFill>
                  <a:srgbClr val="002060"/>
                </a:solidFill>
              </a:rPr>
              <a:t>có</a:t>
            </a:r>
            <a:r>
              <a:rPr lang="en-US" sz="3000" dirty="0">
                <a:solidFill>
                  <a:srgbClr val="002060"/>
                </a:solidFill>
              </a:rPr>
              <a:t> </a:t>
            </a:r>
            <a:r>
              <a:rPr lang="en-US" sz="3000" dirty="0" err="1">
                <a:solidFill>
                  <a:srgbClr val="002060"/>
                </a:solidFill>
              </a:rPr>
              <a:t>liên</a:t>
            </a:r>
            <a:r>
              <a:rPr lang="en-US" sz="3000" dirty="0">
                <a:solidFill>
                  <a:srgbClr val="002060"/>
                </a:solidFill>
              </a:rPr>
              <a:t> </a:t>
            </a:r>
            <a:r>
              <a:rPr lang="en-US" sz="3000" dirty="0" err="1">
                <a:solidFill>
                  <a:srgbClr val="002060"/>
                </a:solidFill>
              </a:rPr>
              <a:t>quan</a:t>
            </a:r>
            <a:r>
              <a:rPr lang="en-US" sz="3000" dirty="0">
                <a:solidFill>
                  <a:srgbClr val="002060"/>
                </a:solidFill>
              </a:rPr>
              <a:t> </a:t>
            </a:r>
            <a:r>
              <a:rPr lang="en-US" sz="3000" dirty="0" err="1">
                <a:solidFill>
                  <a:srgbClr val="002060"/>
                </a:solidFill>
              </a:rPr>
              <a:t>khi</a:t>
            </a:r>
            <a:r>
              <a:rPr lang="en-US" sz="3000" dirty="0">
                <a:solidFill>
                  <a:srgbClr val="002060"/>
                </a:solidFill>
              </a:rPr>
              <a:t> </a:t>
            </a:r>
            <a:r>
              <a:rPr lang="en-US" sz="3000" dirty="0" err="1">
                <a:solidFill>
                  <a:srgbClr val="002060"/>
                </a:solidFill>
              </a:rPr>
              <a:t>đăng</a:t>
            </a:r>
            <a:r>
              <a:rPr lang="en-US" sz="3000" dirty="0">
                <a:solidFill>
                  <a:srgbClr val="002060"/>
                </a:solidFill>
              </a:rPr>
              <a:t> </a:t>
            </a:r>
            <a:r>
              <a:rPr lang="en-US" sz="3000" dirty="0" err="1">
                <a:solidFill>
                  <a:srgbClr val="002060"/>
                </a:solidFill>
              </a:rPr>
              <a:t>ký</a:t>
            </a:r>
            <a:r>
              <a:rPr lang="en-US" sz="3000" dirty="0">
                <a:solidFill>
                  <a:srgbClr val="002060"/>
                </a:solidFill>
              </a:rPr>
              <a:t> </a:t>
            </a:r>
            <a:r>
              <a:rPr lang="en-US" sz="3000" dirty="0" err="1">
                <a:solidFill>
                  <a:srgbClr val="002060"/>
                </a:solidFill>
              </a:rPr>
              <a:t>tờ</a:t>
            </a:r>
            <a:r>
              <a:rPr lang="en-US" sz="3000" dirty="0">
                <a:solidFill>
                  <a:srgbClr val="002060"/>
                </a:solidFill>
              </a:rPr>
              <a:t> </a:t>
            </a:r>
            <a:r>
              <a:rPr lang="en-US" sz="3000" dirty="0" err="1">
                <a:solidFill>
                  <a:srgbClr val="002060"/>
                </a:solidFill>
              </a:rPr>
              <a:t>khai</a:t>
            </a:r>
            <a:r>
              <a:rPr lang="en-US" sz="3000" dirty="0">
                <a:solidFill>
                  <a:srgbClr val="002060"/>
                </a:solidFill>
              </a:rPr>
              <a:t> </a:t>
            </a:r>
            <a:r>
              <a:rPr lang="en-US" sz="3000" dirty="0" err="1">
                <a:solidFill>
                  <a:srgbClr val="002060"/>
                </a:solidFill>
              </a:rPr>
              <a:t>hải</a:t>
            </a:r>
            <a:r>
              <a:rPr lang="en-US" sz="3000" dirty="0">
                <a:solidFill>
                  <a:srgbClr val="002060"/>
                </a:solidFill>
              </a:rPr>
              <a:t> </a:t>
            </a:r>
            <a:r>
              <a:rPr lang="en-US" sz="3000" dirty="0" err="1">
                <a:solidFill>
                  <a:srgbClr val="002060"/>
                </a:solidFill>
              </a:rPr>
              <a:t>quan</a:t>
            </a:r>
            <a:r>
              <a:rPr lang="en-US" sz="3000" dirty="0">
                <a:solidFill>
                  <a:srgbClr val="002060"/>
                </a:solidFill>
              </a:rPr>
              <a:t>.</a:t>
            </a:r>
          </a:p>
          <a:p>
            <a:pPr marL="0" indent="0" algn="just">
              <a:buNone/>
            </a:pPr>
            <a:endParaRPr lang="en-US" sz="3750" dirty="0"/>
          </a:p>
        </p:txBody>
      </p:sp>
      <p:sp>
        <p:nvSpPr>
          <p:cNvPr id="2" name="TextBox 1">
            <a:extLst>
              <a:ext uri="{FF2B5EF4-FFF2-40B4-BE49-F238E27FC236}">
                <a16:creationId xmlns:a16="http://schemas.microsoft.com/office/drawing/2014/main" id="{C5699B95-C37B-F9D0-32C0-8C469F904DE8}"/>
              </a:ext>
            </a:extLst>
          </p:cNvPr>
          <p:cNvSpPr txBox="1"/>
          <p:nvPr/>
        </p:nvSpPr>
        <p:spPr>
          <a:xfrm>
            <a:off x="1600200" y="183059"/>
            <a:ext cx="14249400" cy="646331"/>
          </a:xfrm>
          <a:prstGeom prst="rect">
            <a:avLst/>
          </a:prstGeom>
          <a:noFill/>
        </p:spPr>
        <p:txBody>
          <a:bodyPr wrap="square">
            <a:spAutoFit/>
          </a:bodyPr>
          <a:lstStyle/>
          <a:p>
            <a:pPr algn="ctr"/>
            <a:r>
              <a:rPr lang="en-US" sz="3600" b="1" dirty="0">
                <a:solidFill>
                  <a:srgbClr val="24225C"/>
                </a:solidFill>
                <a:latin typeface="Arial" panose="020B0604020202020204" pitchFamily="34" charset="0"/>
                <a:cs typeface="Arial" panose="020B0604020202020204" pitchFamily="34" charset="0"/>
              </a:rPr>
              <a:t>1.2. QUY TRÌNH KHAI BÁO HẢI QUAN</a:t>
            </a:r>
            <a:r>
              <a:rPr lang="vi-VN" sz="3600" b="1" dirty="0">
                <a:solidFill>
                  <a:srgbClr val="24225C"/>
                </a:solidFill>
                <a:latin typeface="Arial" panose="020B0604020202020204" pitchFamily="34" charset="0"/>
                <a:cs typeface="Arial" panose="020B0604020202020204" pitchFamily="34" charset="0"/>
              </a:rPr>
              <a:t> (tt)</a:t>
            </a:r>
            <a:r>
              <a:rPr lang="en-US" sz="3600" b="1" dirty="0">
                <a:solidFill>
                  <a:srgbClr val="24225C"/>
                </a:solidFill>
                <a:latin typeface="Arial" panose="020B0604020202020204" pitchFamily="34" charset="0"/>
                <a:cs typeface="Arial" panose="020B0604020202020204" pitchFamily="34" charset="0"/>
              </a:rPr>
              <a:t>	</a:t>
            </a:r>
          </a:p>
        </p:txBody>
      </p:sp>
      <p:sp>
        <p:nvSpPr>
          <p:cNvPr id="4" name="Title 1">
            <a:extLst>
              <a:ext uri="{FF2B5EF4-FFF2-40B4-BE49-F238E27FC236}">
                <a16:creationId xmlns:a16="http://schemas.microsoft.com/office/drawing/2014/main" id="{A583BFDE-3D66-7405-AF5D-04498E02F874}"/>
              </a:ext>
            </a:extLst>
          </p:cNvPr>
          <p:cNvSpPr>
            <a:spLocks noGrp="1"/>
          </p:cNvSpPr>
          <p:nvPr>
            <p:ph type="title"/>
          </p:nvPr>
        </p:nvSpPr>
        <p:spPr>
          <a:xfrm>
            <a:off x="310157" y="544473"/>
            <a:ext cx="15773400" cy="1302545"/>
          </a:xfrm>
        </p:spPr>
        <p:txBody>
          <a:bodyPr>
            <a:normAutofit/>
          </a:bodyPr>
          <a:lstStyle/>
          <a:p>
            <a:pPr marL="571500" indent="-571500" algn="l">
              <a:buFont typeface="Wingdings" panose="05000000000000000000" pitchFamily="2" charset="2"/>
              <a:buChar char="q"/>
            </a:pPr>
            <a:r>
              <a:rPr lang="en-US" sz="3600" b="1" dirty="0" err="1">
                <a:solidFill>
                  <a:srgbClr val="532476"/>
                </a:solidFill>
                <a:ea typeface="+mn-ea"/>
              </a:rPr>
              <a:t>Tiếp</a:t>
            </a:r>
            <a:r>
              <a:rPr lang="en-US" sz="3600" b="1" dirty="0">
                <a:solidFill>
                  <a:srgbClr val="532476"/>
                </a:solidFill>
                <a:ea typeface="+mn-ea"/>
              </a:rPr>
              <a:t> </a:t>
            </a:r>
            <a:r>
              <a:rPr lang="en-US" sz="3600" b="1" dirty="0" err="1">
                <a:solidFill>
                  <a:srgbClr val="532476"/>
                </a:solidFill>
                <a:ea typeface="+mn-ea"/>
              </a:rPr>
              <a:t>nhận</a:t>
            </a:r>
            <a:r>
              <a:rPr lang="en-US" sz="3600" b="1" dirty="0">
                <a:solidFill>
                  <a:srgbClr val="532476"/>
                </a:solidFill>
                <a:ea typeface="+mn-ea"/>
              </a:rPr>
              <a:t> </a:t>
            </a:r>
            <a:r>
              <a:rPr lang="en-US" sz="3600" b="1" dirty="0" err="1">
                <a:solidFill>
                  <a:srgbClr val="532476"/>
                </a:solidFill>
                <a:ea typeface="+mn-ea"/>
              </a:rPr>
              <a:t>và</a:t>
            </a:r>
            <a:r>
              <a:rPr lang="en-US" sz="3600" b="1" dirty="0">
                <a:solidFill>
                  <a:srgbClr val="532476"/>
                </a:solidFill>
                <a:ea typeface="+mn-ea"/>
              </a:rPr>
              <a:t> </a:t>
            </a:r>
            <a:r>
              <a:rPr lang="en-US" sz="3600" b="1" dirty="0" err="1">
                <a:solidFill>
                  <a:srgbClr val="532476"/>
                </a:solidFill>
                <a:ea typeface="+mn-ea"/>
              </a:rPr>
              <a:t>kiểm</a:t>
            </a:r>
            <a:r>
              <a:rPr lang="en-US" sz="3600" b="1" dirty="0">
                <a:solidFill>
                  <a:srgbClr val="532476"/>
                </a:solidFill>
                <a:ea typeface="+mn-ea"/>
              </a:rPr>
              <a:t> </a:t>
            </a:r>
            <a:r>
              <a:rPr lang="en-US" sz="3600" b="1" dirty="0" err="1">
                <a:solidFill>
                  <a:srgbClr val="532476"/>
                </a:solidFill>
                <a:ea typeface="+mn-ea"/>
              </a:rPr>
              <a:t>tra</a:t>
            </a:r>
            <a:r>
              <a:rPr lang="en-US" sz="3600" b="1" dirty="0">
                <a:solidFill>
                  <a:srgbClr val="532476"/>
                </a:solidFill>
                <a:ea typeface="+mn-ea"/>
              </a:rPr>
              <a:t> </a:t>
            </a:r>
            <a:r>
              <a:rPr lang="en-US" sz="3600" b="1" dirty="0" err="1">
                <a:solidFill>
                  <a:srgbClr val="532476"/>
                </a:solidFill>
                <a:ea typeface="+mn-ea"/>
              </a:rPr>
              <a:t>hồ</a:t>
            </a:r>
            <a:r>
              <a:rPr lang="en-US" sz="3600" b="1" dirty="0">
                <a:solidFill>
                  <a:srgbClr val="532476"/>
                </a:solidFill>
                <a:ea typeface="+mn-ea"/>
              </a:rPr>
              <a:t> </a:t>
            </a:r>
            <a:r>
              <a:rPr lang="en-US" sz="3600" b="1" dirty="0" err="1">
                <a:solidFill>
                  <a:srgbClr val="532476"/>
                </a:solidFill>
                <a:ea typeface="+mn-ea"/>
              </a:rPr>
              <a:t>sơ</a:t>
            </a:r>
            <a:r>
              <a:rPr lang="en-US" sz="3600" b="1" dirty="0">
                <a:solidFill>
                  <a:srgbClr val="532476"/>
                </a:solidFill>
                <a:ea typeface="+mn-ea"/>
              </a:rPr>
              <a:t> </a:t>
            </a:r>
            <a:r>
              <a:rPr lang="en-US" sz="3600" b="1" dirty="0" err="1">
                <a:solidFill>
                  <a:srgbClr val="532476"/>
                </a:solidFill>
                <a:ea typeface="+mn-ea"/>
              </a:rPr>
              <a:t>hải</a:t>
            </a:r>
            <a:r>
              <a:rPr lang="en-US" sz="3600" b="1" dirty="0">
                <a:solidFill>
                  <a:srgbClr val="532476"/>
                </a:solidFill>
                <a:ea typeface="+mn-ea"/>
              </a:rPr>
              <a:t> </a:t>
            </a:r>
            <a:r>
              <a:rPr lang="en-US" sz="3600" b="1" dirty="0" err="1">
                <a:solidFill>
                  <a:srgbClr val="532476"/>
                </a:solidFill>
                <a:ea typeface="+mn-ea"/>
              </a:rPr>
              <a:t>quan</a:t>
            </a:r>
            <a:r>
              <a:rPr lang="vi-VN" sz="3600" b="1" dirty="0">
                <a:solidFill>
                  <a:srgbClr val="532476"/>
                </a:solidFill>
                <a:ea typeface="+mn-ea"/>
              </a:rPr>
              <a:t> (tt)</a:t>
            </a:r>
            <a:endParaRPr lang="en-US" sz="3600" b="1" dirty="0">
              <a:solidFill>
                <a:srgbClr val="532476"/>
              </a:solidFill>
              <a:ea typeface="+mn-ea"/>
            </a:endParaRPr>
          </a:p>
        </p:txBody>
      </p:sp>
    </p:spTree>
    <p:extLst>
      <p:ext uri="{BB962C8B-B14F-4D97-AF65-F5344CB8AC3E}">
        <p14:creationId xmlns:p14="http://schemas.microsoft.com/office/powerpoint/2010/main" val="48130198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CCC4370-F92A-491A-8AA3-F27101424087}"/>
              </a:ext>
            </a:extLst>
          </p:cNvPr>
          <p:cNvSpPr txBox="1"/>
          <p:nvPr/>
        </p:nvSpPr>
        <p:spPr>
          <a:xfrm>
            <a:off x="1371600" y="3152714"/>
            <a:ext cx="3086100" cy="4401205"/>
          </a:xfrm>
          <a:prstGeom prst="rect">
            <a:avLst/>
          </a:prstGeom>
          <a:noFill/>
        </p:spPr>
        <p:txBody>
          <a:bodyPr wrap="square">
            <a:spAutoFit/>
          </a:bodyPr>
          <a:lstStyle/>
          <a:p>
            <a:r>
              <a:rPr lang="vi-VN" sz="4000" dirty="0">
                <a:solidFill>
                  <a:srgbClr val="6E309C"/>
                </a:solidFill>
              </a:rPr>
              <a:t>Căn cứ vào đối tượng làm thủ tục hải quan và chịu sự kiểm tra, giám sát hải quan</a:t>
            </a:r>
            <a:endParaRPr lang="en-GB" sz="4000" dirty="0">
              <a:solidFill>
                <a:srgbClr val="6E309C"/>
              </a:solidFill>
            </a:endParaRPr>
          </a:p>
        </p:txBody>
      </p:sp>
      <p:cxnSp>
        <p:nvCxnSpPr>
          <p:cNvPr id="9" name="Straight Arrow Connector 8">
            <a:extLst>
              <a:ext uri="{FF2B5EF4-FFF2-40B4-BE49-F238E27FC236}">
                <a16:creationId xmlns:a16="http://schemas.microsoft.com/office/drawing/2014/main" id="{35992DE4-3E21-4B3F-B410-06E56299DFCF}"/>
              </a:ext>
            </a:extLst>
          </p:cNvPr>
          <p:cNvCxnSpPr>
            <a:cxnSpLocks/>
            <a:stCxn id="7" idx="3"/>
            <a:endCxn id="23" idx="1"/>
          </p:cNvCxnSpPr>
          <p:nvPr/>
        </p:nvCxnSpPr>
        <p:spPr>
          <a:xfrm>
            <a:off x="4457700" y="5353317"/>
            <a:ext cx="3093720" cy="27645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181732E1-599D-415E-83D7-57C9B93D373D}"/>
              </a:ext>
            </a:extLst>
          </p:cNvPr>
          <p:cNvCxnSpPr>
            <a:cxnSpLocks/>
          </p:cNvCxnSpPr>
          <p:nvPr/>
        </p:nvCxnSpPr>
        <p:spPr>
          <a:xfrm flipV="1">
            <a:off x="4451522" y="4149127"/>
            <a:ext cx="2910840" cy="11294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5D312EF7-43EA-4106-A4F9-CC4DA051E06C}"/>
              </a:ext>
            </a:extLst>
          </p:cNvPr>
          <p:cNvSpPr/>
          <p:nvPr/>
        </p:nvSpPr>
        <p:spPr>
          <a:xfrm>
            <a:off x="7368540" y="3388993"/>
            <a:ext cx="6598920" cy="239267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i="1" dirty="0">
                <a:solidFill>
                  <a:srgbClr val="6E309C"/>
                </a:solidFill>
              </a:rPr>
              <a:t>Hồ sơ hải quan của hàng hóa xuất khẩu, nhập khẩu, quá cảnh</a:t>
            </a:r>
            <a:endParaRPr lang="en-GB" sz="4000" dirty="0">
              <a:solidFill>
                <a:srgbClr val="6E309C"/>
              </a:solidFill>
            </a:endParaRPr>
          </a:p>
        </p:txBody>
      </p:sp>
      <p:sp>
        <p:nvSpPr>
          <p:cNvPr id="23" name="Rectangle 22">
            <a:extLst>
              <a:ext uri="{FF2B5EF4-FFF2-40B4-BE49-F238E27FC236}">
                <a16:creationId xmlns:a16="http://schemas.microsoft.com/office/drawing/2014/main" id="{AE1C31F6-603D-4511-B158-D1C37601C2EF}"/>
              </a:ext>
            </a:extLst>
          </p:cNvPr>
          <p:cNvSpPr/>
          <p:nvPr/>
        </p:nvSpPr>
        <p:spPr>
          <a:xfrm>
            <a:off x="7551420" y="6525227"/>
            <a:ext cx="6187440" cy="318537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i="1" dirty="0">
                <a:solidFill>
                  <a:srgbClr val="6E309C"/>
                </a:solidFill>
              </a:rPr>
              <a:t>hồ sơ hải quan của phương tiện vận tải xuất cảnh, nhập cảnh, quá cảnh.</a:t>
            </a:r>
            <a:endParaRPr lang="en-US" sz="4000" i="1" dirty="0">
              <a:solidFill>
                <a:srgbClr val="6E309C"/>
              </a:solidFill>
            </a:endParaRPr>
          </a:p>
        </p:txBody>
      </p:sp>
      <p:sp>
        <p:nvSpPr>
          <p:cNvPr id="5" name="Title 1">
            <a:extLst>
              <a:ext uri="{FF2B5EF4-FFF2-40B4-BE49-F238E27FC236}">
                <a16:creationId xmlns:a16="http://schemas.microsoft.com/office/drawing/2014/main" id="{1363BFA7-6864-6E67-97A0-2E9BD4333371}"/>
              </a:ext>
            </a:extLst>
          </p:cNvPr>
          <p:cNvSpPr>
            <a:spLocks noGrp="1"/>
          </p:cNvSpPr>
          <p:nvPr>
            <p:ph type="title"/>
          </p:nvPr>
        </p:nvSpPr>
        <p:spPr>
          <a:xfrm>
            <a:off x="381000" y="1397809"/>
            <a:ext cx="15773400" cy="1302545"/>
          </a:xfrm>
        </p:spPr>
        <p:txBody>
          <a:bodyPr>
            <a:normAutofit/>
          </a:bodyPr>
          <a:lstStyle/>
          <a:p>
            <a:pPr marL="571500" indent="-571500" algn="l">
              <a:buFont typeface="Wingdings" panose="05000000000000000000" pitchFamily="2" charset="2"/>
              <a:buChar char="q"/>
            </a:pPr>
            <a:r>
              <a:rPr lang="en-US" sz="3600" b="1" dirty="0" err="1">
                <a:solidFill>
                  <a:srgbClr val="532476"/>
                </a:solidFill>
                <a:ea typeface="+mn-ea"/>
              </a:rPr>
              <a:t>Tiếp</a:t>
            </a:r>
            <a:r>
              <a:rPr lang="en-US" sz="3600" b="1" dirty="0">
                <a:solidFill>
                  <a:srgbClr val="532476"/>
                </a:solidFill>
                <a:ea typeface="+mn-ea"/>
              </a:rPr>
              <a:t> </a:t>
            </a:r>
            <a:r>
              <a:rPr lang="en-US" sz="3600" b="1" dirty="0" err="1">
                <a:solidFill>
                  <a:srgbClr val="532476"/>
                </a:solidFill>
                <a:ea typeface="+mn-ea"/>
              </a:rPr>
              <a:t>nhận</a:t>
            </a:r>
            <a:r>
              <a:rPr lang="en-US" sz="3600" b="1" dirty="0">
                <a:solidFill>
                  <a:srgbClr val="532476"/>
                </a:solidFill>
                <a:ea typeface="+mn-ea"/>
              </a:rPr>
              <a:t> </a:t>
            </a:r>
            <a:r>
              <a:rPr lang="en-US" sz="3600" b="1" dirty="0" err="1">
                <a:solidFill>
                  <a:srgbClr val="532476"/>
                </a:solidFill>
                <a:ea typeface="+mn-ea"/>
              </a:rPr>
              <a:t>và</a:t>
            </a:r>
            <a:r>
              <a:rPr lang="en-US" sz="3600" b="1" dirty="0">
                <a:solidFill>
                  <a:srgbClr val="532476"/>
                </a:solidFill>
                <a:ea typeface="+mn-ea"/>
              </a:rPr>
              <a:t> </a:t>
            </a:r>
            <a:r>
              <a:rPr lang="en-US" sz="3600" b="1" dirty="0" err="1">
                <a:solidFill>
                  <a:srgbClr val="532476"/>
                </a:solidFill>
                <a:ea typeface="+mn-ea"/>
              </a:rPr>
              <a:t>kiểm</a:t>
            </a:r>
            <a:r>
              <a:rPr lang="en-US" sz="3600" b="1" dirty="0">
                <a:solidFill>
                  <a:srgbClr val="532476"/>
                </a:solidFill>
                <a:ea typeface="+mn-ea"/>
              </a:rPr>
              <a:t> </a:t>
            </a:r>
            <a:r>
              <a:rPr lang="en-US" sz="3600" b="1" dirty="0" err="1">
                <a:solidFill>
                  <a:srgbClr val="532476"/>
                </a:solidFill>
                <a:ea typeface="+mn-ea"/>
              </a:rPr>
              <a:t>tra</a:t>
            </a:r>
            <a:r>
              <a:rPr lang="en-US" sz="3600" b="1" dirty="0">
                <a:solidFill>
                  <a:srgbClr val="532476"/>
                </a:solidFill>
                <a:ea typeface="+mn-ea"/>
              </a:rPr>
              <a:t> </a:t>
            </a:r>
            <a:r>
              <a:rPr lang="en-US" sz="3600" b="1" dirty="0" err="1">
                <a:solidFill>
                  <a:srgbClr val="532476"/>
                </a:solidFill>
                <a:ea typeface="+mn-ea"/>
              </a:rPr>
              <a:t>hồ</a:t>
            </a:r>
            <a:r>
              <a:rPr lang="en-US" sz="3600" b="1" dirty="0">
                <a:solidFill>
                  <a:srgbClr val="532476"/>
                </a:solidFill>
                <a:ea typeface="+mn-ea"/>
              </a:rPr>
              <a:t> </a:t>
            </a:r>
            <a:r>
              <a:rPr lang="en-US" sz="3600" b="1" dirty="0" err="1">
                <a:solidFill>
                  <a:srgbClr val="532476"/>
                </a:solidFill>
                <a:ea typeface="+mn-ea"/>
              </a:rPr>
              <a:t>sơ</a:t>
            </a:r>
            <a:r>
              <a:rPr lang="en-US" sz="3600" b="1" dirty="0">
                <a:solidFill>
                  <a:srgbClr val="532476"/>
                </a:solidFill>
                <a:ea typeface="+mn-ea"/>
              </a:rPr>
              <a:t> </a:t>
            </a:r>
            <a:r>
              <a:rPr lang="en-US" sz="3600" b="1" dirty="0" err="1">
                <a:solidFill>
                  <a:srgbClr val="532476"/>
                </a:solidFill>
                <a:ea typeface="+mn-ea"/>
              </a:rPr>
              <a:t>hải</a:t>
            </a:r>
            <a:r>
              <a:rPr lang="en-US" sz="3600" b="1" dirty="0">
                <a:solidFill>
                  <a:srgbClr val="532476"/>
                </a:solidFill>
                <a:ea typeface="+mn-ea"/>
              </a:rPr>
              <a:t> </a:t>
            </a:r>
            <a:r>
              <a:rPr lang="en-US" sz="3600" b="1" dirty="0" err="1">
                <a:solidFill>
                  <a:srgbClr val="532476"/>
                </a:solidFill>
                <a:ea typeface="+mn-ea"/>
              </a:rPr>
              <a:t>quan</a:t>
            </a:r>
            <a:r>
              <a:rPr lang="vi-VN" sz="3600" b="1" dirty="0">
                <a:solidFill>
                  <a:srgbClr val="532476"/>
                </a:solidFill>
                <a:ea typeface="+mn-ea"/>
              </a:rPr>
              <a:t> (tt)</a:t>
            </a:r>
            <a:endParaRPr lang="en-US" sz="3600" b="1" dirty="0">
              <a:solidFill>
                <a:srgbClr val="532476"/>
              </a:solidFill>
              <a:ea typeface="+mn-ea"/>
            </a:endParaRPr>
          </a:p>
        </p:txBody>
      </p:sp>
      <p:pic>
        <p:nvPicPr>
          <p:cNvPr id="8" name="Picture 12">
            <a:extLst>
              <a:ext uri="{FF2B5EF4-FFF2-40B4-BE49-F238E27FC236}">
                <a16:creationId xmlns:a16="http://schemas.microsoft.com/office/drawing/2014/main" id="{211DDC49-5C19-972C-6771-5BA1836EE83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461276" y="8002613"/>
            <a:ext cx="4500854" cy="1949903"/>
          </a:xfrm>
          <a:prstGeom prst="rect">
            <a:avLst/>
          </a:prstGeom>
        </p:spPr>
      </p:pic>
      <p:pic>
        <p:nvPicPr>
          <p:cNvPr id="10" name="Picture 11">
            <a:extLst>
              <a:ext uri="{FF2B5EF4-FFF2-40B4-BE49-F238E27FC236}">
                <a16:creationId xmlns:a16="http://schemas.microsoft.com/office/drawing/2014/main" id="{F8AA7125-F4AC-1189-146B-2C053289C74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938597" y="516693"/>
            <a:ext cx="5086622" cy="1984036"/>
          </a:xfrm>
          <a:prstGeom prst="rect">
            <a:avLst/>
          </a:prstGeom>
        </p:spPr>
      </p:pic>
      <p:sp>
        <p:nvSpPr>
          <p:cNvPr id="12" name="TextBox 11">
            <a:extLst>
              <a:ext uri="{FF2B5EF4-FFF2-40B4-BE49-F238E27FC236}">
                <a16:creationId xmlns:a16="http://schemas.microsoft.com/office/drawing/2014/main" id="{AE30A885-C0F7-F2F0-AF05-6AF5569A569E}"/>
              </a:ext>
            </a:extLst>
          </p:cNvPr>
          <p:cNvSpPr txBox="1"/>
          <p:nvPr/>
        </p:nvSpPr>
        <p:spPr>
          <a:xfrm>
            <a:off x="1371600" y="39742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34810959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CCC4370-F92A-491A-8AA3-F27101424087}"/>
              </a:ext>
            </a:extLst>
          </p:cNvPr>
          <p:cNvSpPr txBox="1"/>
          <p:nvPr/>
        </p:nvSpPr>
        <p:spPr>
          <a:xfrm>
            <a:off x="1126155" y="2622142"/>
            <a:ext cx="3004580" cy="5078313"/>
          </a:xfrm>
          <a:prstGeom prst="rect">
            <a:avLst/>
          </a:prstGeom>
          <a:noFill/>
        </p:spPr>
        <p:txBody>
          <a:bodyPr wrap="square">
            <a:spAutoFit/>
          </a:bodyPr>
          <a:lstStyle/>
          <a:p>
            <a:pPr algn="ctr"/>
            <a:r>
              <a:rPr lang="vi-VN" sz="3600" dirty="0">
                <a:solidFill>
                  <a:srgbClr val="6E309C"/>
                </a:solidFill>
              </a:rPr>
              <a:t>Căn cứ vào hoạt động xuất khẩu, nhập khẩu hay xuất cảnh, nhập cảnh, quá cảnh, hồ sơ hải quan gồm</a:t>
            </a:r>
            <a:endParaRPr lang="en-GB" sz="3600" dirty="0">
              <a:solidFill>
                <a:srgbClr val="6E309C"/>
              </a:solidFill>
            </a:endParaRPr>
          </a:p>
        </p:txBody>
      </p:sp>
      <p:cxnSp>
        <p:nvCxnSpPr>
          <p:cNvPr id="9" name="Straight Arrow Connector 8">
            <a:extLst>
              <a:ext uri="{FF2B5EF4-FFF2-40B4-BE49-F238E27FC236}">
                <a16:creationId xmlns:a16="http://schemas.microsoft.com/office/drawing/2014/main" id="{35992DE4-3E21-4B3F-B410-06E56299DFCF}"/>
              </a:ext>
            </a:extLst>
          </p:cNvPr>
          <p:cNvCxnSpPr>
            <a:cxnSpLocks/>
            <a:endCxn id="23" idx="1"/>
          </p:cNvCxnSpPr>
          <p:nvPr/>
        </p:nvCxnSpPr>
        <p:spPr>
          <a:xfrm>
            <a:off x="4023360" y="4631622"/>
            <a:ext cx="2910840" cy="704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181732E1-599D-415E-83D7-57C9B93D373D}"/>
              </a:ext>
            </a:extLst>
          </p:cNvPr>
          <p:cNvCxnSpPr>
            <a:cxnSpLocks/>
          </p:cNvCxnSpPr>
          <p:nvPr/>
        </p:nvCxnSpPr>
        <p:spPr>
          <a:xfrm flipV="1">
            <a:off x="4070230" y="2931862"/>
            <a:ext cx="2910840" cy="17071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5D312EF7-43EA-4106-A4F9-CC4DA051E06C}"/>
              </a:ext>
            </a:extLst>
          </p:cNvPr>
          <p:cNvSpPr/>
          <p:nvPr/>
        </p:nvSpPr>
        <p:spPr>
          <a:xfrm>
            <a:off x="6934200" y="2614163"/>
            <a:ext cx="9829800" cy="107303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rPr>
              <a:t>Hồ sơ hải quan của hàng hóa quá cảnh</a:t>
            </a:r>
            <a:endParaRPr lang="en-GB" sz="3600" dirty="0">
              <a:solidFill>
                <a:srgbClr val="6E309C"/>
              </a:solidFill>
            </a:endParaRPr>
          </a:p>
        </p:txBody>
      </p:sp>
      <p:sp>
        <p:nvSpPr>
          <p:cNvPr id="23" name="Rectangle 22">
            <a:extLst>
              <a:ext uri="{FF2B5EF4-FFF2-40B4-BE49-F238E27FC236}">
                <a16:creationId xmlns:a16="http://schemas.microsoft.com/office/drawing/2014/main" id="{AE1C31F6-603D-4511-B158-D1C37601C2EF}"/>
              </a:ext>
            </a:extLst>
          </p:cNvPr>
          <p:cNvSpPr/>
          <p:nvPr/>
        </p:nvSpPr>
        <p:spPr>
          <a:xfrm>
            <a:off x="6934200" y="4099342"/>
            <a:ext cx="9829800" cy="120550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rPr>
              <a:t>Hồ sơ hải quan của phương tiện vận tải xuất cảnh</a:t>
            </a:r>
            <a:endParaRPr lang="en-US" sz="3600" i="1" dirty="0">
              <a:solidFill>
                <a:srgbClr val="6E309C"/>
              </a:solidFill>
            </a:endParaRPr>
          </a:p>
        </p:txBody>
      </p:sp>
      <p:cxnSp>
        <p:nvCxnSpPr>
          <p:cNvPr id="14" name="Straight Arrow Connector 13">
            <a:extLst>
              <a:ext uri="{FF2B5EF4-FFF2-40B4-BE49-F238E27FC236}">
                <a16:creationId xmlns:a16="http://schemas.microsoft.com/office/drawing/2014/main" id="{D6398952-B2DA-4DDA-B4F7-D86221EFDBFD}"/>
              </a:ext>
            </a:extLst>
          </p:cNvPr>
          <p:cNvCxnSpPr>
            <a:cxnSpLocks/>
            <a:endCxn id="15" idx="1"/>
          </p:cNvCxnSpPr>
          <p:nvPr/>
        </p:nvCxnSpPr>
        <p:spPr>
          <a:xfrm>
            <a:off x="4130735" y="4714699"/>
            <a:ext cx="2803465" cy="19582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B155DEA-22E2-4320-B3E6-FD735C1BB7E0}"/>
              </a:ext>
            </a:extLst>
          </p:cNvPr>
          <p:cNvSpPr/>
          <p:nvPr/>
        </p:nvSpPr>
        <p:spPr>
          <a:xfrm>
            <a:off x="6934200" y="6070201"/>
            <a:ext cx="9829800" cy="120550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rPr>
              <a:t>Hồ sơ hải quan của phương tiện vận tải nhập cảnh</a:t>
            </a:r>
            <a:endParaRPr lang="en-US" sz="3600" i="1" dirty="0">
              <a:solidFill>
                <a:srgbClr val="6E309C"/>
              </a:solidFill>
            </a:endParaRPr>
          </a:p>
        </p:txBody>
      </p:sp>
      <p:cxnSp>
        <p:nvCxnSpPr>
          <p:cNvPr id="17" name="Straight Arrow Connector 16">
            <a:extLst>
              <a:ext uri="{FF2B5EF4-FFF2-40B4-BE49-F238E27FC236}">
                <a16:creationId xmlns:a16="http://schemas.microsoft.com/office/drawing/2014/main" id="{E46CE1FA-73B8-4A19-936B-0515E83495CD}"/>
              </a:ext>
            </a:extLst>
          </p:cNvPr>
          <p:cNvCxnSpPr>
            <a:cxnSpLocks/>
            <a:endCxn id="18" idx="1"/>
          </p:cNvCxnSpPr>
          <p:nvPr/>
        </p:nvCxnSpPr>
        <p:spPr>
          <a:xfrm>
            <a:off x="4023360" y="4631623"/>
            <a:ext cx="2957710" cy="39741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EF4AFB5F-FE2E-444F-9D90-23B537803700}"/>
              </a:ext>
            </a:extLst>
          </p:cNvPr>
          <p:cNvSpPr/>
          <p:nvPr/>
        </p:nvSpPr>
        <p:spPr>
          <a:xfrm>
            <a:off x="6981070" y="8041060"/>
            <a:ext cx="9829800" cy="112945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rPr>
              <a:t>Hồ sơ hải quan của phương tiện vận tải quá cảnh.</a:t>
            </a:r>
            <a:endParaRPr lang="en-US" sz="3600" i="1" dirty="0">
              <a:solidFill>
                <a:srgbClr val="6E309C"/>
              </a:solidFill>
            </a:endParaRPr>
          </a:p>
        </p:txBody>
      </p:sp>
      <p:pic>
        <p:nvPicPr>
          <p:cNvPr id="3" name="Picture 12">
            <a:extLst>
              <a:ext uri="{FF2B5EF4-FFF2-40B4-BE49-F238E27FC236}">
                <a16:creationId xmlns:a16="http://schemas.microsoft.com/office/drawing/2014/main" id="{B8783B53-01B7-CA47-0AC3-F6577EF1E0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4" name="Picture 11">
            <a:extLst>
              <a:ext uri="{FF2B5EF4-FFF2-40B4-BE49-F238E27FC236}">
                <a16:creationId xmlns:a16="http://schemas.microsoft.com/office/drawing/2014/main" id="{F9ADC4DC-3676-908D-CA4E-5907B70A691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
        <p:nvSpPr>
          <p:cNvPr id="19" name="Title 1">
            <a:extLst>
              <a:ext uri="{FF2B5EF4-FFF2-40B4-BE49-F238E27FC236}">
                <a16:creationId xmlns:a16="http://schemas.microsoft.com/office/drawing/2014/main" id="{9A14A236-95BC-3E40-8097-7946A8E4B4D6}"/>
              </a:ext>
            </a:extLst>
          </p:cNvPr>
          <p:cNvSpPr>
            <a:spLocks noGrp="1"/>
          </p:cNvSpPr>
          <p:nvPr>
            <p:ph type="title"/>
          </p:nvPr>
        </p:nvSpPr>
        <p:spPr>
          <a:xfrm>
            <a:off x="533400" y="991322"/>
            <a:ext cx="15773400" cy="1302545"/>
          </a:xfrm>
        </p:spPr>
        <p:txBody>
          <a:bodyPr>
            <a:normAutofit/>
          </a:body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20" name="TextBox 19">
            <a:extLst>
              <a:ext uri="{FF2B5EF4-FFF2-40B4-BE49-F238E27FC236}">
                <a16:creationId xmlns:a16="http://schemas.microsoft.com/office/drawing/2014/main" id="{9D33B8B4-8215-F31B-1932-0E04A7244224}"/>
              </a:ext>
            </a:extLst>
          </p:cNvPr>
          <p:cNvSpPr txBox="1"/>
          <p:nvPr/>
        </p:nvSpPr>
        <p:spPr>
          <a:xfrm>
            <a:off x="1600200" y="183059"/>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14658948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3863BD0-CBE3-45A9-843D-43AEF23F4CE5}"/>
              </a:ext>
            </a:extLst>
          </p:cNvPr>
          <p:cNvSpPr txBox="1"/>
          <p:nvPr/>
        </p:nvSpPr>
        <p:spPr>
          <a:xfrm>
            <a:off x="1470660" y="2614162"/>
            <a:ext cx="2369820" cy="5078313"/>
          </a:xfrm>
          <a:prstGeom prst="rect">
            <a:avLst/>
          </a:prstGeom>
          <a:noFill/>
        </p:spPr>
        <p:txBody>
          <a:bodyPr wrap="square">
            <a:spAutoFit/>
          </a:bodyPr>
          <a:lstStyle/>
          <a:p>
            <a:r>
              <a:rPr lang="vi-VN" sz="3600" dirty="0">
                <a:solidFill>
                  <a:srgbClr val="6E309C"/>
                </a:solidFill>
              </a:rPr>
              <a:t>Căn cứ vào mục đích của việc xuất khẩu, nhập khẩu hàng hóa, hồ sơ hải quan gồm</a:t>
            </a:r>
            <a:endParaRPr lang="en-GB" sz="3600" dirty="0">
              <a:solidFill>
                <a:srgbClr val="6E309C"/>
              </a:solidFill>
            </a:endParaRPr>
          </a:p>
        </p:txBody>
      </p:sp>
      <p:cxnSp>
        <p:nvCxnSpPr>
          <p:cNvPr id="5" name="Straight Arrow Connector 4">
            <a:extLst>
              <a:ext uri="{FF2B5EF4-FFF2-40B4-BE49-F238E27FC236}">
                <a16:creationId xmlns:a16="http://schemas.microsoft.com/office/drawing/2014/main" id="{0AFD243F-A769-4964-AA9A-34FEFD462DE6}"/>
              </a:ext>
            </a:extLst>
          </p:cNvPr>
          <p:cNvCxnSpPr>
            <a:cxnSpLocks/>
            <a:endCxn id="8" idx="1"/>
          </p:cNvCxnSpPr>
          <p:nvPr/>
        </p:nvCxnSpPr>
        <p:spPr>
          <a:xfrm>
            <a:off x="3840480" y="5336042"/>
            <a:ext cx="3093720" cy="5100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F24D6179-F78B-43A3-8D8A-28585F4E6462}"/>
              </a:ext>
            </a:extLst>
          </p:cNvPr>
          <p:cNvCxnSpPr>
            <a:cxnSpLocks/>
          </p:cNvCxnSpPr>
          <p:nvPr/>
        </p:nvCxnSpPr>
        <p:spPr>
          <a:xfrm flipV="1">
            <a:off x="3840480" y="3424036"/>
            <a:ext cx="3093720" cy="19120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4CEBEBAC-4220-4DA1-8F66-AFD60F3F1AD4}"/>
              </a:ext>
            </a:extLst>
          </p:cNvPr>
          <p:cNvSpPr/>
          <p:nvPr/>
        </p:nvSpPr>
        <p:spPr>
          <a:xfrm>
            <a:off x="6934200" y="2614162"/>
            <a:ext cx="10096500" cy="15615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rPr>
              <a:t>Hồ sơ hải quan của hàng hóa xuất khẩu, nhập khẩu thương mại</a:t>
            </a:r>
            <a:endParaRPr lang="en-GB" sz="3600" dirty="0">
              <a:solidFill>
                <a:srgbClr val="6E309C"/>
              </a:solidFill>
            </a:endParaRPr>
          </a:p>
        </p:txBody>
      </p:sp>
      <p:sp>
        <p:nvSpPr>
          <p:cNvPr id="8" name="Rectangle 7">
            <a:extLst>
              <a:ext uri="{FF2B5EF4-FFF2-40B4-BE49-F238E27FC236}">
                <a16:creationId xmlns:a16="http://schemas.microsoft.com/office/drawing/2014/main" id="{BAB04E84-1CE1-4CAD-919F-2077D7DBCED3}"/>
              </a:ext>
            </a:extLst>
          </p:cNvPr>
          <p:cNvSpPr/>
          <p:nvPr/>
        </p:nvSpPr>
        <p:spPr>
          <a:xfrm>
            <a:off x="6934200" y="4803762"/>
            <a:ext cx="10096500" cy="208471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latin typeface="Arial" panose="020B0604020202020204" pitchFamily="34" charset="0"/>
                <a:cs typeface="Arial" panose="020B0604020202020204" pitchFamily="34" charset="0"/>
              </a:rPr>
              <a:t>Hồ sơ hải quan của hàng hóa xuất khẩu, nhập khẩu phi thương mại.</a:t>
            </a:r>
            <a:endParaRPr lang="en-US" sz="3600" i="1" dirty="0">
              <a:solidFill>
                <a:srgbClr val="6E309C"/>
              </a:solidFill>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806BF0B9-444F-7D6C-AA2B-688C0E5DE34C}"/>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11" name="TextBox 10">
            <a:extLst>
              <a:ext uri="{FF2B5EF4-FFF2-40B4-BE49-F238E27FC236}">
                <a16:creationId xmlns:a16="http://schemas.microsoft.com/office/drawing/2014/main" id="{4580338B-2A0A-9EAC-B798-A9408965E745}"/>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12" name="Picture 12">
            <a:extLst>
              <a:ext uri="{FF2B5EF4-FFF2-40B4-BE49-F238E27FC236}">
                <a16:creationId xmlns:a16="http://schemas.microsoft.com/office/drawing/2014/main" id="{AEE1092A-BED0-6F47-13A2-27B8179B4DF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13" name="Picture 11">
            <a:extLst>
              <a:ext uri="{FF2B5EF4-FFF2-40B4-BE49-F238E27FC236}">
                <a16:creationId xmlns:a16="http://schemas.microsoft.com/office/drawing/2014/main" id="{DAE89830-20AB-FDAC-AC30-5DBB7CAD2E8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276952508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B5113E8-97AA-4896-8778-DF960619B05A}"/>
              </a:ext>
            </a:extLst>
          </p:cNvPr>
          <p:cNvSpPr txBox="1"/>
          <p:nvPr/>
        </p:nvSpPr>
        <p:spPr>
          <a:xfrm>
            <a:off x="972218" y="2730404"/>
            <a:ext cx="3086100" cy="5632311"/>
          </a:xfrm>
          <a:prstGeom prst="rect">
            <a:avLst/>
          </a:prstGeom>
          <a:noFill/>
        </p:spPr>
        <p:txBody>
          <a:bodyPr wrap="square">
            <a:spAutoFit/>
          </a:bodyPr>
          <a:lstStyle/>
          <a:p>
            <a:r>
              <a:rPr lang="vi-VN" sz="3600" dirty="0">
                <a:solidFill>
                  <a:srgbClr val="6E309C"/>
                </a:solidFill>
              </a:rPr>
              <a:t>Căn cứ vào các loại hình xuất khẩu, nhập khẩu hàng hóa, hồ sơ hải quan được phân thành nhiều loại khác nhau</a:t>
            </a:r>
            <a:endParaRPr lang="en-GB" sz="3600" dirty="0">
              <a:solidFill>
                <a:srgbClr val="6E309C"/>
              </a:solidFill>
            </a:endParaRPr>
          </a:p>
        </p:txBody>
      </p:sp>
      <p:cxnSp>
        <p:nvCxnSpPr>
          <p:cNvPr id="6" name="Straight Arrow Connector 5">
            <a:extLst>
              <a:ext uri="{FF2B5EF4-FFF2-40B4-BE49-F238E27FC236}">
                <a16:creationId xmlns:a16="http://schemas.microsoft.com/office/drawing/2014/main" id="{085D6FB4-36F1-4624-8F63-B73C899D85CA}"/>
              </a:ext>
            </a:extLst>
          </p:cNvPr>
          <p:cNvCxnSpPr>
            <a:cxnSpLocks/>
          </p:cNvCxnSpPr>
          <p:nvPr/>
        </p:nvCxnSpPr>
        <p:spPr>
          <a:xfrm flipV="1">
            <a:off x="3390900" y="3606863"/>
            <a:ext cx="2910840" cy="11294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F8245F76-EB08-498B-B737-E994210C5EBC}"/>
              </a:ext>
            </a:extLst>
          </p:cNvPr>
          <p:cNvSpPr/>
          <p:nvPr/>
        </p:nvSpPr>
        <p:spPr>
          <a:xfrm>
            <a:off x="6324600" y="2414390"/>
            <a:ext cx="10096500" cy="1513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latin typeface="Arial" panose="020B0604020202020204" pitchFamily="34" charset="0"/>
                <a:cs typeface="Arial" panose="020B0604020202020204" pitchFamily="34" charset="0"/>
              </a:rPr>
              <a:t>Hồ sơ hải quan đối với hàng hóa kinh doanh theo hợp đồng mua bán</a:t>
            </a:r>
            <a:endParaRPr lang="en-GB" sz="3600" dirty="0">
              <a:solidFill>
                <a:srgbClr val="6E309C"/>
              </a:solidFill>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D9C9A6B5-B6E3-4634-80C9-B1CF91F51B5F}"/>
              </a:ext>
            </a:extLst>
          </p:cNvPr>
          <p:cNvSpPr/>
          <p:nvPr/>
        </p:nvSpPr>
        <p:spPr>
          <a:xfrm>
            <a:off x="6301740" y="4159800"/>
            <a:ext cx="10096500" cy="9837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latin typeface="Arial" panose="020B0604020202020204" pitchFamily="34" charset="0"/>
                <a:cs typeface="Arial" panose="020B0604020202020204" pitchFamily="34" charset="0"/>
              </a:rPr>
              <a:t>Hồ sơ hải quan đối với hàng gia công</a:t>
            </a:r>
            <a:endParaRPr lang="en-US" sz="3600" i="1" dirty="0">
              <a:solidFill>
                <a:srgbClr val="6E309C"/>
              </a:solidFill>
              <a:latin typeface="Arial" panose="020B0604020202020204" pitchFamily="34" charset="0"/>
              <a:cs typeface="Arial" panose="020B0604020202020204" pitchFamily="34" charset="0"/>
            </a:endParaRPr>
          </a:p>
        </p:txBody>
      </p:sp>
      <p:cxnSp>
        <p:nvCxnSpPr>
          <p:cNvPr id="9" name="Straight Arrow Connector 8">
            <a:extLst>
              <a:ext uri="{FF2B5EF4-FFF2-40B4-BE49-F238E27FC236}">
                <a16:creationId xmlns:a16="http://schemas.microsoft.com/office/drawing/2014/main" id="{B254858F-4E90-4C8A-9F66-32AA7E4DAB85}"/>
              </a:ext>
            </a:extLst>
          </p:cNvPr>
          <p:cNvCxnSpPr>
            <a:cxnSpLocks/>
          </p:cNvCxnSpPr>
          <p:nvPr/>
        </p:nvCxnSpPr>
        <p:spPr>
          <a:xfrm>
            <a:off x="3368040" y="4726540"/>
            <a:ext cx="2910840" cy="16759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9FCF91C7-6DAA-42D5-9748-CE31CFE853BF}"/>
              </a:ext>
            </a:extLst>
          </p:cNvPr>
          <p:cNvSpPr/>
          <p:nvPr/>
        </p:nvSpPr>
        <p:spPr>
          <a:xfrm>
            <a:off x="6301740" y="5447910"/>
            <a:ext cx="10096500" cy="20958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latin typeface="Arial" panose="020B0604020202020204" pitchFamily="34" charset="0"/>
                <a:cs typeface="Arial" panose="020B0604020202020204" pitchFamily="34" charset="0"/>
              </a:rPr>
              <a:t>Hồ sơ hải quan đối với hàng hóa là nguyên liệu, vật tư nhập khẩu để sản xuất hàng xuất khẩu</a:t>
            </a:r>
            <a:endParaRPr lang="en-US" sz="3600" i="1" dirty="0">
              <a:solidFill>
                <a:srgbClr val="6E309C"/>
              </a:solidFill>
              <a:latin typeface="Arial" panose="020B0604020202020204" pitchFamily="34" charset="0"/>
              <a:cs typeface="Arial" panose="020B0604020202020204" pitchFamily="34" charset="0"/>
            </a:endParaRPr>
          </a:p>
        </p:txBody>
      </p:sp>
      <p:cxnSp>
        <p:nvCxnSpPr>
          <p:cNvPr id="11" name="Straight Arrow Connector 10">
            <a:extLst>
              <a:ext uri="{FF2B5EF4-FFF2-40B4-BE49-F238E27FC236}">
                <a16:creationId xmlns:a16="http://schemas.microsoft.com/office/drawing/2014/main" id="{69E773FC-31B8-450D-AC7E-532409648337}"/>
              </a:ext>
            </a:extLst>
          </p:cNvPr>
          <p:cNvCxnSpPr>
            <a:cxnSpLocks/>
          </p:cNvCxnSpPr>
          <p:nvPr/>
        </p:nvCxnSpPr>
        <p:spPr>
          <a:xfrm>
            <a:off x="3368040" y="4740440"/>
            <a:ext cx="2910840" cy="38634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9C463B98-BBF6-4C77-B949-660E17B1BD14}"/>
              </a:ext>
            </a:extLst>
          </p:cNvPr>
          <p:cNvSpPr/>
          <p:nvPr/>
        </p:nvSpPr>
        <p:spPr>
          <a:xfrm>
            <a:off x="6324600" y="7799894"/>
            <a:ext cx="10096500" cy="17421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dirty="0">
                <a:solidFill>
                  <a:srgbClr val="6E309C"/>
                </a:solidFill>
                <a:latin typeface="Arial" panose="020B0604020202020204" pitchFamily="34" charset="0"/>
                <a:cs typeface="Arial" panose="020B0604020202020204" pitchFamily="34" charset="0"/>
              </a:rPr>
              <a:t>Hồ sơ hải quan đối với hàng viện trợ, hàng đầu tư</a:t>
            </a:r>
            <a:r>
              <a:rPr lang="en-US" sz="3600" dirty="0">
                <a:solidFill>
                  <a:srgbClr val="6E309C"/>
                </a:solidFill>
                <a:latin typeface="Arial" panose="020B0604020202020204" pitchFamily="34" charset="0"/>
                <a:cs typeface="Arial" panose="020B0604020202020204" pitchFamily="34" charset="0"/>
              </a:rPr>
              <a:t>….</a:t>
            </a:r>
            <a:endParaRPr lang="en-US" sz="3600" i="1" dirty="0">
              <a:solidFill>
                <a:srgbClr val="6E309C"/>
              </a:solidFill>
              <a:latin typeface="Arial" panose="020B0604020202020204" pitchFamily="34" charset="0"/>
              <a:cs typeface="Arial" panose="020B0604020202020204" pitchFamily="34" charset="0"/>
            </a:endParaRPr>
          </a:p>
        </p:txBody>
      </p:sp>
      <p:cxnSp>
        <p:nvCxnSpPr>
          <p:cNvPr id="24" name="Straight Arrow Connector 23">
            <a:extLst>
              <a:ext uri="{FF2B5EF4-FFF2-40B4-BE49-F238E27FC236}">
                <a16:creationId xmlns:a16="http://schemas.microsoft.com/office/drawing/2014/main" id="{BBA13961-BDAE-4E7D-BE54-6A181F10E578}"/>
              </a:ext>
            </a:extLst>
          </p:cNvPr>
          <p:cNvCxnSpPr/>
          <p:nvPr/>
        </p:nvCxnSpPr>
        <p:spPr>
          <a:xfrm>
            <a:off x="3368040" y="4740440"/>
            <a:ext cx="26822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 name="Picture 12">
            <a:extLst>
              <a:ext uri="{FF2B5EF4-FFF2-40B4-BE49-F238E27FC236}">
                <a16:creationId xmlns:a16="http://schemas.microsoft.com/office/drawing/2014/main" id="{DC3F8072-2EC7-FF59-C24C-124C20F9B2B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13" name="Picture 11">
            <a:extLst>
              <a:ext uri="{FF2B5EF4-FFF2-40B4-BE49-F238E27FC236}">
                <a16:creationId xmlns:a16="http://schemas.microsoft.com/office/drawing/2014/main" id="{A13E51A6-9B43-A7C3-751B-27036D77B1F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
        <p:nvSpPr>
          <p:cNvPr id="14" name="Title 1">
            <a:extLst>
              <a:ext uri="{FF2B5EF4-FFF2-40B4-BE49-F238E27FC236}">
                <a16:creationId xmlns:a16="http://schemas.microsoft.com/office/drawing/2014/main" id="{743E4F2C-AD98-C7B0-AD40-E69E6E123833}"/>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16" name="TextBox 15">
            <a:extLst>
              <a:ext uri="{FF2B5EF4-FFF2-40B4-BE49-F238E27FC236}">
                <a16:creationId xmlns:a16="http://schemas.microsoft.com/office/drawing/2014/main" id="{8F2D6EC4-490C-DFD8-C737-0A40E5010E47}"/>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70765235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D83FA76-BC79-4BA5-8927-0FDF7F2255E9}"/>
              </a:ext>
            </a:extLst>
          </p:cNvPr>
          <p:cNvSpPr txBox="1"/>
          <p:nvPr/>
        </p:nvSpPr>
        <p:spPr>
          <a:xfrm>
            <a:off x="1013872" y="2521005"/>
            <a:ext cx="2377028" cy="4524315"/>
          </a:xfrm>
          <a:prstGeom prst="rect">
            <a:avLst/>
          </a:prstGeom>
          <a:noFill/>
        </p:spPr>
        <p:txBody>
          <a:bodyPr wrap="square">
            <a:spAutoFit/>
          </a:bodyPr>
          <a:lstStyle/>
          <a:p>
            <a:r>
              <a:rPr lang="vi-VN" sz="3600" dirty="0">
                <a:solidFill>
                  <a:srgbClr val="6E309C"/>
                </a:solidFill>
              </a:rPr>
              <a:t>Căn cứ vào hình thức khai hải quan, hồ sơ hải quan được chia thành</a:t>
            </a:r>
            <a:endParaRPr lang="en-GB" sz="3600" dirty="0">
              <a:solidFill>
                <a:srgbClr val="6E309C"/>
              </a:solidFill>
            </a:endParaRPr>
          </a:p>
        </p:txBody>
      </p:sp>
      <p:cxnSp>
        <p:nvCxnSpPr>
          <p:cNvPr id="5" name="Straight Arrow Connector 4">
            <a:extLst>
              <a:ext uri="{FF2B5EF4-FFF2-40B4-BE49-F238E27FC236}">
                <a16:creationId xmlns:a16="http://schemas.microsoft.com/office/drawing/2014/main" id="{A1AC2202-EC76-4B4F-BC8A-9A063B4B7456}"/>
              </a:ext>
            </a:extLst>
          </p:cNvPr>
          <p:cNvCxnSpPr>
            <a:cxnSpLocks/>
          </p:cNvCxnSpPr>
          <p:nvPr/>
        </p:nvCxnSpPr>
        <p:spPr>
          <a:xfrm flipV="1">
            <a:off x="3390900" y="3606863"/>
            <a:ext cx="2910840" cy="11294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0EAEF84F-8944-47F4-87DF-180A1A56039C}"/>
              </a:ext>
            </a:extLst>
          </p:cNvPr>
          <p:cNvSpPr/>
          <p:nvPr/>
        </p:nvSpPr>
        <p:spPr>
          <a:xfrm>
            <a:off x="6301740" y="2806399"/>
            <a:ext cx="10096500" cy="112945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800">
                <a:solidFill>
                  <a:srgbClr val="6E309C"/>
                </a:solidFill>
              </a:rPr>
              <a:t>Hồ sơ hải quan giấy</a:t>
            </a:r>
            <a:endParaRPr lang="en-GB" sz="4800" dirty="0">
              <a:solidFill>
                <a:srgbClr val="6E309C"/>
              </a:solidFill>
            </a:endParaRPr>
          </a:p>
        </p:txBody>
      </p:sp>
      <p:sp>
        <p:nvSpPr>
          <p:cNvPr id="7" name="Rectangle 6">
            <a:extLst>
              <a:ext uri="{FF2B5EF4-FFF2-40B4-BE49-F238E27FC236}">
                <a16:creationId xmlns:a16="http://schemas.microsoft.com/office/drawing/2014/main" id="{2AC380D7-D8BE-490A-9DC8-7010FA440972}"/>
              </a:ext>
            </a:extLst>
          </p:cNvPr>
          <p:cNvSpPr/>
          <p:nvPr/>
        </p:nvSpPr>
        <p:spPr>
          <a:xfrm>
            <a:off x="6301740" y="5066859"/>
            <a:ext cx="10096500" cy="9837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800" dirty="0">
                <a:solidFill>
                  <a:srgbClr val="6E309C"/>
                </a:solidFill>
              </a:rPr>
              <a:t>Hồ sơ hải quan điện tử</a:t>
            </a:r>
            <a:endParaRPr lang="en-US" sz="4800" i="1" dirty="0">
              <a:solidFill>
                <a:srgbClr val="6E309C"/>
              </a:solidFill>
            </a:endParaRPr>
          </a:p>
        </p:txBody>
      </p:sp>
      <p:cxnSp>
        <p:nvCxnSpPr>
          <p:cNvPr id="13" name="Straight Arrow Connector 12">
            <a:extLst>
              <a:ext uri="{FF2B5EF4-FFF2-40B4-BE49-F238E27FC236}">
                <a16:creationId xmlns:a16="http://schemas.microsoft.com/office/drawing/2014/main" id="{5311BDA6-4333-4142-95CB-AD3A285D8DA2}"/>
              </a:ext>
            </a:extLst>
          </p:cNvPr>
          <p:cNvCxnSpPr>
            <a:cxnSpLocks/>
            <a:endCxn id="7" idx="1"/>
          </p:cNvCxnSpPr>
          <p:nvPr/>
        </p:nvCxnSpPr>
        <p:spPr>
          <a:xfrm>
            <a:off x="3368040" y="4740440"/>
            <a:ext cx="2933700" cy="8182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33F02C57-D4AA-3E63-4B00-7F4038375165}"/>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9" name="TextBox 8">
            <a:extLst>
              <a:ext uri="{FF2B5EF4-FFF2-40B4-BE49-F238E27FC236}">
                <a16:creationId xmlns:a16="http://schemas.microsoft.com/office/drawing/2014/main" id="{37AE24BF-7EB6-CEB1-7DD4-D4ACB11516A1}"/>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11" name="Picture 12">
            <a:extLst>
              <a:ext uri="{FF2B5EF4-FFF2-40B4-BE49-F238E27FC236}">
                <a16:creationId xmlns:a16="http://schemas.microsoft.com/office/drawing/2014/main" id="{9BEDC17A-B875-C23F-DB4A-EE83B2EB61F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14" name="Picture 11">
            <a:extLst>
              <a:ext uri="{FF2B5EF4-FFF2-40B4-BE49-F238E27FC236}">
                <a16:creationId xmlns:a16="http://schemas.microsoft.com/office/drawing/2014/main" id="{C70B4654-A6E0-28B3-0712-B3E77D112D8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93497266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FF4081-32D9-46BC-97D1-4ECA87C3E0E4}"/>
              </a:ext>
            </a:extLst>
          </p:cNvPr>
          <p:cNvSpPr>
            <a:spLocks noGrp="1"/>
          </p:cNvSpPr>
          <p:nvPr>
            <p:ph idx="1"/>
          </p:nvPr>
        </p:nvSpPr>
        <p:spPr>
          <a:xfrm>
            <a:off x="1066800" y="2509654"/>
            <a:ext cx="15773400" cy="6527007"/>
          </a:xfrm>
        </p:spPr>
        <p:txBody>
          <a:bodyPr>
            <a:normAutofit/>
          </a:bodyPr>
          <a:lstStyle/>
          <a:p>
            <a:pPr marL="0" indent="0">
              <a:buNone/>
            </a:pPr>
            <a:r>
              <a:rPr lang="en-GB" sz="3600" b="1" dirty="0" err="1">
                <a:solidFill>
                  <a:srgbClr val="002060"/>
                </a:solidFill>
              </a:rPr>
              <a:t>Các</a:t>
            </a:r>
            <a:r>
              <a:rPr lang="en-GB" sz="3600" b="1" dirty="0">
                <a:solidFill>
                  <a:srgbClr val="002060"/>
                </a:solidFill>
              </a:rPr>
              <a:t> </a:t>
            </a:r>
            <a:r>
              <a:rPr lang="en-GB" sz="3600" b="1" dirty="0" err="1">
                <a:solidFill>
                  <a:srgbClr val="002060"/>
                </a:solidFill>
              </a:rPr>
              <a:t>loại</a:t>
            </a:r>
            <a:r>
              <a:rPr lang="en-GB" sz="3600" b="1" dirty="0">
                <a:solidFill>
                  <a:srgbClr val="002060"/>
                </a:solidFill>
              </a:rPr>
              <a:t> </a:t>
            </a:r>
            <a:r>
              <a:rPr lang="en-GB" sz="3600" b="1" dirty="0" err="1">
                <a:solidFill>
                  <a:srgbClr val="002060"/>
                </a:solidFill>
              </a:rPr>
              <a:t>chứng</a:t>
            </a:r>
            <a:r>
              <a:rPr lang="en-GB" sz="3600" b="1" dirty="0">
                <a:solidFill>
                  <a:srgbClr val="002060"/>
                </a:solidFill>
              </a:rPr>
              <a:t> </a:t>
            </a:r>
            <a:r>
              <a:rPr lang="en-GB" sz="3600" b="1" dirty="0" err="1">
                <a:solidFill>
                  <a:srgbClr val="002060"/>
                </a:solidFill>
              </a:rPr>
              <a:t>từ</a:t>
            </a:r>
            <a:r>
              <a:rPr lang="en-GB" sz="3600" b="1" dirty="0">
                <a:solidFill>
                  <a:srgbClr val="002060"/>
                </a:solidFill>
              </a:rPr>
              <a:t> </a:t>
            </a:r>
            <a:r>
              <a:rPr lang="en-US" sz="3600" b="1" dirty="0" err="1">
                <a:solidFill>
                  <a:srgbClr val="002060"/>
                </a:solidFill>
              </a:rPr>
              <a:t>trong</a:t>
            </a:r>
            <a:r>
              <a:rPr lang="en-US" sz="3600" b="1" dirty="0">
                <a:solidFill>
                  <a:srgbClr val="002060"/>
                </a:solidFill>
              </a:rPr>
              <a:t> </a:t>
            </a:r>
            <a:r>
              <a:rPr lang="en-US" sz="3600" b="1" dirty="0" err="1">
                <a:solidFill>
                  <a:srgbClr val="002060"/>
                </a:solidFill>
              </a:rPr>
              <a:t>hồ</a:t>
            </a:r>
            <a:r>
              <a:rPr lang="en-US" sz="3600" b="1" dirty="0">
                <a:solidFill>
                  <a:srgbClr val="002060"/>
                </a:solidFill>
              </a:rPr>
              <a:t> </a:t>
            </a:r>
            <a:r>
              <a:rPr lang="en-US" sz="3600" b="1" dirty="0" err="1">
                <a:solidFill>
                  <a:srgbClr val="002060"/>
                </a:solidFill>
              </a:rPr>
              <a:t>sơ</a:t>
            </a:r>
            <a:r>
              <a:rPr lang="en-US" sz="3600" b="1" dirty="0">
                <a:solidFill>
                  <a:srgbClr val="002060"/>
                </a:solidFill>
              </a:rPr>
              <a:t> </a:t>
            </a:r>
            <a:r>
              <a:rPr lang="en-US" sz="3600" b="1" dirty="0" err="1">
                <a:solidFill>
                  <a:srgbClr val="002060"/>
                </a:solidFill>
              </a:rPr>
              <a:t>hải</a:t>
            </a:r>
            <a:r>
              <a:rPr lang="en-US" sz="3600" b="1" dirty="0">
                <a:solidFill>
                  <a:srgbClr val="002060"/>
                </a:solidFill>
              </a:rPr>
              <a:t> </a:t>
            </a:r>
            <a:r>
              <a:rPr lang="en-US" sz="3600" b="1" dirty="0" err="1">
                <a:solidFill>
                  <a:srgbClr val="002060"/>
                </a:solidFill>
              </a:rPr>
              <a:t>quan</a:t>
            </a:r>
            <a:endParaRPr lang="en-US" sz="3600" b="1" dirty="0">
              <a:solidFill>
                <a:srgbClr val="002060"/>
              </a:solidFill>
            </a:endParaRPr>
          </a:p>
          <a:p>
            <a:pPr marL="0" indent="0">
              <a:buNone/>
            </a:pPr>
            <a:endParaRPr lang="en-GB" sz="2000" dirty="0">
              <a:solidFill>
                <a:srgbClr val="002060"/>
              </a:solidFill>
            </a:endParaRPr>
          </a:p>
        </p:txBody>
      </p:sp>
      <p:graphicFrame>
        <p:nvGraphicFramePr>
          <p:cNvPr id="4" name="Diagram 3">
            <a:extLst>
              <a:ext uri="{FF2B5EF4-FFF2-40B4-BE49-F238E27FC236}">
                <a16:creationId xmlns:a16="http://schemas.microsoft.com/office/drawing/2014/main" id="{9DC928DB-BACB-48AB-BA82-007B8BB03762}"/>
              </a:ext>
            </a:extLst>
          </p:cNvPr>
          <p:cNvGraphicFramePr/>
          <p:nvPr>
            <p:extLst>
              <p:ext uri="{D42A27DB-BD31-4B8C-83A1-F6EECF244321}">
                <p14:modId xmlns:p14="http://schemas.microsoft.com/office/powerpoint/2010/main" val="415789463"/>
              </p:ext>
            </p:extLst>
          </p:nvPr>
        </p:nvGraphicFramePr>
        <p:xfrm>
          <a:off x="1981200" y="3425333"/>
          <a:ext cx="13496926" cy="60404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id="{13E188AD-EA62-AEFC-BC53-CBA4F9A5D550}"/>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8" name="TextBox 7">
            <a:extLst>
              <a:ext uri="{FF2B5EF4-FFF2-40B4-BE49-F238E27FC236}">
                <a16:creationId xmlns:a16="http://schemas.microsoft.com/office/drawing/2014/main" id="{ABD99878-36C9-D13C-B9A6-E7752D5EB82E}"/>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9" name="Picture 12">
            <a:extLst>
              <a:ext uri="{FF2B5EF4-FFF2-40B4-BE49-F238E27FC236}">
                <a16:creationId xmlns:a16="http://schemas.microsoft.com/office/drawing/2014/main" id="{E63F1681-4444-52C5-B6E9-457ACD727C1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3414681">
            <a:off x="-922673" y="8558097"/>
            <a:ext cx="3467572" cy="1502254"/>
          </a:xfrm>
          <a:prstGeom prst="rect">
            <a:avLst/>
          </a:prstGeom>
        </p:spPr>
      </p:pic>
      <p:pic>
        <p:nvPicPr>
          <p:cNvPr id="10" name="Picture 11">
            <a:extLst>
              <a:ext uri="{FF2B5EF4-FFF2-40B4-BE49-F238E27FC236}">
                <a16:creationId xmlns:a16="http://schemas.microsoft.com/office/drawing/2014/main" id="{3B3EB4F0-FCD2-B463-CC6A-F24667A9EC6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223835814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B86F2-15A3-727B-BF07-00C089D1171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EF38FD-BF73-D973-CDC4-F4BDA9B263FF}"/>
              </a:ext>
            </a:extLst>
          </p:cNvPr>
          <p:cNvSpPr>
            <a:spLocks noGrp="1"/>
          </p:cNvSpPr>
          <p:nvPr>
            <p:ph idx="1"/>
          </p:nvPr>
        </p:nvSpPr>
        <p:spPr>
          <a:xfrm>
            <a:off x="1284176" y="2739719"/>
            <a:ext cx="14684152" cy="4807561"/>
          </a:xfrm>
        </p:spPr>
        <p:txBody>
          <a:bodyPr>
            <a:normAutofit/>
          </a:bodyPr>
          <a:lstStyle/>
          <a:p>
            <a:pPr marL="0" indent="0">
              <a:buNone/>
            </a:pPr>
            <a:r>
              <a:rPr lang="en-GB" sz="3600" b="1" dirty="0" err="1">
                <a:solidFill>
                  <a:srgbClr val="002060"/>
                </a:solidFill>
              </a:rPr>
              <a:t>Các</a:t>
            </a:r>
            <a:r>
              <a:rPr lang="en-GB" sz="3600" b="1" dirty="0">
                <a:solidFill>
                  <a:srgbClr val="002060"/>
                </a:solidFill>
              </a:rPr>
              <a:t> </a:t>
            </a:r>
            <a:r>
              <a:rPr lang="en-GB" sz="3600" b="1" dirty="0" err="1">
                <a:solidFill>
                  <a:srgbClr val="002060"/>
                </a:solidFill>
              </a:rPr>
              <a:t>loại</a:t>
            </a:r>
            <a:r>
              <a:rPr lang="en-GB" sz="3600" b="1" dirty="0">
                <a:solidFill>
                  <a:srgbClr val="002060"/>
                </a:solidFill>
              </a:rPr>
              <a:t> </a:t>
            </a:r>
            <a:r>
              <a:rPr lang="en-GB" sz="3600" b="1" dirty="0" err="1">
                <a:solidFill>
                  <a:srgbClr val="002060"/>
                </a:solidFill>
              </a:rPr>
              <a:t>chứng</a:t>
            </a:r>
            <a:r>
              <a:rPr lang="en-GB" sz="3600" b="1" dirty="0">
                <a:solidFill>
                  <a:srgbClr val="002060"/>
                </a:solidFill>
              </a:rPr>
              <a:t> </a:t>
            </a:r>
            <a:r>
              <a:rPr lang="en-GB" sz="3600" b="1" dirty="0" err="1">
                <a:solidFill>
                  <a:srgbClr val="002060"/>
                </a:solidFill>
              </a:rPr>
              <a:t>từ</a:t>
            </a:r>
            <a:r>
              <a:rPr lang="en-GB" sz="3600" b="1" dirty="0">
                <a:solidFill>
                  <a:srgbClr val="002060"/>
                </a:solidFill>
              </a:rPr>
              <a:t> </a:t>
            </a:r>
            <a:r>
              <a:rPr lang="en-US" sz="3600" b="1" dirty="0" err="1">
                <a:solidFill>
                  <a:srgbClr val="002060"/>
                </a:solidFill>
              </a:rPr>
              <a:t>trong</a:t>
            </a:r>
            <a:r>
              <a:rPr lang="en-US" sz="3600" b="1" dirty="0">
                <a:solidFill>
                  <a:srgbClr val="002060"/>
                </a:solidFill>
              </a:rPr>
              <a:t> </a:t>
            </a:r>
            <a:r>
              <a:rPr lang="en-US" sz="3600" b="1" dirty="0" err="1">
                <a:solidFill>
                  <a:srgbClr val="002060"/>
                </a:solidFill>
              </a:rPr>
              <a:t>hồ</a:t>
            </a:r>
            <a:r>
              <a:rPr lang="en-US" sz="3600" b="1" dirty="0">
                <a:solidFill>
                  <a:srgbClr val="002060"/>
                </a:solidFill>
              </a:rPr>
              <a:t> </a:t>
            </a:r>
            <a:r>
              <a:rPr lang="en-US" sz="3600" b="1" dirty="0" err="1">
                <a:solidFill>
                  <a:srgbClr val="002060"/>
                </a:solidFill>
              </a:rPr>
              <a:t>sơ</a:t>
            </a:r>
            <a:r>
              <a:rPr lang="en-US" sz="3600" b="1" dirty="0">
                <a:solidFill>
                  <a:srgbClr val="002060"/>
                </a:solidFill>
              </a:rPr>
              <a:t> </a:t>
            </a:r>
            <a:r>
              <a:rPr lang="en-US" sz="3600" b="1" dirty="0" err="1">
                <a:solidFill>
                  <a:srgbClr val="002060"/>
                </a:solidFill>
              </a:rPr>
              <a:t>hải</a:t>
            </a:r>
            <a:r>
              <a:rPr lang="en-US" sz="3600" b="1" dirty="0">
                <a:solidFill>
                  <a:srgbClr val="002060"/>
                </a:solidFill>
              </a:rPr>
              <a:t> </a:t>
            </a:r>
            <a:r>
              <a:rPr lang="en-US" sz="3600" b="1" dirty="0" err="1">
                <a:solidFill>
                  <a:srgbClr val="002060"/>
                </a:solidFill>
              </a:rPr>
              <a:t>quan</a:t>
            </a:r>
            <a:endParaRPr lang="en-US" sz="3600" b="1" dirty="0">
              <a:solidFill>
                <a:srgbClr val="002060"/>
              </a:solidFill>
            </a:endParaRPr>
          </a:p>
          <a:p>
            <a:pPr marL="0" indent="0">
              <a:buNone/>
            </a:pPr>
            <a:endParaRPr lang="en-GB" sz="2000" dirty="0">
              <a:solidFill>
                <a:srgbClr val="002060"/>
              </a:solidFill>
            </a:endParaRPr>
          </a:p>
        </p:txBody>
      </p:sp>
      <p:sp>
        <p:nvSpPr>
          <p:cNvPr id="7" name="Title 1">
            <a:extLst>
              <a:ext uri="{FF2B5EF4-FFF2-40B4-BE49-F238E27FC236}">
                <a16:creationId xmlns:a16="http://schemas.microsoft.com/office/drawing/2014/main" id="{04C0EF29-1CDA-B10C-DAB3-838918FB73EC}"/>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8" name="TextBox 7">
            <a:extLst>
              <a:ext uri="{FF2B5EF4-FFF2-40B4-BE49-F238E27FC236}">
                <a16:creationId xmlns:a16="http://schemas.microsoft.com/office/drawing/2014/main" id="{8FEF2C8B-4709-FF96-0D81-EE5B47D713C6}"/>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5" name="Content Placeholder 2">
            <a:extLst>
              <a:ext uri="{FF2B5EF4-FFF2-40B4-BE49-F238E27FC236}">
                <a16:creationId xmlns:a16="http://schemas.microsoft.com/office/drawing/2014/main" id="{ED211611-ABAC-1CC4-C111-A7465B879393}"/>
              </a:ext>
            </a:extLst>
          </p:cNvPr>
          <p:cNvSpPr txBox="1">
            <a:spLocks/>
          </p:cNvSpPr>
          <p:nvPr/>
        </p:nvSpPr>
        <p:spPr>
          <a:xfrm>
            <a:off x="756028" y="3543300"/>
            <a:ext cx="15773400" cy="652700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endParaRPr lang="en-US" sz="4800" b="1" dirty="0">
              <a:solidFill>
                <a:srgbClr val="000000"/>
              </a:solidFill>
              <a:latin typeface="Times New Roman" panose="02020603050405020304" pitchFamily="18" charset="0"/>
            </a:endParaRPr>
          </a:p>
          <a:p>
            <a:pPr marL="0" indent="0">
              <a:buFont typeface="Arial" panose="020B0604020202020204" pitchFamily="34" charset="0"/>
              <a:buNone/>
            </a:pPr>
            <a:endParaRPr lang="en-GB" dirty="0"/>
          </a:p>
        </p:txBody>
      </p:sp>
      <p:graphicFrame>
        <p:nvGraphicFramePr>
          <p:cNvPr id="6" name="Diagram 5">
            <a:extLst>
              <a:ext uri="{FF2B5EF4-FFF2-40B4-BE49-F238E27FC236}">
                <a16:creationId xmlns:a16="http://schemas.microsoft.com/office/drawing/2014/main" id="{908CFF87-8A8F-591D-E5D2-25A54AB701E0}"/>
              </a:ext>
            </a:extLst>
          </p:cNvPr>
          <p:cNvGraphicFramePr/>
          <p:nvPr>
            <p:extLst>
              <p:ext uri="{D42A27DB-BD31-4B8C-83A1-F6EECF244321}">
                <p14:modId xmlns:p14="http://schemas.microsoft.com/office/powerpoint/2010/main" val="4030001578"/>
              </p:ext>
            </p:extLst>
          </p:nvPr>
        </p:nvGraphicFramePr>
        <p:xfrm>
          <a:off x="1805706" y="4297255"/>
          <a:ext cx="14031948" cy="5019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12">
            <a:extLst>
              <a:ext uri="{FF2B5EF4-FFF2-40B4-BE49-F238E27FC236}">
                <a16:creationId xmlns:a16="http://schemas.microsoft.com/office/drawing/2014/main" id="{0D419867-4975-0740-A691-770A971EA00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3414681">
            <a:off x="-922673" y="8558097"/>
            <a:ext cx="3467572" cy="1502254"/>
          </a:xfrm>
          <a:prstGeom prst="rect">
            <a:avLst/>
          </a:prstGeom>
        </p:spPr>
      </p:pic>
      <p:pic>
        <p:nvPicPr>
          <p:cNvPr id="10" name="Picture 11">
            <a:extLst>
              <a:ext uri="{FF2B5EF4-FFF2-40B4-BE49-F238E27FC236}">
                <a16:creationId xmlns:a16="http://schemas.microsoft.com/office/drawing/2014/main" id="{45645E13-EF6A-7678-151D-96FF3896AEC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350871080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39F1D3-4B36-4637-9770-FCD97876E58A}"/>
              </a:ext>
            </a:extLst>
          </p:cNvPr>
          <p:cNvSpPr>
            <a:spLocks noGrp="1"/>
          </p:cNvSpPr>
          <p:nvPr>
            <p:ph idx="1"/>
          </p:nvPr>
        </p:nvSpPr>
        <p:spPr>
          <a:xfrm>
            <a:off x="342900" y="2738438"/>
            <a:ext cx="8801100" cy="6527007"/>
          </a:xfrm>
        </p:spPr>
        <p:txBody>
          <a:bodyPr>
            <a:normAutofit/>
          </a:bodyPr>
          <a:lstStyle/>
          <a:p>
            <a:pPr marL="0" indent="0">
              <a:buNone/>
            </a:pPr>
            <a:r>
              <a:rPr lang="en-US" sz="3600" b="1" i="1" dirty="0" err="1">
                <a:solidFill>
                  <a:srgbClr val="C00000"/>
                </a:solidFill>
              </a:rPr>
              <a:t>Thứ</a:t>
            </a:r>
            <a:r>
              <a:rPr lang="en-US" sz="3600" b="1" i="1" dirty="0">
                <a:solidFill>
                  <a:srgbClr val="C00000"/>
                </a:solidFill>
              </a:rPr>
              <a:t> </a:t>
            </a:r>
            <a:r>
              <a:rPr lang="en-US" sz="3600" b="1" i="1" dirty="0" err="1">
                <a:solidFill>
                  <a:srgbClr val="C00000"/>
                </a:solidFill>
              </a:rPr>
              <a:t>nhất</a:t>
            </a:r>
            <a:endParaRPr lang="en-US" sz="3600" b="1" i="1" dirty="0">
              <a:solidFill>
                <a:srgbClr val="C00000"/>
              </a:solidFill>
            </a:endParaRPr>
          </a:p>
          <a:p>
            <a:pPr marL="0" indent="0" algn="just">
              <a:buNone/>
            </a:pPr>
            <a:r>
              <a:rPr lang="en-US" sz="3600" b="1" i="1" dirty="0">
                <a:solidFill>
                  <a:srgbClr val="C00000"/>
                </a:solidFill>
              </a:rPr>
              <a:t>C</a:t>
            </a:r>
            <a:r>
              <a:rPr lang="vi-VN" sz="3600" b="1" i="1" dirty="0">
                <a:solidFill>
                  <a:srgbClr val="C00000"/>
                </a:solidFill>
              </a:rPr>
              <a:t>hứng từ hải quan</a:t>
            </a:r>
            <a:r>
              <a:rPr lang="vi-VN" sz="3600" dirty="0">
                <a:solidFill>
                  <a:srgbClr val="C00000"/>
                </a:solidFill>
              </a:rPr>
              <a:t>: </a:t>
            </a:r>
            <a:r>
              <a:rPr lang="vi-VN" sz="3600" dirty="0">
                <a:solidFill>
                  <a:srgbClr val="002060"/>
                </a:solidFill>
              </a:rPr>
              <a:t>Là những chứng từ do cơ quan Nhà nước có thẩm quyền cấp hoặc phát hành mà theo chế độ hải quan người khai hải quan phải nộp hoặc xuất trình cho cơ quan hải quan khi hàng hóa và phương tiện vận tải ra, vào lãnh thổ hải quan của một quốc gia. </a:t>
            </a:r>
            <a:endParaRPr lang="en-GB" sz="3600" dirty="0">
              <a:solidFill>
                <a:srgbClr val="002060"/>
              </a:solidFill>
            </a:endParaRPr>
          </a:p>
        </p:txBody>
      </p:sp>
      <p:pic>
        <p:nvPicPr>
          <p:cNvPr id="5122" name="Picture 2" descr="Tờ khai hải quan điện tử">
            <a:extLst>
              <a:ext uri="{FF2B5EF4-FFF2-40B4-BE49-F238E27FC236}">
                <a16:creationId xmlns:a16="http://schemas.microsoft.com/office/drawing/2014/main" id="{81D51092-C506-4775-A4AC-4D0266BDF0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1" y="1409701"/>
            <a:ext cx="7910514" cy="88773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50F796C0-99B6-8BE3-FF85-62AB69C096ED}"/>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CCCD59DC-C93C-8E60-C893-87F8DE17A9C2}"/>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8" name="Picture 12">
            <a:extLst>
              <a:ext uri="{FF2B5EF4-FFF2-40B4-BE49-F238E27FC236}">
                <a16:creationId xmlns:a16="http://schemas.microsoft.com/office/drawing/2014/main" id="{C0CE353D-C3C8-642C-2216-C8F2BAB68A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3414681">
            <a:off x="-775612" y="8487233"/>
            <a:ext cx="3467572" cy="1502254"/>
          </a:xfrm>
          <a:prstGeom prst="rect">
            <a:avLst/>
          </a:prstGeom>
        </p:spPr>
      </p:pic>
      <p:pic>
        <p:nvPicPr>
          <p:cNvPr id="9" name="Picture 11">
            <a:extLst>
              <a:ext uri="{FF2B5EF4-FFF2-40B4-BE49-F238E27FC236}">
                <a16:creationId xmlns:a16="http://schemas.microsoft.com/office/drawing/2014/main" id="{D6E2FD5A-F132-AA33-DEF8-824731E9A80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7268617">
            <a:off x="15814542" y="533374"/>
            <a:ext cx="3467809" cy="1352619"/>
          </a:xfrm>
          <a:prstGeom prst="rect">
            <a:avLst/>
          </a:prstGeom>
        </p:spPr>
      </p:pic>
    </p:spTree>
    <p:extLst>
      <p:ext uri="{BB962C8B-B14F-4D97-AF65-F5344CB8AC3E}">
        <p14:creationId xmlns:p14="http://schemas.microsoft.com/office/powerpoint/2010/main" val="276779916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86EEE9-594F-4E73-9B53-A52916AB4ECF}"/>
              </a:ext>
            </a:extLst>
          </p:cNvPr>
          <p:cNvSpPr>
            <a:spLocks noGrp="1"/>
          </p:cNvSpPr>
          <p:nvPr>
            <p:ph idx="1"/>
          </p:nvPr>
        </p:nvSpPr>
        <p:spPr>
          <a:xfrm>
            <a:off x="990600" y="2512228"/>
            <a:ext cx="15773400" cy="4383872"/>
          </a:xfrm>
        </p:spPr>
        <p:txBody>
          <a:bodyPr>
            <a:noAutofit/>
          </a:bodyPr>
          <a:lstStyle/>
          <a:p>
            <a:pPr marL="0" indent="0">
              <a:buNone/>
            </a:pPr>
            <a:r>
              <a:rPr lang="en-GB" b="1" dirty="0" err="1">
                <a:solidFill>
                  <a:srgbClr val="C00000"/>
                </a:solidFill>
              </a:rPr>
              <a:t>Chứng</a:t>
            </a:r>
            <a:r>
              <a:rPr lang="en-GB" b="1" dirty="0">
                <a:solidFill>
                  <a:srgbClr val="C00000"/>
                </a:solidFill>
              </a:rPr>
              <a:t> </a:t>
            </a:r>
            <a:r>
              <a:rPr lang="en-GB" b="1" dirty="0" err="1">
                <a:solidFill>
                  <a:srgbClr val="C00000"/>
                </a:solidFill>
              </a:rPr>
              <a:t>từ</a:t>
            </a:r>
            <a:r>
              <a:rPr lang="en-GB" b="1" dirty="0">
                <a:solidFill>
                  <a:srgbClr val="C00000"/>
                </a:solidFill>
              </a:rPr>
              <a:t> </a:t>
            </a:r>
            <a:r>
              <a:rPr lang="en-GB" b="1" dirty="0" err="1">
                <a:solidFill>
                  <a:srgbClr val="C00000"/>
                </a:solidFill>
              </a:rPr>
              <a:t>hải</a:t>
            </a:r>
            <a:r>
              <a:rPr lang="en-GB" b="1" dirty="0">
                <a:solidFill>
                  <a:srgbClr val="C00000"/>
                </a:solidFill>
              </a:rPr>
              <a:t> </a:t>
            </a:r>
            <a:r>
              <a:rPr lang="en-GB" b="1" dirty="0" err="1">
                <a:solidFill>
                  <a:srgbClr val="C00000"/>
                </a:solidFill>
              </a:rPr>
              <a:t>quan</a:t>
            </a:r>
            <a:r>
              <a:rPr lang="en-GB" b="1" dirty="0">
                <a:solidFill>
                  <a:srgbClr val="C00000"/>
                </a:solidFill>
              </a:rPr>
              <a:t> bao </a:t>
            </a:r>
            <a:r>
              <a:rPr lang="en-GB" b="1" dirty="0" err="1">
                <a:solidFill>
                  <a:srgbClr val="C00000"/>
                </a:solidFill>
              </a:rPr>
              <a:t>gồm</a:t>
            </a:r>
            <a:r>
              <a:rPr lang="en-GB" b="1" dirty="0">
                <a:solidFill>
                  <a:srgbClr val="C00000"/>
                </a:solidFill>
              </a:rPr>
              <a:t>: </a:t>
            </a:r>
          </a:p>
          <a:p>
            <a:pPr marL="0" indent="0">
              <a:buNone/>
            </a:pPr>
            <a:r>
              <a:rPr lang="en-US" b="1" dirty="0">
                <a:solidFill>
                  <a:srgbClr val="C00000"/>
                </a:solidFill>
              </a:rPr>
              <a:t>(1) </a:t>
            </a:r>
            <a:r>
              <a:rPr lang="vi-VN" b="1" dirty="0">
                <a:solidFill>
                  <a:srgbClr val="C00000"/>
                </a:solidFill>
              </a:rPr>
              <a:t>Tờ khai hải quan (Entry, customs delaration): </a:t>
            </a:r>
            <a:r>
              <a:rPr lang="vi-VN" dirty="0">
                <a:solidFill>
                  <a:srgbClr val="002060"/>
                </a:solidFill>
              </a:rPr>
              <a:t>Là chứng từ pháp lí do chủ hàng khai và nộp cho cơ quan hải quan để thực hiện thủ tục hải quan khi xuất khẩu hoặc nhập khẩu hàng hóa. Tờ khai hải quan do Bộ Tài chính quy định. </a:t>
            </a:r>
          </a:p>
          <a:p>
            <a:pPr marL="0" indent="0">
              <a:buNone/>
            </a:pPr>
            <a:r>
              <a:rPr lang="vi-VN" b="1" dirty="0">
                <a:solidFill>
                  <a:srgbClr val="C00000"/>
                </a:solidFill>
              </a:rPr>
              <a:t> </a:t>
            </a:r>
            <a:r>
              <a:rPr lang="en-US" b="1" dirty="0">
                <a:solidFill>
                  <a:srgbClr val="C00000"/>
                </a:solidFill>
              </a:rPr>
              <a:t>(2) </a:t>
            </a:r>
            <a:r>
              <a:rPr lang="vi-VN" b="1" dirty="0">
                <a:solidFill>
                  <a:srgbClr val="C00000"/>
                </a:solidFill>
              </a:rPr>
              <a:t>Giấy phép xuất khẩu, nhập khẩu (Export, import licence): </a:t>
            </a:r>
            <a:r>
              <a:rPr lang="vi-VN" dirty="0">
                <a:solidFill>
                  <a:srgbClr val="002060"/>
                </a:solidFill>
              </a:rPr>
              <a:t>Là chứng từ do Bộ Công thương hoặc cơ quan quản lý nhà nước chuyên ngành cấp, cho phép chủ hàng xuất khẩu, nhập khẩu một số hàng hóa nhất định trong một thời gian nhất định. </a:t>
            </a:r>
            <a:endParaRPr lang="en-GB" dirty="0">
              <a:solidFill>
                <a:srgbClr val="002060"/>
              </a:solidFill>
            </a:endParaRPr>
          </a:p>
        </p:txBody>
      </p:sp>
      <p:sp>
        <p:nvSpPr>
          <p:cNvPr id="6" name="Title 1">
            <a:extLst>
              <a:ext uri="{FF2B5EF4-FFF2-40B4-BE49-F238E27FC236}">
                <a16:creationId xmlns:a16="http://schemas.microsoft.com/office/drawing/2014/main" id="{6BBF601F-B0BB-B4B3-66CE-6CB96DEA5A0F}"/>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780C192C-DEE5-8468-8A5E-3C01FF93EC7B}"/>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8" name="Picture 12">
            <a:extLst>
              <a:ext uri="{FF2B5EF4-FFF2-40B4-BE49-F238E27FC236}">
                <a16:creationId xmlns:a16="http://schemas.microsoft.com/office/drawing/2014/main" id="{1C470213-8D3E-0AE2-E351-CB4EECC2047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9" name="Picture 11">
            <a:extLst>
              <a:ext uri="{FF2B5EF4-FFF2-40B4-BE49-F238E27FC236}">
                <a16:creationId xmlns:a16="http://schemas.microsoft.com/office/drawing/2014/main" id="{225D5422-8FE2-6D41-870C-0728E024252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252728715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0D446-5F2C-C950-3996-07BAEC82B4D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3B781F-890B-D866-0A09-99C817A634E0}"/>
              </a:ext>
            </a:extLst>
          </p:cNvPr>
          <p:cNvSpPr>
            <a:spLocks noGrp="1"/>
          </p:cNvSpPr>
          <p:nvPr>
            <p:ph idx="1"/>
          </p:nvPr>
        </p:nvSpPr>
        <p:spPr>
          <a:xfrm>
            <a:off x="990600" y="2528391"/>
            <a:ext cx="16582612" cy="5907872"/>
          </a:xfrm>
        </p:spPr>
        <p:txBody>
          <a:bodyPr>
            <a:noAutofit/>
          </a:bodyPr>
          <a:lstStyle/>
          <a:p>
            <a:pPr marL="0" indent="0">
              <a:buNone/>
            </a:pPr>
            <a:r>
              <a:rPr lang="en-GB" b="1" dirty="0" err="1">
                <a:solidFill>
                  <a:srgbClr val="C00000"/>
                </a:solidFill>
              </a:rPr>
              <a:t>Chứng</a:t>
            </a:r>
            <a:r>
              <a:rPr lang="en-GB" b="1" dirty="0">
                <a:solidFill>
                  <a:srgbClr val="C00000"/>
                </a:solidFill>
              </a:rPr>
              <a:t> </a:t>
            </a:r>
            <a:r>
              <a:rPr lang="en-GB" b="1" dirty="0" err="1">
                <a:solidFill>
                  <a:srgbClr val="C00000"/>
                </a:solidFill>
              </a:rPr>
              <a:t>từ</a:t>
            </a:r>
            <a:r>
              <a:rPr lang="en-GB" b="1" dirty="0">
                <a:solidFill>
                  <a:srgbClr val="C00000"/>
                </a:solidFill>
              </a:rPr>
              <a:t> </a:t>
            </a:r>
            <a:r>
              <a:rPr lang="en-GB" b="1" dirty="0" err="1">
                <a:solidFill>
                  <a:srgbClr val="C00000"/>
                </a:solidFill>
              </a:rPr>
              <a:t>hải</a:t>
            </a:r>
            <a:r>
              <a:rPr lang="en-GB" b="1" dirty="0">
                <a:solidFill>
                  <a:srgbClr val="C00000"/>
                </a:solidFill>
              </a:rPr>
              <a:t> </a:t>
            </a:r>
            <a:r>
              <a:rPr lang="en-GB" b="1" dirty="0" err="1">
                <a:solidFill>
                  <a:srgbClr val="C00000"/>
                </a:solidFill>
              </a:rPr>
              <a:t>quan</a:t>
            </a:r>
            <a:r>
              <a:rPr lang="en-GB" b="1" dirty="0">
                <a:solidFill>
                  <a:srgbClr val="C00000"/>
                </a:solidFill>
              </a:rPr>
              <a:t> bao </a:t>
            </a:r>
            <a:r>
              <a:rPr lang="en-GB" b="1" dirty="0" err="1">
                <a:solidFill>
                  <a:srgbClr val="C00000"/>
                </a:solidFill>
              </a:rPr>
              <a:t>gồm</a:t>
            </a:r>
            <a:r>
              <a:rPr lang="en-GB" b="1" dirty="0">
                <a:solidFill>
                  <a:srgbClr val="C00000"/>
                </a:solidFill>
              </a:rPr>
              <a:t>:</a:t>
            </a:r>
            <a:endParaRPr lang="vi-VN" b="1" dirty="0">
              <a:solidFill>
                <a:srgbClr val="C00000"/>
              </a:solidFill>
            </a:endParaRPr>
          </a:p>
          <a:p>
            <a:pPr marL="0" indent="0" algn="just">
              <a:buNone/>
            </a:pPr>
            <a:r>
              <a:rPr lang="en-US" b="1" i="0" u="none" strike="noStrike" baseline="0" dirty="0">
                <a:solidFill>
                  <a:srgbClr val="9900FF"/>
                </a:solidFill>
              </a:rPr>
              <a:t>(3) </a:t>
            </a:r>
            <a:r>
              <a:rPr lang="vi-VN" b="1" i="0" u="none" strike="noStrike" baseline="0" dirty="0">
                <a:solidFill>
                  <a:srgbClr val="9900FF"/>
                </a:solidFill>
              </a:rPr>
              <a:t>Giấy chứng nhận kiểm dịch và giấy chứng nhận vệ sinh: </a:t>
            </a:r>
            <a:r>
              <a:rPr lang="vi-VN" b="0" i="0" u="none" strike="noStrike" baseline="0" dirty="0">
                <a:solidFill>
                  <a:srgbClr val="002060"/>
                </a:solidFill>
              </a:rPr>
              <a:t>Là chứng từ do cơ quan có thẩm quyền của Nhà nước cấp cho chủ hàng để xác định hàng hóa đã được an toàn về dịch bệnh, sâu hại, nấm độc ... </a:t>
            </a:r>
          </a:p>
          <a:p>
            <a:pPr marL="0" indent="0" algn="just">
              <a:buNone/>
            </a:pPr>
            <a:r>
              <a:rPr lang="en-US" b="0" i="0" u="none" strike="noStrike" baseline="0" dirty="0">
                <a:solidFill>
                  <a:srgbClr val="9900FF"/>
                </a:solidFill>
              </a:rPr>
              <a:t>(4) </a:t>
            </a:r>
            <a:r>
              <a:rPr lang="vi-VN" b="1" i="0" u="none" strike="noStrike" baseline="0" dirty="0">
                <a:solidFill>
                  <a:srgbClr val="9900FF"/>
                </a:solidFill>
              </a:rPr>
              <a:t>Giấy chứng nhận kiểm dịch động vật (Veterinary certificate):</a:t>
            </a:r>
            <a:r>
              <a:rPr lang="vi-VN" b="0" i="0" u="none" strike="noStrike" baseline="0" dirty="0">
                <a:solidFill>
                  <a:srgbClr val="9900FF"/>
                </a:solidFill>
              </a:rPr>
              <a:t> </a:t>
            </a:r>
            <a:r>
              <a:rPr lang="vi-VN" b="0" i="0" u="none" strike="noStrike" baseline="0" dirty="0">
                <a:solidFill>
                  <a:srgbClr val="002060"/>
                </a:solidFill>
              </a:rPr>
              <a:t>do cơ quan thú y cấp khi hàng hóa là động vật hoặc có nguồn gốc động vật (lông cừu, lông thú, len, trứng...). </a:t>
            </a:r>
          </a:p>
          <a:p>
            <a:pPr marL="0" indent="0" algn="just">
              <a:buNone/>
            </a:pPr>
            <a:r>
              <a:rPr lang="en-US" b="1" i="0" u="none" strike="noStrike" baseline="0" dirty="0">
                <a:solidFill>
                  <a:srgbClr val="9900FF"/>
                </a:solidFill>
              </a:rPr>
              <a:t>(5) </a:t>
            </a:r>
            <a:r>
              <a:rPr lang="vi-VN" b="1" i="0" u="none" strike="noStrike" baseline="0" dirty="0">
                <a:solidFill>
                  <a:srgbClr val="9900FF"/>
                </a:solidFill>
              </a:rPr>
              <a:t>Giấy chứng nhận kiểm dịch thực vật (phytosanitary certificate): </a:t>
            </a:r>
            <a:r>
              <a:rPr lang="vi-VN" b="0" i="0" u="none" strike="noStrike" baseline="0" dirty="0">
                <a:solidFill>
                  <a:srgbClr val="002060"/>
                </a:solidFill>
              </a:rPr>
              <a:t>do cơ quan bảo vệ thực vật cấp khi hàng hóa là thực vật, thảo mộc hoặc có nguồn gốc từ thực vật (hạt giống, bông, thuốc lá...). </a:t>
            </a:r>
          </a:p>
          <a:p>
            <a:pPr marL="0" indent="0" algn="just">
              <a:buNone/>
            </a:pPr>
            <a:r>
              <a:rPr lang="en-US" b="1" i="0" u="none" strike="noStrike" baseline="0" dirty="0">
                <a:solidFill>
                  <a:srgbClr val="9900FF"/>
                </a:solidFill>
              </a:rPr>
              <a:t>(6) </a:t>
            </a:r>
            <a:r>
              <a:rPr lang="vi-VN" b="1" i="0" u="none" strike="noStrike" baseline="0" dirty="0">
                <a:solidFill>
                  <a:srgbClr val="9900FF"/>
                </a:solidFill>
              </a:rPr>
              <a:t>Giấy chứng nhận xuất xứ (certificate of origin): </a:t>
            </a:r>
            <a:r>
              <a:rPr lang="vi-VN" b="0" i="0" u="none" strike="noStrike" baseline="0" dirty="0">
                <a:solidFill>
                  <a:srgbClr val="002060"/>
                </a:solidFill>
              </a:rPr>
              <a:t>Là chứng từ do tổ chức có thẩm quyền cấp để xác nhận nơi sản xuất hoặc khai thác ra hàng hóa. </a:t>
            </a:r>
            <a:endParaRPr lang="en-US" b="0" i="0" u="none" strike="noStrike" baseline="0" dirty="0">
              <a:solidFill>
                <a:srgbClr val="002060"/>
              </a:solidFill>
            </a:endParaRPr>
          </a:p>
          <a:p>
            <a:pPr marL="0" indent="0" algn="just">
              <a:buNone/>
            </a:pPr>
            <a:r>
              <a:rPr lang="vi-VN" b="1" i="0" u="none" strike="noStrike" baseline="0" dirty="0">
                <a:solidFill>
                  <a:srgbClr val="9900FF"/>
                </a:solidFill>
              </a:rPr>
              <a:t> </a:t>
            </a:r>
            <a:r>
              <a:rPr lang="en-US" b="1" i="0" u="none" strike="noStrike" baseline="0" dirty="0">
                <a:solidFill>
                  <a:srgbClr val="9900FF"/>
                </a:solidFill>
              </a:rPr>
              <a:t>(7) </a:t>
            </a:r>
            <a:r>
              <a:rPr lang="vi-VN" b="1" i="0" u="none" strike="noStrike" baseline="0" dirty="0">
                <a:solidFill>
                  <a:srgbClr val="9900FF"/>
                </a:solidFill>
              </a:rPr>
              <a:t>Hóa đơn lãnh sự</a:t>
            </a:r>
            <a:r>
              <a:rPr lang="vi-VN" b="1" i="1" u="none" strike="noStrike" baseline="0" dirty="0">
                <a:solidFill>
                  <a:srgbClr val="9900FF"/>
                </a:solidFill>
              </a:rPr>
              <a:t>: </a:t>
            </a:r>
            <a:r>
              <a:rPr lang="vi-VN" b="0" i="0" u="none" strike="noStrike" baseline="0" dirty="0">
                <a:solidFill>
                  <a:srgbClr val="002060"/>
                </a:solidFill>
              </a:rPr>
              <a:t>Là hóa đơn trên đó cơ quan lãnh sự của nước xuất khẩu đang công tác tại nước nhập khẩu chứng thực về giá cả và tổng trị giá của lô hàng. </a:t>
            </a:r>
            <a:endParaRPr lang="en-GB" dirty="0">
              <a:solidFill>
                <a:srgbClr val="002060"/>
              </a:solidFill>
            </a:endParaRPr>
          </a:p>
          <a:p>
            <a:pPr marL="0" indent="0" algn="just">
              <a:buNone/>
            </a:pPr>
            <a:r>
              <a:rPr lang="en-GB" b="1" dirty="0">
                <a:solidFill>
                  <a:srgbClr val="002060"/>
                </a:solidFill>
              </a:rPr>
              <a:t> </a:t>
            </a:r>
          </a:p>
          <a:p>
            <a:pPr marL="0" indent="0">
              <a:buNone/>
            </a:pPr>
            <a:endParaRPr lang="en-GB" dirty="0">
              <a:solidFill>
                <a:srgbClr val="002060"/>
              </a:solidFill>
            </a:endParaRPr>
          </a:p>
        </p:txBody>
      </p:sp>
      <p:sp>
        <p:nvSpPr>
          <p:cNvPr id="6" name="Title 1">
            <a:extLst>
              <a:ext uri="{FF2B5EF4-FFF2-40B4-BE49-F238E27FC236}">
                <a16:creationId xmlns:a16="http://schemas.microsoft.com/office/drawing/2014/main" id="{994CB73C-89B1-CC3F-7353-6E51DBE4AEA1}"/>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427916E3-51EF-B405-94DC-730574E699B5}"/>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8" name="Picture 12">
            <a:extLst>
              <a:ext uri="{FF2B5EF4-FFF2-40B4-BE49-F238E27FC236}">
                <a16:creationId xmlns:a16="http://schemas.microsoft.com/office/drawing/2014/main" id="{BC6014F8-FDA3-0E2E-C86E-49F67706DA7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9" name="Picture 11">
            <a:extLst>
              <a:ext uri="{FF2B5EF4-FFF2-40B4-BE49-F238E27FC236}">
                <a16:creationId xmlns:a16="http://schemas.microsoft.com/office/drawing/2014/main" id="{D8824F77-8751-D141-E0FA-ED8A3D2FBE2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308753199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DC8522-54BF-4542-A0C0-C3F2C0E54BFB}"/>
              </a:ext>
            </a:extLst>
          </p:cNvPr>
          <p:cNvSpPr>
            <a:spLocks noGrp="1"/>
          </p:cNvSpPr>
          <p:nvPr>
            <p:ph idx="1"/>
          </p:nvPr>
        </p:nvSpPr>
        <p:spPr>
          <a:xfrm>
            <a:off x="1257300" y="2738438"/>
            <a:ext cx="16744950" cy="6527007"/>
          </a:xfrm>
        </p:spPr>
        <p:txBody>
          <a:bodyPr>
            <a:normAutofit/>
          </a:bodyPr>
          <a:lstStyle/>
          <a:p>
            <a:pPr marL="0" indent="0">
              <a:buNone/>
            </a:pPr>
            <a:r>
              <a:rPr lang="vi-VN" sz="3600" b="1" i="1" dirty="0">
                <a:solidFill>
                  <a:srgbClr val="FF0000"/>
                </a:solidFill>
                <a:latin typeface="+mn-lt"/>
              </a:rPr>
              <a:t>Thứ hai</a:t>
            </a:r>
            <a:endParaRPr lang="en-US" sz="3600" b="1" i="1" dirty="0">
              <a:solidFill>
                <a:srgbClr val="FF0000"/>
              </a:solidFill>
              <a:latin typeface="+mn-lt"/>
            </a:endParaRPr>
          </a:p>
          <a:p>
            <a:pPr marL="0" indent="0">
              <a:buNone/>
            </a:pPr>
            <a:r>
              <a:rPr lang="en-US" sz="3600" b="1" i="1" dirty="0">
                <a:solidFill>
                  <a:srgbClr val="FF0000"/>
                </a:solidFill>
                <a:latin typeface="+mn-lt"/>
              </a:rPr>
              <a:t>C</a:t>
            </a:r>
            <a:r>
              <a:rPr lang="vi-VN" sz="3600" b="1" i="1" dirty="0">
                <a:solidFill>
                  <a:srgbClr val="FF0000"/>
                </a:solidFill>
                <a:latin typeface="+mn-lt"/>
              </a:rPr>
              <a:t>hứng từ hàng hóa</a:t>
            </a:r>
            <a:r>
              <a:rPr lang="vi-VN" sz="3600" b="1" dirty="0">
                <a:solidFill>
                  <a:srgbClr val="FF0000"/>
                </a:solidFill>
                <a:latin typeface="+mn-lt"/>
              </a:rPr>
              <a:t>: </a:t>
            </a:r>
            <a:r>
              <a:rPr lang="vi-VN" sz="3600" dirty="0">
                <a:solidFill>
                  <a:srgbClr val="000000"/>
                </a:solidFill>
                <a:latin typeface="+mn-lt"/>
              </a:rPr>
              <a:t>Là những chứng từ do bên bán (bên xuất khẩu) phát hành trong đó nói rõ đặc điểm về trị giá, chất lượng, sản lượng của hàng hóa. </a:t>
            </a:r>
            <a:endParaRPr lang="en-GB" sz="3600" dirty="0">
              <a:latin typeface="+mn-lt"/>
            </a:endParaRPr>
          </a:p>
        </p:txBody>
      </p:sp>
      <p:sp>
        <p:nvSpPr>
          <p:cNvPr id="6" name="Title 1">
            <a:extLst>
              <a:ext uri="{FF2B5EF4-FFF2-40B4-BE49-F238E27FC236}">
                <a16:creationId xmlns:a16="http://schemas.microsoft.com/office/drawing/2014/main" id="{7C0E924D-D93B-FD5B-6CCA-688CDF722371}"/>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9B9666B5-F0A6-0F4F-F92F-B8196DD79910}"/>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8" name="Picture 12">
            <a:extLst>
              <a:ext uri="{FF2B5EF4-FFF2-40B4-BE49-F238E27FC236}">
                <a16:creationId xmlns:a16="http://schemas.microsoft.com/office/drawing/2014/main" id="{084EA8BD-394A-BA27-FE21-89A7F39A788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9" name="Picture 11">
            <a:extLst>
              <a:ext uri="{FF2B5EF4-FFF2-40B4-BE49-F238E27FC236}">
                <a16:creationId xmlns:a16="http://schemas.microsoft.com/office/drawing/2014/main" id="{E938CCEF-26E0-E3AE-5D33-59F59672CE5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387442128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8288000" cy="10286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close-up of a paper&#10;&#10;AI-generated content may be incorrect.">
            <a:extLst>
              <a:ext uri="{FF2B5EF4-FFF2-40B4-BE49-F238E27FC236}">
                <a16:creationId xmlns:a16="http://schemas.microsoft.com/office/drawing/2014/main" id="{BB516D62-A346-77BF-C41A-77228FB690A0}"/>
              </a:ext>
            </a:extLst>
          </p:cNvPr>
          <p:cNvPicPr>
            <a:picLocks noChangeAspect="1"/>
          </p:cNvPicPr>
          <p:nvPr/>
        </p:nvPicPr>
        <p:blipFill>
          <a:blip r:embed="rId2"/>
          <a:srcRect t="934"/>
          <a:stretch/>
        </p:blipFill>
        <p:spPr>
          <a:xfrm>
            <a:off x="20" y="646"/>
            <a:ext cx="12172930" cy="9612467"/>
          </a:xfrm>
          <a:prstGeom prst="rect">
            <a:avLst/>
          </a:prstGeom>
        </p:spPr>
      </p:pic>
      <p:sp>
        <p:nvSpPr>
          <p:cNvPr id="3" name="Content Placeholder 2">
            <a:extLst>
              <a:ext uri="{FF2B5EF4-FFF2-40B4-BE49-F238E27FC236}">
                <a16:creationId xmlns:a16="http://schemas.microsoft.com/office/drawing/2014/main" id="{4451B7E7-F217-46EF-A688-6F183040DE0B}"/>
              </a:ext>
            </a:extLst>
          </p:cNvPr>
          <p:cNvSpPr>
            <a:spLocks noGrp="1"/>
          </p:cNvSpPr>
          <p:nvPr>
            <p:ph idx="1"/>
          </p:nvPr>
        </p:nvSpPr>
        <p:spPr>
          <a:xfrm>
            <a:off x="11963400" y="2400300"/>
            <a:ext cx="5437112" cy="5919997"/>
          </a:xfrm>
        </p:spPr>
        <p:txBody>
          <a:bodyPr>
            <a:normAutofit/>
          </a:bodyPr>
          <a:lstStyle/>
          <a:p>
            <a:pPr marL="0" indent="0" algn="just">
              <a:buNone/>
            </a:pPr>
            <a:r>
              <a:rPr lang="en-US" b="1" dirty="0">
                <a:solidFill>
                  <a:srgbClr val="002060"/>
                </a:solidFill>
              </a:rPr>
              <a:t>(1) </a:t>
            </a:r>
            <a:r>
              <a:rPr lang="vi-VN" b="1" dirty="0">
                <a:solidFill>
                  <a:srgbClr val="002060"/>
                </a:solidFill>
              </a:rPr>
              <a:t>Hóa đơn thương mại (commercial invoice): </a:t>
            </a:r>
            <a:r>
              <a:rPr lang="vi-VN" dirty="0">
                <a:solidFill>
                  <a:srgbClr val="002060"/>
                </a:solidFill>
              </a:rPr>
              <a:t>Là chứng từ cơ bản phục vụ cho việc thanh toán, là yêu cầu của người bán đòi người mua phải trả số tiền trên hóa đơn. </a:t>
            </a:r>
            <a:endParaRPr lang="en-US" dirty="0">
              <a:solidFill>
                <a:srgbClr val="002060"/>
              </a:solidFill>
            </a:endParaRPr>
          </a:p>
        </p:txBody>
      </p:sp>
      <p:sp>
        <p:nvSpPr>
          <p:cNvPr id="15" name="Rectangle 14">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9613111"/>
            <a:ext cx="18287996" cy="685803"/>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 y="9613113"/>
            <a:ext cx="12172950" cy="673887"/>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181972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205945-A989-4D5C-8DA5-6D912E904051}"/>
              </a:ext>
            </a:extLst>
          </p:cNvPr>
          <p:cNvSpPr>
            <a:spLocks noGrp="1"/>
          </p:cNvSpPr>
          <p:nvPr>
            <p:ph idx="1"/>
          </p:nvPr>
        </p:nvSpPr>
        <p:spPr>
          <a:xfrm>
            <a:off x="729255" y="2605854"/>
            <a:ext cx="16252032" cy="5823451"/>
          </a:xfrm>
        </p:spPr>
        <p:txBody>
          <a:bodyPr>
            <a:noAutofit/>
          </a:bodyPr>
          <a:lstStyle/>
          <a:p>
            <a:pPr marL="0" indent="0" algn="just">
              <a:buNone/>
            </a:pPr>
            <a:r>
              <a:rPr lang="vi-VN" b="0" i="0" u="none" strike="noStrike" baseline="0" dirty="0">
                <a:solidFill>
                  <a:srgbClr val="002060"/>
                </a:solidFill>
              </a:rPr>
              <a:t>Theo chức năng có thể phân hóa đơn thương mại thành: </a:t>
            </a:r>
            <a:endParaRPr lang="en-US" b="0" i="0" u="none" strike="noStrike" baseline="0" dirty="0">
              <a:solidFill>
                <a:srgbClr val="002060"/>
              </a:solidFill>
            </a:endParaRPr>
          </a:p>
          <a:p>
            <a:pPr marL="0" indent="0" algn="just">
              <a:buNone/>
            </a:pPr>
            <a:r>
              <a:rPr lang="vi-VN" b="0" i="0" u="none" strike="noStrike" baseline="0" dirty="0">
                <a:solidFill>
                  <a:srgbClr val="002060"/>
                </a:solidFill>
              </a:rPr>
              <a:t>+ Hóa đơn chính thức (final invoice): dùng để thanh toán khi thực hiện toàn bộ hợp đồng. </a:t>
            </a:r>
          </a:p>
          <a:p>
            <a:pPr marL="0" indent="0" algn="just">
              <a:buNone/>
            </a:pPr>
            <a:r>
              <a:rPr lang="vi-VN" b="0" i="0" u="none" strike="noStrike" baseline="0" dirty="0">
                <a:solidFill>
                  <a:srgbClr val="002060"/>
                </a:solidFill>
              </a:rPr>
              <a:t>+ Hóa đơn chiếu lệ (proforma invoice): không dùng để thanh toán, dùng để gửi đi triển lãm, gửi đi bán, làm thủ tục để xin phép nhập khẩu hàng hóa. </a:t>
            </a:r>
          </a:p>
          <a:p>
            <a:pPr marL="0" indent="0" algn="just">
              <a:buNone/>
            </a:pPr>
            <a:r>
              <a:rPr lang="vi-VN" b="0" i="0" u="none" strike="noStrike" baseline="0" dirty="0">
                <a:solidFill>
                  <a:srgbClr val="002060"/>
                </a:solidFill>
              </a:rPr>
              <a:t>+ Hóa đơn chi tiết (detailed invoice): là hóa đơn dùng để phân tích chi tiết các bộ phận của giá hàng. </a:t>
            </a:r>
            <a:endParaRPr lang="en-US" dirty="0">
              <a:solidFill>
                <a:srgbClr val="002060"/>
              </a:solidFill>
            </a:endParaRPr>
          </a:p>
          <a:p>
            <a:pPr marL="0" indent="0" algn="just">
              <a:buNone/>
            </a:pPr>
            <a:r>
              <a:rPr lang="vi-VN" b="0" i="0" u="none" strike="noStrike" baseline="0" dirty="0">
                <a:solidFill>
                  <a:srgbClr val="002060"/>
                </a:solidFill>
              </a:rPr>
              <a:t>+ Hóa đơn xác nhận: phải có chữ kí của phòng Thương mại Công nghiệp xác định xuất xứ hàng hóa. </a:t>
            </a:r>
          </a:p>
          <a:p>
            <a:pPr marL="0" indent="0" algn="just">
              <a:buNone/>
            </a:pPr>
            <a:r>
              <a:rPr lang="vi-VN" b="0" i="0" u="none" strike="noStrike" baseline="0" dirty="0">
                <a:solidFill>
                  <a:srgbClr val="002060"/>
                </a:solidFill>
              </a:rPr>
              <a:t>+ Hóa đơn hải quan: là hóa đơn chứng nhận bên xuất khẩu đã nộp các khoản lệ phí của hải quan. </a:t>
            </a:r>
            <a:endParaRPr lang="en-GB" dirty="0">
              <a:solidFill>
                <a:srgbClr val="002060"/>
              </a:solidFill>
            </a:endParaRPr>
          </a:p>
          <a:p>
            <a:pPr algn="just"/>
            <a:endParaRPr lang="en-GB" dirty="0">
              <a:solidFill>
                <a:srgbClr val="002060"/>
              </a:solidFill>
            </a:endParaRPr>
          </a:p>
        </p:txBody>
      </p:sp>
      <p:sp>
        <p:nvSpPr>
          <p:cNvPr id="6" name="Title 1">
            <a:extLst>
              <a:ext uri="{FF2B5EF4-FFF2-40B4-BE49-F238E27FC236}">
                <a16:creationId xmlns:a16="http://schemas.microsoft.com/office/drawing/2014/main" id="{72B3D1A8-330D-F4EE-B0C1-4395A06EAE47}"/>
              </a:ext>
            </a:extLst>
          </p:cNvPr>
          <p:cNvSpPr txBox="1">
            <a:spLocks/>
          </p:cNvSpPr>
          <p:nvPr/>
        </p:nvSpPr>
        <p:spPr>
          <a:xfrm>
            <a:off x="739552" y="1209683"/>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C40D14E4-F910-1892-EB30-A434AE026AF0}"/>
              </a:ext>
            </a:extLst>
          </p:cNvPr>
          <p:cNvSpPr txBox="1"/>
          <p:nvPr/>
        </p:nvSpPr>
        <p:spPr>
          <a:xfrm>
            <a:off x="1501552" y="44024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8" name="Picture 12">
            <a:extLst>
              <a:ext uri="{FF2B5EF4-FFF2-40B4-BE49-F238E27FC236}">
                <a16:creationId xmlns:a16="http://schemas.microsoft.com/office/drawing/2014/main" id="{C6319FF5-0352-BBC8-83D6-0C42E7F2023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9" name="Picture 11">
            <a:extLst>
              <a:ext uri="{FF2B5EF4-FFF2-40B4-BE49-F238E27FC236}">
                <a16:creationId xmlns:a16="http://schemas.microsoft.com/office/drawing/2014/main" id="{5DB46CDE-C49E-2C78-4D60-BC8C31EDAEF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73349513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8633F1-798C-4EA6-B01A-DD8B94E0D8D6}"/>
              </a:ext>
            </a:extLst>
          </p:cNvPr>
          <p:cNvSpPr>
            <a:spLocks noGrp="1"/>
          </p:cNvSpPr>
          <p:nvPr>
            <p:ph idx="1"/>
          </p:nvPr>
        </p:nvSpPr>
        <p:spPr>
          <a:xfrm>
            <a:off x="762000" y="2244099"/>
            <a:ext cx="15773400" cy="6019800"/>
          </a:xfrm>
        </p:spPr>
        <p:txBody>
          <a:bodyPr>
            <a:noAutofit/>
          </a:bodyPr>
          <a:lstStyle/>
          <a:p>
            <a:pPr marL="0" indent="0" algn="just">
              <a:spcBef>
                <a:spcPts val="0"/>
              </a:spcBef>
              <a:buNone/>
            </a:pPr>
            <a:r>
              <a:rPr lang="en-GB" dirty="0">
                <a:solidFill>
                  <a:srgbClr val="002060"/>
                </a:solidFill>
              </a:rPr>
              <a:t>(2) </a:t>
            </a:r>
            <a:r>
              <a:rPr lang="en-GB" b="1" dirty="0" err="1">
                <a:solidFill>
                  <a:srgbClr val="002060"/>
                </a:solidFill>
              </a:rPr>
              <a:t>Bảng</a:t>
            </a:r>
            <a:r>
              <a:rPr lang="en-GB" b="1" dirty="0">
                <a:solidFill>
                  <a:srgbClr val="002060"/>
                </a:solidFill>
              </a:rPr>
              <a:t> </a:t>
            </a:r>
            <a:r>
              <a:rPr lang="en-GB" b="1" dirty="0" err="1">
                <a:solidFill>
                  <a:srgbClr val="002060"/>
                </a:solidFill>
              </a:rPr>
              <a:t>kê</a:t>
            </a:r>
            <a:r>
              <a:rPr lang="en-GB" b="1" dirty="0">
                <a:solidFill>
                  <a:srgbClr val="002060"/>
                </a:solidFill>
              </a:rPr>
              <a:t> chi </a:t>
            </a:r>
            <a:r>
              <a:rPr lang="en-GB" b="1" dirty="0" err="1">
                <a:solidFill>
                  <a:srgbClr val="002060"/>
                </a:solidFill>
              </a:rPr>
              <a:t>tiết</a:t>
            </a:r>
            <a:r>
              <a:rPr lang="en-GB" b="1" dirty="0">
                <a:solidFill>
                  <a:srgbClr val="002060"/>
                </a:solidFill>
              </a:rPr>
              <a:t>: </a:t>
            </a:r>
            <a:r>
              <a:rPr lang="en-GB" dirty="0" err="1">
                <a:solidFill>
                  <a:srgbClr val="002060"/>
                </a:solidFill>
              </a:rPr>
              <a:t>Là</a:t>
            </a:r>
            <a:r>
              <a:rPr lang="en-GB" dirty="0">
                <a:solidFill>
                  <a:srgbClr val="002060"/>
                </a:solidFill>
              </a:rPr>
              <a:t> </a:t>
            </a:r>
            <a:r>
              <a:rPr lang="en-GB" dirty="0" err="1">
                <a:solidFill>
                  <a:srgbClr val="002060"/>
                </a:solidFill>
              </a:rPr>
              <a:t>chứng</a:t>
            </a:r>
            <a:r>
              <a:rPr lang="en-GB" dirty="0">
                <a:solidFill>
                  <a:srgbClr val="002060"/>
                </a:solidFill>
              </a:rPr>
              <a:t> </a:t>
            </a:r>
            <a:r>
              <a:rPr lang="en-GB" dirty="0" err="1">
                <a:solidFill>
                  <a:srgbClr val="002060"/>
                </a:solidFill>
              </a:rPr>
              <a:t>từ</a:t>
            </a:r>
            <a:r>
              <a:rPr lang="en-GB" dirty="0">
                <a:solidFill>
                  <a:srgbClr val="002060"/>
                </a:solidFill>
              </a:rPr>
              <a:t> chi </a:t>
            </a:r>
            <a:r>
              <a:rPr lang="en-GB" dirty="0" err="1">
                <a:solidFill>
                  <a:srgbClr val="002060"/>
                </a:solidFill>
              </a:rPr>
              <a:t>tiết</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r>
              <a:rPr lang="en-GB" dirty="0" err="1">
                <a:solidFill>
                  <a:srgbClr val="002060"/>
                </a:solidFill>
              </a:rPr>
              <a:t>trong</a:t>
            </a:r>
            <a:r>
              <a:rPr lang="en-GB" dirty="0">
                <a:solidFill>
                  <a:srgbClr val="002060"/>
                </a:solidFill>
              </a:rPr>
              <a:t> </a:t>
            </a:r>
            <a:r>
              <a:rPr lang="en-GB" dirty="0" err="1">
                <a:solidFill>
                  <a:srgbClr val="002060"/>
                </a:solidFill>
              </a:rPr>
              <a:t>lô</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khi</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r>
              <a:rPr lang="en-GB" dirty="0" err="1">
                <a:solidFill>
                  <a:srgbClr val="002060"/>
                </a:solidFill>
              </a:rPr>
              <a:t>có</a:t>
            </a:r>
            <a:r>
              <a:rPr lang="en-GB" dirty="0">
                <a:solidFill>
                  <a:srgbClr val="002060"/>
                </a:solidFill>
              </a:rPr>
              <a:t> </a:t>
            </a:r>
            <a:r>
              <a:rPr lang="en-GB" dirty="0" err="1">
                <a:solidFill>
                  <a:srgbClr val="002060"/>
                </a:solidFill>
              </a:rPr>
              <a:t>nhiều</a:t>
            </a:r>
            <a:r>
              <a:rPr lang="en-GB" dirty="0">
                <a:solidFill>
                  <a:srgbClr val="002060"/>
                </a:solidFill>
              </a:rPr>
              <a:t> </a:t>
            </a:r>
            <a:r>
              <a:rPr lang="en-GB" dirty="0" err="1">
                <a:solidFill>
                  <a:srgbClr val="002060"/>
                </a:solidFill>
              </a:rPr>
              <a:t>loại</a:t>
            </a:r>
            <a:r>
              <a:rPr lang="en-GB" dirty="0">
                <a:solidFill>
                  <a:srgbClr val="002060"/>
                </a:solidFill>
              </a:rPr>
              <a:t> </a:t>
            </a:r>
            <a:r>
              <a:rPr lang="en-GB" dirty="0" err="1">
                <a:solidFill>
                  <a:srgbClr val="002060"/>
                </a:solidFill>
              </a:rPr>
              <a:t>khác</a:t>
            </a:r>
            <a:r>
              <a:rPr lang="en-GB" dirty="0">
                <a:solidFill>
                  <a:srgbClr val="002060"/>
                </a:solidFill>
              </a:rPr>
              <a:t> </a:t>
            </a:r>
            <a:r>
              <a:rPr lang="en-GB" dirty="0" err="1">
                <a:solidFill>
                  <a:srgbClr val="002060"/>
                </a:solidFill>
              </a:rPr>
              <a:t>nhau</a:t>
            </a:r>
            <a:r>
              <a:rPr lang="en-GB" dirty="0">
                <a:solidFill>
                  <a:srgbClr val="002060"/>
                </a:solidFill>
              </a:rPr>
              <a:t>, </a:t>
            </a:r>
            <a:r>
              <a:rPr lang="en-GB" dirty="0" err="1">
                <a:solidFill>
                  <a:srgbClr val="002060"/>
                </a:solidFill>
              </a:rPr>
              <a:t>tên</a:t>
            </a:r>
            <a:r>
              <a:rPr lang="en-GB" dirty="0">
                <a:solidFill>
                  <a:srgbClr val="002060"/>
                </a:solidFill>
              </a:rPr>
              <a:t> </a:t>
            </a:r>
            <a:r>
              <a:rPr lang="en-GB" dirty="0" err="1">
                <a:solidFill>
                  <a:srgbClr val="002060"/>
                </a:solidFill>
              </a:rPr>
              <a:t>gọi</a:t>
            </a:r>
            <a:r>
              <a:rPr lang="en-GB" dirty="0">
                <a:solidFill>
                  <a:srgbClr val="002060"/>
                </a:solidFill>
              </a:rPr>
              <a:t> </a:t>
            </a:r>
            <a:r>
              <a:rPr lang="en-GB" dirty="0" err="1">
                <a:solidFill>
                  <a:srgbClr val="002060"/>
                </a:solidFill>
              </a:rPr>
              <a:t>khác</a:t>
            </a:r>
            <a:r>
              <a:rPr lang="en-GB" dirty="0">
                <a:solidFill>
                  <a:srgbClr val="002060"/>
                </a:solidFill>
              </a:rPr>
              <a:t> </a:t>
            </a:r>
            <a:r>
              <a:rPr lang="en-GB" dirty="0" err="1">
                <a:solidFill>
                  <a:srgbClr val="002060"/>
                </a:solidFill>
              </a:rPr>
              <a:t>nhau</a:t>
            </a:r>
            <a:r>
              <a:rPr lang="en-GB" dirty="0">
                <a:solidFill>
                  <a:srgbClr val="002060"/>
                </a:solidFill>
              </a:rPr>
              <a:t>. </a:t>
            </a:r>
          </a:p>
          <a:p>
            <a:pPr marL="0" indent="0" algn="just">
              <a:spcBef>
                <a:spcPts val="0"/>
              </a:spcBef>
              <a:buNone/>
            </a:pPr>
            <a:r>
              <a:rPr lang="en-GB" dirty="0">
                <a:solidFill>
                  <a:srgbClr val="002060"/>
                </a:solidFill>
              </a:rPr>
              <a:t>(3) </a:t>
            </a:r>
            <a:r>
              <a:rPr lang="en-GB" b="1" dirty="0" err="1">
                <a:solidFill>
                  <a:srgbClr val="002060"/>
                </a:solidFill>
              </a:rPr>
              <a:t>Phiếu</a:t>
            </a:r>
            <a:r>
              <a:rPr lang="en-GB" b="1" dirty="0">
                <a:solidFill>
                  <a:srgbClr val="002060"/>
                </a:solidFill>
              </a:rPr>
              <a:t> </a:t>
            </a:r>
            <a:r>
              <a:rPr lang="en-GB" b="1" dirty="0" err="1">
                <a:solidFill>
                  <a:srgbClr val="002060"/>
                </a:solidFill>
              </a:rPr>
              <a:t>đóng</a:t>
            </a:r>
            <a:r>
              <a:rPr lang="en-GB" b="1" dirty="0">
                <a:solidFill>
                  <a:srgbClr val="002060"/>
                </a:solidFill>
              </a:rPr>
              <a:t> </a:t>
            </a:r>
            <a:r>
              <a:rPr lang="en-GB" b="1" dirty="0" err="1">
                <a:solidFill>
                  <a:srgbClr val="002060"/>
                </a:solidFill>
              </a:rPr>
              <a:t>gói</a:t>
            </a:r>
            <a:r>
              <a:rPr lang="en-GB" b="1" dirty="0">
                <a:solidFill>
                  <a:srgbClr val="002060"/>
                </a:solidFill>
              </a:rPr>
              <a:t>: </a:t>
            </a:r>
            <a:r>
              <a:rPr lang="en-GB" dirty="0" err="1">
                <a:solidFill>
                  <a:srgbClr val="002060"/>
                </a:solidFill>
              </a:rPr>
              <a:t>Là</a:t>
            </a:r>
            <a:r>
              <a:rPr lang="en-GB" dirty="0">
                <a:solidFill>
                  <a:srgbClr val="002060"/>
                </a:solidFill>
              </a:rPr>
              <a:t> </a:t>
            </a:r>
            <a:r>
              <a:rPr lang="en-GB" dirty="0" err="1">
                <a:solidFill>
                  <a:srgbClr val="002060"/>
                </a:solidFill>
              </a:rPr>
              <a:t>bảng</a:t>
            </a:r>
            <a:r>
              <a:rPr lang="en-GB" dirty="0">
                <a:solidFill>
                  <a:srgbClr val="002060"/>
                </a:solidFill>
              </a:rPr>
              <a:t> </a:t>
            </a:r>
            <a:r>
              <a:rPr lang="en-GB" dirty="0" err="1">
                <a:solidFill>
                  <a:srgbClr val="002060"/>
                </a:solidFill>
              </a:rPr>
              <a:t>kê</a:t>
            </a:r>
            <a:r>
              <a:rPr lang="en-GB" dirty="0">
                <a:solidFill>
                  <a:srgbClr val="002060"/>
                </a:solidFill>
              </a:rPr>
              <a:t> </a:t>
            </a:r>
            <a:r>
              <a:rPr lang="en-GB" dirty="0" err="1">
                <a:solidFill>
                  <a:srgbClr val="002060"/>
                </a:solidFill>
              </a:rPr>
              <a:t>khai</a:t>
            </a:r>
            <a:r>
              <a:rPr lang="en-GB" dirty="0">
                <a:solidFill>
                  <a:srgbClr val="002060"/>
                </a:solidFill>
              </a:rPr>
              <a:t> </a:t>
            </a:r>
            <a:r>
              <a:rPr lang="en-GB" dirty="0" err="1">
                <a:solidFill>
                  <a:srgbClr val="002060"/>
                </a:solidFill>
              </a:rPr>
              <a:t>tất</a:t>
            </a:r>
            <a:r>
              <a:rPr lang="en-GB" dirty="0">
                <a:solidFill>
                  <a:srgbClr val="002060"/>
                </a:solidFill>
              </a:rPr>
              <a:t> </a:t>
            </a:r>
            <a:r>
              <a:rPr lang="en-GB" dirty="0" err="1">
                <a:solidFill>
                  <a:srgbClr val="002060"/>
                </a:solidFill>
              </a:rPr>
              <a:t>cả</a:t>
            </a:r>
            <a:r>
              <a:rPr lang="en-GB" dirty="0">
                <a:solidFill>
                  <a:srgbClr val="002060"/>
                </a:solidFill>
              </a:rPr>
              <a:t> </a:t>
            </a:r>
            <a:r>
              <a:rPr lang="en-GB" dirty="0" err="1">
                <a:solidFill>
                  <a:srgbClr val="002060"/>
                </a:solidFill>
              </a:rPr>
              <a:t>các</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r>
              <a:rPr lang="en-GB" dirty="0" err="1">
                <a:solidFill>
                  <a:srgbClr val="002060"/>
                </a:solidFill>
              </a:rPr>
              <a:t>đựng</a:t>
            </a:r>
            <a:r>
              <a:rPr lang="en-GB" dirty="0">
                <a:solidFill>
                  <a:srgbClr val="002060"/>
                </a:solidFill>
              </a:rPr>
              <a:t> </a:t>
            </a:r>
            <a:r>
              <a:rPr lang="en-GB" dirty="0" err="1">
                <a:solidFill>
                  <a:srgbClr val="002060"/>
                </a:solidFill>
              </a:rPr>
              <a:t>trong</a:t>
            </a:r>
            <a:r>
              <a:rPr lang="en-GB" dirty="0">
                <a:solidFill>
                  <a:srgbClr val="002060"/>
                </a:solidFill>
              </a:rPr>
              <a:t> </a:t>
            </a:r>
            <a:r>
              <a:rPr lang="en-GB" dirty="0" err="1">
                <a:solidFill>
                  <a:srgbClr val="002060"/>
                </a:solidFill>
              </a:rPr>
              <a:t>một</a:t>
            </a:r>
            <a:r>
              <a:rPr lang="en-GB" dirty="0">
                <a:solidFill>
                  <a:srgbClr val="002060"/>
                </a:solidFill>
              </a:rPr>
              <a:t> </a:t>
            </a:r>
            <a:r>
              <a:rPr lang="en-GB" dirty="0" err="1">
                <a:solidFill>
                  <a:srgbClr val="002060"/>
                </a:solidFill>
              </a:rPr>
              <a:t>kiện</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hòm</a:t>
            </a:r>
            <a:r>
              <a:rPr lang="en-GB" dirty="0">
                <a:solidFill>
                  <a:srgbClr val="002060"/>
                </a:solidFill>
              </a:rPr>
              <a:t>, </a:t>
            </a:r>
            <a:r>
              <a:rPr lang="en-GB" dirty="0" err="1">
                <a:solidFill>
                  <a:srgbClr val="002060"/>
                </a:solidFill>
              </a:rPr>
              <a:t>thùng</a:t>
            </a:r>
            <a:r>
              <a:rPr lang="en-GB" dirty="0">
                <a:solidFill>
                  <a:srgbClr val="002060"/>
                </a:solidFill>
              </a:rPr>
              <a:t>, container). </a:t>
            </a:r>
          </a:p>
          <a:p>
            <a:pPr marL="0" indent="0" algn="just">
              <a:spcBef>
                <a:spcPts val="0"/>
              </a:spcBef>
              <a:buNone/>
            </a:pPr>
            <a:r>
              <a:rPr lang="en-US" dirty="0">
                <a:solidFill>
                  <a:srgbClr val="002060"/>
                </a:solidFill>
              </a:rPr>
              <a:t>(4)</a:t>
            </a:r>
            <a:r>
              <a:rPr lang="vi-VN" dirty="0">
                <a:solidFill>
                  <a:srgbClr val="002060"/>
                </a:solidFill>
              </a:rPr>
              <a:t> </a:t>
            </a:r>
            <a:r>
              <a:rPr lang="vi-VN" b="1" dirty="0">
                <a:solidFill>
                  <a:srgbClr val="002060"/>
                </a:solidFill>
              </a:rPr>
              <a:t>Giấy chứng nhận phẩm chất</a:t>
            </a:r>
            <a:r>
              <a:rPr lang="vi-VN" b="1" i="1" dirty="0">
                <a:solidFill>
                  <a:srgbClr val="002060"/>
                </a:solidFill>
              </a:rPr>
              <a:t>: </a:t>
            </a:r>
            <a:r>
              <a:rPr lang="vi-VN" dirty="0">
                <a:solidFill>
                  <a:srgbClr val="002060"/>
                </a:solidFill>
              </a:rPr>
              <a:t>là chứng từ xác nhận chất lượng của hàng thực giao và chứng minh phẩm chất của hàng phù hợp với các điều khoản của hợp đồng. </a:t>
            </a:r>
          </a:p>
          <a:p>
            <a:pPr marL="0" indent="0" algn="just">
              <a:spcBef>
                <a:spcPts val="0"/>
              </a:spcBef>
              <a:buNone/>
            </a:pPr>
            <a:r>
              <a:rPr lang="en-US" dirty="0">
                <a:solidFill>
                  <a:srgbClr val="002060"/>
                </a:solidFill>
              </a:rPr>
              <a:t>(5) </a:t>
            </a:r>
            <a:r>
              <a:rPr lang="vi-VN" b="1" dirty="0">
                <a:solidFill>
                  <a:srgbClr val="002060"/>
                </a:solidFill>
              </a:rPr>
              <a:t>Giấy chứng nhận sản lượng: </a:t>
            </a:r>
            <a:r>
              <a:rPr lang="vi-VN" dirty="0">
                <a:solidFill>
                  <a:srgbClr val="002060"/>
                </a:solidFill>
              </a:rPr>
              <a:t>Là chứng từ xác nhận sản lượng của hàng hóa thực giao. </a:t>
            </a:r>
          </a:p>
          <a:p>
            <a:pPr marL="0" indent="0" algn="just">
              <a:spcBef>
                <a:spcPts val="0"/>
              </a:spcBef>
              <a:buNone/>
            </a:pPr>
            <a:r>
              <a:rPr lang="en-US" dirty="0">
                <a:solidFill>
                  <a:srgbClr val="002060"/>
                </a:solidFill>
              </a:rPr>
              <a:t>(6) </a:t>
            </a:r>
            <a:r>
              <a:rPr lang="vi-VN" b="1" dirty="0">
                <a:solidFill>
                  <a:srgbClr val="002060"/>
                </a:solidFill>
              </a:rPr>
              <a:t>Giấy chứng nhận trọng lượng: </a:t>
            </a:r>
            <a:r>
              <a:rPr lang="vi-VN" dirty="0">
                <a:solidFill>
                  <a:srgbClr val="002060"/>
                </a:solidFill>
              </a:rPr>
              <a:t>Là chứng từ xác nhận trọng lượng của hàng thực giao. </a:t>
            </a:r>
            <a:endParaRPr lang="en-GB" dirty="0">
              <a:solidFill>
                <a:srgbClr val="002060"/>
              </a:solidFill>
            </a:endParaRPr>
          </a:p>
        </p:txBody>
      </p:sp>
      <p:sp>
        <p:nvSpPr>
          <p:cNvPr id="6" name="Title 1">
            <a:extLst>
              <a:ext uri="{FF2B5EF4-FFF2-40B4-BE49-F238E27FC236}">
                <a16:creationId xmlns:a16="http://schemas.microsoft.com/office/drawing/2014/main" id="{C2A010F2-4C7D-AE89-5228-1AD71C62CF82}"/>
              </a:ext>
            </a:extLst>
          </p:cNvPr>
          <p:cNvSpPr txBox="1">
            <a:spLocks/>
          </p:cNvSpPr>
          <p:nvPr/>
        </p:nvSpPr>
        <p:spPr>
          <a:xfrm>
            <a:off x="685800" y="941554"/>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E673486E-828D-2123-9197-114328E849D5}"/>
              </a:ext>
            </a:extLst>
          </p:cNvPr>
          <p:cNvSpPr txBox="1"/>
          <p:nvPr/>
        </p:nvSpPr>
        <p:spPr>
          <a:xfrm>
            <a:off x="1524000" y="342900"/>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8" name="Picture 12">
            <a:extLst>
              <a:ext uri="{FF2B5EF4-FFF2-40B4-BE49-F238E27FC236}">
                <a16:creationId xmlns:a16="http://schemas.microsoft.com/office/drawing/2014/main" id="{4C1898F9-202B-C9F7-8F9E-799C8F9D086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9" name="Picture 11">
            <a:extLst>
              <a:ext uri="{FF2B5EF4-FFF2-40B4-BE49-F238E27FC236}">
                <a16:creationId xmlns:a16="http://schemas.microsoft.com/office/drawing/2014/main" id="{92C137B5-ACE2-FA11-EF9C-C90495E9D90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302012203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648AA-33D4-382B-8894-09EA4C72B7B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316E0238-D2B9-3FDD-26DA-74D5460A967E}"/>
              </a:ext>
            </a:extLst>
          </p:cNvPr>
          <p:cNvSpPr txBox="1">
            <a:spLocks/>
          </p:cNvSpPr>
          <p:nvPr/>
        </p:nvSpPr>
        <p:spPr>
          <a:xfrm>
            <a:off x="762000" y="1112341"/>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D365B078-18DA-7473-FA78-06AFAB2AA0BA}"/>
              </a:ext>
            </a:extLst>
          </p:cNvPr>
          <p:cNvSpPr txBox="1"/>
          <p:nvPr/>
        </p:nvSpPr>
        <p:spPr>
          <a:xfrm>
            <a:off x="1524000" y="342900"/>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8" name="Picture 12">
            <a:extLst>
              <a:ext uri="{FF2B5EF4-FFF2-40B4-BE49-F238E27FC236}">
                <a16:creationId xmlns:a16="http://schemas.microsoft.com/office/drawing/2014/main" id="{23B9B93D-2DA4-D702-2DFA-79422A3D4B4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9" name="Picture 11">
            <a:extLst>
              <a:ext uri="{FF2B5EF4-FFF2-40B4-BE49-F238E27FC236}">
                <a16:creationId xmlns:a16="http://schemas.microsoft.com/office/drawing/2014/main" id="{B4949796-6537-61CB-F88D-28CCC488CC4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
        <p:nvSpPr>
          <p:cNvPr id="5" name="Content Placeholder 2">
            <a:extLst>
              <a:ext uri="{FF2B5EF4-FFF2-40B4-BE49-F238E27FC236}">
                <a16:creationId xmlns:a16="http://schemas.microsoft.com/office/drawing/2014/main" id="{266989FD-E2F6-8626-E321-80D0683BB7B3}"/>
              </a:ext>
            </a:extLst>
          </p:cNvPr>
          <p:cNvSpPr>
            <a:spLocks noGrp="1"/>
          </p:cNvSpPr>
          <p:nvPr>
            <p:ph idx="1"/>
          </p:nvPr>
        </p:nvSpPr>
        <p:spPr>
          <a:xfrm>
            <a:off x="970237" y="2937713"/>
            <a:ext cx="8724899" cy="2891588"/>
          </a:xfrm>
        </p:spPr>
        <p:txBody>
          <a:bodyPr>
            <a:normAutofit/>
          </a:bodyPr>
          <a:lstStyle/>
          <a:p>
            <a:pPr marL="0" indent="0">
              <a:buNone/>
            </a:pPr>
            <a:r>
              <a:rPr lang="vi-VN" sz="3600" b="1" i="1" dirty="0">
                <a:solidFill>
                  <a:srgbClr val="C00000"/>
                </a:solidFill>
                <a:latin typeface="+mn-lt"/>
              </a:rPr>
              <a:t>Thứ ba</a:t>
            </a:r>
            <a:endParaRPr lang="en-US" sz="3600" b="1" i="1" dirty="0">
              <a:solidFill>
                <a:srgbClr val="C00000"/>
              </a:solidFill>
              <a:latin typeface="+mn-lt"/>
            </a:endParaRPr>
          </a:p>
          <a:p>
            <a:pPr marL="0" indent="0">
              <a:buNone/>
            </a:pPr>
            <a:r>
              <a:rPr lang="vi-VN" sz="3600" b="1" i="1" dirty="0">
                <a:solidFill>
                  <a:srgbClr val="C00000"/>
                </a:solidFill>
                <a:latin typeface="+mn-lt"/>
              </a:rPr>
              <a:t> Chứng từ vận tải</a:t>
            </a:r>
            <a:r>
              <a:rPr lang="vi-VN" sz="3600" b="1" dirty="0">
                <a:solidFill>
                  <a:srgbClr val="C00000"/>
                </a:solidFill>
                <a:latin typeface="+mn-lt"/>
              </a:rPr>
              <a:t>: </a:t>
            </a:r>
            <a:r>
              <a:rPr lang="vi-VN" sz="3600" dirty="0">
                <a:solidFill>
                  <a:srgbClr val="002060"/>
                </a:solidFill>
                <a:latin typeface="+mn-lt"/>
              </a:rPr>
              <a:t>Là chứng từ do người chuyên chở cấp để xác nhận mình đã nhận hàng để chở. </a:t>
            </a:r>
            <a:endParaRPr lang="en-GB" sz="3600" dirty="0">
              <a:solidFill>
                <a:srgbClr val="002060"/>
              </a:solidFill>
              <a:latin typeface="+mn-lt"/>
            </a:endParaRPr>
          </a:p>
        </p:txBody>
      </p:sp>
      <p:pic>
        <p:nvPicPr>
          <p:cNvPr id="10" name="Picture 2" descr="chung-tu-van-tai-hoan-hao-la-gi-mot-so-vi-du-minh-hoa">
            <a:extLst>
              <a:ext uri="{FF2B5EF4-FFF2-40B4-BE49-F238E27FC236}">
                <a16:creationId xmlns:a16="http://schemas.microsoft.com/office/drawing/2014/main" id="{370C79E5-2F5A-5840-30D9-A4D3502FA9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79883" y="1514475"/>
            <a:ext cx="7593806" cy="8772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34114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44ED0-EF78-1D3B-9FDF-0E12BD72D5AD}"/>
            </a:ext>
          </a:extLst>
        </p:cNvPr>
        <p:cNvGrpSpPr/>
        <p:nvPr/>
      </p:nvGrpSpPr>
      <p:grpSpPr>
        <a:xfrm>
          <a:off x="0" y="0"/>
          <a:ext cx="0" cy="0"/>
          <a:chOff x="0" y="0"/>
          <a:chExt cx="0" cy="0"/>
        </a:xfrm>
      </p:grpSpPr>
      <p:pic>
        <p:nvPicPr>
          <p:cNvPr id="7170" name="Picture 2" descr="chung-tu-van-tai-hoan-hao-la-gi-mot-so-vi-du-minh-hoa">
            <a:extLst>
              <a:ext uri="{FF2B5EF4-FFF2-40B4-BE49-F238E27FC236}">
                <a16:creationId xmlns:a16="http://schemas.microsoft.com/office/drawing/2014/main" id="{DEC05898-8922-F49B-CE2F-6258C87055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9883" y="1514475"/>
            <a:ext cx="7593806" cy="8772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2">
            <a:extLst>
              <a:ext uri="{FF2B5EF4-FFF2-40B4-BE49-F238E27FC236}">
                <a16:creationId xmlns:a16="http://schemas.microsoft.com/office/drawing/2014/main" id="{955C089E-A0FA-62DB-1246-AD88FAF8FA4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3414681">
            <a:off x="-922673" y="8558097"/>
            <a:ext cx="3467572" cy="1502254"/>
          </a:xfrm>
          <a:prstGeom prst="rect">
            <a:avLst/>
          </a:prstGeom>
        </p:spPr>
      </p:pic>
      <p:pic>
        <p:nvPicPr>
          <p:cNvPr id="5" name="Picture 11">
            <a:extLst>
              <a:ext uri="{FF2B5EF4-FFF2-40B4-BE49-F238E27FC236}">
                <a16:creationId xmlns:a16="http://schemas.microsoft.com/office/drawing/2014/main" id="{A67DDFBE-A8BF-4751-88DB-091FFEB7BE2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7268617">
            <a:off x="15667481" y="604238"/>
            <a:ext cx="3467809" cy="1352619"/>
          </a:xfrm>
          <a:prstGeom prst="rect">
            <a:avLst/>
          </a:prstGeom>
        </p:spPr>
      </p:pic>
      <p:sp>
        <p:nvSpPr>
          <p:cNvPr id="8" name="Content Placeholder 2">
            <a:extLst>
              <a:ext uri="{FF2B5EF4-FFF2-40B4-BE49-F238E27FC236}">
                <a16:creationId xmlns:a16="http://schemas.microsoft.com/office/drawing/2014/main" id="{0D4F4CD1-1DE1-1D17-3598-2C42F7D0D117}"/>
              </a:ext>
            </a:extLst>
          </p:cNvPr>
          <p:cNvSpPr txBox="1">
            <a:spLocks/>
          </p:cNvSpPr>
          <p:nvPr/>
        </p:nvSpPr>
        <p:spPr>
          <a:xfrm>
            <a:off x="782243" y="2461480"/>
            <a:ext cx="9428558" cy="711881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10000"/>
              </a:lnSpc>
              <a:buFont typeface="Arial" panose="020B0604020202020204" pitchFamily="34" charset="0"/>
              <a:buNone/>
            </a:pPr>
            <a:r>
              <a:rPr lang="en-GB" dirty="0" err="1">
                <a:solidFill>
                  <a:srgbClr val="002060"/>
                </a:solidFill>
              </a:rPr>
              <a:t>Chứng</a:t>
            </a:r>
            <a:r>
              <a:rPr lang="en-GB" dirty="0">
                <a:solidFill>
                  <a:srgbClr val="002060"/>
                </a:solidFill>
              </a:rPr>
              <a:t> </a:t>
            </a:r>
            <a:r>
              <a:rPr lang="en-GB" dirty="0" err="1">
                <a:solidFill>
                  <a:srgbClr val="002060"/>
                </a:solidFill>
              </a:rPr>
              <a:t>từ</a:t>
            </a:r>
            <a:r>
              <a:rPr lang="en-GB" dirty="0">
                <a:solidFill>
                  <a:srgbClr val="002060"/>
                </a:solidFill>
              </a:rPr>
              <a:t> </a:t>
            </a:r>
            <a:r>
              <a:rPr lang="en-GB" dirty="0" err="1">
                <a:solidFill>
                  <a:srgbClr val="002060"/>
                </a:solidFill>
              </a:rPr>
              <a:t>vận</a:t>
            </a:r>
            <a:r>
              <a:rPr lang="en-GB" dirty="0">
                <a:solidFill>
                  <a:srgbClr val="002060"/>
                </a:solidFill>
              </a:rPr>
              <a:t> </a:t>
            </a:r>
            <a:r>
              <a:rPr lang="en-GB" dirty="0" err="1">
                <a:solidFill>
                  <a:srgbClr val="002060"/>
                </a:solidFill>
              </a:rPr>
              <a:t>tải</a:t>
            </a:r>
            <a:r>
              <a:rPr lang="en-GB" dirty="0">
                <a:solidFill>
                  <a:srgbClr val="002060"/>
                </a:solidFill>
              </a:rPr>
              <a:t> bao </a:t>
            </a:r>
            <a:r>
              <a:rPr lang="en-GB" dirty="0" err="1">
                <a:solidFill>
                  <a:srgbClr val="002060"/>
                </a:solidFill>
              </a:rPr>
              <a:t>gồm</a:t>
            </a:r>
            <a:r>
              <a:rPr lang="en-GB" dirty="0">
                <a:solidFill>
                  <a:srgbClr val="002060"/>
                </a:solidFill>
              </a:rPr>
              <a:t>: </a:t>
            </a:r>
          </a:p>
          <a:p>
            <a:pPr marL="0" indent="0" algn="just">
              <a:lnSpc>
                <a:spcPct val="110000"/>
              </a:lnSpc>
              <a:buFont typeface="Arial" panose="020B0604020202020204" pitchFamily="34" charset="0"/>
              <a:buNone/>
            </a:pPr>
            <a:r>
              <a:rPr lang="vi-VN" dirty="0">
                <a:solidFill>
                  <a:srgbClr val="002060"/>
                </a:solidFill>
              </a:rPr>
              <a:t>- </a:t>
            </a:r>
            <a:r>
              <a:rPr lang="vi-VN" b="1" dirty="0">
                <a:solidFill>
                  <a:srgbClr val="002060"/>
                </a:solidFill>
              </a:rPr>
              <a:t>Vận đơn đường biển (Bill of lading): </a:t>
            </a:r>
            <a:r>
              <a:rPr lang="vi-VN" dirty="0">
                <a:solidFill>
                  <a:srgbClr val="002060"/>
                </a:solidFill>
              </a:rPr>
              <a:t>Là chứng từ do người vận chuyển (chủ tàu, thuyền trưởng) cấp cho người gửi hàng nhằm xác nhận việc hàng hóa đã được tiếp nhận để chở. </a:t>
            </a:r>
          </a:p>
          <a:p>
            <a:pPr marL="0" indent="0" algn="just">
              <a:lnSpc>
                <a:spcPct val="110000"/>
              </a:lnSpc>
              <a:buFont typeface="Arial" panose="020B0604020202020204" pitchFamily="34" charset="0"/>
              <a:buNone/>
            </a:pPr>
            <a:r>
              <a:rPr lang="vi-VN" dirty="0">
                <a:solidFill>
                  <a:srgbClr val="002060"/>
                </a:solidFill>
              </a:rPr>
              <a:t>Vận đơn đường biển được lập thành một số bản gốc và những bản gốc này hình thành 1 bộ vận đơn. Ngoài ra thuyền trưởng còn kí một số bản sao. Bản sao dùng để thông báo giao hàng, kiểm tra hàng hóa, chức năng thống kê hiệu quả, không có tính pháp lí. </a:t>
            </a:r>
            <a:endParaRPr lang="en-GB" dirty="0">
              <a:solidFill>
                <a:srgbClr val="002060"/>
              </a:solidFill>
            </a:endParaRPr>
          </a:p>
        </p:txBody>
      </p:sp>
      <p:sp>
        <p:nvSpPr>
          <p:cNvPr id="11" name="Title 1">
            <a:extLst>
              <a:ext uri="{FF2B5EF4-FFF2-40B4-BE49-F238E27FC236}">
                <a16:creationId xmlns:a16="http://schemas.microsoft.com/office/drawing/2014/main" id="{2872AB38-58FB-2EB4-06A0-4D91AB6F08C5}"/>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12" name="TextBox 11">
            <a:extLst>
              <a:ext uri="{FF2B5EF4-FFF2-40B4-BE49-F238E27FC236}">
                <a16:creationId xmlns:a16="http://schemas.microsoft.com/office/drawing/2014/main" id="{5BA6B50D-EEAB-DE7B-49C0-26EEFD397FEF}"/>
              </a:ext>
            </a:extLst>
          </p:cNvPr>
          <p:cNvSpPr txBox="1"/>
          <p:nvPr/>
        </p:nvSpPr>
        <p:spPr>
          <a:xfrm>
            <a:off x="1524000" y="342900"/>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95173967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5DFD79-25D7-47A2-A04E-101B3BC7EDEE}"/>
              </a:ext>
            </a:extLst>
          </p:cNvPr>
          <p:cNvSpPr>
            <a:spLocks noGrp="1"/>
          </p:cNvSpPr>
          <p:nvPr>
            <p:ph idx="1"/>
          </p:nvPr>
        </p:nvSpPr>
        <p:spPr>
          <a:xfrm>
            <a:off x="873323" y="2576100"/>
            <a:ext cx="16541353" cy="6210299"/>
          </a:xfrm>
        </p:spPr>
        <p:txBody>
          <a:bodyPr>
            <a:noAutofit/>
          </a:bodyPr>
          <a:lstStyle/>
          <a:p>
            <a:pPr algn="just">
              <a:buFont typeface="Wingdings" panose="05000000000000000000" pitchFamily="2" charset="2"/>
              <a:buChar char="q"/>
            </a:pPr>
            <a:r>
              <a:rPr lang="vi-VN" b="1" dirty="0">
                <a:solidFill>
                  <a:srgbClr val="C00000"/>
                </a:solidFill>
              </a:rPr>
              <a:t> Vận đơn đường sắt (way bill, railroad of lading): </a:t>
            </a:r>
            <a:r>
              <a:rPr lang="vi-VN" dirty="0">
                <a:solidFill>
                  <a:srgbClr val="002060"/>
                </a:solidFill>
              </a:rPr>
              <a:t>Là chứng từ vận tải cơ bản trong việc chuyên chở hàng hóa bằng đường sắt. </a:t>
            </a:r>
          </a:p>
          <a:p>
            <a:pPr marL="0" indent="0" algn="just">
              <a:buNone/>
            </a:pPr>
            <a:r>
              <a:rPr lang="vi-VN" dirty="0">
                <a:solidFill>
                  <a:srgbClr val="002060"/>
                </a:solidFill>
              </a:rPr>
              <a:t>Vận đơn đường sắt thường được kí phát một bản chính và một số bản phụ, bản chính được gửi kèm theo hàng hóa và sẽ trao cho người nhận hàng, bản phụ trao cho người kí gửi hàng để thanh toán giao hàng. </a:t>
            </a:r>
          </a:p>
          <a:p>
            <a:pPr algn="just">
              <a:buFont typeface="Wingdings" panose="05000000000000000000" pitchFamily="2" charset="2"/>
              <a:buChar char="q"/>
            </a:pPr>
            <a:r>
              <a:rPr lang="vi-VN" b="1" dirty="0">
                <a:solidFill>
                  <a:srgbClr val="C00000"/>
                </a:solidFill>
              </a:rPr>
              <a:t> Vận đơn hàng không (Airway bill): </a:t>
            </a:r>
            <a:r>
              <a:rPr lang="vi-VN" dirty="0">
                <a:solidFill>
                  <a:srgbClr val="002060"/>
                </a:solidFill>
              </a:rPr>
              <a:t>là chứng từ do cơ quan vận tải đường hàng không cấp cho người gửi hàng để xác nhận việc đã nhận hàng để chở. </a:t>
            </a:r>
          </a:p>
          <a:p>
            <a:pPr marL="0" indent="0" algn="just">
              <a:buNone/>
            </a:pPr>
            <a:r>
              <a:rPr lang="vi-VN" dirty="0">
                <a:solidFill>
                  <a:srgbClr val="002060"/>
                </a:solidFill>
              </a:rPr>
              <a:t>Vận đơn hàng không thường có ba bản: bản thứ nhất có đóng dấu giao cho người chuyên chở do người gửi hàng kí tên. Bản thứ hai đóng dấu để cho người nhận hàng và do người chuyên chở và người nhận hàng kí tên. Bản thứ ba có chữ kí của người chuyên chở và được gửi cho người gửi hàng sau khi người chuyên chở đã nhận hàng. </a:t>
            </a:r>
            <a:endParaRPr lang="en-GB" dirty="0">
              <a:solidFill>
                <a:srgbClr val="002060"/>
              </a:solidFill>
            </a:endParaRPr>
          </a:p>
        </p:txBody>
      </p:sp>
      <p:sp>
        <p:nvSpPr>
          <p:cNvPr id="6" name="Title 1">
            <a:extLst>
              <a:ext uri="{FF2B5EF4-FFF2-40B4-BE49-F238E27FC236}">
                <a16:creationId xmlns:a16="http://schemas.microsoft.com/office/drawing/2014/main" id="{6FF6F34E-EA6B-9927-5A8B-124F27F0C9AE}"/>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C44FF595-6F24-7A60-215D-9CEF5C0F2946}"/>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pic>
        <p:nvPicPr>
          <p:cNvPr id="8" name="Picture 12">
            <a:extLst>
              <a:ext uri="{FF2B5EF4-FFF2-40B4-BE49-F238E27FC236}">
                <a16:creationId xmlns:a16="http://schemas.microsoft.com/office/drawing/2014/main" id="{6533F2D9-5C21-5406-E1A8-853A6861BFF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922673" y="8558097"/>
            <a:ext cx="3467572" cy="1502254"/>
          </a:xfrm>
          <a:prstGeom prst="rect">
            <a:avLst/>
          </a:prstGeom>
        </p:spPr>
      </p:pic>
      <p:pic>
        <p:nvPicPr>
          <p:cNvPr id="9" name="Picture 11">
            <a:extLst>
              <a:ext uri="{FF2B5EF4-FFF2-40B4-BE49-F238E27FC236}">
                <a16:creationId xmlns:a16="http://schemas.microsoft.com/office/drawing/2014/main" id="{70558A36-AE3C-A222-3FFB-C2261E6EA82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5667481" y="604238"/>
            <a:ext cx="3467809" cy="1352619"/>
          </a:xfrm>
          <a:prstGeom prst="rect">
            <a:avLst/>
          </a:prstGeom>
        </p:spPr>
      </p:pic>
    </p:spTree>
    <p:extLst>
      <p:ext uri="{BB962C8B-B14F-4D97-AF65-F5344CB8AC3E}">
        <p14:creationId xmlns:p14="http://schemas.microsoft.com/office/powerpoint/2010/main" val="258070790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DA81B1-5427-4161-B00B-7C97E3963165}"/>
              </a:ext>
            </a:extLst>
          </p:cNvPr>
          <p:cNvSpPr>
            <a:spLocks noGrp="1"/>
          </p:cNvSpPr>
          <p:nvPr>
            <p:ph idx="1"/>
          </p:nvPr>
        </p:nvSpPr>
        <p:spPr>
          <a:xfrm>
            <a:off x="1257299" y="2738438"/>
            <a:ext cx="7946231" cy="4386262"/>
          </a:xfrm>
        </p:spPr>
        <p:txBody>
          <a:bodyPr>
            <a:normAutofit/>
          </a:bodyPr>
          <a:lstStyle/>
          <a:p>
            <a:pPr marL="0" indent="0" algn="just">
              <a:buNone/>
            </a:pPr>
            <a:r>
              <a:rPr lang="vi-VN" sz="3600" b="1" i="1" dirty="0">
                <a:solidFill>
                  <a:srgbClr val="FF0000"/>
                </a:solidFill>
                <a:latin typeface="+mn-lt"/>
              </a:rPr>
              <a:t>Thứ tư</a:t>
            </a:r>
            <a:endParaRPr lang="en-US" sz="3600" b="1" i="1" dirty="0">
              <a:solidFill>
                <a:srgbClr val="FF0000"/>
              </a:solidFill>
              <a:latin typeface="+mn-lt"/>
            </a:endParaRPr>
          </a:p>
          <a:p>
            <a:pPr marL="0" indent="0" algn="just">
              <a:buNone/>
            </a:pPr>
            <a:r>
              <a:rPr lang="vi-VN" sz="3600" b="1" i="1" dirty="0">
                <a:solidFill>
                  <a:srgbClr val="FF0000"/>
                </a:solidFill>
                <a:latin typeface="+mn-lt"/>
              </a:rPr>
              <a:t> </a:t>
            </a:r>
            <a:r>
              <a:rPr lang="en-US" sz="3600" b="1" i="1" dirty="0">
                <a:solidFill>
                  <a:srgbClr val="FF0000"/>
                </a:solidFill>
                <a:latin typeface="+mn-lt"/>
              </a:rPr>
              <a:t>C</a:t>
            </a:r>
            <a:r>
              <a:rPr lang="vi-VN" sz="3600" b="1" i="1" dirty="0">
                <a:solidFill>
                  <a:srgbClr val="FF0000"/>
                </a:solidFill>
                <a:latin typeface="+mn-lt"/>
              </a:rPr>
              <a:t>hứng từ bảo hiểm</a:t>
            </a:r>
            <a:r>
              <a:rPr lang="vi-VN" sz="3600" b="1" dirty="0">
                <a:solidFill>
                  <a:srgbClr val="FF0000"/>
                </a:solidFill>
                <a:latin typeface="+mn-lt"/>
              </a:rPr>
              <a:t>: </a:t>
            </a:r>
            <a:r>
              <a:rPr lang="vi-VN" sz="3600" dirty="0">
                <a:solidFill>
                  <a:srgbClr val="002060"/>
                </a:solidFill>
                <a:latin typeface="+mn-lt"/>
              </a:rPr>
              <a:t>Là chứng từ do tổ chức bảo hiểm cấp nhằm hợp thức hoá hợp đồng bảo hiểm và được dùng để điều tiết quan hệ giữa tổ chức bảo hiểm với người được bảo hiểm. </a:t>
            </a:r>
            <a:endParaRPr lang="en-GB" sz="3600" dirty="0">
              <a:solidFill>
                <a:srgbClr val="002060"/>
              </a:solidFill>
              <a:latin typeface="+mn-lt"/>
            </a:endParaRPr>
          </a:p>
        </p:txBody>
      </p:sp>
      <p:pic>
        <p:nvPicPr>
          <p:cNvPr id="9218" name="Picture 2">
            <a:extLst>
              <a:ext uri="{FF2B5EF4-FFF2-40B4-BE49-F238E27FC236}">
                <a16:creationId xmlns:a16="http://schemas.microsoft.com/office/drawing/2014/main" id="{2D360B4C-8E59-417C-94CF-C9341B9DFE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0270" y="1483518"/>
            <a:ext cx="7946231" cy="102870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A2B282DE-909A-D0F0-F8CA-ED82B106E1FF}"/>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EA8C39A1-4BF7-26B3-1879-649F3D25B310}"/>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27404312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1E18A2-232D-4497-81F5-215F19D3607E}"/>
              </a:ext>
            </a:extLst>
          </p:cNvPr>
          <p:cNvSpPr>
            <a:spLocks noGrp="1"/>
          </p:cNvSpPr>
          <p:nvPr>
            <p:ph idx="1"/>
          </p:nvPr>
        </p:nvSpPr>
        <p:spPr>
          <a:xfrm>
            <a:off x="814387" y="2806725"/>
            <a:ext cx="16178213" cy="3860775"/>
          </a:xfrm>
        </p:spPr>
        <p:txBody>
          <a:bodyPr>
            <a:normAutofit/>
          </a:bodyPr>
          <a:lstStyle/>
          <a:p>
            <a:pPr marL="0" indent="0">
              <a:buNone/>
            </a:pPr>
            <a:r>
              <a:rPr lang="en-GB" dirty="0" err="1">
                <a:solidFill>
                  <a:srgbClr val="000000"/>
                </a:solidFill>
              </a:rPr>
              <a:t>Chứng</a:t>
            </a:r>
            <a:r>
              <a:rPr lang="en-GB" dirty="0">
                <a:solidFill>
                  <a:srgbClr val="000000"/>
                </a:solidFill>
              </a:rPr>
              <a:t> </a:t>
            </a:r>
            <a:r>
              <a:rPr lang="en-GB" dirty="0" err="1">
                <a:solidFill>
                  <a:srgbClr val="000000"/>
                </a:solidFill>
              </a:rPr>
              <a:t>từ</a:t>
            </a:r>
            <a:r>
              <a:rPr lang="en-GB" dirty="0">
                <a:solidFill>
                  <a:srgbClr val="000000"/>
                </a:solidFill>
              </a:rPr>
              <a:t> </a:t>
            </a:r>
            <a:r>
              <a:rPr lang="en-GB" dirty="0" err="1">
                <a:solidFill>
                  <a:srgbClr val="000000"/>
                </a:solidFill>
              </a:rPr>
              <a:t>bảo</a:t>
            </a:r>
            <a:r>
              <a:rPr lang="en-GB" dirty="0">
                <a:solidFill>
                  <a:srgbClr val="000000"/>
                </a:solidFill>
              </a:rPr>
              <a:t> </a:t>
            </a:r>
            <a:r>
              <a:rPr lang="en-GB" dirty="0" err="1">
                <a:solidFill>
                  <a:srgbClr val="000000"/>
                </a:solidFill>
              </a:rPr>
              <a:t>hiểm</a:t>
            </a:r>
            <a:r>
              <a:rPr lang="en-GB" dirty="0">
                <a:solidFill>
                  <a:srgbClr val="000000"/>
                </a:solidFill>
              </a:rPr>
              <a:t> bao </a:t>
            </a:r>
            <a:r>
              <a:rPr lang="en-GB" dirty="0" err="1">
                <a:solidFill>
                  <a:srgbClr val="000000"/>
                </a:solidFill>
              </a:rPr>
              <a:t>gồm</a:t>
            </a:r>
            <a:r>
              <a:rPr lang="en-GB" dirty="0">
                <a:solidFill>
                  <a:srgbClr val="000000"/>
                </a:solidFill>
              </a:rPr>
              <a:t>: </a:t>
            </a:r>
          </a:p>
          <a:p>
            <a:pPr>
              <a:buFont typeface="Wingdings" panose="05000000000000000000" pitchFamily="2" charset="2"/>
              <a:buChar char="q"/>
            </a:pPr>
            <a:r>
              <a:rPr lang="vi-VN" dirty="0">
                <a:solidFill>
                  <a:srgbClr val="000000"/>
                </a:solidFill>
              </a:rPr>
              <a:t> </a:t>
            </a:r>
            <a:r>
              <a:rPr lang="vi-VN" b="1" dirty="0">
                <a:solidFill>
                  <a:srgbClr val="FF0000"/>
                </a:solidFill>
              </a:rPr>
              <a:t>Đơn bảo hiểm (Insurance policy): </a:t>
            </a:r>
            <a:r>
              <a:rPr lang="vi-VN" dirty="0">
                <a:solidFill>
                  <a:srgbClr val="000000"/>
                </a:solidFill>
              </a:rPr>
              <a:t>Là chứng từ do tổ chức bảo hiểm cấp, bao gồm các điều khoản chủ yếu của hợp đồng nhằm hợp thức hoá hợp đồng bảo hiểm. </a:t>
            </a:r>
          </a:p>
          <a:p>
            <a:pPr>
              <a:buFont typeface="Wingdings" panose="05000000000000000000" pitchFamily="2" charset="2"/>
              <a:buChar char="q"/>
            </a:pPr>
            <a:r>
              <a:rPr lang="vi-VN" dirty="0">
                <a:solidFill>
                  <a:srgbClr val="000000"/>
                </a:solidFill>
              </a:rPr>
              <a:t> </a:t>
            </a:r>
            <a:r>
              <a:rPr lang="vi-VN" b="1" dirty="0">
                <a:solidFill>
                  <a:srgbClr val="FF0000"/>
                </a:solidFill>
              </a:rPr>
              <a:t>Giấy chứng nhận bảo hiểm (Insurance certificate): </a:t>
            </a:r>
            <a:r>
              <a:rPr lang="vi-VN" dirty="0">
                <a:solidFill>
                  <a:srgbClr val="000000"/>
                </a:solidFill>
              </a:rPr>
              <a:t>Là chứng từ do tổ chức bảo hiểm cấp cho người được bảo hiểm để xác nhận 1 lô hàng nào đó đã được bảo hiểm kèm theo điều kiện của 1 hợp đồng bảo hiểm dài hạn. </a:t>
            </a:r>
            <a:endParaRPr lang="en-GB" dirty="0"/>
          </a:p>
        </p:txBody>
      </p:sp>
      <p:sp>
        <p:nvSpPr>
          <p:cNvPr id="6" name="Title 1">
            <a:extLst>
              <a:ext uri="{FF2B5EF4-FFF2-40B4-BE49-F238E27FC236}">
                <a16:creationId xmlns:a16="http://schemas.microsoft.com/office/drawing/2014/main" id="{A4B67204-7D88-9FCB-99D1-E3550CEE455F}"/>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8205996F-BF75-4019-9366-64B4AA68E93D}"/>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9470472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B7E960-5374-4906-B5F2-064797C3A912}"/>
              </a:ext>
            </a:extLst>
          </p:cNvPr>
          <p:cNvSpPr>
            <a:spLocks noGrp="1"/>
          </p:cNvSpPr>
          <p:nvPr>
            <p:ph idx="1"/>
          </p:nvPr>
        </p:nvSpPr>
        <p:spPr>
          <a:xfrm>
            <a:off x="1038225" y="2536031"/>
            <a:ext cx="16487775" cy="5214938"/>
          </a:xfrm>
        </p:spPr>
        <p:txBody>
          <a:bodyPr>
            <a:normAutofit/>
          </a:bodyPr>
          <a:lstStyle/>
          <a:p>
            <a:pPr marL="0" indent="0">
              <a:buNone/>
            </a:pPr>
            <a:r>
              <a:rPr lang="en-GB" b="1" i="1" dirty="0" err="1">
                <a:solidFill>
                  <a:srgbClr val="FF0000"/>
                </a:solidFill>
              </a:rPr>
              <a:t>Thứ</a:t>
            </a:r>
            <a:r>
              <a:rPr lang="en-GB" b="1" i="1" dirty="0">
                <a:solidFill>
                  <a:srgbClr val="FF0000"/>
                </a:solidFill>
              </a:rPr>
              <a:t> </a:t>
            </a:r>
            <a:r>
              <a:rPr lang="en-GB" b="1" i="1" dirty="0" err="1">
                <a:solidFill>
                  <a:srgbClr val="FF0000"/>
                </a:solidFill>
              </a:rPr>
              <a:t>năm</a:t>
            </a:r>
            <a:endParaRPr lang="en-GB" b="1" i="1" dirty="0">
              <a:solidFill>
                <a:srgbClr val="FF0000"/>
              </a:solidFill>
            </a:endParaRPr>
          </a:p>
          <a:p>
            <a:pPr marL="0" indent="0">
              <a:buNone/>
            </a:pPr>
            <a:r>
              <a:rPr lang="en-GB" b="1" i="1" dirty="0">
                <a:solidFill>
                  <a:srgbClr val="FF0000"/>
                </a:solidFill>
              </a:rPr>
              <a:t> </a:t>
            </a:r>
            <a:r>
              <a:rPr lang="en-GB" b="1" i="1" dirty="0" err="1">
                <a:solidFill>
                  <a:srgbClr val="FF0000"/>
                </a:solidFill>
              </a:rPr>
              <a:t>Chứng</a:t>
            </a:r>
            <a:r>
              <a:rPr lang="en-GB" b="1" i="1" dirty="0">
                <a:solidFill>
                  <a:srgbClr val="FF0000"/>
                </a:solidFill>
              </a:rPr>
              <a:t> </a:t>
            </a:r>
            <a:r>
              <a:rPr lang="en-GB" b="1" i="1" dirty="0" err="1">
                <a:solidFill>
                  <a:srgbClr val="FF0000"/>
                </a:solidFill>
              </a:rPr>
              <a:t>từ</a:t>
            </a:r>
            <a:r>
              <a:rPr lang="en-GB" b="1" i="1" dirty="0">
                <a:solidFill>
                  <a:srgbClr val="FF0000"/>
                </a:solidFill>
              </a:rPr>
              <a:t> </a:t>
            </a:r>
            <a:r>
              <a:rPr lang="en-GB" b="1" i="1" dirty="0" err="1">
                <a:solidFill>
                  <a:srgbClr val="FF0000"/>
                </a:solidFill>
              </a:rPr>
              <a:t>kho</a:t>
            </a:r>
            <a:r>
              <a:rPr lang="en-GB" b="1" i="1" dirty="0">
                <a:solidFill>
                  <a:srgbClr val="FF0000"/>
                </a:solidFill>
              </a:rPr>
              <a:t> </a:t>
            </a:r>
            <a:r>
              <a:rPr lang="en-GB" b="1" i="1" dirty="0" err="1">
                <a:solidFill>
                  <a:srgbClr val="FF0000"/>
                </a:solidFill>
              </a:rPr>
              <a:t>hàng</a:t>
            </a:r>
            <a:r>
              <a:rPr lang="en-GB" b="1" dirty="0">
                <a:solidFill>
                  <a:srgbClr val="FF0000"/>
                </a:solidFill>
              </a:rPr>
              <a:t>: </a:t>
            </a:r>
            <a:r>
              <a:rPr lang="en-GB" dirty="0" err="1">
                <a:solidFill>
                  <a:srgbClr val="000000"/>
                </a:solidFill>
              </a:rPr>
              <a:t>là</a:t>
            </a:r>
            <a:r>
              <a:rPr lang="en-GB" dirty="0">
                <a:solidFill>
                  <a:srgbClr val="000000"/>
                </a:solidFill>
              </a:rPr>
              <a:t> </a:t>
            </a:r>
            <a:r>
              <a:rPr lang="en-GB" dirty="0" err="1">
                <a:solidFill>
                  <a:srgbClr val="000000"/>
                </a:solidFill>
              </a:rPr>
              <a:t>những</a:t>
            </a:r>
            <a:r>
              <a:rPr lang="en-GB" dirty="0">
                <a:solidFill>
                  <a:srgbClr val="000000"/>
                </a:solidFill>
              </a:rPr>
              <a:t> </a:t>
            </a:r>
            <a:r>
              <a:rPr lang="en-GB" dirty="0" err="1">
                <a:solidFill>
                  <a:srgbClr val="000000"/>
                </a:solidFill>
              </a:rPr>
              <a:t>chứng</a:t>
            </a:r>
            <a:r>
              <a:rPr lang="en-GB" dirty="0">
                <a:solidFill>
                  <a:srgbClr val="000000"/>
                </a:solidFill>
              </a:rPr>
              <a:t> </a:t>
            </a:r>
            <a:r>
              <a:rPr lang="en-GB" dirty="0" err="1">
                <a:solidFill>
                  <a:srgbClr val="000000"/>
                </a:solidFill>
              </a:rPr>
              <a:t>từ</a:t>
            </a:r>
            <a:r>
              <a:rPr lang="en-GB" dirty="0">
                <a:solidFill>
                  <a:srgbClr val="000000"/>
                </a:solidFill>
              </a:rPr>
              <a:t> do </a:t>
            </a:r>
            <a:r>
              <a:rPr lang="en-GB" dirty="0" err="1">
                <a:solidFill>
                  <a:srgbClr val="000000"/>
                </a:solidFill>
              </a:rPr>
              <a:t>chủ</a:t>
            </a:r>
            <a:r>
              <a:rPr lang="en-GB" dirty="0">
                <a:solidFill>
                  <a:srgbClr val="000000"/>
                </a:solidFill>
              </a:rPr>
              <a:t> </a:t>
            </a:r>
            <a:r>
              <a:rPr lang="en-GB" dirty="0" err="1">
                <a:solidFill>
                  <a:srgbClr val="000000"/>
                </a:solidFill>
              </a:rPr>
              <a:t>kho</a:t>
            </a:r>
            <a:r>
              <a:rPr lang="en-GB" dirty="0">
                <a:solidFill>
                  <a:srgbClr val="000000"/>
                </a:solidFill>
              </a:rPr>
              <a:t> </a:t>
            </a:r>
            <a:r>
              <a:rPr lang="en-GB" dirty="0" err="1">
                <a:solidFill>
                  <a:srgbClr val="000000"/>
                </a:solidFill>
              </a:rPr>
              <a:t>hàng</a:t>
            </a:r>
            <a:r>
              <a:rPr lang="en-GB" dirty="0">
                <a:solidFill>
                  <a:srgbClr val="000000"/>
                </a:solidFill>
              </a:rPr>
              <a:t> </a:t>
            </a:r>
            <a:r>
              <a:rPr lang="en-GB" dirty="0" err="1">
                <a:solidFill>
                  <a:srgbClr val="000000"/>
                </a:solidFill>
              </a:rPr>
              <a:t>cấp</a:t>
            </a:r>
            <a:r>
              <a:rPr lang="en-GB" dirty="0">
                <a:solidFill>
                  <a:srgbClr val="000000"/>
                </a:solidFill>
              </a:rPr>
              <a:t> </a:t>
            </a:r>
            <a:r>
              <a:rPr lang="en-GB" dirty="0" err="1">
                <a:solidFill>
                  <a:srgbClr val="000000"/>
                </a:solidFill>
              </a:rPr>
              <a:t>cho</a:t>
            </a:r>
            <a:r>
              <a:rPr lang="en-GB" dirty="0">
                <a:solidFill>
                  <a:srgbClr val="000000"/>
                </a:solidFill>
              </a:rPr>
              <a:t> </a:t>
            </a:r>
            <a:r>
              <a:rPr lang="en-GB" dirty="0" err="1">
                <a:solidFill>
                  <a:srgbClr val="000000"/>
                </a:solidFill>
              </a:rPr>
              <a:t>chủ</a:t>
            </a:r>
            <a:r>
              <a:rPr lang="en-GB" dirty="0">
                <a:solidFill>
                  <a:srgbClr val="000000"/>
                </a:solidFill>
              </a:rPr>
              <a:t> </a:t>
            </a:r>
            <a:r>
              <a:rPr lang="en-GB" dirty="0" err="1">
                <a:solidFill>
                  <a:srgbClr val="000000"/>
                </a:solidFill>
              </a:rPr>
              <a:t>hàng</a:t>
            </a:r>
            <a:r>
              <a:rPr lang="en-GB" dirty="0">
                <a:solidFill>
                  <a:srgbClr val="000000"/>
                </a:solidFill>
              </a:rPr>
              <a:t> </a:t>
            </a:r>
            <a:r>
              <a:rPr lang="en-GB" dirty="0" err="1">
                <a:solidFill>
                  <a:srgbClr val="000000"/>
                </a:solidFill>
              </a:rPr>
              <a:t>nhằm</a:t>
            </a:r>
            <a:r>
              <a:rPr lang="en-GB" dirty="0">
                <a:solidFill>
                  <a:srgbClr val="000000"/>
                </a:solidFill>
              </a:rPr>
              <a:t> </a:t>
            </a:r>
            <a:r>
              <a:rPr lang="en-GB" dirty="0" err="1">
                <a:solidFill>
                  <a:srgbClr val="000000"/>
                </a:solidFill>
              </a:rPr>
              <a:t>xác</a:t>
            </a:r>
            <a:r>
              <a:rPr lang="en-GB" dirty="0">
                <a:solidFill>
                  <a:srgbClr val="000000"/>
                </a:solidFill>
              </a:rPr>
              <a:t> </a:t>
            </a:r>
            <a:r>
              <a:rPr lang="en-GB" dirty="0" err="1">
                <a:solidFill>
                  <a:srgbClr val="000000"/>
                </a:solidFill>
              </a:rPr>
              <a:t>nhận</a:t>
            </a:r>
            <a:r>
              <a:rPr lang="en-GB" dirty="0">
                <a:solidFill>
                  <a:srgbClr val="000000"/>
                </a:solidFill>
              </a:rPr>
              <a:t> </a:t>
            </a:r>
            <a:r>
              <a:rPr lang="en-GB" dirty="0" err="1">
                <a:solidFill>
                  <a:srgbClr val="000000"/>
                </a:solidFill>
              </a:rPr>
              <a:t>đã</a:t>
            </a:r>
            <a:r>
              <a:rPr lang="en-GB" dirty="0">
                <a:solidFill>
                  <a:srgbClr val="000000"/>
                </a:solidFill>
              </a:rPr>
              <a:t> </a:t>
            </a:r>
            <a:r>
              <a:rPr lang="en-GB" dirty="0" err="1">
                <a:solidFill>
                  <a:srgbClr val="000000"/>
                </a:solidFill>
              </a:rPr>
              <a:t>nhận</a:t>
            </a:r>
            <a:r>
              <a:rPr lang="en-GB" dirty="0">
                <a:solidFill>
                  <a:srgbClr val="000000"/>
                </a:solidFill>
              </a:rPr>
              <a:t> </a:t>
            </a:r>
            <a:r>
              <a:rPr lang="en-GB" dirty="0" err="1">
                <a:solidFill>
                  <a:srgbClr val="000000"/>
                </a:solidFill>
              </a:rPr>
              <a:t>hàng</a:t>
            </a:r>
            <a:r>
              <a:rPr lang="en-GB" dirty="0">
                <a:solidFill>
                  <a:srgbClr val="000000"/>
                </a:solidFill>
              </a:rPr>
              <a:t> </a:t>
            </a:r>
            <a:r>
              <a:rPr lang="en-GB" dirty="0" err="1">
                <a:solidFill>
                  <a:srgbClr val="000000"/>
                </a:solidFill>
              </a:rPr>
              <a:t>để</a:t>
            </a:r>
            <a:r>
              <a:rPr lang="en-GB" dirty="0">
                <a:solidFill>
                  <a:srgbClr val="000000"/>
                </a:solidFill>
              </a:rPr>
              <a:t> </a:t>
            </a:r>
            <a:r>
              <a:rPr lang="en-GB" dirty="0" err="1">
                <a:solidFill>
                  <a:srgbClr val="000000"/>
                </a:solidFill>
              </a:rPr>
              <a:t>bảo</a:t>
            </a:r>
            <a:r>
              <a:rPr lang="en-GB" dirty="0">
                <a:solidFill>
                  <a:srgbClr val="000000"/>
                </a:solidFill>
              </a:rPr>
              <a:t> </a:t>
            </a:r>
            <a:r>
              <a:rPr lang="en-GB" dirty="0" err="1">
                <a:solidFill>
                  <a:srgbClr val="000000"/>
                </a:solidFill>
              </a:rPr>
              <a:t>quản</a:t>
            </a:r>
            <a:r>
              <a:rPr lang="en-GB" dirty="0">
                <a:solidFill>
                  <a:srgbClr val="000000"/>
                </a:solidFill>
              </a:rPr>
              <a:t> </a:t>
            </a:r>
            <a:r>
              <a:rPr lang="en-GB" dirty="0" err="1">
                <a:solidFill>
                  <a:srgbClr val="000000"/>
                </a:solidFill>
              </a:rPr>
              <a:t>và</a:t>
            </a:r>
            <a:r>
              <a:rPr lang="en-GB" dirty="0">
                <a:solidFill>
                  <a:srgbClr val="000000"/>
                </a:solidFill>
              </a:rPr>
              <a:t> </a:t>
            </a:r>
            <a:r>
              <a:rPr lang="en-GB" dirty="0" err="1">
                <a:solidFill>
                  <a:srgbClr val="000000"/>
                </a:solidFill>
              </a:rPr>
              <a:t>xác</a:t>
            </a:r>
            <a:r>
              <a:rPr lang="en-GB" dirty="0">
                <a:solidFill>
                  <a:srgbClr val="000000"/>
                </a:solidFill>
              </a:rPr>
              <a:t> </a:t>
            </a:r>
            <a:r>
              <a:rPr lang="en-GB" dirty="0" err="1">
                <a:solidFill>
                  <a:srgbClr val="000000"/>
                </a:solidFill>
              </a:rPr>
              <a:t>nhận</a:t>
            </a:r>
            <a:r>
              <a:rPr lang="en-GB" dirty="0">
                <a:solidFill>
                  <a:srgbClr val="000000"/>
                </a:solidFill>
              </a:rPr>
              <a:t> </a:t>
            </a:r>
            <a:r>
              <a:rPr lang="en-GB" dirty="0" err="1">
                <a:solidFill>
                  <a:srgbClr val="000000"/>
                </a:solidFill>
              </a:rPr>
              <a:t>quyền</a:t>
            </a:r>
            <a:r>
              <a:rPr lang="en-GB" dirty="0">
                <a:solidFill>
                  <a:srgbClr val="000000"/>
                </a:solidFill>
              </a:rPr>
              <a:t> </a:t>
            </a:r>
            <a:r>
              <a:rPr lang="en-GB" dirty="0" err="1">
                <a:solidFill>
                  <a:srgbClr val="000000"/>
                </a:solidFill>
              </a:rPr>
              <a:t>sở</a:t>
            </a:r>
            <a:r>
              <a:rPr lang="en-GB" dirty="0">
                <a:solidFill>
                  <a:srgbClr val="000000"/>
                </a:solidFill>
              </a:rPr>
              <a:t> </a:t>
            </a:r>
            <a:r>
              <a:rPr lang="en-GB" dirty="0" err="1">
                <a:solidFill>
                  <a:srgbClr val="000000"/>
                </a:solidFill>
              </a:rPr>
              <a:t>hữu</a:t>
            </a:r>
            <a:r>
              <a:rPr lang="en-GB" dirty="0">
                <a:solidFill>
                  <a:srgbClr val="000000"/>
                </a:solidFill>
              </a:rPr>
              <a:t> </a:t>
            </a:r>
            <a:r>
              <a:rPr lang="en-GB" dirty="0" err="1">
                <a:solidFill>
                  <a:srgbClr val="000000"/>
                </a:solidFill>
              </a:rPr>
              <a:t>của</a:t>
            </a:r>
            <a:r>
              <a:rPr lang="en-GB" dirty="0">
                <a:solidFill>
                  <a:srgbClr val="000000"/>
                </a:solidFill>
              </a:rPr>
              <a:t> </a:t>
            </a:r>
            <a:r>
              <a:rPr lang="en-GB" dirty="0" err="1">
                <a:solidFill>
                  <a:srgbClr val="000000"/>
                </a:solidFill>
              </a:rPr>
              <a:t>hàng</a:t>
            </a:r>
            <a:r>
              <a:rPr lang="en-GB" dirty="0">
                <a:solidFill>
                  <a:srgbClr val="000000"/>
                </a:solidFill>
              </a:rPr>
              <a:t> </a:t>
            </a:r>
            <a:r>
              <a:rPr lang="en-GB" dirty="0" err="1">
                <a:solidFill>
                  <a:srgbClr val="000000"/>
                </a:solidFill>
              </a:rPr>
              <a:t>hóa</a:t>
            </a:r>
            <a:r>
              <a:rPr lang="en-GB" dirty="0">
                <a:solidFill>
                  <a:srgbClr val="000000"/>
                </a:solidFill>
              </a:rPr>
              <a:t> </a:t>
            </a:r>
            <a:r>
              <a:rPr lang="en-GB" dirty="0" err="1">
                <a:solidFill>
                  <a:srgbClr val="000000"/>
                </a:solidFill>
              </a:rPr>
              <a:t>đó</a:t>
            </a:r>
            <a:r>
              <a:rPr lang="en-GB" dirty="0">
                <a:solidFill>
                  <a:srgbClr val="000000"/>
                </a:solidFill>
              </a:rPr>
              <a:t>. </a:t>
            </a:r>
          </a:p>
          <a:p>
            <a:pPr marL="0" indent="0">
              <a:buNone/>
            </a:pPr>
            <a:r>
              <a:rPr lang="en-GB" dirty="0" err="1">
                <a:solidFill>
                  <a:srgbClr val="000000"/>
                </a:solidFill>
              </a:rPr>
              <a:t>Chứng</a:t>
            </a:r>
            <a:r>
              <a:rPr lang="en-GB" dirty="0">
                <a:solidFill>
                  <a:srgbClr val="000000"/>
                </a:solidFill>
              </a:rPr>
              <a:t> </a:t>
            </a:r>
            <a:r>
              <a:rPr lang="en-GB" dirty="0" err="1">
                <a:solidFill>
                  <a:srgbClr val="000000"/>
                </a:solidFill>
              </a:rPr>
              <a:t>từ</a:t>
            </a:r>
            <a:r>
              <a:rPr lang="en-GB" dirty="0">
                <a:solidFill>
                  <a:srgbClr val="000000"/>
                </a:solidFill>
              </a:rPr>
              <a:t> </a:t>
            </a:r>
            <a:r>
              <a:rPr lang="en-GB" dirty="0" err="1">
                <a:solidFill>
                  <a:srgbClr val="000000"/>
                </a:solidFill>
              </a:rPr>
              <a:t>kho</a:t>
            </a:r>
            <a:r>
              <a:rPr lang="en-GB" dirty="0">
                <a:solidFill>
                  <a:srgbClr val="000000"/>
                </a:solidFill>
              </a:rPr>
              <a:t> </a:t>
            </a:r>
            <a:r>
              <a:rPr lang="en-GB" dirty="0" err="1">
                <a:solidFill>
                  <a:srgbClr val="000000"/>
                </a:solidFill>
              </a:rPr>
              <a:t>hàng</a:t>
            </a:r>
            <a:r>
              <a:rPr lang="en-GB" dirty="0">
                <a:solidFill>
                  <a:srgbClr val="000000"/>
                </a:solidFill>
              </a:rPr>
              <a:t> bao </a:t>
            </a:r>
            <a:r>
              <a:rPr lang="en-GB" dirty="0" err="1">
                <a:solidFill>
                  <a:srgbClr val="000000"/>
                </a:solidFill>
              </a:rPr>
              <a:t>gồm</a:t>
            </a:r>
            <a:r>
              <a:rPr lang="en-GB" dirty="0">
                <a:solidFill>
                  <a:srgbClr val="000000"/>
                </a:solidFill>
              </a:rPr>
              <a:t>: </a:t>
            </a:r>
          </a:p>
          <a:p>
            <a:pPr>
              <a:buFont typeface="Wingdings" panose="05000000000000000000" pitchFamily="2" charset="2"/>
              <a:buChar char="q"/>
            </a:pPr>
            <a:r>
              <a:rPr lang="vi-VN" b="1" dirty="0">
                <a:solidFill>
                  <a:srgbClr val="FF0000"/>
                </a:solidFill>
              </a:rPr>
              <a:t>Biên lai kho hàng: </a:t>
            </a:r>
            <a:r>
              <a:rPr lang="vi-VN" dirty="0">
                <a:solidFill>
                  <a:srgbClr val="000000"/>
                </a:solidFill>
              </a:rPr>
              <a:t>Là chứng từ do chủ kho hàng cấp để biên nhận đã lưu kho một số hàng hóa nhất định trong một thời gian nhất định khi người chủ hàng hóa trả một khoản tiền nhất định. </a:t>
            </a:r>
          </a:p>
          <a:p>
            <a:pPr>
              <a:buFont typeface="Wingdings" panose="05000000000000000000" pitchFamily="2" charset="2"/>
              <a:buChar char="q"/>
            </a:pPr>
            <a:r>
              <a:rPr lang="vi-VN" b="1" dirty="0">
                <a:solidFill>
                  <a:srgbClr val="FF0000"/>
                </a:solidFill>
              </a:rPr>
              <a:t>Chứng chỉ lưu kho: </a:t>
            </a:r>
            <a:r>
              <a:rPr lang="vi-VN" dirty="0">
                <a:solidFill>
                  <a:srgbClr val="000000"/>
                </a:solidFill>
              </a:rPr>
              <a:t>Là chứng từ do chủ kho hàng cấp cho chủ hàng để xác nhận hàng hóa đã được tiếp nhận bảo quản trong kho. </a:t>
            </a:r>
            <a:endParaRPr lang="en-GB" dirty="0"/>
          </a:p>
        </p:txBody>
      </p:sp>
      <p:sp>
        <p:nvSpPr>
          <p:cNvPr id="6" name="Title 1">
            <a:extLst>
              <a:ext uri="{FF2B5EF4-FFF2-40B4-BE49-F238E27FC236}">
                <a16:creationId xmlns:a16="http://schemas.microsoft.com/office/drawing/2014/main" id="{41C22F0F-4B3F-B064-132C-C138836A3F33}"/>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6CB1E135-9235-F5EC-B672-9C8400D40A5A}"/>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2881489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20C4F-DE4A-A0A0-5394-8477F3AB058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C39A1581-D8DE-D834-60F5-1F63BDFF69F7}"/>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E7568BE9-D4F0-854C-59AD-416D7B4D6AD4}"/>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5" name="Content Placeholder 2">
            <a:extLst>
              <a:ext uri="{FF2B5EF4-FFF2-40B4-BE49-F238E27FC236}">
                <a16:creationId xmlns:a16="http://schemas.microsoft.com/office/drawing/2014/main" id="{DCF14730-D8B8-122B-94DF-8CE5A2A92B65}"/>
              </a:ext>
            </a:extLst>
          </p:cNvPr>
          <p:cNvSpPr>
            <a:spLocks noGrp="1"/>
          </p:cNvSpPr>
          <p:nvPr>
            <p:ph idx="1"/>
          </p:nvPr>
        </p:nvSpPr>
        <p:spPr>
          <a:xfrm>
            <a:off x="990600" y="2538000"/>
            <a:ext cx="15316200" cy="4525963"/>
          </a:xfrm>
        </p:spPr>
        <p:txBody>
          <a:bodyPr>
            <a:normAutofit/>
          </a:bodyPr>
          <a:lstStyle/>
          <a:p>
            <a:pPr marL="0" indent="0">
              <a:buNone/>
            </a:pPr>
            <a:r>
              <a:rPr lang="vi-VN" sz="3400" b="1" i="1" dirty="0">
                <a:solidFill>
                  <a:srgbClr val="FF0000"/>
                </a:solidFill>
              </a:rPr>
              <a:t>Thứ sáu</a:t>
            </a:r>
            <a:endParaRPr lang="en-US" sz="3400" b="1" i="1" dirty="0">
              <a:solidFill>
                <a:srgbClr val="FF0000"/>
              </a:solidFill>
            </a:endParaRPr>
          </a:p>
          <a:p>
            <a:pPr marL="0" indent="0">
              <a:buNone/>
            </a:pPr>
            <a:r>
              <a:rPr lang="vi-VN" sz="3400" b="1" i="1" dirty="0">
                <a:solidFill>
                  <a:srgbClr val="FF0000"/>
                </a:solidFill>
              </a:rPr>
              <a:t> </a:t>
            </a:r>
            <a:r>
              <a:rPr lang="en-US" sz="3400" b="1" i="1" dirty="0">
                <a:solidFill>
                  <a:srgbClr val="FF0000"/>
                </a:solidFill>
              </a:rPr>
              <a:t>H</a:t>
            </a:r>
            <a:r>
              <a:rPr lang="vi-VN" sz="3400" b="1" i="1" dirty="0">
                <a:solidFill>
                  <a:srgbClr val="FF0000"/>
                </a:solidFill>
              </a:rPr>
              <a:t>ợp đồng thương mại quốc tế</a:t>
            </a:r>
            <a:r>
              <a:rPr lang="vi-VN" sz="3400" b="1" dirty="0">
                <a:solidFill>
                  <a:srgbClr val="FF0000"/>
                </a:solidFill>
              </a:rPr>
              <a:t>: </a:t>
            </a:r>
            <a:r>
              <a:rPr lang="vi-VN" sz="3400" dirty="0">
                <a:solidFill>
                  <a:srgbClr val="000000"/>
                </a:solidFill>
              </a:rPr>
              <a:t>là sự thoả thuận giữa các đương sự có trụ sở ở các nước khác nhau, theo đó một bên gọi là bên xuất khẩu có nghĩa vụ chuyển quyền sở hữu hàng hóa cho bên nhập khẩu, bên kia gọi là bên nhập khẩu có nghĩa vụ nhận hàng và trả tiền. </a:t>
            </a:r>
          </a:p>
          <a:p>
            <a:pPr marL="0" indent="0">
              <a:buNone/>
            </a:pPr>
            <a:r>
              <a:rPr lang="vi-VN" sz="3400" dirty="0">
                <a:solidFill>
                  <a:srgbClr val="000000"/>
                </a:solidFill>
              </a:rPr>
              <a:t>Nội dung của hợp đồng thương mại quốc tế bao gồm: </a:t>
            </a:r>
            <a:r>
              <a:rPr lang="vi-VN" sz="3400" dirty="0">
                <a:solidFill>
                  <a:srgbClr val="FF0000"/>
                </a:solidFill>
              </a:rPr>
              <a:t>tên hàng, số lượng, quy cách phẩm chất, giá cả, phương thức thanh toán, địa điểm và thời hạn giao hàng</a:t>
            </a:r>
            <a:r>
              <a:rPr lang="vi-VN" sz="3400" dirty="0">
                <a:solidFill>
                  <a:srgbClr val="000000"/>
                </a:solidFill>
              </a:rPr>
              <a:t>. Ngoài ra còn có những nội dung khác do các bên thoả thuận với nhau. </a:t>
            </a:r>
            <a:endParaRPr lang="en-GB" sz="3400" dirty="0"/>
          </a:p>
        </p:txBody>
      </p:sp>
    </p:spTree>
    <p:extLst>
      <p:ext uri="{BB962C8B-B14F-4D97-AF65-F5344CB8AC3E}">
        <p14:creationId xmlns:p14="http://schemas.microsoft.com/office/powerpoint/2010/main" val="74492936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8B7F5-DF38-8B33-2B37-5CEAED92EB46}"/>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F838DA5-0CB6-9794-1BAA-0B20865B442F}"/>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7BCEBB74-2E43-2CC8-DF71-B5242A9123C8}"/>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DB6CBF31-FF0F-C453-EC58-C99B85EC11F7}"/>
              </a:ext>
            </a:extLst>
          </p:cNvPr>
          <p:cNvSpPr>
            <a:spLocks noGrp="1"/>
          </p:cNvSpPr>
          <p:nvPr>
            <p:ph idx="1"/>
          </p:nvPr>
        </p:nvSpPr>
        <p:spPr>
          <a:xfrm>
            <a:off x="1495168" y="2538000"/>
            <a:ext cx="15040232" cy="4525963"/>
          </a:xfrm>
        </p:spPr>
        <p:txBody>
          <a:bodyPr>
            <a:noAutofit/>
          </a:bodyPr>
          <a:lstStyle/>
          <a:p>
            <a:pPr marL="0" indent="0">
              <a:buNone/>
            </a:pPr>
            <a:r>
              <a:rPr lang="vi-VN" sz="3400" b="1" i="1" dirty="0">
                <a:solidFill>
                  <a:srgbClr val="FF0000"/>
                </a:solidFill>
              </a:rPr>
              <a:t>Thứ sáu</a:t>
            </a:r>
            <a:endParaRPr lang="en-US" sz="3400" b="1" i="1" dirty="0">
              <a:solidFill>
                <a:srgbClr val="FF0000"/>
              </a:solidFill>
            </a:endParaRPr>
          </a:p>
          <a:p>
            <a:pPr marL="0" indent="0">
              <a:buNone/>
            </a:pPr>
            <a:r>
              <a:rPr lang="vi-VN" sz="3400" b="1" i="1" dirty="0">
                <a:solidFill>
                  <a:srgbClr val="FF0000"/>
                </a:solidFill>
              </a:rPr>
              <a:t> </a:t>
            </a:r>
            <a:r>
              <a:rPr lang="en-US" sz="3400" b="1" i="1" dirty="0">
                <a:solidFill>
                  <a:srgbClr val="FF0000"/>
                </a:solidFill>
              </a:rPr>
              <a:t>H</a:t>
            </a:r>
            <a:r>
              <a:rPr lang="vi-VN" sz="3400" b="1" i="1" dirty="0">
                <a:solidFill>
                  <a:srgbClr val="FF0000"/>
                </a:solidFill>
              </a:rPr>
              <a:t>ợp đồng thương mại quốc tế</a:t>
            </a:r>
            <a:r>
              <a:rPr lang="vi-VN" sz="3400" b="1" dirty="0">
                <a:solidFill>
                  <a:srgbClr val="FF0000"/>
                </a:solidFill>
              </a:rPr>
              <a:t>: </a:t>
            </a:r>
            <a:r>
              <a:rPr lang="vi-VN" sz="3400" dirty="0">
                <a:solidFill>
                  <a:srgbClr val="000000"/>
                </a:solidFill>
              </a:rPr>
              <a:t>là sự thoả thuận giữa các đương sự có trụ sở ở các nước khác nhau, theo đó một bên gọi là bên xuất khẩu có nghĩa vụ chuyển quyền sở hữu hàng hóa cho bên nhập khẩu, bên kia gọi là bên nhập khẩu có nghĩa vụ nhận hàng và trả tiền. </a:t>
            </a:r>
          </a:p>
          <a:p>
            <a:pPr marL="0" indent="0">
              <a:buNone/>
            </a:pPr>
            <a:r>
              <a:rPr lang="vi-VN" sz="3400" dirty="0">
                <a:solidFill>
                  <a:srgbClr val="000000"/>
                </a:solidFill>
              </a:rPr>
              <a:t>Nội dung của hợp đồng thương mại quốc tế bao gồm: </a:t>
            </a:r>
            <a:r>
              <a:rPr lang="vi-VN" sz="3400" dirty="0">
                <a:solidFill>
                  <a:srgbClr val="FF0000"/>
                </a:solidFill>
              </a:rPr>
              <a:t>tên hàng, số lượng, quy cách phẩm chất, giá cả, phương thức thanh toán, địa điểm và thời hạn giao hàng</a:t>
            </a:r>
            <a:r>
              <a:rPr lang="vi-VN" sz="3400" dirty="0">
                <a:solidFill>
                  <a:srgbClr val="000000"/>
                </a:solidFill>
              </a:rPr>
              <a:t>. Ngoài ra còn có những nội dung khác do các bên thoả thuận với nhau. </a:t>
            </a:r>
            <a:endParaRPr lang="en-GB" sz="3400" dirty="0"/>
          </a:p>
        </p:txBody>
      </p:sp>
    </p:spTree>
    <p:extLst>
      <p:ext uri="{BB962C8B-B14F-4D97-AF65-F5344CB8AC3E}">
        <p14:creationId xmlns:p14="http://schemas.microsoft.com/office/powerpoint/2010/main" val="117261767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EACA3-0FBC-71D7-5C36-F7073DBAF92A}"/>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581CB432-88D3-377A-4AF4-FF341259A413}"/>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7115F8F4-29E8-7F1F-4593-EB8CCB49F485}"/>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5" name="Content Placeholder 2">
            <a:extLst>
              <a:ext uri="{FF2B5EF4-FFF2-40B4-BE49-F238E27FC236}">
                <a16:creationId xmlns:a16="http://schemas.microsoft.com/office/drawing/2014/main" id="{D4E0A93E-F33F-1F07-A0A7-EE1A3D2E0059}"/>
              </a:ext>
            </a:extLst>
          </p:cNvPr>
          <p:cNvSpPr>
            <a:spLocks noGrp="1"/>
          </p:cNvSpPr>
          <p:nvPr>
            <p:ph idx="1"/>
          </p:nvPr>
        </p:nvSpPr>
        <p:spPr>
          <a:xfrm>
            <a:off x="790832" y="2538000"/>
            <a:ext cx="16063912" cy="5772149"/>
          </a:xfrm>
        </p:spPr>
        <p:txBody>
          <a:bodyPr>
            <a:noAutofit/>
          </a:bodyPr>
          <a:lstStyle/>
          <a:p>
            <a:pPr marL="0" indent="0">
              <a:spcBef>
                <a:spcPts val="0"/>
              </a:spcBef>
              <a:buNone/>
            </a:pPr>
            <a:r>
              <a:rPr lang="vi-VN" b="1" dirty="0">
                <a:solidFill>
                  <a:srgbClr val="FF0000"/>
                </a:solidFill>
              </a:rPr>
              <a:t>Khái niệm kiểm tra hồ sơ hải quan </a:t>
            </a:r>
          </a:p>
          <a:p>
            <a:pPr marL="0" indent="0">
              <a:spcBef>
                <a:spcPts val="0"/>
              </a:spcBef>
              <a:buNone/>
            </a:pPr>
            <a:r>
              <a:rPr lang="vi-VN" dirty="0">
                <a:solidFill>
                  <a:srgbClr val="002060"/>
                </a:solidFill>
              </a:rPr>
              <a:t>Kiểm tra hồ sơ hải quan là việc cơ quan hải quan kiểm tra tờ khai hải quan và các chứng từ thuộc hồ sơ hải quan (các chứng từ đi kèm tờ khai hải quan). Cụ thể: </a:t>
            </a:r>
          </a:p>
          <a:p>
            <a:pPr>
              <a:spcBef>
                <a:spcPts val="0"/>
              </a:spcBef>
              <a:buFont typeface="Wingdings" panose="05000000000000000000" pitchFamily="2" charset="2"/>
              <a:buChar char="q"/>
            </a:pPr>
            <a:r>
              <a:rPr lang="vi-VN" dirty="0">
                <a:solidFill>
                  <a:srgbClr val="002060"/>
                </a:solidFill>
              </a:rPr>
              <a:t> Kiểm tra nội dung khai của người khai hải quan trên tờ khai hải quan </a:t>
            </a:r>
          </a:p>
          <a:p>
            <a:pPr>
              <a:spcBef>
                <a:spcPts val="0"/>
              </a:spcBef>
              <a:buFont typeface="Wingdings" panose="05000000000000000000" pitchFamily="2" charset="2"/>
              <a:buChar char="q"/>
            </a:pPr>
            <a:r>
              <a:rPr lang="en-GB" dirty="0">
                <a:solidFill>
                  <a:srgbClr val="002060"/>
                </a:solidFill>
              </a:rPr>
              <a:t> </a:t>
            </a:r>
            <a:r>
              <a:rPr lang="en-GB" dirty="0" err="1">
                <a:solidFill>
                  <a:srgbClr val="002060"/>
                </a:solidFill>
              </a:rPr>
              <a:t>Kiểm</a:t>
            </a:r>
            <a:r>
              <a:rPr lang="en-GB" dirty="0">
                <a:solidFill>
                  <a:srgbClr val="002060"/>
                </a:solidFill>
              </a:rPr>
              <a:t> </a:t>
            </a:r>
            <a:r>
              <a:rPr lang="en-GB" dirty="0" err="1">
                <a:solidFill>
                  <a:srgbClr val="002060"/>
                </a:solidFill>
              </a:rPr>
              <a:t>tra</a:t>
            </a:r>
            <a:r>
              <a:rPr lang="en-GB" dirty="0">
                <a:solidFill>
                  <a:srgbClr val="002060"/>
                </a:solidFill>
              </a:rPr>
              <a:t> </a:t>
            </a:r>
            <a:r>
              <a:rPr lang="en-GB" dirty="0" err="1">
                <a:solidFill>
                  <a:srgbClr val="002060"/>
                </a:solidFill>
              </a:rPr>
              <a:t>các</a:t>
            </a:r>
            <a:r>
              <a:rPr lang="en-GB" dirty="0">
                <a:solidFill>
                  <a:srgbClr val="002060"/>
                </a:solidFill>
              </a:rPr>
              <a:t> </a:t>
            </a:r>
            <a:r>
              <a:rPr lang="en-GB" dirty="0" err="1">
                <a:solidFill>
                  <a:srgbClr val="002060"/>
                </a:solidFill>
              </a:rPr>
              <a:t>chứng</a:t>
            </a:r>
            <a:r>
              <a:rPr lang="en-GB" dirty="0">
                <a:solidFill>
                  <a:srgbClr val="002060"/>
                </a:solidFill>
              </a:rPr>
              <a:t> </a:t>
            </a:r>
            <a:r>
              <a:rPr lang="en-GB" dirty="0" err="1">
                <a:solidFill>
                  <a:srgbClr val="002060"/>
                </a:solidFill>
              </a:rPr>
              <a:t>từ</a:t>
            </a:r>
            <a:r>
              <a:rPr lang="en-GB" dirty="0">
                <a:solidFill>
                  <a:srgbClr val="002060"/>
                </a:solidFill>
              </a:rPr>
              <a:t> </a:t>
            </a:r>
            <a:r>
              <a:rPr lang="en-GB" dirty="0" err="1">
                <a:solidFill>
                  <a:srgbClr val="002060"/>
                </a:solidFill>
              </a:rPr>
              <a:t>đi</a:t>
            </a:r>
            <a:r>
              <a:rPr lang="en-GB" dirty="0">
                <a:solidFill>
                  <a:srgbClr val="002060"/>
                </a:solidFill>
              </a:rPr>
              <a:t> </a:t>
            </a:r>
            <a:r>
              <a:rPr lang="en-GB" dirty="0" err="1">
                <a:solidFill>
                  <a:srgbClr val="002060"/>
                </a:solidFill>
              </a:rPr>
              <a:t>kèm</a:t>
            </a:r>
            <a:r>
              <a:rPr lang="en-GB" dirty="0">
                <a:solidFill>
                  <a:srgbClr val="002060"/>
                </a:solidFill>
              </a:rPr>
              <a:t> </a:t>
            </a:r>
            <a:r>
              <a:rPr lang="en-GB" dirty="0" err="1">
                <a:solidFill>
                  <a:srgbClr val="002060"/>
                </a:solidFill>
              </a:rPr>
              <a:t>tờ</a:t>
            </a:r>
            <a:r>
              <a:rPr lang="en-GB" dirty="0">
                <a:solidFill>
                  <a:srgbClr val="002060"/>
                </a:solidFill>
              </a:rPr>
              <a:t> </a:t>
            </a:r>
            <a:r>
              <a:rPr lang="en-GB" dirty="0" err="1">
                <a:solidFill>
                  <a:srgbClr val="002060"/>
                </a:solidFill>
              </a:rPr>
              <a:t>khai</a:t>
            </a:r>
            <a:r>
              <a:rPr lang="en-GB" dirty="0">
                <a:solidFill>
                  <a:srgbClr val="002060"/>
                </a:solidFill>
              </a:rPr>
              <a:t> </a:t>
            </a:r>
            <a:r>
              <a:rPr lang="en-GB" dirty="0" err="1">
                <a:solidFill>
                  <a:srgbClr val="002060"/>
                </a:solidFill>
              </a:rPr>
              <a:t>hải</a:t>
            </a:r>
            <a:r>
              <a:rPr lang="en-GB" dirty="0">
                <a:solidFill>
                  <a:srgbClr val="002060"/>
                </a:solidFill>
              </a:rPr>
              <a:t> </a:t>
            </a:r>
            <a:r>
              <a:rPr lang="en-GB" dirty="0" err="1">
                <a:solidFill>
                  <a:srgbClr val="002060"/>
                </a:solidFill>
              </a:rPr>
              <a:t>quan</a:t>
            </a:r>
            <a:r>
              <a:rPr lang="en-GB" dirty="0">
                <a:solidFill>
                  <a:srgbClr val="002060"/>
                </a:solidFill>
              </a:rPr>
              <a:t> </a:t>
            </a:r>
          </a:p>
          <a:p>
            <a:pPr>
              <a:spcBef>
                <a:spcPts val="0"/>
              </a:spcBef>
              <a:buFont typeface="Wingdings" panose="05000000000000000000" pitchFamily="2" charset="2"/>
              <a:buChar char="q"/>
            </a:pPr>
            <a:r>
              <a:rPr lang="vi-VN" dirty="0">
                <a:solidFill>
                  <a:srgbClr val="002060"/>
                </a:solidFill>
              </a:rPr>
              <a:t> Đối chiếu nội dung khai hải quan với các chứng từ thuộc hồ sơ hải quan </a:t>
            </a:r>
          </a:p>
          <a:p>
            <a:pPr>
              <a:spcBef>
                <a:spcPts val="0"/>
              </a:spcBef>
              <a:buFont typeface="Wingdings" panose="05000000000000000000" pitchFamily="2" charset="2"/>
              <a:buChar char="q"/>
            </a:pPr>
            <a:r>
              <a:rPr lang="en-GB" dirty="0">
                <a:solidFill>
                  <a:srgbClr val="002060"/>
                </a:solidFill>
              </a:rPr>
              <a:t> </a:t>
            </a:r>
            <a:r>
              <a:rPr lang="en-GB" dirty="0" err="1">
                <a:solidFill>
                  <a:srgbClr val="002060"/>
                </a:solidFill>
              </a:rPr>
              <a:t>Kiểm</a:t>
            </a:r>
            <a:r>
              <a:rPr lang="en-GB" dirty="0">
                <a:solidFill>
                  <a:srgbClr val="002060"/>
                </a:solidFill>
              </a:rPr>
              <a:t> </a:t>
            </a:r>
            <a:r>
              <a:rPr lang="en-GB" dirty="0" err="1">
                <a:solidFill>
                  <a:srgbClr val="002060"/>
                </a:solidFill>
              </a:rPr>
              <a:t>tra</a:t>
            </a:r>
            <a:r>
              <a:rPr lang="en-GB" dirty="0">
                <a:solidFill>
                  <a:srgbClr val="002060"/>
                </a:solidFill>
              </a:rPr>
              <a:t> </a:t>
            </a:r>
            <a:r>
              <a:rPr lang="en-GB" dirty="0" err="1">
                <a:solidFill>
                  <a:srgbClr val="002060"/>
                </a:solidFill>
              </a:rPr>
              <a:t>sự</a:t>
            </a:r>
            <a:r>
              <a:rPr lang="en-GB" dirty="0">
                <a:solidFill>
                  <a:srgbClr val="002060"/>
                </a:solidFill>
              </a:rPr>
              <a:t> </a:t>
            </a:r>
            <a:r>
              <a:rPr lang="en-GB" dirty="0" err="1">
                <a:solidFill>
                  <a:srgbClr val="002060"/>
                </a:solidFill>
              </a:rPr>
              <a:t>phù</a:t>
            </a:r>
            <a:r>
              <a:rPr lang="en-GB" dirty="0">
                <a:solidFill>
                  <a:srgbClr val="002060"/>
                </a:solidFill>
              </a:rPr>
              <a:t> </a:t>
            </a:r>
            <a:r>
              <a:rPr lang="en-GB" dirty="0" err="1">
                <a:solidFill>
                  <a:srgbClr val="002060"/>
                </a:solidFill>
              </a:rPr>
              <a:t>hợp</a:t>
            </a:r>
            <a:r>
              <a:rPr lang="en-GB" dirty="0">
                <a:solidFill>
                  <a:srgbClr val="002060"/>
                </a:solidFill>
              </a:rPr>
              <a:t> </a:t>
            </a:r>
            <a:r>
              <a:rPr lang="en-GB" dirty="0" err="1">
                <a:solidFill>
                  <a:srgbClr val="002060"/>
                </a:solidFill>
              </a:rPr>
              <a:t>giữa</a:t>
            </a:r>
            <a:r>
              <a:rPr lang="en-GB" dirty="0">
                <a:solidFill>
                  <a:srgbClr val="002060"/>
                </a:solidFill>
              </a:rPr>
              <a:t> </a:t>
            </a:r>
            <a:r>
              <a:rPr lang="en-GB" dirty="0" err="1">
                <a:solidFill>
                  <a:srgbClr val="002060"/>
                </a:solidFill>
              </a:rPr>
              <a:t>nội</a:t>
            </a:r>
            <a:r>
              <a:rPr lang="en-GB" dirty="0">
                <a:solidFill>
                  <a:srgbClr val="002060"/>
                </a:solidFill>
              </a:rPr>
              <a:t> dung </a:t>
            </a:r>
            <a:r>
              <a:rPr lang="en-GB" dirty="0" err="1">
                <a:solidFill>
                  <a:srgbClr val="002060"/>
                </a:solidFill>
              </a:rPr>
              <a:t>khai</a:t>
            </a:r>
            <a:r>
              <a:rPr lang="en-GB" dirty="0">
                <a:solidFill>
                  <a:srgbClr val="002060"/>
                </a:solidFill>
              </a:rPr>
              <a:t> </a:t>
            </a:r>
            <a:r>
              <a:rPr lang="en-GB" dirty="0" err="1">
                <a:solidFill>
                  <a:srgbClr val="002060"/>
                </a:solidFill>
              </a:rPr>
              <a:t>với</a:t>
            </a:r>
            <a:r>
              <a:rPr lang="en-GB" dirty="0">
                <a:solidFill>
                  <a:srgbClr val="002060"/>
                </a:solidFill>
              </a:rPr>
              <a:t> qui </a:t>
            </a:r>
            <a:r>
              <a:rPr lang="en-GB" dirty="0" err="1">
                <a:solidFill>
                  <a:srgbClr val="002060"/>
                </a:solidFill>
              </a:rPr>
              <a:t>định</a:t>
            </a:r>
            <a:r>
              <a:rPr lang="en-GB" dirty="0">
                <a:solidFill>
                  <a:srgbClr val="002060"/>
                </a:solidFill>
              </a:rPr>
              <a:t> </a:t>
            </a:r>
            <a:r>
              <a:rPr lang="en-GB" dirty="0" err="1">
                <a:solidFill>
                  <a:srgbClr val="002060"/>
                </a:solidFill>
              </a:rPr>
              <a:t>hiện</a:t>
            </a:r>
            <a:r>
              <a:rPr lang="en-GB" dirty="0">
                <a:solidFill>
                  <a:srgbClr val="002060"/>
                </a:solidFill>
              </a:rPr>
              <a:t> </a:t>
            </a:r>
            <a:r>
              <a:rPr lang="en-GB" dirty="0" err="1">
                <a:solidFill>
                  <a:srgbClr val="002060"/>
                </a:solidFill>
              </a:rPr>
              <a:t>hành</a:t>
            </a:r>
            <a:r>
              <a:rPr lang="en-GB" dirty="0">
                <a:solidFill>
                  <a:srgbClr val="002060"/>
                </a:solidFill>
              </a:rPr>
              <a:t> </a:t>
            </a:r>
            <a:r>
              <a:rPr lang="en-GB" dirty="0" err="1">
                <a:solidFill>
                  <a:srgbClr val="002060"/>
                </a:solidFill>
              </a:rPr>
              <a:t>của</a:t>
            </a:r>
            <a:r>
              <a:rPr lang="en-GB" dirty="0">
                <a:solidFill>
                  <a:srgbClr val="002060"/>
                </a:solidFill>
              </a:rPr>
              <a:t> </a:t>
            </a:r>
            <a:r>
              <a:rPr lang="en-GB" dirty="0" err="1">
                <a:solidFill>
                  <a:srgbClr val="002060"/>
                </a:solidFill>
              </a:rPr>
              <a:t>pháp</a:t>
            </a:r>
            <a:r>
              <a:rPr lang="en-GB" dirty="0">
                <a:solidFill>
                  <a:srgbClr val="002060"/>
                </a:solidFill>
              </a:rPr>
              <a:t> </a:t>
            </a:r>
            <a:r>
              <a:rPr lang="en-GB" dirty="0" err="1">
                <a:solidFill>
                  <a:srgbClr val="002060"/>
                </a:solidFill>
              </a:rPr>
              <a:t>luật</a:t>
            </a:r>
            <a:r>
              <a:rPr lang="en-GB" dirty="0">
                <a:solidFill>
                  <a:srgbClr val="002060"/>
                </a:solidFill>
              </a:rPr>
              <a:t> </a:t>
            </a:r>
            <a:r>
              <a:rPr lang="en-GB" dirty="0" err="1">
                <a:solidFill>
                  <a:srgbClr val="002060"/>
                </a:solidFill>
              </a:rPr>
              <a:t>về</a:t>
            </a:r>
            <a:r>
              <a:rPr lang="en-GB" dirty="0">
                <a:solidFill>
                  <a:srgbClr val="002060"/>
                </a:solidFill>
              </a:rPr>
              <a:t> </a:t>
            </a:r>
            <a:r>
              <a:rPr lang="en-GB" dirty="0" err="1">
                <a:solidFill>
                  <a:srgbClr val="002060"/>
                </a:solidFill>
              </a:rPr>
              <a:t>chính</a:t>
            </a:r>
            <a:r>
              <a:rPr lang="en-GB" dirty="0">
                <a:solidFill>
                  <a:srgbClr val="002060"/>
                </a:solidFill>
              </a:rPr>
              <a:t> </a:t>
            </a:r>
            <a:r>
              <a:rPr lang="en-GB" dirty="0" err="1">
                <a:solidFill>
                  <a:srgbClr val="002060"/>
                </a:solidFill>
              </a:rPr>
              <a:t>sách</a:t>
            </a:r>
            <a:r>
              <a:rPr lang="en-GB" dirty="0">
                <a:solidFill>
                  <a:srgbClr val="002060"/>
                </a:solidFill>
              </a:rPr>
              <a:t> </a:t>
            </a:r>
            <a:r>
              <a:rPr lang="en-GB" dirty="0" err="1">
                <a:solidFill>
                  <a:srgbClr val="002060"/>
                </a:solidFill>
              </a:rPr>
              <a:t>quản</a:t>
            </a:r>
            <a:r>
              <a:rPr lang="en-GB" dirty="0">
                <a:solidFill>
                  <a:srgbClr val="002060"/>
                </a:solidFill>
              </a:rPr>
              <a:t> </a:t>
            </a:r>
            <a:r>
              <a:rPr lang="en-GB" dirty="0" err="1">
                <a:solidFill>
                  <a:srgbClr val="002060"/>
                </a:solidFill>
              </a:rPr>
              <a:t>lý</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r>
              <a:rPr lang="en-GB" dirty="0" err="1">
                <a:solidFill>
                  <a:srgbClr val="002060"/>
                </a:solidFill>
              </a:rPr>
              <a:t>chính</a:t>
            </a:r>
            <a:r>
              <a:rPr lang="en-GB" dirty="0">
                <a:solidFill>
                  <a:srgbClr val="002060"/>
                </a:solidFill>
              </a:rPr>
              <a:t> </a:t>
            </a:r>
            <a:r>
              <a:rPr lang="en-GB" dirty="0" err="1">
                <a:solidFill>
                  <a:srgbClr val="002060"/>
                </a:solidFill>
              </a:rPr>
              <a:t>sách</a:t>
            </a:r>
            <a:r>
              <a:rPr lang="en-GB" dirty="0">
                <a:solidFill>
                  <a:srgbClr val="002060"/>
                </a:solidFill>
              </a:rPr>
              <a:t> </a:t>
            </a:r>
            <a:r>
              <a:rPr lang="en-GB" dirty="0" err="1">
                <a:solidFill>
                  <a:srgbClr val="002060"/>
                </a:solidFill>
              </a:rPr>
              <a:t>thuế</a:t>
            </a:r>
            <a:r>
              <a:rPr lang="en-GB" dirty="0">
                <a:solidFill>
                  <a:srgbClr val="002060"/>
                </a:solidFill>
              </a:rPr>
              <a:t> </a:t>
            </a:r>
            <a:r>
              <a:rPr lang="en-GB" dirty="0" err="1">
                <a:solidFill>
                  <a:srgbClr val="002060"/>
                </a:solidFill>
              </a:rPr>
              <a:t>và</a:t>
            </a:r>
            <a:r>
              <a:rPr lang="en-GB" dirty="0">
                <a:solidFill>
                  <a:srgbClr val="002060"/>
                </a:solidFill>
              </a:rPr>
              <a:t> </a:t>
            </a:r>
            <a:r>
              <a:rPr lang="en-GB" dirty="0" err="1">
                <a:solidFill>
                  <a:srgbClr val="002060"/>
                </a:solidFill>
              </a:rPr>
              <a:t>các</a:t>
            </a:r>
            <a:r>
              <a:rPr lang="en-GB" dirty="0">
                <a:solidFill>
                  <a:srgbClr val="002060"/>
                </a:solidFill>
              </a:rPr>
              <a:t> </a:t>
            </a:r>
            <a:r>
              <a:rPr lang="en-GB" dirty="0" err="1">
                <a:solidFill>
                  <a:srgbClr val="002060"/>
                </a:solidFill>
              </a:rPr>
              <a:t>quy</a:t>
            </a:r>
            <a:r>
              <a:rPr lang="en-GB" dirty="0">
                <a:solidFill>
                  <a:srgbClr val="002060"/>
                </a:solidFill>
              </a:rPr>
              <a:t> </a:t>
            </a:r>
            <a:r>
              <a:rPr lang="en-GB" dirty="0" err="1">
                <a:solidFill>
                  <a:srgbClr val="002060"/>
                </a:solidFill>
              </a:rPr>
              <a:t>định</a:t>
            </a:r>
            <a:r>
              <a:rPr lang="en-GB" dirty="0">
                <a:solidFill>
                  <a:srgbClr val="002060"/>
                </a:solidFill>
              </a:rPr>
              <a:t> </a:t>
            </a:r>
            <a:r>
              <a:rPr lang="en-GB" dirty="0" err="1">
                <a:solidFill>
                  <a:srgbClr val="002060"/>
                </a:solidFill>
              </a:rPr>
              <a:t>khác</a:t>
            </a:r>
            <a:r>
              <a:rPr lang="en-GB" dirty="0">
                <a:solidFill>
                  <a:srgbClr val="002060"/>
                </a:solidFill>
              </a:rPr>
              <a:t> </a:t>
            </a:r>
            <a:r>
              <a:rPr lang="en-GB" dirty="0" err="1">
                <a:solidFill>
                  <a:srgbClr val="002060"/>
                </a:solidFill>
              </a:rPr>
              <a:t>có</a:t>
            </a:r>
            <a:r>
              <a:rPr lang="en-GB" dirty="0">
                <a:solidFill>
                  <a:srgbClr val="002060"/>
                </a:solidFill>
              </a:rPr>
              <a:t> </a:t>
            </a:r>
            <a:r>
              <a:rPr lang="en-GB" dirty="0" err="1">
                <a:solidFill>
                  <a:srgbClr val="002060"/>
                </a:solidFill>
              </a:rPr>
              <a:t>liên</a:t>
            </a:r>
            <a:r>
              <a:rPr lang="en-GB" dirty="0">
                <a:solidFill>
                  <a:srgbClr val="002060"/>
                </a:solidFill>
              </a:rPr>
              <a:t> </a:t>
            </a:r>
            <a:r>
              <a:rPr lang="en-GB" dirty="0" err="1">
                <a:solidFill>
                  <a:srgbClr val="002060"/>
                </a:solidFill>
              </a:rPr>
              <a:t>quan</a:t>
            </a:r>
            <a:r>
              <a:rPr lang="en-GB" dirty="0">
                <a:solidFill>
                  <a:srgbClr val="002060"/>
                </a:solidFill>
              </a:rPr>
              <a:t>. </a:t>
            </a:r>
          </a:p>
        </p:txBody>
      </p:sp>
    </p:spTree>
    <p:extLst>
      <p:ext uri="{BB962C8B-B14F-4D97-AF65-F5344CB8AC3E}">
        <p14:creationId xmlns:p14="http://schemas.microsoft.com/office/powerpoint/2010/main" val="60238673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1AD9F-1C95-D7C2-106B-B224E8D56FF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016CD452-9B47-90AA-C1F7-BB3F6CB5054B}"/>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A33F0B51-A4E8-E9EA-0E63-2FBCF7F1E4D2}"/>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10" name="Content Placeholder 2">
            <a:extLst>
              <a:ext uri="{FF2B5EF4-FFF2-40B4-BE49-F238E27FC236}">
                <a16:creationId xmlns:a16="http://schemas.microsoft.com/office/drawing/2014/main" id="{63A0F874-B24F-7ADF-19E8-9E6D66C555BB}"/>
              </a:ext>
            </a:extLst>
          </p:cNvPr>
          <p:cNvSpPr>
            <a:spLocks noGrp="1"/>
          </p:cNvSpPr>
          <p:nvPr>
            <p:ph idx="1"/>
          </p:nvPr>
        </p:nvSpPr>
        <p:spPr>
          <a:xfrm>
            <a:off x="1057275" y="2511152"/>
            <a:ext cx="16173450" cy="6527007"/>
          </a:xfrm>
        </p:spPr>
        <p:txBody>
          <a:bodyPr>
            <a:normAutofit/>
          </a:bodyPr>
          <a:lstStyle/>
          <a:p>
            <a:pPr marL="0" indent="0">
              <a:lnSpc>
                <a:spcPct val="150000"/>
              </a:lnSpc>
              <a:spcBef>
                <a:spcPts val="0"/>
              </a:spcBef>
              <a:buNone/>
            </a:pPr>
            <a:r>
              <a:rPr lang="vi-VN" sz="3600" dirty="0">
                <a:solidFill>
                  <a:srgbClr val="002060"/>
                </a:solidFill>
              </a:rPr>
              <a:t>Điều 32, Luật Hải quan năm 2014 quy định: </a:t>
            </a:r>
            <a:endParaRPr lang="en-US" sz="3600" dirty="0">
              <a:solidFill>
                <a:srgbClr val="002060"/>
              </a:solidFill>
            </a:endParaRPr>
          </a:p>
          <a:p>
            <a:pPr marL="0" indent="0" algn="just">
              <a:lnSpc>
                <a:spcPct val="150000"/>
              </a:lnSpc>
              <a:spcBef>
                <a:spcPts val="0"/>
              </a:spcBef>
              <a:buNone/>
            </a:pPr>
            <a:r>
              <a:rPr lang="vi-VN" sz="3600" dirty="0">
                <a:solidFill>
                  <a:srgbClr val="002060"/>
                </a:solidFill>
              </a:rPr>
              <a:t>“Khi kiểm tra hồ sơ hải quan, cơ quan hải quan kiểm tra tính chính xác, đầy đủ, sự phù hợp của nội dung khai hải quan với chứng từ thuộc hồ sơ hải quan, kiểm tra việc tuân thủ chính sách quản lý hàng hóa, chính sách thuế đối với hàng hóa xuất khẩu, nhập khẩu và quy định khác của pháp luật có liên quan”. </a:t>
            </a:r>
            <a:endParaRPr lang="en-GB" sz="3600" dirty="0">
              <a:solidFill>
                <a:srgbClr val="002060"/>
              </a:solidFill>
            </a:endParaRPr>
          </a:p>
        </p:txBody>
      </p:sp>
    </p:spTree>
    <p:extLst>
      <p:ext uri="{BB962C8B-B14F-4D97-AF65-F5344CB8AC3E}">
        <p14:creationId xmlns:p14="http://schemas.microsoft.com/office/powerpoint/2010/main" val="60370186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212B0-92DF-255F-1146-32A4DFCE3702}"/>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71DF265F-DFA8-200C-A4F7-90A822537FBB}"/>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12E5C94B-B743-7F43-45D9-371FD29E1188}"/>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3310393D-9D08-D31A-DF86-BFBAB63B6BCC}"/>
              </a:ext>
            </a:extLst>
          </p:cNvPr>
          <p:cNvSpPr>
            <a:spLocks noGrp="1"/>
          </p:cNvSpPr>
          <p:nvPr>
            <p:ph idx="1"/>
          </p:nvPr>
        </p:nvSpPr>
        <p:spPr>
          <a:xfrm>
            <a:off x="867032" y="2504019"/>
            <a:ext cx="16550878" cy="4705349"/>
          </a:xfrm>
        </p:spPr>
        <p:txBody>
          <a:bodyPr>
            <a:noAutofit/>
          </a:bodyPr>
          <a:lstStyle/>
          <a:p>
            <a:pPr algn="just"/>
            <a:r>
              <a:rPr lang="vi-VN" sz="3400" dirty="0">
                <a:solidFill>
                  <a:srgbClr val="002060"/>
                </a:solidFill>
                <a:latin typeface="+mn-lt"/>
              </a:rPr>
              <a:t>Kiểm tra hồ sơ hải quan được thực hiện thông qua</a:t>
            </a:r>
            <a:r>
              <a:rPr lang="en-US" sz="3400" dirty="0">
                <a:solidFill>
                  <a:srgbClr val="002060"/>
                </a:solidFill>
                <a:latin typeface="+mn-lt"/>
              </a:rPr>
              <a:t>:</a:t>
            </a:r>
            <a:r>
              <a:rPr lang="vi-VN" sz="3400" dirty="0">
                <a:solidFill>
                  <a:srgbClr val="002060"/>
                </a:solidFill>
                <a:latin typeface="+mn-lt"/>
              </a:rPr>
              <a:t> hệ thống xử lý dữ liệu điện tử hải quan hoặc trực tiếp bởi công chức hải quan. </a:t>
            </a:r>
          </a:p>
          <a:p>
            <a:pPr algn="just"/>
            <a:r>
              <a:rPr lang="vi-VN" sz="3400" dirty="0">
                <a:solidFill>
                  <a:srgbClr val="002060"/>
                </a:solidFill>
                <a:latin typeface="+mn-lt"/>
              </a:rPr>
              <a:t>Kiểm tra hồ sơ hải quan được thể hiện ở </a:t>
            </a:r>
            <a:r>
              <a:rPr lang="en-US" sz="3400" dirty="0">
                <a:solidFill>
                  <a:srgbClr val="002060"/>
                </a:solidFill>
                <a:latin typeface="+mn-lt"/>
              </a:rPr>
              <a:t>2</a:t>
            </a:r>
            <a:r>
              <a:rPr lang="vi-VN" sz="3400" dirty="0">
                <a:solidFill>
                  <a:srgbClr val="002060"/>
                </a:solidFill>
                <a:latin typeface="+mn-lt"/>
              </a:rPr>
              <a:t> mức độ</a:t>
            </a:r>
            <a:r>
              <a:rPr lang="en-US" sz="3400" dirty="0">
                <a:solidFill>
                  <a:srgbClr val="002060"/>
                </a:solidFill>
                <a:latin typeface="+mn-lt"/>
              </a:rPr>
              <a:t>:</a:t>
            </a:r>
            <a:r>
              <a:rPr lang="vi-VN" sz="3400" dirty="0">
                <a:solidFill>
                  <a:srgbClr val="002060"/>
                </a:solidFill>
                <a:latin typeface="+mn-lt"/>
              </a:rPr>
              <a:t> </a:t>
            </a:r>
            <a:r>
              <a:rPr lang="vi-VN" sz="3400" dirty="0">
                <a:solidFill>
                  <a:srgbClr val="FF0000"/>
                </a:solidFill>
                <a:latin typeface="+mn-lt"/>
              </a:rPr>
              <a:t>trước hết được kiểm tra sơ bộ để thực hiện đăng ký hồ sơ hải quan</a:t>
            </a:r>
            <a:r>
              <a:rPr lang="vi-VN" sz="3400" dirty="0">
                <a:solidFill>
                  <a:srgbClr val="002060"/>
                </a:solidFill>
                <a:latin typeface="+mn-lt"/>
              </a:rPr>
              <a:t>. Điều này có nghĩa là trước khi đăng ký hồ sơ hải quan, công chức hải quan tiếp nhận hồ sơ kiểm tra sơ bộ nội dung khai của người khai hải quan, nếu thực hiện đăng ký theo phương thức truyền thống thì còn phải kiểm đếm số lượng các chứng từ phải có của bộ hồ sơ hải quan. </a:t>
            </a:r>
          </a:p>
        </p:txBody>
      </p:sp>
    </p:spTree>
    <p:extLst>
      <p:ext uri="{BB962C8B-B14F-4D97-AF65-F5344CB8AC3E}">
        <p14:creationId xmlns:p14="http://schemas.microsoft.com/office/powerpoint/2010/main" val="179475780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F94BC-7EFA-FF4D-87B5-A836CE603892}"/>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D37F11B4-A3D3-E964-79EF-DCFCCFB4D7B9}"/>
              </a:ext>
            </a:extLst>
          </p:cNvPr>
          <p:cNvSpPr txBox="1">
            <a:spLocks/>
          </p:cNvSpPr>
          <p:nvPr/>
        </p:nvSpPr>
        <p:spPr>
          <a:xfrm>
            <a:off x="762000" y="1235455"/>
            <a:ext cx="15773400" cy="130254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p:txBody>
      </p:sp>
      <p:sp>
        <p:nvSpPr>
          <p:cNvPr id="7" name="TextBox 6">
            <a:extLst>
              <a:ext uri="{FF2B5EF4-FFF2-40B4-BE49-F238E27FC236}">
                <a16:creationId xmlns:a16="http://schemas.microsoft.com/office/drawing/2014/main" id="{854A8737-BFDD-06E0-E91D-43E094D2807B}"/>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5" name="Content Placeholder 2">
            <a:extLst>
              <a:ext uri="{FF2B5EF4-FFF2-40B4-BE49-F238E27FC236}">
                <a16:creationId xmlns:a16="http://schemas.microsoft.com/office/drawing/2014/main" id="{BE8BA78B-2EA4-F1F3-FFB9-ACD7E7D9A514}"/>
              </a:ext>
            </a:extLst>
          </p:cNvPr>
          <p:cNvSpPr>
            <a:spLocks noGrp="1"/>
          </p:cNvSpPr>
          <p:nvPr>
            <p:ph idx="1"/>
          </p:nvPr>
        </p:nvSpPr>
        <p:spPr>
          <a:xfrm>
            <a:off x="1019175" y="2538000"/>
            <a:ext cx="15259050" cy="6807995"/>
          </a:xfrm>
        </p:spPr>
        <p:txBody>
          <a:bodyPr>
            <a:normAutofit/>
          </a:bodyPr>
          <a:lstStyle/>
          <a:p>
            <a:pPr algn="just"/>
            <a:r>
              <a:rPr lang="vi-VN" dirty="0">
                <a:solidFill>
                  <a:srgbClr val="FF0000"/>
                </a:solidFill>
              </a:rPr>
              <a:t>Sau khi hồ sơ đã được tiếp nhận, đăng ký cơ quan hải quan tiến hành kiểm tra chi tiết bộ hồ sơ hải quan (nếu hàng hóa phân vào luồng vàng).</a:t>
            </a:r>
            <a:r>
              <a:rPr lang="vi-VN" dirty="0">
                <a:solidFill>
                  <a:srgbClr val="002060"/>
                </a:solidFill>
              </a:rPr>
              <a:t> Cụ thể kiểm tra chi tiết các tiêu chí, các nội dung khai trên tờ khai hải quan, kiểm tra tính chính xác, sự phù hợp của các chứng từ trong bộ hồ sơ hải quan với các nội dung khai trong tờ khai hải quan. </a:t>
            </a:r>
            <a:endParaRPr lang="en-US" dirty="0">
              <a:solidFill>
                <a:srgbClr val="002060"/>
              </a:solidFill>
            </a:endParaRPr>
          </a:p>
          <a:p>
            <a:pPr algn="just"/>
            <a:r>
              <a:rPr lang="vi-VN" dirty="0">
                <a:solidFill>
                  <a:srgbClr val="002060"/>
                </a:solidFill>
              </a:rPr>
              <a:t>Kết thúc kiểm tra chi tiết hồ sơ hải quan, lãnh đạo Chi cục quyết định thông quan hoặc quyết định phải kiểm tra thực tế, quyết định tham vấn giá, quyết định trưng cầu giám định... </a:t>
            </a:r>
            <a:endParaRPr lang="en-GB" dirty="0">
              <a:solidFill>
                <a:srgbClr val="002060"/>
              </a:solidFill>
            </a:endParaRPr>
          </a:p>
          <a:p>
            <a:pPr marL="0" indent="0" algn="just">
              <a:buNone/>
            </a:pPr>
            <a:endParaRPr lang="en-US" dirty="0"/>
          </a:p>
        </p:txBody>
      </p:sp>
    </p:spTree>
    <p:extLst>
      <p:ext uri="{BB962C8B-B14F-4D97-AF65-F5344CB8AC3E}">
        <p14:creationId xmlns:p14="http://schemas.microsoft.com/office/powerpoint/2010/main" val="142894289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560C9-B703-51E4-C601-111A5E5037EB}"/>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114159D-90B5-DEB6-88B1-364593827C54}"/>
              </a:ext>
            </a:extLst>
          </p:cNvPr>
          <p:cNvSpPr txBox="1">
            <a:spLocks/>
          </p:cNvSpPr>
          <p:nvPr/>
        </p:nvSpPr>
        <p:spPr>
          <a:xfrm>
            <a:off x="1257300" y="2324100"/>
            <a:ext cx="15773400" cy="69723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algn="l">
              <a:lnSpc>
                <a:spcPct val="150000"/>
              </a:lnSpc>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a:p>
            <a:pPr marL="457200" indent="-457200" algn="just">
              <a:lnSpc>
                <a:spcPct val="150000"/>
              </a:lnSpc>
              <a:buFont typeface="Wingdings" panose="05000000000000000000" pitchFamily="2" charset="2"/>
              <a:buChar char="§"/>
            </a:pPr>
            <a:r>
              <a:rPr lang="en-US" sz="3600" dirty="0" err="1">
                <a:solidFill>
                  <a:srgbClr val="002060"/>
                </a:solidFill>
                <a:ea typeface="+mn-ea"/>
              </a:rPr>
              <a:t>Những</a:t>
            </a:r>
            <a:r>
              <a:rPr lang="en-US" sz="3600" dirty="0">
                <a:solidFill>
                  <a:srgbClr val="002060"/>
                </a:solidFill>
                <a:ea typeface="+mn-ea"/>
              </a:rPr>
              <a:t> </a:t>
            </a:r>
            <a:r>
              <a:rPr lang="en-US" sz="3600" dirty="0" err="1">
                <a:solidFill>
                  <a:srgbClr val="002060"/>
                </a:solidFill>
                <a:ea typeface="+mn-ea"/>
              </a:rPr>
              <a:t>nội</a:t>
            </a:r>
            <a:r>
              <a:rPr lang="en-US" sz="3600" dirty="0">
                <a:solidFill>
                  <a:srgbClr val="002060"/>
                </a:solidFill>
                <a:ea typeface="+mn-ea"/>
              </a:rPr>
              <a:t> dung </a:t>
            </a:r>
            <a:r>
              <a:rPr lang="en-US" sz="3600" dirty="0" err="1">
                <a:solidFill>
                  <a:srgbClr val="002060"/>
                </a:solidFill>
                <a:ea typeface="+mn-ea"/>
              </a:rPr>
              <a:t>kiểm</a:t>
            </a:r>
            <a:r>
              <a:rPr lang="en-US" sz="3600" dirty="0">
                <a:solidFill>
                  <a:srgbClr val="002060"/>
                </a:solidFill>
                <a:ea typeface="+mn-ea"/>
              </a:rPr>
              <a:t> </a:t>
            </a:r>
            <a:r>
              <a:rPr lang="en-US" sz="3600" dirty="0" err="1">
                <a:solidFill>
                  <a:srgbClr val="002060"/>
                </a:solidFill>
                <a:ea typeface="+mn-ea"/>
              </a:rPr>
              <a:t>tra</a:t>
            </a:r>
            <a:r>
              <a:rPr lang="en-US" sz="3600" dirty="0">
                <a:solidFill>
                  <a:srgbClr val="002060"/>
                </a:solidFill>
                <a:ea typeface="+mn-ea"/>
              </a:rPr>
              <a:t> </a:t>
            </a:r>
            <a:r>
              <a:rPr lang="en-US" sz="3600" dirty="0" err="1">
                <a:solidFill>
                  <a:srgbClr val="002060"/>
                </a:solidFill>
                <a:ea typeface="+mn-ea"/>
              </a:rPr>
              <a:t>hồ</a:t>
            </a:r>
            <a:r>
              <a:rPr lang="en-US" sz="3600" dirty="0">
                <a:solidFill>
                  <a:srgbClr val="002060"/>
                </a:solidFill>
                <a:ea typeface="+mn-ea"/>
              </a:rPr>
              <a:t> </a:t>
            </a:r>
            <a:r>
              <a:rPr lang="en-US" sz="3600" dirty="0" err="1">
                <a:solidFill>
                  <a:srgbClr val="002060"/>
                </a:solidFill>
                <a:ea typeface="+mn-ea"/>
              </a:rPr>
              <a:t>sơ</a:t>
            </a:r>
            <a:r>
              <a:rPr lang="en-US" sz="3600" dirty="0">
                <a:solidFill>
                  <a:srgbClr val="002060"/>
                </a:solidFill>
                <a:ea typeface="+mn-ea"/>
              </a:rPr>
              <a:t> HQ:</a:t>
            </a:r>
          </a:p>
          <a:p>
            <a:pPr marL="457200" indent="-457200" algn="just">
              <a:lnSpc>
                <a:spcPct val="150000"/>
              </a:lnSpc>
              <a:buFont typeface="Wingdings" panose="05000000000000000000" pitchFamily="2" charset="2"/>
              <a:buChar char="§"/>
            </a:pPr>
            <a:r>
              <a:rPr lang="en-US" sz="3600" dirty="0" err="1">
                <a:solidFill>
                  <a:srgbClr val="002060"/>
                </a:solidFill>
                <a:ea typeface="+mn-ea"/>
              </a:rPr>
              <a:t>Kiểm</a:t>
            </a:r>
            <a:r>
              <a:rPr lang="en-US" sz="3600" dirty="0">
                <a:solidFill>
                  <a:srgbClr val="002060"/>
                </a:solidFill>
                <a:ea typeface="+mn-ea"/>
              </a:rPr>
              <a:t> </a:t>
            </a:r>
            <a:r>
              <a:rPr lang="en-US" sz="3600" dirty="0" err="1">
                <a:solidFill>
                  <a:srgbClr val="002060"/>
                </a:solidFill>
                <a:ea typeface="+mn-ea"/>
              </a:rPr>
              <a:t>tra</a:t>
            </a:r>
            <a:r>
              <a:rPr lang="en-US" sz="3600" dirty="0">
                <a:solidFill>
                  <a:srgbClr val="002060"/>
                </a:solidFill>
                <a:ea typeface="+mn-ea"/>
              </a:rPr>
              <a:t> </a:t>
            </a:r>
            <a:r>
              <a:rPr lang="en-US" sz="3600" dirty="0" err="1">
                <a:solidFill>
                  <a:srgbClr val="002060"/>
                </a:solidFill>
                <a:ea typeface="+mn-ea"/>
              </a:rPr>
              <a:t>xác</a:t>
            </a:r>
            <a:r>
              <a:rPr lang="en-US" sz="3600" dirty="0">
                <a:solidFill>
                  <a:srgbClr val="002060"/>
                </a:solidFill>
                <a:ea typeface="+mn-ea"/>
              </a:rPr>
              <a:t> </a:t>
            </a:r>
            <a:r>
              <a:rPr lang="en-US" sz="3600" dirty="0" err="1">
                <a:solidFill>
                  <a:srgbClr val="002060"/>
                </a:solidFill>
                <a:ea typeface="+mn-ea"/>
              </a:rPr>
              <a:t>định</a:t>
            </a:r>
            <a:r>
              <a:rPr lang="en-US" sz="3600" dirty="0">
                <a:solidFill>
                  <a:srgbClr val="002060"/>
                </a:solidFill>
                <a:ea typeface="+mn-ea"/>
              </a:rPr>
              <a:t> </a:t>
            </a:r>
            <a:r>
              <a:rPr lang="en-US" sz="3600" dirty="0" err="1">
                <a:solidFill>
                  <a:srgbClr val="002060"/>
                </a:solidFill>
                <a:ea typeface="+mn-ea"/>
              </a:rPr>
              <a:t>tên</a:t>
            </a:r>
            <a:r>
              <a:rPr lang="en-US" sz="3600" dirty="0">
                <a:solidFill>
                  <a:srgbClr val="002060"/>
                </a:solidFill>
                <a:ea typeface="+mn-ea"/>
              </a:rPr>
              <a:t> </a:t>
            </a:r>
            <a:r>
              <a:rPr lang="en-US" sz="3600" dirty="0" err="1">
                <a:solidFill>
                  <a:srgbClr val="002060"/>
                </a:solidFill>
                <a:ea typeface="+mn-ea"/>
              </a:rPr>
              <a:t>hàng</a:t>
            </a:r>
            <a:r>
              <a:rPr lang="en-US" sz="3600" dirty="0">
                <a:solidFill>
                  <a:srgbClr val="002060"/>
                </a:solidFill>
                <a:ea typeface="+mn-ea"/>
              </a:rPr>
              <a:t>, </a:t>
            </a:r>
            <a:r>
              <a:rPr lang="en-US" sz="3600" dirty="0" err="1">
                <a:solidFill>
                  <a:srgbClr val="002060"/>
                </a:solidFill>
                <a:ea typeface="+mn-ea"/>
              </a:rPr>
              <a:t>mã</a:t>
            </a:r>
            <a:r>
              <a:rPr lang="en-US" sz="3600" dirty="0">
                <a:solidFill>
                  <a:srgbClr val="002060"/>
                </a:solidFill>
                <a:ea typeface="+mn-ea"/>
              </a:rPr>
              <a:t> </a:t>
            </a:r>
            <a:r>
              <a:rPr lang="en-US" sz="3600" dirty="0" err="1">
                <a:solidFill>
                  <a:srgbClr val="002060"/>
                </a:solidFill>
                <a:ea typeface="+mn-ea"/>
              </a:rPr>
              <a:t>số</a:t>
            </a:r>
            <a:r>
              <a:rPr lang="en-US" sz="3600" dirty="0">
                <a:solidFill>
                  <a:srgbClr val="002060"/>
                </a:solidFill>
                <a:ea typeface="+mn-ea"/>
              </a:rPr>
              <a:t> HH, </a:t>
            </a:r>
            <a:r>
              <a:rPr lang="en-US" sz="3600" dirty="0" err="1">
                <a:solidFill>
                  <a:srgbClr val="002060"/>
                </a:solidFill>
                <a:ea typeface="+mn-ea"/>
              </a:rPr>
              <a:t>mức</a:t>
            </a:r>
            <a:r>
              <a:rPr lang="en-US" sz="3600" dirty="0">
                <a:solidFill>
                  <a:srgbClr val="002060"/>
                </a:solidFill>
                <a:ea typeface="+mn-ea"/>
              </a:rPr>
              <a:t> </a:t>
            </a:r>
            <a:r>
              <a:rPr lang="en-US" sz="3600" dirty="0" err="1">
                <a:solidFill>
                  <a:srgbClr val="002060"/>
                </a:solidFill>
                <a:ea typeface="+mn-ea"/>
              </a:rPr>
              <a:t>thuế</a:t>
            </a:r>
            <a:endParaRPr lang="en-US" sz="3600" dirty="0">
              <a:solidFill>
                <a:srgbClr val="002060"/>
              </a:solidFill>
              <a:ea typeface="+mn-ea"/>
            </a:endParaRPr>
          </a:p>
          <a:p>
            <a:pPr marL="457200" indent="-457200" algn="just">
              <a:lnSpc>
                <a:spcPct val="150000"/>
              </a:lnSpc>
              <a:buFont typeface="Wingdings" panose="05000000000000000000" pitchFamily="2" charset="2"/>
              <a:buChar char="§"/>
            </a:pPr>
            <a:r>
              <a:rPr lang="en-US" sz="3600" dirty="0" err="1">
                <a:solidFill>
                  <a:srgbClr val="002060"/>
                </a:solidFill>
                <a:ea typeface="+mn-ea"/>
              </a:rPr>
              <a:t>Kiểm</a:t>
            </a:r>
            <a:r>
              <a:rPr lang="en-US" sz="3600" dirty="0">
                <a:solidFill>
                  <a:srgbClr val="002060"/>
                </a:solidFill>
                <a:ea typeface="+mn-ea"/>
              </a:rPr>
              <a:t> </a:t>
            </a:r>
            <a:r>
              <a:rPr lang="en-US" sz="3600" dirty="0" err="1">
                <a:solidFill>
                  <a:srgbClr val="002060"/>
                </a:solidFill>
                <a:ea typeface="+mn-ea"/>
              </a:rPr>
              <a:t>tra</a:t>
            </a:r>
            <a:r>
              <a:rPr lang="en-US" sz="3600" dirty="0">
                <a:solidFill>
                  <a:srgbClr val="002060"/>
                </a:solidFill>
                <a:ea typeface="+mn-ea"/>
              </a:rPr>
              <a:t> </a:t>
            </a:r>
            <a:r>
              <a:rPr lang="en-US" sz="3600" dirty="0" err="1">
                <a:solidFill>
                  <a:srgbClr val="002060"/>
                </a:solidFill>
                <a:ea typeface="+mn-ea"/>
              </a:rPr>
              <a:t>tham</a:t>
            </a:r>
            <a:r>
              <a:rPr lang="en-US" sz="3600" dirty="0">
                <a:solidFill>
                  <a:srgbClr val="002060"/>
                </a:solidFill>
                <a:ea typeface="+mn-ea"/>
              </a:rPr>
              <a:t> </a:t>
            </a:r>
            <a:r>
              <a:rPr lang="en-US" sz="3600" dirty="0" err="1">
                <a:solidFill>
                  <a:srgbClr val="002060"/>
                </a:solidFill>
                <a:ea typeface="+mn-ea"/>
              </a:rPr>
              <a:t>vấn</a:t>
            </a:r>
            <a:r>
              <a:rPr lang="en-US" sz="3600" dirty="0">
                <a:solidFill>
                  <a:srgbClr val="002060"/>
                </a:solidFill>
                <a:ea typeface="+mn-ea"/>
              </a:rPr>
              <a:t>, </a:t>
            </a:r>
            <a:r>
              <a:rPr lang="en-US" sz="3600" dirty="0" err="1">
                <a:solidFill>
                  <a:srgbClr val="002060"/>
                </a:solidFill>
                <a:ea typeface="+mn-ea"/>
              </a:rPr>
              <a:t>xác</a:t>
            </a:r>
            <a:r>
              <a:rPr lang="en-US" sz="3600" dirty="0">
                <a:solidFill>
                  <a:srgbClr val="002060"/>
                </a:solidFill>
                <a:ea typeface="+mn-ea"/>
              </a:rPr>
              <a:t> </a:t>
            </a:r>
            <a:r>
              <a:rPr lang="en-US" sz="3600" dirty="0" err="1">
                <a:solidFill>
                  <a:srgbClr val="002060"/>
                </a:solidFill>
                <a:ea typeface="+mn-ea"/>
              </a:rPr>
              <a:t>định</a:t>
            </a:r>
            <a:r>
              <a:rPr lang="en-US" sz="3600" dirty="0">
                <a:solidFill>
                  <a:srgbClr val="002060"/>
                </a:solidFill>
                <a:ea typeface="+mn-ea"/>
              </a:rPr>
              <a:t> </a:t>
            </a:r>
            <a:r>
              <a:rPr lang="en-US" sz="3600" dirty="0" err="1">
                <a:solidFill>
                  <a:srgbClr val="002060"/>
                </a:solidFill>
                <a:ea typeface="+mn-ea"/>
              </a:rPr>
              <a:t>trị</a:t>
            </a:r>
            <a:r>
              <a:rPr lang="en-US" sz="3600" dirty="0">
                <a:solidFill>
                  <a:srgbClr val="002060"/>
                </a:solidFill>
                <a:ea typeface="+mn-ea"/>
              </a:rPr>
              <a:t> </a:t>
            </a:r>
            <a:r>
              <a:rPr lang="en-US" sz="3600" dirty="0" err="1">
                <a:solidFill>
                  <a:srgbClr val="002060"/>
                </a:solidFill>
                <a:ea typeface="+mn-ea"/>
              </a:rPr>
              <a:t>giá</a:t>
            </a:r>
            <a:r>
              <a:rPr lang="en-US" sz="3600" dirty="0">
                <a:solidFill>
                  <a:srgbClr val="002060"/>
                </a:solidFill>
                <a:ea typeface="+mn-ea"/>
              </a:rPr>
              <a:t> HQ.</a:t>
            </a:r>
          </a:p>
          <a:p>
            <a:pPr marL="457200" indent="-457200" algn="just">
              <a:lnSpc>
                <a:spcPct val="150000"/>
              </a:lnSpc>
              <a:buFont typeface="Wingdings" panose="05000000000000000000" pitchFamily="2" charset="2"/>
              <a:buChar char="§"/>
            </a:pPr>
            <a:r>
              <a:rPr lang="en-US" sz="3600" dirty="0" err="1">
                <a:solidFill>
                  <a:srgbClr val="002060"/>
                </a:solidFill>
                <a:ea typeface="+mn-ea"/>
              </a:rPr>
              <a:t>Kiểm</a:t>
            </a:r>
            <a:r>
              <a:rPr lang="en-US" sz="3600" dirty="0">
                <a:solidFill>
                  <a:srgbClr val="002060"/>
                </a:solidFill>
                <a:ea typeface="+mn-ea"/>
              </a:rPr>
              <a:t> </a:t>
            </a:r>
            <a:r>
              <a:rPr lang="en-US" sz="3600" dirty="0" err="1">
                <a:solidFill>
                  <a:srgbClr val="002060"/>
                </a:solidFill>
                <a:ea typeface="+mn-ea"/>
              </a:rPr>
              <a:t>tra</a:t>
            </a:r>
            <a:r>
              <a:rPr lang="en-US" sz="3600" dirty="0">
                <a:solidFill>
                  <a:srgbClr val="002060"/>
                </a:solidFill>
                <a:ea typeface="+mn-ea"/>
              </a:rPr>
              <a:t> </a:t>
            </a:r>
            <a:r>
              <a:rPr lang="en-US" sz="3600" dirty="0" err="1">
                <a:solidFill>
                  <a:srgbClr val="002060"/>
                </a:solidFill>
                <a:ea typeface="+mn-ea"/>
              </a:rPr>
              <a:t>xuất</a:t>
            </a:r>
            <a:r>
              <a:rPr lang="en-US" sz="3600" dirty="0">
                <a:solidFill>
                  <a:srgbClr val="002060"/>
                </a:solidFill>
                <a:ea typeface="+mn-ea"/>
              </a:rPr>
              <a:t> </a:t>
            </a:r>
            <a:r>
              <a:rPr lang="en-US" sz="3600" dirty="0" err="1">
                <a:solidFill>
                  <a:srgbClr val="002060"/>
                </a:solidFill>
                <a:ea typeface="+mn-ea"/>
              </a:rPr>
              <a:t>xứ</a:t>
            </a:r>
            <a:r>
              <a:rPr lang="en-US" sz="3600" dirty="0">
                <a:solidFill>
                  <a:srgbClr val="002060"/>
                </a:solidFill>
                <a:ea typeface="+mn-ea"/>
              </a:rPr>
              <a:t> </a:t>
            </a:r>
            <a:r>
              <a:rPr lang="en-US" sz="3600" dirty="0" err="1">
                <a:solidFill>
                  <a:srgbClr val="002060"/>
                </a:solidFill>
                <a:ea typeface="+mn-ea"/>
              </a:rPr>
              <a:t>hàng</a:t>
            </a:r>
            <a:r>
              <a:rPr lang="en-US" sz="3600" dirty="0">
                <a:solidFill>
                  <a:srgbClr val="002060"/>
                </a:solidFill>
                <a:ea typeface="+mn-ea"/>
              </a:rPr>
              <a:t> </a:t>
            </a:r>
            <a:r>
              <a:rPr lang="en-US" sz="3600" dirty="0" err="1">
                <a:solidFill>
                  <a:srgbClr val="002060"/>
                </a:solidFill>
                <a:ea typeface="+mn-ea"/>
              </a:rPr>
              <a:t>hóa</a:t>
            </a:r>
            <a:r>
              <a:rPr lang="en-US" sz="3600" dirty="0">
                <a:solidFill>
                  <a:srgbClr val="002060"/>
                </a:solidFill>
                <a:ea typeface="+mn-ea"/>
              </a:rPr>
              <a:t>.</a:t>
            </a:r>
          </a:p>
          <a:p>
            <a:pPr marL="457200" indent="-457200" algn="just">
              <a:lnSpc>
                <a:spcPct val="150000"/>
              </a:lnSpc>
              <a:buFont typeface="Wingdings" panose="05000000000000000000" pitchFamily="2" charset="2"/>
              <a:buChar char="§"/>
            </a:pPr>
            <a:r>
              <a:rPr lang="en-US" sz="3600" dirty="0" err="1">
                <a:solidFill>
                  <a:srgbClr val="002060"/>
                </a:solidFill>
                <a:ea typeface="+mn-ea"/>
              </a:rPr>
              <a:t>Kiểm</a:t>
            </a:r>
            <a:r>
              <a:rPr lang="en-US" sz="3600" dirty="0">
                <a:solidFill>
                  <a:srgbClr val="002060"/>
                </a:solidFill>
                <a:ea typeface="+mn-ea"/>
              </a:rPr>
              <a:t> </a:t>
            </a:r>
            <a:r>
              <a:rPr lang="en-US" sz="3600" dirty="0" err="1">
                <a:solidFill>
                  <a:srgbClr val="002060"/>
                </a:solidFill>
                <a:ea typeface="+mn-ea"/>
              </a:rPr>
              <a:t>tra</a:t>
            </a:r>
            <a:r>
              <a:rPr lang="en-US" sz="3600" dirty="0">
                <a:solidFill>
                  <a:srgbClr val="002060"/>
                </a:solidFill>
                <a:ea typeface="+mn-ea"/>
              </a:rPr>
              <a:t> </a:t>
            </a:r>
            <a:r>
              <a:rPr lang="en-US" sz="3600" dirty="0" err="1">
                <a:solidFill>
                  <a:srgbClr val="002060"/>
                </a:solidFill>
                <a:ea typeface="+mn-ea"/>
              </a:rPr>
              <a:t>về</a:t>
            </a:r>
            <a:r>
              <a:rPr lang="en-US" sz="3600" dirty="0">
                <a:solidFill>
                  <a:srgbClr val="002060"/>
                </a:solidFill>
                <a:ea typeface="+mn-ea"/>
              </a:rPr>
              <a:t> </a:t>
            </a:r>
            <a:r>
              <a:rPr lang="en-US" sz="3600" dirty="0" err="1">
                <a:solidFill>
                  <a:srgbClr val="002060"/>
                </a:solidFill>
                <a:ea typeface="+mn-ea"/>
              </a:rPr>
              <a:t>thuế</a:t>
            </a:r>
            <a:r>
              <a:rPr lang="en-US" sz="3600" dirty="0">
                <a:solidFill>
                  <a:srgbClr val="002060"/>
                </a:solidFill>
                <a:ea typeface="+mn-ea"/>
              </a:rPr>
              <a:t> </a:t>
            </a:r>
            <a:r>
              <a:rPr lang="en-US" sz="3600" dirty="0" err="1">
                <a:solidFill>
                  <a:srgbClr val="002060"/>
                </a:solidFill>
                <a:ea typeface="+mn-ea"/>
              </a:rPr>
              <a:t>và</a:t>
            </a:r>
            <a:r>
              <a:rPr lang="en-US" sz="3600" dirty="0">
                <a:solidFill>
                  <a:srgbClr val="002060"/>
                </a:solidFill>
                <a:ea typeface="+mn-ea"/>
              </a:rPr>
              <a:t> </a:t>
            </a:r>
            <a:r>
              <a:rPr lang="en-US" sz="3600" dirty="0" err="1">
                <a:solidFill>
                  <a:srgbClr val="002060"/>
                </a:solidFill>
                <a:ea typeface="+mn-ea"/>
              </a:rPr>
              <a:t>chính</a:t>
            </a:r>
            <a:r>
              <a:rPr lang="en-US" sz="3600" dirty="0">
                <a:solidFill>
                  <a:srgbClr val="002060"/>
                </a:solidFill>
                <a:ea typeface="+mn-ea"/>
              </a:rPr>
              <a:t> </a:t>
            </a:r>
            <a:r>
              <a:rPr lang="en-US" sz="3600" dirty="0" err="1">
                <a:solidFill>
                  <a:srgbClr val="002060"/>
                </a:solidFill>
                <a:ea typeface="+mn-ea"/>
              </a:rPr>
              <a:t>sách</a:t>
            </a:r>
            <a:r>
              <a:rPr lang="en-US" sz="3600" dirty="0">
                <a:solidFill>
                  <a:srgbClr val="002060"/>
                </a:solidFill>
                <a:ea typeface="+mn-ea"/>
              </a:rPr>
              <a:t> </a:t>
            </a:r>
            <a:r>
              <a:rPr lang="en-US" sz="3600" dirty="0" err="1">
                <a:solidFill>
                  <a:srgbClr val="002060"/>
                </a:solidFill>
                <a:ea typeface="+mn-ea"/>
              </a:rPr>
              <a:t>thuế</a:t>
            </a:r>
            <a:endParaRPr lang="en-US" sz="3600" dirty="0">
              <a:solidFill>
                <a:srgbClr val="002060"/>
              </a:solidFill>
              <a:ea typeface="+mn-ea"/>
            </a:endParaRPr>
          </a:p>
          <a:p>
            <a:pPr algn="just">
              <a:lnSpc>
                <a:spcPct val="150000"/>
              </a:lnSpc>
            </a:pPr>
            <a:endParaRPr lang="en-US" sz="3600" dirty="0">
              <a:solidFill>
                <a:srgbClr val="002060"/>
              </a:solidFill>
              <a:ea typeface="+mn-ea"/>
            </a:endParaRPr>
          </a:p>
          <a:p>
            <a:pPr algn="just">
              <a:lnSpc>
                <a:spcPct val="150000"/>
              </a:lnSpc>
            </a:pPr>
            <a:r>
              <a:rPr lang="en-US" sz="3600" b="1" i="1" u="sng" dirty="0" err="1">
                <a:solidFill>
                  <a:srgbClr val="FF0000"/>
                </a:solidFill>
                <a:ea typeface="+mn-ea"/>
              </a:rPr>
              <a:t>Yêu</a:t>
            </a:r>
            <a:r>
              <a:rPr lang="en-US" sz="3600" b="1" i="1" u="sng" dirty="0">
                <a:solidFill>
                  <a:srgbClr val="FF0000"/>
                </a:solidFill>
                <a:ea typeface="+mn-ea"/>
              </a:rPr>
              <a:t> </a:t>
            </a:r>
            <a:r>
              <a:rPr lang="en-US" sz="3600" b="1" i="1" u="sng" dirty="0" err="1">
                <a:solidFill>
                  <a:srgbClr val="FF0000"/>
                </a:solidFill>
                <a:ea typeface="+mn-ea"/>
              </a:rPr>
              <a:t>cầu</a:t>
            </a:r>
            <a:r>
              <a:rPr lang="en-US" sz="3600" b="1" i="1" u="sng" dirty="0">
                <a:solidFill>
                  <a:srgbClr val="FF0000"/>
                </a:solidFill>
                <a:ea typeface="+mn-ea"/>
              </a:rPr>
              <a:t>:</a:t>
            </a:r>
            <a:r>
              <a:rPr lang="en-US" sz="3600" b="1" i="1" dirty="0">
                <a:solidFill>
                  <a:srgbClr val="FF0000"/>
                </a:solidFill>
                <a:ea typeface="+mn-ea"/>
              </a:rPr>
              <a:t> </a:t>
            </a:r>
            <a:r>
              <a:rPr lang="en-US" sz="3600" dirty="0">
                <a:solidFill>
                  <a:srgbClr val="002060"/>
                </a:solidFill>
                <a:ea typeface="+mn-ea"/>
              </a:rPr>
              <a:t>SV </a:t>
            </a:r>
            <a:r>
              <a:rPr lang="en-US" sz="3600" dirty="0" err="1">
                <a:solidFill>
                  <a:srgbClr val="002060"/>
                </a:solidFill>
                <a:ea typeface="+mn-ea"/>
              </a:rPr>
              <a:t>thảo</a:t>
            </a:r>
            <a:r>
              <a:rPr lang="en-US" sz="3600" dirty="0">
                <a:solidFill>
                  <a:srgbClr val="002060"/>
                </a:solidFill>
                <a:ea typeface="+mn-ea"/>
              </a:rPr>
              <a:t> </a:t>
            </a:r>
            <a:r>
              <a:rPr lang="en-US" sz="3600" dirty="0" err="1">
                <a:solidFill>
                  <a:srgbClr val="002060"/>
                </a:solidFill>
                <a:ea typeface="+mn-ea"/>
              </a:rPr>
              <a:t>luận</a:t>
            </a:r>
            <a:r>
              <a:rPr lang="en-US" sz="3600" dirty="0">
                <a:solidFill>
                  <a:srgbClr val="002060"/>
                </a:solidFill>
                <a:ea typeface="+mn-ea"/>
              </a:rPr>
              <a:t> </a:t>
            </a:r>
            <a:r>
              <a:rPr lang="en-US" sz="3600" dirty="0" err="1">
                <a:solidFill>
                  <a:srgbClr val="002060"/>
                </a:solidFill>
                <a:ea typeface="+mn-ea"/>
              </a:rPr>
              <a:t>nhóm</a:t>
            </a:r>
            <a:r>
              <a:rPr lang="en-US" sz="3600" dirty="0">
                <a:solidFill>
                  <a:srgbClr val="002060"/>
                </a:solidFill>
                <a:ea typeface="+mn-ea"/>
              </a:rPr>
              <a:t> </a:t>
            </a:r>
            <a:r>
              <a:rPr lang="en-US" sz="3600" dirty="0" err="1">
                <a:solidFill>
                  <a:srgbClr val="002060"/>
                </a:solidFill>
                <a:ea typeface="+mn-ea"/>
              </a:rPr>
              <a:t>về</a:t>
            </a:r>
            <a:r>
              <a:rPr lang="en-US" sz="3600" dirty="0">
                <a:solidFill>
                  <a:srgbClr val="002060"/>
                </a:solidFill>
                <a:ea typeface="+mn-ea"/>
              </a:rPr>
              <a:t> </a:t>
            </a:r>
            <a:r>
              <a:rPr lang="en-US" sz="3600" dirty="0" err="1">
                <a:solidFill>
                  <a:srgbClr val="002060"/>
                </a:solidFill>
                <a:ea typeface="+mn-ea"/>
              </a:rPr>
              <a:t>các</a:t>
            </a:r>
            <a:r>
              <a:rPr lang="en-US" sz="3600" dirty="0">
                <a:solidFill>
                  <a:srgbClr val="002060"/>
                </a:solidFill>
                <a:ea typeface="+mn-ea"/>
              </a:rPr>
              <a:t> </a:t>
            </a:r>
            <a:r>
              <a:rPr lang="en-US" sz="3600" dirty="0" err="1">
                <a:solidFill>
                  <a:srgbClr val="002060"/>
                </a:solidFill>
                <a:ea typeface="+mn-ea"/>
              </a:rPr>
              <a:t>nội</a:t>
            </a:r>
            <a:r>
              <a:rPr lang="en-US" sz="3600" dirty="0">
                <a:solidFill>
                  <a:srgbClr val="002060"/>
                </a:solidFill>
                <a:ea typeface="+mn-ea"/>
              </a:rPr>
              <a:t> dung </a:t>
            </a:r>
            <a:r>
              <a:rPr lang="en-US" sz="3600" dirty="0" err="1">
                <a:solidFill>
                  <a:srgbClr val="002060"/>
                </a:solidFill>
                <a:ea typeface="+mn-ea"/>
              </a:rPr>
              <a:t>kiểm</a:t>
            </a:r>
            <a:r>
              <a:rPr lang="en-US" sz="3600" dirty="0">
                <a:solidFill>
                  <a:srgbClr val="002060"/>
                </a:solidFill>
                <a:ea typeface="+mn-ea"/>
              </a:rPr>
              <a:t> </a:t>
            </a:r>
            <a:r>
              <a:rPr lang="en-US" sz="3600" dirty="0" err="1">
                <a:solidFill>
                  <a:srgbClr val="002060"/>
                </a:solidFill>
                <a:ea typeface="+mn-ea"/>
              </a:rPr>
              <a:t>tra</a:t>
            </a:r>
            <a:r>
              <a:rPr lang="en-US" sz="3600" dirty="0">
                <a:solidFill>
                  <a:srgbClr val="002060"/>
                </a:solidFill>
                <a:ea typeface="+mn-ea"/>
              </a:rPr>
              <a:t> </a:t>
            </a:r>
            <a:r>
              <a:rPr lang="en-US" sz="3600" dirty="0" err="1">
                <a:solidFill>
                  <a:srgbClr val="002060"/>
                </a:solidFill>
                <a:ea typeface="+mn-ea"/>
              </a:rPr>
              <a:t>hồ</a:t>
            </a:r>
            <a:r>
              <a:rPr lang="en-US" sz="3600" dirty="0">
                <a:solidFill>
                  <a:srgbClr val="002060"/>
                </a:solidFill>
                <a:ea typeface="+mn-ea"/>
              </a:rPr>
              <a:t> </a:t>
            </a:r>
            <a:r>
              <a:rPr lang="en-US" sz="3600" dirty="0" err="1">
                <a:solidFill>
                  <a:srgbClr val="002060"/>
                </a:solidFill>
                <a:ea typeface="+mn-ea"/>
              </a:rPr>
              <a:t>sơ</a:t>
            </a:r>
            <a:r>
              <a:rPr lang="en-US" sz="3600" dirty="0">
                <a:solidFill>
                  <a:srgbClr val="002060"/>
                </a:solidFill>
                <a:ea typeface="+mn-ea"/>
              </a:rPr>
              <a:t> </a:t>
            </a:r>
            <a:r>
              <a:rPr lang="en-US" sz="3600" dirty="0" err="1">
                <a:solidFill>
                  <a:srgbClr val="002060"/>
                </a:solidFill>
                <a:ea typeface="+mn-ea"/>
              </a:rPr>
              <a:t>hải</a:t>
            </a:r>
            <a:r>
              <a:rPr lang="en-US" sz="3600" dirty="0">
                <a:solidFill>
                  <a:srgbClr val="002060"/>
                </a:solidFill>
                <a:ea typeface="+mn-ea"/>
              </a:rPr>
              <a:t> </a:t>
            </a:r>
            <a:r>
              <a:rPr lang="en-US" sz="3600" dirty="0" err="1">
                <a:solidFill>
                  <a:srgbClr val="002060"/>
                </a:solidFill>
                <a:ea typeface="+mn-ea"/>
              </a:rPr>
              <a:t>quan</a:t>
            </a:r>
            <a:r>
              <a:rPr lang="en-US" sz="3600" dirty="0">
                <a:solidFill>
                  <a:srgbClr val="002060"/>
                </a:solidFill>
                <a:ea typeface="+mn-ea"/>
              </a:rPr>
              <a:t>.</a:t>
            </a:r>
          </a:p>
          <a:p>
            <a:pPr algn="just">
              <a:lnSpc>
                <a:spcPct val="150000"/>
              </a:lnSpc>
            </a:pPr>
            <a:endParaRPr lang="en-US" sz="3600" dirty="0">
              <a:solidFill>
                <a:srgbClr val="002060"/>
              </a:solidFill>
              <a:ea typeface="+mn-ea"/>
            </a:endParaRPr>
          </a:p>
          <a:p>
            <a:pPr algn="l">
              <a:lnSpc>
                <a:spcPct val="150000"/>
              </a:lnSpc>
            </a:pPr>
            <a:endParaRPr lang="en-US" sz="3200" b="1" dirty="0">
              <a:solidFill>
                <a:srgbClr val="C00000"/>
              </a:solidFill>
              <a:ea typeface="+mn-ea"/>
            </a:endParaRPr>
          </a:p>
        </p:txBody>
      </p:sp>
      <p:sp>
        <p:nvSpPr>
          <p:cNvPr id="7" name="TextBox 6">
            <a:extLst>
              <a:ext uri="{FF2B5EF4-FFF2-40B4-BE49-F238E27FC236}">
                <a16:creationId xmlns:a16="http://schemas.microsoft.com/office/drawing/2014/main" id="{1C08F44D-92EE-AB40-F857-A383ADC38D20}"/>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58637328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1EFB4-2613-149E-FB44-D964F1D082DD}"/>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F191421D-D9E7-8E0B-842C-98D10C7D408F}"/>
              </a:ext>
            </a:extLst>
          </p:cNvPr>
          <p:cNvSpPr txBox="1">
            <a:spLocks/>
          </p:cNvSpPr>
          <p:nvPr/>
        </p:nvSpPr>
        <p:spPr>
          <a:xfrm>
            <a:off x="1257300" y="1866900"/>
            <a:ext cx="15773400" cy="1676400"/>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a:p>
            <a:pPr marL="571500" indent="-571500" algn="just">
              <a:lnSpc>
                <a:spcPct val="150000"/>
              </a:lnSpc>
              <a:buFont typeface="Wingdings" panose="05000000000000000000" pitchFamily="2" charset="2"/>
              <a:buChar char="Ø"/>
            </a:pPr>
            <a:r>
              <a:rPr lang="en-US" sz="3600" dirty="0" err="1">
                <a:solidFill>
                  <a:srgbClr val="FF0000"/>
                </a:solidFill>
                <a:ea typeface="+mn-ea"/>
              </a:rPr>
              <a:t>Kiểm</a:t>
            </a:r>
            <a:r>
              <a:rPr lang="en-US" sz="3600" dirty="0">
                <a:solidFill>
                  <a:srgbClr val="FF0000"/>
                </a:solidFill>
                <a:ea typeface="+mn-ea"/>
              </a:rPr>
              <a:t> </a:t>
            </a:r>
            <a:r>
              <a:rPr lang="en-US" sz="3600" dirty="0" err="1">
                <a:solidFill>
                  <a:srgbClr val="FF0000"/>
                </a:solidFill>
                <a:ea typeface="+mn-ea"/>
              </a:rPr>
              <a:t>tra</a:t>
            </a:r>
            <a:r>
              <a:rPr lang="en-US" sz="3600" dirty="0">
                <a:solidFill>
                  <a:srgbClr val="FF0000"/>
                </a:solidFill>
                <a:ea typeface="+mn-ea"/>
              </a:rPr>
              <a:t> </a:t>
            </a:r>
            <a:r>
              <a:rPr lang="en-US" sz="3600" dirty="0" err="1">
                <a:solidFill>
                  <a:srgbClr val="FF0000"/>
                </a:solidFill>
                <a:ea typeface="+mn-ea"/>
              </a:rPr>
              <a:t>thực</a:t>
            </a:r>
            <a:r>
              <a:rPr lang="en-US" sz="3600" dirty="0">
                <a:solidFill>
                  <a:srgbClr val="FF0000"/>
                </a:solidFill>
                <a:ea typeface="+mn-ea"/>
              </a:rPr>
              <a:t> </a:t>
            </a:r>
            <a:r>
              <a:rPr lang="en-US" sz="3600" dirty="0" err="1">
                <a:solidFill>
                  <a:srgbClr val="FF0000"/>
                </a:solidFill>
                <a:ea typeface="+mn-ea"/>
              </a:rPr>
              <a:t>tế</a:t>
            </a:r>
            <a:r>
              <a:rPr lang="en-US" sz="3600" dirty="0">
                <a:solidFill>
                  <a:srgbClr val="FF0000"/>
                </a:solidFill>
                <a:ea typeface="+mn-ea"/>
              </a:rPr>
              <a:t> </a:t>
            </a:r>
            <a:r>
              <a:rPr lang="en-US" sz="3600" dirty="0" err="1">
                <a:solidFill>
                  <a:srgbClr val="FF0000"/>
                </a:solidFill>
                <a:ea typeface="+mn-ea"/>
              </a:rPr>
              <a:t>hàng</a:t>
            </a:r>
            <a:r>
              <a:rPr lang="en-US" sz="3600" dirty="0">
                <a:solidFill>
                  <a:srgbClr val="FF0000"/>
                </a:solidFill>
                <a:ea typeface="+mn-ea"/>
              </a:rPr>
              <a:t> </a:t>
            </a:r>
            <a:r>
              <a:rPr lang="en-US" sz="3600" dirty="0" err="1">
                <a:solidFill>
                  <a:srgbClr val="FF0000"/>
                </a:solidFill>
                <a:ea typeface="+mn-ea"/>
              </a:rPr>
              <a:t>hóa</a:t>
            </a:r>
            <a:endParaRPr lang="en-US" sz="3600" dirty="0">
              <a:solidFill>
                <a:srgbClr val="FF0000"/>
              </a:solidFill>
              <a:ea typeface="+mn-ea"/>
            </a:endParaRPr>
          </a:p>
          <a:p>
            <a:pPr algn="l">
              <a:lnSpc>
                <a:spcPct val="150000"/>
              </a:lnSpc>
            </a:pPr>
            <a:endParaRPr lang="en-US" sz="3200" b="1" dirty="0">
              <a:solidFill>
                <a:srgbClr val="C00000"/>
              </a:solidFill>
              <a:ea typeface="+mn-ea"/>
            </a:endParaRPr>
          </a:p>
        </p:txBody>
      </p:sp>
      <p:sp>
        <p:nvSpPr>
          <p:cNvPr id="7" name="TextBox 6">
            <a:extLst>
              <a:ext uri="{FF2B5EF4-FFF2-40B4-BE49-F238E27FC236}">
                <a16:creationId xmlns:a16="http://schemas.microsoft.com/office/drawing/2014/main" id="{FFC7C173-6AE4-D231-9183-05E94CDF286B}"/>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2" name="Content Placeholder 2">
            <a:extLst>
              <a:ext uri="{FF2B5EF4-FFF2-40B4-BE49-F238E27FC236}">
                <a16:creationId xmlns:a16="http://schemas.microsoft.com/office/drawing/2014/main" id="{7E32E9CD-5A23-1441-1298-FA1B66596F5B}"/>
              </a:ext>
            </a:extLst>
          </p:cNvPr>
          <p:cNvSpPr>
            <a:spLocks noGrp="1"/>
          </p:cNvSpPr>
          <p:nvPr>
            <p:ph idx="1"/>
          </p:nvPr>
        </p:nvSpPr>
        <p:spPr>
          <a:xfrm>
            <a:off x="1371600" y="3527854"/>
            <a:ext cx="15544800" cy="5219700"/>
          </a:xfrm>
        </p:spPr>
        <p:txBody>
          <a:bodyPr>
            <a:normAutofit/>
          </a:bodyPr>
          <a:lstStyle/>
          <a:p>
            <a:pPr marL="0" indent="0" algn="just">
              <a:buNone/>
            </a:pPr>
            <a:r>
              <a:rPr lang="en-US" sz="3600" b="1" i="0" u="none" strike="noStrike" baseline="0" dirty="0" err="1">
                <a:solidFill>
                  <a:srgbClr val="002060"/>
                </a:solidFill>
              </a:rPr>
              <a:t>Khái</a:t>
            </a:r>
            <a:r>
              <a:rPr lang="en-US" sz="3600" b="1" i="0" u="none" strike="noStrike" baseline="0" dirty="0">
                <a:solidFill>
                  <a:srgbClr val="002060"/>
                </a:solidFill>
              </a:rPr>
              <a:t> </a:t>
            </a:r>
            <a:r>
              <a:rPr lang="en-US" sz="3600" b="1" i="0" u="none" strike="noStrike" baseline="0" dirty="0" err="1">
                <a:solidFill>
                  <a:srgbClr val="002060"/>
                </a:solidFill>
              </a:rPr>
              <a:t>niệm</a:t>
            </a:r>
            <a:endParaRPr lang="en-US" sz="3600" b="1" i="0" u="none" strike="noStrike" baseline="0" dirty="0">
              <a:solidFill>
                <a:srgbClr val="002060"/>
              </a:solidFill>
            </a:endParaRPr>
          </a:p>
          <a:p>
            <a:pPr algn="just">
              <a:buFont typeface="Wingdings" panose="05000000000000000000" pitchFamily="2" charset="2"/>
              <a:buChar char="§"/>
            </a:pPr>
            <a:r>
              <a:rPr lang="vi-VN" sz="3600" b="0" i="0" u="none" strike="noStrike" baseline="0" dirty="0">
                <a:solidFill>
                  <a:srgbClr val="002060"/>
                </a:solidFill>
              </a:rPr>
              <a:t>Kiểm tra thực tế hàng hoá là việc cơ quan hải quan kiểm tra thực trạng của hàng hoá, đối chiếu sự phù hợp giữa thực tế hàng hoá với hồ sơ hải quan. </a:t>
            </a:r>
          </a:p>
          <a:p>
            <a:pPr algn="just">
              <a:buFont typeface="Wingdings" panose="05000000000000000000" pitchFamily="2" charset="2"/>
              <a:buChar char="§"/>
            </a:pPr>
            <a:r>
              <a:rPr lang="vi-VN" sz="3600" b="0" i="0" u="none" strike="noStrike" baseline="0" dirty="0">
                <a:solidFill>
                  <a:srgbClr val="002060"/>
                </a:solidFill>
              </a:rPr>
              <a:t>Theo công ước KYOTO "kiểm tra hàng hoá" là việc cơ quan Hải quan tiến hành kiểm tra thực tế hàng hoá nhằm đảm bảo rằng tính chất, xuất xứ, điều kiện, số lượng và trị giá của hàng hoá phù hợp với những chi tiết đã khai trong tờ khai hàng hoá. </a:t>
            </a:r>
            <a:endParaRPr lang="en-GB" sz="3600" dirty="0">
              <a:solidFill>
                <a:srgbClr val="002060"/>
              </a:solidFill>
            </a:endParaRPr>
          </a:p>
        </p:txBody>
      </p:sp>
    </p:spTree>
    <p:extLst>
      <p:ext uri="{BB962C8B-B14F-4D97-AF65-F5344CB8AC3E}">
        <p14:creationId xmlns:p14="http://schemas.microsoft.com/office/powerpoint/2010/main" val="71795851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7081A-B7C8-9A55-5798-B886D25465EB}"/>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450B8F2-8B84-7782-B933-CFB9766DA5C0}"/>
              </a:ext>
            </a:extLst>
          </p:cNvPr>
          <p:cNvSpPr txBox="1">
            <a:spLocks/>
          </p:cNvSpPr>
          <p:nvPr/>
        </p:nvSpPr>
        <p:spPr>
          <a:xfrm>
            <a:off x="1257300" y="1397423"/>
            <a:ext cx="15773400" cy="1676400"/>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endParaRPr lang="en-US" sz="3600" b="1" dirty="0">
              <a:solidFill>
                <a:srgbClr val="C00000"/>
              </a:solidFill>
              <a:ea typeface="+mn-ea"/>
            </a:endParaRPr>
          </a:p>
          <a:p>
            <a:pPr marL="571500" indent="-571500" algn="just">
              <a:lnSpc>
                <a:spcPct val="150000"/>
              </a:lnSpc>
              <a:buFont typeface="Wingdings" panose="05000000000000000000" pitchFamily="2" charset="2"/>
              <a:buChar char="Ø"/>
            </a:pPr>
            <a:r>
              <a:rPr lang="en-US" sz="3600" dirty="0" err="1">
                <a:solidFill>
                  <a:srgbClr val="FF0000"/>
                </a:solidFill>
                <a:ea typeface="+mn-ea"/>
              </a:rPr>
              <a:t>Kiểm</a:t>
            </a:r>
            <a:r>
              <a:rPr lang="en-US" sz="3600" dirty="0">
                <a:solidFill>
                  <a:srgbClr val="FF0000"/>
                </a:solidFill>
                <a:ea typeface="+mn-ea"/>
              </a:rPr>
              <a:t> </a:t>
            </a:r>
            <a:r>
              <a:rPr lang="en-US" sz="3600" dirty="0" err="1">
                <a:solidFill>
                  <a:srgbClr val="FF0000"/>
                </a:solidFill>
                <a:ea typeface="+mn-ea"/>
              </a:rPr>
              <a:t>tra</a:t>
            </a:r>
            <a:r>
              <a:rPr lang="en-US" sz="3600" dirty="0">
                <a:solidFill>
                  <a:srgbClr val="FF0000"/>
                </a:solidFill>
                <a:ea typeface="+mn-ea"/>
              </a:rPr>
              <a:t> </a:t>
            </a:r>
            <a:r>
              <a:rPr lang="en-US" sz="3600" dirty="0" err="1">
                <a:solidFill>
                  <a:srgbClr val="FF0000"/>
                </a:solidFill>
                <a:ea typeface="+mn-ea"/>
              </a:rPr>
              <a:t>thực</a:t>
            </a:r>
            <a:r>
              <a:rPr lang="en-US" sz="3600" dirty="0">
                <a:solidFill>
                  <a:srgbClr val="FF0000"/>
                </a:solidFill>
                <a:ea typeface="+mn-ea"/>
              </a:rPr>
              <a:t> </a:t>
            </a:r>
            <a:r>
              <a:rPr lang="en-US" sz="3600" dirty="0" err="1">
                <a:solidFill>
                  <a:srgbClr val="FF0000"/>
                </a:solidFill>
                <a:ea typeface="+mn-ea"/>
              </a:rPr>
              <a:t>tế</a:t>
            </a:r>
            <a:r>
              <a:rPr lang="en-US" sz="3600" dirty="0">
                <a:solidFill>
                  <a:srgbClr val="FF0000"/>
                </a:solidFill>
                <a:ea typeface="+mn-ea"/>
              </a:rPr>
              <a:t> </a:t>
            </a:r>
            <a:r>
              <a:rPr lang="en-US" sz="3600" dirty="0" err="1">
                <a:solidFill>
                  <a:srgbClr val="FF0000"/>
                </a:solidFill>
                <a:ea typeface="+mn-ea"/>
              </a:rPr>
              <a:t>hàng</a:t>
            </a:r>
            <a:r>
              <a:rPr lang="en-US" sz="3600" dirty="0">
                <a:solidFill>
                  <a:srgbClr val="FF0000"/>
                </a:solidFill>
                <a:ea typeface="+mn-ea"/>
              </a:rPr>
              <a:t> </a:t>
            </a:r>
            <a:r>
              <a:rPr lang="en-US" sz="3600" dirty="0" err="1">
                <a:solidFill>
                  <a:srgbClr val="FF0000"/>
                </a:solidFill>
                <a:ea typeface="+mn-ea"/>
              </a:rPr>
              <a:t>hóa</a:t>
            </a:r>
            <a:endParaRPr lang="en-US" sz="3600" dirty="0">
              <a:solidFill>
                <a:srgbClr val="FF0000"/>
              </a:solidFill>
              <a:ea typeface="+mn-ea"/>
            </a:endParaRPr>
          </a:p>
          <a:p>
            <a:pPr algn="l">
              <a:lnSpc>
                <a:spcPct val="150000"/>
              </a:lnSpc>
            </a:pPr>
            <a:endParaRPr lang="en-US" sz="3200" b="1" dirty="0">
              <a:solidFill>
                <a:srgbClr val="C00000"/>
              </a:solidFill>
              <a:ea typeface="+mn-ea"/>
            </a:endParaRPr>
          </a:p>
        </p:txBody>
      </p:sp>
      <p:sp>
        <p:nvSpPr>
          <p:cNvPr id="7" name="TextBox 6">
            <a:extLst>
              <a:ext uri="{FF2B5EF4-FFF2-40B4-BE49-F238E27FC236}">
                <a16:creationId xmlns:a16="http://schemas.microsoft.com/office/drawing/2014/main" id="{1B8A4BA4-BCD7-6A17-1229-E7BF0F77B767}"/>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5" name="Content Placeholder 2">
            <a:extLst>
              <a:ext uri="{FF2B5EF4-FFF2-40B4-BE49-F238E27FC236}">
                <a16:creationId xmlns:a16="http://schemas.microsoft.com/office/drawing/2014/main" id="{FBC87C52-C61D-258B-47A7-C798D8BEAA58}"/>
              </a:ext>
            </a:extLst>
          </p:cNvPr>
          <p:cNvSpPr>
            <a:spLocks noGrp="1"/>
          </p:cNvSpPr>
          <p:nvPr>
            <p:ph idx="1"/>
          </p:nvPr>
        </p:nvSpPr>
        <p:spPr>
          <a:xfrm>
            <a:off x="990600" y="2765002"/>
            <a:ext cx="16840199" cy="6798098"/>
          </a:xfrm>
        </p:spPr>
        <p:txBody>
          <a:bodyPr>
            <a:noAutofit/>
          </a:bodyPr>
          <a:lstStyle/>
          <a:p>
            <a:pPr marL="0" indent="0">
              <a:buNone/>
            </a:pPr>
            <a:r>
              <a:rPr lang="vi-VN" dirty="0">
                <a:solidFill>
                  <a:srgbClr val="002060"/>
                </a:solidFill>
              </a:rPr>
              <a:t>Mức độ kiểm tra thực tế hàng hoá được quyết định dựa trên các căn cứ, </a:t>
            </a:r>
            <a:r>
              <a:rPr lang="en-US" dirty="0">
                <a:solidFill>
                  <a:srgbClr val="002060"/>
                </a:solidFill>
              </a:rPr>
              <a:t>(</a:t>
            </a:r>
            <a:r>
              <a:rPr lang="vi-VN" dirty="0">
                <a:solidFill>
                  <a:srgbClr val="002060"/>
                </a:solidFill>
              </a:rPr>
              <a:t>các tiêu chí nhất định</a:t>
            </a:r>
            <a:r>
              <a:rPr lang="en-US" dirty="0">
                <a:solidFill>
                  <a:srgbClr val="002060"/>
                </a:solidFill>
              </a:rPr>
              <a:t>)</a:t>
            </a:r>
            <a:r>
              <a:rPr lang="vi-VN" dirty="0">
                <a:solidFill>
                  <a:srgbClr val="002060"/>
                </a:solidFill>
              </a:rPr>
              <a:t>. </a:t>
            </a:r>
            <a:endParaRPr lang="en-US" dirty="0">
              <a:solidFill>
                <a:srgbClr val="002060"/>
              </a:solidFill>
            </a:endParaRPr>
          </a:p>
          <a:p>
            <a:pPr marL="0" indent="0">
              <a:buNone/>
            </a:pPr>
            <a:r>
              <a:rPr lang="vi-VN" b="1" i="1" dirty="0">
                <a:solidFill>
                  <a:srgbClr val="6E309C"/>
                </a:solidFill>
              </a:rPr>
              <a:t>Các căn cứ, tiêu chí đó bao gồm: </a:t>
            </a:r>
          </a:p>
          <a:p>
            <a:pPr>
              <a:buFont typeface="Wingdings" panose="05000000000000000000" pitchFamily="2" charset="2"/>
              <a:buChar char="§"/>
            </a:pPr>
            <a:r>
              <a:rPr lang="en-GB" dirty="0" err="1">
                <a:solidFill>
                  <a:srgbClr val="002060"/>
                </a:solidFill>
              </a:rPr>
              <a:t>Mức</a:t>
            </a:r>
            <a:r>
              <a:rPr lang="en-GB" dirty="0">
                <a:solidFill>
                  <a:srgbClr val="002060"/>
                </a:solidFill>
              </a:rPr>
              <a:t> </a:t>
            </a:r>
            <a:r>
              <a:rPr lang="en-GB" dirty="0" err="1">
                <a:solidFill>
                  <a:srgbClr val="002060"/>
                </a:solidFill>
              </a:rPr>
              <a:t>độ</a:t>
            </a:r>
            <a:r>
              <a:rPr lang="en-GB" dirty="0">
                <a:solidFill>
                  <a:srgbClr val="002060"/>
                </a:solidFill>
              </a:rPr>
              <a:t> </a:t>
            </a:r>
            <a:r>
              <a:rPr lang="en-GB" dirty="0" err="1">
                <a:solidFill>
                  <a:srgbClr val="002060"/>
                </a:solidFill>
              </a:rPr>
              <a:t>rủi</a:t>
            </a:r>
            <a:r>
              <a:rPr lang="en-GB" dirty="0">
                <a:solidFill>
                  <a:srgbClr val="002060"/>
                </a:solidFill>
              </a:rPr>
              <a:t> </a:t>
            </a:r>
            <a:r>
              <a:rPr lang="en-GB" dirty="0" err="1">
                <a:solidFill>
                  <a:srgbClr val="002060"/>
                </a:solidFill>
              </a:rPr>
              <a:t>ro</a:t>
            </a:r>
            <a:r>
              <a:rPr lang="en-GB" dirty="0">
                <a:solidFill>
                  <a:srgbClr val="002060"/>
                </a:solidFill>
              </a:rPr>
              <a:t> (</a:t>
            </a:r>
            <a:r>
              <a:rPr lang="en-GB" dirty="0" err="1">
                <a:solidFill>
                  <a:srgbClr val="002060"/>
                </a:solidFill>
              </a:rPr>
              <a:t>rất</a:t>
            </a:r>
            <a:r>
              <a:rPr lang="en-GB" dirty="0">
                <a:solidFill>
                  <a:srgbClr val="002060"/>
                </a:solidFill>
              </a:rPr>
              <a:t> </a:t>
            </a:r>
            <a:r>
              <a:rPr lang="en-GB" dirty="0" err="1">
                <a:solidFill>
                  <a:srgbClr val="002060"/>
                </a:solidFill>
              </a:rPr>
              <a:t>cao</a:t>
            </a:r>
            <a:r>
              <a:rPr lang="en-GB" dirty="0">
                <a:solidFill>
                  <a:srgbClr val="002060"/>
                </a:solidFill>
              </a:rPr>
              <a:t>, </a:t>
            </a:r>
            <a:r>
              <a:rPr lang="en-GB" dirty="0" err="1">
                <a:solidFill>
                  <a:srgbClr val="002060"/>
                </a:solidFill>
              </a:rPr>
              <a:t>cao</a:t>
            </a:r>
            <a:r>
              <a:rPr lang="en-GB" dirty="0">
                <a:solidFill>
                  <a:srgbClr val="002060"/>
                </a:solidFill>
              </a:rPr>
              <a:t>, </a:t>
            </a:r>
            <a:r>
              <a:rPr lang="en-GB" dirty="0" err="1">
                <a:solidFill>
                  <a:srgbClr val="002060"/>
                </a:solidFill>
              </a:rPr>
              <a:t>trung</a:t>
            </a:r>
            <a:r>
              <a:rPr lang="en-GB" dirty="0">
                <a:solidFill>
                  <a:srgbClr val="002060"/>
                </a:solidFill>
              </a:rPr>
              <a:t> </a:t>
            </a:r>
            <a:r>
              <a:rPr lang="en-GB" dirty="0" err="1">
                <a:solidFill>
                  <a:srgbClr val="002060"/>
                </a:solidFill>
              </a:rPr>
              <a:t>bình</a:t>
            </a:r>
            <a:r>
              <a:rPr lang="en-GB" dirty="0">
                <a:solidFill>
                  <a:srgbClr val="002060"/>
                </a:solidFill>
              </a:rPr>
              <a:t>, </a:t>
            </a:r>
            <a:r>
              <a:rPr lang="en-GB" dirty="0" err="1">
                <a:solidFill>
                  <a:srgbClr val="002060"/>
                </a:solidFill>
              </a:rPr>
              <a:t>thấp</a:t>
            </a:r>
            <a:r>
              <a:rPr lang="en-GB" dirty="0">
                <a:solidFill>
                  <a:srgbClr val="002060"/>
                </a:solidFill>
              </a:rPr>
              <a:t>, </a:t>
            </a:r>
            <a:r>
              <a:rPr lang="en-GB" dirty="0" err="1">
                <a:solidFill>
                  <a:srgbClr val="002060"/>
                </a:solidFill>
              </a:rPr>
              <a:t>rất</a:t>
            </a:r>
            <a:r>
              <a:rPr lang="en-GB" dirty="0">
                <a:solidFill>
                  <a:srgbClr val="002060"/>
                </a:solidFill>
              </a:rPr>
              <a:t> </a:t>
            </a:r>
            <a:r>
              <a:rPr lang="en-GB" dirty="0" err="1">
                <a:solidFill>
                  <a:srgbClr val="002060"/>
                </a:solidFill>
              </a:rPr>
              <a:t>thấp</a:t>
            </a:r>
            <a:r>
              <a:rPr lang="en-GB" dirty="0">
                <a:solidFill>
                  <a:srgbClr val="002060"/>
                </a:solidFill>
              </a:rPr>
              <a:t>) </a:t>
            </a:r>
          </a:p>
          <a:p>
            <a:pPr>
              <a:buFont typeface="Wingdings" panose="05000000000000000000" pitchFamily="2" charset="2"/>
              <a:buChar char="§"/>
            </a:pPr>
            <a:r>
              <a:rPr lang="vi-VN" dirty="0">
                <a:solidFill>
                  <a:srgbClr val="002060"/>
                </a:solidFill>
              </a:rPr>
              <a:t> Mức độ tuân thủ pháp luật của người khai hải quan hay nói cách khác quá trình chấp hành pháp luật của chủ hàng (</a:t>
            </a:r>
            <a:r>
              <a:rPr lang="en-US" dirty="0">
                <a:solidFill>
                  <a:srgbClr val="002060"/>
                </a:solidFill>
              </a:rPr>
              <a:t>DN</a:t>
            </a:r>
            <a:r>
              <a:rPr lang="vi-VN" dirty="0">
                <a:solidFill>
                  <a:srgbClr val="002060"/>
                </a:solidFill>
              </a:rPr>
              <a:t> ưu tiên, </a:t>
            </a:r>
            <a:r>
              <a:rPr lang="en-US" dirty="0">
                <a:solidFill>
                  <a:srgbClr val="002060"/>
                </a:solidFill>
              </a:rPr>
              <a:t>DN</a:t>
            </a:r>
            <a:r>
              <a:rPr lang="vi-VN" dirty="0">
                <a:solidFill>
                  <a:srgbClr val="002060"/>
                </a:solidFill>
              </a:rPr>
              <a:t> tuân thủ, </a:t>
            </a:r>
            <a:r>
              <a:rPr lang="en-US" dirty="0">
                <a:solidFill>
                  <a:srgbClr val="002060"/>
                </a:solidFill>
              </a:rPr>
              <a:t>DN </a:t>
            </a:r>
            <a:r>
              <a:rPr lang="vi-VN" dirty="0">
                <a:solidFill>
                  <a:srgbClr val="002060"/>
                </a:solidFill>
              </a:rPr>
              <a:t>không tuân thủ); </a:t>
            </a:r>
          </a:p>
          <a:p>
            <a:pPr>
              <a:buFont typeface="Wingdings" panose="05000000000000000000" pitchFamily="2" charset="2"/>
              <a:buChar char="§"/>
            </a:pPr>
            <a:r>
              <a:rPr lang="en-GB" dirty="0">
                <a:solidFill>
                  <a:srgbClr val="002060"/>
                </a:solidFill>
              </a:rPr>
              <a:t> </a:t>
            </a:r>
            <a:r>
              <a:rPr lang="en-GB" dirty="0" err="1">
                <a:solidFill>
                  <a:srgbClr val="002060"/>
                </a:solidFill>
              </a:rPr>
              <a:t>Chính</a:t>
            </a:r>
            <a:r>
              <a:rPr lang="en-GB" dirty="0">
                <a:solidFill>
                  <a:srgbClr val="002060"/>
                </a:solidFill>
              </a:rPr>
              <a:t> </a:t>
            </a:r>
            <a:r>
              <a:rPr lang="en-GB" dirty="0" err="1">
                <a:solidFill>
                  <a:srgbClr val="002060"/>
                </a:solidFill>
              </a:rPr>
              <a:t>sách</a:t>
            </a:r>
            <a:r>
              <a:rPr lang="en-GB" dirty="0">
                <a:solidFill>
                  <a:srgbClr val="002060"/>
                </a:solidFill>
              </a:rPr>
              <a:t> </a:t>
            </a:r>
            <a:r>
              <a:rPr lang="en-GB" dirty="0" err="1">
                <a:solidFill>
                  <a:srgbClr val="002060"/>
                </a:solidFill>
              </a:rPr>
              <a:t>quản</a:t>
            </a:r>
            <a:r>
              <a:rPr lang="en-GB" dirty="0">
                <a:solidFill>
                  <a:srgbClr val="002060"/>
                </a:solidFill>
              </a:rPr>
              <a:t> </a:t>
            </a:r>
            <a:r>
              <a:rPr lang="en-GB" dirty="0" err="1">
                <a:solidFill>
                  <a:srgbClr val="002060"/>
                </a:solidFill>
              </a:rPr>
              <a:t>lý</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hoá</a:t>
            </a:r>
            <a:r>
              <a:rPr lang="en-GB" dirty="0">
                <a:solidFill>
                  <a:srgbClr val="002060"/>
                </a:solidFill>
              </a:rPr>
              <a:t>, </a:t>
            </a:r>
            <a:r>
              <a:rPr lang="en-GB" dirty="0" err="1">
                <a:solidFill>
                  <a:srgbClr val="002060"/>
                </a:solidFill>
              </a:rPr>
              <a:t>chính</a:t>
            </a:r>
            <a:r>
              <a:rPr lang="en-GB" dirty="0">
                <a:solidFill>
                  <a:srgbClr val="002060"/>
                </a:solidFill>
              </a:rPr>
              <a:t> </a:t>
            </a:r>
            <a:r>
              <a:rPr lang="en-GB" dirty="0" err="1">
                <a:solidFill>
                  <a:srgbClr val="002060"/>
                </a:solidFill>
              </a:rPr>
              <a:t>sách</a:t>
            </a:r>
            <a:r>
              <a:rPr lang="en-GB" dirty="0">
                <a:solidFill>
                  <a:srgbClr val="002060"/>
                </a:solidFill>
              </a:rPr>
              <a:t> </a:t>
            </a:r>
            <a:r>
              <a:rPr lang="en-GB" dirty="0" err="1">
                <a:solidFill>
                  <a:srgbClr val="002060"/>
                </a:solidFill>
              </a:rPr>
              <a:t>thuế</a:t>
            </a:r>
            <a:r>
              <a:rPr lang="en-GB" dirty="0">
                <a:solidFill>
                  <a:srgbClr val="002060"/>
                </a:solidFill>
              </a:rPr>
              <a:t> </a:t>
            </a:r>
            <a:r>
              <a:rPr lang="en-GB" dirty="0" err="1">
                <a:solidFill>
                  <a:srgbClr val="002060"/>
                </a:solidFill>
              </a:rPr>
              <a:t>đối</a:t>
            </a:r>
            <a:r>
              <a:rPr lang="en-GB" dirty="0">
                <a:solidFill>
                  <a:srgbClr val="002060"/>
                </a:solidFill>
              </a:rPr>
              <a:t> </a:t>
            </a:r>
            <a:r>
              <a:rPr lang="en-GB" dirty="0" err="1">
                <a:solidFill>
                  <a:srgbClr val="002060"/>
                </a:solidFill>
              </a:rPr>
              <a:t>với</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XK, NK;</a:t>
            </a:r>
          </a:p>
          <a:p>
            <a:pPr>
              <a:buFont typeface="Wingdings" panose="05000000000000000000" pitchFamily="2" charset="2"/>
              <a:buChar char="§"/>
            </a:pPr>
            <a:r>
              <a:rPr lang="en-GB" dirty="0">
                <a:solidFill>
                  <a:srgbClr val="002060"/>
                </a:solidFill>
              </a:rPr>
              <a:t> </a:t>
            </a:r>
            <a:r>
              <a:rPr lang="en-GB" dirty="0" err="1">
                <a:solidFill>
                  <a:srgbClr val="002060"/>
                </a:solidFill>
              </a:rPr>
              <a:t>Đặc</a:t>
            </a:r>
            <a:r>
              <a:rPr lang="en-GB" dirty="0">
                <a:solidFill>
                  <a:srgbClr val="002060"/>
                </a:solidFill>
              </a:rPr>
              <a:t> </a:t>
            </a:r>
            <a:r>
              <a:rPr lang="en-GB" dirty="0" err="1">
                <a:solidFill>
                  <a:srgbClr val="002060"/>
                </a:solidFill>
              </a:rPr>
              <a:t>điểm</a:t>
            </a:r>
            <a:r>
              <a:rPr lang="en-GB" dirty="0">
                <a:solidFill>
                  <a:srgbClr val="002060"/>
                </a:solidFill>
              </a:rPr>
              <a:t>, </a:t>
            </a:r>
            <a:r>
              <a:rPr lang="en-GB" dirty="0" err="1">
                <a:solidFill>
                  <a:srgbClr val="002060"/>
                </a:solidFill>
              </a:rPr>
              <a:t>tính</a:t>
            </a:r>
            <a:r>
              <a:rPr lang="en-GB" dirty="0">
                <a:solidFill>
                  <a:srgbClr val="002060"/>
                </a:solidFill>
              </a:rPr>
              <a:t> </a:t>
            </a:r>
            <a:r>
              <a:rPr lang="en-GB" dirty="0" err="1">
                <a:solidFill>
                  <a:srgbClr val="002060"/>
                </a:solidFill>
              </a:rPr>
              <a:t>chất</a:t>
            </a:r>
            <a:r>
              <a:rPr lang="en-GB" dirty="0">
                <a:solidFill>
                  <a:srgbClr val="002060"/>
                </a:solidFill>
              </a:rPr>
              <a:t>, </a:t>
            </a:r>
            <a:r>
              <a:rPr lang="en-GB" dirty="0" err="1">
                <a:solidFill>
                  <a:srgbClr val="002060"/>
                </a:solidFill>
              </a:rPr>
              <a:t>xuất</a:t>
            </a:r>
            <a:r>
              <a:rPr lang="en-GB" dirty="0">
                <a:solidFill>
                  <a:srgbClr val="002060"/>
                </a:solidFill>
              </a:rPr>
              <a:t> </a:t>
            </a:r>
            <a:r>
              <a:rPr lang="en-GB" dirty="0" err="1">
                <a:solidFill>
                  <a:srgbClr val="002060"/>
                </a:solidFill>
              </a:rPr>
              <a:t>xứ</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p>
          <a:p>
            <a:pPr>
              <a:buFont typeface="Wingdings" panose="05000000000000000000" pitchFamily="2" charset="2"/>
              <a:buChar char="§"/>
            </a:pPr>
            <a:r>
              <a:rPr lang="vi-VN" dirty="0">
                <a:solidFill>
                  <a:srgbClr val="002060"/>
                </a:solidFill>
              </a:rPr>
              <a:t>Hồ sơ hải quan; </a:t>
            </a:r>
          </a:p>
          <a:p>
            <a:pPr>
              <a:buFont typeface="Wingdings" panose="05000000000000000000" pitchFamily="2" charset="2"/>
              <a:buChar char="§"/>
            </a:pPr>
            <a:r>
              <a:rPr lang="en-GB" dirty="0">
                <a:solidFill>
                  <a:srgbClr val="002060"/>
                </a:solidFill>
              </a:rPr>
              <a:t> </a:t>
            </a:r>
            <a:r>
              <a:rPr lang="en-GB" dirty="0" err="1">
                <a:solidFill>
                  <a:srgbClr val="002060"/>
                </a:solidFill>
              </a:rPr>
              <a:t>Kết</a:t>
            </a:r>
            <a:r>
              <a:rPr lang="en-GB" dirty="0">
                <a:solidFill>
                  <a:srgbClr val="002060"/>
                </a:solidFill>
              </a:rPr>
              <a:t> </a:t>
            </a:r>
            <a:r>
              <a:rPr lang="en-GB" dirty="0" err="1">
                <a:solidFill>
                  <a:srgbClr val="002060"/>
                </a:solidFill>
              </a:rPr>
              <a:t>quả</a:t>
            </a:r>
            <a:r>
              <a:rPr lang="en-GB" dirty="0">
                <a:solidFill>
                  <a:srgbClr val="002060"/>
                </a:solidFill>
              </a:rPr>
              <a:t> </a:t>
            </a:r>
            <a:r>
              <a:rPr lang="en-GB" dirty="0" err="1">
                <a:solidFill>
                  <a:srgbClr val="002060"/>
                </a:solidFill>
              </a:rPr>
              <a:t>phân</a:t>
            </a:r>
            <a:r>
              <a:rPr lang="en-GB" dirty="0">
                <a:solidFill>
                  <a:srgbClr val="002060"/>
                </a:solidFill>
              </a:rPr>
              <a:t> </a:t>
            </a:r>
            <a:r>
              <a:rPr lang="en-GB" dirty="0" err="1">
                <a:solidFill>
                  <a:srgbClr val="002060"/>
                </a:solidFill>
              </a:rPr>
              <a:t>tích</a:t>
            </a:r>
            <a:r>
              <a:rPr lang="en-GB" dirty="0">
                <a:solidFill>
                  <a:srgbClr val="002060"/>
                </a:solidFill>
              </a:rPr>
              <a:t> </a:t>
            </a:r>
            <a:r>
              <a:rPr lang="en-GB" dirty="0" err="1">
                <a:solidFill>
                  <a:srgbClr val="002060"/>
                </a:solidFill>
              </a:rPr>
              <a:t>thông</a:t>
            </a:r>
            <a:r>
              <a:rPr lang="en-GB" dirty="0">
                <a:solidFill>
                  <a:srgbClr val="002060"/>
                </a:solidFill>
              </a:rPr>
              <a:t> tin </a:t>
            </a:r>
            <a:r>
              <a:rPr lang="en-GB" dirty="0" err="1">
                <a:solidFill>
                  <a:srgbClr val="002060"/>
                </a:solidFill>
              </a:rPr>
              <a:t>và</a:t>
            </a:r>
            <a:r>
              <a:rPr lang="en-GB" dirty="0">
                <a:solidFill>
                  <a:srgbClr val="002060"/>
                </a:solidFill>
              </a:rPr>
              <a:t> </a:t>
            </a:r>
            <a:r>
              <a:rPr lang="en-GB" dirty="0" err="1">
                <a:solidFill>
                  <a:srgbClr val="002060"/>
                </a:solidFill>
              </a:rPr>
              <a:t>các</a:t>
            </a:r>
            <a:r>
              <a:rPr lang="en-GB" dirty="0">
                <a:solidFill>
                  <a:srgbClr val="002060"/>
                </a:solidFill>
              </a:rPr>
              <a:t> </a:t>
            </a:r>
            <a:r>
              <a:rPr lang="en-GB" dirty="0" err="1">
                <a:solidFill>
                  <a:srgbClr val="002060"/>
                </a:solidFill>
              </a:rPr>
              <a:t>nguồn</a:t>
            </a:r>
            <a:r>
              <a:rPr lang="en-GB" dirty="0">
                <a:solidFill>
                  <a:srgbClr val="002060"/>
                </a:solidFill>
              </a:rPr>
              <a:t> </a:t>
            </a:r>
            <a:r>
              <a:rPr lang="en-GB" dirty="0" err="1">
                <a:solidFill>
                  <a:srgbClr val="002060"/>
                </a:solidFill>
              </a:rPr>
              <a:t>thông</a:t>
            </a:r>
            <a:r>
              <a:rPr lang="en-GB" dirty="0">
                <a:solidFill>
                  <a:srgbClr val="002060"/>
                </a:solidFill>
              </a:rPr>
              <a:t> tin </a:t>
            </a:r>
            <a:r>
              <a:rPr lang="en-GB" dirty="0" err="1">
                <a:solidFill>
                  <a:srgbClr val="002060"/>
                </a:solidFill>
              </a:rPr>
              <a:t>khác</a:t>
            </a:r>
            <a:r>
              <a:rPr lang="en-GB" dirty="0">
                <a:solidFill>
                  <a:srgbClr val="002060"/>
                </a:solidFill>
              </a:rPr>
              <a:t>; </a:t>
            </a:r>
          </a:p>
          <a:p>
            <a:pPr>
              <a:buFont typeface="Wingdings" panose="05000000000000000000" pitchFamily="2" charset="2"/>
              <a:buChar char="§"/>
            </a:pPr>
            <a:r>
              <a:rPr lang="en-GB" dirty="0" err="1">
                <a:solidFill>
                  <a:srgbClr val="002060"/>
                </a:solidFill>
              </a:rPr>
              <a:t>Các</a:t>
            </a:r>
            <a:r>
              <a:rPr lang="en-GB" dirty="0">
                <a:solidFill>
                  <a:srgbClr val="002060"/>
                </a:solidFill>
              </a:rPr>
              <a:t> </a:t>
            </a:r>
            <a:r>
              <a:rPr lang="en-GB" dirty="0" err="1">
                <a:solidFill>
                  <a:srgbClr val="002060"/>
                </a:solidFill>
              </a:rPr>
              <a:t>yếu</a:t>
            </a:r>
            <a:r>
              <a:rPr lang="en-GB" dirty="0">
                <a:solidFill>
                  <a:srgbClr val="002060"/>
                </a:solidFill>
              </a:rPr>
              <a:t> </a:t>
            </a:r>
            <a:r>
              <a:rPr lang="en-GB" dirty="0" err="1">
                <a:solidFill>
                  <a:srgbClr val="002060"/>
                </a:solidFill>
              </a:rPr>
              <a:t>tố</a:t>
            </a:r>
            <a:r>
              <a:rPr lang="en-GB" dirty="0">
                <a:solidFill>
                  <a:srgbClr val="002060"/>
                </a:solidFill>
              </a:rPr>
              <a:t> </a:t>
            </a:r>
            <a:r>
              <a:rPr lang="en-GB" dirty="0" err="1">
                <a:solidFill>
                  <a:srgbClr val="002060"/>
                </a:solidFill>
              </a:rPr>
              <a:t>khác</a:t>
            </a:r>
            <a:r>
              <a:rPr lang="en-GB" dirty="0">
                <a:solidFill>
                  <a:srgbClr val="002060"/>
                </a:solidFill>
              </a:rPr>
              <a:t> </a:t>
            </a:r>
            <a:r>
              <a:rPr lang="en-GB" dirty="0" err="1">
                <a:solidFill>
                  <a:srgbClr val="002060"/>
                </a:solidFill>
              </a:rPr>
              <a:t>có</a:t>
            </a:r>
            <a:r>
              <a:rPr lang="en-GB" dirty="0">
                <a:solidFill>
                  <a:srgbClr val="002060"/>
                </a:solidFill>
              </a:rPr>
              <a:t> </a:t>
            </a:r>
            <a:r>
              <a:rPr lang="en-GB" dirty="0" err="1">
                <a:solidFill>
                  <a:srgbClr val="002060"/>
                </a:solidFill>
              </a:rPr>
              <a:t>liên</a:t>
            </a:r>
            <a:r>
              <a:rPr lang="en-GB" dirty="0">
                <a:solidFill>
                  <a:srgbClr val="002060"/>
                </a:solidFill>
              </a:rPr>
              <a:t> </a:t>
            </a:r>
            <a:r>
              <a:rPr lang="en-GB" dirty="0" err="1">
                <a:solidFill>
                  <a:srgbClr val="002060"/>
                </a:solidFill>
              </a:rPr>
              <a:t>quan</a:t>
            </a:r>
            <a:r>
              <a:rPr lang="en-GB" dirty="0">
                <a:solidFill>
                  <a:srgbClr val="002060"/>
                </a:solidFill>
              </a:rPr>
              <a:t> </a:t>
            </a:r>
            <a:r>
              <a:rPr lang="en-GB" dirty="0" err="1">
                <a:solidFill>
                  <a:srgbClr val="002060"/>
                </a:solidFill>
              </a:rPr>
              <a:t>đến</a:t>
            </a:r>
            <a:r>
              <a:rPr lang="en-GB" dirty="0">
                <a:solidFill>
                  <a:srgbClr val="002060"/>
                </a:solidFill>
              </a:rPr>
              <a:t> </a:t>
            </a:r>
            <a:r>
              <a:rPr lang="en-GB" dirty="0" err="1">
                <a:solidFill>
                  <a:srgbClr val="002060"/>
                </a:solidFill>
              </a:rPr>
              <a:t>hoạt</a:t>
            </a:r>
            <a:r>
              <a:rPr lang="en-GB" dirty="0">
                <a:solidFill>
                  <a:srgbClr val="002060"/>
                </a:solidFill>
              </a:rPr>
              <a:t> </a:t>
            </a:r>
            <a:r>
              <a:rPr lang="en-GB" dirty="0" err="1">
                <a:solidFill>
                  <a:srgbClr val="002060"/>
                </a:solidFill>
              </a:rPr>
              <a:t>động</a:t>
            </a:r>
            <a:r>
              <a:rPr lang="en-GB" dirty="0">
                <a:solidFill>
                  <a:srgbClr val="002060"/>
                </a:solidFill>
              </a:rPr>
              <a:t> XK, NK. </a:t>
            </a:r>
          </a:p>
        </p:txBody>
      </p:sp>
    </p:spTree>
    <p:extLst>
      <p:ext uri="{BB962C8B-B14F-4D97-AF65-F5344CB8AC3E}">
        <p14:creationId xmlns:p14="http://schemas.microsoft.com/office/powerpoint/2010/main" val="365708480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35C956CA-A8FB-4F91-A258-FBE459CD99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kiểm hóa">
            <a:extLst>
              <a:ext uri="{FF2B5EF4-FFF2-40B4-BE49-F238E27FC236}">
                <a16:creationId xmlns:a16="http://schemas.microsoft.com/office/drawing/2014/main" id="{0CCF8954-9971-96F7-FD32-284A8F5130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5183" r="-2" b="30906"/>
          <a:stretch/>
        </p:blipFill>
        <p:spPr bwMode="auto">
          <a:xfrm>
            <a:off x="8319837" y="-1"/>
            <a:ext cx="9968161" cy="358699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Kiểm tra thực tế hàng hóa là gì? Thủ tục kiểm tra thực tế hàng hóa khi làm  thủ tục hải quan">
            <a:extLst>
              <a:ext uri="{FF2B5EF4-FFF2-40B4-BE49-F238E27FC236}">
                <a16:creationId xmlns:a16="http://schemas.microsoft.com/office/drawing/2014/main" id="{EABC6BFB-113E-4CF0-07DB-D60A8F305C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0"/>
          <a:stretch/>
        </p:blipFill>
        <p:spPr bwMode="auto">
          <a:xfrm>
            <a:off x="8319837" y="3587005"/>
            <a:ext cx="9968161" cy="6699986"/>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70A48D59-8581-41F7-B529-F4617FE07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gradFill>
            <a:gsLst>
              <a:gs pos="46000">
                <a:schemeClr val="tx1">
                  <a:lumMod val="95000"/>
                  <a:lumOff val="5000"/>
                </a:schemeClr>
              </a:gs>
              <a:gs pos="9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508254F-58DB-E1EC-4E30-7A68D59C11BB}"/>
              </a:ext>
            </a:extLst>
          </p:cNvPr>
          <p:cNvSpPr txBox="1"/>
          <p:nvPr/>
        </p:nvSpPr>
        <p:spPr>
          <a:xfrm>
            <a:off x="609599" y="1365646"/>
            <a:ext cx="11125201" cy="21996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kern="1200" dirty="0">
                <a:solidFill>
                  <a:schemeClr val="bg1"/>
                </a:solidFill>
                <a:latin typeface="Arial" panose="020B0604020202020204" pitchFamily="34" charset="0"/>
                <a:ea typeface="+mj-ea"/>
                <a:cs typeface="Arial" panose="020B0604020202020204" pitchFamily="34" charset="0"/>
              </a:rPr>
              <a:t>1.2. QUY TRÌNH KHAI BÁO HQ (</a:t>
            </a:r>
            <a:r>
              <a:rPr lang="en-US" sz="4400" b="1" kern="1200" dirty="0" err="1">
                <a:solidFill>
                  <a:schemeClr val="bg1"/>
                </a:solidFill>
                <a:latin typeface="Arial" panose="020B0604020202020204" pitchFamily="34" charset="0"/>
                <a:ea typeface="+mj-ea"/>
                <a:cs typeface="Arial" panose="020B0604020202020204" pitchFamily="34" charset="0"/>
              </a:rPr>
              <a:t>tt</a:t>
            </a:r>
            <a:r>
              <a:rPr lang="en-US" sz="4400" b="1" kern="1200" dirty="0">
                <a:solidFill>
                  <a:schemeClr val="bg1"/>
                </a:solidFill>
                <a:latin typeface="Arial" panose="020B0604020202020204" pitchFamily="34" charset="0"/>
                <a:ea typeface="+mj-ea"/>
                <a:cs typeface="Arial" panose="020B0604020202020204" pitchFamily="34" charset="0"/>
              </a:rPr>
              <a:t>)	</a:t>
            </a:r>
          </a:p>
        </p:txBody>
      </p:sp>
      <p:cxnSp>
        <p:nvCxnSpPr>
          <p:cNvPr id="16" name="Straight Connector 15">
            <a:extLst>
              <a:ext uri="{FF2B5EF4-FFF2-40B4-BE49-F238E27FC236}">
                <a16:creationId xmlns:a16="http://schemas.microsoft.com/office/drawing/2014/main" id="{967F2066-0253-4771-A5F6-68111E1FE8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781503" y="3596859"/>
            <a:ext cx="165064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5E8F653E-8CF1-2ADC-EAE7-2961D94EED2F}"/>
              </a:ext>
            </a:extLst>
          </p:cNvPr>
          <p:cNvSpPr txBox="1">
            <a:spLocks/>
          </p:cNvSpPr>
          <p:nvPr/>
        </p:nvSpPr>
        <p:spPr>
          <a:xfrm>
            <a:off x="-54730" y="4377630"/>
            <a:ext cx="10210800" cy="4523773"/>
          </a:xfrm>
          <a:prstGeom prst="rect">
            <a:avLst/>
          </a:prstGeom>
        </p:spPr>
        <p:txBody>
          <a:bodyPr vert="horz" lIns="91440" tIns="45720" rIns="91440" bIns="45720" rtlCol="0">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914400" indent="-571500" algn="l">
              <a:lnSpc>
                <a:spcPct val="90000"/>
              </a:lnSpc>
              <a:spcAft>
                <a:spcPts val="600"/>
              </a:spcAft>
              <a:buFont typeface="Wingdings" panose="05000000000000000000" pitchFamily="2" charset="2"/>
              <a:buChar char="q"/>
            </a:pPr>
            <a:r>
              <a:rPr lang="en-US" sz="3600" b="1" dirty="0" err="1">
                <a:solidFill>
                  <a:schemeClr val="bg1"/>
                </a:solidFill>
                <a:ea typeface="+mn-ea"/>
              </a:rPr>
              <a:t>Tiếp</a:t>
            </a:r>
            <a:r>
              <a:rPr lang="en-US" sz="3600" b="1" dirty="0">
                <a:solidFill>
                  <a:schemeClr val="bg1"/>
                </a:solidFill>
                <a:ea typeface="+mn-ea"/>
              </a:rPr>
              <a:t> </a:t>
            </a:r>
            <a:r>
              <a:rPr lang="en-US" sz="3600" b="1" dirty="0" err="1">
                <a:solidFill>
                  <a:schemeClr val="bg1"/>
                </a:solidFill>
                <a:ea typeface="+mn-ea"/>
              </a:rPr>
              <a:t>nhận</a:t>
            </a:r>
            <a:r>
              <a:rPr lang="en-US" sz="3600" b="1" dirty="0">
                <a:solidFill>
                  <a:schemeClr val="bg1"/>
                </a:solidFill>
                <a:ea typeface="+mn-ea"/>
              </a:rPr>
              <a:t> </a:t>
            </a:r>
            <a:r>
              <a:rPr lang="en-US" sz="3600" b="1" dirty="0" err="1">
                <a:solidFill>
                  <a:schemeClr val="bg1"/>
                </a:solidFill>
                <a:ea typeface="+mn-ea"/>
              </a:rPr>
              <a:t>và</a:t>
            </a:r>
            <a:r>
              <a:rPr lang="en-US" sz="3600" b="1" dirty="0">
                <a:solidFill>
                  <a:schemeClr val="bg1"/>
                </a:solidFill>
                <a:ea typeface="+mn-ea"/>
              </a:rPr>
              <a:t> </a:t>
            </a:r>
            <a:r>
              <a:rPr lang="en-US" sz="3600" b="1" dirty="0" err="1">
                <a:solidFill>
                  <a:schemeClr val="bg1"/>
                </a:solidFill>
                <a:ea typeface="+mn-ea"/>
              </a:rPr>
              <a:t>kiểm</a:t>
            </a:r>
            <a:r>
              <a:rPr lang="en-US" sz="3600" b="1" dirty="0">
                <a:solidFill>
                  <a:schemeClr val="bg1"/>
                </a:solidFill>
                <a:ea typeface="+mn-ea"/>
              </a:rPr>
              <a:t> </a:t>
            </a:r>
            <a:r>
              <a:rPr lang="en-US" sz="3600" b="1" dirty="0" err="1">
                <a:solidFill>
                  <a:schemeClr val="bg1"/>
                </a:solidFill>
                <a:ea typeface="+mn-ea"/>
              </a:rPr>
              <a:t>tra</a:t>
            </a:r>
            <a:r>
              <a:rPr lang="en-US" sz="3600" b="1" dirty="0">
                <a:solidFill>
                  <a:schemeClr val="bg1"/>
                </a:solidFill>
                <a:ea typeface="+mn-ea"/>
              </a:rPr>
              <a:t> </a:t>
            </a:r>
            <a:r>
              <a:rPr lang="en-US" sz="3600" b="1" dirty="0" err="1">
                <a:solidFill>
                  <a:schemeClr val="bg1"/>
                </a:solidFill>
                <a:ea typeface="+mn-ea"/>
              </a:rPr>
              <a:t>hồ</a:t>
            </a:r>
            <a:r>
              <a:rPr lang="en-US" sz="3600" b="1" dirty="0">
                <a:solidFill>
                  <a:schemeClr val="bg1"/>
                </a:solidFill>
                <a:ea typeface="+mn-ea"/>
              </a:rPr>
              <a:t> </a:t>
            </a:r>
            <a:r>
              <a:rPr lang="en-US" sz="3600" b="1" dirty="0" err="1">
                <a:solidFill>
                  <a:schemeClr val="bg1"/>
                </a:solidFill>
                <a:ea typeface="+mn-ea"/>
              </a:rPr>
              <a:t>sơ</a:t>
            </a:r>
            <a:r>
              <a:rPr lang="en-US" sz="3600" b="1" dirty="0">
                <a:solidFill>
                  <a:schemeClr val="bg1"/>
                </a:solidFill>
                <a:ea typeface="+mn-ea"/>
              </a:rPr>
              <a:t> </a:t>
            </a:r>
            <a:r>
              <a:rPr lang="en-US" sz="3600" b="1" dirty="0" err="1">
                <a:solidFill>
                  <a:schemeClr val="bg1"/>
                </a:solidFill>
                <a:ea typeface="+mn-ea"/>
              </a:rPr>
              <a:t>hải</a:t>
            </a:r>
            <a:r>
              <a:rPr lang="en-US" sz="3600" b="1" dirty="0">
                <a:solidFill>
                  <a:schemeClr val="bg1"/>
                </a:solidFill>
                <a:ea typeface="+mn-ea"/>
              </a:rPr>
              <a:t> </a:t>
            </a:r>
            <a:r>
              <a:rPr lang="en-US" sz="3600" b="1" dirty="0" err="1">
                <a:solidFill>
                  <a:schemeClr val="bg1"/>
                </a:solidFill>
                <a:ea typeface="+mn-ea"/>
              </a:rPr>
              <a:t>quan</a:t>
            </a:r>
            <a:r>
              <a:rPr lang="en-US" sz="3600" b="1" dirty="0">
                <a:solidFill>
                  <a:schemeClr val="bg1"/>
                </a:solidFill>
                <a:ea typeface="+mn-ea"/>
              </a:rPr>
              <a:t> (</a:t>
            </a:r>
            <a:r>
              <a:rPr lang="en-US" sz="3600" b="1" dirty="0" err="1">
                <a:solidFill>
                  <a:schemeClr val="bg1"/>
                </a:solidFill>
                <a:ea typeface="+mn-ea"/>
              </a:rPr>
              <a:t>tt</a:t>
            </a:r>
            <a:r>
              <a:rPr lang="en-US" sz="3600" b="1" dirty="0">
                <a:solidFill>
                  <a:schemeClr val="bg1"/>
                </a:solidFill>
                <a:ea typeface="+mn-ea"/>
              </a:rPr>
              <a:t>)</a:t>
            </a:r>
          </a:p>
          <a:p>
            <a:pPr marL="571500" indent="-228600" algn="l">
              <a:lnSpc>
                <a:spcPct val="90000"/>
              </a:lnSpc>
              <a:spcAft>
                <a:spcPts val="600"/>
              </a:spcAft>
              <a:buFont typeface="Arial" panose="020B0604020202020204" pitchFamily="34" charset="0"/>
              <a:buChar char="•"/>
            </a:pPr>
            <a:r>
              <a:rPr lang="en-US" sz="3600" dirty="0" err="1">
                <a:solidFill>
                  <a:schemeClr val="bg1"/>
                </a:solidFill>
                <a:ea typeface="+mn-ea"/>
              </a:rPr>
              <a:t>Kiểm</a:t>
            </a:r>
            <a:r>
              <a:rPr lang="en-US" sz="3600" dirty="0">
                <a:solidFill>
                  <a:schemeClr val="bg1"/>
                </a:solidFill>
                <a:ea typeface="+mn-ea"/>
              </a:rPr>
              <a:t> </a:t>
            </a:r>
            <a:r>
              <a:rPr lang="en-US" sz="3600" dirty="0" err="1">
                <a:solidFill>
                  <a:schemeClr val="bg1"/>
                </a:solidFill>
                <a:ea typeface="+mn-ea"/>
              </a:rPr>
              <a:t>tra</a:t>
            </a:r>
            <a:r>
              <a:rPr lang="en-US" sz="3600" dirty="0">
                <a:solidFill>
                  <a:schemeClr val="bg1"/>
                </a:solidFill>
                <a:ea typeface="+mn-ea"/>
              </a:rPr>
              <a:t> </a:t>
            </a:r>
            <a:r>
              <a:rPr lang="en-US" sz="3600" dirty="0" err="1">
                <a:solidFill>
                  <a:schemeClr val="bg1"/>
                </a:solidFill>
                <a:ea typeface="+mn-ea"/>
              </a:rPr>
              <a:t>thực</a:t>
            </a:r>
            <a:r>
              <a:rPr lang="en-US" sz="3600" dirty="0">
                <a:solidFill>
                  <a:schemeClr val="bg1"/>
                </a:solidFill>
                <a:ea typeface="+mn-ea"/>
              </a:rPr>
              <a:t> </a:t>
            </a:r>
            <a:r>
              <a:rPr lang="en-US" sz="3600" dirty="0" err="1">
                <a:solidFill>
                  <a:schemeClr val="bg1"/>
                </a:solidFill>
                <a:ea typeface="+mn-ea"/>
              </a:rPr>
              <a:t>tế</a:t>
            </a:r>
            <a:r>
              <a:rPr lang="en-US" sz="3600" dirty="0">
                <a:solidFill>
                  <a:schemeClr val="bg1"/>
                </a:solidFill>
                <a:ea typeface="+mn-ea"/>
              </a:rPr>
              <a:t> </a:t>
            </a:r>
            <a:r>
              <a:rPr lang="en-US" sz="3600" dirty="0" err="1">
                <a:solidFill>
                  <a:schemeClr val="bg1"/>
                </a:solidFill>
                <a:ea typeface="+mn-ea"/>
              </a:rPr>
              <a:t>hàng</a:t>
            </a:r>
            <a:r>
              <a:rPr lang="en-US" sz="3600" dirty="0">
                <a:solidFill>
                  <a:schemeClr val="bg1"/>
                </a:solidFill>
                <a:ea typeface="+mn-ea"/>
              </a:rPr>
              <a:t> </a:t>
            </a:r>
            <a:r>
              <a:rPr lang="en-US" sz="3600" dirty="0" err="1">
                <a:solidFill>
                  <a:schemeClr val="bg1"/>
                </a:solidFill>
                <a:ea typeface="+mn-ea"/>
              </a:rPr>
              <a:t>hóa</a:t>
            </a:r>
            <a:endParaRPr lang="en-US" sz="3600" dirty="0">
              <a:solidFill>
                <a:schemeClr val="bg1"/>
              </a:solidFill>
              <a:ea typeface="+mn-ea"/>
            </a:endParaRPr>
          </a:p>
          <a:p>
            <a:pPr indent="-228600" algn="l">
              <a:lnSpc>
                <a:spcPct val="90000"/>
              </a:lnSpc>
              <a:spcAft>
                <a:spcPts val="600"/>
              </a:spcAft>
              <a:buFont typeface="Arial" panose="020B0604020202020204" pitchFamily="34" charset="0"/>
              <a:buChar char="•"/>
            </a:pPr>
            <a:endParaRPr lang="en-US" sz="3600" b="1" dirty="0">
              <a:solidFill>
                <a:schemeClr val="bg1"/>
              </a:solidFill>
              <a:ea typeface="+mn-ea"/>
            </a:endParaRPr>
          </a:p>
        </p:txBody>
      </p:sp>
    </p:spTree>
    <p:extLst>
      <p:ext uri="{BB962C8B-B14F-4D97-AF65-F5344CB8AC3E}">
        <p14:creationId xmlns:p14="http://schemas.microsoft.com/office/powerpoint/2010/main" val="208716823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687B3C-DC59-D987-2DE2-E25C6A6076DC}"/>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6185123-3DF5-7C98-2696-22940347979E}"/>
              </a:ext>
            </a:extLst>
          </p:cNvPr>
          <p:cNvSpPr txBox="1">
            <a:spLocks/>
          </p:cNvSpPr>
          <p:nvPr/>
        </p:nvSpPr>
        <p:spPr>
          <a:xfrm>
            <a:off x="1257300" y="1397423"/>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p>
          <a:p>
            <a:pPr algn="l">
              <a:lnSpc>
                <a:spcPct val="150000"/>
              </a:lnSpc>
            </a:pPr>
            <a:endParaRPr lang="en-US" sz="3200" b="1" dirty="0">
              <a:solidFill>
                <a:srgbClr val="C00000"/>
              </a:solidFill>
              <a:ea typeface="+mn-ea"/>
            </a:endParaRPr>
          </a:p>
        </p:txBody>
      </p:sp>
      <p:sp>
        <p:nvSpPr>
          <p:cNvPr id="7" name="TextBox 6">
            <a:extLst>
              <a:ext uri="{FF2B5EF4-FFF2-40B4-BE49-F238E27FC236}">
                <a16:creationId xmlns:a16="http://schemas.microsoft.com/office/drawing/2014/main" id="{E8AF4102-BF28-DA9B-6FB2-82E7F4A3AAD8}"/>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0DFC23C6-633B-D577-3144-BE3DB84E4D68}"/>
              </a:ext>
            </a:extLst>
          </p:cNvPr>
          <p:cNvSpPr>
            <a:spLocks noGrp="1"/>
          </p:cNvSpPr>
          <p:nvPr>
            <p:ph idx="1"/>
          </p:nvPr>
        </p:nvSpPr>
        <p:spPr>
          <a:xfrm>
            <a:off x="1257300" y="2628900"/>
            <a:ext cx="16268700" cy="6477000"/>
          </a:xfrm>
        </p:spPr>
        <p:txBody>
          <a:bodyPr>
            <a:noAutofit/>
          </a:bodyPr>
          <a:lstStyle/>
          <a:p>
            <a:pPr marL="0" indent="0">
              <a:buNone/>
            </a:pPr>
            <a:r>
              <a:rPr lang="en-GB" sz="3600" b="1" dirty="0" err="1">
                <a:solidFill>
                  <a:srgbClr val="002060"/>
                </a:solidFill>
              </a:rPr>
              <a:t>Điều</a:t>
            </a:r>
            <a:r>
              <a:rPr lang="en-GB" sz="3600" b="1" dirty="0">
                <a:solidFill>
                  <a:srgbClr val="002060"/>
                </a:solidFill>
              </a:rPr>
              <a:t> 33. </a:t>
            </a:r>
            <a:r>
              <a:rPr lang="en-GB" sz="3600" b="1" dirty="0" err="1">
                <a:solidFill>
                  <a:srgbClr val="002060"/>
                </a:solidFill>
              </a:rPr>
              <a:t>Kiểm</a:t>
            </a:r>
            <a:r>
              <a:rPr lang="en-GB" sz="3600" b="1" dirty="0">
                <a:solidFill>
                  <a:srgbClr val="002060"/>
                </a:solidFill>
              </a:rPr>
              <a:t> </a:t>
            </a:r>
            <a:r>
              <a:rPr lang="en-GB" sz="3600" b="1" dirty="0" err="1">
                <a:solidFill>
                  <a:srgbClr val="002060"/>
                </a:solidFill>
              </a:rPr>
              <a:t>tra</a:t>
            </a:r>
            <a:r>
              <a:rPr lang="en-GB" sz="3600" b="1" dirty="0">
                <a:solidFill>
                  <a:srgbClr val="002060"/>
                </a:solidFill>
              </a:rPr>
              <a:t> </a:t>
            </a:r>
            <a:r>
              <a:rPr lang="en-GB" sz="3600" b="1" dirty="0" err="1">
                <a:solidFill>
                  <a:srgbClr val="002060"/>
                </a:solidFill>
              </a:rPr>
              <a:t>thực</a:t>
            </a:r>
            <a:r>
              <a:rPr lang="en-GB" sz="3600" b="1" dirty="0">
                <a:solidFill>
                  <a:srgbClr val="002060"/>
                </a:solidFill>
              </a:rPr>
              <a:t> </a:t>
            </a:r>
            <a:r>
              <a:rPr lang="en-GB" sz="3600" b="1" dirty="0" err="1">
                <a:solidFill>
                  <a:srgbClr val="002060"/>
                </a:solidFill>
              </a:rPr>
              <a:t>tế</a:t>
            </a:r>
            <a:r>
              <a:rPr lang="en-GB" sz="3600" b="1" dirty="0">
                <a:solidFill>
                  <a:srgbClr val="002060"/>
                </a:solidFill>
              </a:rPr>
              <a:t> </a:t>
            </a:r>
            <a:r>
              <a:rPr lang="en-GB" sz="3600" b="1" dirty="0" err="1">
                <a:solidFill>
                  <a:srgbClr val="002060"/>
                </a:solidFill>
              </a:rPr>
              <a:t>hàng</a:t>
            </a:r>
            <a:r>
              <a:rPr lang="en-GB" sz="3600" b="1" dirty="0">
                <a:solidFill>
                  <a:srgbClr val="002060"/>
                </a:solidFill>
              </a:rPr>
              <a:t> </a:t>
            </a:r>
            <a:r>
              <a:rPr lang="en-GB" sz="3600" b="1" dirty="0" err="1">
                <a:solidFill>
                  <a:srgbClr val="002060"/>
                </a:solidFill>
              </a:rPr>
              <a:t>hóa</a:t>
            </a:r>
            <a:endParaRPr lang="en-GB" sz="3600" b="1" dirty="0">
              <a:solidFill>
                <a:srgbClr val="002060"/>
              </a:solidFill>
            </a:endParaRPr>
          </a:p>
          <a:p>
            <a:pPr marL="0" indent="0">
              <a:buNone/>
            </a:pPr>
            <a:r>
              <a:rPr lang="vi-VN" dirty="0">
                <a:solidFill>
                  <a:srgbClr val="002060"/>
                </a:solidFill>
              </a:rPr>
              <a:t>1. Hàng hóa thuộc một trong các trường hợp sau đây được miễn kiểm tra thực tế:</a:t>
            </a:r>
          </a:p>
          <a:p>
            <a:pPr marL="0" indent="0">
              <a:buNone/>
            </a:pPr>
            <a:r>
              <a:rPr lang="en-GB" dirty="0">
                <a:solidFill>
                  <a:srgbClr val="002060"/>
                </a:solidFill>
              </a:rPr>
              <a:t>a)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r>
              <a:rPr lang="en-GB" dirty="0" err="1">
                <a:solidFill>
                  <a:srgbClr val="002060"/>
                </a:solidFill>
              </a:rPr>
              <a:t>phục</a:t>
            </a:r>
            <a:r>
              <a:rPr lang="en-GB" dirty="0">
                <a:solidFill>
                  <a:srgbClr val="002060"/>
                </a:solidFill>
              </a:rPr>
              <a:t> </a:t>
            </a:r>
            <a:r>
              <a:rPr lang="en-GB" dirty="0" err="1">
                <a:solidFill>
                  <a:srgbClr val="002060"/>
                </a:solidFill>
              </a:rPr>
              <a:t>vụ</a:t>
            </a:r>
            <a:r>
              <a:rPr lang="en-GB" dirty="0">
                <a:solidFill>
                  <a:srgbClr val="002060"/>
                </a:solidFill>
              </a:rPr>
              <a:t> </a:t>
            </a:r>
            <a:r>
              <a:rPr lang="en-GB" dirty="0" err="1">
                <a:solidFill>
                  <a:srgbClr val="002060"/>
                </a:solidFill>
              </a:rPr>
              <a:t>yêu</a:t>
            </a:r>
            <a:r>
              <a:rPr lang="en-GB" dirty="0">
                <a:solidFill>
                  <a:srgbClr val="002060"/>
                </a:solidFill>
              </a:rPr>
              <a:t> </a:t>
            </a:r>
            <a:r>
              <a:rPr lang="en-GB" dirty="0" err="1">
                <a:solidFill>
                  <a:srgbClr val="002060"/>
                </a:solidFill>
              </a:rPr>
              <a:t>cầu</a:t>
            </a:r>
            <a:r>
              <a:rPr lang="en-GB" dirty="0">
                <a:solidFill>
                  <a:srgbClr val="002060"/>
                </a:solidFill>
              </a:rPr>
              <a:t> </a:t>
            </a:r>
            <a:r>
              <a:rPr lang="en-GB" dirty="0" err="1">
                <a:solidFill>
                  <a:srgbClr val="002060"/>
                </a:solidFill>
              </a:rPr>
              <a:t>khẩn</a:t>
            </a:r>
            <a:r>
              <a:rPr lang="en-GB" dirty="0">
                <a:solidFill>
                  <a:srgbClr val="002060"/>
                </a:solidFill>
              </a:rPr>
              <a:t> </a:t>
            </a:r>
            <a:r>
              <a:rPr lang="en-GB" dirty="0" err="1">
                <a:solidFill>
                  <a:srgbClr val="002060"/>
                </a:solidFill>
              </a:rPr>
              <a:t>cấp</a:t>
            </a:r>
            <a:r>
              <a:rPr lang="en-GB" dirty="0">
                <a:solidFill>
                  <a:srgbClr val="002060"/>
                </a:solidFill>
              </a:rPr>
              <a:t>;</a:t>
            </a:r>
          </a:p>
          <a:p>
            <a:pPr marL="0" indent="0">
              <a:buNone/>
            </a:pPr>
            <a:r>
              <a:rPr lang="en-GB" dirty="0">
                <a:solidFill>
                  <a:srgbClr val="002060"/>
                </a:solidFill>
              </a:rPr>
              <a:t>b)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r>
              <a:rPr lang="en-GB" dirty="0" err="1">
                <a:solidFill>
                  <a:srgbClr val="002060"/>
                </a:solidFill>
              </a:rPr>
              <a:t>chuyên</a:t>
            </a:r>
            <a:r>
              <a:rPr lang="en-GB" dirty="0">
                <a:solidFill>
                  <a:srgbClr val="002060"/>
                </a:solidFill>
              </a:rPr>
              <a:t> </a:t>
            </a:r>
            <a:r>
              <a:rPr lang="en-GB" dirty="0" err="1">
                <a:solidFill>
                  <a:srgbClr val="002060"/>
                </a:solidFill>
              </a:rPr>
              <a:t>dùng</a:t>
            </a:r>
            <a:r>
              <a:rPr lang="en-GB" dirty="0">
                <a:solidFill>
                  <a:srgbClr val="002060"/>
                </a:solidFill>
              </a:rPr>
              <a:t> </a:t>
            </a:r>
            <a:r>
              <a:rPr lang="en-GB" dirty="0" err="1">
                <a:solidFill>
                  <a:srgbClr val="002060"/>
                </a:solidFill>
              </a:rPr>
              <a:t>phục</a:t>
            </a:r>
            <a:r>
              <a:rPr lang="en-GB" dirty="0">
                <a:solidFill>
                  <a:srgbClr val="002060"/>
                </a:solidFill>
              </a:rPr>
              <a:t> </a:t>
            </a:r>
            <a:r>
              <a:rPr lang="en-GB" dirty="0" err="1">
                <a:solidFill>
                  <a:srgbClr val="002060"/>
                </a:solidFill>
              </a:rPr>
              <a:t>vụ</a:t>
            </a:r>
            <a:r>
              <a:rPr lang="en-GB" dirty="0">
                <a:solidFill>
                  <a:srgbClr val="002060"/>
                </a:solidFill>
              </a:rPr>
              <a:t> </a:t>
            </a:r>
            <a:r>
              <a:rPr lang="en-GB" dirty="0" err="1">
                <a:solidFill>
                  <a:srgbClr val="002060"/>
                </a:solidFill>
              </a:rPr>
              <a:t>quốc</a:t>
            </a:r>
            <a:r>
              <a:rPr lang="en-GB" dirty="0">
                <a:solidFill>
                  <a:srgbClr val="002060"/>
                </a:solidFill>
              </a:rPr>
              <a:t> </a:t>
            </a:r>
            <a:r>
              <a:rPr lang="en-GB" dirty="0" err="1">
                <a:solidFill>
                  <a:srgbClr val="002060"/>
                </a:solidFill>
              </a:rPr>
              <a:t>phòng</a:t>
            </a:r>
            <a:r>
              <a:rPr lang="en-GB" dirty="0">
                <a:solidFill>
                  <a:srgbClr val="002060"/>
                </a:solidFill>
              </a:rPr>
              <a:t>, an </a:t>
            </a:r>
            <a:r>
              <a:rPr lang="en-GB" dirty="0" err="1">
                <a:solidFill>
                  <a:srgbClr val="002060"/>
                </a:solidFill>
              </a:rPr>
              <a:t>ninh</a:t>
            </a:r>
            <a:r>
              <a:rPr lang="en-GB" dirty="0">
                <a:solidFill>
                  <a:srgbClr val="002060"/>
                </a:solidFill>
              </a:rPr>
              <a:t>;</a:t>
            </a:r>
          </a:p>
          <a:p>
            <a:pPr marL="0" indent="0">
              <a:buNone/>
            </a:pPr>
            <a:r>
              <a:rPr lang="vi-VN" dirty="0">
                <a:solidFill>
                  <a:srgbClr val="002060"/>
                </a:solidFill>
              </a:rPr>
              <a:t>c) Hàng hóa thuộc trường hợp đặc biệt khác theo quyết định của Thủ tướng Chính phủ.</a:t>
            </a:r>
          </a:p>
          <a:p>
            <a:pPr marL="0" indent="0">
              <a:buNone/>
            </a:pPr>
            <a:r>
              <a:rPr lang="en-GB" dirty="0">
                <a:solidFill>
                  <a:srgbClr val="002060"/>
                </a:solidFill>
              </a:rPr>
              <a:t>2.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r>
              <a:rPr lang="en-GB" dirty="0" err="1">
                <a:solidFill>
                  <a:srgbClr val="002060"/>
                </a:solidFill>
              </a:rPr>
              <a:t>quy</a:t>
            </a:r>
            <a:r>
              <a:rPr lang="en-GB" dirty="0">
                <a:solidFill>
                  <a:srgbClr val="002060"/>
                </a:solidFill>
              </a:rPr>
              <a:t> </a:t>
            </a:r>
            <a:r>
              <a:rPr lang="en-GB" dirty="0" err="1">
                <a:solidFill>
                  <a:srgbClr val="002060"/>
                </a:solidFill>
              </a:rPr>
              <a:t>định</a:t>
            </a:r>
            <a:r>
              <a:rPr lang="en-GB" dirty="0">
                <a:solidFill>
                  <a:srgbClr val="002060"/>
                </a:solidFill>
              </a:rPr>
              <a:t> </a:t>
            </a:r>
            <a:r>
              <a:rPr lang="en-GB" dirty="0" err="1">
                <a:solidFill>
                  <a:srgbClr val="002060"/>
                </a:solidFill>
              </a:rPr>
              <a:t>tại</a:t>
            </a:r>
            <a:r>
              <a:rPr lang="en-GB" dirty="0">
                <a:solidFill>
                  <a:srgbClr val="002060"/>
                </a:solidFill>
              </a:rPr>
              <a:t> </a:t>
            </a:r>
            <a:r>
              <a:rPr lang="en-GB" dirty="0" err="1">
                <a:solidFill>
                  <a:srgbClr val="002060"/>
                </a:solidFill>
              </a:rPr>
              <a:t>khoản</a:t>
            </a:r>
            <a:r>
              <a:rPr lang="en-GB" dirty="0">
                <a:solidFill>
                  <a:srgbClr val="002060"/>
                </a:solidFill>
              </a:rPr>
              <a:t> 1 </a:t>
            </a:r>
            <a:r>
              <a:rPr lang="en-GB" dirty="0" err="1">
                <a:solidFill>
                  <a:srgbClr val="002060"/>
                </a:solidFill>
              </a:rPr>
              <a:t>Điều</a:t>
            </a:r>
            <a:r>
              <a:rPr lang="en-GB" dirty="0">
                <a:solidFill>
                  <a:srgbClr val="002060"/>
                </a:solidFill>
              </a:rPr>
              <a:t> </a:t>
            </a:r>
            <a:r>
              <a:rPr lang="en-GB" dirty="0" err="1">
                <a:solidFill>
                  <a:srgbClr val="002060"/>
                </a:solidFill>
              </a:rPr>
              <a:t>này</a:t>
            </a:r>
            <a:r>
              <a:rPr lang="en-GB" dirty="0">
                <a:solidFill>
                  <a:srgbClr val="002060"/>
                </a:solidFill>
              </a:rPr>
              <a:t> </a:t>
            </a:r>
            <a:r>
              <a:rPr lang="en-GB" dirty="0" err="1">
                <a:solidFill>
                  <a:srgbClr val="002060"/>
                </a:solidFill>
              </a:rPr>
              <a:t>mà</a:t>
            </a:r>
            <a:r>
              <a:rPr lang="en-GB" dirty="0">
                <a:solidFill>
                  <a:srgbClr val="002060"/>
                </a:solidFill>
              </a:rPr>
              <a:t> </a:t>
            </a:r>
            <a:r>
              <a:rPr lang="en-GB" dirty="0" err="1">
                <a:solidFill>
                  <a:srgbClr val="002060"/>
                </a:solidFill>
              </a:rPr>
              <a:t>phát</a:t>
            </a:r>
            <a:r>
              <a:rPr lang="en-GB" dirty="0">
                <a:solidFill>
                  <a:srgbClr val="002060"/>
                </a:solidFill>
              </a:rPr>
              <a:t> </a:t>
            </a:r>
            <a:r>
              <a:rPr lang="en-GB" dirty="0" err="1">
                <a:solidFill>
                  <a:srgbClr val="002060"/>
                </a:solidFill>
              </a:rPr>
              <a:t>hiện</a:t>
            </a:r>
            <a:r>
              <a:rPr lang="en-GB" dirty="0">
                <a:solidFill>
                  <a:srgbClr val="002060"/>
                </a:solidFill>
              </a:rPr>
              <a:t> </a:t>
            </a:r>
            <a:r>
              <a:rPr lang="en-GB" dirty="0" err="1">
                <a:solidFill>
                  <a:srgbClr val="002060"/>
                </a:solidFill>
              </a:rPr>
              <a:t>có</a:t>
            </a:r>
            <a:r>
              <a:rPr lang="en-GB" dirty="0">
                <a:solidFill>
                  <a:srgbClr val="002060"/>
                </a:solidFill>
              </a:rPr>
              <a:t> </a:t>
            </a:r>
            <a:r>
              <a:rPr lang="en-GB" dirty="0" err="1">
                <a:solidFill>
                  <a:srgbClr val="002060"/>
                </a:solidFill>
              </a:rPr>
              <a:t>dấu</a:t>
            </a:r>
            <a:r>
              <a:rPr lang="en-GB" dirty="0">
                <a:solidFill>
                  <a:srgbClr val="002060"/>
                </a:solidFill>
              </a:rPr>
              <a:t> </a:t>
            </a:r>
            <a:r>
              <a:rPr lang="en-GB" dirty="0" err="1">
                <a:solidFill>
                  <a:srgbClr val="002060"/>
                </a:solidFill>
              </a:rPr>
              <a:t>hiệu</a:t>
            </a:r>
            <a:r>
              <a:rPr lang="en-GB" dirty="0">
                <a:solidFill>
                  <a:srgbClr val="002060"/>
                </a:solidFill>
              </a:rPr>
              <a:t> vi </a:t>
            </a:r>
            <a:r>
              <a:rPr lang="en-GB" dirty="0" err="1">
                <a:solidFill>
                  <a:srgbClr val="002060"/>
                </a:solidFill>
              </a:rPr>
              <a:t>phạm</a:t>
            </a:r>
            <a:r>
              <a:rPr lang="en-GB" dirty="0">
                <a:solidFill>
                  <a:srgbClr val="002060"/>
                </a:solidFill>
              </a:rPr>
              <a:t> </a:t>
            </a:r>
            <a:r>
              <a:rPr lang="en-GB" dirty="0" err="1">
                <a:solidFill>
                  <a:srgbClr val="002060"/>
                </a:solidFill>
              </a:rPr>
              <a:t>pháp</a:t>
            </a:r>
            <a:r>
              <a:rPr lang="en-GB" dirty="0">
                <a:solidFill>
                  <a:srgbClr val="002060"/>
                </a:solidFill>
              </a:rPr>
              <a:t> </a:t>
            </a:r>
            <a:r>
              <a:rPr lang="en-GB" dirty="0" err="1">
                <a:solidFill>
                  <a:srgbClr val="002060"/>
                </a:solidFill>
              </a:rPr>
              <a:t>luật</a:t>
            </a:r>
            <a:r>
              <a:rPr lang="en-GB" dirty="0">
                <a:solidFill>
                  <a:srgbClr val="002060"/>
                </a:solidFill>
              </a:rPr>
              <a:t> </a:t>
            </a:r>
            <a:r>
              <a:rPr lang="vi-VN" dirty="0">
                <a:solidFill>
                  <a:srgbClr val="002060"/>
                </a:solidFill>
              </a:rPr>
              <a:t>phải được kiểm tra thực tế.</a:t>
            </a:r>
          </a:p>
          <a:p>
            <a:pPr marL="0" indent="0">
              <a:buNone/>
            </a:pPr>
            <a:r>
              <a:rPr lang="vi-VN" dirty="0">
                <a:solidFill>
                  <a:srgbClr val="002060"/>
                </a:solidFill>
              </a:rPr>
              <a:t>3. Hàng hóa không thuộc quy định tại khoản 1 Điều này, việc kiểm tra thực tế được thực</a:t>
            </a:r>
            <a:r>
              <a:rPr lang="en-US" dirty="0">
                <a:solidFill>
                  <a:srgbClr val="002060"/>
                </a:solidFill>
              </a:rPr>
              <a:t> </a:t>
            </a:r>
            <a:r>
              <a:rPr lang="vi-VN" dirty="0">
                <a:solidFill>
                  <a:srgbClr val="002060"/>
                </a:solidFill>
              </a:rPr>
              <a:t>hiện trên cơ sở áp dụng quản lý rủi ro.</a:t>
            </a:r>
          </a:p>
          <a:p>
            <a:pPr marL="0" indent="0">
              <a:buNone/>
            </a:pPr>
            <a:r>
              <a:rPr lang="vi-VN" dirty="0">
                <a:solidFill>
                  <a:srgbClr val="002060"/>
                </a:solidFill>
              </a:rPr>
              <a:t>4. Hàng hóa là động vật, thực vật sống, khó bảo quản, hàng hóa đặc biệt khác được ưu</a:t>
            </a:r>
            <a:r>
              <a:rPr lang="en-US" dirty="0">
                <a:solidFill>
                  <a:srgbClr val="002060"/>
                </a:solidFill>
              </a:rPr>
              <a:t> </a:t>
            </a:r>
            <a:r>
              <a:rPr lang="vi-VN" dirty="0">
                <a:solidFill>
                  <a:srgbClr val="002060"/>
                </a:solidFill>
              </a:rPr>
              <a:t>tiên kiểm tra trước.</a:t>
            </a:r>
          </a:p>
          <a:p>
            <a:pPr marL="0" indent="0">
              <a:buNone/>
            </a:pPr>
            <a:endParaRPr lang="en-GB" sz="3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640549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75FA2-5A27-2D01-A1A0-5B7349011012}"/>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09FC5C69-BB12-B46C-4748-654CFC2C0EFA}"/>
              </a:ext>
            </a:extLst>
          </p:cNvPr>
          <p:cNvSpPr txBox="1">
            <a:spLocks/>
          </p:cNvSpPr>
          <p:nvPr/>
        </p:nvSpPr>
        <p:spPr>
          <a:xfrm>
            <a:off x="1257300" y="1397423"/>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p>
          <a:p>
            <a:pPr algn="l">
              <a:lnSpc>
                <a:spcPct val="150000"/>
              </a:lnSpc>
            </a:pPr>
            <a:endParaRPr lang="en-US" sz="3200" b="1" dirty="0">
              <a:solidFill>
                <a:srgbClr val="C00000"/>
              </a:solidFill>
              <a:ea typeface="+mn-ea"/>
            </a:endParaRPr>
          </a:p>
        </p:txBody>
      </p:sp>
      <p:sp>
        <p:nvSpPr>
          <p:cNvPr id="7" name="TextBox 6">
            <a:extLst>
              <a:ext uri="{FF2B5EF4-FFF2-40B4-BE49-F238E27FC236}">
                <a16:creationId xmlns:a16="http://schemas.microsoft.com/office/drawing/2014/main" id="{D5216D93-2B74-EAA4-9614-715CF1AED967}"/>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DDAECBAC-0EA7-4349-24DF-622EBE564512}"/>
              </a:ext>
            </a:extLst>
          </p:cNvPr>
          <p:cNvSpPr>
            <a:spLocks noGrp="1"/>
          </p:cNvSpPr>
          <p:nvPr>
            <p:ph idx="1"/>
          </p:nvPr>
        </p:nvSpPr>
        <p:spPr>
          <a:xfrm>
            <a:off x="1204784" y="2705100"/>
            <a:ext cx="16268700" cy="6477000"/>
          </a:xfrm>
        </p:spPr>
        <p:txBody>
          <a:bodyPr>
            <a:noAutofit/>
          </a:bodyPr>
          <a:lstStyle/>
          <a:p>
            <a:pPr marL="0" indent="0">
              <a:buNone/>
            </a:pPr>
            <a:r>
              <a:rPr lang="en-GB" sz="3600" b="1" dirty="0" err="1">
                <a:solidFill>
                  <a:srgbClr val="002060"/>
                </a:solidFill>
              </a:rPr>
              <a:t>Điều</a:t>
            </a:r>
            <a:r>
              <a:rPr lang="en-GB" sz="3600" b="1" dirty="0">
                <a:solidFill>
                  <a:srgbClr val="002060"/>
                </a:solidFill>
              </a:rPr>
              <a:t> 33. </a:t>
            </a:r>
            <a:r>
              <a:rPr lang="en-GB" sz="3600" b="1" dirty="0" err="1">
                <a:solidFill>
                  <a:srgbClr val="002060"/>
                </a:solidFill>
              </a:rPr>
              <a:t>Kiểm</a:t>
            </a:r>
            <a:r>
              <a:rPr lang="en-GB" sz="3600" b="1" dirty="0">
                <a:solidFill>
                  <a:srgbClr val="002060"/>
                </a:solidFill>
              </a:rPr>
              <a:t> </a:t>
            </a:r>
            <a:r>
              <a:rPr lang="en-GB" sz="3600" b="1" dirty="0" err="1">
                <a:solidFill>
                  <a:srgbClr val="002060"/>
                </a:solidFill>
              </a:rPr>
              <a:t>tra</a:t>
            </a:r>
            <a:r>
              <a:rPr lang="en-GB" sz="3600" b="1" dirty="0">
                <a:solidFill>
                  <a:srgbClr val="002060"/>
                </a:solidFill>
              </a:rPr>
              <a:t> </a:t>
            </a:r>
            <a:r>
              <a:rPr lang="en-GB" sz="3600" b="1" dirty="0" err="1">
                <a:solidFill>
                  <a:srgbClr val="002060"/>
                </a:solidFill>
              </a:rPr>
              <a:t>thực</a:t>
            </a:r>
            <a:r>
              <a:rPr lang="en-GB" sz="3600" b="1" dirty="0">
                <a:solidFill>
                  <a:srgbClr val="002060"/>
                </a:solidFill>
              </a:rPr>
              <a:t> </a:t>
            </a:r>
            <a:r>
              <a:rPr lang="en-GB" sz="3600" b="1" dirty="0" err="1">
                <a:solidFill>
                  <a:srgbClr val="002060"/>
                </a:solidFill>
              </a:rPr>
              <a:t>tế</a:t>
            </a:r>
            <a:r>
              <a:rPr lang="en-GB" sz="3600" b="1" dirty="0">
                <a:solidFill>
                  <a:srgbClr val="002060"/>
                </a:solidFill>
              </a:rPr>
              <a:t> </a:t>
            </a:r>
            <a:r>
              <a:rPr lang="en-GB" sz="3600" b="1" dirty="0" err="1">
                <a:solidFill>
                  <a:srgbClr val="002060"/>
                </a:solidFill>
              </a:rPr>
              <a:t>hàng</a:t>
            </a:r>
            <a:r>
              <a:rPr lang="en-GB" sz="3600" b="1" dirty="0">
                <a:solidFill>
                  <a:srgbClr val="002060"/>
                </a:solidFill>
              </a:rPr>
              <a:t> </a:t>
            </a:r>
            <a:r>
              <a:rPr lang="en-GB" sz="3600" b="1" dirty="0" err="1">
                <a:solidFill>
                  <a:srgbClr val="002060"/>
                </a:solidFill>
              </a:rPr>
              <a:t>hóa</a:t>
            </a:r>
            <a:r>
              <a:rPr lang="en-GB" b="1" dirty="0">
                <a:solidFill>
                  <a:srgbClr val="002060"/>
                </a:solidFill>
              </a:rPr>
              <a:t> (</a:t>
            </a:r>
            <a:r>
              <a:rPr lang="en-GB" b="1" dirty="0" err="1">
                <a:solidFill>
                  <a:srgbClr val="002060"/>
                </a:solidFill>
              </a:rPr>
              <a:t>tt</a:t>
            </a:r>
            <a:r>
              <a:rPr lang="en-GB" b="1" dirty="0">
                <a:solidFill>
                  <a:srgbClr val="002060"/>
                </a:solidFill>
              </a:rPr>
              <a:t>)</a:t>
            </a:r>
            <a:endParaRPr lang="en-GB" sz="3600" b="1" dirty="0">
              <a:solidFill>
                <a:srgbClr val="002060"/>
              </a:solidFill>
            </a:endParaRPr>
          </a:p>
          <a:p>
            <a:pPr marL="0" indent="0" algn="l">
              <a:buNone/>
            </a:pPr>
            <a:r>
              <a:rPr lang="en-GB" dirty="0">
                <a:solidFill>
                  <a:srgbClr val="002060"/>
                </a:solidFill>
              </a:rPr>
              <a:t>5. </a:t>
            </a:r>
            <a:r>
              <a:rPr lang="en-GB" dirty="0" err="1">
                <a:solidFill>
                  <a:srgbClr val="002060"/>
                </a:solidFill>
              </a:rPr>
              <a:t>Việc</a:t>
            </a:r>
            <a:r>
              <a:rPr lang="en-GB" dirty="0">
                <a:solidFill>
                  <a:srgbClr val="002060"/>
                </a:solidFill>
              </a:rPr>
              <a:t> </a:t>
            </a:r>
            <a:r>
              <a:rPr lang="en-GB" dirty="0" err="1">
                <a:solidFill>
                  <a:srgbClr val="002060"/>
                </a:solidFill>
              </a:rPr>
              <a:t>kiểm</a:t>
            </a:r>
            <a:r>
              <a:rPr lang="en-GB" dirty="0">
                <a:solidFill>
                  <a:srgbClr val="002060"/>
                </a:solidFill>
              </a:rPr>
              <a:t> </a:t>
            </a:r>
            <a:r>
              <a:rPr lang="en-GB" dirty="0" err="1">
                <a:solidFill>
                  <a:srgbClr val="002060"/>
                </a:solidFill>
              </a:rPr>
              <a:t>tra</a:t>
            </a:r>
            <a:r>
              <a:rPr lang="en-GB" dirty="0">
                <a:solidFill>
                  <a:srgbClr val="002060"/>
                </a:solidFill>
              </a:rPr>
              <a:t> </a:t>
            </a:r>
            <a:r>
              <a:rPr lang="en-GB" dirty="0" err="1">
                <a:solidFill>
                  <a:srgbClr val="002060"/>
                </a:solidFill>
              </a:rPr>
              <a:t>thực</a:t>
            </a:r>
            <a:r>
              <a:rPr lang="en-GB" dirty="0">
                <a:solidFill>
                  <a:srgbClr val="002060"/>
                </a:solidFill>
              </a:rPr>
              <a:t> </a:t>
            </a:r>
            <a:r>
              <a:rPr lang="en-GB" dirty="0" err="1">
                <a:solidFill>
                  <a:srgbClr val="002060"/>
                </a:solidFill>
              </a:rPr>
              <a:t>tế</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do </a:t>
            </a:r>
            <a:r>
              <a:rPr lang="en-GB" dirty="0" err="1">
                <a:solidFill>
                  <a:srgbClr val="002060"/>
                </a:solidFill>
              </a:rPr>
              <a:t>công</a:t>
            </a:r>
            <a:r>
              <a:rPr lang="en-GB" dirty="0">
                <a:solidFill>
                  <a:srgbClr val="002060"/>
                </a:solidFill>
              </a:rPr>
              <a:t> </a:t>
            </a:r>
            <a:r>
              <a:rPr lang="en-GB" dirty="0" err="1">
                <a:solidFill>
                  <a:srgbClr val="002060"/>
                </a:solidFill>
              </a:rPr>
              <a:t>chức</a:t>
            </a:r>
            <a:r>
              <a:rPr lang="en-GB" dirty="0">
                <a:solidFill>
                  <a:srgbClr val="002060"/>
                </a:solidFill>
              </a:rPr>
              <a:t> </a:t>
            </a:r>
            <a:r>
              <a:rPr lang="en-GB" dirty="0" err="1">
                <a:solidFill>
                  <a:srgbClr val="002060"/>
                </a:solidFill>
              </a:rPr>
              <a:t>hải</a:t>
            </a:r>
            <a:r>
              <a:rPr lang="en-GB" dirty="0">
                <a:solidFill>
                  <a:srgbClr val="002060"/>
                </a:solidFill>
              </a:rPr>
              <a:t> </a:t>
            </a:r>
            <a:r>
              <a:rPr lang="en-GB" dirty="0" err="1">
                <a:solidFill>
                  <a:srgbClr val="002060"/>
                </a:solidFill>
              </a:rPr>
              <a:t>quan</a:t>
            </a:r>
            <a:r>
              <a:rPr lang="en-GB" dirty="0">
                <a:solidFill>
                  <a:srgbClr val="002060"/>
                </a:solidFill>
              </a:rPr>
              <a:t> </a:t>
            </a:r>
            <a:r>
              <a:rPr lang="en-GB" dirty="0" err="1">
                <a:solidFill>
                  <a:srgbClr val="002060"/>
                </a:solidFill>
              </a:rPr>
              <a:t>thực</a:t>
            </a:r>
            <a:r>
              <a:rPr lang="en-GB" dirty="0">
                <a:solidFill>
                  <a:srgbClr val="002060"/>
                </a:solidFill>
              </a:rPr>
              <a:t> </a:t>
            </a:r>
            <a:r>
              <a:rPr lang="en-GB" dirty="0" err="1">
                <a:solidFill>
                  <a:srgbClr val="002060"/>
                </a:solidFill>
              </a:rPr>
              <a:t>hiện</a:t>
            </a:r>
            <a:r>
              <a:rPr lang="en-GB" dirty="0">
                <a:solidFill>
                  <a:srgbClr val="002060"/>
                </a:solidFill>
              </a:rPr>
              <a:t> </a:t>
            </a:r>
            <a:r>
              <a:rPr lang="en-GB" dirty="0" err="1">
                <a:solidFill>
                  <a:srgbClr val="002060"/>
                </a:solidFill>
              </a:rPr>
              <a:t>trực</a:t>
            </a:r>
            <a:r>
              <a:rPr lang="en-GB" dirty="0">
                <a:solidFill>
                  <a:srgbClr val="002060"/>
                </a:solidFill>
              </a:rPr>
              <a:t> </a:t>
            </a:r>
            <a:r>
              <a:rPr lang="en-GB" dirty="0" err="1">
                <a:solidFill>
                  <a:srgbClr val="002060"/>
                </a:solidFill>
              </a:rPr>
              <a:t>tiếp</a:t>
            </a:r>
            <a:r>
              <a:rPr lang="en-GB" dirty="0">
                <a:solidFill>
                  <a:srgbClr val="002060"/>
                </a:solidFill>
              </a:rPr>
              <a:t> </a:t>
            </a:r>
            <a:r>
              <a:rPr lang="en-GB" dirty="0" err="1">
                <a:solidFill>
                  <a:srgbClr val="002060"/>
                </a:solidFill>
              </a:rPr>
              <a:t>hoặc</a:t>
            </a:r>
            <a:r>
              <a:rPr lang="en-GB" dirty="0">
                <a:solidFill>
                  <a:srgbClr val="002060"/>
                </a:solidFill>
              </a:rPr>
              <a:t> </a:t>
            </a:r>
            <a:r>
              <a:rPr lang="en-GB" dirty="0" err="1">
                <a:solidFill>
                  <a:srgbClr val="002060"/>
                </a:solidFill>
              </a:rPr>
              <a:t>bằng</a:t>
            </a:r>
            <a:r>
              <a:rPr lang="en-GB" dirty="0">
                <a:solidFill>
                  <a:srgbClr val="002060"/>
                </a:solidFill>
              </a:rPr>
              <a:t> </a:t>
            </a:r>
            <a:r>
              <a:rPr lang="en-GB" dirty="0" err="1">
                <a:solidFill>
                  <a:srgbClr val="002060"/>
                </a:solidFill>
              </a:rPr>
              <a:t>máy</a:t>
            </a:r>
            <a:r>
              <a:rPr lang="en-GB" dirty="0">
                <a:solidFill>
                  <a:srgbClr val="002060"/>
                </a:solidFill>
              </a:rPr>
              <a:t> </a:t>
            </a:r>
            <a:r>
              <a:rPr lang="en-GB" dirty="0" err="1">
                <a:solidFill>
                  <a:srgbClr val="002060"/>
                </a:solidFill>
              </a:rPr>
              <a:t>móc</a:t>
            </a:r>
            <a:r>
              <a:rPr lang="en-GB" dirty="0">
                <a:solidFill>
                  <a:srgbClr val="002060"/>
                </a:solidFill>
              </a:rPr>
              <a:t>, </a:t>
            </a:r>
            <a:r>
              <a:rPr lang="en-GB" dirty="0" err="1">
                <a:solidFill>
                  <a:srgbClr val="002060"/>
                </a:solidFill>
              </a:rPr>
              <a:t>thiết</a:t>
            </a:r>
            <a:r>
              <a:rPr lang="en-GB" dirty="0">
                <a:solidFill>
                  <a:srgbClr val="002060"/>
                </a:solidFill>
              </a:rPr>
              <a:t> </a:t>
            </a:r>
            <a:r>
              <a:rPr lang="en-GB" dirty="0" err="1">
                <a:solidFill>
                  <a:srgbClr val="002060"/>
                </a:solidFill>
              </a:rPr>
              <a:t>bị</a:t>
            </a:r>
            <a:r>
              <a:rPr lang="en-GB" dirty="0">
                <a:solidFill>
                  <a:srgbClr val="002060"/>
                </a:solidFill>
              </a:rPr>
              <a:t> </a:t>
            </a:r>
            <a:r>
              <a:rPr lang="en-GB" dirty="0" err="1">
                <a:solidFill>
                  <a:srgbClr val="002060"/>
                </a:solidFill>
              </a:rPr>
              <a:t>kỹ</a:t>
            </a:r>
            <a:r>
              <a:rPr lang="en-GB" dirty="0">
                <a:solidFill>
                  <a:srgbClr val="002060"/>
                </a:solidFill>
              </a:rPr>
              <a:t> </a:t>
            </a:r>
            <a:r>
              <a:rPr lang="en-GB" dirty="0" err="1">
                <a:solidFill>
                  <a:srgbClr val="002060"/>
                </a:solidFill>
              </a:rPr>
              <a:t>thuật</a:t>
            </a:r>
            <a:r>
              <a:rPr lang="en-GB" dirty="0">
                <a:solidFill>
                  <a:srgbClr val="002060"/>
                </a:solidFill>
              </a:rPr>
              <a:t>, </a:t>
            </a:r>
            <a:r>
              <a:rPr lang="en-GB" dirty="0" err="1">
                <a:solidFill>
                  <a:srgbClr val="002060"/>
                </a:solidFill>
              </a:rPr>
              <a:t>các</a:t>
            </a:r>
            <a:r>
              <a:rPr lang="en-GB" dirty="0">
                <a:solidFill>
                  <a:srgbClr val="002060"/>
                </a:solidFill>
              </a:rPr>
              <a:t> </a:t>
            </a:r>
            <a:r>
              <a:rPr lang="en-GB" dirty="0" err="1">
                <a:solidFill>
                  <a:srgbClr val="002060"/>
                </a:solidFill>
              </a:rPr>
              <a:t>biện</a:t>
            </a:r>
            <a:r>
              <a:rPr lang="en-GB" dirty="0">
                <a:solidFill>
                  <a:srgbClr val="002060"/>
                </a:solidFill>
              </a:rPr>
              <a:t> </a:t>
            </a:r>
            <a:r>
              <a:rPr lang="en-GB" dirty="0" err="1">
                <a:solidFill>
                  <a:srgbClr val="002060"/>
                </a:solidFill>
              </a:rPr>
              <a:t>pháp</a:t>
            </a:r>
            <a:r>
              <a:rPr lang="en-GB" dirty="0">
                <a:solidFill>
                  <a:srgbClr val="002060"/>
                </a:solidFill>
              </a:rPr>
              <a:t> </a:t>
            </a:r>
            <a:r>
              <a:rPr lang="en-GB" dirty="0" err="1">
                <a:solidFill>
                  <a:srgbClr val="002060"/>
                </a:solidFill>
              </a:rPr>
              <a:t>nghiệp</a:t>
            </a:r>
            <a:r>
              <a:rPr lang="en-GB" dirty="0">
                <a:solidFill>
                  <a:srgbClr val="002060"/>
                </a:solidFill>
              </a:rPr>
              <a:t> </a:t>
            </a:r>
            <a:r>
              <a:rPr lang="en-GB" dirty="0" err="1">
                <a:solidFill>
                  <a:srgbClr val="002060"/>
                </a:solidFill>
              </a:rPr>
              <a:t>vụ</a:t>
            </a:r>
            <a:r>
              <a:rPr lang="en-GB" dirty="0">
                <a:solidFill>
                  <a:srgbClr val="002060"/>
                </a:solidFill>
              </a:rPr>
              <a:t> </a:t>
            </a:r>
            <a:r>
              <a:rPr lang="en-GB" dirty="0" err="1">
                <a:solidFill>
                  <a:srgbClr val="002060"/>
                </a:solidFill>
              </a:rPr>
              <a:t>khác</a:t>
            </a:r>
            <a:r>
              <a:rPr lang="en-GB" dirty="0">
                <a:solidFill>
                  <a:srgbClr val="002060"/>
                </a:solidFill>
              </a:rPr>
              <a:t>.</a:t>
            </a:r>
          </a:p>
          <a:p>
            <a:pPr marL="0" indent="0" algn="l">
              <a:buNone/>
            </a:pPr>
            <a:r>
              <a:rPr lang="vi-VN" dirty="0">
                <a:solidFill>
                  <a:srgbClr val="002060"/>
                </a:solidFill>
              </a:rPr>
              <a:t>Việc kiểm tra thực tế hàng hóa phải có mặt của người khai hải quan hoặc người đại diện</a:t>
            </a:r>
            <a:r>
              <a:rPr lang="en-US" dirty="0">
                <a:solidFill>
                  <a:srgbClr val="002060"/>
                </a:solidFill>
              </a:rPr>
              <a:t> </a:t>
            </a:r>
            <a:r>
              <a:rPr lang="vi-VN" dirty="0">
                <a:solidFill>
                  <a:srgbClr val="002060"/>
                </a:solidFill>
              </a:rPr>
              <a:t>hợp pháp của họ sau khi đăng ký tờ khai hải quan và hàng hóa đã được đưa đến địa điểm</a:t>
            </a:r>
            <a:r>
              <a:rPr lang="en-US" dirty="0">
                <a:solidFill>
                  <a:srgbClr val="002060"/>
                </a:solidFill>
              </a:rPr>
              <a:t> </a:t>
            </a:r>
            <a:r>
              <a:rPr lang="vi-VN" dirty="0">
                <a:solidFill>
                  <a:srgbClr val="002060"/>
                </a:solidFill>
              </a:rPr>
              <a:t>kiểm tra, trừ trường hợp quy định tại Điều 34 của Luật này.</a:t>
            </a:r>
            <a:endParaRPr lang="en-US" dirty="0">
              <a:solidFill>
                <a:srgbClr val="002060"/>
              </a:solidFill>
            </a:endParaRPr>
          </a:p>
          <a:p>
            <a:pPr marL="0" indent="0" algn="l">
              <a:buNone/>
            </a:pPr>
            <a:r>
              <a:rPr lang="vi-VN" dirty="0">
                <a:solidFill>
                  <a:srgbClr val="002060"/>
                </a:solidFill>
              </a:rPr>
              <a:t>6. Việc kiểm tra thực tế hàng hóa tại địa điểm kiểm tra chung với nước láng giềng được</a:t>
            </a:r>
            <a:r>
              <a:rPr lang="en-US" dirty="0">
                <a:solidFill>
                  <a:srgbClr val="002060"/>
                </a:solidFill>
              </a:rPr>
              <a:t> </a:t>
            </a:r>
            <a:r>
              <a:rPr lang="en-GB" dirty="0" err="1">
                <a:solidFill>
                  <a:srgbClr val="002060"/>
                </a:solidFill>
              </a:rPr>
              <a:t>thực</a:t>
            </a:r>
            <a:r>
              <a:rPr lang="en-GB" dirty="0">
                <a:solidFill>
                  <a:srgbClr val="002060"/>
                </a:solidFill>
              </a:rPr>
              <a:t> </a:t>
            </a:r>
            <a:r>
              <a:rPr lang="en-GB" dirty="0" err="1">
                <a:solidFill>
                  <a:srgbClr val="002060"/>
                </a:solidFill>
              </a:rPr>
              <a:t>hiện</a:t>
            </a:r>
            <a:r>
              <a:rPr lang="en-GB" dirty="0">
                <a:solidFill>
                  <a:srgbClr val="002060"/>
                </a:solidFill>
              </a:rPr>
              <a:t> </a:t>
            </a:r>
            <a:r>
              <a:rPr lang="en-GB" dirty="0" err="1">
                <a:solidFill>
                  <a:srgbClr val="002060"/>
                </a:solidFill>
              </a:rPr>
              <a:t>theo</a:t>
            </a:r>
            <a:r>
              <a:rPr lang="en-GB" dirty="0">
                <a:solidFill>
                  <a:srgbClr val="002060"/>
                </a:solidFill>
              </a:rPr>
              <a:t> </a:t>
            </a:r>
            <a:r>
              <a:rPr lang="en-GB" dirty="0" err="1">
                <a:solidFill>
                  <a:srgbClr val="002060"/>
                </a:solidFill>
              </a:rPr>
              <a:t>thỏa</a:t>
            </a:r>
            <a:r>
              <a:rPr lang="en-GB" dirty="0">
                <a:solidFill>
                  <a:srgbClr val="002060"/>
                </a:solidFill>
              </a:rPr>
              <a:t> </a:t>
            </a:r>
            <a:r>
              <a:rPr lang="en-GB" dirty="0" err="1">
                <a:solidFill>
                  <a:srgbClr val="002060"/>
                </a:solidFill>
              </a:rPr>
              <a:t>thuận</a:t>
            </a:r>
            <a:r>
              <a:rPr lang="en-GB" dirty="0">
                <a:solidFill>
                  <a:srgbClr val="002060"/>
                </a:solidFill>
              </a:rPr>
              <a:t> </a:t>
            </a:r>
            <a:r>
              <a:rPr lang="en-GB" dirty="0" err="1">
                <a:solidFill>
                  <a:srgbClr val="002060"/>
                </a:solidFill>
              </a:rPr>
              <a:t>giữa</a:t>
            </a:r>
            <a:r>
              <a:rPr lang="en-GB" dirty="0">
                <a:solidFill>
                  <a:srgbClr val="002060"/>
                </a:solidFill>
              </a:rPr>
              <a:t> </a:t>
            </a:r>
            <a:r>
              <a:rPr lang="en-GB" dirty="0" err="1">
                <a:solidFill>
                  <a:srgbClr val="002060"/>
                </a:solidFill>
              </a:rPr>
              <a:t>các</a:t>
            </a:r>
            <a:r>
              <a:rPr lang="en-GB" dirty="0">
                <a:solidFill>
                  <a:srgbClr val="002060"/>
                </a:solidFill>
              </a:rPr>
              <a:t> </a:t>
            </a:r>
            <a:r>
              <a:rPr lang="en-GB" dirty="0" err="1">
                <a:solidFill>
                  <a:srgbClr val="002060"/>
                </a:solidFill>
              </a:rPr>
              <a:t>bên</a:t>
            </a:r>
            <a:r>
              <a:rPr lang="en-GB" dirty="0">
                <a:solidFill>
                  <a:srgbClr val="002060"/>
                </a:solidFill>
              </a:rPr>
              <a:t>.</a:t>
            </a:r>
          </a:p>
          <a:p>
            <a:pPr marL="0" indent="0" algn="l">
              <a:buNone/>
            </a:pPr>
            <a:r>
              <a:rPr lang="vi-VN" dirty="0">
                <a:solidFill>
                  <a:srgbClr val="002060"/>
                </a:solidFill>
              </a:rPr>
              <a:t>7. Bộ trưởng Bộ Tài chính quy định chi tiết việc kiểm tra thực tế hàng hóa.</a:t>
            </a:r>
            <a:endParaRPr lang="en-GB" dirty="0">
              <a:solidFill>
                <a:srgbClr val="002060"/>
              </a:solidFill>
            </a:endParaRPr>
          </a:p>
          <a:p>
            <a:pPr marL="0" indent="0">
              <a:buNone/>
            </a:pPr>
            <a:endParaRPr lang="en-GB" sz="3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048425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751F6-97F0-0A15-9245-3BD07C1E5B7B}"/>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A86DDB2F-4099-835B-CC0F-C475948B8C75}"/>
              </a:ext>
            </a:extLst>
          </p:cNvPr>
          <p:cNvSpPr txBox="1">
            <a:spLocks/>
          </p:cNvSpPr>
          <p:nvPr/>
        </p:nvSpPr>
        <p:spPr>
          <a:xfrm>
            <a:off x="1257300" y="1397423"/>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p>
          <a:p>
            <a:pPr algn="l">
              <a:lnSpc>
                <a:spcPct val="150000"/>
              </a:lnSpc>
            </a:pPr>
            <a:endParaRPr lang="en-US" sz="3200" b="1" dirty="0">
              <a:solidFill>
                <a:srgbClr val="C00000"/>
              </a:solidFill>
              <a:ea typeface="+mn-ea"/>
            </a:endParaRPr>
          </a:p>
        </p:txBody>
      </p:sp>
      <p:sp>
        <p:nvSpPr>
          <p:cNvPr id="7" name="TextBox 6">
            <a:extLst>
              <a:ext uri="{FF2B5EF4-FFF2-40B4-BE49-F238E27FC236}">
                <a16:creationId xmlns:a16="http://schemas.microsoft.com/office/drawing/2014/main" id="{CBCEEF6F-CA0D-5CB0-6157-13F9626C427D}"/>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5" name="Content Placeholder 2">
            <a:extLst>
              <a:ext uri="{FF2B5EF4-FFF2-40B4-BE49-F238E27FC236}">
                <a16:creationId xmlns:a16="http://schemas.microsoft.com/office/drawing/2014/main" id="{01F43879-31DA-5CE0-CE93-90F2E38B4EAE}"/>
              </a:ext>
            </a:extLst>
          </p:cNvPr>
          <p:cNvSpPr>
            <a:spLocks noGrp="1"/>
          </p:cNvSpPr>
          <p:nvPr>
            <p:ph idx="1"/>
          </p:nvPr>
        </p:nvSpPr>
        <p:spPr>
          <a:xfrm>
            <a:off x="1236704" y="2576512"/>
            <a:ext cx="16365495" cy="7244474"/>
          </a:xfrm>
        </p:spPr>
        <p:txBody>
          <a:bodyPr>
            <a:noAutofit/>
          </a:bodyPr>
          <a:lstStyle/>
          <a:p>
            <a:pPr marL="0" indent="0" algn="l">
              <a:buNone/>
            </a:pPr>
            <a:r>
              <a:rPr lang="vi-VN" sz="3600" b="1" dirty="0">
                <a:solidFill>
                  <a:srgbClr val="002060"/>
                </a:solidFill>
              </a:rPr>
              <a:t>Điều 34. Kiểm tra thực tế hàng hóa trong trường hợp vắng mặt người khai hải quan</a:t>
            </a:r>
          </a:p>
          <a:p>
            <a:pPr marL="0" indent="0" algn="l">
              <a:buNone/>
            </a:pPr>
            <a:r>
              <a:rPr lang="vi-VN" sz="3600" dirty="0">
                <a:solidFill>
                  <a:srgbClr val="002060"/>
                </a:solidFill>
              </a:rPr>
              <a:t>1. Việc kiểm tra thực tế hàng hóa vắng mặt người khai hải quan do thủ trưởng cơ quan</a:t>
            </a:r>
            <a:r>
              <a:rPr lang="en-US" sz="3600" dirty="0">
                <a:solidFill>
                  <a:srgbClr val="002060"/>
                </a:solidFill>
              </a:rPr>
              <a:t> </a:t>
            </a:r>
            <a:r>
              <a:rPr lang="vi-VN" sz="3600" dirty="0">
                <a:solidFill>
                  <a:srgbClr val="002060"/>
                </a:solidFill>
              </a:rPr>
              <a:t>hải quan nơi lưu giữ hàng hóa quyết định và chịu trách nhiệm trong các trường hợp sau</a:t>
            </a:r>
            <a:r>
              <a:rPr lang="en-US" sz="3600" dirty="0">
                <a:solidFill>
                  <a:srgbClr val="002060"/>
                </a:solidFill>
              </a:rPr>
              <a:t> </a:t>
            </a:r>
            <a:r>
              <a:rPr lang="en-GB" sz="3600" dirty="0" err="1">
                <a:solidFill>
                  <a:srgbClr val="002060"/>
                </a:solidFill>
              </a:rPr>
              <a:t>đây</a:t>
            </a:r>
            <a:r>
              <a:rPr lang="en-GB" sz="3600" dirty="0">
                <a:solidFill>
                  <a:srgbClr val="002060"/>
                </a:solidFill>
              </a:rPr>
              <a:t>:</a:t>
            </a:r>
          </a:p>
          <a:p>
            <a:pPr marL="0" indent="0" algn="l">
              <a:buNone/>
            </a:pPr>
            <a:r>
              <a:rPr lang="en-GB" sz="3600" dirty="0">
                <a:solidFill>
                  <a:srgbClr val="002060"/>
                </a:solidFill>
              </a:rPr>
              <a:t>a) </a:t>
            </a:r>
            <a:r>
              <a:rPr lang="en-GB" sz="3600" dirty="0" err="1">
                <a:solidFill>
                  <a:srgbClr val="002060"/>
                </a:solidFill>
              </a:rPr>
              <a:t>Để</a:t>
            </a:r>
            <a:r>
              <a:rPr lang="en-GB" sz="3600" dirty="0">
                <a:solidFill>
                  <a:srgbClr val="002060"/>
                </a:solidFill>
              </a:rPr>
              <a:t> </a:t>
            </a:r>
            <a:r>
              <a:rPr lang="en-GB" sz="3600" dirty="0" err="1">
                <a:solidFill>
                  <a:srgbClr val="002060"/>
                </a:solidFill>
              </a:rPr>
              <a:t>bảo</a:t>
            </a:r>
            <a:r>
              <a:rPr lang="en-GB" sz="3600" dirty="0">
                <a:solidFill>
                  <a:srgbClr val="002060"/>
                </a:solidFill>
              </a:rPr>
              <a:t> </a:t>
            </a:r>
            <a:r>
              <a:rPr lang="en-GB" sz="3600" dirty="0" err="1">
                <a:solidFill>
                  <a:srgbClr val="002060"/>
                </a:solidFill>
              </a:rPr>
              <a:t>vệ</a:t>
            </a:r>
            <a:r>
              <a:rPr lang="en-GB" sz="3600" dirty="0">
                <a:solidFill>
                  <a:srgbClr val="002060"/>
                </a:solidFill>
              </a:rPr>
              <a:t> an </a:t>
            </a:r>
            <a:r>
              <a:rPr lang="en-GB" sz="3600" dirty="0" err="1">
                <a:solidFill>
                  <a:srgbClr val="002060"/>
                </a:solidFill>
              </a:rPr>
              <a:t>ninh</a:t>
            </a:r>
            <a:r>
              <a:rPr lang="en-GB" sz="3600" dirty="0">
                <a:solidFill>
                  <a:srgbClr val="002060"/>
                </a:solidFill>
              </a:rPr>
              <a:t>;</a:t>
            </a:r>
          </a:p>
          <a:p>
            <a:pPr marL="0" indent="0" algn="l">
              <a:buNone/>
            </a:pPr>
            <a:r>
              <a:rPr lang="vi-VN" sz="3600" dirty="0">
                <a:solidFill>
                  <a:srgbClr val="002060"/>
                </a:solidFill>
              </a:rPr>
              <a:t>b) Để bảo vệ vệ sinh, môi trường;</a:t>
            </a:r>
            <a:endParaRPr lang="en-US" sz="3600" dirty="0">
              <a:solidFill>
                <a:srgbClr val="002060"/>
              </a:solidFill>
            </a:endParaRPr>
          </a:p>
          <a:p>
            <a:pPr marL="0" indent="0" algn="l">
              <a:buNone/>
            </a:pPr>
            <a:r>
              <a:rPr lang="en-GB" sz="3600" dirty="0">
                <a:solidFill>
                  <a:srgbClr val="002060"/>
                </a:solidFill>
              </a:rPr>
              <a:t>c) </a:t>
            </a:r>
            <a:r>
              <a:rPr lang="en-GB" sz="3600" dirty="0" err="1">
                <a:solidFill>
                  <a:srgbClr val="002060"/>
                </a:solidFill>
              </a:rPr>
              <a:t>Có</a:t>
            </a:r>
            <a:r>
              <a:rPr lang="en-GB" sz="3600" dirty="0">
                <a:solidFill>
                  <a:srgbClr val="002060"/>
                </a:solidFill>
              </a:rPr>
              <a:t> </a:t>
            </a:r>
            <a:r>
              <a:rPr lang="en-GB" sz="3600" dirty="0" err="1">
                <a:solidFill>
                  <a:srgbClr val="002060"/>
                </a:solidFill>
              </a:rPr>
              <a:t>dấu</a:t>
            </a:r>
            <a:r>
              <a:rPr lang="en-GB" sz="3600" dirty="0">
                <a:solidFill>
                  <a:srgbClr val="002060"/>
                </a:solidFill>
              </a:rPr>
              <a:t> </a:t>
            </a:r>
            <a:r>
              <a:rPr lang="en-GB" sz="3600" dirty="0" err="1">
                <a:solidFill>
                  <a:srgbClr val="002060"/>
                </a:solidFill>
              </a:rPr>
              <a:t>hiệu</a:t>
            </a:r>
            <a:r>
              <a:rPr lang="en-GB" sz="3600" dirty="0">
                <a:solidFill>
                  <a:srgbClr val="002060"/>
                </a:solidFill>
              </a:rPr>
              <a:t> vi </a:t>
            </a:r>
            <a:r>
              <a:rPr lang="en-GB" sz="3600" dirty="0" err="1">
                <a:solidFill>
                  <a:srgbClr val="002060"/>
                </a:solidFill>
              </a:rPr>
              <a:t>phạm</a:t>
            </a:r>
            <a:r>
              <a:rPr lang="en-GB" sz="3600" dirty="0">
                <a:solidFill>
                  <a:srgbClr val="002060"/>
                </a:solidFill>
              </a:rPr>
              <a:t> </a:t>
            </a:r>
            <a:r>
              <a:rPr lang="en-GB" sz="3600" dirty="0" err="1">
                <a:solidFill>
                  <a:srgbClr val="002060"/>
                </a:solidFill>
              </a:rPr>
              <a:t>pháp</a:t>
            </a:r>
            <a:r>
              <a:rPr lang="en-GB" sz="3600" dirty="0">
                <a:solidFill>
                  <a:srgbClr val="002060"/>
                </a:solidFill>
              </a:rPr>
              <a:t> </a:t>
            </a:r>
            <a:r>
              <a:rPr lang="en-GB" sz="3600" dirty="0" err="1">
                <a:solidFill>
                  <a:srgbClr val="002060"/>
                </a:solidFill>
              </a:rPr>
              <a:t>luật</a:t>
            </a:r>
            <a:r>
              <a:rPr lang="en-GB" sz="3600" dirty="0">
                <a:solidFill>
                  <a:srgbClr val="002060"/>
                </a:solidFill>
              </a:rPr>
              <a:t>;</a:t>
            </a:r>
          </a:p>
          <a:p>
            <a:pPr marL="0" indent="0" algn="l">
              <a:buNone/>
            </a:pPr>
            <a:r>
              <a:rPr lang="vi-VN" sz="3600" dirty="0">
                <a:solidFill>
                  <a:srgbClr val="002060"/>
                </a:solidFill>
              </a:rPr>
              <a:t>d) Quá thời hạn 30 ngày kể từ ngày hàng hóa nhập khẩu đến cửa khẩu mà người khai hải</a:t>
            </a:r>
            <a:r>
              <a:rPr lang="en-US" sz="3600" dirty="0">
                <a:solidFill>
                  <a:srgbClr val="002060"/>
                </a:solidFill>
              </a:rPr>
              <a:t> </a:t>
            </a:r>
            <a:r>
              <a:rPr lang="en-GB" sz="3600" dirty="0" err="1">
                <a:solidFill>
                  <a:srgbClr val="002060"/>
                </a:solidFill>
              </a:rPr>
              <a:t>quan</a:t>
            </a:r>
            <a:r>
              <a:rPr lang="en-GB" sz="3600" dirty="0">
                <a:solidFill>
                  <a:srgbClr val="002060"/>
                </a:solidFill>
              </a:rPr>
              <a:t> </a:t>
            </a:r>
            <a:r>
              <a:rPr lang="en-GB" sz="3600" dirty="0" err="1">
                <a:solidFill>
                  <a:srgbClr val="002060"/>
                </a:solidFill>
              </a:rPr>
              <a:t>không</a:t>
            </a:r>
            <a:r>
              <a:rPr lang="en-GB" sz="3600" dirty="0">
                <a:solidFill>
                  <a:srgbClr val="002060"/>
                </a:solidFill>
              </a:rPr>
              <a:t> </a:t>
            </a:r>
            <a:r>
              <a:rPr lang="en-GB" sz="3600" dirty="0" err="1">
                <a:solidFill>
                  <a:srgbClr val="002060"/>
                </a:solidFill>
              </a:rPr>
              <a:t>đến</a:t>
            </a:r>
            <a:r>
              <a:rPr lang="en-GB" sz="3600" dirty="0">
                <a:solidFill>
                  <a:srgbClr val="002060"/>
                </a:solidFill>
              </a:rPr>
              <a:t> </a:t>
            </a:r>
            <a:r>
              <a:rPr lang="en-GB" sz="3600" dirty="0" err="1">
                <a:solidFill>
                  <a:srgbClr val="002060"/>
                </a:solidFill>
              </a:rPr>
              <a:t>làm</a:t>
            </a:r>
            <a:r>
              <a:rPr lang="en-GB" sz="3600" dirty="0">
                <a:solidFill>
                  <a:srgbClr val="002060"/>
                </a:solidFill>
              </a:rPr>
              <a:t> </a:t>
            </a:r>
            <a:r>
              <a:rPr lang="en-GB" sz="3600" dirty="0" err="1">
                <a:solidFill>
                  <a:srgbClr val="002060"/>
                </a:solidFill>
              </a:rPr>
              <a:t>thủ</a:t>
            </a:r>
            <a:r>
              <a:rPr lang="en-GB" sz="3600" dirty="0">
                <a:solidFill>
                  <a:srgbClr val="002060"/>
                </a:solidFill>
              </a:rPr>
              <a:t> </a:t>
            </a:r>
            <a:r>
              <a:rPr lang="en-GB" sz="3600" dirty="0" err="1">
                <a:solidFill>
                  <a:srgbClr val="002060"/>
                </a:solidFill>
              </a:rPr>
              <a:t>tục</a:t>
            </a:r>
            <a:r>
              <a:rPr lang="en-GB" sz="3600" dirty="0">
                <a:solidFill>
                  <a:srgbClr val="002060"/>
                </a:solidFill>
              </a:rPr>
              <a:t> </a:t>
            </a:r>
            <a:r>
              <a:rPr lang="en-GB" sz="3600" dirty="0" err="1">
                <a:solidFill>
                  <a:srgbClr val="002060"/>
                </a:solidFill>
              </a:rPr>
              <a:t>hải</a:t>
            </a:r>
            <a:r>
              <a:rPr lang="en-GB" sz="3600" dirty="0">
                <a:solidFill>
                  <a:srgbClr val="002060"/>
                </a:solidFill>
              </a:rPr>
              <a:t> </a:t>
            </a:r>
            <a:r>
              <a:rPr lang="en-GB" sz="3600" dirty="0" err="1">
                <a:solidFill>
                  <a:srgbClr val="002060"/>
                </a:solidFill>
              </a:rPr>
              <a:t>quan</a:t>
            </a:r>
            <a:r>
              <a:rPr lang="en-GB" sz="3600" dirty="0">
                <a:solidFill>
                  <a:srgbClr val="002060"/>
                </a:solidFill>
              </a:rPr>
              <a:t>;</a:t>
            </a:r>
          </a:p>
          <a:p>
            <a:pPr marL="0" indent="0" algn="l">
              <a:buNone/>
            </a:pPr>
            <a:r>
              <a:rPr lang="vi-VN" sz="3600" dirty="0">
                <a:solidFill>
                  <a:srgbClr val="002060"/>
                </a:solidFill>
              </a:rPr>
              <a:t>đ) Các trường hợp khác theo quy định của pháp luật.</a:t>
            </a:r>
            <a:endParaRPr lang="en-GB" sz="3600" dirty="0">
              <a:solidFill>
                <a:srgbClr val="002060"/>
              </a:solidFill>
            </a:endParaRPr>
          </a:p>
        </p:txBody>
      </p:sp>
    </p:spTree>
    <p:extLst>
      <p:ext uri="{BB962C8B-B14F-4D97-AF65-F5344CB8AC3E}">
        <p14:creationId xmlns:p14="http://schemas.microsoft.com/office/powerpoint/2010/main" val="170107431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8BA8A5-01B8-DE22-C2AA-DEDE272E3504}"/>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56C3B569-23D9-4665-825C-ACF8C461384E}"/>
              </a:ext>
            </a:extLst>
          </p:cNvPr>
          <p:cNvSpPr txBox="1">
            <a:spLocks/>
          </p:cNvSpPr>
          <p:nvPr/>
        </p:nvSpPr>
        <p:spPr>
          <a:xfrm>
            <a:off x="1257300" y="1397423"/>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p>
          <a:p>
            <a:pPr algn="l">
              <a:lnSpc>
                <a:spcPct val="150000"/>
              </a:lnSpc>
            </a:pPr>
            <a:endParaRPr lang="en-US" sz="3200" b="1" dirty="0">
              <a:solidFill>
                <a:srgbClr val="C00000"/>
              </a:solidFill>
              <a:ea typeface="+mn-ea"/>
            </a:endParaRPr>
          </a:p>
        </p:txBody>
      </p:sp>
      <p:sp>
        <p:nvSpPr>
          <p:cNvPr id="7" name="TextBox 6">
            <a:extLst>
              <a:ext uri="{FF2B5EF4-FFF2-40B4-BE49-F238E27FC236}">
                <a16:creationId xmlns:a16="http://schemas.microsoft.com/office/drawing/2014/main" id="{22E7F521-9B9D-3681-7486-4DB7FC4A107A}"/>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5" name="Content Placeholder 2">
            <a:extLst>
              <a:ext uri="{FF2B5EF4-FFF2-40B4-BE49-F238E27FC236}">
                <a16:creationId xmlns:a16="http://schemas.microsoft.com/office/drawing/2014/main" id="{5705B685-44C4-C3A4-9F10-F475CFD233A0}"/>
              </a:ext>
            </a:extLst>
          </p:cNvPr>
          <p:cNvSpPr>
            <a:spLocks noGrp="1"/>
          </p:cNvSpPr>
          <p:nvPr>
            <p:ph idx="1"/>
          </p:nvPr>
        </p:nvSpPr>
        <p:spPr>
          <a:xfrm>
            <a:off x="1236704" y="2576512"/>
            <a:ext cx="16365495" cy="7244474"/>
          </a:xfrm>
        </p:spPr>
        <p:txBody>
          <a:bodyPr>
            <a:noAutofit/>
          </a:bodyPr>
          <a:lstStyle/>
          <a:p>
            <a:pPr marL="0" indent="0" algn="l">
              <a:buNone/>
            </a:pPr>
            <a:r>
              <a:rPr lang="vi-VN" sz="3600" b="1" dirty="0">
                <a:solidFill>
                  <a:srgbClr val="002060"/>
                </a:solidFill>
              </a:rPr>
              <a:t>Điều 34. Kiểm tra thực tế hàng hóa trong trường hợp vắng mặt người khai hải quan</a:t>
            </a:r>
            <a:r>
              <a:rPr lang="en-US" sz="3600" b="1" dirty="0">
                <a:solidFill>
                  <a:srgbClr val="002060"/>
                </a:solidFill>
              </a:rPr>
              <a:t> (</a:t>
            </a:r>
            <a:r>
              <a:rPr lang="en-US" sz="3600" b="1" dirty="0" err="1">
                <a:solidFill>
                  <a:srgbClr val="002060"/>
                </a:solidFill>
              </a:rPr>
              <a:t>tt</a:t>
            </a:r>
            <a:r>
              <a:rPr lang="en-US" sz="3600" b="1" dirty="0">
                <a:solidFill>
                  <a:srgbClr val="002060"/>
                </a:solidFill>
              </a:rPr>
              <a:t>)</a:t>
            </a:r>
          </a:p>
          <a:p>
            <a:pPr marL="0" indent="0" algn="l">
              <a:buNone/>
            </a:pPr>
            <a:r>
              <a:rPr lang="vi-VN" sz="3600" dirty="0">
                <a:solidFill>
                  <a:srgbClr val="002060"/>
                </a:solidFill>
              </a:rPr>
              <a:t>2. Việc kiểm tra thực tế hàng hóa vắng mặt người khai hải quan được tiến hành dưới các</a:t>
            </a:r>
            <a:r>
              <a:rPr lang="en-US" sz="3600" dirty="0">
                <a:solidFill>
                  <a:srgbClr val="002060"/>
                </a:solidFill>
              </a:rPr>
              <a:t> </a:t>
            </a:r>
            <a:r>
              <a:rPr lang="en-GB" sz="3600" dirty="0" err="1">
                <a:solidFill>
                  <a:srgbClr val="002060"/>
                </a:solidFill>
              </a:rPr>
              <a:t>hình</a:t>
            </a:r>
            <a:r>
              <a:rPr lang="en-GB" sz="3600" dirty="0">
                <a:solidFill>
                  <a:srgbClr val="002060"/>
                </a:solidFill>
              </a:rPr>
              <a:t> </a:t>
            </a:r>
            <a:r>
              <a:rPr lang="en-GB" sz="3600" dirty="0" err="1">
                <a:solidFill>
                  <a:srgbClr val="002060"/>
                </a:solidFill>
              </a:rPr>
              <a:t>thức</a:t>
            </a:r>
            <a:r>
              <a:rPr lang="en-GB" sz="3600" dirty="0">
                <a:solidFill>
                  <a:srgbClr val="002060"/>
                </a:solidFill>
              </a:rPr>
              <a:t>:</a:t>
            </a:r>
          </a:p>
          <a:p>
            <a:pPr marL="0" indent="0" algn="l">
              <a:buNone/>
            </a:pPr>
            <a:r>
              <a:rPr lang="en-GB" sz="3600" dirty="0">
                <a:solidFill>
                  <a:srgbClr val="002060"/>
                </a:solidFill>
              </a:rPr>
              <a:t>a) </a:t>
            </a:r>
            <a:r>
              <a:rPr lang="en-GB" sz="3600" dirty="0" err="1">
                <a:solidFill>
                  <a:srgbClr val="002060"/>
                </a:solidFill>
              </a:rPr>
              <a:t>Kiểm</a:t>
            </a:r>
            <a:r>
              <a:rPr lang="en-GB" sz="3600" dirty="0">
                <a:solidFill>
                  <a:srgbClr val="002060"/>
                </a:solidFill>
              </a:rPr>
              <a:t> </a:t>
            </a:r>
            <a:r>
              <a:rPr lang="en-GB" sz="3600" dirty="0" err="1">
                <a:solidFill>
                  <a:srgbClr val="002060"/>
                </a:solidFill>
              </a:rPr>
              <a:t>tra</a:t>
            </a:r>
            <a:r>
              <a:rPr lang="en-GB" sz="3600" dirty="0">
                <a:solidFill>
                  <a:srgbClr val="002060"/>
                </a:solidFill>
              </a:rPr>
              <a:t> </a:t>
            </a:r>
            <a:r>
              <a:rPr lang="en-GB" sz="3600" dirty="0" err="1">
                <a:solidFill>
                  <a:srgbClr val="002060"/>
                </a:solidFill>
              </a:rPr>
              <a:t>không</a:t>
            </a:r>
            <a:r>
              <a:rPr lang="en-GB" sz="3600" dirty="0">
                <a:solidFill>
                  <a:srgbClr val="002060"/>
                </a:solidFill>
              </a:rPr>
              <a:t> </a:t>
            </a:r>
            <a:r>
              <a:rPr lang="en-GB" sz="3600" dirty="0" err="1">
                <a:solidFill>
                  <a:srgbClr val="002060"/>
                </a:solidFill>
              </a:rPr>
              <a:t>xâm</a:t>
            </a:r>
            <a:r>
              <a:rPr lang="en-GB" sz="3600" dirty="0">
                <a:solidFill>
                  <a:srgbClr val="002060"/>
                </a:solidFill>
              </a:rPr>
              <a:t> </a:t>
            </a:r>
            <a:r>
              <a:rPr lang="en-GB" sz="3600" dirty="0" err="1">
                <a:solidFill>
                  <a:srgbClr val="002060"/>
                </a:solidFill>
              </a:rPr>
              <a:t>nhập</a:t>
            </a:r>
            <a:r>
              <a:rPr lang="en-GB" sz="3600" dirty="0">
                <a:solidFill>
                  <a:srgbClr val="002060"/>
                </a:solidFill>
              </a:rPr>
              <a:t> qua </a:t>
            </a:r>
            <a:r>
              <a:rPr lang="en-GB" sz="3600" dirty="0" err="1">
                <a:solidFill>
                  <a:srgbClr val="002060"/>
                </a:solidFill>
              </a:rPr>
              <a:t>máy</a:t>
            </a:r>
            <a:r>
              <a:rPr lang="en-GB" sz="3600" dirty="0">
                <a:solidFill>
                  <a:srgbClr val="002060"/>
                </a:solidFill>
              </a:rPr>
              <a:t> soi;</a:t>
            </a:r>
          </a:p>
          <a:p>
            <a:pPr marL="0" indent="0" algn="l">
              <a:buNone/>
            </a:pPr>
            <a:r>
              <a:rPr lang="vi-VN" sz="3600" dirty="0">
                <a:solidFill>
                  <a:srgbClr val="002060"/>
                </a:solidFill>
              </a:rPr>
              <a:t>b) Kiểm tra bằng thiết bị kỹ thuật, các biện pháp nghiệp vụ khác của cơ quan hải quan;</a:t>
            </a:r>
          </a:p>
          <a:p>
            <a:pPr marL="0" indent="0" algn="l">
              <a:buNone/>
            </a:pPr>
            <a:r>
              <a:rPr lang="vi-VN" sz="3600" dirty="0">
                <a:solidFill>
                  <a:srgbClr val="002060"/>
                </a:solidFill>
              </a:rPr>
              <a:t>c) Mở hàng hóa để kiểm tra trực tiếp với sự chứng kiến của đại diện cơ quan nhà nước tại</a:t>
            </a:r>
            <a:r>
              <a:rPr lang="en-US" sz="3600" dirty="0">
                <a:solidFill>
                  <a:srgbClr val="002060"/>
                </a:solidFill>
              </a:rPr>
              <a:t> </a:t>
            </a:r>
            <a:r>
              <a:rPr lang="en-GB" sz="3600" dirty="0" err="1">
                <a:solidFill>
                  <a:srgbClr val="002060"/>
                </a:solidFill>
              </a:rPr>
              <a:t>khu</a:t>
            </a:r>
            <a:r>
              <a:rPr lang="en-GB" sz="3600" dirty="0">
                <a:solidFill>
                  <a:srgbClr val="002060"/>
                </a:solidFill>
              </a:rPr>
              <a:t> </a:t>
            </a:r>
            <a:r>
              <a:rPr lang="en-GB" sz="3600" dirty="0" err="1">
                <a:solidFill>
                  <a:srgbClr val="002060"/>
                </a:solidFill>
              </a:rPr>
              <a:t>vực</a:t>
            </a:r>
            <a:r>
              <a:rPr lang="en-GB" sz="3600" dirty="0">
                <a:solidFill>
                  <a:srgbClr val="002060"/>
                </a:solidFill>
              </a:rPr>
              <a:t> </a:t>
            </a:r>
            <a:r>
              <a:rPr lang="en-GB" sz="3600" dirty="0" err="1">
                <a:solidFill>
                  <a:srgbClr val="002060"/>
                </a:solidFill>
              </a:rPr>
              <a:t>cửa</a:t>
            </a:r>
            <a:r>
              <a:rPr lang="en-GB" sz="3600" dirty="0">
                <a:solidFill>
                  <a:srgbClr val="002060"/>
                </a:solidFill>
              </a:rPr>
              <a:t> </a:t>
            </a:r>
            <a:r>
              <a:rPr lang="en-GB" sz="3600" dirty="0" err="1">
                <a:solidFill>
                  <a:srgbClr val="002060"/>
                </a:solidFill>
              </a:rPr>
              <a:t>khẩu</a:t>
            </a:r>
            <a:r>
              <a:rPr lang="en-GB" sz="3600" dirty="0">
                <a:solidFill>
                  <a:srgbClr val="002060"/>
                </a:solidFill>
              </a:rPr>
              <a:t>, </a:t>
            </a:r>
            <a:r>
              <a:rPr lang="en-GB" sz="3600" dirty="0" err="1">
                <a:solidFill>
                  <a:srgbClr val="002060"/>
                </a:solidFill>
              </a:rPr>
              <a:t>đại</a:t>
            </a:r>
            <a:r>
              <a:rPr lang="en-GB" sz="3600" dirty="0">
                <a:solidFill>
                  <a:srgbClr val="002060"/>
                </a:solidFill>
              </a:rPr>
              <a:t> </a:t>
            </a:r>
            <a:r>
              <a:rPr lang="en-GB" sz="3600" dirty="0" err="1">
                <a:solidFill>
                  <a:srgbClr val="002060"/>
                </a:solidFill>
              </a:rPr>
              <a:t>diện</a:t>
            </a:r>
            <a:r>
              <a:rPr lang="en-GB" sz="3600" dirty="0">
                <a:solidFill>
                  <a:srgbClr val="002060"/>
                </a:solidFill>
              </a:rPr>
              <a:t> </a:t>
            </a:r>
            <a:r>
              <a:rPr lang="en-GB" sz="3600" dirty="0" err="1">
                <a:solidFill>
                  <a:srgbClr val="002060"/>
                </a:solidFill>
              </a:rPr>
              <a:t>doanh</a:t>
            </a:r>
            <a:r>
              <a:rPr lang="en-GB" sz="3600" dirty="0">
                <a:solidFill>
                  <a:srgbClr val="002060"/>
                </a:solidFill>
              </a:rPr>
              <a:t> </a:t>
            </a:r>
            <a:r>
              <a:rPr lang="en-GB" sz="3600" dirty="0" err="1">
                <a:solidFill>
                  <a:srgbClr val="002060"/>
                </a:solidFill>
              </a:rPr>
              <a:t>nghiệp</a:t>
            </a:r>
            <a:r>
              <a:rPr lang="en-GB" sz="3600" dirty="0">
                <a:solidFill>
                  <a:srgbClr val="002060"/>
                </a:solidFill>
              </a:rPr>
              <a:t> </a:t>
            </a:r>
            <a:r>
              <a:rPr lang="en-GB" sz="3600" dirty="0" err="1">
                <a:solidFill>
                  <a:srgbClr val="002060"/>
                </a:solidFill>
              </a:rPr>
              <a:t>vận</a:t>
            </a:r>
            <a:r>
              <a:rPr lang="en-GB" sz="3600" dirty="0">
                <a:solidFill>
                  <a:srgbClr val="002060"/>
                </a:solidFill>
              </a:rPr>
              <a:t> </a:t>
            </a:r>
            <a:r>
              <a:rPr lang="en-GB" sz="3600" dirty="0" err="1">
                <a:solidFill>
                  <a:srgbClr val="002060"/>
                </a:solidFill>
              </a:rPr>
              <a:t>tải</a:t>
            </a:r>
            <a:r>
              <a:rPr lang="en-GB" sz="3600" dirty="0">
                <a:solidFill>
                  <a:srgbClr val="002060"/>
                </a:solidFill>
              </a:rPr>
              <a:t>, </a:t>
            </a:r>
            <a:r>
              <a:rPr lang="en-GB" sz="3600" dirty="0" err="1">
                <a:solidFill>
                  <a:srgbClr val="002060"/>
                </a:solidFill>
              </a:rPr>
              <a:t>doanh</a:t>
            </a:r>
            <a:r>
              <a:rPr lang="en-GB" sz="3600" dirty="0">
                <a:solidFill>
                  <a:srgbClr val="002060"/>
                </a:solidFill>
              </a:rPr>
              <a:t> </a:t>
            </a:r>
            <a:r>
              <a:rPr lang="en-GB" sz="3600" dirty="0" err="1">
                <a:solidFill>
                  <a:srgbClr val="002060"/>
                </a:solidFill>
              </a:rPr>
              <a:t>nghiệp</a:t>
            </a:r>
            <a:r>
              <a:rPr lang="en-GB" sz="3600" dirty="0">
                <a:solidFill>
                  <a:srgbClr val="002060"/>
                </a:solidFill>
              </a:rPr>
              <a:t> </a:t>
            </a:r>
            <a:r>
              <a:rPr lang="en-GB" sz="3600" dirty="0" err="1">
                <a:solidFill>
                  <a:srgbClr val="002060"/>
                </a:solidFill>
              </a:rPr>
              <a:t>kinh</a:t>
            </a:r>
            <a:r>
              <a:rPr lang="en-GB" sz="3600" dirty="0">
                <a:solidFill>
                  <a:srgbClr val="002060"/>
                </a:solidFill>
              </a:rPr>
              <a:t> </a:t>
            </a:r>
            <a:r>
              <a:rPr lang="en-GB" sz="3600" dirty="0" err="1">
                <a:solidFill>
                  <a:srgbClr val="002060"/>
                </a:solidFill>
              </a:rPr>
              <a:t>doanh</a:t>
            </a:r>
            <a:r>
              <a:rPr lang="en-GB" sz="3600" dirty="0">
                <a:solidFill>
                  <a:srgbClr val="002060"/>
                </a:solidFill>
              </a:rPr>
              <a:t> </a:t>
            </a:r>
            <a:r>
              <a:rPr lang="en-GB" sz="3600" dirty="0" err="1">
                <a:solidFill>
                  <a:srgbClr val="002060"/>
                </a:solidFill>
              </a:rPr>
              <a:t>cảng</a:t>
            </a:r>
            <a:r>
              <a:rPr lang="en-GB" sz="3600" dirty="0">
                <a:solidFill>
                  <a:srgbClr val="002060"/>
                </a:solidFill>
              </a:rPr>
              <a:t>, </a:t>
            </a:r>
            <a:r>
              <a:rPr lang="en-GB" sz="3600" dirty="0" err="1">
                <a:solidFill>
                  <a:srgbClr val="002060"/>
                </a:solidFill>
              </a:rPr>
              <a:t>kho</a:t>
            </a:r>
            <a:r>
              <a:rPr lang="en-GB" sz="3600" dirty="0">
                <a:solidFill>
                  <a:srgbClr val="002060"/>
                </a:solidFill>
              </a:rPr>
              <a:t>, </a:t>
            </a:r>
            <a:r>
              <a:rPr lang="en-GB" sz="3600" dirty="0" err="1">
                <a:solidFill>
                  <a:srgbClr val="002060"/>
                </a:solidFill>
              </a:rPr>
              <a:t>bãi</a:t>
            </a:r>
            <a:r>
              <a:rPr lang="en-GB" sz="3600" dirty="0">
                <a:solidFill>
                  <a:srgbClr val="002060"/>
                </a:solidFill>
              </a:rPr>
              <a:t>. </a:t>
            </a:r>
            <a:r>
              <a:rPr lang="vi-VN" sz="3600" dirty="0">
                <a:solidFill>
                  <a:srgbClr val="002060"/>
                </a:solidFill>
              </a:rPr>
              <a:t>Việc kiểm tra phải được lập thành văn bản có chữ ký của các bên liên quan.</a:t>
            </a:r>
            <a:endParaRPr lang="en-GB" sz="3600" dirty="0">
              <a:solidFill>
                <a:srgbClr val="002060"/>
              </a:solidFill>
            </a:endParaRPr>
          </a:p>
          <a:p>
            <a:pPr marL="0" indent="0" algn="l">
              <a:buNone/>
            </a:pPr>
            <a:endParaRPr lang="vi-VN" sz="3600" b="1" dirty="0">
              <a:solidFill>
                <a:srgbClr val="002060"/>
              </a:solidFill>
            </a:endParaRPr>
          </a:p>
        </p:txBody>
      </p:sp>
    </p:spTree>
    <p:extLst>
      <p:ext uri="{BB962C8B-B14F-4D97-AF65-F5344CB8AC3E}">
        <p14:creationId xmlns:p14="http://schemas.microsoft.com/office/powerpoint/2010/main" val="294729267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594563-C3DC-AC5C-6775-19BA2ABD3825}"/>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2D1D6CF8-206D-7C43-9FD4-B8357318DDEE}"/>
              </a:ext>
            </a:extLst>
          </p:cNvPr>
          <p:cNvSpPr txBox="1">
            <a:spLocks/>
          </p:cNvSpPr>
          <p:nvPr/>
        </p:nvSpPr>
        <p:spPr>
          <a:xfrm>
            <a:off x="1257300" y="1397423"/>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p>
          <a:p>
            <a:pPr algn="l">
              <a:lnSpc>
                <a:spcPct val="150000"/>
              </a:lnSpc>
            </a:pPr>
            <a:endParaRPr lang="en-US" sz="3200" b="1" dirty="0">
              <a:solidFill>
                <a:srgbClr val="C00000"/>
              </a:solidFill>
              <a:ea typeface="+mn-ea"/>
            </a:endParaRPr>
          </a:p>
        </p:txBody>
      </p:sp>
      <p:sp>
        <p:nvSpPr>
          <p:cNvPr id="7" name="TextBox 6">
            <a:extLst>
              <a:ext uri="{FF2B5EF4-FFF2-40B4-BE49-F238E27FC236}">
                <a16:creationId xmlns:a16="http://schemas.microsoft.com/office/drawing/2014/main" id="{D11D0BB7-4E61-EAA1-C0CD-EEFAFAD2D2DF}"/>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5" name="Content Placeholder 2">
            <a:extLst>
              <a:ext uri="{FF2B5EF4-FFF2-40B4-BE49-F238E27FC236}">
                <a16:creationId xmlns:a16="http://schemas.microsoft.com/office/drawing/2014/main" id="{F2CEA359-A661-9033-B953-B9EC399C77FB}"/>
              </a:ext>
            </a:extLst>
          </p:cNvPr>
          <p:cNvSpPr>
            <a:spLocks noGrp="1"/>
          </p:cNvSpPr>
          <p:nvPr>
            <p:ph idx="1"/>
          </p:nvPr>
        </p:nvSpPr>
        <p:spPr>
          <a:xfrm>
            <a:off x="1257300" y="2576512"/>
            <a:ext cx="16069448" cy="6313065"/>
          </a:xfrm>
        </p:spPr>
        <p:txBody>
          <a:bodyPr>
            <a:noAutofit/>
          </a:bodyPr>
          <a:lstStyle/>
          <a:p>
            <a:pPr marL="0" indent="0">
              <a:buNone/>
            </a:pPr>
            <a:r>
              <a:rPr lang="en-GB" sz="3600" b="1" dirty="0" err="1">
                <a:solidFill>
                  <a:srgbClr val="FF0000"/>
                </a:solidFill>
              </a:rPr>
              <a:t>Mức</a:t>
            </a:r>
            <a:r>
              <a:rPr lang="en-GB" sz="3600" b="1" dirty="0">
                <a:solidFill>
                  <a:srgbClr val="FF0000"/>
                </a:solidFill>
              </a:rPr>
              <a:t> </a:t>
            </a:r>
            <a:r>
              <a:rPr lang="en-GB" sz="3600" b="1" dirty="0" err="1">
                <a:solidFill>
                  <a:srgbClr val="FF0000"/>
                </a:solidFill>
              </a:rPr>
              <a:t>độ</a:t>
            </a:r>
            <a:r>
              <a:rPr lang="en-GB" sz="3600" b="1" dirty="0">
                <a:solidFill>
                  <a:srgbClr val="FF0000"/>
                </a:solidFill>
              </a:rPr>
              <a:t> </a:t>
            </a:r>
            <a:r>
              <a:rPr lang="en-GB" sz="3600" b="1" dirty="0" err="1">
                <a:solidFill>
                  <a:srgbClr val="FF0000"/>
                </a:solidFill>
              </a:rPr>
              <a:t>kiểm</a:t>
            </a:r>
            <a:r>
              <a:rPr lang="en-GB" sz="3600" b="1" dirty="0">
                <a:solidFill>
                  <a:srgbClr val="FF0000"/>
                </a:solidFill>
              </a:rPr>
              <a:t> </a:t>
            </a:r>
            <a:r>
              <a:rPr lang="en-GB" sz="3600" b="1" dirty="0" err="1">
                <a:solidFill>
                  <a:srgbClr val="FF0000"/>
                </a:solidFill>
              </a:rPr>
              <a:t>tra</a:t>
            </a:r>
            <a:r>
              <a:rPr lang="en-GB" sz="3600" b="1" dirty="0">
                <a:solidFill>
                  <a:srgbClr val="FF0000"/>
                </a:solidFill>
              </a:rPr>
              <a:t> </a:t>
            </a:r>
            <a:r>
              <a:rPr lang="en-GB" sz="3600" b="1" dirty="0" err="1">
                <a:solidFill>
                  <a:srgbClr val="FF0000"/>
                </a:solidFill>
              </a:rPr>
              <a:t>thực</a:t>
            </a:r>
            <a:r>
              <a:rPr lang="en-GB" sz="3600" b="1" dirty="0">
                <a:solidFill>
                  <a:srgbClr val="FF0000"/>
                </a:solidFill>
              </a:rPr>
              <a:t> </a:t>
            </a:r>
            <a:r>
              <a:rPr lang="en-GB" sz="3600" b="1" dirty="0" err="1">
                <a:solidFill>
                  <a:srgbClr val="FF0000"/>
                </a:solidFill>
              </a:rPr>
              <a:t>tế</a:t>
            </a:r>
            <a:r>
              <a:rPr lang="en-GB" sz="3600" b="1" dirty="0">
                <a:solidFill>
                  <a:srgbClr val="FF0000"/>
                </a:solidFill>
              </a:rPr>
              <a:t> </a:t>
            </a:r>
            <a:r>
              <a:rPr lang="en-GB" sz="3600" b="1" dirty="0" err="1">
                <a:solidFill>
                  <a:srgbClr val="FF0000"/>
                </a:solidFill>
              </a:rPr>
              <a:t>hàng</a:t>
            </a:r>
            <a:r>
              <a:rPr lang="en-GB" sz="3600" b="1" dirty="0">
                <a:solidFill>
                  <a:srgbClr val="FF0000"/>
                </a:solidFill>
              </a:rPr>
              <a:t> </a:t>
            </a:r>
            <a:r>
              <a:rPr lang="en-GB" sz="3600" b="1" dirty="0" err="1">
                <a:solidFill>
                  <a:srgbClr val="FF0000"/>
                </a:solidFill>
              </a:rPr>
              <a:t>hoá</a:t>
            </a:r>
            <a:r>
              <a:rPr lang="en-GB" sz="3600" b="1" dirty="0">
                <a:solidFill>
                  <a:srgbClr val="FF0000"/>
                </a:solidFill>
              </a:rPr>
              <a:t> </a:t>
            </a:r>
          </a:p>
          <a:p>
            <a:pPr>
              <a:buFont typeface="Wingdings" panose="05000000000000000000" pitchFamily="2" charset="2"/>
              <a:buChar char="Ø"/>
            </a:pPr>
            <a:r>
              <a:rPr lang="en-GB" sz="3600" b="1" dirty="0">
                <a:solidFill>
                  <a:srgbClr val="002060"/>
                </a:solidFill>
              </a:rPr>
              <a:t> </a:t>
            </a:r>
            <a:r>
              <a:rPr lang="en-GB" sz="3600" b="1" dirty="0" err="1">
                <a:solidFill>
                  <a:srgbClr val="002060"/>
                </a:solidFill>
              </a:rPr>
              <a:t>Miễn</a:t>
            </a:r>
            <a:r>
              <a:rPr lang="en-GB" sz="3600" b="1" dirty="0">
                <a:solidFill>
                  <a:srgbClr val="002060"/>
                </a:solidFill>
              </a:rPr>
              <a:t> </a:t>
            </a:r>
            <a:r>
              <a:rPr lang="en-GB" sz="3600" b="1" dirty="0" err="1">
                <a:solidFill>
                  <a:srgbClr val="002060"/>
                </a:solidFill>
              </a:rPr>
              <a:t>kiểm</a:t>
            </a:r>
            <a:r>
              <a:rPr lang="en-GB" sz="3600" b="1" dirty="0">
                <a:solidFill>
                  <a:srgbClr val="002060"/>
                </a:solidFill>
              </a:rPr>
              <a:t> </a:t>
            </a:r>
            <a:r>
              <a:rPr lang="en-GB" sz="3600" b="1" dirty="0" err="1">
                <a:solidFill>
                  <a:srgbClr val="002060"/>
                </a:solidFill>
              </a:rPr>
              <a:t>tra</a:t>
            </a:r>
            <a:r>
              <a:rPr lang="en-GB" sz="3600" b="1" dirty="0">
                <a:solidFill>
                  <a:srgbClr val="002060"/>
                </a:solidFill>
              </a:rPr>
              <a:t> </a:t>
            </a:r>
            <a:r>
              <a:rPr lang="en-GB" sz="3600" b="1" dirty="0" err="1">
                <a:solidFill>
                  <a:srgbClr val="002060"/>
                </a:solidFill>
              </a:rPr>
              <a:t>thực</a:t>
            </a:r>
            <a:r>
              <a:rPr lang="en-GB" sz="3600" b="1" dirty="0">
                <a:solidFill>
                  <a:srgbClr val="002060"/>
                </a:solidFill>
              </a:rPr>
              <a:t> </a:t>
            </a:r>
            <a:r>
              <a:rPr lang="en-GB" sz="3600" b="1" dirty="0" err="1">
                <a:solidFill>
                  <a:srgbClr val="002060"/>
                </a:solidFill>
              </a:rPr>
              <a:t>tế</a:t>
            </a:r>
            <a:r>
              <a:rPr lang="en-GB" sz="3600" b="1" dirty="0">
                <a:solidFill>
                  <a:srgbClr val="002060"/>
                </a:solidFill>
              </a:rPr>
              <a:t> </a:t>
            </a:r>
            <a:r>
              <a:rPr lang="en-GB" sz="3600" b="1" dirty="0" err="1">
                <a:solidFill>
                  <a:srgbClr val="002060"/>
                </a:solidFill>
              </a:rPr>
              <a:t>hàng</a:t>
            </a:r>
            <a:r>
              <a:rPr lang="en-GB" sz="3600" b="1" dirty="0">
                <a:solidFill>
                  <a:srgbClr val="002060"/>
                </a:solidFill>
              </a:rPr>
              <a:t> </a:t>
            </a:r>
            <a:r>
              <a:rPr lang="en-GB" sz="3600" b="1" dirty="0" err="1">
                <a:solidFill>
                  <a:srgbClr val="002060"/>
                </a:solidFill>
              </a:rPr>
              <a:t>hóa</a:t>
            </a:r>
            <a:r>
              <a:rPr lang="en-GB" sz="3600" b="1" dirty="0">
                <a:solidFill>
                  <a:srgbClr val="002060"/>
                </a:solidFill>
              </a:rPr>
              <a:t> </a:t>
            </a:r>
          </a:p>
          <a:p>
            <a:pPr marL="0" indent="0">
              <a:buNone/>
            </a:pPr>
            <a:r>
              <a:rPr lang="en-US" sz="3600" dirty="0">
                <a:solidFill>
                  <a:srgbClr val="002060"/>
                </a:solidFill>
              </a:rPr>
              <a:t>- </a:t>
            </a:r>
            <a:r>
              <a:rPr lang="vi-VN" sz="3600" dirty="0">
                <a:solidFill>
                  <a:srgbClr val="002060"/>
                </a:solidFill>
              </a:rPr>
              <a:t>Là việc cơ quan hải quan chỉ tiến hành kiểm tra hồ sơ hải quan do chủ hàng nộp hoặc xuất trình và kết hợp áp dụng nguyên tắc quản lý rủi ro mà không tiến hành kiểm tra thực tế hàng hoá xuất khẩu, nhập khẩu. </a:t>
            </a:r>
          </a:p>
          <a:p>
            <a:pPr marL="0" indent="0">
              <a:buNone/>
            </a:pPr>
            <a:r>
              <a:rPr lang="en-US" sz="3600" dirty="0">
                <a:solidFill>
                  <a:srgbClr val="002060"/>
                </a:solidFill>
              </a:rPr>
              <a:t>- T</a:t>
            </a:r>
            <a:r>
              <a:rPr lang="vi-VN" sz="3600" dirty="0">
                <a:solidFill>
                  <a:srgbClr val="002060"/>
                </a:solidFill>
              </a:rPr>
              <a:t>hường được áp dụng đối với những chủ hàng tuân thủ pháp luật một cách tự nguyện và đối với những hàng hoá phục vụ yêu cầu khẩn cấp hoặc hàng hóa chuyên dùng phục vụ cho mục đích an ninh, quốc phòng, hàng hoá không phải đánh thuế ở Việt Nam v.v.. </a:t>
            </a:r>
            <a:endParaRPr lang="en-GB" sz="3600" dirty="0">
              <a:solidFill>
                <a:srgbClr val="002060"/>
              </a:solidFill>
            </a:endParaRPr>
          </a:p>
          <a:p>
            <a:pPr marL="0" indent="0" algn="l">
              <a:buNone/>
            </a:pPr>
            <a:endParaRPr lang="vi-VN" sz="3600" b="1" dirty="0">
              <a:solidFill>
                <a:srgbClr val="002060"/>
              </a:solidFill>
            </a:endParaRPr>
          </a:p>
        </p:txBody>
      </p:sp>
    </p:spTree>
    <p:extLst>
      <p:ext uri="{BB962C8B-B14F-4D97-AF65-F5344CB8AC3E}">
        <p14:creationId xmlns:p14="http://schemas.microsoft.com/office/powerpoint/2010/main" val="91241002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369E8-EA66-1DFC-052E-EF8AE0E53BC5}"/>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6666F72F-ADE7-6A43-F1C8-8E059B5EDD1E}"/>
              </a:ext>
            </a:extLst>
          </p:cNvPr>
          <p:cNvSpPr txBox="1">
            <a:spLocks/>
          </p:cNvSpPr>
          <p:nvPr/>
        </p:nvSpPr>
        <p:spPr>
          <a:xfrm>
            <a:off x="1257300" y="1235455"/>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p>
        </p:txBody>
      </p:sp>
      <p:sp>
        <p:nvSpPr>
          <p:cNvPr id="7" name="TextBox 6">
            <a:extLst>
              <a:ext uri="{FF2B5EF4-FFF2-40B4-BE49-F238E27FC236}">
                <a16:creationId xmlns:a16="http://schemas.microsoft.com/office/drawing/2014/main" id="{19F9FFC8-ADEF-2006-DFC4-EE03CA733C90}"/>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28007B4A-81A3-A2E5-FBF0-A090D3492945}"/>
              </a:ext>
            </a:extLst>
          </p:cNvPr>
          <p:cNvSpPr>
            <a:spLocks noGrp="1"/>
          </p:cNvSpPr>
          <p:nvPr>
            <p:ph idx="1"/>
          </p:nvPr>
        </p:nvSpPr>
        <p:spPr>
          <a:xfrm>
            <a:off x="990600" y="2793081"/>
            <a:ext cx="16777386" cy="7010400"/>
          </a:xfrm>
        </p:spPr>
        <p:txBody>
          <a:bodyPr>
            <a:noAutofit/>
          </a:bodyPr>
          <a:lstStyle/>
          <a:p>
            <a:pPr marL="0" indent="0">
              <a:lnSpc>
                <a:spcPct val="150000"/>
              </a:lnSpc>
              <a:buNone/>
            </a:pPr>
            <a:r>
              <a:rPr lang="en-US" sz="3600" b="1" dirty="0">
                <a:solidFill>
                  <a:srgbClr val="FFC000"/>
                </a:solidFill>
              </a:rPr>
              <a:t>CHỐT LẠI NHỮNG THÔNG TIN CẦN NHỚ</a:t>
            </a:r>
          </a:p>
          <a:p>
            <a:pPr>
              <a:lnSpc>
                <a:spcPct val="150000"/>
              </a:lnSpc>
              <a:buFont typeface="Wingdings" panose="05000000000000000000" pitchFamily="2" charset="2"/>
              <a:buChar char="v"/>
            </a:pPr>
            <a:r>
              <a:rPr lang="en-US" sz="3600" dirty="0">
                <a:solidFill>
                  <a:srgbClr val="002060"/>
                </a:solidFill>
              </a:rPr>
              <a:t> Chi </a:t>
            </a:r>
            <a:r>
              <a:rPr lang="en-US" sz="3600" dirty="0" err="1">
                <a:solidFill>
                  <a:srgbClr val="002060"/>
                </a:solidFill>
              </a:rPr>
              <a:t>cục</a:t>
            </a:r>
            <a:r>
              <a:rPr lang="en-US" sz="3600" dirty="0">
                <a:solidFill>
                  <a:srgbClr val="002060"/>
                </a:solidFill>
              </a:rPr>
              <a:t> </a:t>
            </a:r>
            <a:r>
              <a:rPr lang="en-US" sz="3600" dirty="0" err="1">
                <a:solidFill>
                  <a:srgbClr val="002060"/>
                </a:solidFill>
              </a:rPr>
              <a:t>trưởng</a:t>
            </a:r>
            <a:r>
              <a:rPr lang="en-US" sz="3600" dirty="0">
                <a:solidFill>
                  <a:srgbClr val="002060"/>
                </a:solidFill>
              </a:rPr>
              <a:t> HQ </a:t>
            </a:r>
            <a:r>
              <a:rPr lang="en-US" sz="3600" dirty="0" err="1">
                <a:solidFill>
                  <a:srgbClr val="002060"/>
                </a:solidFill>
              </a:rPr>
              <a:t>quyết</a:t>
            </a:r>
            <a:r>
              <a:rPr lang="en-US" sz="3600" dirty="0">
                <a:solidFill>
                  <a:srgbClr val="002060"/>
                </a:solidFill>
              </a:rPr>
              <a:t> </a:t>
            </a:r>
            <a:r>
              <a:rPr lang="en-US" sz="3600" dirty="0" err="1">
                <a:solidFill>
                  <a:srgbClr val="002060"/>
                </a:solidFill>
              </a:rPr>
              <a:t>định</a:t>
            </a:r>
            <a:r>
              <a:rPr lang="en-US" sz="3600" dirty="0">
                <a:solidFill>
                  <a:srgbClr val="002060"/>
                </a:solidFill>
              </a:rPr>
              <a:t> </a:t>
            </a:r>
            <a:r>
              <a:rPr lang="en-US" sz="3600" dirty="0" err="1">
                <a:solidFill>
                  <a:srgbClr val="002060"/>
                </a:solidFill>
              </a:rPr>
              <a:t>việc</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thực</a:t>
            </a:r>
            <a:r>
              <a:rPr lang="en-US" sz="3600" dirty="0">
                <a:solidFill>
                  <a:srgbClr val="002060"/>
                </a:solidFill>
              </a:rPr>
              <a:t> </a:t>
            </a:r>
            <a:r>
              <a:rPr lang="en-US" sz="3600" dirty="0" err="1">
                <a:solidFill>
                  <a:srgbClr val="002060"/>
                </a:solidFill>
              </a:rPr>
              <a:t>tế</a:t>
            </a:r>
            <a:r>
              <a:rPr lang="en-US" sz="3600" dirty="0">
                <a:solidFill>
                  <a:srgbClr val="002060"/>
                </a:solidFill>
              </a:rPr>
              <a:t> HH, </a:t>
            </a:r>
            <a:r>
              <a:rPr lang="en-US" sz="3600" dirty="0" err="1">
                <a:solidFill>
                  <a:srgbClr val="002060"/>
                </a:solidFill>
              </a:rPr>
              <a:t>phân</a:t>
            </a:r>
            <a:r>
              <a:rPr lang="en-US" sz="3600" dirty="0">
                <a:solidFill>
                  <a:srgbClr val="002060"/>
                </a:solidFill>
              </a:rPr>
              <a:t> </a:t>
            </a:r>
            <a:r>
              <a:rPr lang="en-US" sz="3600" dirty="0" err="1">
                <a:solidFill>
                  <a:srgbClr val="002060"/>
                </a:solidFill>
              </a:rPr>
              <a:t>công</a:t>
            </a:r>
            <a:r>
              <a:rPr lang="en-US" sz="3600" dirty="0">
                <a:solidFill>
                  <a:srgbClr val="002060"/>
                </a:solidFill>
              </a:rPr>
              <a:t> </a:t>
            </a:r>
            <a:r>
              <a:rPr lang="en-US" sz="3600" dirty="0" err="1">
                <a:solidFill>
                  <a:srgbClr val="002060"/>
                </a:solidFill>
              </a:rPr>
              <a:t>công</a:t>
            </a:r>
            <a:r>
              <a:rPr lang="en-US" sz="3600" dirty="0">
                <a:solidFill>
                  <a:srgbClr val="002060"/>
                </a:solidFill>
              </a:rPr>
              <a:t> </a:t>
            </a:r>
            <a:r>
              <a:rPr lang="en-US" sz="3600" dirty="0" err="1">
                <a:solidFill>
                  <a:srgbClr val="002060"/>
                </a:solidFill>
              </a:rPr>
              <a:t>chức</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quyết</a:t>
            </a:r>
            <a:r>
              <a:rPr lang="en-US" sz="3600" dirty="0">
                <a:solidFill>
                  <a:srgbClr val="002060"/>
                </a:solidFill>
              </a:rPr>
              <a:t> </a:t>
            </a:r>
            <a:r>
              <a:rPr lang="en-US" sz="3600" dirty="0" err="1">
                <a:solidFill>
                  <a:srgbClr val="002060"/>
                </a:solidFill>
              </a:rPr>
              <a:t>định</a:t>
            </a:r>
            <a:r>
              <a:rPr lang="en-US" sz="3600" dirty="0">
                <a:solidFill>
                  <a:srgbClr val="002060"/>
                </a:solidFill>
              </a:rPr>
              <a:t> </a:t>
            </a:r>
            <a:r>
              <a:rPr lang="en-US" sz="3600" dirty="0" err="1">
                <a:solidFill>
                  <a:srgbClr val="002060"/>
                </a:solidFill>
              </a:rPr>
              <a:t>hình</a:t>
            </a:r>
            <a:r>
              <a:rPr lang="en-US" sz="3600" dirty="0">
                <a:solidFill>
                  <a:srgbClr val="002060"/>
                </a:solidFill>
              </a:rPr>
              <a:t> </a:t>
            </a:r>
            <a:r>
              <a:rPr lang="en-US" sz="3600" dirty="0" err="1">
                <a:solidFill>
                  <a:srgbClr val="002060"/>
                </a:solidFill>
              </a:rPr>
              <a:t>thức</a:t>
            </a:r>
            <a:r>
              <a:rPr lang="en-US" sz="3600" dirty="0">
                <a:solidFill>
                  <a:srgbClr val="002060"/>
                </a:solidFill>
              </a:rPr>
              <a:t>, </a:t>
            </a:r>
            <a:r>
              <a:rPr lang="en-US" sz="3600" dirty="0" err="1">
                <a:solidFill>
                  <a:srgbClr val="002060"/>
                </a:solidFill>
              </a:rPr>
              <a:t>mức</a:t>
            </a:r>
            <a:r>
              <a:rPr lang="en-US" sz="3600" dirty="0">
                <a:solidFill>
                  <a:srgbClr val="002060"/>
                </a:solidFill>
              </a:rPr>
              <a:t> </a:t>
            </a:r>
            <a:r>
              <a:rPr lang="en-US" sz="3600" dirty="0" err="1">
                <a:solidFill>
                  <a:srgbClr val="002060"/>
                </a:solidFill>
              </a:rPr>
              <a:t>độ</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và</a:t>
            </a:r>
            <a:r>
              <a:rPr lang="en-US" sz="3600" dirty="0">
                <a:solidFill>
                  <a:srgbClr val="002060"/>
                </a:solidFill>
              </a:rPr>
              <a:t> </a:t>
            </a:r>
            <a:r>
              <a:rPr lang="en-US" sz="3600" dirty="0" err="1">
                <a:solidFill>
                  <a:srgbClr val="002060"/>
                </a:solidFill>
              </a:rPr>
              <a:t>quyết</a:t>
            </a:r>
            <a:r>
              <a:rPr lang="en-US" sz="3600" dirty="0">
                <a:solidFill>
                  <a:srgbClr val="002060"/>
                </a:solidFill>
              </a:rPr>
              <a:t> </a:t>
            </a:r>
            <a:r>
              <a:rPr lang="en-US" sz="3600" dirty="0" err="1">
                <a:solidFill>
                  <a:srgbClr val="002060"/>
                </a:solidFill>
              </a:rPr>
              <a:t>định</a:t>
            </a:r>
            <a:r>
              <a:rPr lang="en-US" sz="3600" dirty="0">
                <a:solidFill>
                  <a:srgbClr val="002060"/>
                </a:solidFill>
              </a:rPr>
              <a:t> </a:t>
            </a:r>
            <a:r>
              <a:rPr lang="en-US" sz="3600" dirty="0" err="1">
                <a:solidFill>
                  <a:srgbClr val="002060"/>
                </a:solidFill>
              </a:rPr>
              <a:t>thay</a:t>
            </a:r>
            <a:r>
              <a:rPr lang="en-US" sz="3600" dirty="0">
                <a:solidFill>
                  <a:srgbClr val="002060"/>
                </a:solidFill>
              </a:rPr>
              <a:t> </a:t>
            </a:r>
            <a:r>
              <a:rPr lang="en-US" sz="3600" dirty="0" err="1">
                <a:solidFill>
                  <a:srgbClr val="002060"/>
                </a:solidFill>
              </a:rPr>
              <a:t>đổi</a:t>
            </a:r>
            <a:r>
              <a:rPr lang="en-US" sz="3600" dirty="0">
                <a:solidFill>
                  <a:srgbClr val="002060"/>
                </a:solidFill>
              </a:rPr>
              <a:t> </a:t>
            </a:r>
            <a:r>
              <a:rPr lang="en-US" sz="3600" dirty="0" err="1">
                <a:solidFill>
                  <a:srgbClr val="002060"/>
                </a:solidFill>
              </a:rPr>
              <a:t>phân</a:t>
            </a:r>
            <a:r>
              <a:rPr lang="en-US" sz="3600" dirty="0">
                <a:solidFill>
                  <a:srgbClr val="002060"/>
                </a:solidFill>
              </a:rPr>
              <a:t> </a:t>
            </a:r>
            <a:r>
              <a:rPr lang="en-US" sz="3600" dirty="0" err="1">
                <a:solidFill>
                  <a:srgbClr val="002060"/>
                </a:solidFill>
              </a:rPr>
              <a:t>luồng</a:t>
            </a:r>
            <a:r>
              <a:rPr lang="en-US" sz="3600" dirty="0">
                <a:solidFill>
                  <a:srgbClr val="002060"/>
                </a:solidFill>
              </a:rPr>
              <a:t> </a:t>
            </a:r>
            <a:r>
              <a:rPr lang="en-US" sz="3600" dirty="0" err="1">
                <a:solidFill>
                  <a:srgbClr val="002060"/>
                </a:solidFill>
              </a:rPr>
              <a:t>hệ</a:t>
            </a:r>
            <a:r>
              <a:rPr lang="en-US" sz="3600" dirty="0">
                <a:solidFill>
                  <a:srgbClr val="002060"/>
                </a:solidFill>
              </a:rPr>
              <a:t> </a:t>
            </a:r>
            <a:r>
              <a:rPr lang="en-US" sz="3600" dirty="0" err="1">
                <a:solidFill>
                  <a:srgbClr val="002060"/>
                </a:solidFill>
              </a:rPr>
              <a:t>thống</a:t>
            </a:r>
            <a:r>
              <a:rPr lang="en-US" sz="3600" dirty="0">
                <a:solidFill>
                  <a:srgbClr val="002060"/>
                </a:solidFill>
              </a:rPr>
              <a:t>.</a:t>
            </a:r>
          </a:p>
          <a:p>
            <a:pPr>
              <a:lnSpc>
                <a:spcPct val="150000"/>
              </a:lnSpc>
              <a:buFont typeface="Wingdings" panose="05000000000000000000" pitchFamily="2" charset="2"/>
              <a:buChar char="v"/>
            </a:pPr>
            <a:r>
              <a:rPr lang="en-US" sz="3600" dirty="0">
                <a:solidFill>
                  <a:srgbClr val="002060"/>
                </a:solidFill>
              </a:rPr>
              <a:t> </a:t>
            </a:r>
            <a:r>
              <a:rPr lang="en-US" sz="3600" dirty="0" err="1">
                <a:solidFill>
                  <a:srgbClr val="002060"/>
                </a:solidFill>
              </a:rPr>
              <a:t>Hình</a:t>
            </a:r>
            <a:r>
              <a:rPr lang="en-US" sz="3600" dirty="0">
                <a:solidFill>
                  <a:srgbClr val="002060"/>
                </a:solidFill>
              </a:rPr>
              <a:t> </a:t>
            </a:r>
            <a:r>
              <a:rPr lang="en-US" sz="3600" dirty="0" err="1">
                <a:solidFill>
                  <a:srgbClr val="002060"/>
                </a:solidFill>
              </a:rPr>
              <a:t>thức</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máy</a:t>
            </a:r>
            <a:r>
              <a:rPr lang="en-US" sz="3600" dirty="0">
                <a:solidFill>
                  <a:srgbClr val="002060"/>
                </a:solidFill>
              </a:rPr>
              <a:t> soi, </a:t>
            </a:r>
            <a:r>
              <a:rPr lang="en-US" sz="3600" dirty="0" err="1">
                <a:solidFill>
                  <a:srgbClr val="002060"/>
                </a:solidFill>
              </a:rPr>
              <a:t>cân</a:t>
            </a:r>
            <a:r>
              <a:rPr lang="en-US" sz="3600" dirty="0">
                <a:solidFill>
                  <a:srgbClr val="002060"/>
                </a:solidFill>
              </a:rPr>
              <a:t>, </a:t>
            </a:r>
            <a:r>
              <a:rPr lang="en-US" sz="3600" dirty="0" err="1">
                <a:solidFill>
                  <a:srgbClr val="002060"/>
                </a:solidFill>
              </a:rPr>
              <a:t>thiết</a:t>
            </a:r>
            <a:r>
              <a:rPr lang="en-US" sz="3600" dirty="0">
                <a:solidFill>
                  <a:srgbClr val="002060"/>
                </a:solidFill>
              </a:rPr>
              <a:t> </a:t>
            </a:r>
            <a:r>
              <a:rPr lang="en-US" sz="3600" dirty="0" err="1">
                <a:solidFill>
                  <a:srgbClr val="002060"/>
                </a:solidFill>
              </a:rPr>
              <a:t>bị</a:t>
            </a:r>
            <a:r>
              <a:rPr lang="en-US" sz="3600" dirty="0">
                <a:solidFill>
                  <a:srgbClr val="002060"/>
                </a:solidFill>
              </a:rPr>
              <a:t> </a:t>
            </a:r>
            <a:r>
              <a:rPr lang="en-US" sz="3600" dirty="0" err="1">
                <a:solidFill>
                  <a:srgbClr val="002060"/>
                </a:solidFill>
              </a:rPr>
              <a:t>khác</a:t>
            </a:r>
            <a:r>
              <a:rPr lang="en-US" sz="3600" dirty="0">
                <a:solidFill>
                  <a:srgbClr val="002060"/>
                </a:solidFill>
              </a:rPr>
              <a:t> </a:t>
            </a:r>
            <a:r>
              <a:rPr lang="en-US" sz="3600" dirty="0" err="1">
                <a:solidFill>
                  <a:srgbClr val="002060"/>
                </a:solidFill>
              </a:rPr>
              <a:t>hoặc</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thủ</a:t>
            </a:r>
            <a:r>
              <a:rPr lang="en-US" sz="3600" dirty="0">
                <a:solidFill>
                  <a:srgbClr val="002060"/>
                </a:solidFill>
              </a:rPr>
              <a:t> </a:t>
            </a:r>
            <a:r>
              <a:rPr lang="en-US" sz="3600" dirty="0" err="1">
                <a:solidFill>
                  <a:srgbClr val="002060"/>
                </a:solidFill>
              </a:rPr>
              <a:t>công</a:t>
            </a:r>
            <a:endParaRPr lang="en-US" sz="3600" dirty="0">
              <a:solidFill>
                <a:srgbClr val="002060"/>
              </a:solidFill>
            </a:endParaRPr>
          </a:p>
          <a:p>
            <a:pPr>
              <a:lnSpc>
                <a:spcPct val="150000"/>
              </a:lnSpc>
              <a:buFont typeface="Wingdings" panose="05000000000000000000" pitchFamily="2" charset="2"/>
              <a:buChar char="v"/>
            </a:pPr>
            <a:r>
              <a:rPr lang="en-US" sz="3600" dirty="0">
                <a:solidFill>
                  <a:srgbClr val="002060"/>
                </a:solidFill>
              </a:rPr>
              <a:t> </a:t>
            </a:r>
            <a:r>
              <a:rPr lang="en-US" sz="3600" dirty="0" err="1">
                <a:solidFill>
                  <a:srgbClr val="002060"/>
                </a:solidFill>
              </a:rPr>
              <a:t>Mức</a:t>
            </a:r>
            <a:r>
              <a:rPr lang="en-US" sz="3600" dirty="0">
                <a:solidFill>
                  <a:srgbClr val="002060"/>
                </a:solidFill>
              </a:rPr>
              <a:t> </a:t>
            </a:r>
            <a:r>
              <a:rPr lang="en-US" sz="3600" dirty="0" err="1">
                <a:solidFill>
                  <a:srgbClr val="002060"/>
                </a:solidFill>
              </a:rPr>
              <a:t>độ</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tỷ</a:t>
            </a:r>
            <a:r>
              <a:rPr lang="en-US" sz="3600" dirty="0">
                <a:solidFill>
                  <a:srgbClr val="002060"/>
                </a:solidFill>
              </a:rPr>
              <a:t> </a:t>
            </a:r>
            <a:r>
              <a:rPr lang="en-US" sz="3600" dirty="0" err="1">
                <a:solidFill>
                  <a:srgbClr val="002060"/>
                </a:solidFill>
              </a:rPr>
              <a:t>lệ</a:t>
            </a:r>
            <a:r>
              <a:rPr lang="en-US" sz="3600" dirty="0">
                <a:solidFill>
                  <a:srgbClr val="002060"/>
                </a:solidFill>
              </a:rPr>
              <a:t> </a:t>
            </a:r>
            <a:r>
              <a:rPr lang="en-US" sz="3600" dirty="0" err="1">
                <a:solidFill>
                  <a:srgbClr val="002060"/>
                </a:solidFill>
              </a:rPr>
              <a:t>hoặc</a:t>
            </a:r>
            <a:r>
              <a:rPr lang="en-US" sz="3600" dirty="0">
                <a:solidFill>
                  <a:srgbClr val="002060"/>
                </a:solidFill>
              </a:rPr>
              <a:t> </a:t>
            </a:r>
            <a:r>
              <a:rPr lang="en-US" sz="3600" dirty="0" err="1">
                <a:solidFill>
                  <a:srgbClr val="002060"/>
                </a:solidFill>
              </a:rPr>
              <a:t>toàn</a:t>
            </a:r>
            <a:r>
              <a:rPr lang="en-US" sz="3600" dirty="0">
                <a:solidFill>
                  <a:srgbClr val="002060"/>
                </a:solidFill>
              </a:rPr>
              <a:t> </a:t>
            </a:r>
            <a:r>
              <a:rPr lang="en-US" sz="3600" dirty="0" err="1">
                <a:solidFill>
                  <a:srgbClr val="002060"/>
                </a:solidFill>
              </a:rPr>
              <a:t>bô</a:t>
            </a:r>
            <a:r>
              <a:rPr lang="en-US" sz="3600" dirty="0">
                <a:solidFill>
                  <a:srgbClr val="002060"/>
                </a:solidFill>
              </a:rPr>
              <a:t> </a:t>
            </a:r>
            <a:r>
              <a:rPr lang="en-US" sz="3600" dirty="0" err="1">
                <a:solidFill>
                  <a:srgbClr val="002060"/>
                </a:solidFill>
              </a:rPr>
              <a:t>hàng</a:t>
            </a:r>
            <a:r>
              <a:rPr lang="en-US" sz="3600" dirty="0">
                <a:solidFill>
                  <a:srgbClr val="002060"/>
                </a:solidFill>
              </a:rPr>
              <a:t>.</a:t>
            </a:r>
            <a:endParaRPr lang="en-GB" sz="3600" dirty="0">
              <a:solidFill>
                <a:srgbClr val="002060"/>
              </a:solidFill>
            </a:endParaRPr>
          </a:p>
        </p:txBody>
      </p:sp>
    </p:spTree>
    <p:extLst>
      <p:ext uri="{BB962C8B-B14F-4D97-AF65-F5344CB8AC3E}">
        <p14:creationId xmlns:p14="http://schemas.microsoft.com/office/powerpoint/2010/main" val="2585757557"/>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E53AF-5A6F-09C2-8779-F2EBBA9B545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7A29C354-2F13-D649-90CF-3B83025D4673}"/>
              </a:ext>
            </a:extLst>
          </p:cNvPr>
          <p:cNvSpPr txBox="1">
            <a:spLocks/>
          </p:cNvSpPr>
          <p:nvPr/>
        </p:nvSpPr>
        <p:spPr>
          <a:xfrm>
            <a:off x="1257299" y="1092209"/>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p>
        </p:txBody>
      </p:sp>
      <p:sp>
        <p:nvSpPr>
          <p:cNvPr id="7" name="TextBox 6">
            <a:extLst>
              <a:ext uri="{FF2B5EF4-FFF2-40B4-BE49-F238E27FC236}">
                <a16:creationId xmlns:a16="http://schemas.microsoft.com/office/drawing/2014/main" id="{6EC84485-5A41-FF01-D77A-3A20359B3171}"/>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76C44412-5D1B-1034-0092-5E8068A028A7}"/>
              </a:ext>
            </a:extLst>
          </p:cNvPr>
          <p:cNvSpPr>
            <a:spLocks noGrp="1"/>
          </p:cNvSpPr>
          <p:nvPr>
            <p:ph idx="1"/>
          </p:nvPr>
        </p:nvSpPr>
        <p:spPr>
          <a:xfrm>
            <a:off x="1257300" y="2554986"/>
            <a:ext cx="16777386" cy="492315"/>
          </a:xfrm>
        </p:spPr>
        <p:txBody>
          <a:bodyPr>
            <a:noAutofit/>
          </a:bodyPr>
          <a:lstStyle/>
          <a:p>
            <a:pPr marL="0" indent="0">
              <a:lnSpc>
                <a:spcPct val="150000"/>
              </a:lnSpc>
              <a:buNone/>
            </a:pPr>
            <a:r>
              <a:rPr lang="en-US" sz="3600" b="1" dirty="0">
                <a:solidFill>
                  <a:srgbClr val="FFC000"/>
                </a:solidFill>
              </a:rPr>
              <a:t>CHỐT LẠI NHỮNG THÔNG TIN CẦN NHỚ (</a:t>
            </a:r>
            <a:r>
              <a:rPr lang="en-US" sz="3600" b="1" dirty="0" err="1">
                <a:solidFill>
                  <a:srgbClr val="FFC000"/>
                </a:solidFill>
              </a:rPr>
              <a:t>tt</a:t>
            </a:r>
            <a:r>
              <a:rPr lang="en-US" sz="3600" b="1" dirty="0">
                <a:solidFill>
                  <a:srgbClr val="FFC000"/>
                </a:solidFill>
              </a:rPr>
              <a:t>)</a:t>
            </a:r>
          </a:p>
        </p:txBody>
      </p:sp>
      <p:sp>
        <p:nvSpPr>
          <p:cNvPr id="2" name="Content Placeholder 2">
            <a:extLst>
              <a:ext uri="{FF2B5EF4-FFF2-40B4-BE49-F238E27FC236}">
                <a16:creationId xmlns:a16="http://schemas.microsoft.com/office/drawing/2014/main" id="{60BCCE14-41BA-72C0-DE41-CD1BAB894ACB}"/>
              </a:ext>
            </a:extLst>
          </p:cNvPr>
          <p:cNvSpPr txBox="1">
            <a:spLocks/>
          </p:cNvSpPr>
          <p:nvPr/>
        </p:nvSpPr>
        <p:spPr>
          <a:xfrm>
            <a:off x="890716" y="3390900"/>
            <a:ext cx="16506567" cy="43513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buFont typeface="Wingdings" panose="05000000000000000000" pitchFamily="2" charset="2"/>
              <a:buChar char="q"/>
            </a:pPr>
            <a:r>
              <a:rPr lang="en-US" sz="3600" dirty="0">
                <a:solidFill>
                  <a:srgbClr val="002060"/>
                </a:solidFill>
              </a:rPr>
              <a:t> </a:t>
            </a:r>
            <a:r>
              <a:rPr lang="en-US" sz="3600" dirty="0" err="1">
                <a:solidFill>
                  <a:srgbClr val="002060"/>
                </a:solidFill>
              </a:rPr>
              <a:t>Công</a:t>
            </a:r>
            <a:r>
              <a:rPr lang="en-US" sz="3600" dirty="0">
                <a:solidFill>
                  <a:srgbClr val="002060"/>
                </a:solidFill>
              </a:rPr>
              <a:t> </a:t>
            </a:r>
            <a:r>
              <a:rPr lang="en-US" sz="3600" dirty="0" err="1">
                <a:solidFill>
                  <a:srgbClr val="002060"/>
                </a:solidFill>
              </a:rPr>
              <a:t>chức</a:t>
            </a:r>
            <a:r>
              <a:rPr lang="en-US" sz="3600" dirty="0">
                <a:solidFill>
                  <a:srgbClr val="002060"/>
                </a:solidFill>
              </a:rPr>
              <a:t> HQ </a:t>
            </a:r>
            <a:r>
              <a:rPr lang="en-US" sz="3600" dirty="0" err="1">
                <a:solidFill>
                  <a:srgbClr val="002060"/>
                </a:solidFill>
              </a:rPr>
              <a:t>thông</a:t>
            </a:r>
            <a:r>
              <a:rPr lang="en-US" sz="3600" dirty="0">
                <a:solidFill>
                  <a:srgbClr val="002060"/>
                </a:solidFill>
              </a:rPr>
              <a:t> </a:t>
            </a:r>
            <a:r>
              <a:rPr lang="en-US" sz="3600" dirty="0" err="1">
                <a:solidFill>
                  <a:srgbClr val="002060"/>
                </a:solidFill>
              </a:rPr>
              <a:t>báo</a:t>
            </a:r>
            <a:r>
              <a:rPr lang="en-US" sz="3600" dirty="0">
                <a:solidFill>
                  <a:srgbClr val="002060"/>
                </a:solidFill>
              </a:rPr>
              <a:t> </a:t>
            </a:r>
            <a:r>
              <a:rPr lang="en-US" sz="3600" dirty="0" err="1">
                <a:solidFill>
                  <a:srgbClr val="002060"/>
                </a:solidFill>
              </a:rPr>
              <a:t>cho</a:t>
            </a:r>
            <a:r>
              <a:rPr lang="en-US" sz="3600" dirty="0">
                <a:solidFill>
                  <a:srgbClr val="002060"/>
                </a:solidFill>
              </a:rPr>
              <a:t> </a:t>
            </a:r>
            <a:r>
              <a:rPr lang="en-US" sz="3600" dirty="0" err="1">
                <a:solidFill>
                  <a:srgbClr val="002060"/>
                </a:solidFill>
              </a:rPr>
              <a:t>người</a:t>
            </a:r>
            <a:r>
              <a:rPr lang="en-US" sz="3600" dirty="0">
                <a:solidFill>
                  <a:srgbClr val="002060"/>
                </a:solidFill>
              </a:rPr>
              <a:t> </a:t>
            </a:r>
            <a:r>
              <a:rPr lang="en-US" sz="3600" dirty="0" err="1">
                <a:solidFill>
                  <a:srgbClr val="002060"/>
                </a:solidFill>
              </a:rPr>
              <a:t>khai</a:t>
            </a:r>
            <a:r>
              <a:rPr lang="en-US" sz="3600" dirty="0">
                <a:solidFill>
                  <a:srgbClr val="002060"/>
                </a:solidFill>
              </a:rPr>
              <a:t> HQ  </a:t>
            </a:r>
            <a:r>
              <a:rPr lang="en-US" sz="3600" dirty="0" err="1">
                <a:solidFill>
                  <a:srgbClr val="002060"/>
                </a:solidFill>
              </a:rPr>
              <a:t>về</a:t>
            </a:r>
            <a:r>
              <a:rPr lang="en-US" sz="3600" dirty="0">
                <a:solidFill>
                  <a:srgbClr val="002060"/>
                </a:solidFill>
              </a:rPr>
              <a:t> </a:t>
            </a:r>
            <a:r>
              <a:rPr lang="en-US" sz="3600" dirty="0" err="1">
                <a:solidFill>
                  <a:srgbClr val="002060"/>
                </a:solidFill>
              </a:rPr>
              <a:t>hình</a:t>
            </a:r>
            <a:r>
              <a:rPr lang="en-US" sz="3600" dirty="0">
                <a:solidFill>
                  <a:srgbClr val="002060"/>
                </a:solidFill>
              </a:rPr>
              <a:t> </a:t>
            </a:r>
            <a:r>
              <a:rPr lang="en-US" sz="3600" dirty="0" err="1">
                <a:solidFill>
                  <a:srgbClr val="002060"/>
                </a:solidFill>
              </a:rPr>
              <a:t>thức</a:t>
            </a:r>
            <a:r>
              <a:rPr lang="en-US" sz="3600" dirty="0">
                <a:solidFill>
                  <a:srgbClr val="002060"/>
                </a:solidFill>
              </a:rPr>
              <a:t>, </a:t>
            </a:r>
            <a:r>
              <a:rPr lang="en-US" sz="3600" dirty="0" err="1">
                <a:solidFill>
                  <a:srgbClr val="002060"/>
                </a:solidFill>
              </a:rPr>
              <a:t>địa</a:t>
            </a:r>
            <a:r>
              <a:rPr lang="en-US" sz="3600" dirty="0">
                <a:solidFill>
                  <a:srgbClr val="002060"/>
                </a:solidFill>
              </a:rPr>
              <a:t> </a:t>
            </a:r>
            <a:r>
              <a:rPr lang="en-US" sz="3600" dirty="0" err="1">
                <a:solidFill>
                  <a:srgbClr val="002060"/>
                </a:solidFill>
              </a:rPr>
              <a:t>điểm</a:t>
            </a:r>
            <a:r>
              <a:rPr lang="en-US" sz="3600" dirty="0">
                <a:solidFill>
                  <a:srgbClr val="002060"/>
                </a:solidFill>
              </a:rPr>
              <a:t> </a:t>
            </a:r>
            <a:r>
              <a:rPr lang="en-US" sz="3600" dirty="0" err="1">
                <a:solidFill>
                  <a:srgbClr val="002060"/>
                </a:solidFill>
              </a:rPr>
              <a:t>và</a:t>
            </a:r>
            <a:r>
              <a:rPr lang="en-US" sz="3600" dirty="0">
                <a:solidFill>
                  <a:srgbClr val="002060"/>
                </a:solidFill>
              </a:rPr>
              <a:t> </a:t>
            </a:r>
            <a:r>
              <a:rPr lang="en-US" sz="3600" dirty="0" err="1">
                <a:solidFill>
                  <a:srgbClr val="002060"/>
                </a:solidFill>
              </a:rPr>
              <a:t>thời</a:t>
            </a:r>
            <a:r>
              <a:rPr lang="en-US" sz="3600" dirty="0">
                <a:solidFill>
                  <a:srgbClr val="002060"/>
                </a:solidFill>
              </a:rPr>
              <a:t> </a:t>
            </a:r>
            <a:r>
              <a:rPr lang="en-US" sz="3600" dirty="0" err="1">
                <a:solidFill>
                  <a:srgbClr val="002060"/>
                </a:solidFill>
              </a:rPr>
              <a:t>gian</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thực</a:t>
            </a:r>
            <a:r>
              <a:rPr lang="en-US" sz="3600" dirty="0">
                <a:solidFill>
                  <a:srgbClr val="002060"/>
                </a:solidFill>
              </a:rPr>
              <a:t> </a:t>
            </a:r>
            <a:r>
              <a:rPr lang="en-US" sz="3600" dirty="0" err="1">
                <a:solidFill>
                  <a:srgbClr val="002060"/>
                </a:solidFill>
              </a:rPr>
              <a:t>tế</a:t>
            </a:r>
            <a:r>
              <a:rPr lang="en-US" sz="3600" dirty="0">
                <a:solidFill>
                  <a:srgbClr val="002060"/>
                </a:solidFill>
              </a:rPr>
              <a:t> </a:t>
            </a:r>
            <a:r>
              <a:rPr lang="en-US" sz="3600" dirty="0" err="1">
                <a:solidFill>
                  <a:srgbClr val="002060"/>
                </a:solidFill>
              </a:rPr>
              <a:t>hàng</a:t>
            </a:r>
            <a:r>
              <a:rPr lang="en-US" sz="3600" dirty="0">
                <a:solidFill>
                  <a:srgbClr val="002060"/>
                </a:solidFill>
              </a:rPr>
              <a:t> </a:t>
            </a:r>
            <a:r>
              <a:rPr lang="en-US" sz="3600" dirty="0" err="1">
                <a:solidFill>
                  <a:srgbClr val="002060"/>
                </a:solidFill>
              </a:rPr>
              <a:t>hóa</a:t>
            </a:r>
            <a:r>
              <a:rPr lang="en-US" sz="3600" dirty="0">
                <a:solidFill>
                  <a:srgbClr val="002060"/>
                </a:solidFill>
              </a:rPr>
              <a:t>.</a:t>
            </a:r>
          </a:p>
          <a:p>
            <a:pPr>
              <a:lnSpc>
                <a:spcPct val="150000"/>
              </a:lnSpc>
              <a:buFont typeface="Wingdings" panose="05000000000000000000" pitchFamily="2" charset="2"/>
              <a:buChar char="q"/>
            </a:pPr>
            <a:r>
              <a:rPr lang="en-US" sz="3600" dirty="0">
                <a:solidFill>
                  <a:srgbClr val="002060"/>
                </a:solidFill>
              </a:rPr>
              <a:t> </a:t>
            </a:r>
            <a:r>
              <a:rPr lang="en-US" sz="3600" dirty="0" err="1">
                <a:solidFill>
                  <a:srgbClr val="002060"/>
                </a:solidFill>
              </a:rPr>
              <a:t>Kết</a:t>
            </a:r>
            <a:r>
              <a:rPr lang="en-US" sz="3600" dirty="0">
                <a:solidFill>
                  <a:srgbClr val="002060"/>
                </a:solidFill>
              </a:rPr>
              <a:t> </a:t>
            </a:r>
            <a:r>
              <a:rPr lang="en-US" sz="3600" dirty="0" err="1">
                <a:solidFill>
                  <a:srgbClr val="002060"/>
                </a:solidFill>
              </a:rPr>
              <a:t>quả</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phải</a:t>
            </a:r>
            <a:r>
              <a:rPr lang="en-US" sz="3600" dirty="0">
                <a:solidFill>
                  <a:srgbClr val="002060"/>
                </a:solidFill>
              </a:rPr>
              <a:t> </a:t>
            </a:r>
            <a:r>
              <a:rPr lang="en-US" sz="3600" dirty="0" err="1">
                <a:solidFill>
                  <a:srgbClr val="002060"/>
                </a:solidFill>
              </a:rPr>
              <a:t>xác</a:t>
            </a:r>
            <a:r>
              <a:rPr lang="en-US" sz="3600" dirty="0">
                <a:solidFill>
                  <a:srgbClr val="002060"/>
                </a:solidFill>
              </a:rPr>
              <a:t> </a:t>
            </a:r>
            <a:r>
              <a:rPr lang="en-US" sz="3600" dirty="0" err="1">
                <a:solidFill>
                  <a:srgbClr val="002060"/>
                </a:solidFill>
              </a:rPr>
              <a:t>định</a:t>
            </a:r>
            <a:r>
              <a:rPr lang="en-US" sz="3600" dirty="0">
                <a:solidFill>
                  <a:srgbClr val="002060"/>
                </a:solidFill>
              </a:rPr>
              <a:t> </a:t>
            </a:r>
            <a:r>
              <a:rPr lang="en-US" sz="3600" dirty="0" err="1">
                <a:solidFill>
                  <a:srgbClr val="002060"/>
                </a:solidFill>
              </a:rPr>
              <a:t>rõ</a:t>
            </a:r>
            <a:r>
              <a:rPr lang="en-US" sz="3600" dirty="0">
                <a:solidFill>
                  <a:srgbClr val="002060"/>
                </a:solidFill>
              </a:rPr>
              <a:t> </a:t>
            </a:r>
            <a:r>
              <a:rPr lang="en-US" sz="3600" dirty="0" err="1">
                <a:solidFill>
                  <a:srgbClr val="002060"/>
                </a:solidFill>
              </a:rPr>
              <a:t>những</a:t>
            </a:r>
            <a:r>
              <a:rPr lang="en-US" sz="3600" dirty="0">
                <a:solidFill>
                  <a:srgbClr val="002060"/>
                </a:solidFill>
              </a:rPr>
              <a:t> </a:t>
            </a:r>
            <a:r>
              <a:rPr lang="en-US" sz="3600" dirty="0" err="1">
                <a:solidFill>
                  <a:srgbClr val="002060"/>
                </a:solidFill>
              </a:rPr>
              <a:t>nội</a:t>
            </a:r>
            <a:r>
              <a:rPr lang="en-US" sz="3600" dirty="0">
                <a:solidFill>
                  <a:srgbClr val="002060"/>
                </a:solidFill>
              </a:rPr>
              <a:t> dung  </a:t>
            </a:r>
            <a:r>
              <a:rPr lang="en-US" sz="3600" dirty="0" err="1">
                <a:solidFill>
                  <a:srgbClr val="002060"/>
                </a:solidFill>
              </a:rPr>
              <a:t>phù</a:t>
            </a:r>
            <a:r>
              <a:rPr lang="en-US" sz="3600" dirty="0">
                <a:solidFill>
                  <a:srgbClr val="002060"/>
                </a:solidFill>
              </a:rPr>
              <a:t> </a:t>
            </a:r>
            <a:r>
              <a:rPr lang="en-US" sz="3600" dirty="0" err="1">
                <a:solidFill>
                  <a:srgbClr val="002060"/>
                </a:solidFill>
              </a:rPr>
              <a:t>hợp</a:t>
            </a:r>
            <a:r>
              <a:rPr lang="en-US" sz="3600" dirty="0">
                <a:solidFill>
                  <a:srgbClr val="002060"/>
                </a:solidFill>
              </a:rPr>
              <a:t> </a:t>
            </a:r>
            <a:r>
              <a:rPr lang="en-US" sz="3600" dirty="0" err="1">
                <a:solidFill>
                  <a:srgbClr val="002060"/>
                </a:solidFill>
              </a:rPr>
              <a:t>hoặc</a:t>
            </a:r>
            <a:r>
              <a:rPr lang="en-US" sz="3600" dirty="0">
                <a:solidFill>
                  <a:srgbClr val="002060"/>
                </a:solidFill>
              </a:rPr>
              <a:t> </a:t>
            </a:r>
            <a:r>
              <a:rPr lang="en-US" sz="3600" dirty="0" err="1">
                <a:solidFill>
                  <a:srgbClr val="002060"/>
                </a:solidFill>
              </a:rPr>
              <a:t>chưa</a:t>
            </a:r>
            <a:r>
              <a:rPr lang="en-US" sz="3600" dirty="0">
                <a:solidFill>
                  <a:srgbClr val="002060"/>
                </a:solidFill>
              </a:rPr>
              <a:t> </a:t>
            </a:r>
            <a:r>
              <a:rPr lang="en-US" sz="3600" dirty="0" err="1">
                <a:solidFill>
                  <a:srgbClr val="002060"/>
                </a:solidFill>
              </a:rPr>
              <a:t>phù</a:t>
            </a:r>
            <a:r>
              <a:rPr lang="en-US" sz="3600" dirty="0">
                <a:solidFill>
                  <a:srgbClr val="002060"/>
                </a:solidFill>
              </a:rPr>
              <a:t> </a:t>
            </a:r>
            <a:r>
              <a:rPr lang="en-US" sz="3600" dirty="0" err="1">
                <a:solidFill>
                  <a:srgbClr val="002060"/>
                </a:solidFill>
              </a:rPr>
              <a:t>hợp</a:t>
            </a:r>
            <a:r>
              <a:rPr lang="en-US" sz="3600" dirty="0">
                <a:solidFill>
                  <a:srgbClr val="002060"/>
                </a:solidFill>
              </a:rPr>
              <a:t> </a:t>
            </a:r>
            <a:r>
              <a:rPr lang="en-US" sz="3600" dirty="0" err="1">
                <a:solidFill>
                  <a:srgbClr val="002060"/>
                </a:solidFill>
              </a:rPr>
              <a:t>của</a:t>
            </a:r>
            <a:r>
              <a:rPr lang="en-US" sz="3600" dirty="0">
                <a:solidFill>
                  <a:srgbClr val="002060"/>
                </a:solidFill>
              </a:rPr>
              <a:t> HH XK, NK so </a:t>
            </a:r>
            <a:r>
              <a:rPr lang="en-US" sz="3600" dirty="0" err="1">
                <a:solidFill>
                  <a:srgbClr val="002060"/>
                </a:solidFill>
              </a:rPr>
              <a:t>với</a:t>
            </a:r>
            <a:r>
              <a:rPr lang="en-US" sz="3600" dirty="0">
                <a:solidFill>
                  <a:srgbClr val="002060"/>
                </a:solidFill>
              </a:rPr>
              <a:t> </a:t>
            </a:r>
            <a:r>
              <a:rPr lang="en-US" sz="3600" dirty="0" err="1">
                <a:solidFill>
                  <a:srgbClr val="002060"/>
                </a:solidFill>
              </a:rPr>
              <a:t>khai</a:t>
            </a:r>
            <a:r>
              <a:rPr lang="en-US" sz="3600" dirty="0">
                <a:solidFill>
                  <a:srgbClr val="002060"/>
                </a:solidFill>
              </a:rPr>
              <a:t> </a:t>
            </a:r>
            <a:r>
              <a:rPr lang="en-US" sz="3600" dirty="0" err="1">
                <a:solidFill>
                  <a:srgbClr val="002060"/>
                </a:solidFill>
              </a:rPr>
              <a:t>báo</a:t>
            </a:r>
            <a:r>
              <a:rPr lang="en-US" sz="3600" dirty="0">
                <a:solidFill>
                  <a:srgbClr val="002060"/>
                </a:solidFill>
              </a:rPr>
              <a:t> </a:t>
            </a:r>
            <a:r>
              <a:rPr lang="en-US" sz="3600" dirty="0" err="1">
                <a:solidFill>
                  <a:srgbClr val="002060"/>
                </a:solidFill>
              </a:rPr>
              <a:t>của</a:t>
            </a:r>
            <a:r>
              <a:rPr lang="en-US" sz="3600" dirty="0">
                <a:solidFill>
                  <a:srgbClr val="002060"/>
                </a:solidFill>
              </a:rPr>
              <a:t> </a:t>
            </a:r>
            <a:r>
              <a:rPr lang="en-US" sz="3600" dirty="0" err="1">
                <a:solidFill>
                  <a:srgbClr val="002060"/>
                </a:solidFill>
              </a:rPr>
              <a:t>người</a:t>
            </a:r>
            <a:r>
              <a:rPr lang="en-US" sz="3600" dirty="0">
                <a:solidFill>
                  <a:srgbClr val="002060"/>
                </a:solidFill>
              </a:rPr>
              <a:t> </a:t>
            </a:r>
            <a:r>
              <a:rPr lang="en-US" sz="3600" dirty="0" err="1">
                <a:solidFill>
                  <a:srgbClr val="002060"/>
                </a:solidFill>
              </a:rPr>
              <a:t>khai</a:t>
            </a:r>
            <a:r>
              <a:rPr lang="en-US" sz="3600" dirty="0">
                <a:solidFill>
                  <a:srgbClr val="002060"/>
                </a:solidFill>
              </a:rPr>
              <a:t> </a:t>
            </a:r>
            <a:r>
              <a:rPr lang="en-US" sz="3600" dirty="0" err="1">
                <a:solidFill>
                  <a:srgbClr val="002060"/>
                </a:solidFill>
              </a:rPr>
              <a:t>báo</a:t>
            </a:r>
            <a:r>
              <a:rPr lang="en-US" sz="3600" dirty="0">
                <a:solidFill>
                  <a:srgbClr val="002060"/>
                </a:solidFill>
              </a:rPr>
              <a:t> </a:t>
            </a:r>
            <a:r>
              <a:rPr lang="en-US" sz="3600" dirty="0" err="1">
                <a:solidFill>
                  <a:srgbClr val="002060"/>
                </a:solidFill>
              </a:rPr>
              <a:t>hải</a:t>
            </a:r>
            <a:r>
              <a:rPr lang="en-US" sz="3600" dirty="0">
                <a:solidFill>
                  <a:srgbClr val="002060"/>
                </a:solidFill>
              </a:rPr>
              <a:t> </a:t>
            </a:r>
            <a:r>
              <a:rPr lang="en-US" sz="3600" dirty="0" err="1">
                <a:solidFill>
                  <a:srgbClr val="002060"/>
                </a:solidFill>
              </a:rPr>
              <a:t>quan</a:t>
            </a:r>
            <a:r>
              <a:rPr lang="en-US" sz="3600" dirty="0">
                <a:solidFill>
                  <a:srgbClr val="002060"/>
                </a:solidFill>
              </a:rPr>
              <a:t>; </a:t>
            </a:r>
            <a:r>
              <a:rPr lang="en-US" sz="3600" dirty="0" err="1">
                <a:solidFill>
                  <a:srgbClr val="002060"/>
                </a:solidFill>
              </a:rPr>
              <a:t>đồng</a:t>
            </a:r>
            <a:r>
              <a:rPr lang="en-US" sz="3600" dirty="0">
                <a:solidFill>
                  <a:srgbClr val="002060"/>
                </a:solidFill>
              </a:rPr>
              <a:t> </a:t>
            </a:r>
            <a:r>
              <a:rPr lang="en-US" sz="3600" dirty="0" err="1">
                <a:solidFill>
                  <a:srgbClr val="002060"/>
                </a:solidFill>
              </a:rPr>
              <a:t>thời</a:t>
            </a:r>
            <a:r>
              <a:rPr lang="en-US" sz="3600" dirty="0">
                <a:solidFill>
                  <a:srgbClr val="002060"/>
                </a:solidFill>
              </a:rPr>
              <a:t> </a:t>
            </a:r>
            <a:r>
              <a:rPr lang="en-US" sz="3600" dirty="0" err="1">
                <a:solidFill>
                  <a:srgbClr val="002060"/>
                </a:solidFill>
              </a:rPr>
              <a:t>thời</a:t>
            </a:r>
            <a:r>
              <a:rPr lang="en-US" sz="3600" dirty="0">
                <a:solidFill>
                  <a:srgbClr val="002060"/>
                </a:solidFill>
              </a:rPr>
              <a:t> </a:t>
            </a:r>
            <a:r>
              <a:rPr lang="en-US" sz="3600" dirty="0" err="1">
                <a:solidFill>
                  <a:srgbClr val="002060"/>
                </a:solidFill>
              </a:rPr>
              <a:t>xác</a:t>
            </a:r>
            <a:r>
              <a:rPr lang="en-US" sz="3600" dirty="0">
                <a:solidFill>
                  <a:srgbClr val="002060"/>
                </a:solidFill>
              </a:rPr>
              <a:t> </a:t>
            </a:r>
            <a:r>
              <a:rPr lang="en-US" sz="3600" dirty="0" err="1">
                <a:solidFill>
                  <a:srgbClr val="002060"/>
                </a:solidFill>
              </a:rPr>
              <a:t>định</a:t>
            </a:r>
            <a:r>
              <a:rPr lang="en-US" sz="3600" dirty="0">
                <a:solidFill>
                  <a:srgbClr val="002060"/>
                </a:solidFill>
              </a:rPr>
              <a:t> </a:t>
            </a:r>
            <a:r>
              <a:rPr lang="en-US" sz="3600" dirty="0" err="1">
                <a:solidFill>
                  <a:srgbClr val="002060"/>
                </a:solidFill>
              </a:rPr>
              <a:t>đầy</a:t>
            </a:r>
            <a:r>
              <a:rPr lang="en-US" sz="3600" dirty="0">
                <a:solidFill>
                  <a:srgbClr val="002060"/>
                </a:solidFill>
              </a:rPr>
              <a:t> </a:t>
            </a:r>
            <a:r>
              <a:rPr lang="en-US" sz="3600" dirty="0" err="1">
                <a:solidFill>
                  <a:srgbClr val="002060"/>
                </a:solidFill>
              </a:rPr>
              <a:t>đủ</a:t>
            </a:r>
            <a:r>
              <a:rPr lang="en-US" sz="3600" dirty="0">
                <a:solidFill>
                  <a:srgbClr val="002060"/>
                </a:solidFill>
              </a:rPr>
              <a:t> </a:t>
            </a:r>
            <a:r>
              <a:rPr lang="en-US" sz="3600" dirty="0" err="1">
                <a:solidFill>
                  <a:srgbClr val="002060"/>
                </a:solidFill>
              </a:rPr>
              <a:t>các</a:t>
            </a:r>
            <a:r>
              <a:rPr lang="en-US" sz="3600" dirty="0">
                <a:solidFill>
                  <a:srgbClr val="002060"/>
                </a:solidFill>
              </a:rPr>
              <a:t> </a:t>
            </a:r>
            <a:r>
              <a:rPr lang="en-US" sz="3600" dirty="0" err="1">
                <a:solidFill>
                  <a:srgbClr val="002060"/>
                </a:solidFill>
              </a:rPr>
              <a:t>thông</a:t>
            </a:r>
            <a:r>
              <a:rPr lang="en-US" sz="3600" dirty="0">
                <a:solidFill>
                  <a:srgbClr val="002060"/>
                </a:solidFill>
              </a:rPr>
              <a:t> tin </a:t>
            </a:r>
            <a:r>
              <a:rPr lang="en-US" sz="3600" dirty="0" err="1">
                <a:solidFill>
                  <a:srgbClr val="002060"/>
                </a:solidFill>
              </a:rPr>
              <a:t>về</a:t>
            </a:r>
            <a:r>
              <a:rPr lang="en-US" sz="3600" dirty="0">
                <a:solidFill>
                  <a:srgbClr val="002060"/>
                </a:solidFill>
              </a:rPr>
              <a:t> </a:t>
            </a:r>
            <a:r>
              <a:rPr lang="en-US" sz="3600" dirty="0" err="1">
                <a:solidFill>
                  <a:srgbClr val="002060"/>
                </a:solidFill>
              </a:rPr>
              <a:t>hàng</a:t>
            </a:r>
            <a:r>
              <a:rPr lang="en-US" sz="3600" dirty="0">
                <a:solidFill>
                  <a:srgbClr val="002060"/>
                </a:solidFill>
              </a:rPr>
              <a:t> </a:t>
            </a:r>
            <a:r>
              <a:rPr lang="en-US" sz="3600" dirty="0" err="1">
                <a:solidFill>
                  <a:srgbClr val="002060"/>
                </a:solidFill>
              </a:rPr>
              <a:t>hóa</a:t>
            </a:r>
            <a:r>
              <a:rPr lang="en-US" sz="3600" dirty="0">
                <a:solidFill>
                  <a:srgbClr val="002060"/>
                </a:solidFill>
              </a:rPr>
              <a:t> </a:t>
            </a:r>
            <a:r>
              <a:rPr lang="en-US" sz="3600" dirty="0" err="1">
                <a:solidFill>
                  <a:srgbClr val="002060"/>
                </a:solidFill>
              </a:rPr>
              <a:t>làm</a:t>
            </a:r>
            <a:r>
              <a:rPr lang="en-US" sz="3600" dirty="0">
                <a:solidFill>
                  <a:srgbClr val="002060"/>
                </a:solidFill>
              </a:rPr>
              <a:t> </a:t>
            </a:r>
            <a:r>
              <a:rPr lang="en-US" sz="3600" dirty="0" err="1">
                <a:solidFill>
                  <a:srgbClr val="002060"/>
                </a:solidFill>
              </a:rPr>
              <a:t>cơ</a:t>
            </a:r>
            <a:r>
              <a:rPr lang="en-US" sz="3600" dirty="0">
                <a:solidFill>
                  <a:srgbClr val="002060"/>
                </a:solidFill>
              </a:rPr>
              <a:t> </a:t>
            </a:r>
            <a:r>
              <a:rPr lang="en-US" sz="3600" dirty="0" err="1">
                <a:solidFill>
                  <a:srgbClr val="002060"/>
                </a:solidFill>
              </a:rPr>
              <a:t>cứ</a:t>
            </a:r>
            <a:r>
              <a:rPr lang="en-US" sz="3600" dirty="0">
                <a:solidFill>
                  <a:srgbClr val="002060"/>
                </a:solidFill>
              </a:rPr>
              <a:t> </a:t>
            </a:r>
            <a:r>
              <a:rPr lang="en-US" sz="3600" dirty="0" err="1">
                <a:solidFill>
                  <a:srgbClr val="002060"/>
                </a:solidFill>
              </a:rPr>
              <a:t>tính</a:t>
            </a:r>
            <a:r>
              <a:rPr lang="en-US" sz="3600" dirty="0">
                <a:solidFill>
                  <a:srgbClr val="002060"/>
                </a:solidFill>
              </a:rPr>
              <a:t> </a:t>
            </a:r>
            <a:r>
              <a:rPr lang="en-US" sz="3600" dirty="0" err="1">
                <a:solidFill>
                  <a:srgbClr val="002060"/>
                </a:solidFill>
              </a:rPr>
              <a:t>thuế</a:t>
            </a:r>
            <a:endParaRPr lang="en-GB" sz="3600" dirty="0">
              <a:solidFill>
                <a:srgbClr val="002060"/>
              </a:solidFill>
            </a:endParaRPr>
          </a:p>
        </p:txBody>
      </p:sp>
    </p:spTree>
    <p:extLst>
      <p:ext uri="{BB962C8B-B14F-4D97-AF65-F5344CB8AC3E}">
        <p14:creationId xmlns:p14="http://schemas.microsoft.com/office/powerpoint/2010/main" val="665811395"/>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50697-D23F-B8B1-F939-F140F703E41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82A94D7D-0DA0-A0BC-E212-0E2E8AEB7462}"/>
              </a:ext>
            </a:extLst>
          </p:cNvPr>
          <p:cNvSpPr txBox="1">
            <a:spLocks/>
          </p:cNvSpPr>
          <p:nvPr/>
        </p:nvSpPr>
        <p:spPr>
          <a:xfrm>
            <a:off x="1257300" y="1235455"/>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err="1">
                <a:solidFill>
                  <a:srgbClr val="C00000"/>
                </a:solidFill>
                <a:ea typeface="+mn-ea"/>
              </a:rPr>
              <a:t>Tiếp</a:t>
            </a:r>
            <a:r>
              <a:rPr lang="en-US" sz="3600" b="1" dirty="0">
                <a:solidFill>
                  <a:srgbClr val="C00000"/>
                </a:solidFill>
                <a:ea typeface="+mn-ea"/>
              </a:rPr>
              <a:t> </a:t>
            </a:r>
            <a:r>
              <a:rPr lang="en-US" sz="3600" b="1" dirty="0" err="1">
                <a:solidFill>
                  <a:srgbClr val="C00000"/>
                </a:solidFill>
                <a:ea typeface="+mn-ea"/>
              </a:rPr>
              <a:t>nhận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kiểm</a:t>
            </a:r>
            <a:r>
              <a:rPr lang="en-US" sz="3600" b="1" dirty="0">
                <a:solidFill>
                  <a:srgbClr val="C00000"/>
                </a:solidFill>
                <a:ea typeface="+mn-ea"/>
              </a:rPr>
              <a:t> </a:t>
            </a:r>
            <a:r>
              <a:rPr lang="en-US" sz="3600" b="1" dirty="0" err="1">
                <a:solidFill>
                  <a:srgbClr val="C00000"/>
                </a:solidFill>
                <a:ea typeface="+mn-ea"/>
              </a:rPr>
              <a:t>tra</a:t>
            </a:r>
            <a:r>
              <a:rPr lang="en-US" sz="3600" b="1" dirty="0">
                <a:solidFill>
                  <a:srgbClr val="C00000"/>
                </a:solidFill>
                <a:ea typeface="+mn-ea"/>
              </a:rPr>
              <a:t> </a:t>
            </a:r>
            <a:r>
              <a:rPr lang="en-US" sz="3600" b="1" dirty="0" err="1">
                <a:solidFill>
                  <a:srgbClr val="C00000"/>
                </a:solidFill>
                <a:ea typeface="+mn-ea"/>
              </a:rPr>
              <a:t>hồ</a:t>
            </a:r>
            <a:r>
              <a:rPr lang="en-US" sz="3600" b="1" dirty="0">
                <a:solidFill>
                  <a:srgbClr val="C00000"/>
                </a:solidFill>
                <a:ea typeface="+mn-ea"/>
              </a:rPr>
              <a:t> </a:t>
            </a:r>
            <a:r>
              <a:rPr lang="en-US" sz="3600" b="1" dirty="0" err="1">
                <a:solidFill>
                  <a:srgbClr val="C00000"/>
                </a:solidFill>
                <a:ea typeface="+mn-ea"/>
              </a:rPr>
              <a:t>sơ</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vi-VN" sz="3600" b="1" dirty="0">
                <a:solidFill>
                  <a:srgbClr val="C00000"/>
                </a:solidFill>
                <a:ea typeface="+mn-ea"/>
              </a:rPr>
              <a:t> (tt)</a:t>
            </a:r>
          </a:p>
        </p:txBody>
      </p:sp>
      <p:sp>
        <p:nvSpPr>
          <p:cNvPr id="7" name="TextBox 6">
            <a:extLst>
              <a:ext uri="{FF2B5EF4-FFF2-40B4-BE49-F238E27FC236}">
                <a16:creationId xmlns:a16="http://schemas.microsoft.com/office/drawing/2014/main" id="{1AEE1189-B821-B480-F1E7-661B137BAB0B}"/>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CC8464C7-830C-CFF1-1449-98D2B1C34E41}"/>
              </a:ext>
            </a:extLst>
          </p:cNvPr>
          <p:cNvSpPr>
            <a:spLocks noGrp="1"/>
          </p:cNvSpPr>
          <p:nvPr>
            <p:ph idx="1"/>
          </p:nvPr>
        </p:nvSpPr>
        <p:spPr>
          <a:xfrm>
            <a:off x="1288192" y="2810587"/>
            <a:ext cx="16777386" cy="870710"/>
          </a:xfrm>
        </p:spPr>
        <p:txBody>
          <a:bodyPr>
            <a:noAutofit/>
          </a:bodyPr>
          <a:lstStyle/>
          <a:p>
            <a:pPr marL="0" indent="0">
              <a:lnSpc>
                <a:spcPct val="150000"/>
              </a:lnSpc>
              <a:buNone/>
            </a:pPr>
            <a:r>
              <a:rPr lang="en-US" sz="3600" b="1" dirty="0">
                <a:solidFill>
                  <a:srgbClr val="FFC000"/>
                </a:solidFill>
              </a:rPr>
              <a:t>CHỐT LẠI NHỮNG THÔNG TIN CẦN NHỚ (</a:t>
            </a:r>
            <a:r>
              <a:rPr lang="en-US" sz="3600" b="1" dirty="0" err="1">
                <a:solidFill>
                  <a:srgbClr val="FFC000"/>
                </a:solidFill>
              </a:rPr>
              <a:t>tt</a:t>
            </a:r>
            <a:r>
              <a:rPr lang="en-US" sz="3600" b="1" dirty="0">
                <a:solidFill>
                  <a:srgbClr val="FFC000"/>
                </a:solidFill>
              </a:rPr>
              <a:t>)</a:t>
            </a:r>
          </a:p>
        </p:txBody>
      </p:sp>
      <p:sp>
        <p:nvSpPr>
          <p:cNvPr id="3" name="Content Placeholder 2">
            <a:extLst>
              <a:ext uri="{FF2B5EF4-FFF2-40B4-BE49-F238E27FC236}">
                <a16:creationId xmlns:a16="http://schemas.microsoft.com/office/drawing/2014/main" id="{64BC1A15-F59A-6E32-13D9-73B767BFA92B}"/>
              </a:ext>
            </a:extLst>
          </p:cNvPr>
          <p:cNvSpPr txBox="1">
            <a:spLocks/>
          </p:cNvSpPr>
          <p:nvPr/>
        </p:nvSpPr>
        <p:spPr>
          <a:xfrm>
            <a:off x="1253181" y="3924300"/>
            <a:ext cx="16506567" cy="43513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3600" dirty="0" err="1">
                <a:solidFill>
                  <a:srgbClr val="002060"/>
                </a:solidFill>
              </a:rPr>
              <a:t>Xử</a:t>
            </a:r>
            <a:r>
              <a:rPr lang="en-US" sz="3600" dirty="0">
                <a:solidFill>
                  <a:srgbClr val="002060"/>
                </a:solidFill>
              </a:rPr>
              <a:t> </a:t>
            </a:r>
            <a:r>
              <a:rPr lang="en-US" sz="3600" dirty="0" err="1">
                <a:solidFill>
                  <a:srgbClr val="002060"/>
                </a:solidFill>
              </a:rPr>
              <a:t>lý</a:t>
            </a:r>
            <a:r>
              <a:rPr lang="en-US" sz="3600" dirty="0">
                <a:solidFill>
                  <a:srgbClr val="002060"/>
                </a:solidFill>
              </a:rPr>
              <a:t> </a:t>
            </a:r>
            <a:r>
              <a:rPr lang="en-US" sz="3600" dirty="0" err="1">
                <a:solidFill>
                  <a:srgbClr val="002060"/>
                </a:solidFill>
              </a:rPr>
              <a:t>kết</a:t>
            </a:r>
            <a:r>
              <a:rPr lang="en-US" sz="3600" dirty="0">
                <a:solidFill>
                  <a:srgbClr val="002060"/>
                </a:solidFill>
              </a:rPr>
              <a:t> </a:t>
            </a:r>
            <a:r>
              <a:rPr lang="en-US" sz="3600" dirty="0" err="1">
                <a:solidFill>
                  <a:srgbClr val="002060"/>
                </a:solidFill>
              </a:rPr>
              <a:t>quả</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a:t>
            </a:r>
          </a:p>
          <a:p>
            <a:pPr marL="0" indent="0">
              <a:lnSpc>
                <a:spcPct val="150000"/>
              </a:lnSpc>
              <a:buFont typeface="Arial" panose="020B0604020202020204" pitchFamily="34" charset="0"/>
              <a:buNone/>
            </a:pPr>
            <a:r>
              <a:rPr lang="en-US" sz="3600" dirty="0" err="1">
                <a:solidFill>
                  <a:srgbClr val="002060"/>
                </a:solidFill>
              </a:rPr>
              <a:t>Kết</a:t>
            </a:r>
            <a:r>
              <a:rPr lang="en-US" sz="3600" dirty="0">
                <a:solidFill>
                  <a:srgbClr val="002060"/>
                </a:solidFill>
              </a:rPr>
              <a:t> </a:t>
            </a:r>
            <a:r>
              <a:rPr lang="en-US" sz="3600" dirty="0" err="1">
                <a:solidFill>
                  <a:srgbClr val="002060"/>
                </a:solidFill>
              </a:rPr>
              <a:t>quả</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phù</a:t>
            </a:r>
            <a:r>
              <a:rPr lang="en-US" sz="3600" dirty="0">
                <a:solidFill>
                  <a:srgbClr val="002060"/>
                </a:solidFill>
              </a:rPr>
              <a:t> </a:t>
            </a:r>
            <a:r>
              <a:rPr lang="en-US" sz="3600" dirty="0" err="1">
                <a:solidFill>
                  <a:srgbClr val="002060"/>
                </a:solidFill>
              </a:rPr>
              <a:t>hợp</a:t>
            </a:r>
            <a:r>
              <a:rPr lang="en-US" sz="3600" dirty="0">
                <a:solidFill>
                  <a:srgbClr val="002060"/>
                </a:solidFill>
              </a:rPr>
              <a:t>: Cho </a:t>
            </a:r>
            <a:r>
              <a:rPr lang="en-US" sz="3600" dirty="0" err="1">
                <a:solidFill>
                  <a:srgbClr val="002060"/>
                </a:solidFill>
              </a:rPr>
              <a:t>thông</a:t>
            </a:r>
            <a:r>
              <a:rPr lang="en-US" sz="3600" dirty="0">
                <a:solidFill>
                  <a:srgbClr val="002060"/>
                </a:solidFill>
              </a:rPr>
              <a:t> </a:t>
            </a:r>
            <a:r>
              <a:rPr lang="en-US" sz="3600" dirty="0" err="1">
                <a:solidFill>
                  <a:srgbClr val="002060"/>
                </a:solidFill>
              </a:rPr>
              <a:t>quan</a:t>
            </a:r>
            <a:endParaRPr lang="en-US" sz="3600" dirty="0">
              <a:solidFill>
                <a:srgbClr val="002060"/>
              </a:solidFill>
            </a:endParaRPr>
          </a:p>
          <a:p>
            <a:pPr marL="0" indent="0">
              <a:lnSpc>
                <a:spcPct val="150000"/>
              </a:lnSpc>
              <a:buFont typeface="Arial" panose="020B0604020202020204" pitchFamily="34" charset="0"/>
              <a:buNone/>
            </a:pPr>
            <a:r>
              <a:rPr lang="en-US" sz="3600" dirty="0" err="1">
                <a:solidFill>
                  <a:srgbClr val="002060"/>
                </a:solidFill>
              </a:rPr>
              <a:t>Kết</a:t>
            </a:r>
            <a:r>
              <a:rPr lang="en-US" sz="3600" dirty="0">
                <a:solidFill>
                  <a:srgbClr val="002060"/>
                </a:solidFill>
              </a:rPr>
              <a:t> </a:t>
            </a:r>
            <a:r>
              <a:rPr lang="en-US" sz="3600" dirty="0" err="1">
                <a:solidFill>
                  <a:srgbClr val="002060"/>
                </a:solidFill>
              </a:rPr>
              <a:t>quả</a:t>
            </a:r>
            <a:r>
              <a:rPr lang="en-US" sz="3600" dirty="0">
                <a:solidFill>
                  <a:srgbClr val="002060"/>
                </a:solidFill>
              </a:rPr>
              <a:t> </a:t>
            </a:r>
            <a:r>
              <a:rPr lang="en-US" sz="3600" dirty="0" err="1">
                <a:solidFill>
                  <a:srgbClr val="002060"/>
                </a:solidFill>
              </a:rPr>
              <a:t>kiểm</a:t>
            </a:r>
            <a:r>
              <a:rPr lang="en-US" sz="3600" dirty="0">
                <a:solidFill>
                  <a:srgbClr val="002060"/>
                </a:solidFill>
              </a:rPr>
              <a:t> </a:t>
            </a:r>
            <a:r>
              <a:rPr lang="en-US" sz="3600" dirty="0" err="1">
                <a:solidFill>
                  <a:srgbClr val="002060"/>
                </a:solidFill>
              </a:rPr>
              <a:t>tra</a:t>
            </a:r>
            <a:r>
              <a:rPr lang="en-US" sz="3600" dirty="0">
                <a:solidFill>
                  <a:srgbClr val="002060"/>
                </a:solidFill>
              </a:rPr>
              <a:t> </a:t>
            </a:r>
            <a:r>
              <a:rPr lang="en-US" sz="3600" dirty="0" err="1">
                <a:solidFill>
                  <a:srgbClr val="002060"/>
                </a:solidFill>
              </a:rPr>
              <a:t>không</a:t>
            </a:r>
            <a:r>
              <a:rPr lang="en-US" sz="3600" dirty="0">
                <a:solidFill>
                  <a:srgbClr val="002060"/>
                </a:solidFill>
              </a:rPr>
              <a:t> </a:t>
            </a:r>
            <a:r>
              <a:rPr lang="en-US" sz="3600" dirty="0" err="1">
                <a:solidFill>
                  <a:srgbClr val="002060"/>
                </a:solidFill>
              </a:rPr>
              <a:t>đúng</a:t>
            </a:r>
            <a:r>
              <a:rPr lang="en-US" sz="3600" dirty="0">
                <a:solidFill>
                  <a:srgbClr val="002060"/>
                </a:solidFill>
              </a:rPr>
              <a:t> </a:t>
            </a:r>
            <a:r>
              <a:rPr lang="en-US" sz="3600" dirty="0" err="1">
                <a:solidFill>
                  <a:srgbClr val="002060"/>
                </a:solidFill>
              </a:rPr>
              <a:t>với</a:t>
            </a:r>
            <a:r>
              <a:rPr lang="en-US" sz="3600" dirty="0">
                <a:solidFill>
                  <a:srgbClr val="002060"/>
                </a:solidFill>
              </a:rPr>
              <a:t> </a:t>
            </a:r>
            <a:r>
              <a:rPr lang="en-US" sz="3600" dirty="0" err="1">
                <a:solidFill>
                  <a:srgbClr val="002060"/>
                </a:solidFill>
              </a:rPr>
              <a:t>khai</a:t>
            </a:r>
            <a:r>
              <a:rPr lang="en-US" sz="3600" dirty="0">
                <a:solidFill>
                  <a:srgbClr val="002060"/>
                </a:solidFill>
              </a:rPr>
              <a:t> </a:t>
            </a:r>
            <a:r>
              <a:rPr lang="en-US" sz="3600" dirty="0" err="1">
                <a:solidFill>
                  <a:srgbClr val="002060"/>
                </a:solidFill>
              </a:rPr>
              <a:t>báo</a:t>
            </a:r>
            <a:r>
              <a:rPr lang="en-US" sz="3600" dirty="0">
                <a:solidFill>
                  <a:srgbClr val="002060"/>
                </a:solidFill>
              </a:rPr>
              <a:t>: </a:t>
            </a:r>
            <a:r>
              <a:rPr lang="en-US" sz="3600" dirty="0" err="1">
                <a:solidFill>
                  <a:srgbClr val="002060"/>
                </a:solidFill>
              </a:rPr>
              <a:t>Đề</a:t>
            </a:r>
            <a:r>
              <a:rPr lang="en-US" sz="3600" dirty="0">
                <a:solidFill>
                  <a:srgbClr val="002060"/>
                </a:solidFill>
              </a:rPr>
              <a:t> </a:t>
            </a:r>
            <a:r>
              <a:rPr lang="en-US" sz="3600" dirty="0" err="1">
                <a:solidFill>
                  <a:srgbClr val="002060"/>
                </a:solidFill>
              </a:rPr>
              <a:t>nghị</a:t>
            </a:r>
            <a:r>
              <a:rPr lang="en-US" sz="3600" dirty="0">
                <a:solidFill>
                  <a:srgbClr val="002060"/>
                </a:solidFill>
              </a:rPr>
              <a:t> </a:t>
            </a:r>
            <a:r>
              <a:rPr lang="en-US" sz="3600" dirty="0" err="1">
                <a:solidFill>
                  <a:srgbClr val="002060"/>
                </a:solidFill>
              </a:rPr>
              <a:t>người</a:t>
            </a:r>
            <a:r>
              <a:rPr lang="en-US" sz="3600" dirty="0">
                <a:solidFill>
                  <a:srgbClr val="002060"/>
                </a:solidFill>
              </a:rPr>
              <a:t> </a:t>
            </a:r>
            <a:r>
              <a:rPr lang="en-US" sz="3600" dirty="0" err="1">
                <a:solidFill>
                  <a:srgbClr val="002060"/>
                </a:solidFill>
              </a:rPr>
              <a:t>khai</a:t>
            </a:r>
            <a:r>
              <a:rPr lang="en-US" sz="3600" dirty="0">
                <a:solidFill>
                  <a:srgbClr val="002060"/>
                </a:solidFill>
              </a:rPr>
              <a:t> HQ </a:t>
            </a:r>
            <a:r>
              <a:rPr lang="en-US" sz="3600" dirty="0" err="1">
                <a:solidFill>
                  <a:srgbClr val="002060"/>
                </a:solidFill>
              </a:rPr>
              <a:t>khai</a:t>
            </a:r>
            <a:r>
              <a:rPr lang="en-US" sz="3600" dirty="0">
                <a:solidFill>
                  <a:srgbClr val="002060"/>
                </a:solidFill>
              </a:rPr>
              <a:t> </a:t>
            </a:r>
            <a:r>
              <a:rPr lang="en-US" sz="3600" dirty="0" err="1">
                <a:solidFill>
                  <a:srgbClr val="002060"/>
                </a:solidFill>
              </a:rPr>
              <a:t>bổ</a:t>
            </a:r>
            <a:r>
              <a:rPr lang="en-US" sz="3600" dirty="0">
                <a:solidFill>
                  <a:srgbClr val="002060"/>
                </a:solidFill>
              </a:rPr>
              <a:t> sung </a:t>
            </a:r>
            <a:r>
              <a:rPr lang="en-US" sz="3600" dirty="0" err="1">
                <a:solidFill>
                  <a:srgbClr val="002060"/>
                </a:solidFill>
              </a:rPr>
              <a:t>và</a:t>
            </a:r>
            <a:r>
              <a:rPr lang="en-US" sz="3600" dirty="0">
                <a:solidFill>
                  <a:srgbClr val="002060"/>
                </a:solidFill>
              </a:rPr>
              <a:t> </a:t>
            </a:r>
            <a:r>
              <a:rPr lang="en-US" sz="3600" dirty="0" err="1">
                <a:solidFill>
                  <a:srgbClr val="002060"/>
                </a:solidFill>
              </a:rPr>
              <a:t>xử</a:t>
            </a:r>
            <a:r>
              <a:rPr lang="en-US" sz="3600" dirty="0">
                <a:solidFill>
                  <a:srgbClr val="002060"/>
                </a:solidFill>
              </a:rPr>
              <a:t> </a:t>
            </a:r>
            <a:r>
              <a:rPr lang="en-US" sz="3600" dirty="0" err="1">
                <a:solidFill>
                  <a:srgbClr val="002060"/>
                </a:solidFill>
              </a:rPr>
              <a:t>phạt</a:t>
            </a:r>
            <a:r>
              <a:rPr lang="en-US" sz="3600" dirty="0">
                <a:solidFill>
                  <a:srgbClr val="002060"/>
                </a:solidFill>
              </a:rPr>
              <a:t> vi </a:t>
            </a:r>
            <a:r>
              <a:rPr lang="en-US" sz="3600" dirty="0" err="1">
                <a:solidFill>
                  <a:srgbClr val="002060"/>
                </a:solidFill>
              </a:rPr>
              <a:t>phạm</a:t>
            </a:r>
            <a:r>
              <a:rPr lang="en-US" sz="3600" dirty="0">
                <a:solidFill>
                  <a:srgbClr val="002060"/>
                </a:solidFill>
              </a:rPr>
              <a:t> </a:t>
            </a:r>
            <a:r>
              <a:rPr lang="en-US" sz="3600" dirty="0" err="1">
                <a:solidFill>
                  <a:srgbClr val="002060"/>
                </a:solidFill>
              </a:rPr>
              <a:t>hành</a:t>
            </a:r>
            <a:r>
              <a:rPr lang="en-US" sz="3600" dirty="0">
                <a:solidFill>
                  <a:srgbClr val="002060"/>
                </a:solidFill>
              </a:rPr>
              <a:t> </a:t>
            </a:r>
            <a:r>
              <a:rPr lang="en-US" sz="3600" dirty="0" err="1">
                <a:solidFill>
                  <a:srgbClr val="002060"/>
                </a:solidFill>
              </a:rPr>
              <a:t>chính</a:t>
            </a:r>
            <a:r>
              <a:rPr lang="en-US" sz="3600" dirty="0">
                <a:solidFill>
                  <a:srgbClr val="002060"/>
                </a:solidFill>
              </a:rPr>
              <a:t> </a:t>
            </a:r>
            <a:r>
              <a:rPr lang="en-US" sz="3600" dirty="0" err="1">
                <a:solidFill>
                  <a:srgbClr val="002060"/>
                </a:solidFill>
              </a:rPr>
              <a:t>nếu</a:t>
            </a:r>
            <a:r>
              <a:rPr lang="en-US" sz="3600" dirty="0">
                <a:solidFill>
                  <a:srgbClr val="002060"/>
                </a:solidFill>
              </a:rPr>
              <a:t> </a:t>
            </a:r>
            <a:r>
              <a:rPr lang="en-US" sz="3600" dirty="0" err="1">
                <a:solidFill>
                  <a:srgbClr val="002060"/>
                </a:solidFill>
              </a:rPr>
              <a:t>có</a:t>
            </a:r>
            <a:endParaRPr lang="en-GB" sz="3600" dirty="0">
              <a:solidFill>
                <a:srgbClr val="002060"/>
              </a:solidFill>
            </a:endParaRPr>
          </a:p>
        </p:txBody>
      </p:sp>
    </p:spTree>
    <p:extLst>
      <p:ext uri="{BB962C8B-B14F-4D97-AF65-F5344CB8AC3E}">
        <p14:creationId xmlns:p14="http://schemas.microsoft.com/office/powerpoint/2010/main" val="188318683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3FC74-56BC-0450-7C09-A0CB77998EC6}"/>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4E0A754-EB50-769D-BA3B-AD537C043EE8}"/>
              </a:ext>
            </a:extLst>
          </p:cNvPr>
          <p:cNvSpPr txBox="1">
            <a:spLocks/>
          </p:cNvSpPr>
          <p:nvPr/>
        </p:nvSpPr>
        <p:spPr>
          <a:xfrm>
            <a:off x="1257300" y="1235455"/>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a:solidFill>
                  <a:srgbClr val="C00000"/>
                </a:solidFill>
                <a:ea typeface="+mn-ea"/>
              </a:rPr>
              <a:t>Thu </a:t>
            </a:r>
            <a:r>
              <a:rPr lang="en-US" sz="3600" b="1" dirty="0" err="1">
                <a:solidFill>
                  <a:srgbClr val="C00000"/>
                </a:solidFill>
                <a:ea typeface="+mn-ea"/>
              </a:rPr>
              <a:t>phí</a:t>
            </a:r>
            <a:r>
              <a:rPr lang="en-US" sz="3600" b="1" dirty="0">
                <a:solidFill>
                  <a:srgbClr val="C00000"/>
                </a:solidFill>
                <a:ea typeface="+mn-ea"/>
              </a:rPr>
              <a:t> </a:t>
            </a:r>
            <a:r>
              <a:rPr lang="en-US" sz="3600" b="1" dirty="0" err="1">
                <a:solidFill>
                  <a:srgbClr val="C00000"/>
                </a:solidFill>
                <a:ea typeface="+mn-ea"/>
              </a:rPr>
              <a:t>lệ</a:t>
            </a:r>
            <a:r>
              <a:rPr lang="en-US" sz="3600" b="1" dirty="0">
                <a:solidFill>
                  <a:srgbClr val="C00000"/>
                </a:solidFill>
                <a:ea typeface="+mn-ea"/>
              </a:rPr>
              <a:t> </a:t>
            </a:r>
            <a:r>
              <a:rPr lang="en-US" sz="3600" b="1" dirty="0" err="1">
                <a:solidFill>
                  <a:srgbClr val="C00000"/>
                </a:solidFill>
                <a:ea typeface="+mn-ea"/>
              </a:rPr>
              <a:t>phí</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quyết</a:t>
            </a:r>
            <a:r>
              <a:rPr lang="en-US" sz="3600" b="1" dirty="0">
                <a:solidFill>
                  <a:srgbClr val="C00000"/>
                </a:solidFill>
                <a:ea typeface="+mn-ea"/>
              </a:rPr>
              <a:t> </a:t>
            </a:r>
            <a:r>
              <a:rPr lang="en-US" sz="3600" b="1" dirty="0" err="1">
                <a:solidFill>
                  <a:srgbClr val="C00000"/>
                </a:solidFill>
                <a:ea typeface="+mn-ea"/>
              </a:rPr>
              <a:t>định</a:t>
            </a:r>
            <a:r>
              <a:rPr lang="en-US" sz="3600" b="1" dirty="0">
                <a:solidFill>
                  <a:srgbClr val="C00000"/>
                </a:solidFill>
                <a:ea typeface="+mn-ea"/>
              </a:rPr>
              <a:t> </a:t>
            </a:r>
            <a:r>
              <a:rPr lang="en-US" sz="3600" b="1" dirty="0" err="1">
                <a:solidFill>
                  <a:srgbClr val="C00000"/>
                </a:solidFill>
                <a:ea typeface="+mn-ea"/>
              </a:rPr>
              <a:t>thông</a:t>
            </a:r>
            <a:r>
              <a:rPr lang="en-US" sz="3600" b="1" dirty="0">
                <a:solidFill>
                  <a:srgbClr val="C00000"/>
                </a:solidFill>
                <a:ea typeface="+mn-ea"/>
              </a:rPr>
              <a:t> </a:t>
            </a:r>
            <a:r>
              <a:rPr lang="en-US" sz="3600" b="1" dirty="0" err="1">
                <a:solidFill>
                  <a:srgbClr val="C00000"/>
                </a:solidFill>
                <a:ea typeface="+mn-ea"/>
              </a:rPr>
              <a:t>quan</a:t>
            </a:r>
            <a:endParaRPr lang="vi-VN" sz="3600" b="1" dirty="0">
              <a:solidFill>
                <a:srgbClr val="C00000"/>
              </a:solidFill>
              <a:ea typeface="+mn-ea"/>
            </a:endParaRPr>
          </a:p>
        </p:txBody>
      </p:sp>
      <p:sp>
        <p:nvSpPr>
          <p:cNvPr id="7" name="TextBox 6">
            <a:extLst>
              <a:ext uri="{FF2B5EF4-FFF2-40B4-BE49-F238E27FC236}">
                <a16:creationId xmlns:a16="http://schemas.microsoft.com/office/drawing/2014/main" id="{E2FAEFE3-37BF-E59B-75AB-235B2B534A22}"/>
              </a:ext>
            </a:extLst>
          </p:cNvPr>
          <p:cNvSpPr txBox="1"/>
          <p:nvPr/>
        </p:nvSpPr>
        <p:spPr>
          <a:xfrm>
            <a:off x="1524000" y="4660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A1C15D75-5DEA-F4DB-A5AF-A192DE4BD667}"/>
              </a:ext>
            </a:extLst>
          </p:cNvPr>
          <p:cNvSpPr txBox="1">
            <a:spLocks/>
          </p:cNvSpPr>
          <p:nvPr/>
        </p:nvSpPr>
        <p:spPr>
          <a:xfrm>
            <a:off x="890716" y="2971800"/>
            <a:ext cx="16506567" cy="144780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None/>
            </a:pPr>
            <a:r>
              <a:rPr lang="en-US" sz="3200" b="1" dirty="0">
                <a:solidFill>
                  <a:srgbClr val="002060"/>
                </a:solidFill>
              </a:rPr>
              <a:t>THU PHÍ LỆ PHÍ HẢI QUAN: </a:t>
            </a:r>
            <a:r>
              <a:rPr lang="en-US" sz="3200" b="1" dirty="0" err="1">
                <a:solidFill>
                  <a:srgbClr val="002060"/>
                </a:solidFill>
              </a:rPr>
              <a:t>Căn</a:t>
            </a:r>
            <a:r>
              <a:rPr lang="en-US" sz="3200" b="1" dirty="0">
                <a:solidFill>
                  <a:srgbClr val="002060"/>
                </a:solidFill>
              </a:rPr>
              <a:t> </a:t>
            </a:r>
            <a:r>
              <a:rPr lang="en-US" sz="3200" b="1" dirty="0" err="1">
                <a:solidFill>
                  <a:srgbClr val="002060"/>
                </a:solidFill>
              </a:rPr>
              <a:t>cứ</a:t>
            </a:r>
            <a:r>
              <a:rPr lang="en-US" sz="3200" b="1" dirty="0">
                <a:solidFill>
                  <a:srgbClr val="002060"/>
                </a:solidFill>
              </a:rPr>
              <a:t> </a:t>
            </a:r>
            <a:r>
              <a:rPr lang="en-US" sz="3200" b="1" dirty="0" err="1">
                <a:solidFill>
                  <a:srgbClr val="002060"/>
                </a:solidFill>
              </a:rPr>
              <a:t>vào</a:t>
            </a:r>
            <a:r>
              <a:rPr lang="en-US" sz="3200" b="1" dirty="0">
                <a:solidFill>
                  <a:srgbClr val="002060"/>
                </a:solidFill>
              </a:rPr>
              <a:t> Thông </a:t>
            </a:r>
            <a:r>
              <a:rPr lang="en-US" sz="3200" b="1" dirty="0" err="1">
                <a:solidFill>
                  <a:srgbClr val="002060"/>
                </a:solidFill>
              </a:rPr>
              <a:t>tư</a:t>
            </a:r>
            <a:r>
              <a:rPr lang="en-US" sz="3200" b="1" dirty="0">
                <a:solidFill>
                  <a:srgbClr val="002060"/>
                </a:solidFill>
              </a:rPr>
              <a:t> </a:t>
            </a:r>
            <a:r>
              <a:rPr lang="en-US" sz="3200" b="0" i="0" dirty="0" err="1">
                <a:solidFill>
                  <a:srgbClr val="002060"/>
                </a:solidFill>
                <a:effectLst/>
              </a:rPr>
              <a:t>Số</a:t>
            </a:r>
            <a:r>
              <a:rPr lang="en-US" sz="3200" b="0" i="0" dirty="0">
                <a:solidFill>
                  <a:srgbClr val="002060"/>
                </a:solidFill>
                <a:effectLst/>
              </a:rPr>
              <a:t>: </a:t>
            </a:r>
            <a:r>
              <a:rPr lang="en-US" sz="3200" b="0" i="0" dirty="0">
                <a:solidFill>
                  <a:srgbClr val="002060"/>
                </a:solidFill>
                <a:effectLst/>
                <a:highlight>
                  <a:srgbClr val="FFFF00"/>
                </a:highlight>
              </a:rPr>
              <a:t>14/2021/TT-BTC </a:t>
            </a:r>
            <a:r>
              <a:rPr lang="en-US" sz="3200" b="0" i="1" dirty="0" err="1">
                <a:solidFill>
                  <a:srgbClr val="002060"/>
                </a:solidFill>
                <a:effectLst/>
                <a:highlight>
                  <a:srgbClr val="FFFF00"/>
                </a:highlight>
              </a:rPr>
              <a:t>ngày</a:t>
            </a:r>
            <a:r>
              <a:rPr lang="en-US" sz="3200" b="0" i="0" dirty="0">
                <a:solidFill>
                  <a:srgbClr val="002060"/>
                </a:solidFill>
                <a:effectLst/>
                <a:highlight>
                  <a:srgbClr val="FFFF00"/>
                </a:highlight>
              </a:rPr>
              <a:t> </a:t>
            </a:r>
            <a:r>
              <a:rPr lang="en-US" sz="3200" b="0" i="1" dirty="0">
                <a:solidFill>
                  <a:srgbClr val="002060"/>
                </a:solidFill>
                <a:effectLst/>
                <a:highlight>
                  <a:srgbClr val="FFFF00"/>
                </a:highlight>
              </a:rPr>
              <a:t>18</a:t>
            </a:r>
            <a:r>
              <a:rPr lang="en-US" sz="3200" b="0" i="0" dirty="0">
                <a:solidFill>
                  <a:srgbClr val="002060"/>
                </a:solidFill>
                <a:effectLst/>
                <a:highlight>
                  <a:srgbClr val="FFFF00"/>
                </a:highlight>
              </a:rPr>
              <a:t> </a:t>
            </a:r>
            <a:r>
              <a:rPr lang="en-US" sz="3200" b="0" i="1" dirty="0" err="1">
                <a:solidFill>
                  <a:srgbClr val="002060"/>
                </a:solidFill>
                <a:effectLst/>
                <a:highlight>
                  <a:srgbClr val="FFFF00"/>
                </a:highlight>
              </a:rPr>
              <a:t>tháng</a:t>
            </a:r>
            <a:r>
              <a:rPr lang="en-US" sz="3200" b="0" i="1" dirty="0">
                <a:solidFill>
                  <a:srgbClr val="002060"/>
                </a:solidFill>
                <a:effectLst/>
                <a:highlight>
                  <a:srgbClr val="FFFF00"/>
                </a:highlight>
              </a:rPr>
              <a:t> 02 </a:t>
            </a:r>
            <a:r>
              <a:rPr lang="en-US" sz="3200" b="0" i="1" dirty="0" err="1">
                <a:solidFill>
                  <a:srgbClr val="002060"/>
                </a:solidFill>
                <a:effectLst/>
                <a:highlight>
                  <a:srgbClr val="FFFF00"/>
                </a:highlight>
              </a:rPr>
              <a:t>năm</a:t>
            </a:r>
            <a:r>
              <a:rPr lang="en-US" sz="3200" b="0" i="1" dirty="0">
                <a:solidFill>
                  <a:srgbClr val="002060"/>
                </a:solidFill>
                <a:effectLst/>
                <a:highlight>
                  <a:srgbClr val="FFFF00"/>
                </a:highlight>
              </a:rPr>
              <a:t> 2021</a:t>
            </a:r>
            <a:endParaRPr lang="en-US" sz="3200" b="1" dirty="0">
              <a:solidFill>
                <a:srgbClr val="002060"/>
              </a:solidFill>
              <a:highlight>
                <a:srgbClr val="FFFF00"/>
              </a:highlight>
            </a:endParaRPr>
          </a:p>
        </p:txBody>
      </p:sp>
      <p:pic>
        <p:nvPicPr>
          <p:cNvPr id="8" name="Graphic 7" descr="Badge Tick outline">
            <a:hlinkClick r:id="rId2" action="ppaction://hlinkfile"/>
            <a:extLst>
              <a:ext uri="{FF2B5EF4-FFF2-40B4-BE49-F238E27FC236}">
                <a16:creationId xmlns:a16="http://schemas.microsoft.com/office/drawing/2014/main" id="{7CA089A3-86F8-366A-49E5-A05D6D13509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86800" y="4686300"/>
            <a:ext cx="914400" cy="914400"/>
          </a:xfrm>
          <a:prstGeom prst="rect">
            <a:avLst/>
          </a:prstGeom>
        </p:spPr>
      </p:pic>
    </p:spTree>
    <p:extLst>
      <p:ext uri="{BB962C8B-B14F-4D97-AF65-F5344CB8AC3E}">
        <p14:creationId xmlns:p14="http://schemas.microsoft.com/office/powerpoint/2010/main" val="334826581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D6EB5A-5926-4E05-8B68-D1FCA2D060FD}"/>
              </a:ext>
            </a:extLst>
          </p:cNvPr>
          <p:cNvSpPr>
            <a:spLocks noGrp="1"/>
          </p:cNvSpPr>
          <p:nvPr>
            <p:ph idx="1"/>
          </p:nvPr>
        </p:nvSpPr>
        <p:spPr>
          <a:xfrm>
            <a:off x="459259" y="2162035"/>
            <a:ext cx="17632680" cy="7898606"/>
          </a:xfrm>
        </p:spPr>
        <p:txBody>
          <a:bodyPr>
            <a:noAutofit/>
          </a:bodyPr>
          <a:lstStyle/>
          <a:p>
            <a:pPr marL="0" indent="0">
              <a:lnSpc>
                <a:spcPct val="150000"/>
              </a:lnSpc>
              <a:buNone/>
            </a:pPr>
            <a:r>
              <a:rPr lang="en-GB" dirty="0" err="1">
                <a:solidFill>
                  <a:srgbClr val="002060"/>
                </a:solidFill>
              </a:rPr>
              <a:t>Điều</a:t>
            </a:r>
            <a:r>
              <a:rPr lang="en-GB" dirty="0">
                <a:solidFill>
                  <a:srgbClr val="002060"/>
                </a:solidFill>
              </a:rPr>
              <a:t> 37. Thông </a:t>
            </a:r>
            <a:r>
              <a:rPr lang="en-GB" dirty="0" err="1">
                <a:solidFill>
                  <a:srgbClr val="002060"/>
                </a:solidFill>
              </a:rPr>
              <a:t>quan</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endParaRPr lang="en-GB" dirty="0">
              <a:solidFill>
                <a:srgbClr val="002060"/>
              </a:solidFill>
            </a:endParaRPr>
          </a:p>
          <a:p>
            <a:pPr marL="0" indent="0">
              <a:lnSpc>
                <a:spcPct val="150000"/>
              </a:lnSpc>
              <a:buNone/>
            </a:pPr>
            <a:r>
              <a:rPr lang="vi-VN" dirty="0">
                <a:solidFill>
                  <a:srgbClr val="002060"/>
                </a:solidFill>
              </a:rPr>
              <a:t>1. Hàng hóa được thông quan sau khi đã hoàn thành thủ tục hải quan.</a:t>
            </a:r>
          </a:p>
          <a:p>
            <a:pPr marL="0" indent="0">
              <a:lnSpc>
                <a:spcPct val="150000"/>
              </a:lnSpc>
              <a:buNone/>
            </a:pPr>
            <a:r>
              <a:rPr lang="vi-VN" dirty="0">
                <a:solidFill>
                  <a:srgbClr val="002060"/>
                </a:solidFill>
              </a:rPr>
              <a:t>2. Trường hợp người khai hải quan đã hoàn thành thủ tục hải quan nhưng chưa nộp, nộp</a:t>
            </a:r>
            <a:r>
              <a:rPr lang="en-US" dirty="0">
                <a:solidFill>
                  <a:srgbClr val="002060"/>
                </a:solidFill>
              </a:rPr>
              <a:t> </a:t>
            </a:r>
            <a:r>
              <a:rPr lang="vi-VN" dirty="0">
                <a:solidFill>
                  <a:srgbClr val="002060"/>
                </a:solidFill>
              </a:rPr>
              <a:t>chưa đủ số thuế phải nộp trong thời hạn quy định thì hàng hóa được thông quan khi được</a:t>
            </a:r>
            <a:r>
              <a:rPr lang="en-US" dirty="0">
                <a:solidFill>
                  <a:srgbClr val="002060"/>
                </a:solidFill>
              </a:rPr>
              <a:t> </a:t>
            </a:r>
            <a:r>
              <a:rPr lang="vi-VN" dirty="0">
                <a:solidFill>
                  <a:srgbClr val="002060"/>
                </a:solidFill>
              </a:rPr>
              <a:t>tổ chức tín dụng bảo lãnh về số tiền thuế phải nộp hoặc được áp dụng thời hạn nộp thuế</a:t>
            </a:r>
            <a:r>
              <a:rPr lang="en-US" dirty="0">
                <a:solidFill>
                  <a:srgbClr val="002060"/>
                </a:solidFill>
              </a:rPr>
              <a:t> </a:t>
            </a:r>
            <a:r>
              <a:rPr lang="en-GB" dirty="0" err="1">
                <a:solidFill>
                  <a:srgbClr val="002060"/>
                </a:solidFill>
              </a:rPr>
              <a:t>theo</a:t>
            </a:r>
            <a:r>
              <a:rPr lang="en-GB" dirty="0">
                <a:solidFill>
                  <a:srgbClr val="002060"/>
                </a:solidFill>
              </a:rPr>
              <a:t> </a:t>
            </a:r>
            <a:r>
              <a:rPr lang="en-GB" dirty="0" err="1">
                <a:solidFill>
                  <a:srgbClr val="002060"/>
                </a:solidFill>
              </a:rPr>
              <a:t>quy</a:t>
            </a:r>
            <a:r>
              <a:rPr lang="en-GB" dirty="0">
                <a:solidFill>
                  <a:srgbClr val="002060"/>
                </a:solidFill>
              </a:rPr>
              <a:t> </a:t>
            </a:r>
            <a:r>
              <a:rPr lang="en-GB" dirty="0" err="1">
                <a:solidFill>
                  <a:srgbClr val="002060"/>
                </a:solidFill>
              </a:rPr>
              <a:t>định</a:t>
            </a:r>
            <a:r>
              <a:rPr lang="en-GB" dirty="0">
                <a:solidFill>
                  <a:srgbClr val="002060"/>
                </a:solidFill>
              </a:rPr>
              <a:t> </a:t>
            </a:r>
            <a:r>
              <a:rPr lang="en-GB" dirty="0" err="1">
                <a:solidFill>
                  <a:srgbClr val="002060"/>
                </a:solidFill>
              </a:rPr>
              <a:t>của</a:t>
            </a:r>
            <a:r>
              <a:rPr lang="en-GB" dirty="0">
                <a:solidFill>
                  <a:srgbClr val="002060"/>
                </a:solidFill>
              </a:rPr>
              <a:t> </a:t>
            </a:r>
            <a:r>
              <a:rPr lang="en-GB" dirty="0" err="1">
                <a:solidFill>
                  <a:srgbClr val="002060"/>
                </a:solidFill>
              </a:rPr>
              <a:t>pháp</a:t>
            </a:r>
            <a:r>
              <a:rPr lang="en-GB" dirty="0">
                <a:solidFill>
                  <a:srgbClr val="002060"/>
                </a:solidFill>
              </a:rPr>
              <a:t> </a:t>
            </a:r>
            <a:r>
              <a:rPr lang="en-GB" dirty="0" err="1">
                <a:solidFill>
                  <a:srgbClr val="002060"/>
                </a:solidFill>
              </a:rPr>
              <a:t>luật</a:t>
            </a:r>
            <a:r>
              <a:rPr lang="en-GB" dirty="0">
                <a:solidFill>
                  <a:srgbClr val="002060"/>
                </a:solidFill>
              </a:rPr>
              <a:t> </a:t>
            </a:r>
            <a:r>
              <a:rPr lang="en-GB" dirty="0" err="1">
                <a:solidFill>
                  <a:srgbClr val="002060"/>
                </a:solidFill>
              </a:rPr>
              <a:t>về</a:t>
            </a:r>
            <a:r>
              <a:rPr lang="en-GB" dirty="0">
                <a:solidFill>
                  <a:srgbClr val="002060"/>
                </a:solidFill>
              </a:rPr>
              <a:t> </a:t>
            </a:r>
            <a:r>
              <a:rPr lang="en-GB" dirty="0" err="1">
                <a:solidFill>
                  <a:srgbClr val="002060"/>
                </a:solidFill>
              </a:rPr>
              <a:t>thuế</a:t>
            </a:r>
            <a:r>
              <a:rPr lang="en-GB" dirty="0">
                <a:solidFill>
                  <a:srgbClr val="002060"/>
                </a:solidFill>
              </a:rPr>
              <a:t>.</a:t>
            </a:r>
          </a:p>
          <a:p>
            <a:pPr marL="0" indent="0">
              <a:lnSpc>
                <a:spcPct val="150000"/>
              </a:lnSpc>
              <a:buNone/>
            </a:pPr>
            <a:r>
              <a:rPr lang="vi-VN" dirty="0">
                <a:solidFill>
                  <a:srgbClr val="002060"/>
                </a:solidFill>
              </a:rPr>
              <a:t>3. Trường hợp chủ hàng hóa bị xử phạt vi phạm hành chính về hải quan bằng hình thức</a:t>
            </a:r>
            <a:r>
              <a:rPr lang="en-US" dirty="0">
                <a:solidFill>
                  <a:srgbClr val="002060"/>
                </a:solidFill>
              </a:rPr>
              <a:t> </a:t>
            </a:r>
            <a:r>
              <a:rPr lang="vi-VN" dirty="0">
                <a:solidFill>
                  <a:srgbClr val="002060"/>
                </a:solidFill>
              </a:rPr>
              <a:t>phạt tiền và hàng hóa đó được phép xuất khẩu, nhập khẩu thì hàng hóa có thể được thông</a:t>
            </a:r>
            <a:r>
              <a:rPr lang="en-US" dirty="0">
                <a:solidFill>
                  <a:srgbClr val="002060"/>
                </a:solidFill>
              </a:rPr>
              <a:t> </a:t>
            </a:r>
            <a:r>
              <a:rPr lang="vi-VN" dirty="0">
                <a:solidFill>
                  <a:srgbClr val="002060"/>
                </a:solidFill>
              </a:rPr>
              <a:t>quan nếu đã nộp phạt hoặc được tổ chức tín dụng bảo lãnh về số tiền phải nộp để thực</a:t>
            </a:r>
            <a:r>
              <a:rPr lang="en-US" dirty="0">
                <a:solidFill>
                  <a:srgbClr val="002060"/>
                </a:solidFill>
              </a:rPr>
              <a:t> </a:t>
            </a:r>
            <a:r>
              <a:rPr lang="vi-VN" dirty="0">
                <a:solidFill>
                  <a:srgbClr val="002060"/>
                </a:solidFill>
              </a:rPr>
              <a:t>hiện quyết định xử phạt của cơ quan hải quan hoặc cơ quan nhà nước có thẩm quyền.</a:t>
            </a:r>
            <a:endParaRPr lang="en-GB" dirty="0">
              <a:solidFill>
                <a:srgbClr val="002060"/>
              </a:solidFill>
            </a:endParaRPr>
          </a:p>
        </p:txBody>
      </p:sp>
      <p:sp>
        <p:nvSpPr>
          <p:cNvPr id="5" name="Title 1">
            <a:extLst>
              <a:ext uri="{FF2B5EF4-FFF2-40B4-BE49-F238E27FC236}">
                <a16:creationId xmlns:a16="http://schemas.microsoft.com/office/drawing/2014/main" id="{C8EC5BAC-F274-A720-85CE-6A987BD8D235}"/>
              </a:ext>
            </a:extLst>
          </p:cNvPr>
          <p:cNvSpPr txBox="1">
            <a:spLocks/>
          </p:cNvSpPr>
          <p:nvPr/>
        </p:nvSpPr>
        <p:spPr>
          <a:xfrm>
            <a:off x="457200" y="597694"/>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a:solidFill>
                  <a:srgbClr val="C00000"/>
                </a:solidFill>
                <a:ea typeface="+mn-ea"/>
              </a:rPr>
              <a:t>Thu </a:t>
            </a:r>
            <a:r>
              <a:rPr lang="en-US" sz="3600" b="1" dirty="0" err="1">
                <a:solidFill>
                  <a:srgbClr val="C00000"/>
                </a:solidFill>
                <a:ea typeface="+mn-ea"/>
              </a:rPr>
              <a:t>phí</a:t>
            </a:r>
            <a:r>
              <a:rPr lang="en-US" sz="3600" b="1" dirty="0">
                <a:solidFill>
                  <a:srgbClr val="C00000"/>
                </a:solidFill>
                <a:ea typeface="+mn-ea"/>
              </a:rPr>
              <a:t> </a:t>
            </a:r>
            <a:r>
              <a:rPr lang="en-US" sz="3600" b="1" dirty="0" err="1">
                <a:solidFill>
                  <a:srgbClr val="C00000"/>
                </a:solidFill>
                <a:ea typeface="+mn-ea"/>
              </a:rPr>
              <a:t>lệ</a:t>
            </a:r>
            <a:r>
              <a:rPr lang="en-US" sz="3600" b="1" dirty="0">
                <a:solidFill>
                  <a:srgbClr val="C00000"/>
                </a:solidFill>
                <a:ea typeface="+mn-ea"/>
              </a:rPr>
              <a:t> </a:t>
            </a:r>
            <a:r>
              <a:rPr lang="en-US" sz="3600" b="1" dirty="0" err="1">
                <a:solidFill>
                  <a:srgbClr val="C00000"/>
                </a:solidFill>
                <a:ea typeface="+mn-ea"/>
              </a:rPr>
              <a:t>phí</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quyết</a:t>
            </a:r>
            <a:r>
              <a:rPr lang="en-US" sz="3600" b="1" dirty="0">
                <a:solidFill>
                  <a:srgbClr val="C00000"/>
                </a:solidFill>
                <a:ea typeface="+mn-ea"/>
              </a:rPr>
              <a:t> </a:t>
            </a:r>
            <a:r>
              <a:rPr lang="en-US" sz="3600" b="1" dirty="0" err="1">
                <a:solidFill>
                  <a:srgbClr val="C00000"/>
                </a:solidFill>
                <a:ea typeface="+mn-ea"/>
              </a:rPr>
              <a:t>định</a:t>
            </a:r>
            <a:r>
              <a:rPr lang="en-US" sz="3600" b="1" dirty="0">
                <a:solidFill>
                  <a:srgbClr val="C00000"/>
                </a:solidFill>
                <a:ea typeface="+mn-ea"/>
              </a:rPr>
              <a:t> </a:t>
            </a:r>
            <a:r>
              <a:rPr lang="en-US" sz="3600" b="1" dirty="0" err="1">
                <a:solidFill>
                  <a:srgbClr val="C00000"/>
                </a:solidFill>
                <a:ea typeface="+mn-ea"/>
              </a:rPr>
              <a:t>thông</a:t>
            </a:r>
            <a:r>
              <a:rPr lang="en-US" sz="3600" b="1" dirty="0">
                <a:solidFill>
                  <a:srgbClr val="C00000"/>
                </a:solidFill>
                <a:ea typeface="+mn-ea"/>
              </a:rPr>
              <a:t> </a:t>
            </a:r>
            <a:r>
              <a:rPr lang="en-US" sz="3600" b="1" dirty="0" err="1">
                <a:solidFill>
                  <a:srgbClr val="C00000"/>
                </a:solidFill>
                <a:ea typeface="+mn-ea"/>
              </a:rPr>
              <a:t>quan</a:t>
            </a:r>
            <a:endParaRPr lang="vi-VN" sz="3600" b="1" dirty="0">
              <a:solidFill>
                <a:srgbClr val="C00000"/>
              </a:solidFill>
              <a:ea typeface="+mn-ea"/>
            </a:endParaRPr>
          </a:p>
        </p:txBody>
      </p:sp>
      <p:sp>
        <p:nvSpPr>
          <p:cNvPr id="7" name="TextBox 6">
            <a:extLst>
              <a:ext uri="{FF2B5EF4-FFF2-40B4-BE49-F238E27FC236}">
                <a16:creationId xmlns:a16="http://schemas.microsoft.com/office/drawing/2014/main" id="{57AF5D2B-C361-D970-A3CA-42A1A50ADE72}"/>
              </a:ext>
            </a:extLst>
          </p:cNvPr>
          <p:cNvSpPr txBox="1"/>
          <p:nvPr/>
        </p:nvSpPr>
        <p:spPr>
          <a:xfrm>
            <a:off x="1219200" y="212973"/>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52498688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620F3-1404-5B1F-B2C1-91DB270A853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91531D-98EE-DBC1-A22A-9616B37AF2EA}"/>
              </a:ext>
            </a:extLst>
          </p:cNvPr>
          <p:cNvSpPr>
            <a:spLocks noGrp="1"/>
          </p:cNvSpPr>
          <p:nvPr>
            <p:ph idx="1"/>
          </p:nvPr>
        </p:nvSpPr>
        <p:spPr>
          <a:xfrm>
            <a:off x="459259" y="2162035"/>
            <a:ext cx="17632680" cy="7898606"/>
          </a:xfrm>
        </p:spPr>
        <p:txBody>
          <a:bodyPr>
            <a:noAutofit/>
          </a:bodyPr>
          <a:lstStyle/>
          <a:p>
            <a:pPr marL="0" indent="0">
              <a:lnSpc>
                <a:spcPct val="150000"/>
              </a:lnSpc>
              <a:buNone/>
            </a:pPr>
            <a:r>
              <a:rPr lang="en-GB" dirty="0" err="1">
                <a:solidFill>
                  <a:srgbClr val="002060"/>
                </a:solidFill>
              </a:rPr>
              <a:t>Điều</a:t>
            </a:r>
            <a:r>
              <a:rPr lang="en-GB" dirty="0">
                <a:solidFill>
                  <a:srgbClr val="002060"/>
                </a:solidFill>
              </a:rPr>
              <a:t> 37. Thông </a:t>
            </a:r>
            <a:r>
              <a:rPr lang="en-GB" dirty="0" err="1">
                <a:solidFill>
                  <a:srgbClr val="002060"/>
                </a:solidFill>
              </a:rPr>
              <a:t>quan</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endParaRPr lang="en-GB" dirty="0">
              <a:solidFill>
                <a:srgbClr val="002060"/>
              </a:solidFill>
            </a:endParaRPr>
          </a:p>
          <a:p>
            <a:pPr marL="0" indent="0">
              <a:lnSpc>
                <a:spcPct val="150000"/>
              </a:lnSpc>
              <a:buNone/>
            </a:pPr>
            <a:r>
              <a:rPr lang="vi-VN" dirty="0">
                <a:solidFill>
                  <a:srgbClr val="002060"/>
                </a:solidFill>
              </a:rPr>
              <a:t>4. Đối với hàng hóa phải kiểm tra, phân tích, giám định để xác định có đủ điều kiện được</a:t>
            </a:r>
            <a:r>
              <a:rPr lang="en-US" dirty="0">
                <a:solidFill>
                  <a:srgbClr val="002060"/>
                </a:solidFill>
              </a:rPr>
              <a:t> </a:t>
            </a:r>
            <a:r>
              <a:rPr lang="vi-VN" dirty="0">
                <a:solidFill>
                  <a:srgbClr val="002060"/>
                </a:solidFill>
              </a:rPr>
              <a:t>xuất khẩu, nhập khẩu, cơ quan hải quan chỉ thực hiện thông quan hàng hóa sau khi xác</a:t>
            </a:r>
            <a:r>
              <a:rPr lang="en-US" dirty="0">
                <a:solidFill>
                  <a:srgbClr val="002060"/>
                </a:solidFill>
              </a:rPr>
              <a:t> </a:t>
            </a:r>
            <a:r>
              <a:rPr lang="vi-VN" dirty="0">
                <a:solidFill>
                  <a:srgbClr val="002060"/>
                </a:solidFill>
              </a:rPr>
              <a:t>định hàng hóa được xuất khẩu, nhập khẩu trên cơ sở kết luận kiểm tra, phân tích, giám</a:t>
            </a:r>
            <a:r>
              <a:rPr lang="en-US" dirty="0">
                <a:solidFill>
                  <a:srgbClr val="002060"/>
                </a:solidFill>
              </a:rPr>
              <a:t> </a:t>
            </a:r>
            <a:r>
              <a:rPr lang="vi-VN" dirty="0">
                <a:solidFill>
                  <a:srgbClr val="002060"/>
                </a:solidFill>
              </a:rPr>
              <a:t>định hoặc thông báo miễn kiểm tra của cơ quan kiểm tra chuyên ngành theo quy định của</a:t>
            </a:r>
            <a:r>
              <a:rPr lang="en-US" dirty="0">
                <a:solidFill>
                  <a:srgbClr val="002060"/>
                </a:solidFill>
              </a:rPr>
              <a:t> </a:t>
            </a:r>
            <a:r>
              <a:rPr lang="en-GB" dirty="0" err="1">
                <a:solidFill>
                  <a:srgbClr val="002060"/>
                </a:solidFill>
              </a:rPr>
              <a:t>pháp</a:t>
            </a:r>
            <a:r>
              <a:rPr lang="en-GB" dirty="0">
                <a:solidFill>
                  <a:srgbClr val="002060"/>
                </a:solidFill>
              </a:rPr>
              <a:t> </a:t>
            </a:r>
            <a:r>
              <a:rPr lang="en-GB" dirty="0" err="1">
                <a:solidFill>
                  <a:srgbClr val="002060"/>
                </a:solidFill>
              </a:rPr>
              <a:t>luật</a:t>
            </a:r>
            <a:r>
              <a:rPr lang="en-GB" dirty="0">
                <a:solidFill>
                  <a:srgbClr val="002060"/>
                </a:solidFill>
              </a:rPr>
              <a:t>.</a:t>
            </a:r>
          </a:p>
          <a:p>
            <a:pPr marL="0" indent="0">
              <a:lnSpc>
                <a:spcPct val="150000"/>
              </a:lnSpc>
              <a:buNone/>
            </a:pPr>
            <a:r>
              <a:rPr lang="en-GB" dirty="0">
                <a:solidFill>
                  <a:srgbClr val="002060"/>
                </a:solidFill>
              </a:rPr>
              <a:t>5.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r>
              <a:rPr lang="en-GB" dirty="0" err="1">
                <a:solidFill>
                  <a:srgbClr val="002060"/>
                </a:solidFill>
              </a:rPr>
              <a:t>phục</a:t>
            </a:r>
            <a:r>
              <a:rPr lang="en-GB" dirty="0">
                <a:solidFill>
                  <a:srgbClr val="002060"/>
                </a:solidFill>
              </a:rPr>
              <a:t> </a:t>
            </a:r>
            <a:r>
              <a:rPr lang="en-GB" dirty="0" err="1">
                <a:solidFill>
                  <a:srgbClr val="002060"/>
                </a:solidFill>
              </a:rPr>
              <a:t>vụ</a:t>
            </a:r>
            <a:r>
              <a:rPr lang="en-GB" dirty="0">
                <a:solidFill>
                  <a:srgbClr val="002060"/>
                </a:solidFill>
              </a:rPr>
              <a:t> </a:t>
            </a:r>
            <a:r>
              <a:rPr lang="en-GB" dirty="0" err="1">
                <a:solidFill>
                  <a:srgbClr val="002060"/>
                </a:solidFill>
              </a:rPr>
              <a:t>yêu</a:t>
            </a:r>
            <a:r>
              <a:rPr lang="en-GB" dirty="0">
                <a:solidFill>
                  <a:srgbClr val="002060"/>
                </a:solidFill>
              </a:rPr>
              <a:t> </a:t>
            </a:r>
            <a:r>
              <a:rPr lang="en-GB" dirty="0" err="1">
                <a:solidFill>
                  <a:srgbClr val="002060"/>
                </a:solidFill>
              </a:rPr>
              <a:t>cầu</a:t>
            </a:r>
            <a:r>
              <a:rPr lang="en-GB" dirty="0">
                <a:solidFill>
                  <a:srgbClr val="002060"/>
                </a:solidFill>
              </a:rPr>
              <a:t> </a:t>
            </a:r>
            <a:r>
              <a:rPr lang="en-GB" dirty="0" err="1">
                <a:solidFill>
                  <a:srgbClr val="002060"/>
                </a:solidFill>
              </a:rPr>
              <a:t>khẩn</a:t>
            </a:r>
            <a:r>
              <a:rPr lang="en-GB" dirty="0">
                <a:solidFill>
                  <a:srgbClr val="002060"/>
                </a:solidFill>
              </a:rPr>
              <a:t> </a:t>
            </a:r>
            <a:r>
              <a:rPr lang="en-GB" dirty="0" err="1">
                <a:solidFill>
                  <a:srgbClr val="002060"/>
                </a:solidFill>
              </a:rPr>
              <a:t>cấp</a:t>
            </a:r>
            <a:r>
              <a:rPr lang="en-GB" dirty="0">
                <a:solidFill>
                  <a:srgbClr val="002060"/>
                </a:solidFill>
              </a:rPr>
              <a:t>; </a:t>
            </a:r>
            <a:r>
              <a:rPr lang="en-GB" dirty="0" err="1">
                <a:solidFill>
                  <a:srgbClr val="002060"/>
                </a:solidFill>
              </a:rPr>
              <a:t>hàng</a:t>
            </a:r>
            <a:r>
              <a:rPr lang="en-GB" dirty="0">
                <a:solidFill>
                  <a:srgbClr val="002060"/>
                </a:solidFill>
              </a:rPr>
              <a:t> </a:t>
            </a:r>
            <a:r>
              <a:rPr lang="en-GB" dirty="0" err="1">
                <a:solidFill>
                  <a:srgbClr val="002060"/>
                </a:solidFill>
              </a:rPr>
              <a:t>hóa</a:t>
            </a:r>
            <a:r>
              <a:rPr lang="en-GB" dirty="0">
                <a:solidFill>
                  <a:srgbClr val="002060"/>
                </a:solidFill>
              </a:rPr>
              <a:t> </a:t>
            </a:r>
            <a:r>
              <a:rPr lang="en-GB" dirty="0" err="1">
                <a:solidFill>
                  <a:srgbClr val="002060"/>
                </a:solidFill>
              </a:rPr>
              <a:t>chuyên</a:t>
            </a:r>
            <a:r>
              <a:rPr lang="en-GB" dirty="0">
                <a:solidFill>
                  <a:srgbClr val="002060"/>
                </a:solidFill>
              </a:rPr>
              <a:t> </a:t>
            </a:r>
            <a:r>
              <a:rPr lang="en-GB" dirty="0" err="1">
                <a:solidFill>
                  <a:srgbClr val="002060"/>
                </a:solidFill>
              </a:rPr>
              <a:t>dùng</a:t>
            </a:r>
            <a:r>
              <a:rPr lang="en-GB" dirty="0">
                <a:solidFill>
                  <a:srgbClr val="002060"/>
                </a:solidFill>
              </a:rPr>
              <a:t> </a:t>
            </a:r>
            <a:r>
              <a:rPr lang="en-GB" dirty="0" err="1">
                <a:solidFill>
                  <a:srgbClr val="002060"/>
                </a:solidFill>
              </a:rPr>
              <a:t>phục</a:t>
            </a:r>
            <a:r>
              <a:rPr lang="en-GB" dirty="0">
                <a:solidFill>
                  <a:srgbClr val="002060"/>
                </a:solidFill>
              </a:rPr>
              <a:t> </a:t>
            </a:r>
            <a:r>
              <a:rPr lang="en-GB" dirty="0" err="1">
                <a:solidFill>
                  <a:srgbClr val="002060"/>
                </a:solidFill>
              </a:rPr>
              <a:t>vụ</a:t>
            </a:r>
            <a:r>
              <a:rPr lang="en-GB" dirty="0">
                <a:solidFill>
                  <a:srgbClr val="002060"/>
                </a:solidFill>
              </a:rPr>
              <a:t> an </a:t>
            </a:r>
            <a:r>
              <a:rPr lang="en-GB" dirty="0" err="1">
                <a:solidFill>
                  <a:srgbClr val="002060"/>
                </a:solidFill>
              </a:rPr>
              <a:t>ninh</a:t>
            </a:r>
            <a:r>
              <a:rPr lang="en-GB" dirty="0">
                <a:solidFill>
                  <a:srgbClr val="002060"/>
                </a:solidFill>
              </a:rPr>
              <a:t>, </a:t>
            </a:r>
            <a:r>
              <a:rPr lang="en-GB" dirty="0" err="1">
                <a:solidFill>
                  <a:srgbClr val="002060"/>
                </a:solidFill>
              </a:rPr>
              <a:t>quốc</a:t>
            </a:r>
            <a:r>
              <a:rPr lang="en-GB" dirty="0">
                <a:solidFill>
                  <a:srgbClr val="002060"/>
                </a:solidFill>
              </a:rPr>
              <a:t> </a:t>
            </a:r>
            <a:r>
              <a:rPr lang="vi-VN" dirty="0">
                <a:solidFill>
                  <a:srgbClr val="002060"/>
                </a:solidFill>
              </a:rPr>
              <a:t>phòng; túi ngoại giao, túi lãnh sự, hành lý của cơ quan, tổ chức, cá nhân được hưởng</a:t>
            </a:r>
            <a:r>
              <a:rPr lang="en-US" dirty="0">
                <a:solidFill>
                  <a:srgbClr val="002060"/>
                </a:solidFill>
              </a:rPr>
              <a:t> </a:t>
            </a:r>
            <a:r>
              <a:rPr lang="vi-VN" dirty="0">
                <a:solidFill>
                  <a:srgbClr val="002060"/>
                </a:solidFill>
              </a:rPr>
              <a:t>quyền ưu đãi, miễn trừ được thông quan theo quy định tại Điều 50 và Điều 57 của Luật</a:t>
            </a:r>
            <a:r>
              <a:rPr lang="en-US" dirty="0">
                <a:solidFill>
                  <a:srgbClr val="002060"/>
                </a:solidFill>
              </a:rPr>
              <a:t> </a:t>
            </a:r>
            <a:r>
              <a:rPr lang="en-GB" dirty="0" err="1">
                <a:solidFill>
                  <a:srgbClr val="002060"/>
                </a:solidFill>
              </a:rPr>
              <a:t>này</a:t>
            </a:r>
            <a:r>
              <a:rPr lang="en-GB" dirty="0">
                <a:solidFill>
                  <a:srgbClr val="002060"/>
                </a:solidFill>
              </a:rPr>
              <a:t>.</a:t>
            </a:r>
          </a:p>
        </p:txBody>
      </p:sp>
      <p:sp>
        <p:nvSpPr>
          <p:cNvPr id="5" name="Title 1">
            <a:extLst>
              <a:ext uri="{FF2B5EF4-FFF2-40B4-BE49-F238E27FC236}">
                <a16:creationId xmlns:a16="http://schemas.microsoft.com/office/drawing/2014/main" id="{49CBE3C2-4112-A1A7-C0FB-55DBED13CC68}"/>
              </a:ext>
            </a:extLst>
          </p:cNvPr>
          <p:cNvSpPr txBox="1">
            <a:spLocks/>
          </p:cNvSpPr>
          <p:nvPr/>
        </p:nvSpPr>
        <p:spPr>
          <a:xfrm>
            <a:off x="457200" y="597694"/>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a:solidFill>
                  <a:srgbClr val="C00000"/>
                </a:solidFill>
                <a:ea typeface="+mn-ea"/>
              </a:rPr>
              <a:t>Thu </a:t>
            </a:r>
            <a:r>
              <a:rPr lang="en-US" sz="3600" b="1" dirty="0" err="1">
                <a:solidFill>
                  <a:srgbClr val="C00000"/>
                </a:solidFill>
                <a:ea typeface="+mn-ea"/>
              </a:rPr>
              <a:t>phí</a:t>
            </a:r>
            <a:r>
              <a:rPr lang="en-US" sz="3600" b="1" dirty="0">
                <a:solidFill>
                  <a:srgbClr val="C00000"/>
                </a:solidFill>
                <a:ea typeface="+mn-ea"/>
              </a:rPr>
              <a:t> </a:t>
            </a:r>
            <a:r>
              <a:rPr lang="en-US" sz="3600" b="1" dirty="0" err="1">
                <a:solidFill>
                  <a:srgbClr val="C00000"/>
                </a:solidFill>
                <a:ea typeface="+mn-ea"/>
              </a:rPr>
              <a:t>lệ</a:t>
            </a:r>
            <a:r>
              <a:rPr lang="en-US" sz="3600" b="1" dirty="0">
                <a:solidFill>
                  <a:srgbClr val="C00000"/>
                </a:solidFill>
                <a:ea typeface="+mn-ea"/>
              </a:rPr>
              <a:t> </a:t>
            </a:r>
            <a:r>
              <a:rPr lang="en-US" sz="3600" b="1" dirty="0" err="1">
                <a:solidFill>
                  <a:srgbClr val="C00000"/>
                </a:solidFill>
                <a:ea typeface="+mn-ea"/>
              </a:rPr>
              <a:t>phí</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quyết</a:t>
            </a:r>
            <a:r>
              <a:rPr lang="en-US" sz="3600" b="1" dirty="0">
                <a:solidFill>
                  <a:srgbClr val="C00000"/>
                </a:solidFill>
                <a:ea typeface="+mn-ea"/>
              </a:rPr>
              <a:t> </a:t>
            </a:r>
            <a:r>
              <a:rPr lang="en-US" sz="3600" b="1" dirty="0" err="1">
                <a:solidFill>
                  <a:srgbClr val="C00000"/>
                </a:solidFill>
                <a:ea typeface="+mn-ea"/>
              </a:rPr>
              <a:t>định</a:t>
            </a:r>
            <a:r>
              <a:rPr lang="en-US" sz="3600" b="1" dirty="0">
                <a:solidFill>
                  <a:srgbClr val="C00000"/>
                </a:solidFill>
                <a:ea typeface="+mn-ea"/>
              </a:rPr>
              <a:t> </a:t>
            </a:r>
            <a:r>
              <a:rPr lang="en-US" sz="3600" b="1" dirty="0" err="1">
                <a:solidFill>
                  <a:srgbClr val="C00000"/>
                </a:solidFill>
                <a:ea typeface="+mn-ea"/>
              </a:rPr>
              <a:t>thông</a:t>
            </a:r>
            <a:r>
              <a:rPr lang="en-US" sz="3600" b="1" dirty="0">
                <a:solidFill>
                  <a:srgbClr val="C00000"/>
                </a:solidFill>
                <a:ea typeface="+mn-ea"/>
              </a:rPr>
              <a:t> </a:t>
            </a:r>
            <a:r>
              <a:rPr lang="en-US" sz="3600" b="1" dirty="0" err="1">
                <a:solidFill>
                  <a:srgbClr val="C00000"/>
                </a:solidFill>
                <a:ea typeface="+mn-ea"/>
              </a:rPr>
              <a:t>quan</a:t>
            </a:r>
            <a:endParaRPr lang="vi-VN" sz="3600" b="1" dirty="0">
              <a:solidFill>
                <a:srgbClr val="C00000"/>
              </a:solidFill>
              <a:ea typeface="+mn-ea"/>
            </a:endParaRPr>
          </a:p>
        </p:txBody>
      </p:sp>
      <p:sp>
        <p:nvSpPr>
          <p:cNvPr id="7" name="TextBox 6">
            <a:extLst>
              <a:ext uri="{FF2B5EF4-FFF2-40B4-BE49-F238E27FC236}">
                <a16:creationId xmlns:a16="http://schemas.microsoft.com/office/drawing/2014/main" id="{0105639C-26A2-8AFD-2976-1C378AD53674}"/>
              </a:ext>
            </a:extLst>
          </p:cNvPr>
          <p:cNvSpPr txBox="1"/>
          <p:nvPr/>
        </p:nvSpPr>
        <p:spPr>
          <a:xfrm>
            <a:off x="1219200" y="212973"/>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272638625"/>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23493-546E-5372-265B-3339757CA61F}"/>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38BBCA0D-6E54-DAD0-792C-D8ADCF8AA643}"/>
              </a:ext>
            </a:extLst>
          </p:cNvPr>
          <p:cNvSpPr txBox="1">
            <a:spLocks/>
          </p:cNvSpPr>
          <p:nvPr/>
        </p:nvSpPr>
        <p:spPr>
          <a:xfrm>
            <a:off x="457200" y="597694"/>
            <a:ext cx="15773400" cy="1676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600" b="1" dirty="0">
                <a:solidFill>
                  <a:srgbClr val="C00000"/>
                </a:solidFill>
                <a:ea typeface="+mn-ea"/>
              </a:rPr>
              <a:t>Thu </a:t>
            </a:r>
            <a:r>
              <a:rPr lang="en-US" sz="3600" b="1" dirty="0" err="1">
                <a:solidFill>
                  <a:srgbClr val="C00000"/>
                </a:solidFill>
                <a:ea typeface="+mn-ea"/>
              </a:rPr>
              <a:t>phí</a:t>
            </a:r>
            <a:r>
              <a:rPr lang="en-US" sz="3600" b="1" dirty="0">
                <a:solidFill>
                  <a:srgbClr val="C00000"/>
                </a:solidFill>
                <a:ea typeface="+mn-ea"/>
              </a:rPr>
              <a:t> </a:t>
            </a:r>
            <a:r>
              <a:rPr lang="en-US" sz="3600" b="1" dirty="0" err="1">
                <a:solidFill>
                  <a:srgbClr val="C00000"/>
                </a:solidFill>
                <a:ea typeface="+mn-ea"/>
              </a:rPr>
              <a:t>lệ</a:t>
            </a:r>
            <a:r>
              <a:rPr lang="en-US" sz="3600" b="1" dirty="0">
                <a:solidFill>
                  <a:srgbClr val="C00000"/>
                </a:solidFill>
                <a:ea typeface="+mn-ea"/>
              </a:rPr>
              <a:t> </a:t>
            </a:r>
            <a:r>
              <a:rPr lang="en-US" sz="3600" b="1" dirty="0" err="1">
                <a:solidFill>
                  <a:srgbClr val="C00000"/>
                </a:solidFill>
                <a:ea typeface="+mn-ea"/>
              </a:rPr>
              <a:t>phí</a:t>
            </a:r>
            <a:r>
              <a:rPr lang="en-US" sz="3600" b="1" dirty="0">
                <a:solidFill>
                  <a:srgbClr val="C00000"/>
                </a:solidFill>
                <a:ea typeface="+mn-ea"/>
              </a:rPr>
              <a:t> </a:t>
            </a:r>
            <a:r>
              <a:rPr lang="en-US" sz="3600" b="1" dirty="0" err="1">
                <a:solidFill>
                  <a:srgbClr val="C00000"/>
                </a:solidFill>
                <a:ea typeface="+mn-ea"/>
              </a:rPr>
              <a:t>Hải</a:t>
            </a:r>
            <a:r>
              <a:rPr lang="en-US" sz="3600" b="1" dirty="0">
                <a:solidFill>
                  <a:srgbClr val="C00000"/>
                </a:solidFill>
                <a:ea typeface="+mn-ea"/>
              </a:rPr>
              <a:t> </a:t>
            </a:r>
            <a:r>
              <a:rPr lang="en-US" sz="3600" b="1" dirty="0" err="1">
                <a:solidFill>
                  <a:srgbClr val="C00000"/>
                </a:solidFill>
                <a:ea typeface="+mn-ea"/>
              </a:rPr>
              <a:t>quan</a:t>
            </a:r>
            <a:r>
              <a:rPr lang="en-US" sz="3600" b="1" dirty="0">
                <a:solidFill>
                  <a:srgbClr val="C00000"/>
                </a:solidFill>
                <a:ea typeface="+mn-ea"/>
              </a:rPr>
              <a:t> </a:t>
            </a:r>
            <a:r>
              <a:rPr lang="en-US" sz="3600" b="1" dirty="0" err="1">
                <a:solidFill>
                  <a:srgbClr val="C00000"/>
                </a:solidFill>
                <a:ea typeface="+mn-ea"/>
              </a:rPr>
              <a:t>và</a:t>
            </a:r>
            <a:r>
              <a:rPr lang="en-US" sz="3600" b="1" dirty="0">
                <a:solidFill>
                  <a:srgbClr val="C00000"/>
                </a:solidFill>
                <a:ea typeface="+mn-ea"/>
              </a:rPr>
              <a:t> </a:t>
            </a:r>
            <a:r>
              <a:rPr lang="en-US" sz="3600" b="1" dirty="0" err="1">
                <a:solidFill>
                  <a:srgbClr val="C00000"/>
                </a:solidFill>
                <a:ea typeface="+mn-ea"/>
              </a:rPr>
              <a:t>quyết</a:t>
            </a:r>
            <a:r>
              <a:rPr lang="en-US" sz="3600" b="1" dirty="0">
                <a:solidFill>
                  <a:srgbClr val="C00000"/>
                </a:solidFill>
                <a:ea typeface="+mn-ea"/>
              </a:rPr>
              <a:t> </a:t>
            </a:r>
            <a:r>
              <a:rPr lang="en-US" sz="3600" b="1" dirty="0" err="1">
                <a:solidFill>
                  <a:srgbClr val="C00000"/>
                </a:solidFill>
                <a:ea typeface="+mn-ea"/>
              </a:rPr>
              <a:t>định</a:t>
            </a:r>
            <a:r>
              <a:rPr lang="en-US" sz="3600" b="1" dirty="0">
                <a:solidFill>
                  <a:srgbClr val="C00000"/>
                </a:solidFill>
                <a:ea typeface="+mn-ea"/>
              </a:rPr>
              <a:t> </a:t>
            </a:r>
            <a:r>
              <a:rPr lang="en-US" sz="3600" b="1" dirty="0" err="1">
                <a:solidFill>
                  <a:srgbClr val="C00000"/>
                </a:solidFill>
                <a:ea typeface="+mn-ea"/>
              </a:rPr>
              <a:t>thông</a:t>
            </a:r>
            <a:r>
              <a:rPr lang="en-US" sz="3600" b="1" dirty="0">
                <a:solidFill>
                  <a:srgbClr val="C00000"/>
                </a:solidFill>
                <a:ea typeface="+mn-ea"/>
              </a:rPr>
              <a:t> </a:t>
            </a:r>
            <a:r>
              <a:rPr lang="en-US" sz="3600" b="1" dirty="0" err="1">
                <a:solidFill>
                  <a:srgbClr val="C00000"/>
                </a:solidFill>
                <a:ea typeface="+mn-ea"/>
              </a:rPr>
              <a:t>quan</a:t>
            </a:r>
            <a:endParaRPr lang="vi-VN" sz="3600" b="1" dirty="0">
              <a:solidFill>
                <a:srgbClr val="C00000"/>
              </a:solidFill>
              <a:ea typeface="+mn-ea"/>
            </a:endParaRPr>
          </a:p>
        </p:txBody>
      </p:sp>
      <p:sp>
        <p:nvSpPr>
          <p:cNvPr id="7" name="TextBox 6">
            <a:extLst>
              <a:ext uri="{FF2B5EF4-FFF2-40B4-BE49-F238E27FC236}">
                <a16:creationId xmlns:a16="http://schemas.microsoft.com/office/drawing/2014/main" id="{A0100EE8-E067-4B9C-18A8-A07902C59A9F}"/>
              </a:ext>
            </a:extLst>
          </p:cNvPr>
          <p:cNvSpPr txBox="1"/>
          <p:nvPr/>
        </p:nvSpPr>
        <p:spPr>
          <a:xfrm>
            <a:off x="1219200" y="212973"/>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a:t>
            </a:r>
            <a:r>
              <a:rPr lang="vi-VN" sz="4400" b="1" dirty="0">
                <a:solidFill>
                  <a:srgbClr val="24225C"/>
                </a:solidFill>
                <a:latin typeface="Arial" panose="020B0604020202020204" pitchFamily="34" charset="0"/>
                <a:cs typeface="Arial" panose="020B0604020202020204" pitchFamily="34" charset="0"/>
              </a:rPr>
              <a:t> (tt)</a:t>
            </a:r>
            <a:r>
              <a:rPr lang="en-US" sz="4400" b="1" dirty="0">
                <a:solidFill>
                  <a:srgbClr val="24225C"/>
                </a:solidFill>
                <a:latin typeface="Arial" panose="020B0604020202020204" pitchFamily="34" charset="0"/>
                <a:cs typeface="Arial" panose="020B0604020202020204" pitchFamily="34" charset="0"/>
              </a:rPr>
              <a:t>	</a:t>
            </a:r>
          </a:p>
        </p:txBody>
      </p:sp>
      <p:sp>
        <p:nvSpPr>
          <p:cNvPr id="6" name="Content Placeholder 2">
            <a:extLst>
              <a:ext uri="{FF2B5EF4-FFF2-40B4-BE49-F238E27FC236}">
                <a16:creationId xmlns:a16="http://schemas.microsoft.com/office/drawing/2014/main" id="{74747048-340B-93E2-A54D-7EA3CC72B1E6}"/>
              </a:ext>
            </a:extLst>
          </p:cNvPr>
          <p:cNvSpPr>
            <a:spLocks noGrp="1"/>
          </p:cNvSpPr>
          <p:nvPr>
            <p:ph idx="1"/>
          </p:nvPr>
        </p:nvSpPr>
        <p:spPr>
          <a:xfrm>
            <a:off x="465438" y="2274094"/>
            <a:ext cx="17530133" cy="8660219"/>
          </a:xfrm>
        </p:spPr>
        <p:txBody>
          <a:bodyPr>
            <a:noAutofit/>
          </a:bodyPr>
          <a:lstStyle/>
          <a:p>
            <a:pPr marL="0" indent="0">
              <a:lnSpc>
                <a:spcPct val="120000"/>
              </a:lnSpc>
              <a:spcBef>
                <a:spcPts val="0"/>
              </a:spcBef>
              <a:buNone/>
            </a:pPr>
            <a:r>
              <a:rPr lang="fr-FR" dirty="0" err="1">
                <a:solidFill>
                  <a:srgbClr val="002060"/>
                </a:solidFill>
              </a:rPr>
              <a:t>Khoản</a:t>
            </a:r>
            <a:r>
              <a:rPr lang="fr-FR" dirty="0">
                <a:solidFill>
                  <a:srgbClr val="002060"/>
                </a:solidFill>
              </a:rPr>
              <a:t> 2 </a:t>
            </a:r>
            <a:r>
              <a:rPr lang="fr-FR" dirty="0" err="1">
                <a:solidFill>
                  <a:srgbClr val="002060"/>
                </a:solidFill>
              </a:rPr>
              <a:t>Điều</a:t>
            </a:r>
            <a:r>
              <a:rPr lang="fr-FR" dirty="0">
                <a:solidFill>
                  <a:srgbClr val="002060"/>
                </a:solidFill>
              </a:rPr>
              <a:t> 32 </a:t>
            </a:r>
            <a:r>
              <a:rPr lang="fr-FR" dirty="0" err="1">
                <a:solidFill>
                  <a:srgbClr val="002060"/>
                </a:solidFill>
              </a:rPr>
              <a:t>Nghị</a:t>
            </a:r>
            <a:r>
              <a:rPr lang="fr-FR" dirty="0">
                <a:solidFill>
                  <a:srgbClr val="002060"/>
                </a:solidFill>
              </a:rPr>
              <a:t> </a:t>
            </a:r>
            <a:r>
              <a:rPr lang="fr-FR" dirty="0" err="1">
                <a:solidFill>
                  <a:srgbClr val="002060"/>
                </a:solidFill>
              </a:rPr>
              <a:t>định</a:t>
            </a:r>
            <a:r>
              <a:rPr lang="fr-FR" dirty="0">
                <a:solidFill>
                  <a:srgbClr val="002060"/>
                </a:solidFill>
              </a:rPr>
              <a:t> </a:t>
            </a:r>
            <a:r>
              <a:rPr lang="fr-FR" dirty="0" err="1">
                <a:solidFill>
                  <a:srgbClr val="002060"/>
                </a:solidFill>
              </a:rPr>
              <a:t>số</a:t>
            </a:r>
            <a:r>
              <a:rPr lang="fr-FR" dirty="0">
                <a:solidFill>
                  <a:srgbClr val="002060"/>
                </a:solidFill>
              </a:rPr>
              <a:t> 08/2015/NĐ-CP </a:t>
            </a:r>
            <a:r>
              <a:rPr lang="fr-FR" dirty="0" err="1">
                <a:solidFill>
                  <a:srgbClr val="002060"/>
                </a:solidFill>
              </a:rPr>
              <a:t>và</a:t>
            </a:r>
            <a:r>
              <a:rPr lang="fr-FR" dirty="0">
                <a:solidFill>
                  <a:srgbClr val="002060"/>
                </a:solidFill>
              </a:rPr>
              <a:t> </a:t>
            </a:r>
            <a:r>
              <a:rPr lang="fr-FR" dirty="0" err="1">
                <a:solidFill>
                  <a:srgbClr val="002060"/>
                </a:solidFill>
              </a:rPr>
              <a:t>được</a:t>
            </a:r>
            <a:r>
              <a:rPr lang="fr-FR" dirty="0">
                <a:solidFill>
                  <a:srgbClr val="002060"/>
                </a:solidFill>
              </a:rPr>
              <a:t> </a:t>
            </a:r>
            <a:r>
              <a:rPr lang="fr-FR" dirty="0" err="1">
                <a:solidFill>
                  <a:srgbClr val="002060"/>
                </a:solidFill>
              </a:rPr>
              <a:t>hướng</a:t>
            </a:r>
            <a:r>
              <a:rPr lang="fr-FR" dirty="0">
                <a:solidFill>
                  <a:srgbClr val="002060"/>
                </a:solidFill>
              </a:rPr>
              <a:t> </a:t>
            </a:r>
            <a:r>
              <a:rPr lang="fr-FR" dirty="0" err="1">
                <a:solidFill>
                  <a:srgbClr val="002060"/>
                </a:solidFill>
              </a:rPr>
              <a:t>dẫn</a:t>
            </a:r>
            <a:r>
              <a:rPr lang="fr-FR" dirty="0">
                <a:solidFill>
                  <a:srgbClr val="002060"/>
                </a:solidFill>
              </a:rPr>
              <a:t> </a:t>
            </a:r>
            <a:r>
              <a:rPr lang="fr-FR" dirty="0" err="1">
                <a:solidFill>
                  <a:srgbClr val="002060"/>
                </a:solidFill>
              </a:rPr>
              <a:t>cụ</a:t>
            </a:r>
            <a:r>
              <a:rPr lang="fr-FR" dirty="0">
                <a:solidFill>
                  <a:srgbClr val="002060"/>
                </a:solidFill>
              </a:rPr>
              <a:t> </a:t>
            </a:r>
            <a:r>
              <a:rPr lang="fr-FR" dirty="0" err="1">
                <a:solidFill>
                  <a:srgbClr val="002060"/>
                </a:solidFill>
              </a:rPr>
              <a:t>thể</a:t>
            </a:r>
            <a:r>
              <a:rPr lang="fr-FR" dirty="0">
                <a:solidFill>
                  <a:srgbClr val="002060"/>
                </a:solidFill>
              </a:rPr>
              <a:t> </a:t>
            </a:r>
            <a:r>
              <a:rPr lang="fr-FR" dirty="0" err="1">
                <a:solidFill>
                  <a:srgbClr val="002060"/>
                </a:solidFill>
              </a:rPr>
              <a:t>như</a:t>
            </a:r>
            <a:r>
              <a:rPr lang="fr-FR" dirty="0">
                <a:solidFill>
                  <a:srgbClr val="002060"/>
                </a:solidFill>
              </a:rPr>
              <a:t> </a:t>
            </a:r>
            <a:r>
              <a:rPr lang="fr-FR" dirty="0" err="1">
                <a:solidFill>
                  <a:srgbClr val="002060"/>
                </a:solidFill>
              </a:rPr>
              <a:t>sau</a:t>
            </a:r>
            <a:r>
              <a:rPr lang="fr-FR" dirty="0">
                <a:solidFill>
                  <a:srgbClr val="002060"/>
                </a:solidFill>
              </a:rPr>
              <a:t>:</a:t>
            </a:r>
            <a:endParaRPr lang="en-GB" dirty="0">
              <a:solidFill>
                <a:srgbClr val="002060"/>
              </a:solidFill>
            </a:endParaRPr>
          </a:p>
          <a:p>
            <a:pPr marL="0" indent="0">
              <a:lnSpc>
                <a:spcPct val="120000"/>
              </a:lnSpc>
              <a:spcBef>
                <a:spcPts val="0"/>
              </a:spcBef>
              <a:buNone/>
            </a:pPr>
            <a:r>
              <a:rPr lang="fr-FR" dirty="0">
                <a:solidFill>
                  <a:srgbClr val="002060"/>
                </a:solidFill>
              </a:rPr>
              <a:t>1. </a:t>
            </a:r>
            <a:r>
              <a:rPr lang="fr-FR" dirty="0" err="1">
                <a:solidFill>
                  <a:srgbClr val="002060"/>
                </a:solidFill>
              </a:rPr>
              <a:t>Hàng</a:t>
            </a:r>
            <a:r>
              <a:rPr lang="fr-FR" dirty="0">
                <a:solidFill>
                  <a:srgbClr val="002060"/>
                </a:solidFill>
              </a:rPr>
              <a:t> </a:t>
            </a:r>
            <a:r>
              <a:rPr lang="fr-FR" dirty="0" err="1">
                <a:solidFill>
                  <a:srgbClr val="002060"/>
                </a:solidFill>
              </a:rPr>
              <a:t>hóa</a:t>
            </a:r>
            <a:r>
              <a:rPr lang="fr-FR" dirty="0">
                <a:solidFill>
                  <a:srgbClr val="002060"/>
                </a:solidFill>
              </a:rPr>
              <a:t> </a:t>
            </a:r>
            <a:r>
              <a:rPr lang="fr-FR" dirty="0" err="1">
                <a:solidFill>
                  <a:srgbClr val="002060"/>
                </a:solidFill>
              </a:rPr>
              <a:t>được</a:t>
            </a:r>
            <a:r>
              <a:rPr lang="fr-FR" dirty="0">
                <a:solidFill>
                  <a:srgbClr val="002060"/>
                </a:solidFill>
              </a:rPr>
              <a:t> </a:t>
            </a:r>
            <a:r>
              <a:rPr lang="fr-FR" dirty="0" err="1">
                <a:solidFill>
                  <a:srgbClr val="002060"/>
                </a:solidFill>
              </a:rPr>
              <a:t>thông</a:t>
            </a:r>
            <a:r>
              <a:rPr lang="fr-FR" dirty="0">
                <a:solidFill>
                  <a:srgbClr val="002060"/>
                </a:solidFill>
              </a:rPr>
              <a:t> </a:t>
            </a:r>
            <a:r>
              <a:rPr lang="fr-FR" dirty="0" err="1">
                <a:solidFill>
                  <a:srgbClr val="002060"/>
                </a:solidFill>
              </a:rPr>
              <a:t>quan</a:t>
            </a:r>
            <a:r>
              <a:rPr lang="fr-FR" dirty="0">
                <a:solidFill>
                  <a:srgbClr val="002060"/>
                </a:solidFill>
              </a:rPr>
              <a:t> </a:t>
            </a:r>
            <a:r>
              <a:rPr lang="fr-FR" dirty="0" err="1">
                <a:solidFill>
                  <a:srgbClr val="002060"/>
                </a:solidFill>
              </a:rPr>
              <a:t>trong</a:t>
            </a:r>
            <a:r>
              <a:rPr lang="fr-FR" dirty="0">
                <a:solidFill>
                  <a:srgbClr val="002060"/>
                </a:solidFill>
              </a:rPr>
              <a:t> </a:t>
            </a:r>
            <a:r>
              <a:rPr lang="fr-FR" dirty="0" err="1">
                <a:solidFill>
                  <a:srgbClr val="002060"/>
                </a:solidFill>
              </a:rPr>
              <a:t>các</a:t>
            </a:r>
            <a:r>
              <a:rPr lang="fr-FR" dirty="0">
                <a:solidFill>
                  <a:srgbClr val="002060"/>
                </a:solidFill>
              </a:rPr>
              <a:t> </a:t>
            </a:r>
            <a:r>
              <a:rPr lang="fr-FR" dirty="0" err="1">
                <a:solidFill>
                  <a:srgbClr val="002060"/>
                </a:solidFill>
              </a:rPr>
              <a:t>trường</a:t>
            </a:r>
            <a:r>
              <a:rPr lang="fr-FR" dirty="0">
                <a:solidFill>
                  <a:srgbClr val="002060"/>
                </a:solidFill>
              </a:rPr>
              <a:t> </a:t>
            </a:r>
            <a:r>
              <a:rPr lang="fr-FR" dirty="0" err="1">
                <a:solidFill>
                  <a:srgbClr val="002060"/>
                </a:solidFill>
              </a:rPr>
              <a:t>hợp</a:t>
            </a:r>
            <a:r>
              <a:rPr lang="fr-FR" dirty="0">
                <a:solidFill>
                  <a:srgbClr val="002060"/>
                </a:solidFill>
              </a:rPr>
              <a:t> </a:t>
            </a:r>
            <a:r>
              <a:rPr lang="fr-FR" dirty="0" err="1">
                <a:solidFill>
                  <a:srgbClr val="002060"/>
                </a:solidFill>
              </a:rPr>
              <a:t>sau</a:t>
            </a:r>
            <a:r>
              <a:rPr lang="fr-FR" dirty="0">
                <a:solidFill>
                  <a:srgbClr val="002060"/>
                </a:solidFill>
              </a:rPr>
              <a:t> </a:t>
            </a:r>
            <a:r>
              <a:rPr lang="fr-FR" dirty="0" err="1">
                <a:solidFill>
                  <a:srgbClr val="002060"/>
                </a:solidFill>
              </a:rPr>
              <a:t>đây</a:t>
            </a:r>
            <a:r>
              <a:rPr lang="fr-FR" dirty="0">
                <a:solidFill>
                  <a:srgbClr val="002060"/>
                </a:solidFill>
              </a:rPr>
              <a:t>:</a:t>
            </a:r>
            <a:endParaRPr lang="en-GB" dirty="0">
              <a:solidFill>
                <a:srgbClr val="002060"/>
              </a:solidFill>
            </a:endParaRPr>
          </a:p>
          <a:p>
            <a:pPr marL="0" indent="0">
              <a:lnSpc>
                <a:spcPct val="120000"/>
              </a:lnSpc>
              <a:spcBef>
                <a:spcPts val="0"/>
              </a:spcBef>
              <a:buNone/>
            </a:pPr>
            <a:r>
              <a:rPr lang="fr-FR" dirty="0">
                <a:solidFill>
                  <a:srgbClr val="002060"/>
                </a:solidFill>
              </a:rPr>
              <a:t>a) </a:t>
            </a:r>
            <a:r>
              <a:rPr lang="fr-FR" dirty="0" err="1">
                <a:solidFill>
                  <a:srgbClr val="002060"/>
                </a:solidFill>
              </a:rPr>
              <a:t>Hàng</a:t>
            </a:r>
            <a:r>
              <a:rPr lang="fr-FR" dirty="0">
                <a:solidFill>
                  <a:srgbClr val="002060"/>
                </a:solidFill>
              </a:rPr>
              <a:t> </a:t>
            </a:r>
            <a:r>
              <a:rPr lang="fr-FR" dirty="0" err="1">
                <a:solidFill>
                  <a:srgbClr val="002060"/>
                </a:solidFill>
              </a:rPr>
              <a:t>hóa</a:t>
            </a:r>
            <a:r>
              <a:rPr lang="fr-FR" dirty="0">
                <a:solidFill>
                  <a:srgbClr val="002060"/>
                </a:solidFill>
              </a:rPr>
              <a:t> </a:t>
            </a:r>
            <a:r>
              <a:rPr lang="fr-FR" dirty="0" err="1">
                <a:solidFill>
                  <a:srgbClr val="002060"/>
                </a:solidFill>
              </a:rPr>
              <a:t>được</a:t>
            </a:r>
            <a:r>
              <a:rPr lang="fr-FR" dirty="0">
                <a:solidFill>
                  <a:srgbClr val="002060"/>
                </a:solidFill>
              </a:rPr>
              <a:t> </a:t>
            </a:r>
            <a:r>
              <a:rPr lang="fr-FR" dirty="0" err="1">
                <a:solidFill>
                  <a:srgbClr val="002060"/>
                </a:solidFill>
              </a:rPr>
              <a:t>thông</a:t>
            </a:r>
            <a:r>
              <a:rPr lang="fr-FR" dirty="0">
                <a:solidFill>
                  <a:srgbClr val="002060"/>
                </a:solidFill>
              </a:rPr>
              <a:t> </a:t>
            </a:r>
            <a:r>
              <a:rPr lang="fr-FR" dirty="0" err="1">
                <a:solidFill>
                  <a:srgbClr val="002060"/>
                </a:solidFill>
              </a:rPr>
              <a:t>quan</a:t>
            </a:r>
            <a:r>
              <a:rPr lang="fr-FR" dirty="0">
                <a:solidFill>
                  <a:srgbClr val="002060"/>
                </a:solidFill>
              </a:rPr>
              <a:t> </a:t>
            </a:r>
            <a:r>
              <a:rPr lang="fr-FR" dirty="0" err="1">
                <a:solidFill>
                  <a:srgbClr val="002060"/>
                </a:solidFill>
              </a:rPr>
              <a:t>sau</a:t>
            </a:r>
            <a:r>
              <a:rPr lang="fr-FR" dirty="0">
                <a:solidFill>
                  <a:srgbClr val="002060"/>
                </a:solidFill>
              </a:rPr>
              <a:t> khi </a:t>
            </a:r>
            <a:r>
              <a:rPr lang="fr-FR" dirty="0" err="1">
                <a:solidFill>
                  <a:srgbClr val="002060"/>
                </a:solidFill>
              </a:rPr>
              <a:t>đã</a:t>
            </a:r>
            <a:r>
              <a:rPr lang="fr-FR" dirty="0">
                <a:solidFill>
                  <a:srgbClr val="002060"/>
                </a:solidFill>
              </a:rPr>
              <a:t> </a:t>
            </a:r>
            <a:r>
              <a:rPr lang="fr-FR" dirty="0" err="1">
                <a:solidFill>
                  <a:srgbClr val="002060"/>
                </a:solidFill>
              </a:rPr>
              <a:t>hoàn</a:t>
            </a:r>
            <a:r>
              <a:rPr lang="fr-FR" dirty="0">
                <a:solidFill>
                  <a:srgbClr val="002060"/>
                </a:solidFill>
              </a:rPr>
              <a:t> </a:t>
            </a:r>
            <a:r>
              <a:rPr lang="fr-FR" dirty="0" err="1">
                <a:solidFill>
                  <a:srgbClr val="002060"/>
                </a:solidFill>
              </a:rPr>
              <a:t>thành</a:t>
            </a:r>
            <a:r>
              <a:rPr lang="fr-FR" dirty="0">
                <a:solidFill>
                  <a:srgbClr val="002060"/>
                </a:solidFill>
              </a:rPr>
              <a:t> </a:t>
            </a:r>
            <a:r>
              <a:rPr lang="fr-FR" dirty="0" err="1">
                <a:solidFill>
                  <a:srgbClr val="002060"/>
                </a:solidFill>
              </a:rPr>
              <a:t>thủ</a:t>
            </a:r>
            <a:r>
              <a:rPr lang="fr-FR" dirty="0">
                <a:solidFill>
                  <a:srgbClr val="002060"/>
                </a:solidFill>
              </a:rPr>
              <a:t> </a:t>
            </a:r>
            <a:r>
              <a:rPr lang="fr-FR" dirty="0" err="1">
                <a:solidFill>
                  <a:srgbClr val="002060"/>
                </a:solidFill>
              </a:rPr>
              <a:t>tục</a:t>
            </a:r>
            <a:r>
              <a:rPr lang="fr-FR" dirty="0">
                <a:solidFill>
                  <a:srgbClr val="002060"/>
                </a:solidFill>
              </a:rPr>
              <a:t> </a:t>
            </a:r>
            <a:r>
              <a:rPr lang="fr-FR" dirty="0" err="1">
                <a:solidFill>
                  <a:srgbClr val="002060"/>
                </a:solidFill>
              </a:rPr>
              <a:t>hải</a:t>
            </a:r>
            <a:r>
              <a:rPr lang="fr-FR" dirty="0">
                <a:solidFill>
                  <a:srgbClr val="002060"/>
                </a:solidFill>
              </a:rPr>
              <a:t> </a:t>
            </a:r>
            <a:r>
              <a:rPr lang="fr-FR" dirty="0" err="1">
                <a:solidFill>
                  <a:srgbClr val="002060"/>
                </a:solidFill>
              </a:rPr>
              <a:t>quan</a:t>
            </a:r>
            <a:r>
              <a:rPr lang="fr-FR" dirty="0">
                <a:solidFill>
                  <a:srgbClr val="002060"/>
                </a:solidFill>
              </a:rPr>
              <a:t>;</a:t>
            </a:r>
            <a:endParaRPr lang="en-GB" dirty="0">
              <a:solidFill>
                <a:srgbClr val="002060"/>
              </a:solidFill>
            </a:endParaRPr>
          </a:p>
          <a:p>
            <a:pPr marL="0" indent="0">
              <a:lnSpc>
                <a:spcPct val="120000"/>
              </a:lnSpc>
              <a:spcBef>
                <a:spcPts val="0"/>
              </a:spcBef>
              <a:buNone/>
            </a:pPr>
            <a:r>
              <a:rPr lang="fr-FR" dirty="0">
                <a:solidFill>
                  <a:srgbClr val="002060"/>
                </a:solidFill>
              </a:rPr>
              <a:t>b) </a:t>
            </a:r>
            <a:r>
              <a:rPr lang="fr-FR" dirty="0" err="1">
                <a:solidFill>
                  <a:srgbClr val="002060"/>
                </a:solidFill>
              </a:rPr>
              <a:t>Hàng</a:t>
            </a:r>
            <a:r>
              <a:rPr lang="fr-FR" dirty="0">
                <a:solidFill>
                  <a:srgbClr val="002060"/>
                </a:solidFill>
              </a:rPr>
              <a:t> </a:t>
            </a:r>
            <a:r>
              <a:rPr lang="fr-FR" dirty="0" err="1">
                <a:solidFill>
                  <a:srgbClr val="002060"/>
                </a:solidFill>
              </a:rPr>
              <a:t>hóa</a:t>
            </a:r>
            <a:r>
              <a:rPr lang="fr-FR" dirty="0">
                <a:solidFill>
                  <a:srgbClr val="002060"/>
                </a:solidFill>
              </a:rPr>
              <a:t> </a:t>
            </a:r>
            <a:r>
              <a:rPr lang="fr-FR" dirty="0" err="1">
                <a:solidFill>
                  <a:srgbClr val="002060"/>
                </a:solidFill>
              </a:rPr>
              <a:t>xuất</a:t>
            </a:r>
            <a:r>
              <a:rPr lang="fr-FR" dirty="0">
                <a:solidFill>
                  <a:srgbClr val="002060"/>
                </a:solidFill>
              </a:rPr>
              <a:t> </a:t>
            </a:r>
            <a:r>
              <a:rPr lang="fr-FR" dirty="0" err="1">
                <a:solidFill>
                  <a:srgbClr val="002060"/>
                </a:solidFill>
              </a:rPr>
              <a:t>khẩu</a:t>
            </a:r>
            <a:r>
              <a:rPr lang="fr-FR" dirty="0">
                <a:solidFill>
                  <a:srgbClr val="002060"/>
                </a:solidFill>
              </a:rPr>
              <a:t>, </a:t>
            </a:r>
            <a:r>
              <a:rPr lang="fr-FR" dirty="0" err="1">
                <a:solidFill>
                  <a:srgbClr val="002060"/>
                </a:solidFill>
              </a:rPr>
              <a:t>nhập</a:t>
            </a:r>
            <a:r>
              <a:rPr lang="fr-FR" dirty="0">
                <a:solidFill>
                  <a:srgbClr val="002060"/>
                </a:solidFill>
              </a:rPr>
              <a:t> </a:t>
            </a:r>
            <a:r>
              <a:rPr lang="fr-FR" dirty="0" err="1">
                <a:solidFill>
                  <a:srgbClr val="002060"/>
                </a:solidFill>
              </a:rPr>
              <a:t>khẩu</a:t>
            </a:r>
            <a:r>
              <a:rPr lang="fr-FR" dirty="0">
                <a:solidFill>
                  <a:srgbClr val="002060"/>
                </a:solidFill>
              </a:rPr>
              <a:t> </a:t>
            </a:r>
            <a:r>
              <a:rPr lang="fr-FR" dirty="0" err="1">
                <a:solidFill>
                  <a:srgbClr val="002060"/>
                </a:solidFill>
              </a:rPr>
              <a:t>được</a:t>
            </a:r>
            <a:r>
              <a:rPr lang="fr-FR" dirty="0">
                <a:solidFill>
                  <a:srgbClr val="002060"/>
                </a:solidFill>
              </a:rPr>
              <a:t> </a:t>
            </a:r>
            <a:r>
              <a:rPr lang="fr-FR" dirty="0" err="1">
                <a:solidFill>
                  <a:srgbClr val="002060"/>
                </a:solidFill>
              </a:rPr>
              <a:t>thông</a:t>
            </a:r>
            <a:r>
              <a:rPr lang="fr-FR" dirty="0">
                <a:solidFill>
                  <a:srgbClr val="002060"/>
                </a:solidFill>
              </a:rPr>
              <a:t> </a:t>
            </a:r>
            <a:r>
              <a:rPr lang="fr-FR" dirty="0" err="1">
                <a:solidFill>
                  <a:srgbClr val="002060"/>
                </a:solidFill>
              </a:rPr>
              <a:t>quan</a:t>
            </a:r>
            <a:r>
              <a:rPr lang="fr-FR" dirty="0">
                <a:solidFill>
                  <a:srgbClr val="002060"/>
                </a:solidFill>
              </a:rPr>
              <a:t> khi </a:t>
            </a:r>
            <a:r>
              <a:rPr lang="fr-FR" dirty="0" err="1">
                <a:solidFill>
                  <a:srgbClr val="002060"/>
                </a:solidFill>
              </a:rPr>
              <a:t>được</a:t>
            </a:r>
            <a:r>
              <a:rPr lang="fr-FR" dirty="0">
                <a:solidFill>
                  <a:srgbClr val="002060"/>
                </a:solidFill>
              </a:rPr>
              <a:t> </a:t>
            </a:r>
            <a:r>
              <a:rPr lang="fr-FR" dirty="0" err="1">
                <a:solidFill>
                  <a:srgbClr val="002060"/>
                </a:solidFill>
              </a:rPr>
              <a:t>xác</a:t>
            </a:r>
            <a:r>
              <a:rPr lang="fr-FR" dirty="0">
                <a:solidFill>
                  <a:srgbClr val="002060"/>
                </a:solidFill>
              </a:rPr>
              <a:t> </a:t>
            </a:r>
            <a:r>
              <a:rPr lang="fr-FR" dirty="0" err="1">
                <a:solidFill>
                  <a:srgbClr val="002060"/>
                </a:solidFill>
              </a:rPr>
              <a:t>định</a:t>
            </a:r>
            <a:r>
              <a:rPr lang="fr-FR" dirty="0">
                <a:solidFill>
                  <a:srgbClr val="002060"/>
                </a:solidFill>
              </a:rPr>
              <a:t>:</a:t>
            </a:r>
            <a:endParaRPr lang="en-GB" dirty="0">
              <a:solidFill>
                <a:srgbClr val="002060"/>
              </a:solidFill>
            </a:endParaRPr>
          </a:p>
          <a:p>
            <a:pPr marL="0" indent="0">
              <a:lnSpc>
                <a:spcPct val="120000"/>
              </a:lnSpc>
              <a:spcBef>
                <a:spcPts val="0"/>
              </a:spcBef>
              <a:buNone/>
            </a:pPr>
            <a:r>
              <a:rPr lang="fr-FR" dirty="0">
                <a:solidFill>
                  <a:srgbClr val="002060"/>
                </a:solidFill>
              </a:rPr>
              <a:t>b.1) </a:t>
            </a:r>
            <a:r>
              <a:rPr lang="fr-FR" dirty="0" err="1">
                <a:solidFill>
                  <a:srgbClr val="002060"/>
                </a:solidFill>
              </a:rPr>
              <a:t>Được</a:t>
            </a:r>
            <a:r>
              <a:rPr lang="fr-FR" dirty="0">
                <a:solidFill>
                  <a:srgbClr val="002060"/>
                </a:solidFill>
              </a:rPr>
              <a:t> </a:t>
            </a:r>
            <a:r>
              <a:rPr lang="fr-FR" dirty="0" err="1">
                <a:solidFill>
                  <a:srgbClr val="002060"/>
                </a:solidFill>
              </a:rPr>
              <a:t>áp</a:t>
            </a:r>
            <a:r>
              <a:rPr lang="fr-FR" dirty="0">
                <a:solidFill>
                  <a:srgbClr val="002060"/>
                </a:solidFill>
              </a:rPr>
              <a:t> </a:t>
            </a:r>
            <a:r>
              <a:rPr lang="fr-FR" dirty="0" err="1">
                <a:solidFill>
                  <a:srgbClr val="002060"/>
                </a:solidFill>
              </a:rPr>
              <a:t>dụng</a:t>
            </a:r>
            <a:r>
              <a:rPr lang="fr-FR" dirty="0">
                <a:solidFill>
                  <a:srgbClr val="002060"/>
                </a:solidFill>
              </a:rPr>
              <a:t> </a:t>
            </a:r>
            <a:r>
              <a:rPr lang="fr-FR" dirty="0" err="1">
                <a:solidFill>
                  <a:srgbClr val="002060"/>
                </a:solidFill>
              </a:rPr>
              <a:t>thời</a:t>
            </a:r>
            <a:r>
              <a:rPr lang="fr-FR" dirty="0">
                <a:solidFill>
                  <a:srgbClr val="002060"/>
                </a:solidFill>
              </a:rPr>
              <a:t> </a:t>
            </a:r>
            <a:r>
              <a:rPr lang="fr-FR" dirty="0" err="1">
                <a:solidFill>
                  <a:srgbClr val="002060"/>
                </a:solidFill>
              </a:rPr>
              <a:t>hạn</a:t>
            </a:r>
            <a:r>
              <a:rPr lang="fr-FR" dirty="0">
                <a:solidFill>
                  <a:srgbClr val="002060"/>
                </a:solidFill>
              </a:rPr>
              <a:t> </a:t>
            </a:r>
            <a:r>
              <a:rPr lang="fr-FR" dirty="0" err="1">
                <a:solidFill>
                  <a:srgbClr val="002060"/>
                </a:solidFill>
              </a:rPr>
              <a:t>nộp</a:t>
            </a:r>
            <a:r>
              <a:rPr lang="fr-FR" dirty="0">
                <a:solidFill>
                  <a:srgbClr val="002060"/>
                </a:solidFill>
              </a:rPr>
              <a:t> </a:t>
            </a:r>
            <a:r>
              <a:rPr lang="fr-FR" dirty="0" err="1">
                <a:solidFill>
                  <a:srgbClr val="002060"/>
                </a:solidFill>
              </a:rPr>
              <a:t>thuế</a:t>
            </a:r>
            <a:r>
              <a:rPr lang="fr-FR" dirty="0">
                <a:solidFill>
                  <a:srgbClr val="002060"/>
                </a:solidFill>
              </a:rPr>
              <a:t> </a:t>
            </a:r>
            <a:r>
              <a:rPr lang="fr-FR" dirty="0" err="1">
                <a:solidFill>
                  <a:srgbClr val="002060"/>
                </a:solidFill>
              </a:rPr>
              <a:t>theo</a:t>
            </a:r>
            <a:r>
              <a:rPr lang="fr-FR" dirty="0">
                <a:solidFill>
                  <a:srgbClr val="002060"/>
                </a:solidFill>
              </a:rPr>
              <a:t> </a:t>
            </a:r>
            <a:r>
              <a:rPr lang="fr-FR" dirty="0" err="1">
                <a:solidFill>
                  <a:srgbClr val="002060"/>
                </a:solidFill>
              </a:rPr>
              <a:t>quy</a:t>
            </a:r>
            <a:r>
              <a:rPr lang="fr-FR" dirty="0">
                <a:solidFill>
                  <a:srgbClr val="002060"/>
                </a:solidFill>
              </a:rPr>
              <a:t> </a:t>
            </a:r>
            <a:r>
              <a:rPr lang="fr-FR" dirty="0" err="1">
                <a:solidFill>
                  <a:srgbClr val="002060"/>
                </a:solidFill>
              </a:rPr>
              <a:t>định</a:t>
            </a:r>
            <a:r>
              <a:rPr lang="fr-FR" dirty="0">
                <a:solidFill>
                  <a:srgbClr val="002060"/>
                </a:solidFill>
              </a:rPr>
              <a:t> </a:t>
            </a:r>
            <a:r>
              <a:rPr lang="fr-FR" dirty="0" err="1">
                <a:solidFill>
                  <a:srgbClr val="002060"/>
                </a:solidFill>
              </a:rPr>
              <a:t>tại</a:t>
            </a:r>
            <a:r>
              <a:rPr lang="fr-FR" dirty="0">
                <a:solidFill>
                  <a:srgbClr val="002060"/>
                </a:solidFill>
              </a:rPr>
              <a:t> </a:t>
            </a:r>
            <a:r>
              <a:rPr lang="fr-FR" dirty="0" err="1">
                <a:solidFill>
                  <a:srgbClr val="002060"/>
                </a:solidFill>
              </a:rPr>
              <a:t>khoản</a:t>
            </a:r>
            <a:r>
              <a:rPr lang="fr-FR" dirty="0">
                <a:solidFill>
                  <a:srgbClr val="002060"/>
                </a:solidFill>
              </a:rPr>
              <a:t> 11 </a:t>
            </a:r>
            <a:r>
              <a:rPr lang="fr-FR" dirty="0" err="1">
                <a:solidFill>
                  <a:srgbClr val="002060"/>
                </a:solidFill>
              </a:rPr>
              <a:t>Điều</a:t>
            </a:r>
            <a:r>
              <a:rPr lang="fr-FR" dirty="0">
                <a:solidFill>
                  <a:srgbClr val="002060"/>
                </a:solidFill>
              </a:rPr>
              <a:t> 1 </a:t>
            </a:r>
            <a:r>
              <a:rPr lang="fr-FR" dirty="0" err="1">
                <a:solidFill>
                  <a:srgbClr val="002060"/>
                </a:solidFill>
              </a:rPr>
              <a:t>Luật</a:t>
            </a:r>
            <a:r>
              <a:rPr lang="fr-FR" dirty="0">
                <a:solidFill>
                  <a:srgbClr val="002060"/>
                </a:solidFill>
              </a:rPr>
              <a:t> </a:t>
            </a:r>
            <a:r>
              <a:rPr lang="fr-FR" dirty="0" err="1">
                <a:solidFill>
                  <a:srgbClr val="002060"/>
                </a:solidFill>
              </a:rPr>
              <a:t>sửa</a:t>
            </a:r>
            <a:r>
              <a:rPr lang="fr-FR" dirty="0">
                <a:solidFill>
                  <a:srgbClr val="002060"/>
                </a:solidFill>
              </a:rPr>
              <a:t> </a:t>
            </a:r>
            <a:r>
              <a:rPr lang="fr-FR" dirty="0" err="1">
                <a:solidFill>
                  <a:srgbClr val="002060"/>
                </a:solidFill>
              </a:rPr>
              <a:t>đổi</a:t>
            </a:r>
            <a:r>
              <a:rPr lang="fr-FR" dirty="0">
                <a:solidFill>
                  <a:srgbClr val="002060"/>
                </a:solidFill>
              </a:rPr>
              <a:t>, </a:t>
            </a:r>
            <a:r>
              <a:rPr lang="fr-FR" dirty="0" err="1">
                <a:solidFill>
                  <a:srgbClr val="002060"/>
                </a:solidFill>
              </a:rPr>
              <a:t>bổ</a:t>
            </a:r>
            <a:r>
              <a:rPr lang="fr-FR" dirty="0">
                <a:solidFill>
                  <a:srgbClr val="002060"/>
                </a:solidFill>
              </a:rPr>
              <a:t> </a:t>
            </a:r>
            <a:r>
              <a:rPr lang="fr-FR" dirty="0" err="1">
                <a:solidFill>
                  <a:srgbClr val="002060"/>
                </a:solidFill>
              </a:rPr>
              <a:t>sung</a:t>
            </a:r>
            <a:r>
              <a:rPr lang="fr-FR" dirty="0">
                <a:solidFill>
                  <a:srgbClr val="002060"/>
                </a:solidFill>
              </a:rPr>
              <a:t> </a:t>
            </a:r>
            <a:r>
              <a:rPr lang="fr-FR" dirty="0" err="1">
                <a:solidFill>
                  <a:srgbClr val="002060"/>
                </a:solidFill>
              </a:rPr>
              <a:t>một</a:t>
            </a:r>
            <a:r>
              <a:rPr lang="fr-FR" dirty="0">
                <a:solidFill>
                  <a:srgbClr val="002060"/>
                </a:solidFill>
              </a:rPr>
              <a:t> </a:t>
            </a:r>
            <a:r>
              <a:rPr lang="fr-FR" dirty="0" err="1">
                <a:solidFill>
                  <a:srgbClr val="002060"/>
                </a:solidFill>
              </a:rPr>
              <a:t>số</a:t>
            </a:r>
            <a:r>
              <a:rPr lang="fr-FR" dirty="0">
                <a:solidFill>
                  <a:srgbClr val="002060"/>
                </a:solidFill>
              </a:rPr>
              <a:t> </a:t>
            </a:r>
            <a:r>
              <a:rPr lang="fr-FR" dirty="0" err="1">
                <a:solidFill>
                  <a:srgbClr val="002060"/>
                </a:solidFill>
              </a:rPr>
              <a:t>Điều</a:t>
            </a:r>
            <a:r>
              <a:rPr lang="fr-FR" dirty="0">
                <a:solidFill>
                  <a:srgbClr val="002060"/>
                </a:solidFill>
              </a:rPr>
              <a:t> </a:t>
            </a:r>
            <a:r>
              <a:rPr lang="fr-FR" dirty="0" err="1">
                <a:solidFill>
                  <a:srgbClr val="002060"/>
                </a:solidFill>
              </a:rPr>
              <a:t>của</a:t>
            </a:r>
            <a:r>
              <a:rPr lang="fr-FR" dirty="0">
                <a:solidFill>
                  <a:srgbClr val="002060"/>
                </a:solidFill>
              </a:rPr>
              <a:t> </a:t>
            </a:r>
            <a:r>
              <a:rPr lang="fr-FR" dirty="0" err="1">
                <a:solidFill>
                  <a:srgbClr val="002060"/>
                </a:solidFill>
              </a:rPr>
              <a:t>Luật</a:t>
            </a:r>
            <a:r>
              <a:rPr lang="fr-FR" dirty="0">
                <a:solidFill>
                  <a:srgbClr val="002060"/>
                </a:solidFill>
              </a:rPr>
              <a:t> </a:t>
            </a:r>
            <a:r>
              <a:rPr lang="fr-FR" dirty="0" err="1">
                <a:solidFill>
                  <a:srgbClr val="002060"/>
                </a:solidFill>
              </a:rPr>
              <a:t>Quản</a:t>
            </a:r>
            <a:r>
              <a:rPr lang="fr-FR" dirty="0">
                <a:solidFill>
                  <a:srgbClr val="002060"/>
                </a:solidFill>
              </a:rPr>
              <a:t> </a:t>
            </a:r>
            <a:r>
              <a:rPr lang="fr-FR" dirty="0" err="1">
                <a:solidFill>
                  <a:srgbClr val="002060"/>
                </a:solidFill>
              </a:rPr>
              <a:t>lý</a:t>
            </a:r>
            <a:r>
              <a:rPr lang="fr-FR" dirty="0">
                <a:solidFill>
                  <a:srgbClr val="002060"/>
                </a:solidFill>
              </a:rPr>
              <a:t> </a:t>
            </a:r>
            <a:r>
              <a:rPr lang="fr-FR" dirty="0" err="1">
                <a:solidFill>
                  <a:srgbClr val="002060"/>
                </a:solidFill>
              </a:rPr>
              <a:t>thuế</a:t>
            </a:r>
            <a:r>
              <a:rPr lang="fr-FR" dirty="0">
                <a:solidFill>
                  <a:srgbClr val="002060"/>
                </a:solidFill>
              </a:rPr>
              <a:t> </a:t>
            </a:r>
            <a:r>
              <a:rPr lang="fr-FR" dirty="0" err="1">
                <a:solidFill>
                  <a:srgbClr val="002060"/>
                </a:solidFill>
              </a:rPr>
              <a:t>và</a:t>
            </a:r>
            <a:r>
              <a:rPr lang="fr-FR" dirty="0">
                <a:solidFill>
                  <a:srgbClr val="002060"/>
                </a:solidFill>
              </a:rPr>
              <a:t> </a:t>
            </a:r>
            <a:r>
              <a:rPr lang="fr-FR" dirty="0" err="1">
                <a:solidFill>
                  <a:srgbClr val="002060"/>
                </a:solidFill>
              </a:rPr>
              <a:t>hướng</a:t>
            </a:r>
            <a:r>
              <a:rPr lang="fr-FR" dirty="0">
                <a:solidFill>
                  <a:srgbClr val="002060"/>
                </a:solidFill>
              </a:rPr>
              <a:t> </a:t>
            </a:r>
            <a:r>
              <a:rPr lang="fr-FR" dirty="0" err="1">
                <a:solidFill>
                  <a:srgbClr val="002060"/>
                </a:solidFill>
              </a:rPr>
              <a:t>dẫn</a:t>
            </a:r>
            <a:r>
              <a:rPr lang="fr-FR" dirty="0">
                <a:solidFill>
                  <a:srgbClr val="002060"/>
                </a:solidFill>
              </a:rPr>
              <a:t> </a:t>
            </a:r>
            <a:r>
              <a:rPr lang="fr-FR" dirty="0" err="1">
                <a:solidFill>
                  <a:srgbClr val="002060"/>
                </a:solidFill>
              </a:rPr>
              <a:t>tại</a:t>
            </a:r>
            <a:r>
              <a:rPr lang="fr-FR" dirty="0">
                <a:solidFill>
                  <a:srgbClr val="002060"/>
                </a:solidFill>
              </a:rPr>
              <a:t> </a:t>
            </a:r>
            <a:r>
              <a:rPr lang="fr-FR" dirty="0" err="1">
                <a:solidFill>
                  <a:srgbClr val="002060"/>
                </a:solidFill>
              </a:rPr>
              <a:t>Điều</a:t>
            </a:r>
            <a:r>
              <a:rPr lang="fr-FR" dirty="0">
                <a:solidFill>
                  <a:srgbClr val="002060"/>
                </a:solidFill>
              </a:rPr>
              <a:t> 42 </a:t>
            </a:r>
            <a:r>
              <a:rPr lang="fr-FR" dirty="0" err="1">
                <a:solidFill>
                  <a:srgbClr val="002060"/>
                </a:solidFill>
              </a:rPr>
              <a:t>Thông</a:t>
            </a:r>
            <a:r>
              <a:rPr lang="fr-FR" dirty="0">
                <a:solidFill>
                  <a:srgbClr val="002060"/>
                </a:solidFill>
              </a:rPr>
              <a:t> </a:t>
            </a:r>
            <a:r>
              <a:rPr lang="fr-FR" dirty="0" err="1">
                <a:solidFill>
                  <a:srgbClr val="002060"/>
                </a:solidFill>
              </a:rPr>
              <a:t>tư</a:t>
            </a:r>
            <a:r>
              <a:rPr lang="fr-FR" dirty="0">
                <a:solidFill>
                  <a:srgbClr val="002060"/>
                </a:solidFill>
              </a:rPr>
              <a:t> </a:t>
            </a:r>
            <a:r>
              <a:rPr lang="fr-FR" dirty="0" err="1">
                <a:solidFill>
                  <a:srgbClr val="002060"/>
                </a:solidFill>
              </a:rPr>
              <a:t>này</a:t>
            </a:r>
            <a:r>
              <a:rPr lang="fr-FR" dirty="0">
                <a:solidFill>
                  <a:srgbClr val="002060"/>
                </a:solidFill>
              </a:rPr>
              <a:t>; </a:t>
            </a:r>
            <a:r>
              <a:rPr lang="fr-FR" dirty="0" err="1">
                <a:solidFill>
                  <a:srgbClr val="002060"/>
                </a:solidFill>
              </a:rPr>
              <a:t>hoặc</a:t>
            </a:r>
            <a:endParaRPr lang="en-GB" dirty="0">
              <a:solidFill>
                <a:srgbClr val="002060"/>
              </a:solidFill>
            </a:endParaRPr>
          </a:p>
          <a:p>
            <a:pPr marL="0" indent="0">
              <a:lnSpc>
                <a:spcPct val="120000"/>
              </a:lnSpc>
              <a:spcBef>
                <a:spcPts val="0"/>
              </a:spcBef>
              <a:buNone/>
            </a:pPr>
            <a:r>
              <a:rPr lang="fr-FR" dirty="0">
                <a:solidFill>
                  <a:srgbClr val="002060"/>
                </a:solidFill>
              </a:rPr>
              <a:t>b.2) </a:t>
            </a:r>
            <a:r>
              <a:rPr lang="fr-FR" dirty="0" err="1">
                <a:solidFill>
                  <a:srgbClr val="002060"/>
                </a:solidFill>
              </a:rPr>
              <a:t>Thuộc</a:t>
            </a:r>
            <a:r>
              <a:rPr lang="fr-FR" dirty="0">
                <a:solidFill>
                  <a:srgbClr val="002060"/>
                </a:solidFill>
              </a:rPr>
              <a:t> </a:t>
            </a:r>
            <a:r>
              <a:rPr lang="fr-FR" dirty="0" err="1">
                <a:solidFill>
                  <a:srgbClr val="002060"/>
                </a:solidFill>
              </a:rPr>
              <a:t>diện</a:t>
            </a:r>
            <a:r>
              <a:rPr lang="fr-FR" dirty="0">
                <a:solidFill>
                  <a:srgbClr val="002060"/>
                </a:solidFill>
              </a:rPr>
              <a:t> </a:t>
            </a:r>
            <a:r>
              <a:rPr lang="fr-FR" dirty="0" err="1">
                <a:solidFill>
                  <a:srgbClr val="002060"/>
                </a:solidFill>
              </a:rPr>
              <a:t>phải</a:t>
            </a:r>
            <a:r>
              <a:rPr lang="fr-FR" dirty="0">
                <a:solidFill>
                  <a:srgbClr val="002060"/>
                </a:solidFill>
              </a:rPr>
              <a:t> </a:t>
            </a:r>
            <a:r>
              <a:rPr lang="fr-FR" dirty="0" err="1">
                <a:solidFill>
                  <a:srgbClr val="002060"/>
                </a:solidFill>
              </a:rPr>
              <a:t>nộp</a:t>
            </a:r>
            <a:r>
              <a:rPr lang="fr-FR" dirty="0">
                <a:solidFill>
                  <a:srgbClr val="002060"/>
                </a:solidFill>
              </a:rPr>
              <a:t> </a:t>
            </a:r>
            <a:r>
              <a:rPr lang="fr-FR" dirty="0" err="1">
                <a:solidFill>
                  <a:srgbClr val="002060"/>
                </a:solidFill>
              </a:rPr>
              <a:t>thuế</a:t>
            </a:r>
            <a:r>
              <a:rPr lang="fr-FR" dirty="0">
                <a:solidFill>
                  <a:srgbClr val="002060"/>
                </a:solidFill>
              </a:rPr>
              <a:t> </a:t>
            </a:r>
            <a:r>
              <a:rPr lang="fr-FR" dirty="0" err="1">
                <a:solidFill>
                  <a:srgbClr val="002060"/>
                </a:solidFill>
              </a:rPr>
              <a:t>trước</a:t>
            </a:r>
            <a:r>
              <a:rPr lang="fr-FR" dirty="0">
                <a:solidFill>
                  <a:srgbClr val="002060"/>
                </a:solidFill>
              </a:rPr>
              <a:t> khi </a:t>
            </a:r>
            <a:r>
              <a:rPr lang="fr-FR" dirty="0" err="1">
                <a:solidFill>
                  <a:srgbClr val="002060"/>
                </a:solidFill>
              </a:rPr>
              <a:t>thông</a:t>
            </a:r>
            <a:r>
              <a:rPr lang="fr-FR" dirty="0">
                <a:solidFill>
                  <a:srgbClr val="002060"/>
                </a:solidFill>
              </a:rPr>
              <a:t> </a:t>
            </a:r>
            <a:r>
              <a:rPr lang="fr-FR" dirty="0" err="1">
                <a:solidFill>
                  <a:srgbClr val="002060"/>
                </a:solidFill>
              </a:rPr>
              <a:t>quan</a:t>
            </a:r>
            <a:r>
              <a:rPr lang="fr-FR" dirty="0">
                <a:solidFill>
                  <a:srgbClr val="002060"/>
                </a:solidFill>
              </a:rPr>
              <a:t> </a:t>
            </a:r>
            <a:r>
              <a:rPr lang="fr-FR" dirty="0" err="1">
                <a:solidFill>
                  <a:srgbClr val="002060"/>
                </a:solidFill>
              </a:rPr>
              <a:t>mà</a:t>
            </a:r>
            <a:r>
              <a:rPr lang="fr-FR" dirty="0">
                <a:solidFill>
                  <a:srgbClr val="002060"/>
                </a:solidFill>
              </a:rPr>
              <a:t> </a:t>
            </a:r>
            <a:r>
              <a:rPr lang="fr-FR" dirty="0" err="1">
                <a:solidFill>
                  <a:srgbClr val="002060"/>
                </a:solidFill>
              </a:rPr>
              <a:t>chưa</a:t>
            </a:r>
            <a:r>
              <a:rPr lang="fr-FR" dirty="0">
                <a:solidFill>
                  <a:srgbClr val="002060"/>
                </a:solidFill>
              </a:rPr>
              <a:t> </a:t>
            </a:r>
            <a:r>
              <a:rPr lang="fr-FR" dirty="0" err="1">
                <a:solidFill>
                  <a:srgbClr val="002060"/>
                </a:solidFill>
              </a:rPr>
              <a:t>nộp</a:t>
            </a:r>
            <a:r>
              <a:rPr lang="fr-FR" dirty="0">
                <a:solidFill>
                  <a:srgbClr val="002060"/>
                </a:solidFill>
              </a:rPr>
              <a:t>, </a:t>
            </a:r>
            <a:r>
              <a:rPr lang="fr-FR" dirty="0" err="1">
                <a:solidFill>
                  <a:srgbClr val="002060"/>
                </a:solidFill>
              </a:rPr>
              <a:t>hoặc</a:t>
            </a:r>
            <a:r>
              <a:rPr lang="fr-FR" dirty="0">
                <a:solidFill>
                  <a:srgbClr val="002060"/>
                </a:solidFill>
              </a:rPr>
              <a:t> </a:t>
            </a:r>
            <a:r>
              <a:rPr lang="fr-FR" dirty="0" err="1">
                <a:solidFill>
                  <a:srgbClr val="002060"/>
                </a:solidFill>
              </a:rPr>
              <a:t>nộp</a:t>
            </a:r>
            <a:r>
              <a:rPr lang="fr-FR" dirty="0">
                <a:solidFill>
                  <a:srgbClr val="002060"/>
                </a:solidFill>
              </a:rPr>
              <a:t> </a:t>
            </a:r>
            <a:r>
              <a:rPr lang="fr-FR" dirty="0" err="1">
                <a:solidFill>
                  <a:srgbClr val="002060"/>
                </a:solidFill>
              </a:rPr>
              <a:t>chưa</a:t>
            </a:r>
            <a:r>
              <a:rPr lang="fr-FR" dirty="0">
                <a:solidFill>
                  <a:srgbClr val="002060"/>
                </a:solidFill>
              </a:rPr>
              <a:t> </a:t>
            </a:r>
            <a:r>
              <a:rPr lang="fr-FR" dirty="0" err="1">
                <a:solidFill>
                  <a:srgbClr val="002060"/>
                </a:solidFill>
              </a:rPr>
              <a:t>đủ</a:t>
            </a:r>
            <a:r>
              <a:rPr lang="fr-FR" dirty="0">
                <a:solidFill>
                  <a:srgbClr val="002060"/>
                </a:solidFill>
              </a:rPr>
              <a:t> </a:t>
            </a:r>
            <a:r>
              <a:rPr lang="fr-FR" dirty="0" err="1">
                <a:solidFill>
                  <a:srgbClr val="002060"/>
                </a:solidFill>
              </a:rPr>
              <a:t>số</a:t>
            </a:r>
            <a:r>
              <a:rPr lang="fr-FR" dirty="0">
                <a:solidFill>
                  <a:srgbClr val="002060"/>
                </a:solidFill>
              </a:rPr>
              <a:t> </a:t>
            </a:r>
            <a:r>
              <a:rPr lang="fr-FR" dirty="0" err="1">
                <a:solidFill>
                  <a:srgbClr val="002060"/>
                </a:solidFill>
              </a:rPr>
              <a:t>tiền</a:t>
            </a:r>
            <a:r>
              <a:rPr lang="fr-FR" dirty="0">
                <a:solidFill>
                  <a:srgbClr val="002060"/>
                </a:solidFill>
              </a:rPr>
              <a:t> </a:t>
            </a:r>
            <a:r>
              <a:rPr lang="fr-FR" dirty="0" err="1">
                <a:solidFill>
                  <a:srgbClr val="002060"/>
                </a:solidFill>
              </a:rPr>
              <a:t>thuế</a:t>
            </a:r>
            <a:r>
              <a:rPr lang="fr-FR" dirty="0">
                <a:solidFill>
                  <a:srgbClr val="002060"/>
                </a:solidFill>
              </a:rPr>
              <a:t> </a:t>
            </a:r>
            <a:r>
              <a:rPr lang="fr-FR" dirty="0" err="1">
                <a:solidFill>
                  <a:srgbClr val="002060"/>
                </a:solidFill>
              </a:rPr>
              <a:t>phải</a:t>
            </a:r>
            <a:r>
              <a:rPr lang="fr-FR" dirty="0">
                <a:solidFill>
                  <a:srgbClr val="002060"/>
                </a:solidFill>
              </a:rPr>
              <a:t> </a:t>
            </a:r>
            <a:r>
              <a:rPr lang="fr-FR" dirty="0" err="1">
                <a:solidFill>
                  <a:srgbClr val="002060"/>
                </a:solidFill>
              </a:rPr>
              <a:t>nộp</a:t>
            </a:r>
            <a:r>
              <a:rPr lang="fr-FR" dirty="0">
                <a:solidFill>
                  <a:srgbClr val="002060"/>
                </a:solidFill>
              </a:rPr>
              <a:t> </a:t>
            </a:r>
            <a:r>
              <a:rPr lang="fr-FR" dirty="0" err="1">
                <a:solidFill>
                  <a:srgbClr val="002060"/>
                </a:solidFill>
              </a:rPr>
              <a:t>nhưng</a:t>
            </a:r>
            <a:r>
              <a:rPr lang="fr-FR" dirty="0">
                <a:solidFill>
                  <a:srgbClr val="002060"/>
                </a:solidFill>
              </a:rPr>
              <a:t> </a:t>
            </a:r>
            <a:r>
              <a:rPr lang="fr-FR" dirty="0" err="1">
                <a:solidFill>
                  <a:srgbClr val="002060"/>
                </a:solidFill>
              </a:rPr>
              <a:t>được</a:t>
            </a:r>
            <a:r>
              <a:rPr lang="fr-FR" dirty="0">
                <a:solidFill>
                  <a:srgbClr val="002060"/>
                </a:solidFill>
              </a:rPr>
              <a:t> </a:t>
            </a:r>
            <a:r>
              <a:rPr lang="fr-FR" dirty="0" err="1">
                <a:solidFill>
                  <a:srgbClr val="002060"/>
                </a:solidFill>
              </a:rPr>
              <a:t>tổ</a:t>
            </a:r>
            <a:r>
              <a:rPr lang="fr-FR" dirty="0">
                <a:solidFill>
                  <a:srgbClr val="002060"/>
                </a:solidFill>
              </a:rPr>
              <a:t> </a:t>
            </a:r>
            <a:r>
              <a:rPr lang="fr-FR" dirty="0" err="1">
                <a:solidFill>
                  <a:srgbClr val="002060"/>
                </a:solidFill>
              </a:rPr>
              <a:t>chức</a:t>
            </a:r>
            <a:r>
              <a:rPr lang="fr-FR" dirty="0">
                <a:solidFill>
                  <a:srgbClr val="002060"/>
                </a:solidFill>
              </a:rPr>
              <a:t> </a:t>
            </a:r>
            <a:r>
              <a:rPr lang="fr-FR" dirty="0" err="1">
                <a:solidFill>
                  <a:srgbClr val="002060"/>
                </a:solidFill>
              </a:rPr>
              <a:t>tín</a:t>
            </a:r>
            <a:r>
              <a:rPr lang="fr-FR" dirty="0">
                <a:solidFill>
                  <a:srgbClr val="002060"/>
                </a:solidFill>
              </a:rPr>
              <a:t> </a:t>
            </a:r>
            <a:r>
              <a:rPr lang="fr-FR" dirty="0" err="1">
                <a:solidFill>
                  <a:srgbClr val="002060"/>
                </a:solidFill>
              </a:rPr>
              <a:t>dụng</a:t>
            </a:r>
            <a:r>
              <a:rPr lang="fr-FR" dirty="0">
                <a:solidFill>
                  <a:srgbClr val="002060"/>
                </a:solidFill>
              </a:rPr>
              <a:t> </a:t>
            </a:r>
            <a:r>
              <a:rPr lang="fr-FR" dirty="0" err="1">
                <a:solidFill>
                  <a:srgbClr val="002060"/>
                </a:solidFill>
              </a:rPr>
              <a:t>bảo</a:t>
            </a:r>
            <a:r>
              <a:rPr lang="fr-FR" dirty="0">
                <a:solidFill>
                  <a:srgbClr val="002060"/>
                </a:solidFill>
              </a:rPr>
              <a:t> </a:t>
            </a:r>
            <a:r>
              <a:rPr lang="fr-FR" dirty="0" err="1">
                <a:solidFill>
                  <a:srgbClr val="002060"/>
                </a:solidFill>
              </a:rPr>
              <a:t>lãnh</a:t>
            </a:r>
            <a:r>
              <a:rPr lang="fr-FR" dirty="0">
                <a:solidFill>
                  <a:srgbClr val="002060"/>
                </a:solidFill>
              </a:rPr>
              <a:t> </a:t>
            </a:r>
            <a:r>
              <a:rPr lang="fr-FR" dirty="0" err="1">
                <a:solidFill>
                  <a:srgbClr val="002060"/>
                </a:solidFill>
              </a:rPr>
              <a:t>số</a:t>
            </a:r>
            <a:r>
              <a:rPr lang="fr-FR" dirty="0">
                <a:solidFill>
                  <a:srgbClr val="002060"/>
                </a:solidFill>
              </a:rPr>
              <a:t> </a:t>
            </a:r>
            <a:r>
              <a:rPr lang="fr-FR" dirty="0" err="1">
                <a:solidFill>
                  <a:srgbClr val="002060"/>
                </a:solidFill>
              </a:rPr>
              <a:t>tiền</a:t>
            </a:r>
            <a:r>
              <a:rPr lang="fr-FR" dirty="0">
                <a:solidFill>
                  <a:srgbClr val="002060"/>
                </a:solidFill>
              </a:rPr>
              <a:t> </a:t>
            </a:r>
            <a:r>
              <a:rPr lang="fr-FR" dirty="0" err="1">
                <a:solidFill>
                  <a:srgbClr val="002060"/>
                </a:solidFill>
              </a:rPr>
              <a:t>thuế</a:t>
            </a:r>
            <a:r>
              <a:rPr lang="fr-FR" dirty="0">
                <a:solidFill>
                  <a:srgbClr val="002060"/>
                </a:solidFill>
              </a:rPr>
              <a:t> </a:t>
            </a:r>
            <a:r>
              <a:rPr lang="fr-FR" dirty="0" err="1">
                <a:solidFill>
                  <a:srgbClr val="002060"/>
                </a:solidFill>
              </a:rPr>
              <a:t>phải</a:t>
            </a:r>
            <a:r>
              <a:rPr lang="fr-FR" dirty="0">
                <a:solidFill>
                  <a:srgbClr val="002060"/>
                </a:solidFill>
              </a:rPr>
              <a:t> </a:t>
            </a:r>
            <a:r>
              <a:rPr lang="fr-FR" dirty="0" err="1">
                <a:solidFill>
                  <a:srgbClr val="002060"/>
                </a:solidFill>
              </a:rPr>
              <a:t>nộp</a:t>
            </a:r>
            <a:r>
              <a:rPr lang="fr-FR" dirty="0">
                <a:solidFill>
                  <a:srgbClr val="002060"/>
                </a:solidFill>
              </a:rPr>
              <a:t>.</a:t>
            </a:r>
            <a:endParaRPr lang="en-GB" dirty="0">
              <a:solidFill>
                <a:srgbClr val="002060"/>
              </a:solidFill>
            </a:endParaRPr>
          </a:p>
          <a:p>
            <a:pPr marL="0" indent="0">
              <a:lnSpc>
                <a:spcPct val="120000"/>
              </a:lnSpc>
              <a:spcBef>
                <a:spcPts val="0"/>
              </a:spcBef>
              <a:buNone/>
            </a:pPr>
            <a:r>
              <a:rPr lang="fr-FR" dirty="0">
                <a:solidFill>
                  <a:srgbClr val="002060"/>
                </a:solidFill>
              </a:rPr>
              <a:t>c) </a:t>
            </a:r>
            <a:r>
              <a:rPr lang="fr-FR" dirty="0" err="1">
                <a:solidFill>
                  <a:srgbClr val="002060"/>
                </a:solidFill>
              </a:rPr>
              <a:t>Thiếu</a:t>
            </a:r>
            <a:r>
              <a:rPr lang="fr-FR" dirty="0">
                <a:solidFill>
                  <a:srgbClr val="002060"/>
                </a:solidFill>
              </a:rPr>
              <a:t> </a:t>
            </a:r>
            <a:r>
              <a:rPr lang="fr-FR" dirty="0" err="1">
                <a:solidFill>
                  <a:srgbClr val="002060"/>
                </a:solidFill>
              </a:rPr>
              <a:t>một</a:t>
            </a:r>
            <a:r>
              <a:rPr lang="fr-FR" dirty="0">
                <a:solidFill>
                  <a:srgbClr val="002060"/>
                </a:solidFill>
              </a:rPr>
              <a:t> </a:t>
            </a:r>
            <a:r>
              <a:rPr lang="fr-FR" dirty="0" err="1">
                <a:solidFill>
                  <a:srgbClr val="002060"/>
                </a:solidFill>
              </a:rPr>
              <a:t>số</a:t>
            </a:r>
            <a:r>
              <a:rPr lang="fr-FR" dirty="0">
                <a:solidFill>
                  <a:srgbClr val="002060"/>
                </a:solidFill>
              </a:rPr>
              <a:t> </a:t>
            </a:r>
            <a:r>
              <a:rPr lang="fr-FR" dirty="0" err="1">
                <a:solidFill>
                  <a:srgbClr val="002060"/>
                </a:solidFill>
              </a:rPr>
              <a:t>chứng</a:t>
            </a:r>
            <a:r>
              <a:rPr lang="fr-FR" dirty="0">
                <a:solidFill>
                  <a:srgbClr val="002060"/>
                </a:solidFill>
              </a:rPr>
              <a:t> </a:t>
            </a:r>
            <a:r>
              <a:rPr lang="fr-FR" dirty="0" err="1">
                <a:solidFill>
                  <a:srgbClr val="002060"/>
                </a:solidFill>
              </a:rPr>
              <a:t>từ</a:t>
            </a:r>
            <a:r>
              <a:rPr lang="fr-FR" dirty="0">
                <a:solidFill>
                  <a:srgbClr val="002060"/>
                </a:solidFill>
              </a:rPr>
              <a:t> </a:t>
            </a:r>
            <a:r>
              <a:rPr lang="fr-FR" dirty="0" err="1">
                <a:solidFill>
                  <a:srgbClr val="002060"/>
                </a:solidFill>
              </a:rPr>
              <a:t>thuộc</a:t>
            </a:r>
            <a:r>
              <a:rPr lang="fr-FR" dirty="0">
                <a:solidFill>
                  <a:srgbClr val="002060"/>
                </a:solidFill>
              </a:rPr>
              <a:t> </a:t>
            </a:r>
            <a:r>
              <a:rPr lang="fr-FR" dirty="0" err="1">
                <a:solidFill>
                  <a:srgbClr val="002060"/>
                </a:solidFill>
              </a:rPr>
              <a:t>hồ</a:t>
            </a:r>
            <a:r>
              <a:rPr lang="fr-FR" dirty="0">
                <a:solidFill>
                  <a:srgbClr val="002060"/>
                </a:solidFill>
              </a:rPr>
              <a:t> </a:t>
            </a:r>
            <a:r>
              <a:rPr lang="fr-FR" dirty="0" err="1">
                <a:solidFill>
                  <a:srgbClr val="002060"/>
                </a:solidFill>
              </a:rPr>
              <a:t>sơ</a:t>
            </a:r>
            <a:r>
              <a:rPr lang="fr-FR" dirty="0">
                <a:solidFill>
                  <a:srgbClr val="002060"/>
                </a:solidFill>
              </a:rPr>
              <a:t> </a:t>
            </a:r>
            <a:r>
              <a:rPr lang="fr-FR" dirty="0" err="1">
                <a:solidFill>
                  <a:srgbClr val="002060"/>
                </a:solidFill>
              </a:rPr>
              <a:t>hải</a:t>
            </a:r>
            <a:r>
              <a:rPr lang="fr-FR" dirty="0">
                <a:solidFill>
                  <a:srgbClr val="002060"/>
                </a:solidFill>
              </a:rPr>
              <a:t> </a:t>
            </a:r>
            <a:r>
              <a:rPr lang="fr-FR" dirty="0" err="1">
                <a:solidFill>
                  <a:srgbClr val="002060"/>
                </a:solidFill>
              </a:rPr>
              <a:t>quan</a:t>
            </a:r>
            <a:r>
              <a:rPr lang="fr-FR" dirty="0">
                <a:solidFill>
                  <a:srgbClr val="002060"/>
                </a:solidFill>
              </a:rPr>
              <a:t> </a:t>
            </a:r>
            <a:r>
              <a:rPr lang="fr-FR" dirty="0" err="1">
                <a:solidFill>
                  <a:srgbClr val="002060"/>
                </a:solidFill>
              </a:rPr>
              <a:t>nhưng</a:t>
            </a:r>
            <a:r>
              <a:rPr lang="fr-FR" dirty="0">
                <a:solidFill>
                  <a:srgbClr val="002060"/>
                </a:solidFill>
              </a:rPr>
              <a:t> </a:t>
            </a:r>
            <a:r>
              <a:rPr lang="fr-FR" dirty="0" err="1">
                <a:solidFill>
                  <a:srgbClr val="002060"/>
                </a:solidFill>
              </a:rPr>
              <a:t>được</a:t>
            </a:r>
            <a:r>
              <a:rPr lang="fr-FR" dirty="0">
                <a:solidFill>
                  <a:srgbClr val="002060"/>
                </a:solidFill>
              </a:rPr>
              <a:t> Chi </a:t>
            </a:r>
            <a:r>
              <a:rPr lang="fr-FR" dirty="0" err="1">
                <a:solidFill>
                  <a:srgbClr val="002060"/>
                </a:solidFill>
              </a:rPr>
              <a:t>cục</a:t>
            </a:r>
            <a:r>
              <a:rPr lang="fr-FR" dirty="0">
                <a:solidFill>
                  <a:srgbClr val="002060"/>
                </a:solidFill>
              </a:rPr>
              <a:t> </a:t>
            </a:r>
            <a:r>
              <a:rPr lang="fr-FR" dirty="0" err="1">
                <a:solidFill>
                  <a:srgbClr val="002060"/>
                </a:solidFill>
              </a:rPr>
              <a:t>trưởng</a:t>
            </a:r>
            <a:r>
              <a:rPr lang="fr-FR" dirty="0">
                <a:solidFill>
                  <a:srgbClr val="002060"/>
                </a:solidFill>
              </a:rPr>
              <a:t> Chi </a:t>
            </a:r>
            <a:r>
              <a:rPr lang="fr-FR" dirty="0" err="1">
                <a:solidFill>
                  <a:srgbClr val="002060"/>
                </a:solidFill>
              </a:rPr>
              <a:t>cục</a:t>
            </a:r>
            <a:r>
              <a:rPr lang="fr-FR" dirty="0">
                <a:solidFill>
                  <a:srgbClr val="002060"/>
                </a:solidFill>
              </a:rPr>
              <a:t> </a:t>
            </a:r>
            <a:r>
              <a:rPr lang="fr-FR" dirty="0" err="1">
                <a:solidFill>
                  <a:srgbClr val="002060"/>
                </a:solidFill>
              </a:rPr>
              <a:t>Hải</a:t>
            </a:r>
            <a:r>
              <a:rPr lang="fr-FR" dirty="0">
                <a:solidFill>
                  <a:srgbClr val="002060"/>
                </a:solidFill>
              </a:rPr>
              <a:t> </a:t>
            </a:r>
            <a:r>
              <a:rPr lang="fr-FR" dirty="0" err="1">
                <a:solidFill>
                  <a:srgbClr val="002060"/>
                </a:solidFill>
              </a:rPr>
              <a:t>quan</a:t>
            </a:r>
            <a:r>
              <a:rPr lang="fr-FR" dirty="0">
                <a:solidFill>
                  <a:srgbClr val="002060"/>
                </a:solidFill>
              </a:rPr>
              <a:t> </a:t>
            </a:r>
            <a:r>
              <a:rPr lang="fr-FR" dirty="0" err="1">
                <a:solidFill>
                  <a:srgbClr val="002060"/>
                </a:solidFill>
              </a:rPr>
              <a:t>đồng</a:t>
            </a:r>
            <a:r>
              <a:rPr lang="fr-FR" dirty="0">
                <a:solidFill>
                  <a:srgbClr val="002060"/>
                </a:solidFill>
              </a:rPr>
              <a:t> ý </a:t>
            </a:r>
            <a:r>
              <a:rPr lang="fr-FR" dirty="0" err="1">
                <a:solidFill>
                  <a:srgbClr val="002060"/>
                </a:solidFill>
              </a:rPr>
              <a:t>cho</a:t>
            </a:r>
            <a:r>
              <a:rPr lang="fr-FR" dirty="0">
                <a:solidFill>
                  <a:srgbClr val="002060"/>
                </a:solidFill>
              </a:rPr>
              <a:t> </a:t>
            </a:r>
            <a:r>
              <a:rPr lang="fr-FR" dirty="0" err="1">
                <a:solidFill>
                  <a:srgbClr val="002060"/>
                </a:solidFill>
              </a:rPr>
              <a:t>gia</a:t>
            </a:r>
            <a:r>
              <a:rPr lang="fr-FR" dirty="0">
                <a:solidFill>
                  <a:srgbClr val="002060"/>
                </a:solidFill>
              </a:rPr>
              <a:t> </a:t>
            </a:r>
            <a:r>
              <a:rPr lang="fr-FR" dirty="0" err="1">
                <a:solidFill>
                  <a:srgbClr val="002060"/>
                </a:solidFill>
              </a:rPr>
              <a:t>hạn</a:t>
            </a:r>
            <a:r>
              <a:rPr lang="fr-FR" dirty="0">
                <a:solidFill>
                  <a:srgbClr val="002060"/>
                </a:solidFill>
              </a:rPr>
              <a:t> </a:t>
            </a:r>
            <a:r>
              <a:rPr lang="fr-FR" dirty="0" err="1">
                <a:solidFill>
                  <a:srgbClr val="002060"/>
                </a:solidFill>
              </a:rPr>
              <a:t>thời</a:t>
            </a:r>
            <a:r>
              <a:rPr lang="fr-FR" dirty="0">
                <a:solidFill>
                  <a:srgbClr val="002060"/>
                </a:solidFill>
              </a:rPr>
              <a:t> </a:t>
            </a:r>
            <a:r>
              <a:rPr lang="fr-FR" dirty="0" err="1">
                <a:solidFill>
                  <a:srgbClr val="002060"/>
                </a:solidFill>
              </a:rPr>
              <a:t>gian</a:t>
            </a:r>
            <a:r>
              <a:rPr lang="fr-FR" dirty="0">
                <a:solidFill>
                  <a:srgbClr val="002060"/>
                </a:solidFill>
              </a:rPr>
              <a:t> </a:t>
            </a:r>
            <a:r>
              <a:rPr lang="fr-FR" dirty="0" err="1">
                <a:solidFill>
                  <a:srgbClr val="002060"/>
                </a:solidFill>
              </a:rPr>
              <a:t>nộp</a:t>
            </a:r>
            <a:r>
              <a:rPr lang="fr-FR" dirty="0">
                <a:solidFill>
                  <a:srgbClr val="002060"/>
                </a:solidFill>
              </a:rPr>
              <a:t> </a:t>
            </a:r>
            <a:r>
              <a:rPr lang="fr-FR" dirty="0" err="1">
                <a:solidFill>
                  <a:srgbClr val="002060"/>
                </a:solidFill>
              </a:rPr>
              <a:t>bản</a:t>
            </a:r>
            <a:r>
              <a:rPr lang="fr-FR" dirty="0">
                <a:solidFill>
                  <a:srgbClr val="002060"/>
                </a:solidFill>
              </a:rPr>
              <a:t> </a:t>
            </a:r>
            <a:r>
              <a:rPr lang="fr-FR" dirty="0" err="1">
                <a:solidFill>
                  <a:srgbClr val="002060"/>
                </a:solidFill>
              </a:rPr>
              <a:t>chính</a:t>
            </a:r>
            <a:r>
              <a:rPr lang="fr-FR" dirty="0">
                <a:solidFill>
                  <a:srgbClr val="002060"/>
                </a:solidFill>
              </a:rPr>
              <a:t> </a:t>
            </a:r>
            <a:r>
              <a:rPr lang="fr-FR" dirty="0" err="1">
                <a:solidFill>
                  <a:srgbClr val="002060"/>
                </a:solidFill>
              </a:rPr>
              <a:t>theo</a:t>
            </a:r>
            <a:r>
              <a:rPr lang="fr-FR" dirty="0">
                <a:solidFill>
                  <a:srgbClr val="002060"/>
                </a:solidFill>
              </a:rPr>
              <a:t> </a:t>
            </a:r>
            <a:r>
              <a:rPr lang="fr-FR" dirty="0" err="1">
                <a:solidFill>
                  <a:srgbClr val="002060"/>
                </a:solidFill>
              </a:rPr>
              <a:t>quy</a:t>
            </a:r>
            <a:r>
              <a:rPr lang="fr-FR" dirty="0">
                <a:solidFill>
                  <a:srgbClr val="002060"/>
                </a:solidFill>
              </a:rPr>
              <a:t> </a:t>
            </a:r>
            <a:r>
              <a:rPr lang="fr-FR" dirty="0" err="1">
                <a:solidFill>
                  <a:srgbClr val="002060"/>
                </a:solidFill>
              </a:rPr>
              <a:t>định</a:t>
            </a:r>
            <a:r>
              <a:rPr lang="fr-FR" dirty="0">
                <a:solidFill>
                  <a:srgbClr val="002060"/>
                </a:solidFill>
              </a:rPr>
              <a:t> </a:t>
            </a:r>
            <a:r>
              <a:rPr lang="fr-FR" dirty="0" err="1">
                <a:solidFill>
                  <a:srgbClr val="002060"/>
                </a:solidFill>
              </a:rPr>
              <a:t>tại</a:t>
            </a:r>
            <a:r>
              <a:rPr lang="fr-FR" dirty="0">
                <a:solidFill>
                  <a:srgbClr val="002060"/>
                </a:solidFill>
              </a:rPr>
              <a:t> </a:t>
            </a:r>
            <a:r>
              <a:rPr lang="fr-FR" dirty="0" err="1">
                <a:solidFill>
                  <a:srgbClr val="002060"/>
                </a:solidFill>
              </a:rPr>
              <a:t>khoản</a:t>
            </a:r>
            <a:r>
              <a:rPr lang="fr-FR" dirty="0">
                <a:solidFill>
                  <a:srgbClr val="002060"/>
                </a:solidFill>
              </a:rPr>
              <a:t> 3 </a:t>
            </a:r>
            <a:r>
              <a:rPr lang="fr-FR" dirty="0" err="1">
                <a:solidFill>
                  <a:srgbClr val="002060"/>
                </a:solidFill>
              </a:rPr>
              <a:t>Điều</a:t>
            </a:r>
            <a:r>
              <a:rPr lang="fr-FR" dirty="0">
                <a:solidFill>
                  <a:srgbClr val="002060"/>
                </a:solidFill>
              </a:rPr>
              <a:t> 27 </a:t>
            </a:r>
            <a:r>
              <a:rPr lang="fr-FR" dirty="0" err="1">
                <a:solidFill>
                  <a:srgbClr val="002060"/>
                </a:solidFill>
              </a:rPr>
              <a:t>Nghị</a:t>
            </a:r>
            <a:r>
              <a:rPr lang="fr-FR" dirty="0">
                <a:solidFill>
                  <a:srgbClr val="002060"/>
                </a:solidFill>
              </a:rPr>
              <a:t> </a:t>
            </a:r>
            <a:r>
              <a:rPr lang="fr-FR" dirty="0" err="1">
                <a:solidFill>
                  <a:srgbClr val="002060"/>
                </a:solidFill>
              </a:rPr>
              <a:t>định</a:t>
            </a:r>
            <a:r>
              <a:rPr lang="fr-FR" dirty="0">
                <a:solidFill>
                  <a:srgbClr val="002060"/>
                </a:solidFill>
              </a:rPr>
              <a:t> </a:t>
            </a:r>
            <a:r>
              <a:rPr lang="fr-FR" dirty="0" err="1">
                <a:solidFill>
                  <a:srgbClr val="002060"/>
                </a:solidFill>
              </a:rPr>
              <a:t>số</a:t>
            </a:r>
            <a:r>
              <a:rPr lang="fr-FR" dirty="0">
                <a:solidFill>
                  <a:srgbClr val="002060"/>
                </a:solidFill>
              </a:rPr>
              <a:t> 08/2015/NĐ-CP;</a:t>
            </a:r>
            <a:endParaRPr lang="en-GB" dirty="0">
              <a:solidFill>
                <a:srgbClr val="002060"/>
              </a:solidFill>
            </a:endParaRPr>
          </a:p>
          <a:p>
            <a:pPr marL="0" indent="0">
              <a:lnSpc>
                <a:spcPct val="120000"/>
              </a:lnSpc>
              <a:spcBef>
                <a:spcPts val="0"/>
              </a:spcBef>
              <a:buNone/>
            </a:pPr>
            <a:endParaRPr lang="en-GB" sz="3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2057630"/>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1C424-D0B2-9FDE-41A5-6511E7CD0806}"/>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1F81EDB7-86BB-DA68-56F4-51F0D9A96133}"/>
              </a:ext>
            </a:extLst>
          </p:cNvPr>
          <p:cNvSpPr txBox="1">
            <a:spLocks/>
          </p:cNvSpPr>
          <p:nvPr/>
        </p:nvSpPr>
        <p:spPr>
          <a:xfrm>
            <a:off x="457200" y="379942"/>
            <a:ext cx="15773400" cy="126920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200" b="1" dirty="0">
                <a:solidFill>
                  <a:srgbClr val="C00000"/>
                </a:solidFill>
                <a:ea typeface="+mn-ea"/>
              </a:rPr>
              <a:t>Thu </a:t>
            </a:r>
            <a:r>
              <a:rPr lang="en-US" sz="3200" b="1" dirty="0" err="1">
                <a:solidFill>
                  <a:srgbClr val="C00000"/>
                </a:solidFill>
                <a:ea typeface="+mn-ea"/>
              </a:rPr>
              <a:t>phí</a:t>
            </a:r>
            <a:r>
              <a:rPr lang="en-US" sz="3200" b="1" dirty="0">
                <a:solidFill>
                  <a:srgbClr val="C00000"/>
                </a:solidFill>
                <a:ea typeface="+mn-ea"/>
              </a:rPr>
              <a:t> </a:t>
            </a:r>
            <a:r>
              <a:rPr lang="en-US" sz="3200" b="1" dirty="0" err="1">
                <a:solidFill>
                  <a:srgbClr val="C00000"/>
                </a:solidFill>
                <a:ea typeface="+mn-ea"/>
              </a:rPr>
              <a:t>lệ</a:t>
            </a:r>
            <a:r>
              <a:rPr lang="en-US" sz="3200" b="1" dirty="0">
                <a:solidFill>
                  <a:srgbClr val="C00000"/>
                </a:solidFill>
                <a:ea typeface="+mn-ea"/>
              </a:rPr>
              <a:t> </a:t>
            </a:r>
            <a:r>
              <a:rPr lang="en-US" sz="3200" b="1" dirty="0" err="1">
                <a:solidFill>
                  <a:srgbClr val="C00000"/>
                </a:solidFill>
                <a:ea typeface="+mn-ea"/>
              </a:rPr>
              <a:t>phí</a:t>
            </a:r>
            <a:r>
              <a:rPr lang="en-US" sz="3200" b="1" dirty="0">
                <a:solidFill>
                  <a:srgbClr val="C00000"/>
                </a:solidFill>
                <a:ea typeface="+mn-ea"/>
              </a:rPr>
              <a:t> </a:t>
            </a:r>
            <a:r>
              <a:rPr lang="en-US" sz="3200" b="1" dirty="0" err="1">
                <a:solidFill>
                  <a:srgbClr val="C00000"/>
                </a:solidFill>
                <a:ea typeface="+mn-ea"/>
              </a:rPr>
              <a:t>Hải</a:t>
            </a:r>
            <a:r>
              <a:rPr lang="en-US" sz="3200" b="1" dirty="0">
                <a:solidFill>
                  <a:srgbClr val="C00000"/>
                </a:solidFill>
                <a:ea typeface="+mn-ea"/>
              </a:rPr>
              <a:t> </a:t>
            </a:r>
            <a:r>
              <a:rPr lang="en-US" sz="3200" b="1" dirty="0" err="1">
                <a:solidFill>
                  <a:srgbClr val="C00000"/>
                </a:solidFill>
                <a:ea typeface="+mn-ea"/>
              </a:rPr>
              <a:t>quan</a:t>
            </a:r>
            <a:r>
              <a:rPr lang="en-US" sz="3200" b="1" dirty="0">
                <a:solidFill>
                  <a:srgbClr val="C00000"/>
                </a:solidFill>
                <a:ea typeface="+mn-ea"/>
              </a:rPr>
              <a:t> </a:t>
            </a:r>
            <a:r>
              <a:rPr lang="en-US" sz="3200" b="1" dirty="0" err="1">
                <a:solidFill>
                  <a:srgbClr val="C00000"/>
                </a:solidFill>
                <a:ea typeface="+mn-ea"/>
              </a:rPr>
              <a:t>và</a:t>
            </a:r>
            <a:r>
              <a:rPr lang="en-US" sz="3200" b="1" dirty="0">
                <a:solidFill>
                  <a:srgbClr val="C00000"/>
                </a:solidFill>
                <a:ea typeface="+mn-ea"/>
              </a:rPr>
              <a:t> </a:t>
            </a:r>
            <a:r>
              <a:rPr lang="en-US" sz="3200" b="1" dirty="0" err="1">
                <a:solidFill>
                  <a:srgbClr val="C00000"/>
                </a:solidFill>
                <a:ea typeface="+mn-ea"/>
              </a:rPr>
              <a:t>quyết</a:t>
            </a:r>
            <a:r>
              <a:rPr lang="en-US" sz="3200" b="1" dirty="0">
                <a:solidFill>
                  <a:srgbClr val="C00000"/>
                </a:solidFill>
                <a:ea typeface="+mn-ea"/>
              </a:rPr>
              <a:t> </a:t>
            </a:r>
            <a:r>
              <a:rPr lang="en-US" sz="3200" b="1" dirty="0" err="1">
                <a:solidFill>
                  <a:srgbClr val="C00000"/>
                </a:solidFill>
                <a:ea typeface="+mn-ea"/>
              </a:rPr>
              <a:t>định</a:t>
            </a:r>
            <a:r>
              <a:rPr lang="en-US" sz="3200" b="1" dirty="0">
                <a:solidFill>
                  <a:srgbClr val="C00000"/>
                </a:solidFill>
                <a:ea typeface="+mn-ea"/>
              </a:rPr>
              <a:t> </a:t>
            </a:r>
            <a:r>
              <a:rPr lang="en-US" sz="3200" b="1" dirty="0" err="1">
                <a:solidFill>
                  <a:srgbClr val="C00000"/>
                </a:solidFill>
                <a:ea typeface="+mn-ea"/>
              </a:rPr>
              <a:t>thông</a:t>
            </a:r>
            <a:r>
              <a:rPr lang="en-US" sz="3200" b="1" dirty="0">
                <a:solidFill>
                  <a:srgbClr val="C00000"/>
                </a:solidFill>
                <a:ea typeface="+mn-ea"/>
              </a:rPr>
              <a:t> </a:t>
            </a:r>
            <a:r>
              <a:rPr lang="en-US" sz="3200" b="1" dirty="0" err="1">
                <a:solidFill>
                  <a:srgbClr val="C00000"/>
                </a:solidFill>
                <a:ea typeface="+mn-ea"/>
              </a:rPr>
              <a:t>quan</a:t>
            </a:r>
            <a:endParaRPr lang="vi-VN" sz="3200" b="1" dirty="0">
              <a:solidFill>
                <a:srgbClr val="C00000"/>
              </a:solidFill>
              <a:ea typeface="+mn-ea"/>
            </a:endParaRPr>
          </a:p>
        </p:txBody>
      </p:sp>
      <p:sp>
        <p:nvSpPr>
          <p:cNvPr id="7" name="TextBox 6">
            <a:extLst>
              <a:ext uri="{FF2B5EF4-FFF2-40B4-BE49-F238E27FC236}">
                <a16:creationId xmlns:a16="http://schemas.microsoft.com/office/drawing/2014/main" id="{A6DD88DC-9166-BC18-30AA-851494215B66}"/>
              </a:ext>
            </a:extLst>
          </p:cNvPr>
          <p:cNvSpPr txBox="1"/>
          <p:nvPr/>
        </p:nvSpPr>
        <p:spPr>
          <a:xfrm>
            <a:off x="1219200" y="212973"/>
            <a:ext cx="14249400" cy="707886"/>
          </a:xfrm>
          <a:prstGeom prst="rect">
            <a:avLst/>
          </a:prstGeom>
          <a:noFill/>
        </p:spPr>
        <p:txBody>
          <a:bodyPr wrap="square">
            <a:spAutoFit/>
          </a:bodyPr>
          <a:lstStyle/>
          <a:p>
            <a:pPr algn="ctr"/>
            <a:r>
              <a:rPr lang="en-US" sz="4000" b="1" dirty="0">
                <a:solidFill>
                  <a:srgbClr val="24225C"/>
                </a:solidFill>
                <a:latin typeface="Arial" panose="020B0604020202020204" pitchFamily="34" charset="0"/>
                <a:cs typeface="Arial" panose="020B0604020202020204" pitchFamily="34" charset="0"/>
              </a:rPr>
              <a:t>1.2. QUY TRÌNH KHAI BÁO HẢI QUAN</a:t>
            </a:r>
            <a:r>
              <a:rPr lang="vi-VN" sz="4000" b="1" dirty="0">
                <a:solidFill>
                  <a:srgbClr val="24225C"/>
                </a:solidFill>
                <a:latin typeface="Arial" panose="020B0604020202020204" pitchFamily="34" charset="0"/>
                <a:cs typeface="Arial" panose="020B0604020202020204" pitchFamily="34" charset="0"/>
              </a:rPr>
              <a:t> (tt)</a:t>
            </a:r>
            <a:r>
              <a:rPr lang="en-US" sz="4000" b="1" dirty="0">
                <a:solidFill>
                  <a:srgbClr val="24225C"/>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97C20E0B-42B2-2CA8-A24E-D8065825222A}"/>
              </a:ext>
            </a:extLst>
          </p:cNvPr>
          <p:cNvSpPr>
            <a:spLocks noGrp="1"/>
          </p:cNvSpPr>
          <p:nvPr>
            <p:ph idx="1"/>
          </p:nvPr>
        </p:nvSpPr>
        <p:spPr>
          <a:xfrm>
            <a:off x="258135" y="1368213"/>
            <a:ext cx="18029865" cy="8705814"/>
          </a:xfrm>
        </p:spPr>
        <p:txBody>
          <a:bodyPr>
            <a:noAutofit/>
          </a:bodyPr>
          <a:lstStyle/>
          <a:p>
            <a:pPr marL="0" indent="0">
              <a:lnSpc>
                <a:spcPct val="120000"/>
              </a:lnSpc>
              <a:spcBef>
                <a:spcPts val="0"/>
              </a:spcBef>
              <a:buNone/>
            </a:pPr>
            <a:r>
              <a:rPr lang="fr-FR" sz="3000" dirty="0">
                <a:solidFill>
                  <a:srgbClr val="002060"/>
                </a:solidFill>
              </a:rPr>
              <a:t>d) </a:t>
            </a:r>
            <a:r>
              <a:rPr lang="fr-FR" sz="3000" dirty="0" err="1">
                <a:solidFill>
                  <a:srgbClr val="002060"/>
                </a:solidFill>
              </a:rPr>
              <a:t>Hàng</a:t>
            </a:r>
            <a:r>
              <a:rPr lang="fr-FR" sz="3000" dirty="0">
                <a:solidFill>
                  <a:srgbClr val="002060"/>
                </a:solidFill>
              </a:rPr>
              <a:t> </a:t>
            </a:r>
            <a:r>
              <a:rPr lang="fr-FR" sz="3000" dirty="0" err="1">
                <a:solidFill>
                  <a:srgbClr val="002060"/>
                </a:solidFill>
              </a:rPr>
              <a:t>hóa</a:t>
            </a:r>
            <a:r>
              <a:rPr lang="fr-FR" sz="3000" dirty="0">
                <a:solidFill>
                  <a:srgbClr val="002060"/>
                </a:solidFill>
              </a:rPr>
              <a:t> </a:t>
            </a:r>
            <a:r>
              <a:rPr lang="fr-FR" sz="3000" dirty="0" err="1">
                <a:solidFill>
                  <a:srgbClr val="002060"/>
                </a:solidFill>
              </a:rPr>
              <a:t>phải</a:t>
            </a:r>
            <a:r>
              <a:rPr lang="fr-FR" sz="3000" dirty="0">
                <a:solidFill>
                  <a:srgbClr val="002060"/>
                </a:solidFill>
              </a:rPr>
              <a:t> </a:t>
            </a:r>
            <a:r>
              <a:rPr lang="fr-FR" sz="3000" dirty="0" err="1">
                <a:solidFill>
                  <a:srgbClr val="002060"/>
                </a:solidFill>
              </a:rPr>
              <a:t>kiểm</a:t>
            </a:r>
            <a:r>
              <a:rPr lang="fr-FR" sz="3000" dirty="0">
                <a:solidFill>
                  <a:srgbClr val="002060"/>
                </a:solidFill>
              </a:rPr>
              <a:t> tra </a:t>
            </a:r>
            <a:r>
              <a:rPr lang="fr-FR" sz="3000" dirty="0" err="1">
                <a:solidFill>
                  <a:srgbClr val="002060"/>
                </a:solidFill>
              </a:rPr>
              <a:t>chuyên</a:t>
            </a:r>
            <a:r>
              <a:rPr lang="fr-FR" sz="3000" dirty="0">
                <a:solidFill>
                  <a:srgbClr val="002060"/>
                </a:solidFill>
              </a:rPr>
              <a:t> </a:t>
            </a:r>
            <a:r>
              <a:rPr lang="fr-FR" sz="3000" dirty="0" err="1">
                <a:solidFill>
                  <a:srgbClr val="002060"/>
                </a:solidFill>
              </a:rPr>
              <a:t>ngành</a:t>
            </a:r>
            <a:r>
              <a:rPr lang="fr-FR" sz="3000" dirty="0">
                <a:solidFill>
                  <a:srgbClr val="002060"/>
                </a:solidFill>
              </a:rPr>
              <a:t> </a:t>
            </a:r>
            <a:r>
              <a:rPr lang="fr-FR" sz="3000" dirty="0" err="1">
                <a:solidFill>
                  <a:srgbClr val="002060"/>
                </a:solidFill>
              </a:rPr>
              <a:t>được</a:t>
            </a:r>
            <a:r>
              <a:rPr lang="fr-FR" sz="3000" dirty="0">
                <a:solidFill>
                  <a:srgbClr val="002060"/>
                </a:solidFill>
              </a:rPr>
              <a:t> </a:t>
            </a:r>
            <a:r>
              <a:rPr lang="fr-FR" sz="3000" dirty="0" err="1">
                <a:solidFill>
                  <a:srgbClr val="002060"/>
                </a:solidFill>
              </a:rPr>
              <a:t>thông</a:t>
            </a:r>
            <a:r>
              <a:rPr lang="fr-FR" sz="3000" dirty="0">
                <a:solidFill>
                  <a:srgbClr val="002060"/>
                </a:solidFill>
              </a:rPr>
              <a:t> </a:t>
            </a:r>
            <a:r>
              <a:rPr lang="fr-FR" sz="3000" dirty="0" err="1">
                <a:solidFill>
                  <a:srgbClr val="002060"/>
                </a:solidFill>
              </a:rPr>
              <a:t>quan</a:t>
            </a:r>
            <a:r>
              <a:rPr lang="fr-FR" sz="3000" dirty="0">
                <a:solidFill>
                  <a:srgbClr val="002060"/>
                </a:solidFill>
              </a:rPr>
              <a:t> khi </a:t>
            </a:r>
            <a:r>
              <a:rPr lang="fr-FR" sz="3000" dirty="0" err="1">
                <a:solidFill>
                  <a:srgbClr val="002060"/>
                </a:solidFill>
              </a:rPr>
              <a:t>hoàn</a:t>
            </a:r>
            <a:r>
              <a:rPr lang="fr-FR" sz="3000" dirty="0">
                <a:solidFill>
                  <a:srgbClr val="002060"/>
                </a:solidFill>
              </a:rPr>
              <a:t> </a:t>
            </a:r>
            <a:r>
              <a:rPr lang="fr-FR" sz="3000" dirty="0" err="1">
                <a:solidFill>
                  <a:srgbClr val="002060"/>
                </a:solidFill>
              </a:rPr>
              <a:t>thành</a:t>
            </a:r>
            <a:r>
              <a:rPr lang="fr-FR" sz="3000" dirty="0">
                <a:solidFill>
                  <a:srgbClr val="002060"/>
                </a:solidFill>
              </a:rPr>
              <a:t> </a:t>
            </a:r>
            <a:r>
              <a:rPr lang="fr-FR" sz="3000" dirty="0" err="1">
                <a:solidFill>
                  <a:srgbClr val="002060"/>
                </a:solidFill>
              </a:rPr>
              <a:t>nghĩa</a:t>
            </a:r>
            <a:r>
              <a:rPr lang="fr-FR" sz="3000" dirty="0">
                <a:solidFill>
                  <a:srgbClr val="002060"/>
                </a:solidFill>
              </a:rPr>
              <a:t> </a:t>
            </a:r>
            <a:r>
              <a:rPr lang="fr-FR" sz="3000" dirty="0" err="1">
                <a:solidFill>
                  <a:srgbClr val="002060"/>
                </a:solidFill>
              </a:rPr>
              <a:t>vụ</a:t>
            </a:r>
            <a:r>
              <a:rPr lang="fr-FR" sz="3000" dirty="0">
                <a:solidFill>
                  <a:srgbClr val="002060"/>
                </a:solidFill>
              </a:rPr>
              <a:t> </a:t>
            </a:r>
            <a:r>
              <a:rPr lang="fr-FR" sz="3000" dirty="0" err="1">
                <a:solidFill>
                  <a:srgbClr val="002060"/>
                </a:solidFill>
              </a:rPr>
              <a:t>về</a:t>
            </a:r>
            <a:r>
              <a:rPr lang="fr-FR" sz="3000" dirty="0">
                <a:solidFill>
                  <a:srgbClr val="002060"/>
                </a:solidFill>
              </a:rPr>
              <a:t> </a:t>
            </a:r>
            <a:r>
              <a:rPr lang="fr-FR" sz="3000" dirty="0" err="1">
                <a:solidFill>
                  <a:srgbClr val="002060"/>
                </a:solidFill>
              </a:rPr>
              <a:t>thuế</a:t>
            </a:r>
            <a:r>
              <a:rPr lang="fr-FR" sz="3000" dirty="0">
                <a:solidFill>
                  <a:srgbClr val="002060"/>
                </a:solidFill>
              </a:rPr>
              <a:t> </a:t>
            </a:r>
            <a:r>
              <a:rPr lang="fr-FR" sz="3000" dirty="0" err="1">
                <a:solidFill>
                  <a:srgbClr val="002060"/>
                </a:solidFill>
              </a:rPr>
              <a:t>theo</a:t>
            </a:r>
            <a:r>
              <a:rPr lang="fr-FR" sz="3000" dirty="0">
                <a:solidFill>
                  <a:srgbClr val="002060"/>
                </a:solidFill>
              </a:rPr>
              <a:t> </a:t>
            </a:r>
            <a:r>
              <a:rPr lang="fr-FR" sz="3000" dirty="0" err="1">
                <a:solidFill>
                  <a:srgbClr val="002060"/>
                </a:solidFill>
              </a:rPr>
              <a:t>quy</a:t>
            </a:r>
            <a:r>
              <a:rPr lang="fr-FR" sz="3000" dirty="0">
                <a:solidFill>
                  <a:srgbClr val="002060"/>
                </a:solidFill>
              </a:rPr>
              <a:t> </a:t>
            </a:r>
            <a:r>
              <a:rPr lang="fr-FR" sz="3000" dirty="0" err="1">
                <a:solidFill>
                  <a:srgbClr val="002060"/>
                </a:solidFill>
              </a:rPr>
              <a:t>định</a:t>
            </a:r>
            <a:r>
              <a:rPr lang="fr-FR" sz="3000" dirty="0">
                <a:solidFill>
                  <a:srgbClr val="002060"/>
                </a:solidFill>
              </a:rPr>
              <a:t> </a:t>
            </a:r>
            <a:r>
              <a:rPr lang="fr-FR" sz="3000" dirty="0" err="1">
                <a:solidFill>
                  <a:srgbClr val="002060"/>
                </a:solidFill>
              </a:rPr>
              <a:t>và</a:t>
            </a:r>
            <a:r>
              <a:rPr lang="fr-FR" sz="3000" dirty="0">
                <a:solidFill>
                  <a:srgbClr val="002060"/>
                </a:solidFill>
              </a:rPr>
              <a:t> </a:t>
            </a:r>
            <a:r>
              <a:rPr lang="fr-FR" sz="3000" dirty="0" err="1">
                <a:solidFill>
                  <a:srgbClr val="002060"/>
                </a:solidFill>
              </a:rPr>
              <a:t>có</a:t>
            </a:r>
            <a:r>
              <a:rPr lang="fr-FR" sz="3000" dirty="0">
                <a:solidFill>
                  <a:srgbClr val="002060"/>
                </a:solidFill>
              </a:rPr>
              <a:t> </a:t>
            </a:r>
            <a:r>
              <a:rPr lang="fr-FR" sz="3000" dirty="0" err="1">
                <a:solidFill>
                  <a:srgbClr val="002060"/>
                </a:solidFill>
              </a:rPr>
              <a:t>một</a:t>
            </a:r>
            <a:r>
              <a:rPr lang="fr-FR" sz="3000" dirty="0">
                <a:solidFill>
                  <a:srgbClr val="002060"/>
                </a:solidFill>
              </a:rPr>
              <a:t> </a:t>
            </a:r>
            <a:r>
              <a:rPr lang="fr-FR" sz="3000" dirty="0" err="1">
                <a:solidFill>
                  <a:srgbClr val="002060"/>
                </a:solidFill>
              </a:rPr>
              <a:t>trong</a:t>
            </a:r>
            <a:r>
              <a:rPr lang="fr-FR" sz="3000" dirty="0">
                <a:solidFill>
                  <a:srgbClr val="002060"/>
                </a:solidFill>
              </a:rPr>
              <a:t> </a:t>
            </a:r>
            <a:r>
              <a:rPr lang="fr-FR" sz="3000" dirty="0" err="1">
                <a:solidFill>
                  <a:srgbClr val="002060"/>
                </a:solidFill>
              </a:rPr>
              <a:t>các</a:t>
            </a:r>
            <a:r>
              <a:rPr lang="fr-FR" sz="3000" dirty="0">
                <a:solidFill>
                  <a:srgbClr val="002060"/>
                </a:solidFill>
              </a:rPr>
              <a:t> </a:t>
            </a:r>
            <a:r>
              <a:rPr lang="fr-FR" sz="3000" dirty="0" err="1">
                <a:solidFill>
                  <a:srgbClr val="002060"/>
                </a:solidFill>
              </a:rPr>
              <a:t>chứng</a:t>
            </a:r>
            <a:r>
              <a:rPr lang="fr-FR" sz="3000" dirty="0">
                <a:solidFill>
                  <a:srgbClr val="002060"/>
                </a:solidFill>
              </a:rPr>
              <a:t> </a:t>
            </a:r>
            <a:r>
              <a:rPr lang="fr-FR" sz="3000" dirty="0" err="1">
                <a:solidFill>
                  <a:srgbClr val="002060"/>
                </a:solidFill>
              </a:rPr>
              <a:t>từ</a:t>
            </a:r>
            <a:r>
              <a:rPr lang="fr-FR" sz="3000" dirty="0">
                <a:solidFill>
                  <a:srgbClr val="002060"/>
                </a:solidFill>
              </a:rPr>
              <a:t> </a:t>
            </a:r>
            <a:r>
              <a:rPr lang="fr-FR" sz="3000" dirty="0" err="1">
                <a:solidFill>
                  <a:srgbClr val="002060"/>
                </a:solidFill>
              </a:rPr>
              <a:t>dưới</a:t>
            </a:r>
            <a:r>
              <a:rPr lang="fr-FR" sz="3000" dirty="0">
                <a:solidFill>
                  <a:srgbClr val="002060"/>
                </a:solidFill>
              </a:rPr>
              <a:t> </a:t>
            </a:r>
            <a:r>
              <a:rPr lang="fr-FR" sz="3000" dirty="0" err="1">
                <a:solidFill>
                  <a:srgbClr val="002060"/>
                </a:solidFill>
              </a:rPr>
              <a:t>đây</a:t>
            </a:r>
            <a:r>
              <a:rPr lang="fr-FR" sz="3000" dirty="0">
                <a:solidFill>
                  <a:srgbClr val="002060"/>
                </a:solidFill>
              </a:rPr>
              <a:t>:</a:t>
            </a:r>
            <a:endParaRPr lang="en-GB" sz="3000" dirty="0">
              <a:solidFill>
                <a:srgbClr val="002060"/>
              </a:solidFill>
            </a:endParaRPr>
          </a:p>
          <a:p>
            <a:pPr marL="0" indent="0">
              <a:lnSpc>
                <a:spcPct val="120000"/>
              </a:lnSpc>
              <a:spcBef>
                <a:spcPts val="0"/>
              </a:spcBef>
              <a:buNone/>
            </a:pPr>
            <a:r>
              <a:rPr lang="fr-FR" sz="3000" dirty="0">
                <a:solidFill>
                  <a:srgbClr val="002060"/>
                </a:solidFill>
              </a:rPr>
              <a:t>d.1) </a:t>
            </a:r>
            <a:r>
              <a:rPr lang="fr-FR" sz="3000" dirty="0" err="1">
                <a:solidFill>
                  <a:srgbClr val="002060"/>
                </a:solidFill>
              </a:rPr>
              <a:t>Giấy</a:t>
            </a:r>
            <a:r>
              <a:rPr lang="fr-FR" sz="3000" dirty="0">
                <a:solidFill>
                  <a:srgbClr val="002060"/>
                </a:solidFill>
              </a:rPr>
              <a:t> </a:t>
            </a:r>
            <a:r>
              <a:rPr lang="fr-FR" sz="3000" dirty="0" err="1">
                <a:solidFill>
                  <a:srgbClr val="002060"/>
                </a:solidFill>
              </a:rPr>
              <a:t>thông</a:t>
            </a:r>
            <a:r>
              <a:rPr lang="fr-FR" sz="3000" dirty="0">
                <a:solidFill>
                  <a:srgbClr val="002060"/>
                </a:solidFill>
              </a:rPr>
              <a:t> </a:t>
            </a:r>
            <a:r>
              <a:rPr lang="fr-FR" sz="3000" dirty="0" err="1">
                <a:solidFill>
                  <a:srgbClr val="002060"/>
                </a:solidFill>
              </a:rPr>
              <a:t>báo</a:t>
            </a:r>
            <a:r>
              <a:rPr lang="fr-FR" sz="3000" dirty="0">
                <a:solidFill>
                  <a:srgbClr val="002060"/>
                </a:solidFill>
              </a:rPr>
              <a:t> </a:t>
            </a:r>
            <a:r>
              <a:rPr lang="fr-FR" sz="3000" dirty="0" err="1">
                <a:solidFill>
                  <a:srgbClr val="002060"/>
                </a:solidFill>
              </a:rPr>
              <a:t>miễn</a:t>
            </a:r>
            <a:r>
              <a:rPr lang="fr-FR" sz="3000" dirty="0">
                <a:solidFill>
                  <a:srgbClr val="002060"/>
                </a:solidFill>
              </a:rPr>
              <a:t> </a:t>
            </a:r>
            <a:r>
              <a:rPr lang="fr-FR" sz="3000" dirty="0" err="1">
                <a:solidFill>
                  <a:srgbClr val="002060"/>
                </a:solidFill>
              </a:rPr>
              <a:t>kiểm</a:t>
            </a:r>
            <a:r>
              <a:rPr lang="fr-FR" sz="3000" dirty="0">
                <a:solidFill>
                  <a:srgbClr val="002060"/>
                </a:solidFill>
              </a:rPr>
              <a:t> tra;</a:t>
            </a:r>
            <a:endParaRPr lang="en-GB" sz="3000" dirty="0">
              <a:solidFill>
                <a:srgbClr val="002060"/>
              </a:solidFill>
            </a:endParaRPr>
          </a:p>
          <a:p>
            <a:pPr marL="0" indent="0">
              <a:lnSpc>
                <a:spcPct val="120000"/>
              </a:lnSpc>
              <a:spcBef>
                <a:spcPts val="0"/>
              </a:spcBef>
              <a:buNone/>
            </a:pPr>
            <a:r>
              <a:rPr lang="fr-FR" sz="3000" dirty="0">
                <a:solidFill>
                  <a:srgbClr val="002060"/>
                </a:solidFill>
              </a:rPr>
              <a:t>d.2) </a:t>
            </a:r>
            <a:r>
              <a:rPr lang="fr-FR" sz="3000" dirty="0" err="1">
                <a:solidFill>
                  <a:srgbClr val="002060"/>
                </a:solidFill>
              </a:rPr>
              <a:t>Kết</a:t>
            </a:r>
            <a:r>
              <a:rPr lang="fr-FR" sz="3000" dirty="0">
                <a:solidFill>
                  <a:srgbClr val="002060"/>
                </a:solidFill>
              </a:rPr>
              <a:t> </a:t>
            </a:r>
            <a:r>
              <a:rPr lang="fr-FR" sz="3000" dirty="0" err="1">
                <a:solidFill>
                  <a:srgbClr val="002060"/>
                </a:solidFill>
              </a:rPr>
              <a:t>quả</a:t>
            </a:r>
            <a:r>
              <a:rPr lang="fr-FR" sz="3000" dirty="0">
                <a:solidFill>
                  <a:srgbClr val="002060"/>
                </a:solidFill>
              </a:rPr>
              <a:t> </a:t>
            </a:r>
            <a:r>
              <a:rPr lang="fr-FR" sz="3000" dirty="0" err="1">
                <a:solidFill>
                  <a:srgbClr val="002060"/>
                </a:solidFill>
              </a:rPr>
              <a:t>kiểm</a:t>
            </a:r>
            <a:r>
              <a:rPr lang="fr-FR" sz="3000" dirty="0">
                <a:solidFill>
                  <a:srgbClr val="002060"/>
                </a:solidFill>
              </a:rPr>
              <a:t> tra </a:t>
            </a:r>
            <a:r>
              <a:rPr lang="fr-FR" sz="3000" dirty="0" err="1">
                <a:solidFill>
                  <a:srgbClr val="002060"/>
                </a:solidFill>
              </a:rPr>
              <a:t>chuyên</a:t>
            </a:r>
            <a:r>
              <a:rPr lang="fr-FR" sz="3000" dirty="0">
                <a:solidFill>
                  <a:srgbClr val="002060"/>
                </a:solidFill>
              </a:rPr>
              <a:t> </a:t>
            </a:r>
            <a:r>
              <a:rPr lang="fr-FR" sz="3000" dirty="0" err="1">
                <a:solidFill>
                  <a:srgbClr val="002060"/>
                </a:solidFill>
              </a:rPr>
              <a:t>ngành</a:t>
            </a:r>
            <a:r>
              <a:rPr lang="fr-FR" sz="3000" dirty="0">
                <a:solidFill>
                  <a:srgbClr val="002060"/>
                </a:solidFill>
              </a:rPr>
              <a:t> </a:t>
            </a:r>
            <a:r>
              <a:rPr lang="fr-FR" sz="3000" dirty="0" err="1">
                <a:solidFill>
                  <a:srgbClr val="002060"/>
                </a:solidFill>
              </a:rPr>
              <a:t>đáp</a:t>
            </a:r>
            <a:r>
              <a:rPr lang="fr-FR" sz="3000" dirty="0">
                <a:solidFill>
                  <a:srgbClr val="002060"/>
                </a:solidFill>
              </a:rPr>
              <a:t> </a:t>
            </a:r>
            <a:r>
              <a:rPr lang="fr-FR" sz="3000" dirty="0" err="1">
                <a:solidFill>
                  <a:srgbClr val="002060"/>
                </a:solidFill>
              </a:rPr>
              <a:t>ứng</a:t>
            </a:r>
            <a:r>
              <a:rPr lang="fr-FR" sz="3000" dirty="0">
                <a:solidFill>
                  <a:srgbClr val="002060"/>
                </a:solidFill>
              </a:rPr>
              <a:t> </a:t>
            </a:r>
            <a:r>
              <a:rPr lang="fr-FR" sz="3000" dirty="0" err="1">
                <a:solidFill>
                  <a:srgbClr val="002060"/>
                </a:solidFill>
              </a:rPr>
              <a:t>yêu</a:t>
            </a:r>
            <a:r>
              <a:rPr lang="fr-FR" sz="3000" dirty="0">
                <a:solidFill>
                  <a:srgbClr val="002060"/>
                </a:solidFill>
              </a:rPr>
              <a:t> </a:t>
            </a:r>
            <a:r>
              <a:rPr lang="fr-FR" sz="3000" dirty="0" err="1">
                <a:solidFill>
                  <a:srgbClr val="002060"/>
                </a:solidFill>
              </a:rPr>
              <a:t>cầu</a:t>
            </a:r>
            <a:r>
              <a:rPr lang="fr-FR" sz="3000" dirty="0">
                <a:solidFill>
                  <a:srgbClr val="002060"/>
                </a:solidFill>
              </a:rPr>
              <a:t> </a:t>
            </a:r>
            <a:r>
              <a:rPr lang="fr-FR" sz="3000" dirty="0" err="1">
                <a:solidFill>
                  <a:srgbClr val="002060"/>
                </a:solidFill>
              </a:rPr>
              <a:t>quản</a:t>
            </a:r>
            <a:r>
              <a:rPr lang="fr-FR" sz="3000" dirty="0">
                <a:solidFill>
                  <a:srgbClr val="002060"/>
                </a:solidFill>
              </a:rPr>
              <a:t> </a:t>
            </a:r>
            <a:r>
              <a:rPr lang="fr-FR" sz="3000" dirty="0" err="1">
                <a:solidFill>
                  <a:srgbClr val="002060"/>
                </a:solidFill>
              </a:rPr>
              <a:t>lý</a:t>
            </a:r>
            <a:r>
              <a:rPr lang="fr-FR" sz="3000" dirty="0">
                <a:solidFill>
                  <a:srgbClr val="002060"/>
                </a:solidFill>
              </a:rPr>
              <a:t> </a:t>
            </a:r>
            <a:r>
              <a:rPr lang="fr-FR" sz="3000" dirty="0" err="1">
                <a:solidFill>
                  <a:srgbClr val="002060"/>
                </a:solidFill>
              </a:rPr>
              <a:t>đối</a:t>
            </a:r>
            <a:r>
              <a:rPr lang="fr-FR" sz="3000" dirty="0">
                <a:solidFill>
                  <a:srgbClr val="002060"/>
                </a:solidFill>
              </a:rPr>
              <a:t> </a:t>
            </a:r>
            <a:r>
              <a:rPr lang="fr-FR" sz="3000" dirty="0" err="1">
                <a:solidFill>
                  <a:srgbClr val="002060"/>
                </a:solidFill>
              </a:rPr>
              <a:t>với</a:t>
            </a:r>
            <a:r>
              <a:rPr lang="fr-FR" sz="3000" dirty="0">
                <a:solidFill>
                  <a:srgbClr val="002060"/>
                </a:solidFill>
              </a:rPr>
              <a:t> </a:t>
            </a:r>
            <a:r>
              <a:rPr lang="fr-FR" sz="3000" dirty="0" err="1">
                <a:solidFill>
                  <a:srgbClr val="002060"/>
                </a:solidFill>
              </a:rPr>
              <a:t>hàng</a:t>
            </a:r>
            <a:r>
              <a:rPr lang="fr-FR" sz="3000" dirty="0">
                <a:solidFill>
                  <a:srgbClr val="002060"/>
                </a:solidFill>
              </a:rPr>
              <a:t> </a:t>
            </a:r>
            <a:r>
              <a:rPr lang="fr-FR" sz="3000" dirty="0" err="1">
                <a:solidFill>
                  <a:srgbClr val="002060"/>
                </a:solidFill>
              </a:rPr>
              <a:t>hóa</a:t>
            </a:r>
            <a:r>
              <a:rPr lang="fr-FR" sz="3000" dirty="0">
                <a:solidFill>
                  <a:srgbClr val="002060"/>
                </a:solidFill>
              </a:rPr>
              <a:t> </a:t>
            </a:r>
            <a:r>
              <a:rPr lang="fr-FR" sz="3000" dirty="0" err="1">
                <a:solidFill>
                  <a:srgbClr val="002060"/>
                </a:solidFill>
              </a:rPr>
              <a:t>nhập</a:t>
            </a:r>
            <a:r>
              <a:rPr lang="fr-FR" sz="3000" dirty="0">
                <a:solidFill>
                  <a:srgbClr val="002060"/>
                </a:solidFill>
              </a:rPr>
              <a:t> </a:t>
            </a:r>
            <a:r>
              <a:rPr lang="fr-FR" sz="3000" dirty="0" err="1">
                <a:solidFill>
                  <a:srgbClr val="002060"/>
                </a:solidFill>
              </a:rPr>
              <a:t>khẩu</a:t>
            </a:r>
            <a:r>
              <a:rPr lang="fr-FR" sz="3000" dirty="0">
                <a:solidFill>
                  <a:srgbClr val="002060"/>
                </a:solidFill>
              </a:rPr>
              <a:t> </a:t>
            </a:r>
            <a:r>
              <a:rPr lang="fr-FR" sz="3000" dirty="0" err="1">
                <a:solidFill>
                  <a:srgbClr val="002060"/>
                </a:solidFill>
              </a:rPr>
              <a:t>của</a:t>
            </a:r>
            <a:r>
              <a:rPr lang="fr-FR" sz="3000" dirty="0">
                <a:solidFill>
                  <a:srgbClr val="002060"/>
                </a:solidFill>
              </a:rPr>
              <a:t> </a:t>
            </a:r>
            <a:r>
              <a:rPr lang="fr-FR" sz="3000" dirty="0" err="1">
                <a:solidFill>
                  <a:srgbClr val="002060"/>
                </a:solidFill>
              </a:rPr>
              <a:t>cơ</a:t>
            </a:r>
            <a:r>
              <a:rPr lang="fr-FR" sz="3000" dirty="0">
                <a:solidFill>
                  <a:srgbClr val="002060"/>
                </a:solidFill>
              </a:rPr>
              <a:t> </a:t>
            </a:r>
            <a:r>
              <a:rPr lang="fr-FR" sz="3000" dirty="0" err="1">
                <a:solidFill>
                  <a:srgbClr val="002060"/>
                </a:solidFill>
              </a:rPr>
              <a:t>quan</a:t>
            </a:r>
            <a:r>
              <a:rPr lang="fr-FR" sz="3000" dirty="0">
                <a:solidFill>
                  <a:srgbClr val="002060"/>
                </a:solidFill>
              </a:rPr>
              <a:t> </a:t>
            </a:r>
            <a:r>
              <a:rPr lang="fr-FR" sz="3000" dirty="0" err="1">
                <a:solidFill>
                  <a:srgbClr val="002060"/>
                </a:solidFill>
              </a:rPr>
              <a:t>kiểm</a:t>
            </a:r>
            <a:r>
              <a:rPr lang="fr-FR" sz="3000" dirty="0">
                <a:solidFill>
                  <a:srgbClr val="002060"/>
                </a:solidFill>
              </a:rPr>
              <a:t> tra </a:t>
            </a:r>
            <a:r>
              <a:rPr lang="fr-FR" sz="3000" dirty="0" err="1">
                <a:solidFill>
                  <a:srgbClr val="002060"/>
                </a:solidFill>
              </a:rPr>
              <a:t>chuyên</a:t>
            </a:r>
            <a:r>
              <a:rPr lang="fr-FR" sz="3000" dirty="0">
                <a:solidFill>
                  <a:srgbClr val="002060"/>
                </a:solidFill>
              </a:rPr>
              <a:t> </a:t>
            </a:r>
            <a:r>
              <a:rPr lang="fr-FR" sz="3000" dirty="0" err="1">
                <a:solidFill>
                  <a:srgbClr val="002060"/>
                </a:solidFill>
              </a:rPr>
              <a:t>ngành</a:t>
            </a:r>
            <a:r>
              <a:rPr lang="fr-FR" sz="3000" dirty="0">
                <a:solidFill>
                  <a:srgbClr val="002060"/>
                </a:solidFill>
              </a:rPr>
              <a:t>;</a:t>
            </a:r>
            <a:endParaRPr lang="en-GB" sz="3000" dirty="0">
              <a:solidFill>
                <a:srgbClr val="002060"/>
              </a:solidFill>
            </a:endParaRPr>
          </a:p>
          <a:p>
            <a:pPr marL="0" indent="0">
              <a:lnSpc>
                <a:spcPct val="120000"/>
              </a:lnSpc>
              <a:spcBef>
                <a:spcPts val="0"/>
              </a:spcBef>
              <a:buNone/>
            </a:pPr>
            <a:r>
              <a:rPr lang="fr-FR" sz="3000" dirty="0">
                <a:solidFill>
                  <a:srgbClr val="002060"/>
                </a:solidFill>
              </a:rPr>
              <a:t>d.3) </a:t>
            </a:r>
            <a:r>
              <a:rPr lang="fr-FR" sz="3000" dirty="0" err="1">
                <a:solidFill>
                  <a:srgbClr val="002060"/>
                </a:solidFill>
              </a:rPr>
              <a:t>Kết</a:t>
            </a:r>
            <a:r>
              <a:rPr lang="fr-FR" sz="3000" dirty="0">
                <a:solidFill>
                  <a:srgbClr val="002060"/>
                </a:solidFill>
              </a:rPr>
              <a:t> </a:t>
            </a:r>
            <a:r>
              <a:rPr lang="fr-FR" sz="3000" dirty="0" err="1">
                <a:solidFill>
                  <a:srgbClr val="002060"/>
                </a:solidFill>
              </a:rPr>
              <a:t>luận</a:t>
            </a:r>
            <a:r>
              <a:rPr lang="fr-FR" sz="3000" dirty="0">
                <a:solidFill>
                  <a:srgbClr val="002060"/>
                </a:solidFill>
              </a:rPr>
              <a:t> </a:t>
            </a:r>
            <a:r>
              <a:rPr lang="fr-FR" sz="3000" dirty="0" err="1">
                <a:solidFill>
                  <a:srgbClr val="002060"/>
                </a:solidFill>
              </a:rPr>
              <a:t>của</a:t>
            </a:r>
            <a:r>
              <a:rPr lang="fr-FR" sz="3000" dirty="0">
                <a:solidFill>
                  <a:srgbClr val="002060"/>
                </a:solidFill>
              </a:rPr>
              <a:t> </a:t>
            </a:r>
            <a:r>
              <a:rPr lang="fr-FR" sz="3000" dirty="0" err="1">
                <a:solidFill>
                  <a:srgbClr val="002060"/>
                </a:solidFill>
              </a:rPr>
              <a:t>cơ</a:t>
            </a:r>
            <a:r>
              <a:rPr lang="fr-FR" sz="3000" dirty="0">
                <a:solidFill>
                  <a:srgbClr val="002060"/>
                </a:solidFill>
              </a:rPr>
              <a:t> </a:t>
            </a:r>
            <a:r>
              <a:rPr lang="fr-FR" sz="3000" dirty="0" err="1">
                <a:solidFill>
                  <a:srgbClr val="002060"/>
                </a:solidFill>
              </a:rPr>
              <a:t>quan</a:t>
            </a:r>
            <a:r>
              <a:rPr lang="fr-FR" sz="3000" dirty="0">
                <a:solidFill>
                  <a:srgbClr val="002060"/>
                </a:solidFill>
              </a:rPr>
              <a:t> </a:t>
            </a:r>
            <a:r>
              <a:rPr lang="fr-FR" sz="3000" dirty="0" err="1">
                <a:solidFill>
                  <a:srgbClr val="002060"/>
                </a:solidFill>
              </a:rPr>
              <a:t>quản</a:t>
            </a:r>
            <a:r>
              <a:rPr lang="fr-FR" sz="3000" dirty="0">
                <a:solidFill>
                  <a:srgbClr val="002060"/>
                </a:solidFill>
              </a:rPr>
              <a:t> </a:t>
            </a:r>
            <a:r>
              <a:rPr lang="fr-FR" sz="3000" dirty="0" err="1">
                <a:solidFill>
                  <a:srgbClr val="002060"/>
                </a:solidFill>
              </a:rPr>
              <a:t>lý</a:t>
            </a:r>
            <a:r>
              <a:rPr lang="fr-FR" sz="3000" dirty="0">
                <a:solidFill>
                  <a:srgbClr val="002060"/>
                </a:solidFill>
              </a:rPr>
              <a:t> </a:t>
            </a:r>
            <a:r>
              <a:rPr lang="fr-FR" sz="3000" dirty="0" err="1">
                <a:solidFill>
                  <a:srgbClr val="002060"/>
                </a:solidFill>
              </a:rPr>
              <a:t>chuyên</a:t>
            </a:r>
            <a:r>
              <a:rPr lang="fr-FR" sz="3000" dirty="0">
                <a:solidFill>
                  <a:srgbClr val="002060"/>
                </a:solidFill>
              </a:rPr>
              <a:t> </a:t>
            </a:r>
            <a:r>
              <a:rPr lang="fr-FR" sz="3000" dirty="0" err="1">
                <a:solidFill>
                  <a:srgbClr val="002060"/>
                </a:solidFill>
              </a:rPr>
              <a:t>ngành</a:t>
            </a:r>
            <a:r>
              <a:rPr lang="fr-FR" sz="3000" dirty="0">
                <a:solidFill>
                  <a:srgbClr val="002060"/>
                </a:solidFill>
              </a:rPr>
              <a:t> </a:t>
            </a:r>
            <a:r>
              <a:rPr lang="fr-FR" sz="3000" dirty="0" err="1">
                <a:solidFill>
                  <a:srgbClr val="002060"/>
                </a:solidFill>
              </a:rPr>
              <a:t>hoặc</a:t>
            </a:r>
            <a:r>
              <a:rPr lang="fr-FR" sz="3000" dirty="0">
                <a:solidFill>
                  <a:srgbClr val="002060"/>
                </a:solidFill>
              </a:rPr>
              <a:t> </a:t>
            </a:r>
            <a:r>
              <a:rPr lang="fr-FR" sz="3000" dirty="0" err="1">
                <a:solidFill>
                  <a:srgbClr val="002060"/>
                </a:solidFill>
              </a:rPr>
              <a:t>quyết</a:t>
            </a:r>
            <a:r>
              <a:rPr lang="fr-FR" sz="3000" dirty="0">
                <a:solidFill>
                  <a:srgbClr val="002060"/>
                </a:solidFill>
              </a:rPr>
              <a:t> </a:t>
            </a:r>
            <a:r>
              <a:rPr lang="fr-FR" sz="3000" dirty="0" err="1">
                <a:solidFill>
                  <a:srgbClr val="002060"/>
                </a:solidFill>
              </a:rPr>
              <a:t>định</a:t>
            </a:r>
            <a:r>
              <a:rPr lang="fr-FR" sz="3000" dirty="0">
                <a:solidFill>
                  <a:srgbClr val="002060"/>
                </a:solidFill>
              </a:rPr>
              <a:t> </a:t>
            </a:r>
            <a:r>
              <a:rPr lang="fr-FR" sz="3000" dirty="0" err="1">
                <a:solidFill>
                  <a:srgbClr val="002060"/>
                </a:solidFill>
              </a:rPr>
              <a:t>xử</a:t>
            </a:r>
            <a:r>
              <a:rPr lang="fr-FR" sz="3000" dirty="0">
                <a:solidFill>
                  <a:srgbClr val="002060"/>
                </a:solidFill>
              </a:rPr>
              <a:t> </a:t>
            </a:r>
            <a:r>
              <a:rPr lang="fr-FR" sz="3000" dirty="0" err="1">
                <a:solidFill>
                  <a:srgbClr val="002060"/>
                </a:solidFill>
              </a:rPr>
              <a:t>lý</a:t>
            </a:r>
            <a:r>
              <a:rPr lang="fr-FR" sz="3000" dirty="0">
                <a:solidFill>
                  <a:srgbClr val="002060"/>
                </a:solidFill>
              </a:rPr>
              <a:t> </a:t>
            </a:r>
            <a:r>
              <a:rPr lang="fr-FR" sz="3000" dirty="0" err="1">
                <a:solidFill>
                  <a:srgbClr val="002060"/>
                </a:solidFill>
              </a:rPr>
              <a:t>của</a:t>
            </a:r>
            <a:r>
              <a:rPr lang="fr-FR" sz="3000" dirty="0">
                <a:solidFill>
                  <a:srgbClr val="002060"/>
                </a:solidFill>
              </a:rPr>
              <a:t> </a:t>
            </a:r>
            <a:r>
              <a:rPr lang="fr-FR" sz="3000" dirty="0" err="1">
                <a:solidFill>
                  <a:srgbClr val="002060"/>
                </a:solidFill>
              </a:rPr>
              <a:t>cơ</a:t>
            </a:r>
            <a:r>
              <a:rPr lang="fr-FR" sz="3000" dirty="0">
                <a:solidFill>
                  <a:srgbClr val="002060"/>
                </a:solidFill>
              </a:rPr>
              <a:t> </a:t>
            </a:r>
            <a:r>
              <a:rPr lang="fr-FR" sz="3000" dirty="0" err="1">
                <a:solidFill>
                  <a:srgbClr val="002060"/>
                </a:solidFill>
              </a:rPr>
              <a:t>quan</a:t>
            </a:r>
            <a:r>
              <a:rPr lang="fr-FR" sz="3000" dirty="0">
                <a:solidFill>
                  <a:srgbClr val="002060"/>
                </a:solidFill>
              </a:rPr>
              <a:t> </a:t>
            </a:r>
            <a:r>
              <a:rPr lang="fr-FR" sz="3000" dirty="0" err="1">
                <a:solidFill>
                  <a:srgbClr val="002060"/>
                </a:solidFill>
              </a:rPr>
              <a:t>nhà</a:t>
            </a:r>
            <a:r>
              <a:rPr lang="fr-FR" sz="3000" dirty="0">
                <a:solidFill>
                  <a:srgbClr val="002060"/>
                </a:solidFill>
              </a:rPr>
              <a:t> </a:t>
            </a:r>
            <a:r>
              <a:rPr lang="fr-FR" sz="3000" dirty="0" err="1">
                <a:solidFill>
                  <a:srgbClr val="002060"/>
                </a:solidFill>
              </a:rPr>
              <a:t>nước</a:t>
            </a:r>
            <a:r>
              <a:rPr lang="fr-FR" sz="3000" dirty="0">
                <a:solidFill>
                  <a:srgbClr val="002060"/>
                </a:solidFill>
              </a:rPr>
              <a:t> </a:t>
            </a:r>
            <a:r>
              <a:rPr lang="fr-FR" sz="3000" dirty="0" err="1">
                <a:solidFill>
                  <a:srgbClr val="002060"/>
                </a:solidFill>
              </a:rPr>
              <a:t>có</a:t>
            </a:r>
            <a:r>
              <a:rPr lang="fr-FR" sz="3000" dirty="0">
                <a:solidFill>
                  <a:srgbClr val="002060"/>
                </a:solidFill>
              </a:rPr>
              <a:t> </a:t>
            </a:r>
            <a:r>
              <a:rPr lang="fr-FR" sz="3000" dirty="0" err="1">
                <a:solidFill>
                  <a:srgbClr val="002060"/>
                </a:solidFill>
              </a:rPr>
              <a:t>thẩm</a:t>
            </a:r>
            <a:r>
              <a:rPr lang="fr-FR" sz="3000" dirty="0">
                <a:solidFill>
                  <a:srgbClr val="002060"/>
                </a:solidFill>
              </a:rPr>
              <a:t> </a:t>
            </a:r>
            <a:r>
              <a:rPr lang="fr-FR" sz="3000" dirty="0" err="1">
                <a:solidFill>
                  <a:srgbClr val="002060"/>
                </a:solidFill>
              </a:rPr>
              <a:t>quyền</a:t>
            </a:r>
            <a:r>
              <a:rPr lang="fr-FR" sz="3000" dirty="0">
                <a:solidFill>
                  <a:srgbClr val="002060"/>
                </a:solidFill>
              </a:rPr>
              <a:t> </a:t>
            </a:r>
            <a:r>
              <a:rPr lang="fr-FR" sz="3000" dirty="0" err="1">
                <a:solidFill>
                  <a:srgbClr val="002060"/>
                </a:solidFill>
              </a:rPr>
              <a:t>đối</a:t>
            </a:r>
            <a:r>
              <a:rPr lang="fr-FR" sz="3000" dirty="0">
                <a:solidFill>
                  <a:srgbClr val="002060"/>
                </a:solidFill>
              </a:rPr>
              <a:t> </a:t>
            </a:r>
            <a:r>
              <a:rPr lang="fr-FR" sz="3000" dirty="0" err="1">
                <a:solidFill>
                  <a:srgbClr val="002060"/>
                </a:solidFill>
              </a:rPr>
              <a:t>với</a:t>
            </a:r>
            <a:r>
              <a:rPr lang="fr-FR" sz="3000" dirty="0">
                <a:solidFill>
                  <a:srgbClr val="002060"/>
                </a:solidFill>
              </a:rPr>
              <a:t> </a:t>
            </a:r>
            <a:r>
              <a:rPr lang="fr-FR" sz="3000" dirty="0" err="1">
                <a:solidFill>
                  <a:srgbClr val="002060"/>
                </a:solidFill>
              </a:rPr>
              <a:t>lô</a:t>
            </a:r>
            <a:r>
              <a:rPr lang="fr-FR" sz="3000" dirty="0">
                <a:solidFill>
                  <a:srgbClr val="002060"/>
                </a:solidFill>
              </a:rPr>
              <a:t> </a:t>
            </a:r>
            <a:r>
              <a:rPr lang="fr-FR" sz="3000" dirty="0" err="1">
                <a:solidFill>
                  <a:srgbClr val="002060"/>
                </a:solidFill>
              </a:rPr>
              <a:t>hàng</a:t>
            </a:r>
            <a:r>
              <a:rPr lang="fr-FR" sz="3000" dirty="0">
                <a:solidFill>
                  <a:srgbClr val="002060"/>
                </a:solidFill>
              </a:rPr>
              <a:t> </a:t>
            </a:r>
            <a:r>
              <a:rPr lang="fr-FR" sz="3000" dirty="0" err="1">
                <a:solidFill>
                  <a:srgbClr val="002060"/>
                </a:solidFill>
              </a:rPr>
              <a:t>được</a:t>
            </a:r>
            <a:r>
              <a:rPr lang="fr-FR" sz="3000" dirty="0">
                <a:solidFill>
                  <a:srgbClr val="002060"/>
                </a:solidFill>
              </a:rPr>
              <a:t> </a:t>
            </a:r>
            <a:r>
              <a:rPr lang="fr-FR" sz="3000" dirty="0" err="1">
                <a:solidFill>
                  <a:srgbClr val="002060"/>
                </a:solidFill>
              </a:rPr>
              <a:t>phép</a:t>
            </a:r>
            <a:r>
              <a:rPr lang="fr-FR" sz="3000" dirty="0">
                <a:solidFill>
                  <a:srgbClr val="002060"/>
                </a:solidFill>
              </a:rPr>
              <a:t> </a:t>
            </a:r>
            <a:r>
              <a:rPr lang="fr-FR" sz="3000" dirty="0" err="1">
                <a:solidFill>
                  <a:srgbClr val="002060"/>
                </a:solidFill>
              </a:rPr>
              <a:t>nhập</a:t>
            </a:r>
            <a:r>
              <a:rPr lang="fr-FR" sz="3000" dirty="0">
                <a:solidFill>
                  <a:srgbClr val="002060"/>
                </a:solidFill>
              </a:rPr>
              <a:t> </a:t>
            </a:r>
            <a:r>
              <a:rPr lang="fr-FR" sz="3000" dirty="0" err="1">
                <a:solidFill>
                  <a:srgbClr val="002060"/>
                </a:solidFill>
              </a:rPr>
              <a:t>khẩu</a:t>
            </a:r>
            <a:r>
              <a:rPr lang="fr-FR" sz="3000" dirty="0">
                <a:solidFill>
                  <a:srgbClr val="002060"/>
                </a:solidFill>
              </a:rPr>
              <a:t>.</a:t>
            </a:r>
            <a:endParaRPr lang="en-GB" sz="3000" dirty="0">
              <a:solidFill>
                <a:srgbClr val="002060"/>
              </a:solidFill>
            </a:endParaRPr>
          </a:p>
          <a:p>
            <a:pPr marL="0" indent="0">
              <a:lnSpc>
                <a:spcPct val="120000"/>
              </a:lnSpc>
              <a:spcBef>
                <a:spcPts val="0"/>
              </a:spcBef>
              <a:buNone/>
            </a:pPr>
            <a:r>
              <a:rPr lang="fr-FR" sz="3000" dirty="0">
                <a:solidFill>
                  <a:srgbClr val="002060"/>
                </a:solidFill>
              </a:rPr>
              <a:t>đ) </a:t>
            </a:r>
            <a:r>
              <a:rPr lang="fr-FR" sz="3000" dirty="0" err="1">
                <a:solidFill>
                  <a:srgbClr val="002060"/>
                </a:solidFill>
              </a:rPr>
              <a:t>Hàng</a:t>
            </a:r>
            <a:r>
              <a:rPr lang="fr-FR" sz="3000" dirty="0">
                <a:solidFill>
                  <a:srgbClr val="002060"/>
                </a:solidFill>
              </a:rPr>
              <a:t> </a:t>
            </a:r>
            <a:r>
              <a:rPr lang="fr-FR" sz="3000" dirty="0" err="1">
                <a:solidFill>
                  <a:srgbClr val="002060"/>
                </a:solidFill>
              </a:rPr>
              <a:t>hóa</a:t>
            </a:r>
            <a:r>
              <a:rPr lang="fr-FR" sz="3000" dirty="0">
                <a:solidFill>
                  <a:srgbClr val="002060"/>
                </a:solidFill>
              </a:rPr>
              <a:t> </a:t>
            </a:r>
            <a:r>
              <a:rPr lang="fr-FR" sz="3000" dirty="0" err="1">
                <a:solidFill>
                  <a:srgbClr val="002060"/>
                </a:solidFill>
              </a:rPr>
              <a:t>xuất</a:t>
            </a:r>
            <a:r>
              <a:rPr lang="fr-FR" sz="3000" dirty="0">
                <a:solidFill>
                  <a:srgbClr val="002060"/>
                </a:solidFill>
              </a:rPr>
              <a:t> </a:t>
            </a:r>
            <a:r>
              <a:rPr lang="fr-FR" sz="3000" dirty="0" err="1">
                <a:solidFill>
                  <a:srgbClr val="002060"/>
                </a:solidFill>
              </a:rPr>
              <a:t>khẩu</a:t>
            </a:r>
            <a:r>
              <a:rPr lang="fr-FR" sz="3000" dirty="0">
                <a:solidFill>
                  <a:srgbClr val="002060"/>
                </a:solidFill>
              </a:rPr>
              <a:t>, </a:t>
            </a:r>
            <a:r>
              <a:rPr lang="fr-FR" sz="3000" dirty="0" err="1">
                <a:solidFill>
                  <a:srgbClr val="002060"/>
                </a:solidFill>
              </a:rPr>
              <a:t>nhập</a:t>
            </a:r>
            <a:r>
              <a:rPr lang="fr-FR" sz="3000" dirty="0">
                <a:solidFill>
                  <a:srgbClr val="002060"/>
                </a:solidFill>
              </a:rPr>
              <a:t> </a:t>
            </a:r>
            <a:r>
              <a:rPr lang="fr-FR" sz="3000" dirty="0" err="1">
                <a:solidFill>
                  <a:srgbClr val="002060"/>
                </a:solidFill>
              </a:rPr>
              <a:t>khẩu</a:t>
            </a:r>
            <a:r>
              <a:rPr lang="fr-FR" sz="3000" dirty="0">
                <a:solidFill>
                  <a:srgbClr val="002060"/>
                </a:solidFill>
              </a:rPr>
              <a:t> </a:t>
            </a:r>
            <a:r>
              <a:rPr lang="fr-FR" sz="3000" dirty="0" err="1">
                <a:solidFill>
                  <a:srgbClr val="002060"/>
                </a:solidFill>
              </a:rPr>
              <a:t>chưa</a:t>
            </a:r>
            <a:r>
              <a:rPr lang="fr-FR" sz="3000" dirty="0">
                <a:solidFill>
                  <a:srgbClr val="002060"/>
                </a:solidFill>
              </a:rPr>
              <a:t> </a:t>
            </a:r>
            <a:r>
              <a:rPr lang="fr-FR" sz="3000" dirty="0" err="1">
                <a:solidFill>
                  <a:srgbClr val="002060"/>
                </a:solidFill>
              </a:rPr>
              <a:t>nộp</a:t>
            </a:r>
            <a:r>
              <a:rPr lang="fr-FR" sz="3000" dirty="0">
                <a:solidFill>
                  <a:srgbClr val="002060"/>
                </a:solidFill>
              </a:rPr>
              <a:t> </a:t>
            </a:r>
            <a:r>
              <a:rPr lang="fr-FR" sz="3000" dirty="0" err="1">
                <a:solidFill>
                  <a:srgbClr val="002060"/>
                </a:solidFill>
              </a:rPr>
              <a:t>thuế</a:t>
            </a:r>
            <a:r>
              <a:rPr lang="fr-FR" sz="3000" dirty="0">
                <a:solidFill>
                  <a:srgbClr val="002060"/>
                </a:solidFill>
              </a:rPr>
              <a:t>, </a:t>
            </a:r>
            <a:r>
              <a:rPr lang="fr-FR" sz="3000" dirty="0" err="1">
                <a:solidFill>
                  <a:srgbClr val="002060"/>
                </a:solidFill>
              </a:rPr>
              <a:t>trong</a:t>
            </a:r>
            <a:r>
              <a:rPr lang="fr-FR" sz="3000" dirty="0">
                <a:solidFill>
                  <a:srgbClr val="002060"/>
                </a:solidFill>
              </a:rPr>
              <a:t> </a:t>
            </a:r>
            <a:r>
              <a:rPr lang="fr-FR" sz="3000" dirty="0" err="1">
                <a:solidFill>
                  <a:srgbClr val="002060"/>
                </a:solidFill>
              </a:rPr>
              <a:t>thời</a:t>
            </a:r>
            <a:r>
              <a:rPr lang="fr-FR" sz="3000" dirty="0">
                <a:solidFill>
                  <a:srgbClr val="002060"/>
                </a:solidFill>
              </a:rPr>
              <a:t> </a:t>
            </a:r>
            <a:r>
              <a:rPr lang="fr-FR" sz="3000" dirty="0" err="1">
                <a:solidFill>
                  <a:srgbClr val="002060"/>
                </a:solidFill>
              </a:rPr>
              <a:t>gian</a:t>
            </a:r>
            <a:r>
              <a:rPr lang="fr-FR" sz="3000" dirty="0">
                <a:solidFill>
                  <a:srgbClr val="002060"/>
                </a:solidFill>
              </a:rPr>
              <a:t> </a:t>
            </a:r>
            <a:r>
              <a:rPr lang="fr-FR" sz="3000" dirty="0" err="1">
                <a:solidFill>
                  <a:srgbClr val="002060"/>
                </a:solidFill>
              </a:rPr>
              <a:t>chờ</a:t>
            </a:r>
            <a:r>
              <a:rPr lang="fr-FR" sz="3000" dirty="0">
                <a:solidFill>
                  <a:srgbClr val="002060"/>
                </a:solidFill>
              </a:rPr>
              <a:t> </a:t>
            </a:r>
            <a:r>
              <a:rPr lang="fr-FR" sz="3000" dirty="0" err="1">
                <a:solidFill>
                  <a:srgbClr val="002060"/>
                </a:solidFill>
              </a:rPr>
              <a:t>làm</a:t>
            </a:r>
            <a:r>
              <a:rPr lang="fr-FR" sz="3000" dirty="0">
                <a:solidFill>
                  <a:srgbClr val="002060"/>
                </a:solidFill>
              </a:rPr>
              <a:t> </a:t>
            </a:r>
            <a:r>
              <a:rPr lang="fr-FR" sz="3000" dirty="0" err="1">
                <a:solidFill>
                  <a:srgbClr val="002060"/>
                </a:solidFill>
              </a:rPr>
              <a:t>thủ</a:t>
            </a:r>
            <a:r>
              <a:rPr lang="fr-FR" sz="3000" dirty="0">
                <a:solidFill>
                  <a:srgbClr val="002060"/>
                </a:solidFill>
              </a:rPr>
              <a:t> </a:t>
            </a:r>
            <a:r>
              <a:rPr lang="fr-FR" sz="3000" dirty="0" err="1">
                <a:solidFill>
                  <a:srgbClr val="002060"/>
                </a:solidFill>
              </a:rPr>
              <a:t>tục</a:t>
            </a:r>
            <a:r>
              <a:rPr lang="fr-FR" sz="3000" dirty="0">
                <a:solidFill>
                  <a:srgbClr val="002060"/>
                </a:solidFill>
              </a:rPr>
              <a:t> </a:t>
            </a:r>
            <a:r>
              <a:rPr lang="fr-FR" sz="3000" dirty="0" err="1">
                <a:solidFill>
                  <a:srgbClr val="002060"/>
                </a:solidFill>
              </a:rPr>
              <a:t>xét</a:t>
            </a:r>
            <a:r>
              <a:rPr lang="fr-FR" sz="3000" dirty="0">
                <a:solidFill>
                  <a:srgbClr val="002060"/>
                </a:solidFill>
              </a:rPr>
              <a:t> </a:t>
            </a:r>
            <a:r>
              <a:rPr lang="fr-FR" sz="3000" dirty="0" err="1">
                <a:solidFill>
                  <a:srgbClr val="002060"/>
                </a:solidFill>
              </a:rPr>
              <a:t>miễn</a:t>
            </a:r>
            <a:r>
              <a:rPr lang="fr-FR" sz="3000" dirty="0">
                <a:solidFill>
                  <a:srgbClr val="002060"/>
                </a:solidFill>
              </a:rPr>
              <a:t>, </a:t>
            </a:r>
            <a:r>
              <a:rPr lang="fr-FR" sz="3000" dirty="0" err="1">
                <a:solidFill>
                  <a:srgbClr val="002060"/>
                </a:solidFill>
              </a:rPr>
              <a:t>miễn</a:t>
            </a:r>
            <a:r>
              <a:rPr lang="fr-FR" sz="3000" dirty="0">
                <a:solidFill>
                  <a:srgbClr val="002060"/>
                </a:solidFill>
              </a:rPr>
              <a:t> </a:t>
            </a:r>
            <a:r>
              <a:rPr lang="fr-FR" sz="3000" dirty="0" err="1">
                <a:solidFill>
                  <a:srgbClr val="002060"/>
                </a:solidFill>
              </a:rPr>
              <a:t>thuế</a:t>
            </a:r>
            <a:r>
              <a:rPr lang="fr-FR" sz="3000" dirty="0">
                <a:solidFill>
                  <a:srgbClr val="002060"/>
                </a:solidFill>
              </a:rPr>
              <a:t>, </a:t>
            </a:r>
            <a:r>
              <a:rPr lang="fr-FR" sz="3000" dirty="0" err="1">
                <a:solidFill>
                  <a:srgbClr val="002060"/>
                </a:solidFill>
              </a:rPr>
              <a:t>không</a:t>
            </a:r>
            <a:r>
              <a:rPr lang="fr-FR" sz="3000" dirty="0">
                <a:solidFill>
                  <a:srgbClr val="002060"/>
                </a:solidFill>
              </a:rPr>
              <a:t> </a:t>
            </a:r>
            <a:r>
              <a:rPr lang="fr-FR" sz="3000" dirty="0" err="1">
                <a:solidFill>
                  <a:srgbClr val="002060"/>
                </a:solidFill>
              </a:rPr>
              <a:t>thu</a:t>
            </a:r>
            <a:r>
              <a:rPr lang="fr-FR" sz="3000" dirty="0">
                <a:solidFill>
                  <a:srgbClr val="002060"/>
                </a:solidFill>
              </a:rPr>
              <a:t> </a:t>
            </a:r>
            <a:r>
              <a:rPr lang="fr-FR" sz="3000" dirty="0" err="1">
                <a:solidFill>
                  <a:srgbClr val="002060"/>
                </a:solidFill>
              </a:rPr>
              <a:t>thuế</a:t>
            </a:r>
            <a:r>
              <a:rPr lang="fr-FR" sz="3000" dirty="0">
                <a:solidFill>
                  <a:srgbClr val="002060"/>
                </a:solidFill>
              </a:rPr>
              <a:t> </a:t>
            </a:r>
            <a:r>
              <a:rPr lang="fr-FR" sz="3000" dirty="0" err="1">
                <a:solidFill>
                  <a:srgbClr val="002060"/>
                </a:solidFill>
              </a:rPr>
              <a:t>được</a:t>
            </a:r>
            <a:r>
              <a:rPr lang="fr-FR" sz="3000" dirty="0">
                <a:solidFill>
                  <a:srgbClr val="002060"/>
                </a:solidFill>
              </a:rPr>
              <a:t> </a:t>
            </a:r>
            <a:r>
              <a:rPr lang="fr-FR" sz="3000" dirty="0" err="1">
                <a:solidFill>
                  <a:srgbClr val="002060"/>
                </a:solidFill>
              </a:rPr>
              <a:t>thông</a:t>
            </a:r>
            <a:r>
              <a:rPr lang="fr-FR" sz="3000" dirty="0">
                <a:solidFill>
                  <a:srgbClr val="002060"/>
                </a:solidFill>
              </a:rPr>
              <a:t> </a:t>
            </a:r>
            <a:r>
              <a:rPr lang="fr-FR" sz="3000" dirty="0" err="1">
                <a:solidFill>
                  <a:srgbClr val="002060"/>
                </a:solidFill>
              </a:rPr>
              <a:t>quan</a:t>
            </a:r>
            <a:r>
              <a:rPr lang="fr-FR" sz="3000" dirty="0">
                <a:solidFill>
                  <a:srgbClr val="002060"/>
                </a:solidFill>
              </a:rPr>
              <a:t> </a:t>
            </a:r>
            <a:r>
              <a:rPr lang="fr-FR" sz="3000" dirty="0" err="1">
                <a:solidFill>
                  <a:srgbClr val="002060"/>
                </a:solidFill>
              </a:rPr>
              <a:t>trong</a:t>
            </a:r>
            <a:r>
              <a:rPr lang="fr-FR" sz="3000" dirty="0">
                <a:solidFill>
                  <a:srgbClr val="002060"/>
                </a:solidFill>
              </a:rPr>
              <a:t> </a:t>
            </a:r>
            <a:r>
              <a:rPr lang="fr-FR" sz="3000" dirty="0" err="1">
                <a:solidFill>
                  <a:srgbClr val="002060"/>
                </a:solidFill>
              </a:rPr>
              <a:t>trường</a:t>
            </a:r>
            <a:r>
              <a:rPr lang="fr-FR" sz="3000" dirty="0">
                <a:solidFill>
                  <a:srgbClr val="002060"/>
                </a:solidFill>
              </a:rPr>
              <a:t> </a:t>
            </a:r>
            <a:r>
              <a:rPr lang="fr-FR" sz="3000" dirty="0" err="1">
                <a:solidFill>
                  <a:srgbClr val="002060"/>
                </a:solidFill>
              </a:rPr>
              <a:t>hợp</a:t>
            </a:r>
            <a:r>
              <a:rPr lang="fr-FR" sz="3000" dirty="0">
                <a:solidFill>
                  <a:srgbClr val="002060"/>
                </a:solidFill>
              </a:rPr>
              <a:t> </a:t>
            </a:r>
            <a:r>
              <a:rPr lang="fr-FR" sz="3000" dirty="0" err="1">
                <a:solidFill>
                  <a:srgbClr val="002060"/>
                </a:solidFill>
              </a:rPr>
              <a:t>sau</a:t>
            </a:r>
            <a:r>
              <a:rPr lang="fr-FR" sz="3000" dirty="0">
                <a:solidFill>
                  <a:srgbClr val="002060"/>
                </a:solidFill>
              </a:rPr>
              <a:t>:</a:t>
            </a:r>
            <a:endParaRPr lang="en-GB" sz="3000" dirty="0">
              <a:solidFill>
                <a:srgbClr val="002060"/>
              </a:solidFill>
            </a:endParaRPr>
          </a:p>
          <a:p>
            <a:pPr marL="0" indent="0">
              <a:lnSpc>
                <a:spcPct val="120000"/>
              </a:lnSpc>
              <a:spcBef>
                <a:spcPts val="0"/>
              </a:spcBef>
              <a:buNone/>
            </a:pPr>
            <a:r>
              <a:rPr lang="fr-FR" sz="3000" dirty="0">
                <a:solidFill>
                  <a:srgbClr val="002060"/>
                </a:solidFill>
              </a:rPr>
              <a:t>đ.1) </a:t>
            </a:r>
            <a:r>
              <a:rPr lang="fr-FR" sz="3000" dirty="0" err="1">
                <a:solidFill>
                  <a:srgbClr val="002060"/>
                </a:solidFill>
              </a:rPr>
              <a:t>Hàng</a:t>
            </a:r>
            <a:r>
              <a:rPr lang="fr-FR" sz="3000" dirty="0">
                <a:solidFill>
                  <a:srgbClr val="002060"/>
                </a:solidFill>
              </a:rPr>
              <a:t> </a:t>
            </a:r>
            <a:r>
              <a:rPr lang="fr-FR" sz="3000" dirty="0" err="1">
                <a:solidFill>
                  <a:srgbClr val="002060"/>
                </a:solidFill>
              </a:rPr>
              <a:t>hóa</a:t>
            </a:r>
            <a:r>
              <a:rPr lang="fr-FR" sz="3000" dirty="0">
                <a:solidFill>
                  <a:srgbClr val="002060"/>
                </a:solidFill>
              </a:rPr>
              <a:t> </a:t>
            </a:r>
            <a:r>
              <a:rPr lang="fr-FR" sz="3000" dirty="0" err="1">
                <a:solidFill>
                  <a:srgbClr val="002060"/>
                </a:solidFill>
              </a:rPr>
              <a:t>phục</a:t>
            </a:r>
            <a:r>
              <a:rPr lang="fr-FR" sz="3000" dirty="0">
                <a:solidFill>
                  <a:srgbClr val="002060"/>
                </a:solidFill>
              </a:rPr>
              <a:t> </a:t>
            </a:r>
            <a:r>
              <a:rPr lang="fr-FR" sz="3000" dirty="0" err="1">
                <a:solidFill>
                  <a:srgbClr val="002060"/>
                </a:solidFill>
              </a:rPr>
              <a:t>vụ</a:t>
            </a:r>
            <a:r>
              <a:rPr lang="fr-FR" sz="3000" dirty="0">
                <a:solidFill>
                  <a:srgbClr val="002060"/>
                </a:solidFill>
              </a:rPr>
              <a:t> </a:t>
            </a:r>
            <a:r>
              <a:rPr lang="fr-FR" sz="3000" dirty="0" err="1">
                <a:solidFill>
                  <a:srgbClr val="002060"/>
                </a:solidFill>
              </a:rPr>
              <a:t>trực</a:t>
            </a:r>
            <a:r>
              <a:rPr lang="fr-FR" sz="3000" dirty="0">
                <a:solidFill>
                  <a:srgbClr val="002060"/>
                </a:solidFill>
              </a:rPr>
              <a:t> </a:t>
            </a:r>
            <a:r>
              <a:rPr lang="fr-FR" sz="3000" dirty="0" err="1">
                <a:solidFill>
                  <a:srgbClr val="002060"/>
                </a:solidFill>
              </a:rPr>
              <a:t>tiếp</a:t>
            </a:r>
            <a:r>
              <a:rPr lang="fr-FR" sz="3000" dirty="0">
                <a:solidFill>
                  <a:srgbClr val="002060"/>
                </a:solidFill>
              </a:rPr>
              <a:t> an </a:t>
            </a:r>
            <a:r>
              <a:rPr lang="fr-FR" sz="3000" dirty="0" err="1">
                <a:solidFill>
                  <a:srgbClr val="002060"/>
                </a:solidFill>
              </a:rPr>
              <a:t>ninh</a:t>
            </a:r>
            <a:r>
              <a:rPr lang="fr-FR" sz="3000" dirty="0">
                <a:solidFill>
                  <a:srgbClr val="002060"/>
                </a:solidFill>
              </a:rPr>
              <a:t>, </a:t>
            </a:r>
            <a:r>
              <a:rPr lang="fr-FR" sz="3000" dirty="0" err="1">
                <a:solidFill>
                  <a:srgbClr val="002060"/>
                </a:solidFill>
              </a:rPr>
              <a:t>quốc</a:t>
            </a:r>
            <a:r>
              <a:rPr lang="fr-FR" sz="3000" dirty="0">
                <a:solidFill>
                  <a:srgbClr val="002060"/>
                </a:solidFill>
              </a:rPr>
              <a:t> </a:t>
            </a:r>
            <a:r>
              <a:rPr lang="fr-FR" sz="3000" dirty="0" err="1">
                <a:solidFill>
                  <a:srgbClr val="002060"/>
                </a:solidFill>
              </a:rPr>
              <a:t>phòng</a:t>
            </a:r>
            <a:r>
              <a:rPr lang="fr-FR" sz="3000" dirty="0">
                <a:solidFill>
                  <a:srgbClr val="002060"/>
                </a:solidFill>
              </a:rPr>
              <a:t>, </a:t>
            </a:r>
            <a:r>
              <a:rPr lang="fr-FR" sz="3000" dirty="0" err="1">
                <a:solidFill>
                  <a:srgbClr val="002060"/>
                </a:solidFill>
              </a:rPr>
              <a:t>nộp</a:t>
            </a:r>
            <a:r>
              <a:rPr lang="fr-FR" sz="3000" dirty="0">
                <a:solidFill>
                  <a:srgbClr val="002060"/>
                </a:solidFill>
              </a:rPr>
              <a:t> </a:t>
            </a:r>
            <a:r>
              <a:rPr lang="fr-FR" sz="3000" dirty="0" err="1">
                <a:solidFill>
                  <a:srgbClr val="002060"/>
                </a:solidFill>
              </a:rPr>
              <a:t>đủ</a:t>
            </a:r>
            <a:r>
              <a:rPr lang="fr-FR" sz="3000" dirty="0">
                <a:solidFill>
                  <a:srgbClr val="002060"/>
                </a:solidFill>
              </a:rPr>
              <a:t> </a:t>
            </a:r>
            <a:r>
              <a:rPr lang="fr-FR" sz="3000" dirty="0" err="1">
                <a:solidFill>
                  <a:srgbClr val="002060"/>
                </a:solidFill>
              </a:rPr>
              <a:t>tiền</a:t>
            </a:r>
            <a:r>
              <a:rPr lang="fr-FR" sz="3000" dirty="0">
                <a:solidFill>
                  <a:srgbClr val="002060"/>
                </a:solidFill>
              </a:rPr>
              <a:t> </a:t>
            </a:r>
            <a:r>
              <a:rPr lang="fr-FR" sz="3000" dirty="0" err="1">
                <a:solidFill>
                  <a:srgbClr val="002060"/>
                </a:solidFill>
              </a:rPr>
              <a:t>thuế</a:t>
            </a:r>
            <a:r>
              <a:rPr lang="fr-FR" sz="3000" dirty="0">
                <a:solidFill>
                  <a:srgbClr val="002060"/>
                </a:solidFill>
              </a:rPr>
              <a:t> </a:t>
            </a:r>
            <a:r>
              <a:rPr lang="fr-FR" sz="3000" dirty="0" err="1">
                <a:solidFill>
                  <a:srgbClr val="002060"/>
                </a:solidFill>
              </a:rPr>
              <a:t>tiêu</a:t>
            </a:r>
            <a:r>
              <a:rPr lang="fr-FR" sz="3000" dirty="0">
                <a:solidFill>
                  <a:srgbClr val="002060"/>
                </a:solidFill>
              </a:rPr>
              <a:t> </a:t>
            </a:r>
            <a:r>
              <a:rPr lang="fr-FR" sz="3000" dirty="0" err="1">
                <a:solidFill>
                  <a:srgbClr val="002060"/>
                </a:solidFill>
              </a:rPr>
              <a:t>thụ</a:t>
            </a:r>
            <a:r>
              <a:rPr lang="fr-FR" sz="3000" dirty="0">
                <a:solidFill>
                  <a:srgbClr val="002060"/>
                </a:solidFill>
              </a:rPr>
              <a:t> </a:t>
            </a:r>
            <a:r>
              <a:rPr lang="fr-FR" sz="3000" dirty="0" err="1">
                <a:solidFill>
                  <a:srgbClr val="002060"/>
                </a:solidFill>
              </a:rPr>
              <a:t>đặc</a:t>
            </a:r>
            <a:r>
              <a:rPr lang="fr-FR" sz="3000" dirty="0">
                <a:solidFill>
                  <a:srgbClr val="002060"/>
                </a:solidFill>
              </a:rPr>
              <a:t> </a:t>
            </a:r>
            <a:r>
              <a:rPr lang="fr-FR" sz="3000" dirty="0" err="1">
                <a:solidFill>
                  <a:srgbClr val="002060"/>
                </a:solidFill>
              </a:rPr>
              <a:t>biệt</a:t>
            </a:r>
            <a:r>
              <a:rPr lang="fr-FR" sz="3000" dirty="0">
                <a:solidFill>
                  <a:srgbClr val="002060"/>
                </a:solidFill>
              </a:rPr>
              <a:t>, </a:t>
            </a:r>
            <a:r>
              <a:rPr lang="fr-FR" sz="3000" dirty="0" err="1">
                <a:solidFill>
                  <a:srgbClr val="002060"/>
                </a:solidFill>
              </a:rPr>
              <a:t>thuế</a:t>
            </a:r>
            <a:r>
              <a:rPr lang="fr-FR" sz="3000" dirty="0">
                <a:solidFill>
                  <a:srgbClr val="002060"/>
                </a:solidFill>
              </a:rPr>
              <a:t> </a:t>
            </a:r>
            <a:r>
              <a:rPr lang="fr-FR" sz="3000" dirty="0" err="1">
                <a:solidFill>
                  <a:srgbClr val="002060"/>
                </a:solidFill>
              </a:rPr>
              <a:t>bảo</a:t>
            </a:r>
            <a:r>
              <a:rPr lang="fr-FR" sz="3000" dirty="0">
                <a:solidFill>
                  <a:srgbClr val="002060"/>
                </a:solidFill>
              </a:rPr>
              <a:t> </a:t>
            </a:r>
            <a:r>
              <a:rPr lang="fr-FR" sz="3000" dirty="0" err="1">
                <a:solidFill>
                  <a:srgbClr val="002060"/>
                </a:solidFill>
              </a:rPr>
              <a:t>vệ</a:t>
            </a:r>
            <a:r>
              <a:rPr lang="fr-FR" sz="3000" dirty="0">
                <a:solidFill>
                  <a:srgbClr val="002060"/>
                </a:solidFill>
              </a:rPr>
              <a:t> </a:t>
            </a:r>
            <a:r>
              <a:rPr lang="fr-FR" sz="3000" dirty="0" err="1">
                <a:solidFill>
                  <a:srgbClr val="002060"/>
                </a:solidFill>
              </a:rPr>
              <a:t>môi</a:t>
            </a:r>
            <a:r>
              <a:rPr lang="fr-FR" sz="3000" dirty="0">
                <a:solidFill>
                  <a:srgbClr val="002060"/>
                </a:solidFill>
              </a:rPr>
              <a:t> </a:t>
            </a:r>
            <a:r>
              <a:rPr lang="fr-FR" sz="3000" dirty="0" err="1">
                <a:solidFill>
                  <a:srgbClr val="002060"/>
                </a:solidFill>
              </a:rPr>
              <a:t>trường</a:t>
            </a:r>
            <a:r>
              <a:rPr lang="fr-FR" sz="3000" dirty="0">
                <a:solidFill>
                  <a:srgbClr val="002060"/>
                </a:solidFill>
              </a:rPr>
              <a:t> </a:t>
            </a:r>
            <a:r>
              <a:rPr lang="fr-FR" sz="3000" dirty="0" err="1">
                <a:solidFill>
                  <a:srgbClr val="002060"/>
                </a:solidFill>
              </a:rPr>
              <a:t>và</a:t>
            </a:r>
            <a:r>
              <a:rPr lang="fr-FR" sz="3000" dirty="0">
                <a:solidFill>
                  <a:srgbClr val="002060"/>
                </a:solidFill>
              </a:rPr>
              <a:t> </a:t>
            </a:r>
            <a:r>
              <a:rPr lang="fr-FR" sz="3000" dirty="0" err="1">
                <a:solidFill>
                  <a:srgbClr val="002060"/>
                </a:solidFill>
              </a:rPr>
              <a:t>các</a:t>
            </a:r>
            <a:r>
              <a:rPr lang="fr-FR" sz="3000" dirty="0">
                <a:solidFill>
                  <a:srgbClr val="002060"/>
                </a:solidFill>
              </a:rPr>
              <a:t> </a:t>
            </a:r>
            <a:r>
              <a:rPr lang="fr-FR" sz="3000" dirty="0" err="1">
                <a:solidFill>
                  <a:srgbClr val="002060"/>
                </a:solidFill>
              </a:rPr>
              <a:t>loại</a:t>
            </a:r>
            <a:r>
              <a:rPr lang="fr-FR" sz="3000" dirty="0">
                <a:solidFill>
                  <a:srgbClr val="002060"/>
                </a:solidFill>
              </a:rPr>
              <a:t> </a:t>
            </a:r>
            <a:r>
              <a:rPr lang="fr-FR" sz="3000" dirty="0" err="1">
                <a:solidFill>
                  <a:srgbClr val="002060"/>
                </a:solidFill>
              </a:rPr>
              <a:t>thuế</a:t>
            </a:r>
            <a:r>
              <a:rPr lang="fr-FR" sz="3000" dirty="0">
                <a:solidFill>
                  <a:srgbClr val="002060"/>
                </a:solidFill>
              </a:rPr>
              <a:t> </a:t>
            </a:r>
            <a:r>
              <a:rPr lang="fr-FR" sz="3000" dirty="0" err="1">
                <a:solidFill>
                  <a:srgbClr val="002060"/>
                </a:solidFill>
              </a:rPr>
              <a:t>khác</a:t>
            </a:r>
            <a:r>
              <a:rPr lang="fr-FR" sz="3000" dirty="0">
                <a:solidFill>
                  <a:srgbClr val="002060"/>
                </a:solidFill>
              </a:rPr>
              <a:t> </a:t>
            </a:r>
            <a:r>
              <a:rPr lang="fr-FR" sz="3000" dirty="0" err="1">
                <a:solidFill>
                  <a:srgbClr val="002060"/>
                </a:solidFill>
              </a:rPr>
              <a:t>theo</a:t>
            </a:r>
            <a:r>
              <a:rPr lang="fr-FR" sz="3000" dirty="0">
                <a:solidFill>
                  <a:srgbClr val="002060"/>
                </a:solidFill>
              </a:rPr>
              <a:t> </a:t>
            </a:r>
            <a:r>
              <a:rPr lang="fr-FR" sz="3000" dirty="0" err="1">
                <a:solidFill>
                  <a:srgbClr val="002060"/>
                </a:solidFill>
              </a:rPr>
              <a:t>quy</a:t>
            </a:r>
            <a:r>
              <a:rPr lang="fr-FR" sz="3000" dirty="0">
                <a:solidFill>
                  <a:srgbClr val="002060"/>
                </a:solidFill>
              </a:rPr>
              <a:t> </a:t>
            </a:r>
            <a:r>
              <a:rPr lang="fr-FR" sz="3000" dirty="0" err="1">
                <a:solidFill>
                  <a:srgbClr val="002060"/>
                </a:solidFill>
              </a:rPr>
              <a:t>định</a:t>
            </a:r>
            <a:r>
              <a:rPr lang="fr-FR" sz="3000" dirty="0">
                <a:solidFill>
                  <a:srgbClr val="002060"/>
                </a:solidFill>
              </a:rPr>
              <a:t> </a:t>
            </a:r>
            <a:r>
              <a:rPr lang="fr-FR" sz="3000" dirty="0" err="1">
                <a:solidFill>
                  <a:srgbClr val="002060"/>
                </a:solidFill>
              </a:rPr>
              <a:t>của</a:t>
            </a:r>
            <a:r>
              <a:rPr lang="fr-FR" sz="3000" dirty="0">
                <a:solidFill>
                  <a:srgbClr val="002060"/>
                </a:solidFill>
              </a:rPr>
              <a:t> </a:t>
            </a:r>
            <a:r>
              <a:rPr lang="fr-FR" sz="3000" dirty="0" err="1">
                <a:solidFill>
                  <a:srgbClr val="002060"/>
                </a:solidFill>
              </a:rPr>
              <a:t>pháp</a:t>
            </a:r>
            <a:r>
              <a:rPr lang="fr-FR" sz="3000" dirty="0">
                <a:solidFill>
                  <a:srgbClr val="002060"/>
                </a:solidFill>
              </a:rPr>
              <a:t> </a:t>
            </a:r>
            <a:r>
              <a:rPr lang="fr-FR" sz="3000" dirty="0" err="1">
                <a:solidFill>
                  <a:srgbClr val="002060"/>
                </a:solidFill>
              </a:rPr>
              <a:t>luật</a:t>
            </a:r>
            <a:r>
              <a:rPr lang="fr-FR" sz="3000" dirty="0">
                <a:solidFill>
                  <a:srgbClr val="002060"/>
                </a:solidFill>
              </a:rPr>
              <a:t> (</a:t>
            </a:r>
            <a:r>
              <a:rPr lang="fr-FR" sz="3000" dirty="0" err="1">
                <a:solidFill>
                  <a:srgbClr val="002060"/>
                </a:solidFill>
              </a:rPr>
              <a:t>nếu</a:t>
            </a:r>
            <a:r>
              <a:rPr lang="fr-FR" sz="3000" dirty="0">
                <a:solidFill>
                  <a:srgbClr val="002060"/>
                </a:solidFill>
              </a:rPr>
              <a:t> </a:t>
            </a:r>
            <a:r>
              <a:rPr lang="fr-FR" sz="3000" dirty="0" err="1">
                <a:solidFill>
                  <a:srgbClr val="002060"/>
                </a:solidFill>
              </a:rPr>
              <a:t>có</a:t>
            </a:r>
            <a:r>
              <a:rPr lang="fr-FR" sz="3000" dirty="0">
                <a:solidFill>
                  <a:srgbClr val="002060"/>
                </a:solidFill>
              </a:rPr>
              <a:t>);</a:t>
            </a:r>
            <a:endParaRPr lang="en-GB" sz="3000" dirty="0">
              <a:solidFill>
                <a:srgbClr val="002060"/>
              </a:solidFill>
            </a:endParaRPr>
          </a:p>
          <a:p>
            <a:pPr marL="0" indent="0">
              <a:lnSpc>
                <a:spcPct val="120000"/>
              </a:lnSpc>
              <a:spcBef>
                <a:spcPts val="0"/>
              </a:spcBef>
              <a:buNone/>
            </a:pPr>
            <a:r>
              <a:rPr lang="fr-FR" sz="3000" dirty="0">
                <a:solidFill>
                  <a:srgbClr val="002060"/>
                </a:solidFill>
              </a:rPr>
              <a:t>đ.2) </a:t>
            </a:r>
            <a:r>
              <a:rPr lang="fr-FR" sz="3000" dirty="0" err="1">
                <a:solidFill>
                  <a:srgbClr val="002060"/>
                </a:solidFill>
              </a:rPr>
              <a:t>Hàng</a:t>
            </a:r>
            <a:r>
              <a:rPr lang="fr-FR" sz="3000" dirty="0">
                <a:solidFill>
                  <a:srgbClr val="002060"/>
                </a:solidFill>
              </a:rPr>
              <a:t> </a:t>
            </a:r>
            <a:r>
              <a:rPr lang="fr-FR" sz="3000" dirty="0" err="1">
                <a:solidFill>
                  <a:srgbClr val="002060"/>
                </a:solidFill>
              </a:rPr>
              <a:t>hóa</a:t>
            </a:r>
            <a:r>
              <a:rPr lang="fr-FR" sz="3000" dirty="0">
                <a:solidFill>
                  <a:srgbClr val="002060"/>
                </a:solidFill>
              </a:rPr>
              <a:t> </a:t>
            </a:r>
            <a:r>
              <a:rPr lang="fr-FR" sz="3000" dirty="0" err="1">
                <a:solidFill>
                  <a:srgbClr val="002060"/>
                </a:solidFill>
              </a:rPr>
              <a:t>phòng</a:t>
            </a:r>
            <a:r>
              <a:rPr lang="fr-FR" sz="3000" dirty="0">
                <a:solidFill>
                  <a:srgbClr val="002060"/>
                </a:solidFill>
              </a:rPr>
              <a:t> </a:t>
            </a:r>
            <a:r>
              <a:rPr lang="fr-FR" sz="3000" dirty="0" err="1">
                <a:solidFill>
                  <a:srgbClr val="002060"/>
                </a:solidFill>
              </a:rPr>
              <a:t>chống</a:t>
            </a:r>
            <a:r>
              <a:rPr lang="fr-FR" sz="3000" dirty="0">
                <a:solidFill>
                  <a:srgbClr val="002060"/>
                </a:solidFill>
              </a:rPr>
              <a:t> </a:t>
            </a:r>
            <a:r>
              <a:rPr lang="fr-FR" sz="3000" dirty="0" err="1">
                <a:solidFill>
                  <a:srgbClr val="002060"/>
                </a:solidFill>
              </a:rPr>
              <a:t>thiên</a:t>
            </a:r>
            <a:r>
              <a:rPr lang="fr-FR" sz="3000" dirty="0">
                <a:solidFill>
                  <a:srgbClr val="002060"/>
                </a:solidFill>
              </a:rPr>
              <a:t> tai, </a:t>
            </a:r>
            <a:r>
              <a:rPr lang="fr-FR" sz="3000" dirty="0" err="1">
                <a:solidFill>
                  <a:srgbClr val="002060"/>
                </a:solidFill>
              </a:rPr>
              <a:t>dịch</a:t>
            </a:r>
            <a:r>
              <a:rPr lang="fr-FR" sz="3000" dirty="0">
                <a:solidFill>
                  <a:srgbClr val="002060"/>
                </a:solidFill>
              </a:rPr>
              <a:t> </a:t>
            </a:r>
            <a:r>
              <a:rPr lang="fr-FR" sz="3000" dirty="0" err="1">
                <a:solidFill>
                  <a:srgbClr val="002060"/>
                </a:solidFill>
              </a:rPr>
              <a:t>bệnh</a:t>
            </a:r>
            <a:r>
              <a:rPr lang="fr-FR" sz="3000" dirty="0">
                <a:solidFill>
                  <a:srgbClr val="002060"/>
                </a:solidFill>
              </a:rPr>
              <a:t>, </a:t>
            </a:r>
            <a:r>
              <a:rPr lang="fr-FR" sz="3000" dirty="0" err="1">
                <a:solidFill>
                  <a:srgbClr val="002060"/>
                </a:solidFill>
              </a:rPr>
              <a:t>cứu</a:t>
            </a:r>
            <a:r>
              <a:rPr lang="fr-FR" sz="3000" dirty="0">
                <a:solidFill>
                  <a:srgbClr val="002060"/>
                </a:solidFill>
              </a:rPr>
              <a:t> </a:t>
            </a:r>
            <a:r>
              <a:rPr lang="fr-FR" sz="3000" dirty="0" err="1">
                <a:solidFill>
                  <a:srgbClr val="002060"/>
                </a:solidFill>
              </a:rPr>
              <a:t>trợ</a:t>
            </a:r>
            <a:r>
              <a:rPr lang="fr-FR" sz="3000" dirty="0">
                <a:solidFill>
                  <a:srgbClr val="002060"/>
                </a:solidFill>
              </a:rPr>
              <a:t> </a:t>
            </a:r>
            <a:r>
              <a:rPr lang="fr-FR" sz="3000" dirty="0" err="1">
                <a:solidFill>
                  <a:srgbClr val="002060"/>
                </a:solidFill>
              </a:rPr>
              <a:t>khẩn</a:t>
            </a:r>
            <a:r>
              <a:rPr lang="fr-FR" sz="3000" dirty="0">
                <a:solidFill>
                  <a:srgbClr val="002060"/>
                </a:solidFill>
              </a:rPr>
              <a:t> </a:t>
            </a:r>
            <a:r>
              <a:rPr lang="fr-FR" sz="3000" dirty="0" err="1">
                <a:solidFill>
                  <a:srgbClr val="002060"/>
                </a:solidFill>
              </a:rPr>
              <a:t>cấp</a:t>
            </a:r>
            <a:r>
              <a:rPr lang="fr-FR" sz="3000" dirty="0">
                <a:solidFill>
                  <a:srgbClr val="002060"/>
                </a:solidFill>
              </a:rPr>
              <a:t>; </a:t>
            </a:r>
            <a:r>
              <a:rPr lang="fr-FR" sz="3000" dirty="0" err="1">
                <a:solidFill>
                  <a:srgbClr val="002060"/>
                </a:solidFill>
              </a:rPr>
              <a:t>hàng</a:t>
            </a:r>
            <a:r>
              <a:rPr lang="fr-FR" sz="3000" dirty="0">
                <a:solidFill>
                  <a:srgbClr val="002060"/>
                </a:solidFill>
              </a:rPr>
              <a:t> </a:t>
            </a:r>
            <a:r>
              <a:rPr lang="fr-FR" sz="3000" dirty="0" err="1">
                <a:solidFill>
                  <a:srgbClr val="002060"/>
                </a:solidFill>
              </a:rPr>
              <a:t>viện</a:t>
            </a:r>
            <a:r>
              <a:rPr lang="fr-FR" sz="3000" dirty="0">
                <a:solidFill>
                  <a:srgbClr val="002060"/>
                </a:solidFill>
              </a:rPr>
              <a:t> </a:t>
            </a:r>
            <a:r>
              <a:rPr lang="fr-FR" sz="3000" dirty="0" err="1">
                <a:solidFill>
                  <a:srgbClr val="002060"/>
                </a:solidFill>
              </a:rPr>
              <a:t>trợ</a:t>
            </a:r>
            <a:r>
              <a:rPr lang="fr-FR" sz="3000" dirty="0">
                <a:solidFill>
                  <a:srgbClr val="002060"/>
                </a:solidFill>
              </a:rPr>
              <a:t> </a:t>
            </a:r>
            <a:r>
              <a:rPr lang="fr-FR" sz="3000" dirty="0" err="1">
                <a:solidFill>
                  <a:srgbClr val="002060"/>
                </a:solidFill>
              </a:rPr>
              <a:t>nhân</a:t>
            </a:r>
            <a:r>
              <a:rPr lang="fr-FR" sz="3000" dirty="0">
                <a:solidFill>
                  <a:srgbClr val="002060"/>
                </a:solidFill>
              </a:rPr>
              <a:t> </a:t>
            </a:r>
            <a:r>
              <a:rPr lang="fr-FR" sz="3000" dirty="0" err="1">
                <a:solidFill>
                  <a:srgbClr val="002060"/>
                </a:solidFill>
              </a:rPr>
              <a:t>đạo</a:t>
            </a:r>
            <a:r>
              <a:rPr lang="fr-FR" sz="3000" dirty="0">
                <a:solidFill>
                  <a:srgbClr val="002060"/>
                </a:solidFill>
              </a:rPr>
              <a:t>, </a:t>
            </a:r>
            <a:r>
              <a:rPr lang="fr-FR" sz="3000" dirty="0" err="1">
                <a:solidFill>
                  <a:srgbClr val="002060"/>
                </a:solidFill>
              </a:rPr>
              <a:t>viện</a:t>
            </a:r>
            <a:r>
              <a:rPr lang="fr-FR" sz="3000" dirty="0">
                <a:solidFill>
                  <a:srgbClr val="002060"/>
                </a:solidFill>
              </a:rPr>
              <a:t> </a:t>
            </a:r>
            <a:r>
              <a:rPr lang="fr-FR" sz="3000" dirty="0" err="1">
                <a:solidFill>
                  <a:srgbClr val="002060"/>
                </a:solidFill>
              </a:rPr>
              <a:t>trợ</a:t>
            </a:r>
            <a:r>
              <a:rPr lang="fr-FR" sz="3000" dirty="0">
                <a:solidFill>
                  <a:srgbClr val="002060"/>
                </a:solidFill>
              </a:rPr>
              <a:t> </a:t>
            </a:r>
            <a:r>
              <a:rPr lang="fr-FR" sz="3000" dirty="0" err="1">
                <a:solidFill>
                  <a:srgbClr val="002060"/>
                </a:solidFill>
              </a:rPr>
              <a:t>không</a:t>
            </a:r>
            <a:r>
              <a:rPr lang="fr-FR" sz="3000" dirty="0">
                <a:solidFill>
                  <a:srgbClr val="002060"/>
                </a:solidFill>
              </a:rPr>
              <a:t> </a:t>
            </a:r>
            <a:r>
              <a:rPr lang="fr-FR" sz="3000" dirty="0" err="1">
                <a:solidFill>
                  <a:srgbClr val="002060"/>
                </a:solidFill>
              </a:rPr>
              <a:t>hoàn</a:t>
            </a:r>
            <a:r>
              <a:rPr lang="fr-FR" sz="3000" dirty="0">
                <a:solidFill>
                  <a:srgbClr val="002060"/>
                </a:solidFill>
              </a:rPr>
              <a:t> </a:t>
            </a:r>
            <a:r>
              <a:rPr lang="fr-FR" sz="3000" dirty="0" err="1">
                <a:solidFill>
                  <a:srgbClr val="002060"/>
                </a:solidFill>
              </a:rPr>
              <a:t>lại</a:t>
            </a:r>
            <a:r>
              <a:rPr lang="fr-FR" sz="3000" dirty="0">
                <a:solidFill>
                  <a:srgbClr val="002060"/>
                </a:solidFill>
              </a:rPr>
              <a:t> </a:t>
            </a:r>
            <a:r>
              <a:rPr lang="fr-FR" sz="3000" dirty="0" err="1">
                <a:solidFill>
                  <a:srgbClr val="002060"/>
                </a:solidFill>
              </a:rPr>
              <a:t>nộp</a:t>
            </a:r>
            <a:r>
              <a:rPr lang="fr-FR" sz="3000" dirty="0">
                <a:solidFill>
                  <a:srgbClr val="002060"/>
                </a:solidFill>
              </a:rPr>
              <a:t> </a:t>
            </a:r>
            <a:r>
              <a:rPr lang="fr-FR" sz="3000" dirty="0" err="1">
                <a:solidFill>
                  <a:srgbClr val="002060"/>
                </a:solidFill>
              </a:rPr>
              <a:t>đủ</a:t>
            </a:r>
            <a:r>
              <a:rPr lang="fr-FR" sz="3000" dirty="0">
                <a:solidFill>
                  <a:srgbClr val="002060"/>
                </a:solidFill>
              </a:rPr>
              <a:t> </a:t>
            </a:r>
            <a:r>
              <a:rPr lang="fr-FR" sz="3000" dirty="0" err="1">
                <a:solidFill>
                  <a:srgbClr val="002060"/>
                </a:solidFill>
              </a:rPr>
              <a:t>các</a:t>
            </a:r>
            <a:r>
              <a:rPr lang="fr-FR" sz="3000" dirty="0">
                <a:solidFill>
                  <a:srgbClr val="002060"/>
                </a:solidFill>
              </a:rPr>
              <a:t> </a:t>
            </a:r>
            <a:r>
              <a:rPr lang="fr-FR" sz="3000" dirty="0" err="1">
                <a:solidFill>
                  <a:srgbClr val="002060"/>
                </a:solidFill>
              </a:rPr>
              <a:t>loại</a:t>
            </a:r>
            <a:r>
              <a:rPr lang="fr-FR" sz="3000" dirty="0">
                <a:solidFill>
                  <a:srgbClr val="002060"/>
                </a:solidFill>
              </a:rPr>
              <a:t> </a:t>
            </a:r>
            <a:r>
              <a:rPr lang="fr-FR" sz="3000" dirty="0" err="1">
                <a:solidFill>
                  <a:srgbClr val="002060"/>
                </a:solidFill>
              </a:rPr>
              <a:t>thuế</a:t>
            </a:r>
            <a:r>
              <a:rPr lang="fr-FR" sz="3000" dirty="0">
                <a:solidFill>
                  <a:srgbClr val="002060"/>
                </a:solidFill>
              </a:rPr>
              <a:t> </a:t>
            </a:r>
            <a:r>
              <a:rPr lang="fr-FR" sz="3000" dirty="0" err="1">
                <a:solidFill>
                  <a:srgbClr val="002060"/>
                </a:solidFill>
              </a:rPr>
              <a:t>có</a:t>
            </a:r>
            <a:r>
              <a:rPr lang="fr-FR" sz="3000" dirty="0">
                <a:solidFill>
                  <a:srgbClr val="002060"/>
                </a:solidFill>
              </a:rPr>
              <a:t> </a:t>
            </a:r>
            <a:r>
              <a:rPr lang="fr-FR" sz="3000" dirty="0" err="1">
                <a:solidFill>
                  <a:srgbClr val="002060"/>
                </a:solidFill>
              </a:rPr>
              <a:t>liên</a:t>
            </a:r>
            <a:r>
              <a:rPr lang="fr-FR" sz="3000" dirty="0">
                <a:solidFill>
                  <a:srgbClr val="002060"/>
                </a:solidFill>
              </a:rPr>
              <a:t> </a:t>
            </a:r>
            <a:r>
              <a:rPr lang="fr-FR" sz="3000" dirty="0" err="1">
                <a:solidFill>
                  <a:srgbClr val="002060"/>
                </a:solidFill>
              </a:rPr>
              <a:t>quan</a:t>
            </a:r>
            <a:r>
              <a:rPr lang="fr-FR" sz="3000" dirty="0">
                <a:solidFill>
                  <a:srgbClr val="002060"/>
                </a:solidFill>
              </a:rPr>
              <a:t> </a:t>
            </a:r>
            <a:r>
              <a:rPr lang="fr-FR" sz="3000" dirty="0" err="1">
                <a:solidFill>
                  <a:srgbClr val="002060"/>
                </a:solidFill>
              </a:rPr>
              <a:t>theo</a:t>
            </a:r>
            <a:r>
              <a:rPr lang="fr-FR" sz="3000" dirty="0">
                <a:solidFill>
                  <a:srgbClr val="002060"/>
                </a:solidFill>
              </a:rPr>
              <a:t> </a:t>
            </a:r>
            <a:r>
              <a:rPr lang="fr-FR" sz="3000" dirty="0" err="1">
                <a:solidFill>
                  <a:srgbClr val="002060"/>
                </a:solidFill>
              </a:rPr>
              <a:t>quy</a:t>
            </a:r>
            <a:r>
              <a:rPr lang="fr-FR" sz="3000" dirty="0">
                <a:solidFill>
                  <a:srgbClr val="002060"/>
                </a:solidFill>
              </a:rPr>
              <a:t> </a:t>
            </a:r>
            <a:r>
              <a:rPr lang="fr-FR" sz="3000" dirty="0" err="1">
                <a:solidFill>
                  <a:srgbClr val="002060"/>
                </a:solidFill>
              </a:rPr>
              <a:t>định</a:t>
            </a:r>
            <a:r>
              <a:rPr lang="fr-FR" sz="3000" dirty="0">
                <a:solidFill>
                  <a:srgbClr val="002060"/>
                </a:solidFill>
              </a:rPr>
              <a:t> </a:t>
            </a:r>
            <a:r>
              <a:rPr lang="fr-FR" sz="3000" dirty="0" err="1">
                <a:solidFill>
                  <a:srgbClr val="002060"/>
                </a:solidFill>
              </a:rPr>
              <a:t>của</a:t>
            </a:r>
            <a:r>
              <a:rPr lang="fr-FR" sz="3000" dirty="0">
                <a:solidFill>
                  <a:srgbClr val="002060"/>
                </a:solidFill>
              </a:rPr>
              <a:t> </a:t>
            </a:r>
            <a:r>
              <a:rPr lang="fr-FR" sz="3000" dirty="0" err="1">
                <a:solidFill>
                  <a:srgbClr val="002060"/>
                </a:solidFill>
              </a:rPr>
              <a:t>pháp</a:t>
            </a:r>
            <a:r>
              <a:rPr lang="fr-FR" sz="3000" dirty="0">
                <a:solidFill>
                  <a:srgbClr val="002060"/>
                </a:solidFill>
              </a:rPr>
              <a:t> </a:t>
            </a:r>
            <a:r>
              <a:rPr lang="fr-FR" sz="3000" dirty="0" err="1">
                <a:solidFill>
                  <a:srgbClr val="002060"/>
                </a:solidFill>
              </a:rPr>
              <a:t>luật</a:t>
            </a:r>
            <a:r>
              <a:rPr lang="fr-FR" sz="3000" dirty="0">
                <a:solidFill>
                  <a:srgbClr val="002060"/>
                </a:solidFill>
              </a:rPr>
              <a:t> </a:t>
            </a:r>
            <a:r>
              <a:rPr lang="fr-FR" sz="3000" dirty="0" err="1">
                <a:solidFill>
                  <a:srgbClr val="002060"/>
                </a:solidFill>
              </a:rPr>
              <a:t>đối</a:t>
            </a:r>
            <a:r>
              <a:rPr lang="fr-FR" sz="3000" dirty="0">
                <a:solidFill>
                  <a:srgbClr val="002060"/>
                </a:solidFill>
              </a:rPr>
              <a:t> </a:t>
            </a:r>
            <a:r>
              <a:rPr lang="fr-FR" sz="3000" dirty="0" err="1">
                <a:solidFill>
                  <a:srgbClr val="002060"/>
                </a:solidFill>
              </a:rPr>
              <a:t>với</a:t>
            </a:r>
            <a:r>
              <a:rPr lang="fr-FR" sz="3000" dirty="0">
                <a:solidFill>
                  <a:srgbClr val="002060"/>
                </a:solidFill>
              </a:rPr>
              <a:t> </a:t>
            </a:r>
            <a:r>
              <a:rPr lang="fr-FR" sz="3000" dirty="0" err="1">
                <a:solidFill>
                  <a:srgbClr val="002060"/>
                </a:solidFill>
              </a:rPr>
              <a:t>trường</a:t>
            </a:r>
            <a:r>
              <a:rPr lang="fr-FR" sz="3000" dirty="0">
                <a:solidFill>
                  <a:srgbClr val="002060"/>
                </a:solidFill>
              </a:rPr>
              <a:t> </a:t>
            </a:r>
            <a:r>
              <a:rPr lang="fr-FR" sz="3000" dirty="0" err="1">
                <a:solidFill>
                  <a:srgbClr val="002060"/>
                </a:solidFill>
              </a:rPr>
              <a:t>hợp</a:t>
            </a:r>
            <a:r>
              <a:rPr lang="fr-FR" sz="3000" dirty="0">
                <a:solidFill>
                  <a:srgbClr val="002060"/>
                </a:solidFill>
              </a:rPr>
              <a:t> </a:t>
            </a:r>
            <a:r>
              <a:rPr lang="fr-FR" sz="3000" dirty="0" err="1">
                <a:solidFill>
                  <a:srgbClr val="002060"/>
                </a:solidFill>
              </a:rPr>
              <a:t>thuộc</a:t>
            </a:r>
            <a:r>
              <a:rPr lang="fr-FR" sz="3000" dirty="0">
                <a:solidFill>
                  <a:srgbClr val="002060"/>
                </a:solidFill>
              </a:rPr>
              <a:t> </a:t>
            </a:r>
            <a:r>
              <a:rPr lang="fr-FR" sz="3000" dirty="0" err="1">
                <a:solidFill>
                  <a:srgbClr val="002060"/>
                </a:solidFill>
              </a:rPr>
              <a:t>đối</a:t>
            </a:r>
            <a:r>
              <a:rPr lang="fr-FR" sz="3000" dirty="0">
                <a:solidFill>
                  <a:srgbClr val="002060"/>
                </a:solidFill>
              </a:rPr>
              <a:t> </a:t>
            </a:r>
            <a:r>
              <a:rPr lang="fr-FR" sz="3000" dirty="0" err="1">
                <a:solidFill>
                  <a:srgbClr val="002060"/>
                </a:solidFill>
              </a:rPr>
              <a:t>tượng</a:t>
            </a:r>
            <a:r>
              <a:rPr lang="fr-FR" sz="3000" dirty="0">
                <a:solidFill>
                  <a:srgbClr val="002060"/>
                </a:solidFill>
              </a:rPr>
              <a:t> </a:t>
            </a:r>
            <a:r>
              <a:rPr lang="fr-FR" sz="3000" dirty="0" err="1">
                <a:solidFill>
                  <a:srgbClr val="002060"/>
                </a:solidFill>
              </a:rPr>
              <a:t>chịu</a:t>
            </a:r>
            <a:r>
              <a:rPr lang="fr-FR" sz="3000" dirty="0">
                <a:solidFill>
                  <a:srgbClr val="002060"/>
                </a:solidFill>
              </a:rPr>
              <a:t> </a:t>
            </a:r>
            <a:r>
              <a:rPr lang="fr-FR" sz="3000" dirty="0" err="1">
                <a:solidFill>
                  <a:srgbClr val="002060"/>
                </a:solidFill>
              </a:rPr>
              <a:t>thuế</a:t>
            </a:r>
            <a:r>
              <a:rPr lang="fr-FR" sz="3000" dirty="0">
                <a:solidFill>
                  <a:srgbClr val="002060"/>
                </a:solidFill>
              </a:rPr>
              <a:t>;</a:t>
            </a:r>
            <a:endParaRPr lang="en-GB" sz="3000" dirty="0">
              <a:solidFill>
                <a:srgbClr val="002060"/>
              </a:solidFill>
            </a:endParaRPr>
          </a:p>
          <a:p>
            <a:pPr marL="0" indent="0">
              <a:lnSpc>
                <a:spcPct val="120000"/>
              </a:lnSpc>
              <a:spcBef>
                <a:spcPts val="0"/>
              </a:spcBef>
              <a:buNone/>
            </a:pPr>
            <a:r>
              <a:rPr lang="fr-FR" sz="3000" dirty="0">
                <a:solidFill>
                  <a:srgbClr val="002060"/>
                </a:solidFill>
              </a:rPr>
              <a:t>đ.3) </a:t>
            </a:r>
            <a:r>
              <a:rPr lang="fr-FR" sz="3000" dirty="0" err="1">
                <a:solidFill>
                  <a:srgbClr val="002060"/>
                </a:solidFill>
              </a:rPr>
              <a:t>Hàng</a:t>
            </a:r>
            <a:r>
              <a:rPr lang="fr-FR" sz="3000" dirty="0">
                <a:solidFill>
                  <a:srgbClr val="002060"/>
                </a:solidFill>
              </a:rPr>
              <a:t> </a:t>
            </a:r>
            <a:r>
              <a:rPr lang="fr-FR" sz="3000" dirty="0" err="1">
                <a:solidFill>
                  <a:srgbClr val="002060"/>
                </a:solidFill>
              </a:rPr>
              <a:t>hóa</a:t>
            </a:r>
            <a:r>
              <a:rPr lang="fr-FR" sz="3000" dirty="0">
                <a:solidFill>
                  <a:srgbClr val="002060"/>
                </a:solidFill>
              </a:rPr>
              <a:t> </a:t>
            </a:r>
            <a:r>
              <a:rPr lang="fr-FR" sz="3000" dirty="0" err="1">
                <a:solidFill>
                  <a:srgbClr val="002060"/>
                </a:solidFill>
              </a:rPr>
              <a:t>được</a:t>
            </a:r>
            <a:r>
              <a:rPr lang="fr-FR" sz="3000" dirty="0">
                <a:solidFill>
                  <a:srgbClr val="002060"/>
                </a:solidFill>
              </a:rPr>
              <a:t> </a:t>
            </a:r>
            <a:r>
              <a:rPr lang="fr-FR" sz="3000" dirty="0" err="1">
                <a:solidFill>
                  <a:srgbClr val="002060"/>
                </a:solidFill>
              </a:rPr>
              <a:t>thanh</a:t>
            </a:r>
            <a:r>
              <a:rPr lang="fr-FR" sz="3000" dirty="0">
                <a:solidFill>
                  <a:srgbClr val="002060"/>
                </a:solidFill>
              </a:rPr>
              <a:t> </a:t>
            </a:r>
            <a:r>
              <a:rPr lang="fr-FR" sz="3000" dirty="0" err="1">
                <a:solidFill>
                  <a:srgbClr val="002060"/>
                </a:solidFill>
              </a:rPr>
              <a:t>toán</a:t>
            </a:r>
            <a:r>
              <a:rPr lang="fr-FR" sz="3000" dirty="0">
                <a:solidFill>
                  <a:srgbClr val="002060"/>
                </a:solidFill>
              </a:rPr>
              <a:t> </a:t>
            </a:r>
            <a:r>
              <a:rPr lang="fr-FR" sz="3000" dirty="0" err="1">
                <a:solidFill>
                  <a:srgbClr val="002060"/>
                </a:solidFill>
              </a:rPr>
              <a:t>bằng</a:t>
            </a:r>
            <a:r>
              <a:rPr lang="fr-FR" sz="3000" dirty="0">
                <a:solidFill>
                  <a:srgbClr val="002060"/>
                </a:solidFill>
              </a:rPr>
              <a:t> </a:t>
            </a:r>
            <a:r>
              <a:rPr lang="fr-FR" sz="3000" dirty="0" err="1">
                <a:solidFill>
                  <a:srgbClr val="002060"/>
                </a:solidFill>
              </a:rPr>
              <a:t>nguồn</a:t>
            </a:r>
            <a:r>
              <a:rPr lang="fr-FR" sz="3000" dirty="0">
                <a:solidFill>
                  <a:srgbClr val="002060"/>
                </a:solidFill>
              </a:rPr>
              <a:t> </a:t>
            </a:r>
            <a:r>
              <a:rPr lang="fr-FR" sz="3000" dirty="0" err="1">
                <a:solidFill>
                  <a:srgbClr val="002060"/>
                </a:solidFill>
              </a:rPr>
              <a:t>vốn</a:t>
            </a:r>
            <a:r>
              <a:rPr lang="fr-FR" sz="3000" dirty="0">
                <a:solidFill>
                  <a:srgbClr val="002060"/>
                </a:solidFill>
              </a:rPr>
              <a:t> </a:t>
            </a:r>
            <a:r>
              <a:rPr lang="fr-FR" sz="3000" dirty="0" err="1">
                <a:solidFill>
                  <a:srgbClr val="002060"/>
                </a:solidFill>
              </a:rPr>
              <a:t>ngân</a:t>
            </a:r>
            <a:r>
              <a:rPr lang="fr-FR" sz="3000" dirty="0">
                <a:solidFill>
                  <a:srgbClr val="002060"/>
                </a:solidFill>
              </a:rPr>
              <a:t> </a:t>
            </a:r>
            <a:r>
              <a:rPr lang="fr-FR" sz="3000" dirty="0" err="1">
                <a:solidFill>
                  <a:srgbClr val="002060"/>
                </a:solidFill>
              </a:rPr>
              <a:t>sách</a:t>
            </a:r>
            <a:r>
              <a:rPr lang="fr-FR" sz="3000" dirty="0">
                <a:solidFill>
                  <a:srgbClr val="002060"/>
                </a:solidFill>
              </a:rPr>
              <a:t> </a:t>
            </a:r>
            <a:r>
              <a:rPr lang="fr-FR" sz="3000" dirty="0" err="1">
                <a:solidFill>
                  <a:srgbClr val="002060"/>
                </a:solidFill>
              </a:rPr>
              <a:t>nhà</a:t>
            </a:r>
            <a:r>
              <a:rPr lang="fr-FR" sz="3000" dirty="0">
                <a:solidFill>
                  <a:srgbClr val="002060"/>
                </a:solidFill>
              </a:rPr>
              <a:t> </a:t>
            </a:r>
            <a:r>
              <a:rPr lang="fr-FR" sz="3000" dirty="0" err="1">
                <a:solidFill>
                  <a:srgbClr val="002060"/>
                </a:solidFill>
              </a:rPr>
              <a:t>nước</a:t>
            </a:r>
            <a:r>
              <a:rPr lang="fr-FR" sz="3000" dirty="0">
                <a:solidFill>
                  <a:srgbClr val="002060"/>
                </a:solidFill>
              </a:rPr>
              <a:t> </a:t>
            </a:r>
            <a:r>
              <a:rPr lang="fr-FR" sz="3000" dirty="0" err="1">
                <a:solidFill>
                  <a:srgbClr val="002060"/>
                </a:solidFill>
              </a:rPr>
              <a:t>có</a:t>
            </a:r>
            <a:r>
              <a:rPr lang="fr-FR" sz="3000" dirty="0">
                <a:solidFill>
                  <a:srgbClr val="002060"/>
                </a:solidFill>
              </a:rPr>
              <a:t> </a:t>
            </a:r>
            <a:r>
              <a:rPr lang="fr-FR" sz="3000" dirty="0" err="1">
                <a:solidFill>
                  <a:srgbClr val="002060"/>
                </a:solidFill>
              </a:rPr>
              <a:t>xác</a:t>
            </a:r>
            <a:r>
              <a:rPr lang="fr-FR" sz="3000" dirty="0">
                <a:solidFill>
                  <a:srgbClr val="002060"/>
                </a:solidFill>
              </a:rPr>
              <a:t> </a:t>
            </a:r>
            <a:r>
              <a:rPr lang="fr-FR" sz="3000" dirty="0" err="1">
                <a:solidFill>
                  <a:srgbClr val="002060"/>
                </a:solidFill>
              </a:rPr>
              <a:t>nhận</a:t>
            </a:r>
            <a:r>
              <a:rPr lang="fr-FR" sz="3000" dirty="0">
                <a:solidFill>
                  <a:srgbClr val="002060"/>
                </a:solidFill>
              </a:rPr>
              <a:t> </a:t>
            </a:r>
            <a:r>
              <a:rPr lang="fr-FR" sz="3000" dirty="0" err="1">
                <a:solidFill>
                  <a:srgbClr val="002060"/>
                </a:solidFill>
              </a:rPr>
              <a:t>của</a:t>
            </a:r>
            <a:r>
              <a:rPr lang="fr-FR" sz="3000" dirty="0">
                <a:solidFill>
                  <a:srgbClr val="002060"/>
                </a:solidFill>
              </a:rPr>
              <a:t> </a:t>
            </a:r>
            <a:r>
              <a:rPr lang="fr-FR" sz="3000" dirty="0" err="1">
                <a:solidFill>
                  <a:srgbClr val="002060"/>
                </a:solidFill>
              </a:rPr>
              <a:t>cơ</a:t>
            </a:r>
            <a:r>
              <a:rPr lang="fr-FR" sz="3000" dirty="0">
                <a:solidFill>
                  <a:srgbClr val="002060"/>
                </a:solidFill>
              </a:rPr>
              <a:t> </a:t>
            </a:r>
            <a:r>
              <a:rPr lang="fr-FR" sz="3000" dirty="0" err="1">
                <a:solidFill>
                  <a:srgbClr val="002060"/>
                </a:solidFill>
              </a:rPr>
              <a:t>quan</a:t>
            </a:r>
            <a:r>
              <a:rPr lang="fr-FR" sz="3000" dirty="0">
                <a:solidFill>
                  <a:srgbClr val="002060"/>
                </a:solidFill>
              </a:rPr>
              <a:t> </a:t>
            </a:r>
            <a:r>
              <a:rPr lang="fr-FR" sz="3000" dirty="0" err="1">
                <a:solidFill>
                  <a:srgbClr val="002060"/>
                </a:solidFill>
              </a:rPr>
              <a:t>có</a:t>
            </a:r>
            <a:r>
              <a:rPr lang="fr-FR" sz="3000" dirty="0">
                <a:solidFill>
                  <a:srgbClr val="002060"/>
                </a:solidFill>
              </a:rPr>
              <a:t> </a:t>
            </a:r>
            <a:r>
              <a:rPr lang="fr-FR" sz="3000" dirty="0" err="1">
                <a:solidFill>
                  <a:srgbClr val="002060"/>
                </a:solidFill>
              </a:rPr>
              <a:t>thẩm</a:t>
            </a:r>
            <a:r>
              <a:rPr lang="fr-FR" sz="3000" dirty="0">
                <a:solidFill>
                  <a:srgbClr val="002060"/>
                </a:solidFill>
              </a:rPr>
              <a:t> </a:t>
            </a:r>
            <a:r>
              <a:rPr lang="fr-FR" sz="3000" dirty="0" err="1">
                <a:solidFill>
                  <a:srgbClr val="002060"/>
                </a:solidFill>
              </a:rPr>
              <a:t>quyền</a:t>
            </a:r>
            <a:r>
              <a:rPr lang="fr-FR" sz="3000" dirty="0">
                <a:solidFill>
                  <a:srgbClr val="002060"/>
                </a:solidFill>
              </a:rPr>
              <a:t> </a:t>
            </a:r>
            <a:r>
              <a:rPr lang="fr-FR" sz="3000" dirty="0" err="1">
                <a:solidFill>
                  <a:srgbClr val="002060"/>
                </a:solidFill>
              </a:rPr>
              <a:t>về</a:t>
            </a:r>
            <a:r>
              <a:rPr lang="fr-FR" sz="3000" dirty="0">
                <a:solidFill>
                  <a:srgbClr val="002060"/>
                </a:solidFill>
              </a:rPr>
              <a:t> </a:t>
            </a:r>
            <a:r>
              <a:rPr lang="fr-FR" sz="3000" dirty="0" err="1">
                <a:solidFill>
                  <a:srgbClr val="002060"/>
                </a:solidFill>
              </a:rPr>
              <a:t>số</a:t>
            </a:r>
            <a:r>
              <a:rPr lang="fr-FR" sz="3000" dirty="0">
                <a:solidFill>
                  <a:srgbClr val="002060"/>
                </a:solidFill>
              </a:rPr>
              <a:t> </a:t>
            </a:r>
            <a:r>
              <a:rPr lang="fr-FR" sz="3000" dirty="0" err="1">
                <a:solidFill>
                  <a:srgbClr val="002060"/>
                </a:solidFill>
              </a:rPr>
              <a:t>tiền</a:t>
            </a:r>
            <a:r>
              <a:rPr lang="fr-FR" sz="3000" dirty="0">
                <a:solidFill>
                  <a:srgbClr val="002060"/>
                </a:solidFill>
              </a:rPr>
              <a:t> </a:t>
            </a:r>
            <a:r>
              <a:rPr lang="fr-FR" sz="3000" dirty="0" err="1">
                <a:solidFill>
                  <a:srgbClr val="002060"/>
                </a:solidFill>
              </a:rPr>
              <a:t>thuế</a:t>
            </a:r>
            <a:r>
              <a:rPr lang="fr-FR" sz="3000" dirty="0">
                <a:solidFill>
                  <a:srgbClr val="002060"/>
                </a:solidFill>
              </a:rPr>
              <a:t> </a:t>
            </a:r>
            <a:r>
              <a:rPr lang="fr-FR" sz="3000" dirty="0" err="1">
                <a:solidFill>
                  <a:srgbClr val="002060"/>
                </a:solidFill>
              </a:rPr>
              <a:t>chưa</a:t>
            </a:r>
            <a:r>
              <a:rPr lang="fr-FR" sz="3000" dirty="0">
                <a:solidFill>
                  <a:srgbClr val="002060"/>
                </a:solidFill>
              </a:rPr>
              <a:t> </a:t>
            </a:r>
            <a:r>
              <a:rPr lang="fr-FR" sz="3000" dirty="0" err="1">
                <a:solidFill>
                  <a:srgbClr val="002060"/>
                </a:solidFill>
              </a:rPr>
              <a:t>được</a:t>
            </a:r>
            <a:r>
              <a:rPr lang="fr-FR" sz="3000" dirty="0">
                <a:solidFill>
                  <a:srgbClr val="002060"/>
                </a:solidFill>
              </a:rPr>
              <a:t> </a:t>
            </a:r>
            <a:r>
              <a:rPr lang="fr-FR" sz="3000" dirty="0" err="1">
                <a:solidFill>
                  <a:srgbClr val="002060"/>
                </a:solidFill>
              </a:rPr>
              <a:t>thanh</a:t>
            </a:r>
            <a:r>
              <a:rPr lang="fr-FR" sz="3000" dirty="0">
                <a:solidFill>
                  <a:srgbClr val="002060"/>
                </a:solidFill>
              </a:rPr>
              <a:t> </a:t>
            </a:r>
            <a:r>
              <a:rPr lang="fr-FR" sz="3000" dirty="0" err="1">
                <a:solidFill>
                  <a:srgbClr val="002060"/>
                </a:solidFill>
              </a:rPr>
              <a:t>toán</a:t>
            </a:r>
            <a:r>
              <a:rPr lang="fr-FR" sz="3000" dirty="0">
                <a:solidFill>
                  <a:srgbClr val="002060"/>
                </a:solidFill>
              </a:rPr>
              <a:t> </a:t>
            </a:r>
            <a:r>
              <a:rPr lang="fr-FR" sz="3000" dirty="0" err="1">
                <a:solidFill>
                  <a:srgbClr val="002060"/>
                </a:solidFill>
              </a:rPr>
              <a:t>từ</a:t>
            </a:r>
            <a:r>
              <a:rPr lang="fr-FR" sz="3000" dirty="0">
                <a:solidFill>
                  <a:srgbClr val="002060"/>
                </a:solidFill>
              </a:rPr>
              <a:t> </a:t>
            </a:r>
            <a:r>
              <a:rPr lang="fr-FR" sz="3000" dirty="0" err="1">
                <a:solidFill>
                  <a:srgbClr val="002060"/>
                </a:solidFill>
              </a:rPr>
              <a:t>ngân</a:t>
            </a:r>
            <a:r>
              <a:rPr lang="fr-FR" sz="3000" dirty="0">
                <a:solidFill>
                  <a:srgbClr val="002060"/>
                </a:solidFill>
              </a:rPr>
              <a:t> </a:t>
            </a:r>
            <a:r>
              <a:rPr lang="fr-FR" sz="3000" dirty="0" err="1">
                <a:solidFill>
                  <a:srgbClr val="002060"/>
                </a:solidFill>
              </a:rPr>
              <a:t>sách</a:t>
            </a:r>
            <a:r>
              <a:rPr lang="fr-FR" sz="3000" dirty="0">
                <a:solidFill>
                  <a:srgbClr val="002060"/>
                </a:solidFill>
              </a:rPr>
              <a:t> </a:t>
            </a:r>
            <a:r>
              <a:rPr lang="fr-FR" sz="3000" dirty="0" err="1">
                <a:solidFill>
                  <a:srgbClr val="002060"/>
                </a:solidFill>
              </a:rPr>
              <a:t>nhà</a:t>
            </a:r>
            <a:r>
              <a:rPr lang="fr-FR" sz="3000" dirty="0">
                <a:solidFill>
                  <a:srgbClr val="002060"/>
                </a:solidFill>
              </a:rPr>
              <a:t> </a:t>
            </a:r>
            <a:r>
              <a:rPr lang="fr-FR" sz="3000" dirty="0" err="1">
                <a:solidFill>
                  <a:srgbClr val="002060"/>
                </a:solidFill>
              </a:rPr>
              <a:t>nước</a:t>
            </a:r>
            <a:r>
              <a:rPr lang="fr-FR" sz="3000" dirty="0">
                <a:solidFill>
                  <a:srgbClr val="002060"/>
                </a:solidFill>
              </a:rPr>
              <a:t>.</a:t>
            </a:r>
            <a:endParaRPr lang="en-GB" sz="3000" dirty="0">
              <a:solidFill>
                <a:srgbClr val="002060"/>
              </a:solidFill>
            </a:endParaRPr>
          </a:p>
        </p:txBody>
      </p:sp>
    </p:spTree>
    <p:extLst>
      <p:ext uri="{BB962C8B-B14F-4D97-AF65-F5344CB8AC3E}">
        <p14:creationId xmlns:p14="http://schemas.microsoft.com/office/powerpoint/2010/main" val="182918913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395E4-72D8-595E-C40B-CDA55A9D77EC}"/>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8C800E75-8AAE-B862-E627-394D36B06747}"/>
              </a:ext>
            </a:extLst>
          </p:cNvPr>
          <p:cNvSpPr txBox="1">
            <a:spLocks/>
          </p:cNvSpPr>
          <p:nvPr/>
        </p:nvSpPr>
        <p:spPr>
          <a:xfrm>
            <a:off x="457200" y="379942"/>
            <a:ext cx="15773400" cy="126920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571500" indent="-571500" algn="l">
              <a:lnSpc>
                <a:spcPct val="150000"/>
              </a:lnSpc>
              <a:buFont typeface="Wingdings" panose="05000000000000000000" pitchFamily="2" charset="2"/>
              <a:buChar char="q"/>
            </a:pPr>
            <a:r>
              <a:rPr lang="en-US" sz="3200" b="1" dirty="0">
                <a:solidFill>
                  <a:srgbClr val="C00000"/>
                </a:solidFill>
                <a:ea typeface="+mn-ea"/>
              </a:rPr>
              <a:t>Thu </a:t>
            </a:r>
            <a:r>
              <a:rPr lang="en-US" sz="3200" b="1" dirty="0" err="1">
                <a:solidFill>
                  <a:srgbClr val="C00000"/>
                </a:solidFill>
                <a:ea typeface="+mn-ea"/>
              </a:rPr>
              <a:t>phí</a:t>
            </a:r>
            <a:r>
              <a:rPr lang="en-US" sz="3200" b="1" dirty="0">
                <a:solidFill>
                  <a:srgbClr val="C00000"/>
                </a:solidFill>
                <a:ea typeface="+mn-ea"/>
              </a:rPr>
              <a:t> </a:t>
            </a:r>
            <a:r>
              <a:rPr lang="en-US" sz="3200" b="1" dirty="0" err="1">
                <a:solidFill>
                  <a:srgbClr val="C00000"/>
                </a:solidFill>
                <a:ea typeface="+mn-ea"/>
              </a:rPr>
              <a:t>lệ</a:t>
            </a:r>
            <a:r>
              <a:rPr lang="en-US" sz="3200" b="1" dirty="0">
                <a:solidFill>
                  <a:srgbClr val="C00000"/>
                </a:solidFill>
                <a:ea typeface="+mn-ea"/>
              </a:rPr>
              <a:t> </a:t>
            </a:r>
            <a:r>
              <a:rPr lang="en-US" sz="3200" b="1" dirty="0" err="1">
                <a:solidFill>
                  <a:srgbClr val="C00000"/>
                </a:solidFill>
                <a:ea typeface="+mn-ea"/>
              </a:rPr>
              <a:t>phí</a:t>
            </a:r>
            <a:r>
              <a:rPr lang="en-US" sz="3200" b="1" dirty="0">
                <a:solidFill>
                  <a:srgbClr val="C00000"/>
                </a:solidFill>
                <a:ea typeface="+mn-ea"/>
              </a:rPr>
              <a:t> </a:t>
            </a:r>
            <a:r>
              <a:rPr lang="en-US" sz="3200" b="1" dirty="0" err="1">
                <a:solidFill>
                  <a:srgbClr val="C00000"/>
                </a:solidFill>
                <a:ea typeface="+mn-ea"/>
              </a:rPr>
              <a:t>Hải</a:t>
            </a:r>
            <a:r>
              <a:rPr lang="en-US" sz="3200" b="1" dirty="0">
                <a:solidFill>
                  <a:srgbClr val="C00000"/>
                </a:solidFill>
                <a:ea typeface="+mn-ea"/>
              </a:rPr>
              <a:t> </a:t>
            </a:r>
            <a:r>
              <a:rPr lang="en-US" sz="3200" b="1" dirty="0" err="1">
                <a:solidFill>
                  <a:srgbClr val="C00000"/>
                </a:solidFill>
                <a:ea typeface="+mn-ea"/>
              </a:rPr>
              <a:t>quan</a:t>
            </a:r>
            <a:r>
              <a:rPr lang="en-US" sz="3200" b="1" dirty="0">
                <a:solidFill>
                  <a:srgbClr val="C00000"/>
                </a:solidFill>
                <a:ea typeface="+mn-ea"/>
              </a:rPr>
              <a:t> </a:t>
            </a:r>
            <a:r>
              <a:rPr lang="en-US" sz="3200" b="1" dirty="0" err="1">
                <a:solidFill>
                  <a:srgbClr val="C00000"/>
                </a:solidFill>
                <a:ea typeface="+mn-ea"/>
              </a:rPr>
              <a:t>và</a:t>
            </a:r>
            <a:r>
              <a:rPr lang="en-US" sz="3200" b="1" dirty="0">
                <a:solidFill>
                  <a:srgbClr val="C00000"/>
                </a:solidFill>
                <a:ea typeface="+mn-ea"/>
              </a:rPr>
              <a:t> </a:t>
            </a:r>
            <a:r>
              <a:rPr lang="en-US" sz="3200" b="1" dirty="0" err="1">
                <a:solidFill>
                  <a:srgbClr val="C00000"/>
                </a:solidFill>
                <a:ea typeface="+mn-ea"/>
              </a:rPr>
              <a:t>quyết</a:t>
            </a:r>
            <a:r>
              <a:rPr lang="en-US" sz="3200" b="1" dirty="0">
                <a:solidFill>
                  <a:srgbClr val="C00000"/>
                </a:solidFill>
                <a:ea typeface="+mn-ea"/>
              </a:rPr>
              <a:t> </a:t>
            </a:r>
            <a:r>
              <a:rPr lang="en-US" sz="3200" b="1" dirty="0" err="1">
                <a:solidFill>
                  <a:srgbClr val="C00000"/>
                </a:solidFill>
                <a:ea typeface="+mn-ea"/>
              </a:rPr>
              <a:t>định</a:t>
            </a:r>
            <a:r>
              <a:rPr lang="en-US" sz="3200" b="1" dirty="0">
                <a:solidFill>
                  <a:srgbClr val="C00000"/>
                </a:solidFill>
                <a:ea typeface="+mn-ea"/>
              </a:rPr>
              <a:t> </a:t>
            </a:r>
            <a:r>
              <a:rPr lang="en-US" sz="3200" b="1" dirty="0" err="1">
                <a:solidFill>
                  <a:srgbClr val="C00000"/>
                </a:solidFill>
                <a:ea typeface="+mn-ea"/>
              </a:rPr>
              <a:t>thông</a:t>
            </a:r>
            <a:r>
              <a:rPr lang="en-US" sz="3200" b="1" dirty="0">
                <a:solidFill>
                  <a:srgbClr val="C00000"/>
                </a:solidFill>
                <a:ea typeface="+mn-ea"/>
              </a:rPr>
              <a:t> </a:t>
            </a:r>
            <a:r>
              <a:rPr lang="en-US" sz="3200" b="1" dirty="0" err="1">
                <a:solidFill>
                  <a:srgbClr val="C00000"/>
                </a:solidFill>
                <a:ea typeface="+mn-ea"/>
              </a:rPr>
              <a:t>quan</a:t>
            </a:r>
            <a:endParaRPr lang="vi-VN" sz="3200" b="1" dirty="0">
              <a:solidFill>
                <a:srgbClr val="C00000"/>
              </a:solidFill>
              <a:ea typeface="+mn-ea"/>
            </a:endParaRPr>
          </a:p>
        </p:txBody>
      </p:sp>
      <p:sp>
        <p:nvSpPr>
          <p:cNvPr id="7" name="TextBox 6">
            <a:extLst>
              <a:ext uri="{FF2B5EF4-FFF2-40B4-BE49-F238E27FC236}">
                <a16:creationId xmlns:a16="http://schemas.microsoft.com/office/drawing/2014/main" id="{E4B8C2EA-A09B-4528-9C0D-8BE112E105A2}"/>
              </a:ext>
            </a:extLst>
          </p:cNvPr>
          <p:cNvSpPr txBox="1"/>
          <p:nvPr/>
        </p:nvSpPr>
        <p:spPr>
          <a:xfrm>
            <a:off x="1219200" y="212973"/>
            <a:ext cx="14249400" cy="707886"/>
          </a:xfrm>
          <a:prstGeom prst="rect">
            <a:avLst/>
          </a:prstGeom>
          <a:noFill/>
        </p:spPr>
        <p:txBody>
          <a:bodyPr wrap="square">
            <a:spAutoFit/>
          </a:bodyPr>
          <a:lstStyle/>
          <a:p>
            <a:pPr algn="ctr"/>
            <a:r>
              <a:rPr lang="en-US" sz="4000" b="1" dirty="0">
                <a:solidFill>
                  <a:srgbClr val="24225C"/>
                </a:solidFill>
                <a:latin typeface="Arial" panose="020B0604020202020204" pitchFamily="34" charset="0"/>
                <a:cs typeface="Arial" panose="020B0604020202020204" pitchFamily="34" charset="0"/>
              </a:rPr>
              <a:t>1.2. QUY TRÌNH KHAI BÁO HẢI QUAN</a:t>
            </a:r>
            <a:r>
              <a:rPr lang="vi-VN" sz="4000" b="1" dirty="0">
                <a:solidFill>
                  <a:srgbClr val="24225C"/>
                </a:solidFill>
                <a:latin typeface="Arial" panose="020B0604020202020204" pitchFamily="34" charset="0"/>
                <a:cs typeface="Arial" panose="020B0604020202020204" pitchFamily="34" charset="0"/>
              </a:rPr>
              <a:t> (tt)</a:t>
            </a:r>
            <a:r>
              <a:rPr lang="en-US" sz="4000" b="1" dirty="0">
                <a:solidFill>
                  <a:srgbClr val="24225C"/>
                </a:solidFill>
                <a:latin typeface="Arial" panose="020B0604020202020204" pitchFamily="34" charset="0"/>
                <a:cs typeface="Arial" panose="020B0604020202020204" pitchFamily="34" charset="0"/>
              </a:rPr>
              <a:t>	</a:t>
            </a:r>
          </a:p>
        </p:txBody>
      </p:sp>
      <p:sp>
        <p:nvSpPr>
          <p:cNvPr id="6" name="Content Placeholder 2">
            <a:extLst>
              <a:ext uri="{FF2B5EF4-FFF2-40B4-BE49-F238E27FC236}">
                <a16:creationId xmlns:a16="http://schemas.microsoft.com/office/drawing/2014/main" id="{7F3E8795-D9C4-29BD-7760-DD875C79D026}"/>
              </a:ext>
            </a:extLst>
          </p:cNvPr>
          <p:cNvSpPr>
            <a:spLocks noGrp="1"/>
          </p:cNvSpPr>
          <p:nvPr>
            <p:ph idx="1"/>
          </p:nvPr>
        </p:nvSpPr>
        <p:spPr>
          <a:xfrm>
            <a:off x="220625" y="1073916"/>
            <a:ext cx="17849408" cy="9037647"/>
          </a:xfrm>
        </p:spPr>
        <p:txBody>
          <a:bodyPr>
            <a:noAutofit/>
          </a:bodyPr>
          <a:lstStyle/>
          <a:p>
            <a:pPr marL="0" indent="0">
              <a:lnSpc>
                <a:spcPct val="120000"/>
              </a:lnSpc>
              <a:spcBef>
                <a:spcPts val="0"/>
              </a:spcBef>
              <a:buNone/>
            </a:pPr>
            <a:r>
              <a:rPr lang="fr-FR" sz="3000" b="1" dirty="0">
                <a:latin typeface="Times New Roman" panose="02020603050405020304" pitchFamily="18" charset="0"/>
                <a:cs typeface="Times New Roman" panose="02020603050405020304" pitchFamily="18" charset="0"/>
              </a:rPr>
              <a:t>2. </a:t>
            </a:r>
            <a:r>
              <a:rPr lang="fr-FR" sz="3000" b="1" dirty="0" err="1">
                <a:latin typeface="Times New Roman" panose="02020603050405020304" pitchFamily="18" charset="0"/>
                <a:cs typeface="Times New Roman" panose="02020603050405020304" pitchFamily="18" charset="0"/>
              </a:rPr>
              <a:t>Quyết</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định</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thông</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quan</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hàng</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hóa</a:t>
            </a:r>
            <a:endParaRPr lang="en-GB" sz="3000" b="1"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a) </a:t>
            </a:r>
            <a:r>
              <a:rPr lang="fr-FR" sz="3000" dirty="0" err="1">
                <a:latin typeface="Times New Roman" panose="02020603050405020304" pitchFamily="18" charset="0"/>
                <a:cs typeface="Times New Roman" panose="02020603050405020304" pitchFamily="18" charset="0"/>
              </a:rPr>
              <a:t>Nếu</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quả</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phù</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Hệ</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thống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tự</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động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việc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hoàn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thành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nghĩa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vụ</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về</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và</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quyết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định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b) </a:t>
            </a:r>
            <a:r>
              <a:rPr lang="fr-FR" sz="3000" dirty="0" err="1">
                <a:latin typeface="Times New Roman" panose="02020603050405020304" pitchFamily="18" charset="0"/>
                <a:cs typeface="Times New Roman" panose="02020603050405020304" pitchFamily="18" charset="0"/>
              </a:rPr>
              <a:t>Trường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Hệ</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thống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tự</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động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việc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hoàn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thành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nghĩa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vụ</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về</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người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nộp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từ</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minh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việc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hoàn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thành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nghĩa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vụ</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về</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giấy</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nộp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tiền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vào</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ngân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sách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Nhà</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nước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từ</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bảo</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lãnh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để</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và</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xác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nhận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hoàn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thành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nghĩa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vụ</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nộp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bản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chụp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xuất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trình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bản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chính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để</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đối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chiếu</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 </a:t>
            </a:r>
            <a:r>
              <a:rPr lang="fr-FR" sz="3000" dirty="0" err="1">
                <a:latin typeface="Times New Roman" panose="02020603050405020304" pitchFamily="18" charset="0"/>
                <a:cs typeface="Times New Roman" panose="02020603050405020304" pitchFamily="18" charset="0"/>
              </a:rPr>
              <a:t>Đối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với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giấy</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c.1) </a:t>
            </a:r>
            <a:r>
              <a:rPr lang="fr-FR" sz="3000" dirty="0" err="1">
                <a:latin typeface="Times New Roman" panose="02020603050405020304" pitchFamily="18" charset="0"/>
                <a:cs typeface="Times New Roman" panose="02020603050405020304" pitchFamily="18" charset="0"/>
              </a:rPr>
              <a:t>Công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đăng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ký</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quyết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định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đối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với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được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miễn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c.2) </a:t>
            </a:r>
            <a:r>
              <a:rPr lang="fr-FR" sz="3000" dirty="0" err="1">
                <a:latin typeface="Times New Roman" panose="02020603050405020304" pitchFamily="18" charset="0"/>
                <a:cs typeface="Times New Roman" panose="02020603050405020304" pitchFamily="18" charset="0"/>
              </a:rPr>
              <a:t>Trường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lô</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thuộc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phải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c.2.1) </a:t>
            </a:r>
            <a:r>
              <a:rPr lang="fr-FR" sz="3000" dirty="0" err="1">
                <a:latin typeface="Times New Roman" panose="02020603050405020304" pitchFamily="18" charset="0"/>
                <a:cs typeface="Times New Roman" panose="02020603050405020304" pitchFamily="18" charset="0"/>
              </a:rPr>
              <a:t>Công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quyết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định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đối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với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trường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xuất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khẩu</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nhập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khẩu</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phải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c.2.2) </a:t>
            </a:r>
            <a:r>
              <a:rPr lang="fr-FR" sz="3000" dirty="0" err="1">
                <a:latin typeface="Times New Roman" panose="02020603050405020304" pitchFamily="18" charset="0"/>
                <a:cs typeface="Times New Roman" panose="02020603050405020304" pitchFamily="18" charset="0"/>
              </a:rPr>
              <a:t>Trường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lô</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do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khác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theo</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đề</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nghị</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của</a:t>
            </a:r>
            <a:r>
              <a:rPr lang="fr-FR" sz="3000" dirty="0">
                <a:latin typeface="Times New Roman" panose="02020603050405020304" pitchFamily="18" charset="0"/>
                <a:cs typeface="Times New Roman" panose="02020603050405020304" pitchFamily="18" charset="0"/>
              </a:rPr>
              <a:t>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nơi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đăng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ký</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căn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cứ</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quả</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do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nơi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gửi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đến</a:t>
            </a:r>
            <a:r>
              <a:rPr lang="fr-FR" sz="3000" dirty="0">
                <a:latin typeface="Times New Roman" panose="02020603050405020304" pitchFamily="18" charset="0"/>
                <a:cs typeface="Times New Roman" panose="02020603050405020304" pitchFamily="18" charset="0"/>
              </a:rPr>
              <a:t>,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trưởng</a:t>
            </a:r>
            <a:r>
              <a:rPr lang="fr-FR" sz="3000" dirty="0">
                <a:latin typeface="Times New Roman" panose="02020603050405020304" pitchFamily="18" charset="0"/>
                <a:cs typeface="Times New Roman" panose="02020603050405020304" pitchFamily="18" charset="0"/>
              </a:rPr>
              <a:t>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nơi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đăng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ký</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quyết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định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endParaRPr lang="en-GB" sz="3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2480569"/>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5A87F-2579-46E0-A6D8-98952BA12F72}"/>
              </a:ext>
            </a:extLst>
          </p:cNvPr>
          <p:cNvSpPr>
            <a:spLocks noGrp="1"/>
          </p:cNvSpPr>
          <p:nvPr>
            <p:ph type="title"/>
          </p:nvPr>
        </p:nvSpPr>
        <p:spPr>
          <a:xfrm>
            <a:off x="0" y="1"/>
            <a:ext cx="17639415" cy="1275908"/>
          </a:xfrm>
        </p:spPr>
        <p:txBody>
          <a:bodyPr>
            <a:normAutofit/>
          </a:bodyPr>
          <a:lstStyle/>
          <a:p>
            <a:r>
              <a:rPr lang="en-US" sz="6000" dirty="0">
                <a:latin typeface="Times New Roman" panose="02020603050405020304" pitchFamily="18" charset="0"/>
                <a:ea typeface="MS Mincho" panose="02020609040205080304" pitchFamily="49" charset="-128"/>
              </a:rPr>
              <a:t>2.4.3. Thu </a:t>
            </a:r>
            <a:r>
              <a:rPr lang="en-US" sz="6000" dirty="0" err="1">
                <a:latin typeface="Times New Roman" panose="02020603050405020304" pitchFamily="18" charset="0"/>
                <a:ea typeface="MS Mincho" panose="02020609040205080304" pitchFamily="49" charset="-128"/>
              </a:rPr>
              <a:t>phí</a:t>
            </a:r>
            <a:r>
              <a:rPr lang="en-US" sz="6000" dirty="0">
                <a:latin typeface="Times New Roman" panose="02020603050405020304" pitchFamily="18" charset="0"/>
                <a:ea typeface="MS Mincho" panose="02020609040205080304" pitchFamily="49" charset="-128"/>
              </a:rPr>
              <a:t> </a:t>
            </a:r>
            <a:r>
              <a:rPr lang="en-US" sz="6000" dirty="0" err="1">
                <a:latin typeface="Times New Roman" panose="02020603050405020304" pitchFamily="18" charset="0"/>
                <a:ea typeface="MS Mincho" panose="02020609040205080304" pitchFamily="49" charset="-128"/>
              </a:rPr>
              <a:t>lệ</a:t>
            </a:r>
            <a:r>
              <a:rPr lang="en-US" sz="6000" dirty="0">
                <a:latin typeface="Times New Roman" panose="02020603050405020304" pitchFamily="18" charset="0"/>
                <a:ea typeface="MS Mincho" panose="02020609040205080304" pitchFamily="49" charset="-128"/>
              </a:rPr>
              <a:t> </a:t>
            </a:r>
            <a:r>
              <a:rPr lang="en-US" sz="6000" dirty="0" err="1">
                <a:latin typeface="Times New Roman" panose="02020603050405020304" pitchFamily="18" charset="0"/>
                <a:ea typeface="MS Mincho" panose="02020609040205080304" pitchFamily="49" charset="-128"/>
              </a:rPr>
              <a:t>phí</a:t>
            </a:r>
            <a:r>
              <a:rPr lang="en-US" sz="6000" dirty="0">
                <a:latin typeface="Times New Roman" panose="02020603050405020304" pitchFamily="18" charset="0"/>
                <a:ea typeface="MS Mincho" panose="02020609040205080304" pitchFamily="49" charset="-128"/>
              </a:rPr>
              <a:t> </a:t>
            </a:r>
            <a:r>
              <a:rPr lang="en-US" sz="6000" dirty="0" err="1">
                <a:latin typeface="Times New Roman" panose="02020603050405020304" pitchFamily="18" charset="0"/>
                <a:ea typeface="MS Mincho" panose="02020609040205080304" pitchFamily="49" charset="-128"/>
              </a:rPr>
              <a:t>Hải</a:t>
            </a:r>
            <a:r>
              <a:rPr lang="en-US" sz="6000" dirty="0">
                <a:latin typeface="Times New Roman" panose="02020603050405020304" pitchFamily="18" charset="0"/>
                <a:ea typeface="MS Mincho" panose="02020609040205080304" pitchFamily="49" charset="-128"/>
              </a:rPr>
              <a:t> </a:t>
            </a:r>
            <a:r>
              <a:rPr lang="en-US" sz="6000" dirty="0" err="1">
                <a:latin typeface="Times New Roman" panose="02020603050405020304" pitchFamily="18" charset="0"/>
                <a:ea typeface="MS Mincho" panose="02020609040205080304" pitchFamily="49" charset="-128"/>
              </a:rPr>
              <a:t>quan</a:t>
            </a:r>
            <a:r>
              <a:rPr lang="en-US" sz="6000" dirty="0">
                <a:latin typeface="Times New Roman" panose="02020603050405020304" pitchFamily="18" charset="0"/>
                <a:ea typeface="MS Mincho" panose="02020609040205080304" pitchFamily="49" charset="-128"/>
              </a:rPr>
              <a:t> </a:t>
            </a:r>
            <a:r>
              <a:rPr lang="en-US" sz="6000" dirty="0" err="1">
                <a:latin typeface="Times New Roman" panose="02020603050405020304" pitchFamily="18" charset="0"/>
                <a:ea typeface="MS Mincho" panose="02020609040205080304" pitchFamily="49" charset="-128"/>
              </a:rPr>
              <a:t>và</a:t>
            </a:r>
            <a:r>
              <a:rPr lang="en-US" sz="6000" dirty="0">
                <a:latin typeface="Times New Roman" panose="02020603050405020304" pitchFamily="18" charset="0"/>
                <a:ea typeface="MS Mincho" panose="02020609040205080304" pitchFamily="49" charset="-128"/>
              </a:rPr>
              <a:t> </a:t>
            </a:r>
            <a:r>
              <a:rPr lang="en-US" sz="6000" dirty="0" err="1">
                <a:latin typeface="Times New Roman" panose="02020603050405020304" pitchFamily="18" charset="0"/>
                <a:ea typeface="MS Mincho" panose="02020609040205080304" pitchFamily="49" charset="-128"/>
              </a:rPr>
              <a:t>quyết</a:t>
            </a:r>
            <a:r>
              <a:rPr lang="en-US" sz="6000" dirty="0">
                <a:latin typeface="Times New Roman" panose="02020603050405020304" pitchFamily="18" charset="0"/>
                <a:ea typeface="MS Mincho" panose="02020609040205080304" pitchFamily="49" charset="-128"/>
              </a:rPr>
              <a:t> </a:t>
            </a:r>
            <a:r>
              <a:rPr lang="en-US" sz="6000" dirty="0" err="1">
                <a:latin typeface="Times New Roman" panose="02020603050405020304" pitchFamily="18" charset="0"/>
                <a:ea typeface="MS Mincho" panose="02020609040205080304" pitchFamily="49" charset="-128"/>
              </a:rPr>
              <a:t>định</a:t>
            </a:r>
            <a:r>
              <a:rPr lang="en-US" sz="6000" dirty="0">
                <a:latin typeface="Times New Roman" panose="02020603050405020304" pitchFamily="18" charset="0"/>
                <a:ea typeface="MS Mincho" panose="02020609040205080304" pitchFamily="49" charset="-128"/>
              </a:rPr>
              <a:t> </a:t>
            </a:r>
            <a:r>
              <a:rPr lang="en-US" sz="6000" dirty="0" err="1">
                <a:latin typeface="Times New Roman" panose="02020603050405020304" pitchFamily="18" charset="0"/>
                <a:ea typeface="MS Mincho" panose="02020609040205080304" pitchFamily="49" charset="-128"/>
              </a:rPr>
              <a:t>thông</a:t>
            </a:r>
            <a:r>
              <a:rPr lang="en-US" sz="6000" dirty="0">
                <a:latin typeface="Times New Roman" panose="02020603050405020304" pitchFamily="18" charset="0"/>
                <a:ea typeface="MS Mincho" panose="02020609040205080304" pitchFamily="49" charset="-128"/>
              </a:rPr>
              <a:t> </a:t>
            </a:r>
            <a:r>
              <a:rPr lang="en-US" sz="6000" dirty="0" err="1">
                <a:latin typeface="Times New Roman" panose="02020603050405020304" pitchFamily="18" charset="0"/>
                <a:ea typeface="MS Mincho" panose="02020609040205080304" pitchFamily="49" charset="-128"/>
              </a:rPr>
              <a:t>quan</a:t>
            </a:r>
            <a:endParaRPr lang="en-GB" sz="6000" dirty="0"/>
          </a:p>
        </p:txBody>
      </p:sp>
      <p:sp>
        <p:nvSpPr>
          <p:cNvPr id="3" name="Content Placeholder 2">
            <a:extLst>
              <a:ext uri="{FF2B5EF4-FFF2-40B4-BE49-F238E27FC236}">
                <a16:creationId xmlns:a16="http://schemas.microsoft.com/office/drawing/2014/main" id="{851C6A7F-6D77-45AE-8D49-B276F16ABFA3}"/>
              </a:ext>
            </a:extLst>
          </p:cNvPr>
          <p:cNvSpPr>
            <a:spLocks noGrp="1"/>
          </p:cNvSpPr>
          <p:nvPr>
            <p:ph idx="1"/>
          </p:nvPr>
        </p:nvSpPr>
        <p:spPr>
          <a:xfrm>
            <a:off x="220625" y="1073916"/>
            <a:ext cx="17849408" cy="9037647"/>
          </a:xfrm>
        </p:spPr>
        <p:txBody>
          <a:bodyPr>
            <a:noAutofit/>
          </a:bodyPr>
          <a:lstStyle/>
          <a:p>
            <a:pPr marL="0" indent="0">
              <a:lnSpc>
                <a:spcPct val="120000"/>
              </a:lnSpc>
              <a:spcBef>
                <a:spcPts val="0"/>
              </a:spcBef>
              <a:buNone/>
            </a:pPr>
            <a:r>
              <a:rPr lang="fr-FR" sz="3000" b="1" dirty="0">
                <a:latin typeface="Times New Roman" panose="02020603050405020304" pitchFamily="18" charset="0"/>
                <a:cs typeface="Times New Roman" panose="02020603050405020304" pitchFamily="18" charset="0"/>
              </a:rPr>
              <a:t>2. </a:t>
            </a:r>
            <a:r>
              <a:rPr lang="fr-FR" sz="3000" b="1" dirty="0" err="1">
                <a:latin typeface="Times New Roman" panose="02020603050405020304" pitchFamily="18" charset="0"/>
                <a:cs typeface="Times New Roman" panose="02020603050405020304" pitchFamily="18" charset="0"/>
              </a:rPr>
              <a:t>Quyết</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định</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thông</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quan</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hàng</a:t>
            </a:r>
            <a:r>
              <a:rPr lang="fr-FR" sz="3000" b="1" dirty="0">
                <a:latin typeface="Times New Roman" panose="02020603050405020304" pitchFamily="18" charset="0"/>
                <a:cs typeface="Times New Roman" panose="02020603050405020304" pitchFamily="18" charset="0"/>
              </a:rPr>
              <a:t> </a:t>
            </a:r>
            <a:r>
              <a:rPr lang="fr-FR" sz="3000" b="1" dirty="0" err="1">
                <a:latin typeface="Times New Roman" panose="02020603050405020304" pitchFamily="18" charset="0"/>
                <a:cs typeface="Times New Roman" panose="02020603050405020304" pitchFamily="18" charset="0"/>
              </a:rPr>
              <a:t>hóa</a:t>
            </a:r>
            <a:endParaRPr lang="en-GB" sz="3000" b="1"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a) </a:t>
            </a:r>
            <a:r>
              <a:rPr lang="fr-FR" sz="3000" dirty="0" err="1">
                <a:latin typeface="Times New Roman" panose="02020603050405020304" pitchFamily="18" charset="0"/>
                <a:cs typeface="Times New Roman" panose="02020603050405020304" pitchFamily="18" charset="0"/>
              </a:rPr>
              <a:t>Nếu</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quả</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phù</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Hệ</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thống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tự</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động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việc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hoàn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thành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nghĩa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vụ</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về</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và</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quyết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định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b) </a:t>
            </a:r>
            <a:r>
              <a:rPr lang="fr-FR" sz="3000" dirty="0" err="1">
                <a:latin typeface="Times New Roman" panose="02020603050405020304" pitchFamily="18" charset="0"/>
                <a:cs typeface="Times New Roman" panose="02020603050405020304" pitchFamily="18" charset="0"/>
              </a:rPr>
              <a:t>Trường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Hệ</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thống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tự</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động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việc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hoàn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thành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nghĩa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vụ</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về</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người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nộp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từ</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minh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việc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hoàn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thành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nghĩa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vụ</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về</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giấy</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nộp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tiền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vào</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ngân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sách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Nhà</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nước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từ</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bảo</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lãnh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để</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và</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xác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nhận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hoàn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thành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nghĩa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vụ</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nộp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bản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chụp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xuất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trình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bản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chính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để</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đối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chiếu</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 </a:t>
            </a:r>
            <a:r>
              <a:rPr lang="fr-FR" sz="3000" dirty="0" err="1">
                <a:latin typeface="Times New Roman" panose="02020603050405020304" pitchFamily="18" charset="0"/>
                <a:cs typeface="Times New Roman" panose="02020603050405020304" pitchFamily="18" charset="0"/>
              </a:rPr>
              <a:t>Đối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với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giấy</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c.1) </a:t>
            </a:r>
            <a:r>
              <a:rPr lang="fr-FR" sz="3000" dirty="0" err="1">
                <a:latin typeface="Times New Roman" panose="02020603050405020304" pitchFamily="18" charset="0"/>
                <a:cs typeface="Times New Roman" panose="02020603050405020304" pitchFamily="18" charset="0"/>
              </a:rPr>
              <a:t>Công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đăng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ký</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quyết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định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đối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với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được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miễn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c.2) </a:t>
            </a:r>
            <a:r>
              <a:rPr lang="fr-FR" sz="3000" dirty="0" err="1">
                <a:latin typeface="Times New Roman" panose="02020603050405020304" pitchFamily="18" charset="0"/>
                <a:cs typeface="Times New Roman" panose="02020603050405020304" pitchFamily="18" charset="0"/>
              </a:rPr>
              <a:t>Trường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lô</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thuộc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phải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c.2.1) </a:t>
            </a:r>
            <a:r>
              <a:rPr lang="fr-FR" sz="3000" dirty="0" err="1">
                <a:latin typeface="Times New Roman" panose="02020603050405020304" pitchFamily="18" charset="0"/>
                <a:cs typeface="Times New Roman" panose="02020603050405020304" pitchFamily="18" charset="0"/>
              </a:rPr>
              <a:t>Công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chức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quyết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định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đối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với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trường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xuất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khẩu</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nhập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khẩu</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phải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r>
              <a:rPr lang="fr-FR" sz="3000" dirty="0">
                <a:latin typeface="Times New Roman" panose="02020603050405020304" pitchFamily="18" charset="0"/>
                <a:cs typeface="Times New Roman" panose="02020603050405020304" pitchFamily="18" charset="0"/>
              </a:rPr>
              <a:t>c.2.2) </a:t>
            </a:r>
            <a:r>
              <a:rPr lang="fr-FR" sz="3000" dirty="0" err="1">
                <a:latin typeface="Times New Roman" panose="02020603050405020304" pitchFamily="18" charset="0"/>
                <a:cs typeface="Times New Roman" panose="02020603050405020304" pitchFamily="18" charset="0"/>
              </a:rPr>
              <a:t>Trường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hợp</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lô</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do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khác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theo</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đề</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nghị</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của</a:t>
            </a:r>
            <a:r>
              <a:rPr lang="fr-FR" sz="3000" dirty="0">
                <a:latin typeface="Times New Roman" panose="02020603050405020304" pitchFamily="18" charset="0"/>
                <a:cs typeface="Times New Roman" panose="02020603050405020304" pitchFamily="18" charset="0"/>
              </a:rPr>
              <a:t>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nơi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đăng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ký</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căn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cứ</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quả</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do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nơi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kiểm</a:t>
            </a:r>
            <a:r>
              <a:rPr lang="fr-FR" sz="3000" dirty="0">
                <a:latin typeface="Times New Roman" panose="02020603050405020304" pitchFamily="18" charset="0"/>
                <a:cs typeface="Times New Roman" panose="02020603050405020304" pitchFamily="18" charset="0"/>
              </a:rPr>
              <a:t> tra </a:t>
            </a:r>
            <a:r>
              <a:rPr lang="fr-FR" sz="3000" dirty="0" err="1">
                <a:latin typeface="Times New Roman" panose="02020603050405020304" pitchFamily="18" charset="0"/>
                <a:cs typeface="Times New Roman" panose="02020603050405020304" pitchFamily="18" charset="0"/>
              </a:rPr>
              <a:t>thực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tế</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gửi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đến</a:t>
            </a:r>
            <a:r>
              <a:rPr lang="fr-FR" sz="3000" dirty="0">
                <a:latin typeface="Times New Roman" panose="02020603050405020304" pitchFamily="18" charset="0"/>
                <a:cs typeface="Times New Roman" panose="02020603050405020304" pitchFamily="18" charset="0"/>
              </a:rPr>
              <a:t>,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trưởng</a:t>
            </a:r>
            <a:r>
              <a:rPr lang="fr-FR" sz="3000" dirty="0">
                <a:latin typeface="Times New Roman" panose="02020603050405020304" pitchFamily="18" charset="0"/>
                <a:cs typeface="Times New Roman" panose="02020603050405020304" pitchFamily="18" charset="0"/>
              </a:rPr>
              <a:t> Chi </a:t>
            </a:r>
            <a:r>
              <a:rPr lang="fr-FR" sz="3000" dirty="0" err="1">
                <a:latin typeface="Times New Roman" panose="02020603050405020304" pitchFamily="18" charset="0"/>
                <a:cs typeface="Times New Roman" panose="02020603050405020304" pitchFamily="18" charset="0"/>
              </a:rPr>
              <a:t>cục</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Hải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nơi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đăng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ký</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tờ</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khai</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quyết</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định</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thông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quan</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hàng</a:t>
            </a:r>
            <a:r>
              <a:rPr lang="fr-FR" sz="3000" dirty="0">
                <a:latin typeface="Times New Roman" panose="02020603050405020304" pitchFamily="18" charset="0"/>
                <a:cs typeface="Times New Roman" panose="02020603050405020304" pitchFamily="18" charset="0"/>
              </a:rPr>
              <a:t> </a:t>
            </a:r>
            <a:r>
              <a:rPr lang="fr-FR" sz="3000" dirty="0" err="1">
                <a:latin typeface="Times New Roman" panose="02020603050405020304" pitchFamily="18" charset="0"/>
                <a:cs typeface="Times New Roman" panose="02020603050405020304" pitchFamily="18" charset="0"/>
              </a:rPr>
              <a:t>hóa</a:t>
            </a:r>
            <a:r>
              <a:rPr lang="fr-FR" sz="300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a:p>
            <a:pPr marL="0" indent="0">
              <a:lnSpc>
                <a:spcPct val="120000"/>
              </a:lnSpc>
              <a:spcBef>
                <a:spcPts val="0"/>
              </a:spcBef>
              <a:buNone/>
            </a:pPr>
            <a:endParaRPr lang="en-GB" sz="3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7487470"/>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0679A-74A6-49AA-9511-2B0D6E57B2C5}"/>
              </a:ext>
            </a:extLst>
          </p:cNvPr>
          <p:cNvSpPr>
            <a:spLocks noGrp="1"/>
          </p:cNvSpPr>
          <p:nvPr>
            <p:ph type="title"/>
          </p:nvPr>
        </p:nvSpPr>
        <p:spPr/>
        <p:txBody>
          <a:bodyPr>
            <a:noAutofit/>
          </a:bodyPr>
          <a:lstStyle/>
          <a:p>
            <a:r>
              <a:rPr lang="en-US" sz="6750" dirty="0">
                <a:latin typeface="Times New Roman" panose="02020603050405020304" pitchFamily="18" charset="0"/>
                <a:ea typeface="MS Mincho" panose="02020609040205080304" pitchFamily="49" charset="-128"/>
              </a:rPr>
              <a:t> 2.4.4. </a:t>
            </a:r>
            <a:r>
              <a:rPr lang="en-US" sz="6750" dirty="0" err="1">
                <a:latin typeface="Times New Roman" panose="02020603050405020304" pitchFamily="18" charset="0"/>
                <a:ea typeface="MS Mincho" panose="02020609040205080304" pitchFamily="49" charset="-128"/>
              </a:rPr>
              <a:t>Phúc</a:t>
            </a:r>
            <a:r>
              <a:rPr lang="en-US" sz="6750" dirty="0">
                <a:latin typeface="Times New Roman" panose="02020603050405020304" pitchFamily="18" charset="0"/>
                <a:ea typeface="MS Mincho" panose="02020609040205080304" pitchFamily="49" charset="-128"/>
              </a:rPr>
              <a:t> </a:t>
            </a:r>
            <a:r>
              <a:rPr lang="en-US" sz="6750" dirty="0" err="1">
                <a:latin typeface="Times New Roman" panose="02020603050405020304" pitchFamily="18" charset="0"/>
                <a:ea typeface="MS Mincho" panose="02020609040205080304" pitchFamily="49" charset="-128"/>
              </a:rPr>
              <a:t>tập</a:t>
            </a:r>
            <a:r>
              <a:rPr lang="en-US" sz="6750" dirty="0">
                <a:latin typeface="Times New Roman" panose="02020603050405020304" pitchFamily="18" charset="0"/>
                <a:ea typeface="MS Mincho" panose="02020609040205080304" pitchFamily="49" charset="-128"/>
              </a:rPr>
              <a:t> </a:t>
            </a:r>
            <a:r>
              <a:rPr lang="en-US" sz="6750" dirty="0" err="1">
                <a:latin typeface="Times New Roman" panose="02020603050405020304" pitchFamily="18" charset="0"/>
                <a:ea typeface="MS Mincho" panose="02020609040205080304" pitchFamily="49" charset="-128"/>
              </a:rPr>
              <a:t>hồ</a:t>
            </a:r>
            <a:r>
              <a:rPr lang="en-US" sz="6750" dirty="0">
                <a:latin typeface="Times New Roman" panose="02020603050405020304" pitchFamily="18" charset="0"/>
                <a:ea typeface="MS Mincho" panose="02020609040205080304" pitchFamily="49" charset="-128"/>
              </a:rPr>
              <a:t> </a:t>
            </a:r>
            <a:r>
              <a:rPr lang="en-US" sz="6750" dirty="0" err="1">
                <a:latin typeface="Times New Roman" panose="02020603050405020304" pitchFamily="18" charset="0"/>
                <a:ea typeface="MS Mincho" panose="02020609040205080304" pitchFamily="49" charset="-128"/>
              </a:rPr>
              <a:t>sơ</a:t>
            </a:r>
            <a:r>
              <a:rPr lang="en-US" sz="6750" dirty="0">
                <a:latin typeface="Times New Roman" panose="02020603050405020304" pitchFamily="18" charset="0"/>
                <a:ea typeface="MS Mincho" panose="02020609040205080304" pitchFamily="49" charset="-128"/>
              </a:rPr>
              <a:t> </a:t>
            </a:r>
            <a:r>
              <a:rPr lang="en-US" sz="6750" dirty="0" err="1">
                <a:latin typeface="Times New Roman" panose="02020603050405020304" pitchFamily="18" charset="0"/>
                <a:ea typeface="MS Mincho" panose="02020609040205080304" pitchFamily="49" charset="-128"/>
              </a:rPr>
              <a:t>Hải</a:t>
            </a:r>
            <a:r>
              <a:rPr lang="en-US" sz="6750" dirty="0">
                <a:latin typeface="Times New Roman" panose="02020603050405020304" pitchFamily="18" charset="0"/>
                <a:ea typeface="MS Mincho" panose="02020609040205080304" pitchFamily="49" charset="-128"/>
              </a:rPr>
              <a:t> </a:t>
            </a:r>
            <a:r>
              <a:rPr lang="en-US" sz="6750" dirty="0" err="1">
                <a:latin typeface="Times New Roman" panose="02020603050405020304" pitchFamily="18" charset="0"/>
                <a:ea typeface="MS Mincho" panose="02020609040205080304" pitchFamily="49" charset="-128"/>
              </a:rPr>
              <a:t>quan</a:t>
            </a:r>
            <a:endParaRPr lang="en-GB" sz="6750" dirty="0"/>
          </a:p>
        </p:txBody>
      </p:sp>
      <p:sp>
        <p:nvSpPr>
          <p:cNvPr id="3" name="Content Placeholder 2">
            <a:extLst>
              <a:ext uri="{FF2B5EF4-FFF2-40B4-BE49-F238E27FC236}">
                <a16:creationId xmlns:a16="http://schemas.microsoft.com/office/drawing/2014/main" id="{C11E7D6B-23C2-433E-8ABA-2258E275F4F5}"/>
              </a:ext>
            </a:extLst>
          </p:cNvPr>
          <p:cNvSpPr>
            <a:spLocks noGrp="1"/>
          </p:cNvSpPr>
          <p:nvPr>
            <p:ph idx="1"/>
          </p:nvPr>
        </p:nvSpPr>
        <p:spPr/>
        <p:txBody>
          <a:bodyPr>
            <a:normAutofit fontScale="77500" lnSpcReduction="20000"/>
          </a:bodyPr>
          <a:lstStyle/>
          <a:p>
            <a:pPr marL="0" indent="0">
              <a:buNone/>
            </a:pPr>
            <a:r>
              <a:rPr lang="en-US" sz="4800" b="1" dirty="0" err="1">
                <a:latin typeface="Times New Roman" panose="02020603050405020304" pitchFamily="18" charset="0"/>
                <a:ea typeface="Times New Roman" panose="02020603050405020304" pitchFamily="18" charset="0"/>
                <a:cs typeface="Times New Roman" panose="02020603050405020304" pitchFamily="18" charset="0"/>
              </a:rPr>
              <a:t>Khái</a:t>
            </a:r>
            <a:r>
              <a:rPr lang="en-US" sz="4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ea typeface="Times New Roman" panose="02020603050405020304" pitchFamily="18" charset="0"/>
                <a:cs typeface="Times New Roman" panose="02020603050405020304" pitchFamily="18" charset="0"/>
              </a:rPr>
              <a:t>niệm</a:t>
            </a:r>
            <a:endParaRPr lang="en-US" sz="48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Phúc</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hồ</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sơ</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hải</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đối</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chiếu</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chứng</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hồ</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sơ</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hải</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lô</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khẩu</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nhập</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khẩu</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thông</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nhằm</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xác</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tuân</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thủ</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luật</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hải</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khai</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hải</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cán</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bộ</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chức</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thủ</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tục</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hải</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4800" dirty="0">
                <a:latin typeface="Times New Roman" panose="02020603050405020304" pitchFamily="18" charset="0"/>
                <a:ea typeface="Times New Roman" panose="02020603050405020304" pitchFamily="18" charset="0"/>
                <a:cs typeface="Times New Roman" panose="02020603050405020304" pitchFamily="18" charset="0"/>
              </a:rPr>
              <a:t>.</a:t>
            </a:r>
            <a:endParaRPr lang="en-GB"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749093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405BD-2415-4DC1-A654-9DBB8F3FC043}"/>
              </a:ext>
            </a:extLst>
          </p:cNvPr>
          <p:cNvSpPr>
            <a:spLocks noGrp="1"/>
          </p:cNvSpPr>
          <p:nvPr>
            <p:ph type="title"/>
          </p:nvPr>
        </p:nvSpPr>
        <p:spPr>
          <a:xfrm>
            <a:off x="1257300" y="2"/>
            <a:ext cx="15773400" cy="1244010"/>
          </a:xfrm>
        </p:spPr>
        <p:txBody>
          <a:bodyPr/>
          <a:lstStyle/>
          <a:p>
            <a:r>
              <a:rPr lang="en-US" sz="6600" dirty="0">
                <a:latin typeface="Times New Roman" panose="02020603050405020304" pitchFamily="18" charset="0"/>
                <a:ea typeface="MS Mincho" panose="02020609040205080304" pitchFamily="49" charset="-128"/>
              </a:rPr>
              <a:t> 2.4.4. </a:t>
            </a:r>
            <a:r>
              <a:rPr lang="en-US" sz="6600" dirty="0" err="1">
                <a:latin typeface="Times New Roman" panose="02020603050405020304" pitchFamily="18" charset="0"/>
                <a:ea typeface="MS Mincho" panose="02020609040205080304" pitchFamily="49" charset="-128"/>
              </a:rPr>
              <a:t>Phúc</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tập</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hồ</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sơ</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Hải</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F508B4CC-2E4C-4826-B5C2-35EE1960B731}"/>
              </a:ext>
            </a:extLst>
          </p:cNvPr>
          <p:cNvSpPr>
            <a:spLocks noGrp="1"/>
          </p:cNvSpPr>
          <p:nvPr>
            <p:ph idx="1"/>
          </p:nvPr>
        </p:nvSpPr>
        <p:spPr>
          <a:xfrm>
            <a:off x="350874" y="1244012"/>
            <a:ext cx="17937126" cy="6687326"/>
          </a:xfrm>
        </p:spPr>
        <p:txBody>
          <a:bodyPr>
            <a:noAutofit/>
          </a:bodyPr>
          <a:lstStyle/>
          <a:p>
            <a:pPr marL="0" indent="0">
              <a:spcAft>
                <a:spcPts val="900"/>
              </a:spcAft>
              <a:buNone/>
            </a:pPr>
            <a:r>
              <a:rPr lang="en-US" b="1" dirty="0" err="1">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effectLst/>
                <a:latin typeface="Times New Roman" panose="02020603050405020304" pitchFamily="18" charset="0"/>
                <a:ea typeface="Times New Roman" panose="02020603050405020304" pitchFamily="18" charset="0"/>
                <a:cs typeface="Times New Roman" panose="02020603050405020304" pitchFamily="18" charset="0"/>
              </a:rPr>
              <a:t>đích</a:t>
            </a: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spcAft>
                <a:spcPts val="9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Phát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hiện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chính</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xác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kịp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những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sót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lệ</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giữa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khai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chứng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hồ</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sơ</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dấu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hiệu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vi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phạm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pháp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luật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người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khai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tổ</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chức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cá</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nhân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liên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quá</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làm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thủ</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tục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xuất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khẩu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nhập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khẩu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hoá</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sở</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ban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nguồn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thông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tin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trọng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phục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vụ</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tác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kiểm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tra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thông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spcAft>
                <a:spcPts val="9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Phát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hiện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sót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vụ</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do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chức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hiện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quá</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làm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thủ</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tục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trước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đó</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biện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pháp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khắc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phục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kịp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những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sót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vụ</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ngăn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chặn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việc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gây</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thất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thuế</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cho</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ngân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sách</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spcAft>
                <a:spcPts val="90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xác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người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khai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chấp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hành</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pháp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luật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nhằm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khuyến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khích</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người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khai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cán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bộ</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chức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hải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nâng</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cao</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ý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tuân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thủ</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tốt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pháp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luật</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quy</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định</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liên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1806501"/>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8E8F8-1F39-4204-BCF4-1D9D1287AE53}"/>
              </a:ext>
            </a:extLst>
          </p:cNvPr>
          <p:cNvSpPr>
            <a:spLocks noGrp="1"/>
          </p:cNvSpPr>
          <p:nvPr>
            <p:ph type="title"/>
          </p:nvPr>
        </p:nvSpPr>
        <p:spPr/>
        <p:txBody>
          <a:bodyPr>
            <a:normAutofit fontScale="90000"/>
          </a:bodyPr>
          <a:lstStyle/>
          <a:p>
            <a:r>
              <a:rPr lang="en-US" sz="6600" dirty="0">
                <a:latin typeface="Times New Roman" panose="02020603050405020304" pitchFamily="18" charset="0"/>
                <a:ea typeface="MS Mincho" panose="02020609040205080304" pitchFamily="49" charset="-128"/>
              </a:rPr>
              <a:t> 2.4.4. </a:t>
            </a:r>
            <a:r>
              <a:rPr lang="en-US" sz="6600" dirty="0" err="1">
                <a:latin typeface="Times New Roman" panose="02020603050405020304" pitchFamily="18" charset="0"/>
                <a:ea typeface="MS Mincho" panose="02020609040205080304" pitchFamily="49" charset="-128"/>
              </a:rPr>
              <a:t>Phúc</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tập</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hồ</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sơ</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Hải</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BE08C30E-1073-40EE-B93C-D2098734F62D}"/>
              </a:ext>
            </a:extLst>
          </p:cNvPr>
          <p:cNvSpPr>
            <a:spLocks noGrp="1"/>
          </p:cNvSpPr>
          <p:nvPr>
            <p:ph idx="1"/>
          </p:nvPr>
        </p:nvSpPr>
        <p:spPr>
          <a:xfrm>
            <a:off x="1" y="2738438"/>
            <a:ext cx="18287999" cy="6527007"/>
          </a:xfrm>
        </p:spPr>
        <p:txBody>
          <a:bodyPr>
            <a:normAutofit/>
          </a:bodyPr>
          <a:lstStyle/>
          <a:p>
            <a:pPr>
              <a:buFont typeface="Wingdings" panose="05000000000000000000" pitchFamily="2" charset="2"/>
              <a:buChar char="q"/>
            </a:pPr>
            <a:r>
              <a:rPr lang="en-US" dirty="0">
                <a:solidFill>
                  <a:srgbClr val="212529"/>
                </a:solidFill>
                <a:latin typeface="Times New Roman" panose="02020603050405020304" pitchFamily="18" charset="0"/>
                <a:cs typeface="Times New Roman" panose="02020603050405020304" pitchFamily="18" charset="0"/>
              </a:rPr>
              <a:t> K</a:t>
            </a:r>
            <a:r>
              <a:rPr lang="vi-VN" b="0" i="0" dirty="0">
                <a:solidFill>
                  <a:srgbClr val="212529"/>
                </a:solidFill>
                <a:effectLst/>
                <a:latin typeface="Times New Roman" panose="02020603050405020304" pitchFamily="18" charset="0"/>
                <a:cs typeface="Times New Roman" panose="02020603050405020304" pitchFamily="18" charset="0"/>
              </a:rPr>
              <a:t>iểm tra lại các công việc đã làm trong quy trình thông quan để phát hiện thiếu sót, sai sót và kịp thời yêu cầu khắc phục;</a:t>
            </a:r>
            <a:endParaRPr lang="en-US" b="0" i="0" dirty="0">
              <a:solidFill>
                <a:srgbClr val="212529"/>
              </a:solidFill>
              <a:effectLst/>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b="0" i="0" dirty="0">
                <a:solidFill>
                  <a:srgbClr val="212529"/>
                </a:solidFill>
                <a:effectLst/>
                <a:latin typeface="Times New Roman" panose="02020603050405020304" pitchFamily="18" charset="0"/>
                <a:cs typeface="Times New Roman" panose="02020603050405020304" pitchFamily="18" charset="0"/>
              </a:rPr>
              <a:t> </a:t>
            </a:r>
            <a:r>
              <a:rPr lang="vi-VN" b="0" i="0" dirty="0">
                <a:solidFill>
                  <a:srgbClr val="212529"/>
                </a:solidFill>
                <a:effectLst/>
                <a:latin typeface="Times New Roman" panose="02020603050405020304" pitchFamily="18" charset="0"/>
                <a:cs typeface="Times New Roman" panose="02020603050405020304" pitchFamily="18" charset="0"/>
              </a:rPr>
              <a:t>Phát hiện những sai sót, bất hợp lý, vi phạm dễ thấy;</a:t>
            </a:r>
            <a:endParaRPr lang="en-US" b="0" i="0" dirty="0">
              <a:solidFill>
                <a:srgbClr val="212529"/>
              </a:solidFill>
              <a:effectLst/>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vi-VN" b="0" i="0" dirty="0">
                <a:solidFill>
                  <a:srgbClr val="212529"/>
                </a:solidFill>
                <a:effectLst/>
                <a:latin typeface="Times New Roman" panose="02020603050405020304" pitchFamily="18" charset="0"/>
                <a:cs typeface="Times New Roman" panose="02020603050405020304" pitchFamily="18" charset="0"/>
              </a:rPr>
              <a:t> Phát hiện sự thất lạc hoặc chậm trễ chứng từ thuộc hồ sơ xuất khẩu, nhập khẩu; </a:t>
            </a:r>
            <a:endParaRPr lang="en-US" b="0" i="0" dirty="0">
              <a:solidFill>
                <a:srgbClr val="212529"/>
              </a:solidFill>
              <a:effectLst/>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b="0" i="0" dirty="0">
                <a:solidFill>
                  <a:srgbClr val="212529"/>
                </a:solidFill>
                <a:effectLst/>
                <a:latin typeface="Times New Roman" panose="02020603050405020304" pitchFamily="18" charset="0"/>
                <a:cs typeface="Times New Roman" panose="02020603050405020304" pitchFamily="18" charset="0"/>
              </a:rPr>
              <a:t> </a:t>
            </a:r>
            <a:r>
              <a:rPr lang="vi-VN" b="0" i="0" dirty="0">
                <a:solidFill>
                  <a:srgbClr val="212529"/>
                </a:solidFill>
                <a:effectLst/>
                <a:latin typeface="Times New Roman" panose="02020603050405020304" pitchFamily="18" charset="0"/>
                <a:cs typeface="Times New Roman" panose="02020603050405020304" pitchFamily="18" charset="0"/>
              </a:rPr>
              <a:t>Bổ sung thông tin vào cơ sở dữ liệu; </a:t>
            </a:r>
            <a:endParaRPr lang="en-US" b="0" i="0" dirty="0">
              <a:solidFill>
                <a:srgbClr val="212529"/>
              </a:solidFill>
              <a:effectLst/>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b="0" i="0" dirty="0">
                <a:solidFill>
                  <a:srgbClr val="212529"/>
                </a:solidFill>
                <a:effectLst/>
                <a:latin typeface="Times New Roman" panose="02020603050405020304" pitchFamily="18" charset="0"/>
                <a:cs typeface="Times New Roman" panose="02020603050405020304" pitchFamily="18" charset="0"/>
              </a:rPr>
              <a:t> </a:t>
            </a:r>
            <a:r>
              <a:rPr lang="vi-VN" b="0" i="0" dirty="0">
                <a:solidFill>
                  <a:srgbClr val="212529"/>
                </a:solidFill>
                <a:effectLst/>
                <a:latin typeface="Times New Roman" panose="02020603050405020304" pitchFamily="18" charset="0"/>
                <a:cs typeface="Times New Roman" panose="02020603050405020304" pitchFamily="18" charset="0"/>
              </a:rPr>
              <a:t>Sắp xếp, lưu trữ hồ sơ hải quan một cách khoa học, dễ tra cứu; </a:t>
            </a:r>
            <a:endParaRPr lang="en-US" b="0" i="0" dirty="0">
              <a:solidFill>
                <a:srgbClr val="212529"/>
              </a:solidFill>
              <a:effectLst/>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vi-VN" b="0" i="0" dirty="0">
                <a:solidFill>
                  <a:srgbClr val="212529"/>
                </a:solidFill>
                <a:effectLst/>
                <a:latin typeface="Times New Roman" panose="02020603050405020304" pitchFamily="18" charset="0"/>
                <a:cs typeface="Times New Roman" panose="02020603050405020304" pitchFamily="18" charset="0"/>
              </a:rPr>
              <a:t>Cung cấp thông tin, dấu hiệu vi phạm cho khâu kiểm tra sau thông quan.</a:t>
            </a:r>
          </a:p>
          <a:p>
            <a:endParaRPr lang="en-GB" dirty="0"/>
          </a:p>
        </p:txBody>
      </p:sp>
    </p:spTree>
    <p:extLst>
      <p:ext uri="{BB962C8B-B14F-4D97-AF65-F5344CB8AC3E}">
        <p14:creationId xmlns:p14="http://schemas.microsoft.com/office/powerpoint/2010/main" val="2732652238"/>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922DE-D51B-4ECA-BEB6-6D9CF639E0CF}"/>
              </a:ext>
            </a:extLst>
          </p:cNvPr>
          <p:cNvSpPr>
            <a:spLocks noGrp="1"/>
          </p:cNvSpPr>
          <p:nvPr>
            <p:ph type="title"/>
          </p:nvPr>
        </p:nvSpPr>
        <p:spPr>
          <a:xfrm>
            <a:off x="1257300" y="10855"/>
            <a:ext cx="15773400" cy="999350"/>
          </a:xfrm>
        </p:spPr>
        <p:txBody>
          <a:bodyPr>
            <a:normAutofit fontScale="90000"/>
          </a:bodyPr>
          <a:lstStyle/>
          <a:p>
            <a:r>
              <a:rPr lang="en-US" sz="6600" dirty="0">
                <a:latin typeface="Times New Roman" panose="02020603050405020304" pitchFamily="18" charset="0"/>
                <a:ea typeface="MS Mincho" panose="02020609040205080304" pitchFamily="49" charset="-128"/>
              </a:rPr>
              <a:t>2.4.4. </a:t>
            </a:r>
            <a:r>
              <a:rPr lang="en-US" sz="6600" dirty="0" err="1">
                <a:latin typeface="Times New Roman" panose="02020603050405020304" pitchFamily="18" charset="0"/>
                <a:ea typeface="MS Mincho" panose="02020609040205080304" pitchFamily="49" charset="-128"/>
              </a:rPr>
              <a:t>Phúc</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tập</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hồ</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sơ</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Hải</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837A6AD7-C7C4-462E-A379-0608957F4971}"/>
              </a:ext>
            </a:extLst>
          </p:cNvPr>
          <p:cNvSpPr>
            <a:spLocks noGrp="1"/>
          </p:cNvSpPr>
          <p:nvPr>
            <p:ph idx="1"/>
          </p:nvPr>
        </p:nvSpPr>
        <p:spPr>
          <a:xfrm>
            <a:off x="494414" y="1010203"/>
            <a:ext cx="17793587" cy="8989718"/>
          </a:xfrm>
        </p:spPr>
        <p:txBody>
          <a:bodyPr>
            <a:noAutofit/>
          </a:bodyPr>
          <a:lstStyle/>
          <a:p>
            <a:pPr algn="l" fontAlgn="auto"/>
            <a:r>
              <a:rPr lang="vi-VN" b="0" i="0" dirty="0">
                <a:solidFill>
                  <a:srgbClr val="212529"/>
                </a:solidFill>
                <a:effectLst/>
                <a:latin typeface="Times New Roman" panose="02020603050405020304" pitchFamily="18" charset="0"/>
                <a:cs typeface="Times New Roman" panose="02020603050405020304" pitchFamily="18" charset="0"/>
              </a:rPr>
              <a:t>Khi thực hiện phúc tập hồ sơ hải quan, công chức thực hiện phúc tập kiểm tra tính đ</a:t>
            </a:r>
            <a:r>
              <a:rPr lang="en-US" b="0" i="0" dirty="0" err="1">
                <a:solidFill>
                  <a:srgbClr val="212529"/>
                </a:solidFill>
                <a:effectLst/>
                <a:latin typeface="Times New Roman" panose="02020603050405020304" pitchFamily="18" charset="0"/>
                <a:cs typeface="Times New Roman" panose="02020603050405020304" pitchFamily="18" charset="0"/>
              </a:rPr>
              <a:t>ầy</a:t>
            </a:r>
            <a:r>
              <a:rPr lang="vi-VN" b="0" i="0" dirty="0">
                <a:solidFill>
                  <a:srgbClr val="212529"/>
                </a:solidFill>
                <a:effectLst/>
                <a:latin typeface="Times New Roman" panose="02020603050405020304" pitchFamily="18" charset="0"/>
                <a:cs typeface="Times New Roman" panose="02020603050405020304" pitchFamily="18" charset="0"/>
              </a:rPr>
              <a:t> đủ, đồng bộ các thông tin khai báo trên các chứng từ; Kiểm tra lại toàn bộ các công việc đã làm được thể hiện trên hệ thống hoặc trên hồ sơ hải quan của công chức hải quan và người khai hải quan đã thực hiện đầy đủ và đúng quy định; Căn cứ vào các thông tin có được tại thời điểm phúc tập đẻ tập trung kiểm tra sâu đối với những hồ sơ có độ rủi ro cao.</a:t>
            </a:r>
          </a:p>
          <a:p>
            <a:pPr algn="l" fontAlgn="auto"/>
            <a:r>
              <a:rPr lang="vi-VN" b="0" i="0" dirty="0">
                <a:solidFill>
                  <a:srgbClr val="212529"/>
                </a:solidFill>
                <a:effectLst/>
                <a:latin typeface="Times New Roman" panose="02020603050405020304" pitchFamily="18" charset="0"/>
                <a:cs typeface="Times New Roman" panose="02020603050405020304" pitchFamily="18" charset="0"/>
              </a:rPr>
              <a:t>Việc phúc tập hồ sơ hải quan được thực hiện sau khi lô hàng đã thông quan và hoàn thành phúc tập trong vòng </a:t>
            </a:r>
            <a:r>
              <a:rPr lang="vi-VN" b="1" i="0" dirty="0">
                <a:solidFill>
                  <a:srgbClr val="212529"/>
                </a:solidFill>
                <a:effectLst/>
                <a:latin typeface="Times New Roman" panose="02020603050405020304" pitchFamily="18" charset="0"/>
                <a:cs typeface="Times New Roman" panose="02020603050405020304" pitchFamily="18" charset="0"/>
              </a:rPr>
              <a:t>60 ngày </a:t>
            </a:r>
            <a:r>
              <a:rPr lang="vi-VN" b="0" i="0" dirty="0">
                <a:solidFill>
                  <a:srgbClr val="212529"/>
                </a:solidFill>
                <a:effectLst/>
                <a:latin typeface="Times New Roman" panose="02020603050405020304" pitchFamily="18" charset="0"/>
                <a:cs typeface="Times New Roman" panose="02020603050405020304" pitchFamily="18" charset="0"/>
              </a:rPr>
              <a:t>kể từ ngày quyết định thông quan lô hàng trên hệ thống xử lý dữ liệu điện tử hải quan. Đối với lô hàng thuộc các trường hợp gia công, sản xuất xuất khẩu, tạm nhập tái xuất thì thực hiện phúc tập hồ sơ cho từng lô hàng như quy định trên, sau khi thanh khoản thì thực hiện phúc tập tiếp phần hồ sơ thanh khoản trong vòng 7 ngày kể từ ngày cơ quan hải quan xác nhận kết quả thanh khoản. Đối với lô hàng thuộc các trường hợp miễn thuế, xét miễn thuế, giảm thuế, hoàn thuế, khoong thu thuế thì thực hiện phúc tập như quy định hiện hành.</a:t>
            </a: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726329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FD63F-E457-F54B-E661-34ECFAA35150}"/>
              </a:ext>
            </a:extLst>
          </p:cNvPr>
          <p:cNvSpPr>
            <a:spLocks noGrp="1"/>
          </p:cNvSpPr>
          <p:nvPr>
            <p:ph type="title"/>
          </p:nvPr>
        </p:nvSpPr>
        <p:spPr/>
        <p:txBody>
          <a:bodyPr>
            <a:normAutofit fontScale="90000"/>
          </a:bodyPr>
          <a:lstStyle/>
          <a:p>
            <a:r>
              <a:rPr lang="en-US" sz="6600">
                <a:latin typeface="Times New Roman" panose="02020603050405020304" pitchFamily="18" charset="0"/>
                <a:ea typeface="MS Mincho" panose="02020609040205080304" pitchFamily="49" charset="-128"/>
              </a:rPr>
              <a:t>2.4.4. Phúc tập hồ sơ Hải quan</a:t>
            </a:r>
            <a:endParaRPr lang="en-US"/>
          </a:p>
        </p:txBody>
      </p:sp>
      <p:sp>
        <p:nvSpPr>
          <p:cNvPr id="3" name="Content Placeholder 2">
            <a:extLst>
              <a:ext uri="{FF2B5EF4-FFF2-40B4-BE49-F238E27FC236}">
                <a16:creationId xmlns:a16="http://schemas.microsoft.com/office/drawing/2014/main" id="{91402061-94EB-0E50-DCE1-D16EBD1164C5}"/>
              </a:ext>
            </a:extLst>
          </p:cNvPr>
          <p:cNvSpPr>
            <a:spLocks noGrp="1"/>
          </p:cNvSpPr>
          <p:nvPr>
            <p:ph idx="1"/>
          </p:nvPr>
        </p:nvSpPr>
        <p:spPr>
          <a:xfrm>
            <a:off x="450056" y="2767013"/>
            <a:ext cx="17387888" cy="6527007"/>
          </a:xfrm>
        </p:spPr>
        <p:txBody>
          <a:bodyPr/>
          <a:lstStyle/>
          <a:p>
            <a:pPr marL="0" indent="0">
              <a:buNone/>
            </a:pPr>
            <a:r>
              <a:rPr lang="en-US" dirty="0">
                <a:latin typeface="Times New Roman" panose="02020603050405020304" pitchFamily="18" charset="0"/>
                <a:cs typeface="Times New Roman" panose="02020603050405020304" pitchFamily="18" charset="0"/>
              </a:rPr>
              <a:t>QUY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PHÚC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HỒ</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QUAN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NÀO</a:t>
            </a:r>
            <a:r>
              <a:rPr lang="en-US" dirty="0">
                <a:latin typeface="Times New Roman" panose="02020603050405020304" pitchFamily="18" charset="0"/>
                <a:cs typeface="Times New Roman" panose="02020603050405020304" pitchFamily="18" charset="0"/>
              </a:rPr>
              <a:t>???</a:t>
            </a:r>
          </a:p>
          <a:p>
            <a:pPr marL="0" indent="0">
              <a:buNone/>
            </a:pPr>
            <a:endParaRPr lang="en-US" dirty="0">
              <a:latin typeface="Times New Roman" panose="02020603050405020304" pitchFamily="18" charset="0"/>
              <a:cs typeface="Times New Roman" panose="02020603050405020304" pitchFamily="18" charset="0"/>
            </a:endParaRPr>
          </a:p>
        </p:txBody>
      </p:sp>
      <p:graphicFrame>
        <p:nvGraphicFramePr>
          <p:cNvPr id="4" name="Object 3">
            <a:extLst>
              <a:ext uri="{FF2B5EF4-FFF2-40B4-BE49-F238E27FC236}">
                <a16:creationId xmlns:a16="http://schemas.microsoft.com/office/drawing/2014/main" id="{1218FCB6-7A63-53F0-7BBD-6B8E08C3F000}"/>
              </a:ext>
            </a:extLst>
          </p:cNvPr>
          <p:cNvGraphicFramePr>
            <a:graphicFrameLocks noChangeAspect="1"/>
          </p:cNvGraphicFramePr>
          <p:nvPr/>
        </p:nvGraphicFramePr>
        <p:xfrm>
          <a:off x="8458200" y="4536282"/>
          <a:ext cx="1371600" cy="1209675"/>
        </p:xfrm>
        <a:graphic>
          <a:graphicData uri="http://schemas.openxmlformats.org/presentationml/2006/ole">
            <mc:AlternateContent xmlns:mc="http://schemas.openxmlformats.org/markup-compatibility/2006">
              <mc:Choice xmlns:v="urn:schemas-microsoft-com:vml" Requires="v">
                <p:oleObj name="Document" showAsIcon="1" r:id="rId2" imgW="914400" imgH="806400" progId="Word.Document.8">
                  <p:embed/>
                </p:oleObj>
              </mc:Choice>
              <mc:Fallback>
                <p:oleObj name="Document" showAsIcon="1" r:id="rId2" imgW="914400" imgH="806400" progId="Word.Document.8">
                  <p:embed/>
                  <p:pic>
                    <p:nvPicPr>
                      <p:cNvPr id="4" name="Object 3">
                        <a:extLst>
                          <a:ext uri="{FF2B5EF4-FFF2-40B4-BE49-F238E27FC236}">
                            <a16:creationId xmlns:a16="http://schemas.microsoft.com/office/drawing/2014/main" id="{1218FCB6-7A63-53F0-7BBD-6B8E08C3F000}"/>
                          </a:ext>
                        </a:extLst>
                      </p:cNvPr>
                      <p:cNvPicPr/>
                      <p:nvPr/>
                    </p:nvPicPr>
                    <p:blipFill>
                      <a:blip r:embed="rId3"/>
                      <a:stretch>
                        <a:fillRect/>
                      </a:stretch>
                    </p:blipFill>
                    <p:spPr>
                      <a:xfrm>
                        <a:off x="8458200" y="4536282"/>
                        <a:ext cx="1371600" cy="1209675"/>
                      </a:xfrm>
                      <a:prstGeom prst="rect">
                        <a:avLst/>
                      </a:prstGeom>
                    </p:spPr>
                  </p:pic>
                </p:oleObj>
              </mc:Fallback>
            </mc:AlternateContent>
          </a:graphicData>
        </a:graphic>
      </p:graphicFrame>
    </p:spTree>
    <p:extLst>
      <p:ext uri="{BB962C8B-B14F-4D97-AF65-F5344CB8AC3E}">
        <p14:creationId xmlns:p14="http://schemas.microsoft.com/office/powerpoint/2010/main" val="1337613275"/>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E846A7-16A2-4A45-9585-446B41F1338B}"/>
              </a:ext>
            </a:extLst>
          </p:cNvPr>
          <p:cNvSpPr>
            <a:spLocks noGrp="1"/>
          </p:cNvSpPr>
          <p:nvPr>
            <p:ph idx="1"/>
          </p:nvPr>
        </p:nvSpPr>
        <p:spPr>
          <a:xfrm>
            <a:off x="344495" y="2107484"/>
            <a:ext cx="18080666" cy="8894025"/>
          </a:xfrm>
        </p:spPr>
        <p:txBody>
          <a:bodyPr>
            <a:noAutofit/>
          </a:bodyPr>
          <a:lstStyle/>
          <a:p>
            <a:pPr algn="l" fontAlgn="auto">
              <a:buFont typeface="Wingdings" panose="05000000000000000000" pitchFamily="2" charset="2"/>
              <a:buChar char="q"/>
            </a:pPr>
            <a:r>
              <a:rPr lang="vi-VN" sz="4500" dirty="0">
                <a:solidFill>
                  <a:srgbClr val="212529"/>
                </a:solidFill>
                <a:latin typeface="Times New Roman" panose="02020603050405020304" pitchFamily="18" charset="0"/>
                <a:cs typeface="Times New Roman" panose="02020603050405020304" pitchFamily="18" charset="0"/>
              </a:rPr>
              <a:t>Đối tượng áp dụng quy trình này là công chức hải quan trong khâu thông quan; công chức hải quan thực hiện phúc tập hồ sơ hải quan điện tử; công chức hải quan tại Chi cục kiểm tra sau thông quan; Lãnh đạo Chi cục.</a:t>
            </a:r>
          </a:p>
          <a:p>
            <a:pPr algn="l" fontAlgn="auto">
              <a:buFont typeface="Wingdings" panose="05000000000000000000" pitchFamily="2" charset="2"/>
              <a:buChar char="q"/>
            </a:pPr>
            <a:r>
              <a:rPr lang="vi-VN" sz="4500" dirty="0">
                <a:solidFill>
                  <a:srgbClr val="212529"/>
                </a:solidFill>
                <a:latin typeface="Times New Roman" panose="02020603050405020304" pitchFamily="18" charset="0"/>
                <a:cs typeface="Times New Roman" panose="02020603050405020304" pitchFamily="18" charset="0"/>
              </a:rPr>
              <a:t>Quyết định cũng quy định cụ thể việc phúc tập hồ sơ hải quan điện tử phải thực hiện theo </a:t>
            </a:r>
            <a:r>
              <a:rPr lang="vi-VN" sz="4500" b="1" dirty="0">
                <a:solidFill>
                  <a:srgbClr val="212529"/>
                </a:solidFill>
                <a:latin typeface="Times New Roman" panose="02020603050405020304" pitchFamily="18" charset="0"/>
                <a:cs typeface="Times New Roman" panose="02020603050405020304" pitchFamily="18" charset="0"/>
              </a:rPr>
              <a:t>4 bước</a:t>
            </a:r>
            <a:endParaRPr lang="en-GB" sz="45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DFFA21ED-0EA4-42C4-8329-C1AB62E589F7}"/>
              </a:ext>
            </a:extLst>
          </p:cNvPr>
          <p:cNvSpPr>
            <a:spLocks noGrp="1"/>
          </p:cNvSpPr>
          <p:nvPr>
            <p:ph type="title"/>
          </p:nvPr>
        </p:nvSpPr>
        <p:spPr>
          <a:xfrm>
            <a:off x="1498127" y="727135"/>
            <a:ext cx="15773400" cy="999350"/>
          </a:xfrm>
        </p:spPr>
        <p:txBody>
          <a:bodyPr>
            <a:normAutofit fontScale="90000"/>
          </a:bodyPr>
          <a:lstStyle/>
          <a:p>
            <a:r>
              <a:rPr lang="en-US" sz="6600" dirty="0">
                <a:latin typeface="Times New Roman" panose="02020603050405020304" pitchFamily="18" charset="0"/>
                <a:ea typeface="MS Mincho" panose="02020609040205080304" pitchFamily="49" charset="-128"/>
              </a:rPr>
              <a:t>2.4.4. </a:t>
            </a:r>
            <a:r>
              <a:rPr lang="en-US" sz="6600" dirty="0" err="1">
                <a:latin typeface="Times New Roman" panose="02020603050405020304" pitchFamily="18" charset="0"/>
                <a:ea typeface="MS Mincho" panose="02020609040205080304" pitchFamily="49" charset="-128"/>
              </a:rPr>
              <a:t>Phúc</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tập</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hồ</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sơ</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Hải</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quan</a:t>
            </a:r>
            <a:endParaRPr lang="en-GB" dirty="0"/>
          </a:p>
        </p:txBody>
      </p:sp>
    </p:spTree>
    <p:extLst>
      <p:ext uri="{BB962C8B-B14F-4D97-AF65-F5344CB8AC3E}">
        <p14:creationId xmlns:p14="http://schemas.microsoft.com/office/powerpoint/2010/main" val="1954429678"/>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9322AB-887F-47D6-A5E4-469BB5E1ACCB}"/>
              </a:ext>
            </a:extLst>
          </p:cNvPr>
          <p:cNvSpPr>
            <a:spLocks noGrp="1"/>
          </p:cNvSpPr>
          <p:nvPr>
            <p:ph idx="1"/>
          </p:nvPr>
        </p:nvSpPr>
        <p:spPr>
          <a:xfrm>
            <a:off x="708659" y="2205035"/>
            <a:ext cx="17109440" cy="7637465"/>
          </a:xfrm>
        </p:spPr>
        <p:txBody>
          <a:bodyPr>
            <a:normAutofit fontScale="62500" lnSpcReduction="20000"/>
          </a:bodyPr>
          <a:lstStyle/>
          <a:p>
            <a:pPr marL="0" indent="0">
              <a:lnSpc>
                <a:spcPct val="160000"/>
              </a:lnSpc>
              <a:spcBef>
                <a:spcPts val="0"/>
              </a:spcBef>
              <a:buNone/>
            </a:pPr>
            <a:r>
              <a:rPr lang="en-US" sz="5400" dirty="0">
                <a:latin typeface="Times New Roman" panose="02020603050405020304" pitchFamily="18" charset="0"/>
                <a:cs typeface="Times New Roman" panose="02020603050405020304" pitchFamily="18" charset="0"/>
              </a:rPr>
              <a:t>B1: </a:t>
            </a:r>
            <a:r>
              <a:rPr lang="vi-VN" sz="5400" dirty="0">
                <a:latin typeface="Times New Roman" panose="02020603050405020304" pitchFamily="18" charset="0"/>
                <a:cs typeface="Times New Roman" panose="02020603050405020304" pitchFamily="18" charset="0"/>
              </a:rPr>
              <a:t>Công chức thực hiện phúc tập đăng nhập hệ thống, k</a:t>
            </a:r>
            <a:r>
              <a:rPr lang="en-US" sz="5400" dirty="0" err="1">
                <a:latin typeface="Times New Roman" panose="02020603050405020304" pitchFamily="18" charset="0"/>
                <a:cs typeface="Times New Roman" panose="02020603050405020304" pitchFamily="18" charset="0"/>
              </a:rPr>
              <a:t>iể</a:t>
            </a:r>
            <a:r>
              <a:rPr lang="vi-VN" sz="5400" dirty="0">
                <a:latin typeface="Times New Roman" panose="02020603050405020304" pitchFamily="18" charset="0"/>
                <a:cs typeface="Times New Roman" panose="02020603050405020304" pitchFamily="18" charset="0"/>
              </a:rPr>
              <a:t>m tra danh sách tờ khai hải quan chờ phúc tập trên hệ thống để thực hiện.</a:t>
            </a:r>
            <a:endParaRPr lang="en-US" sz="5400" dirty="0">
              <a:latin typeface="Times New Roman" panose="02020603050405020304" pitchFamily="18" charset="0"/>
              <a:cs typeface="Times New Roman" panose="02020603050405020304" pitchFamily="18" charset="0"/>
            </a:endParaRPr>
          </a:p>
          <a:p>
            <a:pPr marL="0" indent="0">
              <a:lnSpc>
                <a:spcPct val="160000"/>
              </a:lnSpc>
              <a:spcBef>
                <a:spcPts val="0"/>
              </a:spcBef>
              <a:buNone/>
            </a:pPr>
            <a:r>
              <a:rPr lang="en-US" sz="5400" dirty="0">
                <a:latin typeface="Times New Roman" panose="02020603050405020304" pitchFamily="18" charset="0"/>
                <a:cs typeface="Times New Roman" panose="02020603050405020304" pitchFamily="18" charset="0"/>
              </a:rPr>
              <a:t>B2: </a:t>
            </a:r>
            <a:r>
              <a:rPr lang="vi-VN" sz="5400" dirty="0">
                <a:latin typeface="Times New Roman" panose="02020603050405020304" pitchFamily="18" charset="0"/>
                <a:cs typeface="Times New Roman" panose="02020603050405020304" pitchFamily="18" charset="0"/>
              </a:rPr>
              <a:t>Đối với các lô hàng được thông quan sau khi kiểm tra các chứng từ giấy; kiểm tra chứng từ giấy và kiểm tra thực tế hàng hoá thì công chức thực hiện phúc tập tiếp nhận hồ sơ giấy tờ công chức được giao nhiệm vụ quản lý, hoàn tất hồ sơ để thực hiện. </a:t>
            </a:r>
            <a:endParaRPr lang="en-US" sz="5400" dirty="0">
              <a:latin typeface="Times New Roman" panose="02020603050405020304" pitchFamily="18" charset="0"/>
              <a:cs typeface="Times New Roman" panose="02020603050405020304" pitchFamily="18" charset="0"/>
            </a:endParaRPr>
          </a:p>
          <a:p>
            <a:pPr marL="0" indent="0">
              <a:lnSpc>
                <a:spcPct val="160000"/>
              </a:lnSpc>
              <a:spcBef>
                <a:spcPts val="0"/>
              </a:spcBef>
              <a:buNone/>
            </a:pPr>
            <a:r>
              <a:rPr lang="en-US" sz="5400" dirty="0">
                <a:latin typeface="Times New Roman" panose="02020603050405020304" pitchFamily="18" charset="0"/>
                <a:cs typeface="Times New Roman" panose="02020603050405020304" pitchFamily="18" charset="0"/>
              </a:rPr>
              <a:t>B3: </a:t>
            </a:r>
            <a:r>
              <a:rPr lang="vi-VN" sz="5400" dirty="0">
                <a:latin typeface="Times New Roman" panose="02020603050405020304" pitchFamily="18" charset="0"/>
                <a:cs typeface="Times New Roman" panose="02020603050405020304" pitchFamily="18" charset="0"/>
              </a:rPr>
              <a:t>Phúc tập hồ sơ. </a:t>
            </a:r>
            <a:endParaRPr lang="en-US" sz="5400" dirty="0">
              <a:latin typeface="Times New Roman" panose="02020603050405020304" pitchFamily="18" charset="0"/>
              <a:cs typeface="Times New Roman" panose="02020603050405020304" pitchFamily="18" charset="0"/>
            </a:endParaRPr>
          </a:p>
          <a:p>
            <a:pPr marL="0" indent="0">
              <a:lnSpc>
                <a:spcPct val="160000"/>
              </a:lnSpc>
              <a:spcBef>
                <a:spcPts val="0"/>
              </a:spcBef>
              <a:buNone/>
            </a:pPr>
            <a:r>
              <a:rPr lang="en-US" sz="5400" dirty="0">
                <a:latin typeface="Times New Roman" panose="02020603050405020304" pitchFamily="18" charset="0"/>
                <a:cs typeface="Times New Roman" panose="02020603050405020304" pitchFamily="18" charset="0"/>
              </a:rPr>
              <a:t>B4: </a:t>
            </a:r>
            <a:r>
              <a:rPr lang="vi-VN" sz="5400" dirty="0">
                <a:latin typeface="Times New Roman" panose="02020603050405020304" pitchFamily="18" charset="0"/>
                <a:cs typeface="Times New Roman" panose="02020603050405020304" pitchFamily="18" charset="0"/>
              </a:rPr>
              <a:t>Sau đó xử lý kết quả phúc tập hồ sơ hải quan và cuối cùng là thực hiện chế độ báo cáo và lưu trữ hồ sơ. </a:t>
            </a:r>
            <a:endParaRPr lang="en-US" sz="5400" dirty="0">
              <a:latin typeface="Times New Roman" panose="02020603050405020304" pitchFamily="18" charset="0"/>
              <a:cs typeface="Times New Roman" panose="02020603050405020304" pitchFamily="18" charset="0"/>
            </a:endParaRPr>
          </a:p>
          <a:p>
            <a:pPr marL="0" indent="0">
              <a:lnSpc>
                <a:spcPct val="160000"/>
              </a:lnSpc>
              <a:spcBef>
                <a:spcPts val="0"/>
              </a:spcBef>
              <a:buNone/>
            </a:pPr>
            <a:r>
              <a:rPr lang="vi-VN" sz="5400" dirty="0">
                <a:latin typeface="Times New Roman" panose="02020603050405020304" pitchFamily="18" charset="0"/>
                <a:cs typeface="Times New Roman" panose="02020603050405020304" pitchFamily="18" charset="0"/>
              </a:rPr>
              <a:t>Quyết định cũng quy định trách nhiệm của Chi cục hải quan nơi thực hiện thủ tục hải quan điện tử và của Chi cục Kiểm tra sau thông quan trong việc thực hiện quy trình này.</a:t>
            </a:r>
          </a:p>
          <a:p>
            <a:pPr marL="0" indent="0">
              <a:buNone/>
            </a:pPr>
            <a:endParaRPr lang="en-GB" dirty="0"/>
          </a:p>
        </p:txBody>
      </p:sp>
      <p:sp>
        <p:nvSpPr>
          <p:cNvPr id="4" name="Title 1">
            <a:extLst>
              <a:ext uri="{FF2B5EF4-FFF2-40B4-BE49-F238E27FC236}">
                <a16:creationId xmlns:a16="http://schemas.microsoft.com/office/drawing/2014/main" id="{16151CE4-E60B-438B-9D55-46659E62E4A2}"/>
              </a:ext>
            </a:extLst>
          </p:cNvPr>
          <p:cNvSpPr>
            <a:spLocks noGrp="1"/>
          </p:cNvSpPr>
          <p:nvPr>
            <p:ph type="title"/>
          </p:nvPr>
        </p:nvSpPr>
        <p:spPr>
          <a:xfrm>
            <a:off x="1498127" y="727135"/>
            <a:ext cx="15773400" cy="999350"/>
          </a:xfrm>
        </p:spPr>
        <p:txBody>
          <a:bodyPr>
            <a:normAutofit fontScale="90000"/>
          </a:bodyPr>
          <a:lstStyle/>
          <a:p>
            <a:r>
              <a:rPr lang="en-US" sz="6600" dirty="0">
                <a:latin typeface="Times New Roman" panose="02020603050405020304" pitchFamily="18" charset="0"/>
                <a:ea typeface="MS Mincho" panose="02020609040205080304" pitchFamily="49" charset="-128"/>
              </a:rPr>
              <a:t>2.4.4. </a:t>
            </a:r>
            <a:r>
              <a:rPr lang="en-US" sz="6600" dirty="0" err="1">
                <a:latin typeface="Times New Roman" panose="02020603050405020304" pitchFamily="18" charset="0"/>
                <a:ea typeface="MS Mincho" panose="02020609040205080304" pitchFamily="49" charset="-128"/>
              </a:rPr>
              <a:t>Phúc</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tập</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hồ</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sơ</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Hải</a:t>
            </a:r>
            <a:r>
              <a:rPr lang="en-US" sz="6600" dirty="0">
                <a:latin typeface="Times New Roman" panose="02020603050405020304" pitchFamily="18" charset="0"/>
                <a:ea typeface="MS Mincho" panose="02020609040205080304" pitchFamily="49" charset="-128"/>
              </a:rPr>
              <a:t> </a:t>
            </a:r>
            <a:r>
              <a:rPr lang="en-US" sz="6600" dirty="0" err="1">
                <a:latin typeface="Times New Roman" panose="02020603050405020304" pitchFamily="18" charset="0"/>
                <a:ea typeface="MS Mincho" panose="02020609040205080304" pitchFamily="49" charset="-128"/>
              </a:rPr>
              <a:t>quan</a:t>
            </a:r>
            <a:endParaRPr lang="en-GB" dirty="0"/>
          </a:p>
        </p:txBody>
      </p:sp>
    </p:spTree>
    <p:extLst>
      <p:ext uri="{BB962C8B-B14F-4D97-AF65-F5344CB8AC3E}">
        <p14:creationId xmlns:p14="http://schemas.microsoft.com/office/powerpoint/2010/main" val="263377954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86A55-A0EC-43B4-A0D3-0D203903FA6A}"/>
              </a:ext>
            </a:extLst>
          </p:cNvPr>
          <p:cNvSpPr>
            <a:spLocks noGrp="1"/>
          </p:cNvSpPr>
          <p:nvPr>
            <p:ph type="title"/>
          </p:nvPr>
        </p:nvSpPr>
        <p:spPr/>
        <p:txBody>
          <a:bodyPr>
            <a:normAutofit/>
          </a:bodyPr>
          <a:lstStyle/>
          <a:p>
            <a:r>
              <a:rPr lang="en-US" sz="6750" dirty="0">
                <a:latin typeface="Times New Roman" panose="02020603050405020304" pitchFamily="18" charset="0"/>
                <a:ea typeface="MS Mincho" panose="02020609040205080304" pitchFamily="49" charset="-128"/>
              </a:rPr>
              <a:t>2.5. </a:t>
            </a:r>
            <a:r>
              <a:rPr lang="en-US" sz="6750" dirty="0" err="1">
                <a:latin typeface="Times New Roman" panose="02020603050405020304" pitchFamily="18" charset="0"/>
                <a:ea typeface="MS Mincho" panose="02020609040205080304" pitchFamily="49" charset="-128"/>
              </a:rPr>
              <a:t>Tham</a:t>
            </a:r>
            <a:r>
              <a:rPr lang="en-US" sz="6750" dirty="0">
                <a:latin typeface="Times New Roman" panose="02020603050405020304" pitchFamily="18" charset="0"/>
                <a:ea typeface="MS Mincho" panose="02020609040205080304" pitchFamily="49" charset="-128"/>
              </a:rPr>
              <a:t> </a:t>
            </a:r>
            <a:r>
              <a:rPr lang="en-US" sz="6750" dirty="0" err="1">
                <a:latin typeface="Times New Roman" panose="02020603050405020304" pitchFamily="18" charset="0"/>
                <a:ea typeface="MS Mincho" panose="02020609040205080304" pitchFamily="49" charset="-128"/>
              </a:rPr>
              <a:t>vấn</a:t>
            </a:r>
            <a:r>
              <a:rPr lang="en-US" sz="6750" dirty="0">
                <a:latin typeface="Times New Roman" panose="02020603050405020304" pitchFamily="18" charset="0"/>
                <a:ea typeface="MS Mincho" panose="02020609040205080304" pitchFamily="49" charset="-128"/>
              </a:rPr>
              <a:t> </a:t>
            </a:r>
            <a:r>
              <a:rPr lang="en-US" sz="6750" dirty="0" err="1">
                <a:latin typeface="Times New Roman" panose="02020603050405020304" pitchFamily="18" charset="0"/>
                <a:ea typeface="MS Mincho" panose="02020609040205080304" pitchFamily="49" charset="-128"/>
              </a:rPr>
              <a:t>giá</a:t>
            </a:r>
            <a:endParaRPr lang="en-GB" sz="6750" dirty="0"/>
          </a:p>
        </p:txBody>
      </p:sp>
      <p:graphicFrame>
        <p:nvGraphicFramePr>
          <p:cNvPr id="4" name="Diagram 3">
            <a:extLst>
              <a:ext uri="{FF2B5EF4-FFF2-40B4-BE49-F238E27FC236}">
                <a16:creationId xmlns:a16="http://schemas.microsoft.com/office/drawing/2014/main" id="{9A729723-1F76-4DE4-B6B4-B156D4073B18}"/>
              </a:ext>
            </a:extLst>
          </p:cNvPr>
          <p:cNvGraphicFramePr/>
          <p:nvPr/>
        </p:nvGraphicFramePr>
        <p:xfrm>
          <a:off x="819150" y="2159000"/>
          <a:ext cx="16325850" cy="8128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31667201"/>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30D4D-2B1C-4F25-B829-187805EB95B2}"/>
              </a:ext>
            </a:extLst>
          </p:cNvPr>
          <p:cNvSpPr>
            <a:spLocks noGrp="1"/>
          </p:cNvSpPr>
          <p:nvPr>
            <p:ph type="title"/>
          </p:nvPr>
        </p:nvSpPr>
        <p:spPr/>
        <p:txBody>
          <a:bodyPr>
            <a:normAutofit fontScale="90000"/>
          </a:bodyPr>
          <a:lstStyle/>
          <a:p>
            <a:r>
              <a:rPr lang="en-US" sz="6600" dirty="0">
                <a:latin typeface="Times New Roman" panose="02020603050405020304" pitchFamily="18" charset="0"/>
                <a:cs typeface="Times New Roman" panose="02020603050405020304" pitchFamily="18" charset="0"/>
              </a:rPr>
              <a:t>2.5.1.Khái </a:t>
            </a:r>
            <a:r>
              <a:rPr lang="en-US" sz="6600" dirty="0" err="1">
                <a:latin typeface="Times New Roman" panose="02020603050405020304" pitchFamily="18" charset="0"/>
                <a:cs typeface="Times New Roman" panose="02020603050405020304" pitchFamily="18" charset="0"/>
              </a:rPr>
              <a:t>niệm</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về</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tham</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vấn</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giá</a:t>
            </a:r>
            <a:br>
              <a:rPr lang="en-GB" sz="6600" dirty="0">
                <a:latin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14F374CB-FFA9-4483-BE59-F2545F53CB73}"/>
              </a:ext>
            </a:extLst>
          </p:cNvPr>
          <p:cNvSpPr>
            <a:spLocks noGrp="1"/>
          </p:cNvSpPr>
          <p:nvPr>
            <p:ph idx="1"/>
          </p:nvPr>
        </p:nvSpPr>
        <p:spPr>
          <a:xfrm>
            <a:off x="1043940" y="1879997"/>
            <a:ext cx="15773400" cy="6527007"/>
          </a:xfrm>
        </p:spPr>
        <p:txBody>
          <a:bodyPr>
            <a:normAutofit/>
          </a:bodyPr>
          <a:lstStyle/>
          <a:p>
            <a:pPr marL="0" indent="0">
              <a:buNone/>
            </a:pPr>
            <a:r>
              <a:rPr lang="vi-VN" sz="4500" dirty="0">
                <a:latin typeface="+mj-lt"/>
              </a:rPr>
              <a:t>Tham vấn giá là việc cán bộ Hải quan muốn xác định lại giá của một hoặc nhiều mặt hàng nhập khẩu, xuất khẩu của doanh nghiệp, nhằm đánh giá việc tuân thủ pháp luật trong khai báo và xác định trị giá hải quan của người khai hải quan để đảm bảo tuân thủ đúng các nguyên tắc, phương pháp xác định trị giá hải quan; thu đúng, thu đủ thuế cho ngân sách Nhà nước.</a:t>
            </a:r>
            <a:endParaRPr lang="en-GB" sz="4500" dirty="0">
              <a:latin typeface="+mj-lt"/>
            </a:endParaRPr>
          </a:p>
        </p:txBody>
      </p:sp>
      <p:pic>
        <p:nvPicPr>
          <p:cNvPr id="5" name="Picture 4">
            <a:extLst>
              <a:ext uri="{FF2B5EF4-FFF2-40B4-BE49-F238E27FC236}">
                <a16:creationId xmlns:a16="http://schemas.microsoft.com/office/drawing/2014/main" id="{A9E5EA0A-4A69-4E18-97A7-3EEADF4A3113}"/>
              </a:ext>
            </a:extLst>
          </p:cNvPr>
          <p:cNvPicPr>
            <a:picLocks noChangeAspect="1"/>
          </p:cNvPicPr>
          <p:nvPr/>
        </p:nvPicPr>
        <p:blipFill>
          <a:blip r:embed="rId2"/>
          <a:stretch>
            <a:fillRect/>
          </a:stretch>
        </p:blipFill>
        <p:spPr>
          <a:xfrm>
            <a:off x="5648960" y="5806440"/>
            <a:ext cx="9911715" cy="4480560"/>
          </a:xfrm>
          <a:prstGeom prst="rect">
            <a:avLst/>
          </a:prstGeom>
        </p:spPr>
      </p:pic>
    </p:spTree>
    <p:extLst>
      <p:ext uri="{BB962C8B-B14F-4D97-AF65-F5344CB8AC3E}">
        <p14:creationId xmlns:p14="http://schemas.microsoft.com/office/powerpoint/2010/main" val="1525581997"/>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A77FCB-3CE5-4E2F-AEF1-6232A61B3C46}"/>
              </a:ext>
            </a:extLst>
          </p:cNvPr>
          <p:cNvSpPr>
            <a:spLocks noGrp="1"/>
          </p:cNvSpPr>
          <p:nvPr>
            <p:ph idx="1"/>
          </p:nvPr>
        </p:nvSpPr>
        <p:spPr>
          <a:xfrm>
            <a:off x="396240" y="1763077"/>
            <a:ext cx="17419320" cy="8935403"/>
          </a:xfrm>
        </p:spPr>
        <p:txBody>
          <a:bodyPr>
            <a:noAutofit/>
          </a:bodyPr>
          <a:lstStyle/>
          <a:p>
            <a:pPr algn="l"/>
            <a:r>
              <a:rPr lang="vi-VN" b="1" i="0" dirty="0">
                <a:effectLst/>
                <a:latin typeface="+mj-lt"/>
              </a:rPr>
              <a:t>Đối tượng thực hiện thủ tục tham vấn giá:</a:t>
            </a:r>
            <a:br>
              <a:rPr lang="vi-VN" b="1" i="0" dirty="0">
                <a:effectLst/>
                <a:latin typeface="+mj-lt"/>
              </a:rPr>
            </a:br>
            <a:r>
              <a:rPr lang="vi-VN" b="0" i="0" dirty="0">
                <a:effectLst/>
                <a:latin typeface="+mj-lt"/>
              </a:rPr>
              <a:t>"Tham vấn trị giá tính thuế" là việc </a:t>
            </a:r>
            <a:r>
              <a:rPr lang="vi-VN" b="1" i="0" dirty="0">
                <a:effectLst/>
                <a:latin typeface="+mj-lt"/>
              </a:rPr>
              <a:t>cơ quan Hải quan và người khai hải quan</a:t>
            </a:r>
            <a:r>
              <a:rPr lang="vi-VN" b="0" i="0" dirty="0">
                <a:effectLst/>
                <a:latin typeface="+mj-lt"/>
              </a:rPr>
              <a:t> trao đổi, cung cấp thông tin liên quan đến việc xác định trị giá tính thuế đã kê khai, theo yêu cầu của người khai hải quan để giải trình sự nghi vấn của cơ quan Hải quan.</a:t>
            </a:r>
          </a:p>
          <a:p>
            <a:pPr algn="l"/>
            <a:r>
              <a:rPr lang="vi-VN" b="1" i="0" dirty="0">
                <a:effectLst/>
                <a:latin typeface="+mj-lt"/>
              </a:rPr>
              <a:t>Cơ quan thực hiện thủ tục tham vấn giá:</a:t>
            </a:r>
            <a:br>
              <a:rPr lang="vi-VN" b="1" i="0" dirty="0">
                <a:effectLst/>
                <a:latin typeface="+mj-lt"/>
              </a:rPr>
            </a:br>
            <a:r>
              <a:rPr lang="vi-VN" b="0" i="0" dirty="0">
                <a:effectLst/>
                <a:latin typeface="+mj-lt"/>
              </a:rPr>
              <a:t>- </a:t>
            </a:r>
            <a:r>
              <a:rPr lang="vi-VN" b="1" i="0" dirty="0">
                <a:effectLst/>
                <a:latin typeface="+mj-lt"/>
              </a:rPr>
              <a:t>Trách nhiệm thực hiện</a:t>
            </a:r>
            <a:r>
              <a:rPr lang="vi-VN" b="0" i="0" dirty="0">
                <a:effectLst/>
                <a:latin typeface="+mj-lt"/>
              </a:rPr>
              <a:t>: Cơ quan Hải quan tổ chức tham vấn, kiểm tra hồ sơ, chứng từ, tài liệu do người khai hải quan nộp, xuất trình theo quy định để làm rõ nghi vấn trị giá khai báo.</a:t>
            </a:r>
            <a:br>
              <a:rPr lang="vi-VN" b="0" i="0" dirty="0">
                <a:effectLst/>
                <a:latin typeface="+mj-lt"/>
              </a:rPr>
            </a:br>
            <a:r>
              <a:rPr lang="vi-VN" b="0" i="0" dirty="0">
                <a:effectLst/>
                <a:latin typeface="+mj-lt"/>
              </a:rPr>
              <a:t>- </a:t>
            </a:r>
            <a:r>
              <a:rPr lang="vi-VN" b="1" i="0" dirty="0">
                <a:effectLst/>
                <a:latin typeface="+mj-lt"/>
              </a:rPr>
              <a:t>Thẩm quyền tham vấn</a:t>
            </a:r>
            <a:r>
              <a:rPr lang="vi-VN" b="0" i="0" dirty="0">
                <a:effectLst/>
                <a:latin typeface="+mj-lt"/>
              </a:rPr>
              <a:t>: Cục trưởng Cục Hải quan tỉnh, thành phố tổ chức thực hiện tham vấn và chịu trách nhiệm toàn diện về hiệu quả công tác tham vấn tại đơn vị. Căn cứ tình hình thực tế, đặc điểm địa bàn, Cục trưởng Cục Hải quan có thể phân cấp cho Chi cục trưởng Chi cục Hải quan thực hiện việc tham vấn.</a:t>
            </a:r>
          </a:p>
          <a:p>
            <a:endParaRPr lang="en-GB" dirty="0">
              <a:latin typeface="+mj-lt"/>
            </a:endParaRPr>
          </a:p>
        </p:txBody>
      </p:sp>
      <p:sp>
        <p:nvSpPr>
          <p:cNvPr id="4" name="Title 1">
            <a:extLst>
              <a:ext uri="{FF2B5EF4-FFF2-40B4-BE49-F238E27FC236}">
                <a16:creationId xmlns:a16="http://schemas.microsoft.com/office/drawing/2014/main" id="{DCDD3FDA-642F-4AA5-8DA2-84042BA27323}"/>
              </a:ext>
            </a:extLst>
          </p:cNvPr>
          <p:cNvSpPr>
            <a:spLocks noGrp="1"/>
          </p:cNvSpPr>
          <p:nvPr>
            <p:ph type="title"/>
          </p:nvPr>
        </p:nvSpPr>
        <p:spPr>
          <a:xfrm>
            <a:off x="1257300" y="547688"/>
            <a:ext cx="15773400" cy="1988345"/>
          </a:xfrm>
        </p:spPr>
        <p:txBody>
          <a:bodyPr/>
          <a:lstStyle/>
          <a:p>
            <a:r>
              <a:rPr lang="en-US" sz="6600" dirty="0">
                <a:latin typeface="Times New Roman" panose="02020603050405020304" pitchFamily="18" charset="0"/>
                <a:cs typeface="Times New Roman" panose="02020603050405020304" pitchFamily="18" charset="0"/>
              </a:rPr>
              <a:t>2.5.1.Khái </a:t>
            </a:r>
            <a:r>
              <a:rPr lang="en-US" sz="6600" dirty="0" err="1">
                <a:latin typeface="Times New Roman" panose="02020603050405020304" pitchFamily="18" charset="0"/>
                <a:cs typeface="Times New Roman" panose="02020603050405020304" pitchFamily="18" charset="0"/>
              </a:rPr>
              <a:t>niệm</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về</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tham</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vấn</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giá</a:t>
            </a:r>
            <a:br>
              <a:rPr lang="en-GB" sz="6600" dirty="0">
                <a:latin typeface="Times New Roman" panose="02020603050405020304" pitchFamily="18" charset="0"/>
                <a:cs typeface="Times New Roman" panose="02020603050405020304" pitchFamily="18" charset="0"/>
              </a:rPr>
            </a:br>
            <a:endParaRPr lang="en-GB" dirty="0"/>
          </a:p>
        </p:txBody>
      </p:sp>
    </p:spTree>
    <p:extLst>
      <p:ext uri="{BB962C8B-B14F-4D97-AF65-F5344CB8AC3E}">
        <p14:creationId xmlns:p14="http://schemas.microsoft.com/office/powerpoint/2010/main" val="2947075723"/>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1A51BE-807F-4484-90EF-8FBFC48C59E5}"/>
              </a:ext>
            </a:extLst>
          </p:cNvPr>
          <p:cNvSpPr>
            <a:spLocks noGrp="1"/>
          </p:cNvSpPr>
          <p:nvPr>
            <p:ph idx="1"/>
          </p:nvPr>
        </p:nvSpPr>
        <p:spPr>
          <a:xfrm>
            <a:off x="320040" y="0"/>
            <a:ext cx="18074640" cy="9814560"/>
          </a:xfrm>
        </p:spPr>
        <p:txBody>
          <a:bodyPr>
            <a:noAutofit/>
          </a:bodyPr>
          <a:lstStyle/>
          <a:p>
            <a:pPr marL="0" indent="0">
              <a:buNone/>
            </a:pPr>
            <a:r>
              <a:rPr lang="vi-VN" b="1" i="0" dirty="0">
                <a:effectLst/>
                <a:latin typeface="Times New Roman" panose="02020603050405020304" pitchFamily="18" charset="0"/>
                <a:cs typeface="Times New Roman" panose="02020603050405020304" pitchFamily="18" charset="0"/>
              </a:rPr>
              <a:t>Cơ sở pháp lý</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Luật Hải quan số 54/2014/QH13.</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Nghị định 08/2015/NĐ-CP ngày 21/01/2015.</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Thông tư 39/2015/TT-BTC.</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Thông tư 38/2015/TT-BTC đã được sửa, đổi bổ sung bởi</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Thông tư 39/2018/TT-BTC.</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Thông tư số 60/2019/TT-BTC.</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Quyết định 583/QĐ-TCHQ về Danh mục hàng hóa rủi ro về HS code và thuế ban hành ngày 22/03/2019 và có hiệu lực ngày 01/04/2019.</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Quyết định 2344/QĐ-TCHQ về Quy chế về cơ sở dữ liệu trị giá hải quan ban hành ngày 07/08/2015 và có hiệu lực ngày 22/08/2015.</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Quyết định 1810/QĐ-TCHQ về Quy trình kiểm tra, tham vấn và xác định trị giá hải quan đối với hàng hóa XNK ban hành ngày 15/06/2018 và có hiệu lực ngày 01/07/2018 (thay thế nội dung về trị giá hải quan tại Điều 55, 56, 57, 58 Quyết định số 1966/QĐ-TCHQ ngày 10/07/2015).</a:t>
            </a:r>
            <a:br>
              <a:rPr lang="vi-VN" dirty="0">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Quyết định 1304/QĐ-TCHQ về Phê duyệt đề án thí điểm tham vấn một lần, sử dụng kết quả tham vấn nhiều lần ban hành ngày 29/04/2020 và có hiệu lực từ ngày 10/05/ 2020.</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6887861"/>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820EE-1FC4-49A3-9BB2-C80D7E474604}"/>
              </a:ext>
            </a:extLst>
          </p:cNvPr>
          <p:cNvSpPr>
            <a:spLocks noGrp="1"/>
          </p:cNvSpPr>
          <p:nvPr>
            <p:ph type="title"/>
          </p:nvPr>
        </p:nvSpPr>
        <p:spPr>
          <a:xfrm>
            <a:off x="1130300" y="85327"/>
            <a:ext cx="15773400" cy="1988345"/>
          </a:xfrm>
        </p:spPr>
        <p:txBody>
          <a:bodyPr/>
          <a:lstStyle/>
          <a:p>
            <a:r>
              <a:rPr lang="en-US" sz="6600" dirty="0">
                <a:latin typeface="Times New Roman" panose="02020603050405020304" pitchFamily="18" charset="0"/>
                <a:cs typeface="Times New Roman" panose="02020603050405020304" pitchFamily="18" charset="0"/>
              </a:rPr>
              <a:t>2.5.2. </a:t>
            </a:r>
            <a:r>
              <a:rPr lang="en-US" sz="6600" dirty="0" err="1">
                <a:latin typeface="Times New Roman" panose="02020603050405020304" pitchFamily="18" charset="0"/>
                <a:cs typeface="Times New Roman" panose="02020603050405020304" pitchFamily="18" charset="0"/>
              </a:rPr>
              <a:t>Tác</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dụng</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của</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tham</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vấn</a:t>
            </a:r>
            <a:r>
              <a:rPr lang="en-US" sz="6600" dirty="0">
                <a:latin typeface="Times New Roman" panose="02020603050405020304" pitchFamily="18" charset="0"/>
                <a:cs typeface="Times New Roman" panose="02020603050405020304" pitchFamily="18" charset="0"/>
              </a:rPr>
              <a:t> </a:t>
            </a:r>
            <a:r>
              <a:rPr lang="en-US" sz="6600" dirty="0" err="1">
                <a:latin typeface="Times New Roman" panose="02020603050405020304" pitchFamily="18" charset="0"/>
                <a:cs typeface="Times New Roman" panose="02020603050405020304" pitchFamily="18" charset="0"/>
              </a:rPr>
              <a:t>giá</a:t>
            </a:r>
            <a:br>
              <a:rPr lang="en-GB" sz="6600" dirty="0">
                <a:latin typeface="Times New Roman" panose="02020603050405020304" pitchFamily="18" charset="0"/>
                <a:cs typeface="Times New Roman" panose="02020603050405020304" pitchFamily="18" charset="0"/>
              </a:rPr>
            </a:br>
            <a:endParaRPr lang="en-GB" dirty="0"/>
          </a:p>
        </p:txBody>
      </p:sp>
      <p:graphicFrame>
        <p:nvGraphicFramePr>
          <p:cNvPr id="4" name="Diagram 3">
            <a:extLst>
              <a:ext uri="{FF2B5EF4-FFF2-40B4-BE49-F238E27FC236}">
                <a16:creationId xmlns:a16="http://schemas.microsoft.com/office/drawing/2014/main" id="{698F0D07-9342-4C8B-9545-722BCE8C61CD}"/>
              </a:ext>
            </a:extLst>
          </p:cNvPr>
          <p:cNvGraphicFramePr/>
          <p:nvPr/>
        </p:nvGraphicFramePr>
        <p:xfrm>
          <a:off x="647699" y="1432561"/>
          <a:ext cx="16738602" cy="7508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0675185"/>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157A8-AF39-456F-A8BD-11116A7C6DDE}"/>
              </a:ext>
            </a:extLst>
          </p:cNvPr>
          <p:cNvSpPr>
            <a:spLocks noGrp="1"/>
          </p:cNvSpPr>
          <p:nvPr>
            <p:ph type="title"/>
          </p:nvPr>
        </p:nvSpPr>
        <p:spPr>
          <a:xfrm>
            <a:off x="1257300" y="547688"/>
            <a:ext cx="15773400" cy="1311593"/>
          </a:xfrm>
        </p:spPr>
        <p:txBody>
          <a:bodyPr>
            <a:normAutofit fontScale="90000"/>
          </a:bodyPr>
          <a:lstStyle/>
          <a:p>
            <a:pPr algn="ctr"/>
            <a:r>
              <a:rPr lang="en-US" sz="6600" b="1" dirty="0">
                <a:latin typeface="Times New Roman" panose="02020603050405020304" pitchFamily="18" charset="0"/>
                <a:cs typeface="Times New Roman" panose="02020603050405020304" pitchFamily="18" charset="0"/>
              </a:rPr>
              <a:t>2.5.3.Quy </a:t>
            </a:r>
            <a:r>
              <a:rPr lang="en-US" sz="6600" b="1" dirty="0" err="1">
                <a:latin typeface="Times New Roman" panose="02020603050405020304" pitchFamily="18" charset="0"/>
                <a:cs typeface="Times New Roman" panose="02020603050405020304" pitchFamily="18" charset="0"/>
              </a:rPr>
              <a:t>trình</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tham</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vấn</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giá</a:t>
            </a:r>
            <a:br>
              <a:rPr lang="en-GB" sz="6600" dirty="0">
                <a:latin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F051DA57-9300-4CC9-81B7-B573F3C6623C}"/>
              </a:ext>
            </a:extLst>
          </p:cNvPr>
          <p:cNvSpPr>
            <a:spLocks noGrp="1"/>
          </p:cNvSpPr>
          <p:nvPr>
            <p:ph idx="1"/>
          </p:nvPr>
        </p:nvSpPr>
        <p:spPr>
          <a:xfrm>
            <a:off x="1117600" y="1991677"/>
            <a:ext cx="16240760" cy="7975283"/>
          </a:xfrm>
        </p:spPr>
        <p:txBody>
          <a:bodyPr>
            <a:normAutofit/>
          </a:bodyPr>
          <a:lstStyle/>
          <a:p>
            <a:pPr marL="0" indent="0">
              <a:buNone/>
            </a:pPr>
            <a:r>
              <a:rPr lang="vi-VN" sz="4500" b="1" dirty="0">
                <a:latin typeface="Times New Roman" panose="02020603050405020304" pitchFamily="18" charset="0"/>
                <a:cs typeface="Times New Roman" panose="02020603050405020304" pitchFamily="18" charset="0"/>
              </a:rPr>
              <a:t>Hồ sơ cần chuẩn bị tham vấn giá</a:t>
            </a:r>
            <a:endParaRPr lang="en-US" sz="4500" b="1" dirty="0">
              <a:latin typeface="Times New Roman" panose="02020603050405020304" pitchFamily="18" charset="0"/>
              <a:cs typeface="Times New Roman" panose="02020603050405020304" pitchFamily="18" charset="0"/>
            </a:endParaRPr>
          </a:p>
          <a:p>
            <a:pPr marL="0" indent="0">
              <a:buNone/>
            </a:pPr>
            <a:r>
              <a:rPr lang="en-US" sz="4500" b="1" dirty="0">
                <a:latin typeface="Times New Roman" panose="02020603050405020304" pitchFamily="18" charset="0"/>
                <a:cs typeface="Times New Roman" panose="02020603050405020304" pitchFamily="18" charset="0"/>
              </a:rPr>
              <a:t>(1) </a:t>
            </a:r>
            <a:r>
              <a:rPr lang="vi-VN" sz="4500" b="1" dirty="0">
                <a:latin typeface="Times New Roman" panose="02020603050405020304" pitchFamily="18" charset="0"/>
                <a:cs typeface="Times New Roman" panose="02020603050405020304" pitchFamily="18" charset="0"/>
              </a:rPr>
              <a:t>Bộ chứng từ xuất nhập khẩu</a:t>
            </a:r>
            <a:br>
              <a:rPr lang="vi-VN" sz="4500" b="1" dirty="0">
                <a:latin typeface="Times New Roman" panose="02020603050405020304" pitchFamily="18" charset="0"/>
                <a:cs typeface="Times New Roman" panose="02020603050405020304" pitchFamily="18" charset="0"/>
              </a:rPr>
            </a:br>
            <a:r>
              <a:rPr lang="vi-VN" sz="4500" dirty="0">
                <a:latin typeface="Times New Roman" panose="02020603050405020304" pitchFamily="18" charset="0"/>
                <a:cs typeface="Times New Roman" panose="02020603050405020304" pitchFamily="18" charset="0"/>
              </a:rPr>
              <a:t>- Hợp đồng (Contract)</a:t>
            </a:r>
            <a:br>
              <a:rPr lang="vi-VN" sz="4500" dirty="0">
                <a:latin typeface="Times New Roman" panose="02020603050405020304" pitchFamily="18" charset="0"/>
                <a:cs typeface="Times New Roman" panose="02020603050405020304" pitchFamily="18" charset="0"/>
              </a:rPr>
            </a:br>
            <a:r>
              <a:rPr lang="vi-VN" sz="4500" dirty="0">
                <a:latin typeface="Times New Roman" panose="02020603050405020304" pitchFamily="18" charset="0"/>
                <a:cs typeface="Times New Roman" panose="02020603050405020304" pitchFamily="18" charset="0"/>
              </a:rPr>
              <a:t>- Hóa đơn thương mại (Commercial Invoice)</a:t>
            </a:r>
            <a:br>
              <a:rPr lang="vi-VN" sz="4500" dirty="0">
                <a:latin typeface="Times New Roman" panose="02020603050405020304" pitchFamily="18" charset="0"/>
                <a:cs typeface="Times New Roman" panose="02020603050405020304" pitchFamily="18" charset="0"/>
              </a:rPr>
            </a:br>
            <a:r>
              <a:rPr lang="vi-VN" sz="4500" dirty="0">
                <a:latin typeface="Times New Roman" panose="02020603050405020304" pitchFamily="18" charset="0"/>
                <a:cs typeface="Times New Roman" panose="02020603050405020304" pitchFamily="18" charset="0"/>
              </a:rPr>
              <a:t>- Packing list</a:t>
            </a:r>
            <a:br>
              <a:rPr lang="vi-VN" sz="4500" dirty="0">
                <a:latin typeface="Times New Roman" panose="02020603050405020304" pitchFamily="18" charset="0"/>
                <a:cs typeface="Times New Roman" panose="02020603050405020304" pitchFamily="18" charset="0"/>
              </a:rPr>
            </a:br>
            <a:r>
              <a:rPr lang="vi-VN" sz="4500" dirty="0">
                <a:latin typeface="Times New Roman" panose="02020603050405020304" pitchFamily="18" charset="0"/>
                <a:cs typeface="Times New Roman" panose="02020603050405020304" pitchFamily="18" charset="0"/>
              </a:rPr>
              <a:t>- Bill of lading/ AWB</a:t>
            </a:r>
            <a:br>
              <a:rPr lang="vi-VN" sz="4500" dirty="0">
                <a:latin typeface="Times New Roman" panose="02020603050405020304" pitchFamily="18" charset="0"/>
                <a:cs typeface="Times New Roman" panose="02020603050405020304" pitchFamily="18" charset="0"/>
              </a:rPr>
            </a:br>
            <a:r>
              <a:rPr lang="vi-VN" sz="4500" dirty="0">
                <a:latin typeface="Times New Roman" panose="02020603050405020304" pitchFamily="18" charset="0"/>
                <a:cs typeface="Times New Roman" panose="02020603050405020304" pitchFamily="18" charset="0"/>
              </a:rPr>
              <a:t>- Tờ khai hải quan nhập khẩu</a:t>
            </a:r>
            <a:br>
              <a:rPr lang="vi-VN" sz="4500" dirty="0">
                <a:latin typeface="Times New Roman" panose="02020603050405020304" pitchFamily="18" charset="0"/>
                <a:cs typeface="Times New Roman" panose="02020603050405020304" pitchFamily="18" charset="0"/>
              </a:rPr>
            </a:br>
            <a:r>
              <a:rPr lang="vi-VN" sz="4500" dirty="0">
                <a:latin typeface="Times New Roman" panose="02020603050405020304" pitchFamily="18" charset="0"/>
                <a:cs typeface="Times New Roman" panose="02020603050405020304" pitchFamily="18" charset="0"/>
              </a:rPr>
              <a:t>- Catalogue chi tiết hàng hóa</a:t>
            </a:r>
            <a:br>
              <a:rPr lang="vi-VN" sz="4500" dirty="0">
                <a:latin typeface="Times New Roman" panose="02020603050405020304" pitchFamily="18" charset="0"/>
                <a:cs typeface="Times New Roman" panose="02020603050405020304" pitchFamily="18" charset="0"/>
              </a:rPr>
            </a:br>
            <a:r>
              <a:rPr lang="vi-VN" sz="4500" dirty="0">
                <a:latin typeface="Times New Roman" panose="02020603050405020304" pitchFamily="18" charset="0"/>
                <a:cs typeface="Times New Roman" panose="02020603050405020304" pitchFamily="18" charset="0"/>
              </a:rPr>
              <a:t>- Chứng nhận xuất xứ (C/O) và các chứng từ chuyên ngành khác (Phyto, Health Cert,...)</a:t>
            </a:r>
            <a:endParaRPr lang="en-GB" sz="4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5700002"/>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AEA98E-EB1A-4CF1-A388-AE674A727EFD}"/>
              </a:ext>
            </a:extLst>
          </p:cNvPr>
          <p:cNvSpPr>
            <a:spLocks noGrp="1"/>
          </p:cNvSpPr>
          <p:nvPr>
            <p:ph idx="1"/>
          </p:nvPr>
        </p:nvSpPr>
        <p:spPr>
          <a:xfrm>
            <a:off x="716280" y="1097280"/>
            <a:ext cx="17221200" cy="9189720"/>
          </a:xfrm>
        </p:spPr>
        <p:txBody>
          <a:bodyPr>
            <a:noAutofit/>
          </a:bodyPr>
          <a:lstStyle/>
          <a:p>
            <a:pPr marL="0" indent="0">
              <a:buNone/>
            </a:pPr>
            <a:r>
              <a:rPr lang="en-US" b="1" i="0" dirty="0">
                <a:effectLst/>
                <a:latin typeface="Times New Roman" panose="02020603050405020304" pitchFamily="18" charset="0"/>
                <a:cs typeface="Times New Roman" panose="02020603050405020304" pitchFamily="18" charset="0"/>
              </a:rPr>
              <a:t>(</a:t>
            </a:r>
            <a:r>
              <a:rPr lang="vi-VN" b="1" i="0" dirty="0">
                <a:effectLst/>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a:t>
            </a:r>
            <a:r>
              <a:rPr lang="vi-VN" b="1" i="0" dirty="0">
                <a:effectLst/>
                <a:latin typeface="Times New Roman" panose="02020603050405020304" pitchFamily="18" charset="0"/>
                <a:cs typeface="Times New Roman" panose="02020603050405020304" pitchFamily="18" charset="0"/>
              </a:rPr>
              <a:t> Chứng từ thanh toán</a:t>
            </a:r>
            <a:br>
              <a:rPr lang="vi-VN" b="1"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Điện chuyển tiền</a:t>
            </a:r>
            <a:br>
              <a:rPr lang="vi-VN" b="0"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Chứng từ đàm phán thương mại giữa hai bên</a:t>
            </a:r>
            <a:br>
              <a:rPr lang="vi-VN" b="0"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Chào giá, báo giá</a:t>
            </a:r>
          </a:p>
          <a:p>
            <a:pPr marL="0" indent="0">
              <a:buNone/>
            </a:pPr>
            <a:r>
              <a:rPr lang="en-US" b="1" i="0" dirty="0">
                <a:effectLst/>
                <a:latin typeface="Times New Roman" panose="02020603050405020304" pitchFamily="18" charset="0"/>
                <a:cs typeface="Times New Roman" panose="02020603050405020304" pitchFamily="18" charset="0"/>
              </a:rPr>
              <a:t>(</a:t>
            </a:r>
            <a:r>
              <a:rPr lang="vi-VN" b="1" i="0" dirty="0">
                <a:effectLst/>
                <a:latin typeface="Times New Roman" panose="02020603050405020304" pitchFamily="18" charset="0"/>
                <a:cs typeface="Times New Roman" panose="02020603050405020304" pitchFamily="18" charset="0"/>
              </a:rPr>
              <a:t>3</a:t>
            </a:r>
            <a:r>
              <a:rPr lang="en-US" b="1" dirty="0">
                <a:latin typeface="Times New Roman" panose="02020603050405020304" pitchFamily="18" charset="0"/>
                <a:cs typeface="Times New Roman" panose="02020603050405020304" pitchFamily="18" charset="0"/>
              </a:rPr>
              <a:t>)</a:t>
            </a:r>
            <a:r>
              <a:rPr lang="vi-VN" b="1" i="0" dirty="0">
                <a:effectLst/>
                <a:latin typeface="Times New Roman" panose="02020603050405020304" pitchFamily="18" charset="0"/>
                <a:cs typeface="Times New Roman" panose="02020603050405020304" pitchFamily="18" charset="0"/>
              </a:rPr>
              <a:t> Hồ sơ bên tham vấn giá</a:t>
            </a:r>
            <a:br>
              <a:rPr lang="vi-VN" b="1"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Giấy phép kinh doanh đơn vị nhập khẩu.</a:t>
            </a:r>
            <a:br>
              <a:rPr lang="vi-VN" b="0"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Giấy ủy quyền cho người thực hiện tham vấn nếu không phải giám đốc doanh nghiệp (không chấp nhận Giấy giới thiệu).</a:t>
            </a:r>
            <a:br>
              <a:rPr lang="vi-VN" b="0"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CMND/ CCCD người thực hiện tham vấn.</a:t>
            </a:r>
            <a:br>
              <a:rPr lang="vi-VN" b="1" i="0" dirty="0">
                <a:effectLst/>
                <a:latin typeface="Times New Roman" panose="02020603050405020304" pitchFamily="18" charset="0"/>
                <a:cs typeface="Times New Roman" panose="02020603050405020304" pitchFamily="18" charset="0"/>
              </a:rPr>
            </a:br>
            <a:r>
              <a:rPr lang="en-US" b="1" i="0" dirty="0">
                <a:effectLst/>
                <a:latin typeface="Times New Roman" panose="02020603050405020304" pitchFamily="18" charset="0"/>
                <a:cs typeface="Times New Roman" panose="02020603050405020304" pitchFamily="18" charset="0"/>
              </a:rPr>
              <a:t>(4)</a:t>
            </a:r>
            <a:r>
              <a:rPr lang="vi-VN" b="1" i="0" dirty="0">
                <a:effectLst/>
                <a:latin typeface="Times New Roman" panose="02020603050405020304" pitchFamily="18" charset="0"/>
                <a:cs typeface="Times New Roman" panose="02020603050405020304" pitchFamily="18" charset="0"/>
              </a:rPr>
              <a:t> Hồ sơ bổ sung</a:t>
            </a:r>
            <a:br>
              <a:rPr lang="vi-VN" b="1"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Tờ khai nhập khẩu tương tự/ giống hệt đã từng nhập.</a:t>
            </a:r>
            <a:br>
              <a:rPr lang="vi-VN" b="0"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Thông tin chào bán của các đơn vị cùng nước xuất khẩu.</a:t>
            </a:r>
            <a:br>
              <a:rPr lang="vi-VN" b="0"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 Hóa đơn bán ra tại thị trường tiêu thụ (Việt Nam),…</a:t>
            </a:r>
          </a:p>
          <a:p>
            <a:pPr marL="0" indent="0">
              <a:buNone/>
            </a:pPr>
            <a:r>
              <a:rPr lang="vi-VN" b="1" i="0" dirty="0">
                <a:effectLst/>
                <a:latin typeface="Times New Roman" panose="02020603050405020304" pitchFamily="18" charset="0"/>
                <a:cs typeface="Times New Roman" panose="02020603050405020304" pitchFamily="18" charset="0"/>
              </a:rPr>
              <a:t>Thời hạn giải quyết:</a:t>
            </a:r>
            <a:br>
              <a:rPr lang="vi-VN" b="1" i="0" dirty="0">
                <a:effectLst/>
                <a:latin typeface="Times New Roman" panose="02020603050405020304" pitchFamily="18" charset="0"/>
                <a:cs typeface="Times New Roman" panose="02020603050405020304" pitchFamily="18" charset="0"/>
              </a:rPr>
            </a:br>
            <a:r>
              <a:rPr lang="vi-VN" b="0" i="0" dirty="0">
                <a:effectLst/>
                <a:latin typeface="Times New Roman" panose="02020603050405020304" pitchFamily="18" charset="0"/>
                <a:cs typeface="Times New Roman" panose="02020603050405020304" pitchFamily="18" charset="0"/>
              </a:rPr>
              <a:t>30 ngày kể từ ngày đăng ký tờ khai hải quan.</a:t>
            </a:r>
          </a:p>
          <a:p>
            <a:endParaRPr lang="en-GB"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406097EC-03F4-4EFE-AD84-6FFE6E99EA5B}"/>
              </a:ext>
            </a:extLst>
          </p:cNvPr>
          <p:cNvSpPr>
            <a:spLocks noGrp="1"/>
          </p:cNvSpPr>
          <p:nvPr>
            <p:ph type="title"/>
          </p:nvPr>
        </p:nvSpPr>
        <p:spPr>
          <a:xfrm>
            <a:off x="1546860" y="1"/>
            <a:ext cx="15773400" cy="1311593"/>
          </a:xfrm>
        </p:spPr>
        <p:txBody>
          <a:bodyPr>
            <a:normAutofit/>
          </a:bodyPr>
          <a:lstStyle/>
          <a:p>
            <a:pPr algn="ctr"/>
            <a:r>
              <a:rPr lang="en-US" sz="6600" b="1" dirty="0">
                <a:latin typeface="Times New Roman" panose="02020603050405020304" pitchFamily="18" charset="0"/>
                <a:cs typeface="Times New Roman" panose="02020603050405020304" pitchFamily="18" charset="0"/>
              </a:rPr>
              <a:t>2.5.3.Quy </a:t>
            </a:r>
            <a:r>
              <a:rPr lang="en-US" sz="6600" b="1" dirty="0" err="1">
                <a:latin typeface="Times New Roman" panose="02020603050405020304" pitchFamily="18" charset="0"/>
                <a:cs typeface="Times New Roman" panose="02020603050405020304" pitchFamily="18" charset="0"/>
              </a:rPr>
              <a:t>trình</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tham</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vấn</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giá</a:t>
            </a:r>
            <a:endParaRPr lang="en-GB" b="1" dirty="0"/>
          </a:p>
        </p:txBody>
      </p:sp>
    </p:spTree>
    <p:extLst>
      <p:ext uri="{BB962C8B-B14F-4D97-AF65-F5344CB8AC3E}">
        <p14:creationId xmlns:p14="http://schemas.microsoft.com/office/powerpoint/2010/main" val="2623298931"/>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6707B-2CA7-41EF-A71F-DAC80DF40FAA}"/>
              </a:ext>
            </a:extLst>
          </p:cNvPr>
          <p:cNvSpPr>
            <a:spLocks noGrp="1"/>
          </p:cNvSpPr>
          <p:nvPr>
            <p:ph type="title"/>
          </p:nvPr>
        </p:nvSpPr>
        <p:spPr>
          <a:xfrm>
            <a:off x="1512570" y="1"/>
            <a:ext cx="15773400" cy="1988345"/>
          </a:xfrm>
        </p:spPr>
        <p:txBody>
          <a:bodyPr/>
          <a:lstStyle/>
          <a:p>
            <a:pPr algn="ctr"/>
            <a:r>
              <a:rPr lang="en-US" sz="6600" b="1" dirty="0">
                <a:latin typeface="Times New Roman" panose="02020603050405020304" pitchFamily="18" charset="0"/>
                <a:cs typeface="Times New Roman" panose="02020603050405020304" pitchFamily="18" charset="0"/>
              </a:rPr>
              <a:t>2.5.3.Quy </a:t>
            </a:r>
            <a:r>
              <a:rPr lang="en-US" sz="6600" b="1" dirty="0" err="1">
                <a:latin typeface="Times New Roman" panose="02020603050405020304" pitchFamily="18" charset="0"/>
                <a:cs typeface="Times New Roman" panose="02020603050405020304" pitchFamily="18" charset="0"/>
              </a:rPr>
              <a:t>trình</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tham</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vấn</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giá</a:t>
            </a:r>
            <a:endParaRPr lang="en-GB" b="1" dirty="0"/>
          </a:p>
        </p:txBody>
      </p:sp>
      <p:sp>
        <p:nvSpPr>
          <p:cNvPr id="3" name="Content Placeholder 2">
            <a:extLst>
              <a:ext uri="{FF2B5EF4-FFF2-40B4-BE49-F238E27FC236}">
                <a16:creationId xmlns:a16="http://schemas.microsoft.com/office/drawing/2014/main" id="{7421C5F0-5402-435F-BD52-CBC6FDCE3A6C}"/>
              </a:ext>
            </a:extLst>
          </p:cNvPr>
          <p:cNvSpPr>
            <a:spLocks noGrp="1"/>
          </p:cNvSpPr>
          <p:nvPr>
            <p:ph idx="1"/>
          </p:nvPr>
        </p:nvSpPr>
        <p:spPr>
          <a:xfrm>
            <a:off x="521969" y="1493519"/>
            <a:ext cx="17754602" cy="8173721"/>
          </a:xfrm>
        </p:spPr>
        <p:txBody>
          <a:bodyPr>
            <a:noAutofit/>
          </a:bodyPr>
          <a:lstStyle/>
          <a:p>
            <a:pPr marL="0" indent="0">
              <a:buNone/>
            </a:pPr>
            <a:r>
              <a:rPr lang="vi-VN" sz="4500" b="1" dirty="0">
                <a:latin typeface="+mj-lt"/>
              </a:rPr>
              <a:t>Bước 1:</a:t>
            </a:r>
            <a:r>
              <a:rPr lang="vi-VN" sz="4500" dirty="0">
                <a:latin typeface="+mj-lt"/>
              </a:rPr>
              <a:t> Trình bày cơ sở bảo vệ giá bằng các hồ sơ liên quan, chuẩn bị các hồ sơ.</a:t>
            </a:r>
          </a:p>
          <a:p>
            <a:pPr marL="0" indent="0">
              <a:buNone/>
            </a:pPr>
            <a:r>
              <a:rPr lang="vi-VN" sz="4500" b="1" dirty="0">
                <a:latin typeface="+mj-lt"/>
              </a:rPr>
              <a:t>Bước 2:</a:t>
            </a:r>
            <a:r>
              <a:rPr lang="vi-VN" sz="4500" dirty="0">
                <a:latin typeface="+mj-lt"/>
              </a:rPr>
              <a:t> Vận dụng trong 6 nguyên tắc xác định trị giá theo Thông tư 39/2015/TT-BCT và giải trình hồ sơ.</a:t>
            </a:r>
            <a:br>
              <a:rPr lang="vi-VN" sz="4500" dirty="0">
                <a:latin typeface="+mj-lt"/>
              </a:rPr>
            </a:br>
            <a:r>
              <a:rPr lang="vi-VN" sz="4500" dirty="0">
                <a:latin typeface="+mj-lt"/>
              </a:rPr>
              <a:t>- Phương pháp trị giá giao dịch.</a:t>
            </a:r>
            <a:br>
              <a:rPr lang="vi-VN" sz="4500" dirty="0">
                <a:latin typeface="+mj-lt"/>
              </a:rPr>
            </a:br>
            <a:r>
              <a:rPr lang="vi-VN" sz="4500" dirty="0">
                <a:latin typeface="+mj-lt"/>
              </a:rPr>
              <a:t>- Phương pháp trị giá giao dịch của hàng hóa nhập khẩu giống hệt.</a:t>
            </a:r>
            <a:br>
              <a:rPr lang="vi-VN" sz="4500" dirty="0">
                <a:latin typeface="+mj-lt"/>
              </a:rPr>
            </a:br>
            <a:r>
              <a:rPr lang="vi-VN" sz="4500" dirty="0">
                <a:latin typeface="+mj-lt"/>
              </a:rPr>
              <a:t>- Phương pháp trị giá giao dịch của hàng hóa nhập khẩu tương tự.</a:t>
            </a:r>
            <a:br>
              <a:rPr lang="vi-VN" sz="4500" dirty="0">
                <a:latin typeface="+mj-lt"/>
              </a:rPr>
            </a:br>
            <a:r>
              <a:rPr lang="vi-VN" sz="4500" dirty="0">
                <a:latin typeface="+mj-lt"/>
              </a:rPr>
              <a:t>- Phương pháp trị giá khấu trừ.</a:t>
            </a:r>
            <a:br>
              <a:rPr lang="vi-VN" sz="4500" dirty="0">
                <a:latin typeface="+mj-lt"/>
              </a:rPr>
            </a:br>
            <a:r>
              <a:rPr lang="vi-VN" sz="4500" dirty="0">
                <a:latin typeface="+mj-lt"/>
              </a:rPr>
              <a:t>- Phương pháp trị giá tính toán.</a:t>
            </a:r>
            <a:br>
              <a:rPr lang="vi-VN" sz="4500" dirty="0">
                <a:latin typeface="+mj-lt"/>
              </a:rPr>
            </a:br>
            <a:r>
              <a:rPr lang="vi-VN" sz="4500" dirty="0">
                <a:latin typeface="+mj-lt"/>
              </a:rPr>
              <a:t>- Phương pháp suy lu</a:t>
            </a:r>
            <a:r>
              <a:rPr lang="vi-VN" sz="4500" dirty="0">
                <a:latin typeface="Times New Roman" panose="02020603050405020304" pitchFamily="18" charset="0"/>
                <a:cs typeface="Times New Roman" panose="02020603050405020304" pitchFamily="18" charset="0"/>
              </a:rPr>
              <a:t>ậ</a:t>
            </a:r>
            <a:r>
              <a:rPr lang="en-US" sz="4500" dirty="0">
                <a:latin typeface="Times New Roman" panose="02020603050405020304" pitchFamily="18" charset="0"/>
                <a:cs typeface="Times New Roman" panose="02020603050405020304" pitchFamily="18" charset="0"/>
              </a:rPr>
              <a:t>n</a:t>
            </a:r>
            <a:r>
              <a:rPr lang="vi-VN" sz="4500" dirty="0">
                <a:latin typeface="+mj-lt"/>
              </a:rPr>
              <a:t>.</a:t>
            </a:r>
          </a:p>
          <a:p>
            <a:pPr marL="0" indent="0">
              <a:buNone/>
            </a:pPr>
            <a:r>
              <a:rPr lang="vi-VN" sz="4500" b="1" dirty="0">
                <a:latin typeface="+mj-lt"/>
              </a:rPr>
              <a:t>Bước 3:</a:t>
            </a:r>
            <a:r>
              <a:rPr lang="vi-VN" sz="4500" dirty="0">
                <a:latin typeface="+mj-lt"/>
              </a:rPr>
              <a:t> Yêu cầu Hải quan cung cấp lý do và thông tin bác bỏ trị giá tính thuế.</a:t>
            </a:r>
          </a:p>
          <a:p>
            <a:pPr marL="0" indent="0">
              <a:buNone/>
            </a:pPr>
            <a:r>
              <a:rPr lang="vi-VN" sz="4500" b="1" dirty="0">
                <a:latin typeface="+mj-lt"/>
              </a:rPr>
              <a:t>Bước 4:</a:t>
            </a:r>
            <a:r>
              <a:rPr lang="vi-VN" sz="4500" dirty="0">
                <a:latin typeface="+mj-lt"/>
              </a:rPr>
              <a:t> Bổ sung các chứng từ theo yêu cầu của Hải quan (nếu có).</a:t>
            </a:r>
          </a:p>
          <a:p>
            <a:pPr marL="0" indent="0">
              <a:buNone/>
            </a:pPr>
            <a:endParaRPr lang="en-GB" sz="4500" dirty="0">
              <a:latin typeface="+mj-lt"/>
            </a:endParaRPr>
          </a:p>
        </p:txBody>
      </p:sp>
    </p:spTree>
    <p:extLst>
      <p:ext uri="{BB962C8B-B14F-4D97-AF65-F5344CB8AC3E}">
        <p14:creationId xmlns:p14="http://schemas.microsoft.com/office/powerpoint/2010/main" val="2100956744"/>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5F88A-CA9C-4179-BA99-AEEECFC15DD6}"/>
              </a:ext>
            </a:extLst>
          </p:cNvPr>
          <p:cNvSpPr>
            <a:spLocks noGrp="1"/>
          </p:cNvSpPr>
          <p:nvPr>
            <p:ph type="title"/>
          </p:nvPr>
        </p:nvSpPr>
        <p:spPr>
          <a:xfrm>
            <a:off x="1303020" y="-140734"/>
            <a:ext cx="15773400" cy="1988345"/>
          </a:xfrm>
        </p:spPr>
        <p:txBody>
          <a:bodyPr/>
          <a:lstStyle/>
          <a:p>
            <a:pPr algn="ctr"/>
            <a:r>
              <a:rPr lang="en-US" sz="6600" b="1" dirty="0">
                <a:latin typeface="Times New Roman" panose="02020603050405020304" pitchFamily="18" charset="0"/>
                <a:cs typeface="Times New Roman" panose="02020603050405020304" pitchFamily="18" charset="0"/>
              </a:rPr>
              <a:t>2.5.3.Quy </a:t>
            </a:r>
            <a:r>
              <a:rPr lang="en-US" sz="6600" b="1" dirty="0" err="1">
                <a:latin typeface="Times New Roman" panose="02020603050405020304" pitchFamily="18" charset="0"/>
                <a:cs typeface="Times New Roman" panose="02020603050405020304" pitchFamily="18" charset="0"/>
              </a:rPr>
              <a:t>trình</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tham</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vấn</a:t>
            </a:r>
            <a:r>
              <a:rPr lang="en-US" sz="6600" b="1" dirty="0">
                <a:latin typeface="Times New Roman" panose="02020603050405020304" pitchFamily="18" charset="0"/>
                <a:cs typeface="Times New Roman" panose="02020603050405020304" pitchFamily="18" charset="0"/>
              </a:rPr>
              <a:t> </a:t>
            </a:r>
            <a:r>
              <a:rPr lang="en-US" sz="6600" b="1" dirty="0" err="1">
                <a:latin typeface="Times New Roman" panose="02020603050405020304" pitchFamily="18" charset="0"/>
                <a:cs typeface="Times New Roman" panose="02020603050405020304" pitchFamily="18" charset="0"/>
              </a:rPr>
              <a:t>giá</a:t>
            </a:r>
            <a:endParaRPr lang="en-GB" b="1" dirty="0"/>
          </a:p>
        </p:txBody>
      </p:sp>
      <p:sp>
        <p:nvSpPr>
          <p:cNvPr id="3" name="Content Placeholder 2">
            <a:extLst>
              <a:ext uri="{FF2B5EF4-FFF2-40B4-BE49-F238E27FC236}">
                <a16:creationId xmlns:a16="http://schemas.microsoft.com/office/drawing/2014/main" id="{1460144D-5C46-439B-BB21-A9F7E96204F0}"/>
              </a:ext>
            </a:extLst>
          </p:cNvPr>
          <p:cNvSpPr>
            <a:spLocks noGrp="1"/>
          </p:cNvSpPr>
          <p:nvPr>
            <p:ph idx="1"/>
          </p:nvPr>
        </p:nvSpPr>
        <p:spPr>
          <a:xfrm>
            <a:off x="388620" y="1991557"/>
            <a:ext cx="17358360" cy="8920283"/>
          </a:xfrm>
        </p:spPr>
        <p:txBody>
          <a:bodyPr>
            <a:noAutofit/>
          </a:bodyPr>
          <a:lstStyle/>
          <a:p>
            <a:pPr marL="0" indent="0">
              <a:buNone/>
            </a:pPr>
            <a:r>
              <a:rPr lang="vi-VN" sz="4800" dirty="0">
                <a:latin typeface="+mj-lt"/>
              </a:rPr>
              <a:t>Người khai Hải quan:</a:t>
            </a:r>
          </a:p>
          <a:p>
            <a:pPr marL="0" indent="0">
              <a:buNone/>
            </a:pPr>
            <a:r>
              <a:rPr lang="vi-VN" sz="4800" dirty="0">
                <a:latin typeface="+mj-lt"/>
              </a:rPr>
              <a:t>– Khai báo trên tờ khai trị giá hàng hoá nhập khẩu (thủ công hoặc điện tử)</a:t>
            </a:r>
          </a:p>
          <a:p>
            <a:pPr marL="0" indent="0">
              <a:buNone/>
            </a:pPr>
            <a:r>
              <a:rPr lang="vi-VN" sz="4800" dirty="0">
                <a:latin typeface="+mj-lt"/>
              </a:rPr>
              <a:t>– Kiểm tra trị giá tính thuế khâu thông quan:</a:t>
            </a:r>
          </a:p>
          <a:p>
            <a:pPr algn="l"/>
            <a:r>
              <a:rPr lang="vi-VN" sz="4800" dirty="0">
                <a:latin typeface="+mj-lt"/>
              </a:rPr>
              <a:t>Nhận quyết định ấn định thuế, nộp thuế bổ sung theo luật định</a:t>
            </a:r>
          </a:p>
          <a:p>
            <a:pPr algn="l"/>
            <a:r>
              <a:rPr lang="vi-VN" sz="4800" dirty="0">
                <a:latin typeface="+mj-lt"/>
              </a:rPr>
              <a:t>Nhận thông báo theo mẫu số 1 ban hành kèm theo Thông tư 205/2010/TT-BTC và nêu ý kiến về việc chấp nhận hoặc không chấp nhận mức giá do cơ quan hải quan xác định tại mẫu số 1</a:t>
            </a:r>
          </a:p>
          <a:p>
            <a:pPr marL="0" indent="0">
              <a:buNone/>
            </a:pPr>
            <a:endParaRPr lang="en-GB" sz="4800" dirty="0">
              <a:latin typeface="+mj-lt"/>
            </a:endParaRPr>
          </a:p>
        </p:txBody>
      </p:sp>
    </p:spTree>
    <p:extLst>
      <p:ext uri="{BB962C8B-B14F-4D97-AF65-F5344CB8AC3E}">
        <p14:creationId xmlns:p14="http://schemas.microsoft.com/office/powerpoint/2010/main" val="1579855487"/>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6380" y="-229552"/>
            <a:ext cx="15773400" cy="1988345"/>
          </a:xfrm>
        </p:spPr>
        <p:txBody>
          <a:bodyPr/>
          <a:lstStyle/>
          <a:p>
            <a:pPr algn="ctr"/>
            <a:r>
              <a:rPr lang="en-US" b="1" dirty="0">
                <a:latin typeface="Times New Roman" panose="02020603050405020304" pitchFamily="18" charset="0"/>
                <a:cs typeface="Times New Roman" panose="02020603050405020304" pitchFamily="18" charset="0"/>
              </a:rPr>
              <a:t>2.5.3.Quy </a:t>
            </a:r>
            <a:r>
              <a:rPr lang="en-US" b="1" dirty="0" err="1">
                <a:latin typeface="Times New Roman" panose="02020603050405020304" pitchFamily="18" charset="0"/>
                <a:cs typeface="Times New Roman" panose="02020603050405020304" pitchFamily="18" charset="0"/>
              </a:rPr>
              <a:t>trình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tham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vấn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giá</a:t>
            </a:r>
            <a:endParaRPr lang="en-US" b="1" dirty="0"/>
          </a:p>
        </p:txBody>
      </p:sp>
      <p:sp>
        <p:nvSpPr>
          <p:cNvPr id="3" name="Content Placeholder 2"/>
          <p:cNvSpPr>
            <a:spLocks noGrp="1"/>
          </p:cNvSpPr>
          <p:nvPr>
            <p:ph idx="1"/>
          </p:nvPr>
        </p:nvSpPr>
        <p:spPr>
          <a:xfrm>
            <a:off x="304800" y="1234440"/>
            <a:ext cx="17541240" cy="8930640"/>
          </a:xfrm>
        </p:spPr>
        <p:txBody>
          <a:bodyPr>
            <a:normAutofit/>
          </a:bodyPr>
          <a:lstStyle/>
          <a:p>
            <a:pPr marL="0" indent="0">
              <a:buNone/>
            </a:pPr>
            <a:r>
              <a:rPr lang="vi-VN" b="1" dirty="0">
                <a:latin typeface="Times New Roman" panose="02020603050405020304" pitchFamily="18" charset="0"/>
                <a:cs typeface="Times New Roman" panose="02020603050405020304" pitchFamily="18" charset="0"/>
              </a:rPr>
              <a:t>Người khai Hải quan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tt</a:t>
            </a:r>
            <a:r>
              <a:rPr lang="en-US" b="1" dirty="0">
                <a:latin typeface="Times New Roman" panose="02020603050405020304" pitchFamily="18" charset="0"/>
                <a:cs typeface="Times New Roman" panose="02020603050405020304" pitchFamily="18" charset="0"/>
              </a:rPr>
              <a:t>)</a:t>
            </a:r>
          </a:p>
          <a:p>
            <a:r>
              <a:rPr lang="vi-VN" dirty="0">
                <a:latin typeface="Times New Roman" panose="02020603050405020304" pitchFamily="18" charset="0"/>
                <a:cs typeface="Times New Roman" panose="02020603050405020304" pitchFamily="18" charset="0"/>
              </a:rPr>
              <a:t>Trường hợp thống nhất với mức giá do cơ quan hải quan xác định: Nhận thông báo xác định trị giá của cơ quan Hải quan và nộp thuế theo mức giá do cơ quan Hải quan xác định tại Mẫu số 1</a:t>
            </a:r>
          </a:p>
          <a:p>
            <a:r>
              <a:rPr lang="vi-VN" dirty="0">
                <a:latin typeface="Times New Roman" panose="02020603050405020304" pitchFamily="18" charset="0"/>
                <a:cs typeface="Times New Roman" panose="02020603050405020304" pitchFamily="18" charset="0"/>
              </a:rPr>
              <a:t>Trường hợp không thống nhất với mức giá do cơ quan hải quan xác định: Nộp khoản bảo đảm và tham gia tham vấn</a:t>
            </a:r>
          </a:p>
          <a:p>
            <a:r>
              <a:rPr lang="vi-VN" dirty="0">
                <a:latin typeface="Times New Roman" panose="02020603050405020304" pitchFamily="18" charset="0"/>
                <a:cs typeface="Times New Roman" panose="02020603050405020304" pitchFamily="18" charset="0"/>
              </a:rPr>
              <a:t>Tham vấn, xác định trị giá tính thuế:</a:t>
            </a:r>
          </a:p>
          <a:p>
            <a:pPr marL="0" indent="0">
              <a:buNone/>
            </a:pPr>
            <a:r>
              <a:rPr lang="vi-VN" dirty="0">
                <a:latin typeface="Times New Roman" panose="02020603050405020304" pitchFamily="18" charset="0"/>
                <a:cs typeface="Times New Roman" panose="02020603050405020304" pitchFamily="18" charset="0"/>
              </a:rPr>
              <a:t>+ Nhận giấy mời tham vấn theo mẫu số 3 ban hành kèm theo Thông tư 205/2010/TT-BTC</a:t>
            </a:r>
          </a:p>
          <a:p>
            <a:pPr marL="0" indent="0">
              <a:buNone/>
            </a:pPr>
            <a:r>
              <a:rPr lang="vi-VN" dirty="0">
                <a:latin typeface="Times New Roman" panose="02020603050405020304" pitchFamily="18" charset="0"/>
                <a:cs typeface="Times New Roman" panose="02020603050405020304" pitchFamily="18" charset="0"/>
              </a:rPr>
              <a:t>+ Cử đại diện có thẩm quyền tham gia tham vấn theo giấy mời tham vấn</a:t>
            </a:r>
          </a:p>
          <a:p>
            <a:pPr marL="0" indent="0">
              <a:buNone/>
            </a:pPr>
            <a:r>
              <a:rPr lang="vi-VN" dirty="0">
                <a:latin typeface="Times New Roman" panose="02020603050405020304" pitchFamily="18" charset="0"/>
                <a:cs typeface="Times New Roman" panose="02020603050405020304" pitchFamily="18" charset="0"/>
              </a:rPr>
              <a:t>+ Nhận Thông báo theo mẫu số 4 ban hành kèm theo Thông tư 205/2010/TT-BTC về việc chấp nhận hoặc bác bỏ trị giá khai báo và Quyết định ấn định thuế</a:t>
            </a:r>
          </a:p>
          <a:p>
            <a:pPr marL="0" indent="0">
              <a:buNone/>
            </a:pPr>
            <a:r>
              <a:rPr lang="vi-VN" dirty="0">
                <a:latin typeface="Times New Roman" panose="02020603050405020304" pitchFamily="18" charset="0"/>
                <a:cs typeface="Times New Roman" panose="02020603050405020304" pitchFamily="18" charset="0"/>
              </a:rPr>
              <a:t>+ Nộp thuế theo quy địn</a:t>
            </a:r>
            <a:r>
              <a:rPr lang="en-US" dirty="0">
                <a:latin typeface="Times New Roman" panose="02020603050405020304" pitchFamily="18" charset="0"/>
                <a:cs typeface="Times New Roman" panose="02020603050405020304" pitchFamily="18" charset="0"/>
              </a:rPr>
              <a:t>h</a:t>
            </a:r>
            <a:endParaRPr 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6254190"/>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BA4286-429D-4873-B358-A3BB072C6EB2}"/>
              </a:ext>
            </a:extLst>
          </p:cNvPr>
          <p:cNvSpPr>
            <a:spLocks noGrp="1"/>
          </p:cNvSpPr>
          <p:nvPr>
            <p:ph idx="1"/>
          </p:nvPr>
        </p:nvSpPr>
        <p:spPr>
          <a:xfrm>
            <a:off x="213360" y="1758792"/>
            <a:ext cx="17876520" cy="10814208"/>
          </a:xfrm>
        </p:spPr>
        <p:txBody>
          <a:bodyPr>
            <a:noAutofit/>
          </a:bodyPr>
          <a:lstStyle/>
          <a:p>
            <a:pPr marL="0" indent="0">
              <a:buNone/>
            </a:pPr>
            <a:r>
              <a:rPr lang="vi-VN" sz="4800" b="1" dirty="0">
                <a:latin typeface="+mj-lt"/>
              </a:rPr>
              <a:t>* Cơ quan hải quan:</a:t>
            </a:r>
          </a:p>
          <a:p>
            <a:pPr marL="0" indent="0">
              <a:buNone/>
            </a:pPr>
            <a:r>
              <a:rPr lang="vi-VN" sz="4800" dirty="0">
                <a:latin typeface="+mj-lt"/>
              </a:rPr>
              <a:t>– Kiểm tra nội dung khai báo của người khai Hải quan trên tờ khai trị giá tính thuế hàng hoá nhập khẩu (thủ công hoặc điện tử))</a:t>
            </a:r>
          </a:p>
          <a:p>
            <a:pPr marL="0" indent="0">
              <a:buNone/>
            </a:pPr>
            <a:r>
              <a:rPr lang="vi-VN" sz="4800" dirty="0">
                <a:latin typeface="+mj-lt"/>
              </a:rPr>
              <a:t>– Kiểm tra trị giá tính thuế khâu thông quan:</a:t>
            </a:r>
          </a:p>
          <a:p>
            <a:pPr marL="0" indent="0">
              <a:buNone/>
            </a:pPr>
            <a:r>
              <a:rPr lang="vi-VN" sz="4800" dirty="0">
                <a:latin typeface="+mj-lt"/>
              </a:rPr>
              <a:t>+ Bác bỏ trị giá tính thuế, ra quyết định ấn định thuế nếu phát hiện một trong các sai phạm quy định tại Thông tư số 205/2010/TT-BTC ngày 15 /12/2010.</a:t>
            </a:r>
          </a:p>
          <a:p>
            <a:pPr marL="0" indent="0">
              <a:buNone/>
            </a:pPr>
            <a:r>
              <a:rPr lang="vi-VN" sz="4800" dirty="0">
                <a:latin typeface="+mj-lt"/>
              </a:rPr>
              <a:t>+ Thông báo theo mẫu số 1 cho người khai Hải quan biết cơ sở, căn cứ nghi vấn mức giá khai báo, phương pháp, mức giá do cơ quan hải quan xác định trong trường hợp nghi vấn về mức giá</a:t>
            </a:r>
          </a:p>
          <a:p>
            <a:pPr marL="0" indent="0">
              <a:buNone/>
            </a:pPr>
            <a:endParaRPr lang="en-GB" sz="2250" dirty="0">
              <a:latin typeface="+mj-lt"/>
            </a:endParaRPr>
          </a:p>
        </p:txBody>
      </p:sp>
      <p:sp>
        <p:nvSpPr>
          <p:cNvPr id="4" name="Title 1"/>
          <p:cNvSpPr>
            <a:spLocks noGrp="1"/>
          </p:cNvSpPr>
          <p:nvPr>
            <p:ph type="title"/>
          </p:nvPr>
        </p:nvSpPr>
        <p:spPr>
          <a:xfrm>
            <a:off x="1516380" y="-229552"/>
            <a:ext cx="15773400" cy="1988345"/>
          </a:xfrm>
        </p:spPr>
        <p:txBody>
          <a:bodyPr/>
          <a:lstStyle/>
          <a:p>
            <a:pPr algn="ctr"/>
            <a:r>
              <a:rPr lang="en-US" b="1" dirty="0">
                <a:latin typeface="Times New Roman" panose="02020603050405020304" pitchFamily="18" charset="0"/>
                <a:cs typeface="Times New Roman" panose="02020603050405020304" pitchFamily="18" charset="0"/>
              </a:rPr>
              <a:t>2.5.3.Quy </a:t>
            </a:r>
            <a:r>
              <a:rPr lang="en-US" b="1" dirty="0" err="1">
                <a:latin typeface="Times New Roman" panose="02020603050405020304" pitchFamily="18" charset="0"/>
                <a:cs typeface="Times New Roman" panose="02020603050405020304" pitchFamily="18" charset="0"/>
              </a:rPr>
              <a:t>trình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tham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vấn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giá</a:t>
            </a:r>
            <a:endParaRPr lang="en-US" b="1" dirty="0"/>
          </a:p>
        </p:txBody>
      </p:sp>
    </p:spTree>
    <p:extLst>
      <p:ext uri="{BB962C8B-B14F-4D97-AF65-F5344CB8AC3E}">
        <p14:creationId xmlns:p14="http://schemas.microsoft.com/office/powerpoint/2010/main" val="1902987129"/>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5280" y="1758792"/>
            <a:ext cx="17708880" cy="9144000"/>
          </a:xfrm>
        </p:spPr>
        <p:txBody>
          <a:bodyPr>
            <a:normAutofit/>
          </a:bodyPr>
          <a:lstStyle/>
          <a:p>
            <a:r>
              <a:rPr lang="vi-VN" dirty="0">
                <a:latin typeface="Times New Roman" panose="02020603050405020304" pitchFamily="18" charset="0"/>
                <a:cs typeface="Times New Roman" panose="02020603050405020304" pitchFamily="18" charset="0"/>
              </a:rPr>
              <a:t>Trường hợp người khai thống nhất với phương pháp và mức giá do cơ quan Hải quan xác định tại mẫu số 1: Ra thông báo xác định trị giá, ấn định thuế</a:t>
            </a:r>
          </a:p>
          <a:p>
            <a:r>
              <a:rPr lang="vi-VN" dirty="0">
                <a:latin typeface="Times New Roman" panose="02020603050405020304" pitchFamily="18" charset="0"/>
                <a:cs typeface="Times New Roman" panose="02020603050405020304" pitchFamily="18" charset="0"/>
              </a:rPr>
              <a:t>Trường hợp người khai không thống nhất với phương pháp và mức giá do cơ quan Hải quan xác định:</a:t>
            </a:r>
          </a:p>
          <a:p>
            <a:pPr marL="0" indent="0">
              <a:buNone/>
            </a:pPr>
            <a:r>
              <a:rPr lang="vi-VN">
                <a:latin typeface="Times New Roman" panose="02020603050405020304" pitchFamily="18" charset="0"/>
                <a:cs typeface="Times New Roman" panose="02020603050405020304" pitchFamily="18" charset="0"/>
              </a:rPr>
              <a:t>Tính </a:t>
            </a:r>
            <a:r>
              <a:rPr lang="vi-VN" dirty="0">
                <a:latin typeface="Times New Roman" panose="02020603050405020304" pitchFamily="18" charset="0"/>
                <a:cs typeface="Times New Roman" panose="02020603050405020304" pitchFamily="18" charset="0"/>
              </a:rPr>
              <a:t>khoản bảo đảm theo mẫu số 2 ban hành kèm theo Thông tư 205/2010/TT-BTC</a:t>
            </a:r>
          </a:p>
          <a:p>
            <a:pPr marL="0" indent="0">
              <a:buNone/>
            </a:pPr>
            <a:r>
              <a:rPr lang="vi-VN">
                <a:latin typeface="Times New Roman" panose="02020603050405020304" pitchFamily="18" charset="0"/>
                <a:cs typeface="Times New Roman" panose="02020603050405020304" pitchFamily="18" charset="0"/>
              </a:rPr>
              <a:t>Yêu </a:t>
            </a:r>
            <a:r>
              <a:rPr lang="vi-VN" dirty="0">
                <a:latin typeface="Times New Roman" panose="02020603050405020304" pitchFamily="18" charset="0"/>
                <a:cs typeface="Times New Roman" panose="02020603050405020304" pitchFamily="18" charset="0"/>
              </a:rPr>
              <a:t>cầu Người khai Hải quan thực hiện khoản bảo đảm và tổ chức tham vấn</a:t>
            </a:r>
          </a:p>
          <a:p>
            <a:pPr marL="0" indent="0">
              <a:buNone/>
            </a:pPr>
            <a:r>
              <a:rPr lang="vi-VN" dirty="0">
                <a:latin typeface="Times New Roman" panose="02020603050405020304" pitchFamily="18" charset="0"/>
                <a:cs typeface="Times New Roman" panose="02020603050405020304" pitchFamily="18" charset="0"/>
              </a:rPr>
              <a:t>– Tham vấn, xác định trị giá tính thuế:</a:t>
            </a:r>
          </a:p>
          <a:p>
            <a:pPr marL="0" indent="0">
              <a:buNone/>
            </a:pPr>
            <a:r>
              <a:rPr lang="vi-VN" dirty="0">
                <a:latin typeface="Times New Roman" panose="02020603050405020304" pitchFamily="18" charset="0"/>
                <a:cs typeface="Times New Roman" panose="02020603050405020304" pitchFamily="18" charset="0"/>
              </a:rPr>
              <a:t>+ Gửi giấy mới tham vấn theo mẫu số 3 cho người khai hải quan</a:t>
            </a:r>
          </a:p>
          <a:p>
            <a:pPr marL="0" indent="0">
              <a:buNone/>
            </a:pPr>
            <a:r>
              <a:rPr lang="vi-VN" dirty="0">
                <a:latin typeface="Times New Roman" panose="02020603050405020304" pitchFamily="18" charset="0"/>
                <a:cs typeface="Times New Roman" panose="02020603050405020304" pitchFamily="18" charset="0"/>
              </a:rPr>
              <a:t>+ Chuẩn bị tham vấn, phân công cán bộ tham vấn và tổ chức tham vấn.</a:t>
            </a:r>
          </a:p>
          <a:p>
            <a:pPr marL="0" indent="0">
              <a:buNone/>
            </a:pPr>
            <a:r>
              <a:rPr lang="vi-VN" dirty="0">
                <a:latin typeface="Times New Roman" panose="02020603050405020304" pitchFamily="18" charset="0"/>
                <a:cs typeface="Times New Roman" panose="02020603050405020304" pitchFamily="18" charset="0"/>
              </a:rPr>
              <a:t>+ Trường hợp cơ quan hải quan bác bỏ mức giá </a:t>
            </a:r>
            <a:r>
              <a:rPr lang="vi-VN">
                <a:latin typeface="Times New Roman" panose="02020603050405020304" pitchFamily="18" charset="0"/>
                <a:cs typeface="Times New Roman" panose="02020603050405020304" pitchFamily="18" charset="0"/>
              </a:rPr>
              <a:t>khai báo</a:t>
            </a:r>
            <a:endParaRPr lang="en-US">
              <a:latin typeface="Times New Roman" panose="02020603050405020304" pitchFamily="18" charset="0"/>
              <a:cs typeface="Times New Roman" panose="02020603050405020304" pitchFamily="18" charset="0"/>
            </a:endParaRPr>
          </a:p>
          <a:p>
            <a:pPr marL="0" indent="0">
              <a:buNone/>
            </a:pPr>
            <a:r>
              <a:rPr lang="vi-VN">
                <a:latin typeface="Times New Roman" panose="02020603050405020304" pitchFamily="18" charset="0"/>
                <a:cs typeface="Times New Roman" panose="02020603050405020304" pitchFamily="18" charset="0"/>
              </a:rPr>
              <a:t>+ Xác </a:t>
            </a:r>
            <a:r>
              <a:rPr lang="vi-VN" dirty="0">
                <a:latin typeface="Times New Roman" panose="02020603050405020304" pitchFamily="18" charset="0"/>
                <a:cs typeface="Times New Roman" panose="02020603050405020304" pitchFamily="18" charset="0"/>
              </a:rPr>
              <a:t>định trị giá và ra thông báo theo mẫu số 4 cho người khai hải quan.</a:t>
            </a:r>
          </a:p>
          <a:p>
            <a:pPr marL="0" indent="0">
              <a:buNone/>
            </a:pPr>
            <a:r>
              <a:rPr lang="vi-VN">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Ra Quyết định ấn định thuế</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516380" y="-244792"/>
            <a:ext cx="15773400" cy="1988345"/>
          </a:xfrm>
        </p:spPr>
        <p:txBody>
          <a:bodyPr/>
          <a:lstStyle/>
          <a:p>
            <a:pPr algn="ctr"/>
            <a:r>
              <a:rPr lang="en-US" b="1" dirty="0">
                <a:latin typeface="Times New Roman" panose="02020603050405020304" pitchFamily="18" charset="0"/>
                <a:cs typeface="Times New Roman" panose="02020603050405020304" pitchFamily="18" charset="0"/>
              </a:rPr>
              <a:t>2.5.3.Quy </a:t>
            </a:r>
            <a:r>
              <a:rPr lang="en-US" b="1" dirty="0" err="1">
                <a:latin typeface="Times New Roman" panose="02020603050405020304" pitchFamily="18" charset="0"/>
                <a:cs typeface="Times New Roman" panose="02020603050405020304" pitchFamily="18" charset="0"/>
              </a:rPr>
              <a:t>trình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tham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vấn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giá</a:t>
            </a:r>
            <a:endParaRPr lang="en-US" b="1" dirty="0"/>
          </a:p>
        </p:txBody>
      </p:sp>
    </p:spTree>
    <p:extLst>
      <p:ext uri="{BB962C8B-B14F-4D97-AF65-F5344CB8AC3E}">
        <p14:creationId xmlns:p14="http://schemas.microsoft.com/office/powerpoint/2010/main" val="232390923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240280"/>
            <a:ext cx="17998440" cy="7467600"/>
          </a:xfrm>
        </p:spPr>
        <p:txBody>
          <a:bodyPr>
            <a:normAutofit lnSpcReduction="10000"/>
          </a:bodyPr>
          <a:lstStyle/>
          <a:p>
            <a:pPr marL="0" indent="0">
              <a:buNone/>
            </a:pPr>
            <a:r>
              <a:rPr lang="vi-VN" sz="4800" dirty="0">
                <a:latin typeface="Times New Roman" panose="02020603050405020304" pitchFamily="18" charset="0"/>
                <a:cs typeface="Times New Roman" panose="02020603050405020304" pitchFamily="18" charset="0"/>
              </a:rPr>
              <a:t>+ Trường hợp cơ quan hải quan chấp nhận mức giá khai báo: Ra thông báo theo mẫu số 4</a:t>
            </a:r>
          </a:p>
          <a:p>
            <a:r>
              <a:rPr lang="vi-VN" sz="4800" dirty="0">
                <a:latin typeface="Times New Roman" panose="02020603050405020304" pitchFamily="18" charset="0"/>
                <a:cs typeface="Times New Roman" panose="02020603050405020304" pitchFamily="18" charset="0"/>
              </a:rPr>
              <a:t>Sau khi tham vấn, hải quan sẽ làm biên bản tham vấn, trong đó có nêu rõ những câu hỏi và trả lời trong buổi làm việc. Đồng thời, họ sẽ ra Thông báo nêu rõ ý kiến của của đại diện cơ quan hải quan. Chấp nhận hay không chấp nhận trị giá khai báo đối với hàng hóa nhập khẩu, hoặc áp đặt ở mức cụ thể nào đó.</a:t>
            </a:r>
          </a:p>
          <a:p>
            <a:r>
              <a:rPr lang="vi-VN" sz="4800" dirty="0">
                <a:latin typeface="Times New Roman" panose="02020603050405020304" pitchFamily="18" charset="0"/>
                <a:cs typeface="Times New Roman" panose="02020603050405020304" pitchFamily="18" charset="0"/>
              </a:rPr>
              <a:t>Dựa trên kết quả tham vấn, doanh nghiệp làm thủ tục để được hoàn tiền đảm bảo. Nếu giá ban đầu được chấp nhận, hoặc áp đặt ở mức trung gian nào đó.</a:t>
            </a:r>
          </a:p>
          <a:p>
            <a:pPr marL="0" indent="0">
              <a:buNone/>
            </a:pPr>
            <a:endParaRPr lang="en-US" dirty="0"/>
          </a:p>
        </p:txBody>
      </p:sp>
      <p:sp>
        <p:nvSpPr>
          <p:cNvPr id="4" name="Title 1"/>
          <p:cNvSpPr>
            <a:spLocks noGrp="1"/>
          </p:cNvSpPr>
          <p:nvPr>
            <p:ph type="title"/>
          </p:nvPr>
        </p:nvSpPr>
        <p:spPr>
          <a:xfrm>
            <a:off x="1516380" y="-244792"/>
            <a:ext cx="15773400" cy="1988345"/>
          </a:xfrm>
        </p:spPr>
        <p:txBody>
          <a:bodyPr/>
          <a:lstStyle/>
          <a:p>
            <a:pPr algn="ctr"/>
            <a:r>
              <a:rPr lang="en-US" b="1" dirty="0">
                <a:latin typeface="Times New Roman" panose="02020603050405020304" pitchFamily="18" charset="0"/>
                <a:cs typeface="Times New Roman" panose="02020603050405020304" pitchFamily="18" charset="0"/>
              </a:rPr>
              <a:t>2.5.3.Quy </a:t>
            </a:r>
            <a:r>
              <a:rPr lang="en-US" b="1" dirty="0" err="1">
                <a:latin typeface="Times New Roman" panose="02020603050405020304" pitchFamily="18" charset="0"/>
                <a:cs typeface="Times New Roman" panose="02020603050405020304" pitchFamily="18" charset="0"/>
              </a:rPr>
              <a:t>trình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tham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vấn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giá</a:t>
            </a:r>
            <a:endParaRPr lang="en-US" b="1" dirty="0"/>
          </a:p>
        </p:txBody>
      </p:sp>
    </p:spTree>
    <p:extLst>
      <p:ext uri="{BB962C8B-B14F-4D97-AF65-F5344CB8AC3E}">
        <p14:creationId xmlns:p14="http://schemas.microsoft.com/office/powerpoint/2010/main" val="284872761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6652415"/>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CCC94-67D6-28BD-B26F-95AAA2748E53}"/>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407D3D4D-D719-2ED3-E09A-30EBFF686AC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7360AA20-C45C-B2A0-11E3-BE78F94B377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B38BD588-B7BB-8A4D-1BC1-047E47FC7CC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36A7AE90-42DB-0E47-A8D8-2EAFAE0A6D72}"/>
              </a:ext>
            </a:extLst>
          </p:cNvPr>
          <p:cNvSpPr txBox="1"/>
          <p:nvPr/>
        </p:nvSpPr>
        <p:spPr>
          <a:xfrm>
            <a:off x="1076963" y="419100"/>
            <a:ext cx="14249400" cy="830997"/>
          </a:xfrm>
          <a:prstGeom prst="rect">
            <a:avLst/>
          </a:prstGeom>
          <a:noFill/>
        </p:spPr>
        <p:txBody>
          <a:bodyPr wrap="square">
            <a:spAutoFit/>
          </a:bodyPr>
          <a:lstStyle/>
          <a:p>
            <a:pPr algn="ctr"/>
            <a:r>
              <a:rPr lang="en-US" sz="4800" b="1" dirty="0">
                <a:solidFill>
                  <a:srgbClr val="24225C"/>
                </a:solidFill>
                <a:latin typeface="Arial" panose="020B0604020202020204" pitchFamily="34" charset="0"/>
                <a:cs typeface="Arial" panose="020B0604020202020204" pitchFamily="34" charset="0"/>
              </a:rPr>
              <a:t>1.2. QUY TRÌNH KHAI BÁO HẢI QUAN	</a:t>
            </a:r>
          </a:p>
        </p:txBody>
      </p:sp>
      <p:sp>
        <p:nvSpPr>
          <p:cNvPr id="4" name="TextBox 3">
            <a:extLst>
              <a:ext uri="{FF2B5EF4-FFF2-40B4-BE49-F238E27FC236}">
                <a16:creationId xmlns:a16="http://schemas.microsoft.com/office/drawing/2014/main" id="{5A9B0968-F026-9069-8701-903BFB0ECA50}"/>
              </a:ext>
            </a:extLst>
          </p:cNvPr>
          <p:cNvSpPr txBox="1"/>
          <p:nvPr/>
        </p:nvSpPr>
        <p:spPr>
          <a:xfrm>
            <a:off x="1052900" y="1264134"/>
            <a:ext cx="16954500" cy="8956298"/>
          </a:xfrm>
          <a:prstGeom prst="rect">
            <a:avLst/>
          </a:prstGeom>
          <a:noFill/>
        </p:spPr>
        <p:txBody>
          <a:bodyPr wrap="square">
            <a:spAutoFit/>
          </a:bodyPr>
          <a:lstStyle/>
          <a:p>
            <a:pPr marL="571500" indent="-571500" algn="just">
              <a:buFont typeface="Wingdings" panose="05000000000000000000" pitchFamily="2" charset="2"/>
              <a:buChar char="Ø"/>
            </a:pPr>
            <a:r>
              <a:rPr lang="vi-VN" sz="3600" b="1" u="none" strike="noStrike" baseline="0" dirty="0">
                <a:solidFill>
                  <a:srgbClr val="FF0000"/>
                </a:solidFill>
              </a:rPr>
              <a:t>Đăng ký tờ khai hải quan một lần, đăng ký tờ khai trước khi hàng đến </a:t>
            </a:r>
            <a:endParaRPr lang="en-US" sz="3600" b="1" u="none" strike="noStrike" baseline="0" dirty="0">
              <a:solidFill>
                <a:srgbClr val="FF0000"/>
              </a:solidFill>
            </a:endParaRPr>
          </a:p>
          <a:p>
            <a:pPr algn="just"/>
            <a:r>
              <a:rPr lang="en-US" sz="3600" dirty="0" err="1">
                <a:solidFill>
                  <a:srgbClr val="461E64"/>
                </a:solidFill>
                <a:latin typeface="Arial" panose="020B0604020202020204" pitchFamily="34" charset="0"/>
                <a:cs typeface="Arial" panose="020B0604020202020204" pitchFamily="34" charset="0"/>
              </a:rPr>
              <a:t>Đăng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ký</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tờ</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khai</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hải</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quan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một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lần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là</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việc</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thực</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hiện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đăng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ký</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một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lần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để</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làm</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thủ</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tục</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xuất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khẩu</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nhập</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khẩu</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nhiều</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lần</a:t>
            </a:r>
            <a:r>
              <a:rPr lang="en-US" sz="3600" dirty="0">
                <a:solidFill>
                  <a:srgbClr val="461E64"/>
                </a:solidFill>
                <a:latin typeface="Arial" panose="020B0604020202020204" pitchFamily="34" charset="0"/>
                <a:cs typeface="Arial" panose="020B0604020202020204" pitchFamily="34" charset="0"/>
              </a:rPr>
              <a:t> </a:t>
            </a:r>
          </a:p>
          <a:p>
            <a:pPr algn="just"/>
            <a:r>
              <a:rPr lang="vi-VN" sz="3600" dirty="0">
                <a:solidFill>
                  <a:srgbClr val="461E64"/>
                </a:solidFill>
                <a:latin typeface="Arial" panose="020B0604020202020204" pitchFamily="34" charset="0"/>
                <a:cs typeface="Arial" panose="020B0604020202020204" pitchFamily="34" charset="0"/>
              </a:rPr>
              <a:t>Việc đăng ký tờ khai hải quan một lần phải gắn với những điều kiện nhất định. Cụ thể các điều kiện đăng ký tờ khai hải quan một lần như sau: </a:t>
            </a:r>
          </a:p>
          <a:p>
            <a:pPr algn="just"/>
            <a:r>
              <a:rPr lang="vi-VN" sz="3600" dirty="0">
                <a:solidFill>
                  <a:srgbClr val="461E64"/>
                </a:solidFill>
                <a:latin typeface="Arial" panose="020B0604020202020204" pitchFamily="34" charset="0"/>
                <a:cs typeface="Arial" panose="020B0604020202020204" pitchFamily="34" charset="0"/>
              </a:rPr>
              <a:t>- Người khai hải quan thường xuyên xuất khẩu, nhập khẩu đối với mặt hàng nhất định; </a:t>
            </a:r>
          </a:p>
          <a:p>
            <a:pPr algn="just"/>
            <a:r>
              <a:rPr lang="en-US" sz="3600" dirty="0">
                <a:solidFill>
                  <a:srgbClr val="461E64"/>
                </a:solidFill>
                <a:latin typeface="Arial" panose="020B0604020202020204" pitchFamily="34" charset="0"/>
                <a:cs typeface="Arial" panose="020B0604020202020204" pitchFamily="34" charset="0"/>
              </a:rPr>
              <a:t>- Trong </a:t>
            </a:r>
            <a:r>
              <a:rPr lang="en-US" sz="3600" dirty="0" err="1">
                <a:solidFill>
                  <a:srgbClr val="461E64"/>
                </a:solidFill>
                <a:latin typeface="Arial" panose="020B0604020202020204" pitchFamily="34" charset="0"/>
                <a:cs typeface="Arial" panose="020B0604020202020204" pitchFamily="34" charset="0"/>
              </a:rPr>
              <a:t>một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thời</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gian</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nhất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định</a:t>
            </a:r>
            <a:r>
              <a:rPr lang="en-US" sz="3600" dirty="0">
                <a:solidFill>
                  <a:srgbClr val="461E64"/>
                </a:solidFill>
                <a:latin typeface="Arial" panose="020B0604020202020204" pitchFamily="34" charset="0"/>
                <a:cs typeface="Arial" panose="020B0604020202020204" pitchFamily="34" charset="0"/>
              </a:rPr>
              <a:t>; </a:t>
            </a:r>
          </a:p>
          <a:p>
            <a:pPr algn="just"/>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Cùng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một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hợp</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đồng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mua</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bán</a:t>
            </a:r>
            <a:r>
              <a:rPr lang="en-US" sz="3600" dirty="0">
                <a:solidFill>
                  <a:srgbClr val="461E64"/>
                </a:solidFill>
                <a:latin typeface="Arial" panose="020B0604020202020204" pitchFamily="34" charset="0"/>
                <a:cs typeface="Arial" panose="020B0604020202020204" pitchFamily="34" charset="0"/>
              </a:rPr>
              <a:t>; </a:t>
            </a:r>
          </a:p>
          <a:p>
            <a:pPr marL="457200" indent="-457200" algn="just">
              <a:buFontTx/>
              <a:buChar char="-"/>
            </a:pPr>
            <a:r>
              <a:rPr lang="vi-VN" sz="3600" dirty="0">
                <a:solidFill>
                  <a:srgbClr val="461E64"/>
                </a:solidFill>
                <a:latin typeface="Arial" panose="020B0604020202020204" pitchFamily="34" charset="0"/>
                <a:cs typeface="Arial" panose="020B0604020202020204" pitchFamily="34" charset="0"/>
              </a:rPr>
              <a:t>Cùng một người mua, người bán; </a:t>
            </a:r>
            <a:endParaRPr lang="en-US" sz="3600" dirty="0">
              <a:solidFill>
                <a:srgbClr val="461E64"/>
              </a:solidFill>
              <a:latin typeface="Arial" panose="020B0604020202020204" pitchFamily="34" charset="0"/>
              <a:cs typeface="Arial" panose="020B0604020202020204" pitchFamily="34" charset="0"/>
            </a:endParaRPr>
          </a:p>
          <a:p>
            <a:pPr marL="457200" indent="-457200" algn="just">
              <a:buFontTx/>
              <a:buChar char="-"/>
            </a:pPr>
            <a:r>
              <a:rPr lang="en-US" sz="3600" dirty="0">
                <a:solidFill>
                  <a:srgbClr val="461E64"/>
                </a:solidFill>
                <a:latin typeface="Arial" panose="020B0604020202020204" pitchFamily="34" charset="0"/>
                <a:cs typeface="Arial" panose="020B0604020202020204" pitchFamily="34" charset="0"/>
              </a:rPr>
              <a:t>Qua </a:t>
            </a:r>
            <a:r>
              <a:rPr lang="en-US" sz="3600" dirty="0" err="1">
                <a:solidFill>
                  <a:srgbClr val="461E64"/>
                </a:solidFill>
                <a:latin typeface="Arial" panose="020B0604020202020204" pitchFamily="34" charset="0"/>
                <a:cs typeface="Arial" panose="020B0604020202020204" pitchFamily="34" charset="0"/>
              </a:rPr>
              <a:t>cùng</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một</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cửa</a:t>
            </a:r>
            <a:r>
              <a:rPr lang="en-US" sz="3600" dirty="0">
                <a:solidFill>
                  <a:srgbClr val="461E64"/>
                </a:solidFill>
                <a:latin typeface="Arial" panose="020B0604020202020204" pitchFamily="34" charset="0"/>
                <a:cs typeface="Arial" panose="020B0604020202020204" pitchFamily="34" charset="0"/>
              </a:rPr>
              <a:t> </a:t>
            </a:r>
            <a:r>
              <a:rPr lang="en-US" sz="3600" dirty="0" err="1">
                <a:solidFill>
                  <a:srgbClr val="461E64"/>
                </a:solidFill>
                <a:latin typeface="Arial" panose="020B0604020202020204" pitchFamily="34" charset="0"/>
                <a:cs typeface="Arial" panose="020B0604020202020204" pitchFamily="34" charset="0"/>
              </a:rPr>
              <a:t>khẩu</a:t>
            </a:r>
            <a:r>
              <a:rPr lang="en-US" sz="3600" dirty="0">
                <a:solidFill>
                  <a:srgbClr val="461E64"/>
                </a:solidFill>
                <a:latin typeface="Arial" panose="020B0604020202020204" pitchFamily="34" charset="0"/>
                <a:cs typeface="Arial" panose="020B0604020202020204" pitchFamily="34" charset="0"/>
              </a:rPr>
              <a:t>.</a:t>
            </a:r>
          </a:p>
          <a:p>
            <a:pPr marL="457200" indent="-457200" algn="just">
              <a:buFont typeface="Wingdings" panose="05000000000000000000" pitchFamily="2" charset="2"/>
              <a:buChar char="Ø"/>
            </a:pPr>
            <a:r>
              <a:rPr lang="vi-VN" sz="3600" i="1" dirty="0">
                <a:solidFill>
                  <a:srgbClr val="C857D7"/>
                </a:solidFill>
                <a:latin typeface="Arial" panose="020B0604020202020204" pitchFamily="34" charset="0"/>
                <a:cs typeface="Arial" panose="020B0604020202020204" pitchFamily="34" charset="0"/>
              </a:rPr>
              <a:t>Theo quy định của pháp luật hải quan Việt Nam, người khai hải quan thường xuyên xuất khẩu, nhập khẩu đối với mặt hàng nhất định, trong một thời gian nhất định của cùng một hợp đồng mua bán hàng hóa với cùng một người mua, người bán, qua cùng cửa khẩu được đăng ký tờ khai hải quan một lần trong thời hạn không quá 01 năm. </a:t>
            </a:r>
            <a:r>
              <a:rPr lang="en-US" sz="3600" i="1" dirty="0">
                <a:solidFill>
                  <a:srgbClr val="C857D7"/>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70930869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2AE08-852E-D73F-5204-2806E9959308}"/>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A35A44BE-6A6E-F6EE-C8D2-EFE966BCA9B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2D35892F-835F-0926-151B-1C9212AFC8B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70CE10D8-7C9D-E2FD-0522-7C09AF18D01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8A356775-345C-78B8-3009-7180E5249472}"/>
              </a:ext>
            </a:extLst>
          </p:cNvPr>
          <p:cNvSpPr txBox="1"/>
          <p:nvPr/>
        </p:nvSpPr>
        <p:spPr>
          <a:xfrm>
            <a:off x="1090757" y="235992"/>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	</a:t>
            </a:r>
          </a:p>
        </p:txBody>
      </p:sp>
      <p:sp>
        <p:nvSpPr>
          <p:cNvPr id="4" name="TextBox 3">
            <a:extLst>
              <a:ext uri="{FF2B5EF4-FFF2-40B4-BE49-F238E27FC236}">
                <a16:creationId xmlns:a16="http://schemas.microsoft.com/office/drawing/2014/main" id="{4916B38A-53D2-EABB-FC76-9E7B8375BA30}"/>
              </a:ext>
            </a:extLst>
          </p:cNvPr>
          <p:cNvSpPr txBox="1"/>
          <p:nvPr/>
        </p:nvSpPr>
        <p:spPr>
          <a:xfrm>
            <a:off x="1052900" y="1264134"/>
            <a:ext cx="16954500" cy="646331"/>
          </a:xfrm>
          <a:prstGeom prst="rect">
            <a:avLst/>
          </a:prstGeom>
          <a:noFill/>
        </p:spPr>
        <p:txBody>
          <a:bodyPr wrap="square">
            <a:spAutoFit/>
          </a:bodyPr>
          <a:lstStyle/>
          <a:p>
            <a:pPr marL="571500" indent="-571500" algn="just">
              <a:buFont typeface="Wingdings" panose="05000000000000000000" pitchFamily="2" charset="2"/>
              <a:buChar char="Ø"/>
            </a:pPr>
            <a:r>
              <a:rPr lang="vi-VN" sz="3600" b="1" u="none" strike="noStrike" baseline="0" dirty="0">
                <a:solidFill>
                  <a:srgbClr val="FF0000"/>
                </a:solidFill>
              </a:rPr>
              <a:t>Đăng ký tờ khai hải quan một lần, đăng ký tờ khai trước khi hàng đến </a:t>
            </a:r>
            <a:endParaRPr lang="en-US" sz="3600" b="1" u="none" strike="noStrike" baseline="0" dirty="0">
              <a:solidFill>
                <a:srgbClr val="FF0000"/>
              </a:solidFill>
            </a:endParaRPr>
          </a:p>
        </p:txBody>
      </p:sp>
    </p:spTree>
    <p:extLst>
      <p:ext uri="{BB962C8B-B14F-4D97-AF65-F5344CB8AC3E}">
        <p14:creationId xmlns:p14="http://schemas.microsoft.com/office/powerpoint/2010/main" val="29228721"/>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A12C7-5AD8-EBD4-3F10-F6C19710201D}"/>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324D084D-BC13-6734-2ACE-D7CDD477FB1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49928" y="-22710"/>
            <a:ext cx="7337897" cy="10287000"/>
          </a:xfrm>
          <a:prstGeom prst="rect">
            <a:avLst/>
          </a:prstGeom>
        </p:spPr>
      </p:pic>
      <p:pic>
        <p:nvPicPr>
          <p:cNvPr id="12" name="Picture 12">
            <a:extLst>
              <a:ext uri="{FF2B5EF4-FFF2-40B4-BE49-F238E27FC236}">
                <a16:creationId xmlns:a16="http://schemas.microsoft.com/office/drawing/2014/main" id="{E1B6C58F-852F-E2B2-4CAC-846D2244EF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461276" y="8002613"/>
            <a:ext cx="4500854" cy="1949903"/>
          </a:xfrm>
          <a:prstGeom prst="rect">
            <a:avLst/>
          </a:prstGeom>
        </p:spPr>
      </p:pic>
      <p:pic>
        <p:nvPicPr>
          <p:cNvPr id="13" name="Picture 11">
            <a:extLst>
              <a:ext uri="{FF2B5EF4-FFF2-40B4-BE49-F238E27FC236}">
                <a16:creationId xmlns:a16="http://schemas.microsoft.com/office/drawing/2014/main" id="{28FED0F9-3E76-00FE-CD33-14FEE222AF4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
        <p:nvSpPr>
          <p:cNvPr id="5" name="TextBox 4">
            <a:extLst>
              <a:ext uri="{FF2B5EF4-FFF2-40B4-BE49-F238E27FC236}">
                <a16:creationId xmlns:a16="http://schemas.microsoft.com/office/drawing/2014/main" id="{4A6AA1B0-ACD6-6A01-82C0-5749626AEF6D}"/>
              </a:ext>
            </a:extLst>
          </p:cNvPr>
          <p:cNvSpPr txBox="1"/>
          <p:nvPr/>
        </p:nvSpPr>
        <p:spPr>
          <a:xfrm>
            <a:off x="1070162" y="205214"/>
            <a:ext cx="14249400" cy="769441"/>
          </a:xfrm>
          <a:prstGeom prst="rect">
            <a:avLst/>
          </a:prstGeom>
          <a:noFill/>
        </p:spPr>
        <p:txBody>
          <a:bodyPr wrap="square">
            <a:spAutoFit/>
          </a:bodyPr>
          <a:lstStyle/>
          <a:p>
            <a:pPr algn="ctr"/>
            <a:r>
              <a:rPr lang="en-US" sz="4400" b="1" dirty="0">
                <a:solidFill>
                  <a:srgbClr val="24225C"/>
                </a:solidFill>
                <a:latin typeface="Arial" panose="020B0604020202020204" pitchFamily="34" charset="0"/>
                <a:cs typeface="Arial" panose="020B0604020202020204" pitchFamily="34" charset="0"/>
              </a:rPr>
              <a:t>1.2. QUY TRÌNH KHAI BÁO HẢI QUAN	</a:t>
            </a:r>
          </a:p>
        </p:txBody>
      </p:sp>
      <p:sp>
        <p:nvSpPr>
          <p:cNvPr id="4" name="TextBox 3">
            <a:extLst>
              <a:ext uri="{FF2B5EF4-FFF2-40B4-BE49-F238E27FC236}">
                <a16:creationId xmlns:a16="http://schemas.microsoft.com/office/drawing/2014/main" id="{DE867732-680C-D6B1-9646-135DF9F87AAB}"/>
              </a:ext>
            </a:extLst>
          </p:cNvPr>
          <p:cNvSpPr txBox="1"/>
          <p:nvPr/>
        </p:nvSpPr>
        <p:spPr>
          <a:xfrm>
            <a:off x="789151" y="998667"/>
            <a:ext cx="16965450" cy="8785034"/>
          </a:xfrm>
          <a:prstGeom prst="rect">
            <a:avLst/>
          </a:prstGeom>
          <a:noFill/>
        </p:spPr>
        <p:txBody>
          <a:bodyPr wrap="square">
            <a:spAutoFit/>
          </a:bodyPr>
          <a:lstStyle/>
          <a:p>
            <a:pPr marL="571500" indent="-571500" algn="just">
              <a:lnSpc>
                <a:spcPct val="110000"/>
              </a:lnSpc>
              <a:buFont typeface="Wingdings" panose="05000000000000000000" pitchFamily="2" charset="2"/>
              <a:buChar char="Ø"/>
            </a:pPr>
            <a:r>
              <a:rPr lang="vi-VN" sz="3600" b="1" dirty="0">
                <a:solidFill>
                  <a:srgbClr val="C00000"/>
                </a:solidFill>
                <a:latin typeface="Arial" panose="020B0604020202020204" pitchFamily="34" charset="0"/>
                <a:cs typeface="Arial" panose="020B0604020202020204" pitchFamily="34" charset="0"/>
              </a:rPr>
              <a:t>Khai bổ sung hồ sơ hải quan, hủy tờ khai hải quan </a:t>
            </a:r>
            <a:endParaRPr lang="en-US" sz="3600" b="1" dirty="0">
              <a:solidFill>
                <a:srgbClr val="C00000"/>
              </a:solidFill>
              <a:latin typeface="Arial" panose="020B0604020202020204" pitchFamily="34" charset="0"/>
              <a:cs typeface="Arial" panose="020B0604020202020204" pitchFamily="34" charset="0"/>
            </a:endParaRPr>
          </a:p>
          <a:p>
            <a:pPr marL="457200" indent="-457200" algn="just">
              <a:lnSpc>
                <a:spcPct val="110000"/>
              </a:lnSpc>
              <a:buFont typeface="Courier New" panose="02070309020205020404" pitchFamily="49" charset="0"/>
              <a:buChar char="o"/>
            </a:pPr>
            <a:r>
              <a:rPr lang="vi-VN" sz="3200" i="0" u="none" strike="noStrike" baseline="0" dirty="0">
                <a:solidFill>
                  <a:srgbClr val="461E64"/>
                </a:solidFill>
                <a:latin typeface="Arial" panose="020B0604020202020204" pitchFamily="34" charset="0"/>
                <a:cs typeface="Arial" panose="020B0604020202020204" pitchFamily="34" charset="0"/>
              </a:rPr>
              <a:t>Khai bổ sung hồ sơ hải quan</a:t>
            </a:r>
            <a:r>
              <a:rPr lang="en-US" sz="3200" i="0" u="none" strike="noStrike" baseline="0" dirty="0">
                <a:solidFill>
                  <a:srgbClr val="461E64"/>
                </a:solidFill>
                <a:latin typeface="Arial" panose="020B0604020202020204" pitchFamily="34" charset="0"/>
                <a:cs typeface="Arial" panose="020B0604020202020204" pitchFamily="34" charset="0"/>
              </a:rPr>
              <a:t>: </a:t>
            </a:r>
            <a:r>
              <a:rPr lang="vi-VN" sz="3200" i="0" u="none" strike="noStrike" baseline="0" dirty="0">
                <a:solidFill>
                  <a:srgbClr val="461E64"/>
                </a:solidFill>
                <a:latin typeface="Arial" panose="020B0604020202020204" pitchFamily="34" charset="0"/>
                <a:cs typeface="Arial" panose="020B0604020202020204" pitchFamily="34" charset="0"/>
              </a:rPr>
              <a:t>là việc người khai hải quan sửa chữa (cung cấp lại) hoặc/và bổ sung (cung cấp thêm) các thông tin, dữ liệu đối với những tờ khai đã được đăng ký/hồ sơ đã nộp cho cơ quan hải quan. </a:t>
            </a:r>
          </a:p>
          <a:p>
            <a:pPr marL="457200" indent="-457200" algn="just">
              <a:lnSpc>
                <a:spcPct val="110000"/>
              </a:lnSpc>
              <a:buFont typeface="Courier New" panose="02070309020205020404" pitchFamily="49" charset="0"/>
              <a:buChar char="o"/>
            </a:pPr>
            <a:r>
              <a:rPr lang="vi-VN" sz="3200" i="0" u="none" strike="noStrike" baseline="0" dirty="0">
                <a:solidFill>
                  <a:srgbClr val="461E64"/>
                </a:solidFill>
                <a:latin typeface="Arial" panose="020B0604020202020204" pitchFamily="34" charset="0"/>
                <a:cs typeface="Arial" panose="020B0604020202020204" pitchFamily="34" charset="0"/>
              </a:rPr>
              <a:t>Sửa chữa tờ khai hải quan là việc người khai hải quan cung cấp lại những thông tin sai sót trên tờ khai hải quan đã được cơ quan hải quan tiếp nhận, đăng ký. </a:t>
            </a:r>
            <a:endParaRPr lang="en-US" sz="3200" i="0" u="none" strike="noStrike" baseline="0" dirty="0">
              <a:solidFill>
                <a:srgbClr val="461E64"/>
              </a:solidFill>
              <a:latin typeface="Arial" panose="020B0604020202020204" pitchFamily="34" charset="0"/>
              <a:cs typeface="Arial" panose="020B0604020202020204" pitchFamily="34" charset="0"/>
            </a:endParaRPr>
          </a:p>
          <a:p>
            <a:pPr marL="457200" indent="-457200" algn="just">
              <a:lnSpc>
                <a:spcPct val="110000"/>
              </a:lnSpc>
              <a:buFont typeface="Courier New" panose="02070309020205020404" pitchFamily="49" charset="0"/>
              <a:buChar char="o"/>
            </a:pPr>
            <a:r>
              <a:rPr lang="vi-VN" sz="3200" i="0" u="none" strike="noStrike" baseline="0" dirty="0">
                <a:solidFill>
                  <a:srgbClr val="461E64"/>
                </a:solidFill>
                <a:latin typeface="Arial" panose="020B0604020202020204" pitchFamily="34" charset="0"/>
                <a:cs typeface="Arial" panose="020B0604020202020204" pitchFamily="34" charset="0"/>
              </a:rPr>
              <a:t>Sau khi tờ khai hải quan đã được đăng ký, nếu người khai hải quan xác định có sai sót trong việc khai hải quan thì người khai hải quan được thực hiện khai bổ sung, tuy nhiên</a:t>
            </a:r>
            <a:r>
              <a:rPr lang="en-US" sz="3200" i="0" u="none" strike="noStrike" baseline="0" dirty="0">
                <a:solidFill>
                  <a:srgbClr val="461E64"/>
                </a:solidFill>
                <a:latin typeface="Arial" panose="020B0604020202020204" pitchFamily="34" charset="0"/>
                <a:cs typeface="Arial" panose="020B0604020202020204" pitchFamily="34" charset="0"/>
              </a:rPr>
              <a:t> </a:t>
            </a:r>
            <a:r>
              <a:rPr lang="vi-VN" sz="3200" dirty="0">
                <a:solidFill>
                  <a:srgbClr val="461E64"/>
                </a:solidFill>
                <a:latin typeface="Arial" panose="020B0604020202020204" pitchFamily="34" charset="0"/>
                <a:cs typeface="Arial" panose="020B0604020202020204" pitchFamily="34" charset="0"/>
              </a:rPr>
              <a:t>bị ràng buộc bởi những điều kiện nhất định theo quy định của pháp luật hải quan. </a:t>
            </a:r>
            <a:r>
              <a:rPr lang="vi-VN" sz="3200" b="0" i="1" u="none" strike="noStrike" baseline="0" dirty="0">
                <a:solidFill>
                  <a:srgbClr val="9900FF"/>
                </a:solidFill>
              </a:rPr>
              <a:t>Cụ thể, </a:t>
            </a:r>
            <a:endParaRPr lang="en-US" sz="3200" b="0" i="1" u="none" strike="noStrike" baseline="0" dirty="0">
              <a:solidFill>
                <a:srgbClr val="9900FF"/>
              </a:solidFill>
            </a:endParaRPr>
          </a:p>
          <a:p>
            <a:pPr marL="514350" indent="-514350" algn="just">
              <a:lnSpc>
                <a:spcPct val="110000"/>
              </a:lnSpc>
              <a:buAutoNum type="alphaLcParenR"/>
            </a:pPr>
            <a:r>
              <a:rPr lang="vi-VN" sz="3200" b="0" i="1" u="none" strike="noStrike" baseline="0" dirty="0">
                <a:solidFill>
                  <a:srgbClr val="9900FF"/>
                </a:solidFill>
              </a:rPr>
              <a:t>Đối với hàng hóa đang làm thủ tục hải quan phải trước thời điểm cơ quan hải quan thông báo việc kiểm tra trực tiếp hồ sơ hải quan; </a:t>
            </a:r>
            <a:endParaRPr lang="en-US" sz="3200" b="0" i="1" u="none" strike="noStrike" baseline="0" dirty="0">
              <a:solidFill>
                <a:srgbClr val="9900FF"/>
              </a:solidFill>
            </a:endParaRPr>
          </a:p>
          <a:p>
            <a:pPr marL="514350" indent="-514350" algn="just">
              <a:lnSpc>
                <a:spcPct val="110000"/>
              </a:lnSpc>
              <a:buAutoNum type="alphaLcParenR"/>
            </a:pPr>
            <a:r>
              <a:rPr lang="vi-VN" sz="3200" b="0" i="1" u="none" strike="noStrike" baseline="0" dirty="0">
                <a:solidFill>
                  <a:srgbClr val="9900FF"/>
                </a:solidFill>
              </a:rPr>
              <a:t>Đối với hàng hóa đã được thông quan phải trong thời hạn 60 ngày kể từ ngày thông quan và trước thời điểm cơ quan hải quan quyết định kiểm tra sau thông quan, thanh tra, trừ trường hợp nội dung khai bổ sung liên quan đến giấy phép xuất khẩu, nhập khẩu; kiểm tra chuyên ngành về chất lượng hàng hóa, y tế, văn hóa, kiểm dịch động vật, thực vật, an toàn thực phẩm. </a:t>
            </a:r>
            <a:endParaRPr lang="vi-VN" sz="8000" i="1" dirty="0">
              <a:solidFill>
                <a:srgbClr val="9900FF"/>
              </a:solidFill>
              <a:cs typeface="Arial" panose="020B0604020202020204" pitchFamily="34" charset="0"/>
            </a:endParaRPr>
          </a:p>
        </p:txBody>
      </p:sp>
    </p:spTree>
    <p:extLst>
      <p:ext uri="{BB962C8B-B14F-4D97-AF65-F5344CB8AC3E}">
        <p14:creationId xmlns:p14="http://schemas.microsoft.com/office/powerpoint/2010/main" val="2374651662"/>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bg>
      <p:bgPr>
        <a:solidFill>
          <a:srgbClr val="B159E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9238"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143000" y="0"/>
            <a:ext cx="10287000" cy="10287000"/>
          </a:xfrm>
          <a:prstGeom prst="rect">
            <a:avLst/>
          </a:prstGeom>
        </p:spPr>
      </p:pic>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2613845" flipV="1">
            <a:off x="14523171" y="298202"/>
            <a:ext cx="7267355" cy="3365796"/>
          </a:xfrm>
          <a:prstGeom prst="rect">
            <a:avLst/>
          </a:prstGeom>
        </p:spPr>
      </p:pic>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8569811" flipH="1">
            <a:off x="13835568" y="5898358"/>
            <a:ext cx="7700561" cy="4932956"/>
          </a:xfrm>
          <a:prstGeom prst="rect">
            <a:avLst/>
          </a:prstGeom>
        </p:spPr>
      </p:pic>
      <p:sp>
        <p:nvSpPr>
          <p:cNvPr id="17" name="TextBox 17"/>
          <p:cNvSpPr txBox="1"/>
          <p:nvPr/>
        </p:nvSpPr>
        <p:spPr>
          <a:xfrm>
            <a:off x="6341961" y="9238317"/>
            <a:ext cx="8110538" cy="355162"/>
          </a:xfrm>
          <a:prstGeom prst="rect">
            <a:avLst/>
          </a:prstGeom>
        </p:spPr>
        <p:txBody>
          <a:bodyPr lIns="0" tIns="0" rIns="0" bIns="0" rtlCol="0" anchor="t">
            <a:spAutoFit/>
          </a:bodyPr>
          <a:lstStyle/>
          <a:p>
            <a:pPr marL="0" marR="0" lvl="0" indent="0" algn="l" defTabSz="914400" rtl="0" eaLnBrk="1" fontAlgn="auto" latinLnBrk="0" hangingPunct="1">
              <a:lnSpc>
                <a:spcPts val="26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953EC5"/>
                </a:solidFill>
                <a:effectLst/>
                <a:uLnTx/>
                <a:uFillTx/>
                <a:latin typeface="Arial" panose="020B0604020202020204" pitchFamily="34" charset="0"/>
                <a:ea typeface="+mn-ea"/>
                <a:cs typeface="Arial" panose="020B0604020202020204" pitchFamily="34" charset="0"/>
              </a:rPr>
              <a:t>Presenter: MBA Huỳnh Kim Liên</a:t>
            </a:r>
          </a:p>
        </p:txBody>
      </p:sp>
      <p:pic>
        <p:nvPicPr>
          <p:cNvPr id="20" name="Picture 19" descr="Text, whiteboard&#10;&#10;Description automatically generated">
            <a:extLst>
              <a:ext uri="{FF2B5EF4-FFF2-40B4-BE49-F238E27FC236}">
                <a16:creationId xmlns:a16="http://schemas.microsoft.com/office/drawing/2014/main" id="{0E79A431-7876-ABDE-2FA7-8B6837C0C51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1176628">
            <a:off x="3274992" y="2270022"/>
            <a:ext cx="10832334" cy="5622199"/>
          </a:xfrm>
          <a:prstGeom prst="rect">
            <a:avLst/>
          </a:prstGeom>
          <a:ln>
            <a:noFill/>
          </a:ln>
          <a:effectLst>
            <a:softEdge rad="112500"/>
          </a:effectLst>
        </p:spPr>
      </p:pic>
      <p:grpSp>
        <p:nvGrpSpPr>
          <p:cNvPr id="25" name="Group 4">
            <a:extLst>
              <a:ext uri="{FF2B5EF4-FFF2-40B4-BE49-F238E27FC236}">
                <a16:creationId xmlns:a16="http://schemas.microsoft.com/office/drawing/2014/main" id="{FD3A748C-89F2-8CAB-EE19-DAF247F44184}"/>
              </a:ext>
            </a:extLst>
          </p:cNvPr>
          <p:cNvGrpSpPr/>
          <p:nvPr/>
        </p:nvGrpSpPr>
        <p:grpSpPr>
          <a:xfrm>
            <a:off x="-871531" y="1006143"/>
            <a:ext cx="7858135" cy="752388"/>
            <a:chOff x="0" y="0"/>
            <a:chExt cx="3755618" cy="631810"/>
          </a:xfrm>
        </p:grpSpPr>
        <p:grpSp>
          <p:nvGrpSpPr>
            <p:cNvPr id="26" name="Group 5">
              <a:extLst>
                <a:ext uri="{FF2B5EF4-FFF2-40B4-BE49-F238E27FC236}">
                  <a16:creationId xmlns:a16="http://schemas.microsoft.com/office/drawing/2014/main" id="{E4F5492B-9F12-F291-C7AD-1591C371AC97}"/>
                </a:ext>
              </a:extLst>
            </p:cNvPr>
            <p:cNvGrpSpPr/>
            <p:nvPr/>
          </p:nvGrpSpPr>
          <p:grpSpPr>
            <a:xfrm>
              <a:off x="0" y="0"/>
              <a:ext cx="631810" cy="631810"/>
              <a:chOff x="0" y="0"/>
              <a:chExt cx="812800" cy="812800"/>
            </a:xfrm>
          </p:grpSpPr>
          <p:sp>
            <p:nvSpPr>
              <p:cNvPr id="34" name="Freeform 6">
                <a:extLst>
                  <a:ext uri="{FF2B5EF4-FFF2-40B4-BE49-F238E27FC236}">
                    <a16:creationId xmlns:a16="http://schemas.microsoft.com/office/drawing/2014/main" id="{F72034AF-E230-6B59-1A35-932E83C4CD40}"/>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5" name="TextBox 7">
                <a:extLst>
                  <a:ext uri="{FF2B5EF4-FFF2-40B4-BE49-F238E27FC236}">
                    <a16:creationId xmlns:a16="http://schemas.microsoft.com/office/drawing/2014/main" id="{994376B1-79BB-2255-04A1-B27A8AC1B9E8}"/>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8">
              <a:extLst>
                <a:ext uri="{FF2B5EF4-FFF2-40B4-BE49-F238E27FC236}">
                  <a16:creationId xmlns:a16="http://schemas.microsoft.com/office/drawing/2014/main" id="{941BF21F-4E43-78E2-E508-188B6A49AEAA}"/>
                </a:ext>
              </a:extLst>
            </p:cNvPr>
            <p:cNvGrpSpPr/>
            <p:nvPr/>
          </p:nvGrpSpPr>
          <p:grpSpPr>
            <a:xfrm>
              <a:off x="3123808" y="0"/>
              <a:ext cx="631810" cy="631810"/>
              <a:chOff x="0" y="0"/>
              <a:chExt cx="812800" cy="812800"/>
            </a:xfrm>
          </p:grpSpPr>
          <p:sp>
            <p:nvSpPr>
              <p:cNvPr id="32" name="Freeform 9">
                <a:extLst>
                  <a:ext uri="{FF2B5EF4-FFF2-40B4-BE49-F238E27FC236}">
                    <a16:creationId xmlns:a16="http://schemas.microsoft.com/office/drawing/2014/main" id="{16605E79-2206-0A46-8B82-B70B5F92052C}"/>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10">
                <a:extLst>
                  <a:ext uri="{FF2B5EF4-FFF2-40B4-BE49-F238E27FC236}">
                    <a16:creationId xmlns:a16="http://schemas.microsoft.com/office/drawing/2014/main" id="{5B0D02E1-D434-10EC-3825-B74B204CEA8E}"/>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11">
              <a:extLst>
                <a:ext uri="{FF2B5EF4-FFF2-40B4-BE49-F238E27FC236}">
                  <a16:creationId xmlns:a16="http://schemas.microsoft.com/office/drawing/2014/main" id="{F1D6545B-3DA6-6702-D39D-39068AB3CAF7}"/>
                </a:ext>
              </a:extLst>
            </p:cNvPr>
            <p:cNvGrpSpPr/>
            <p:nvPr/>
          </p:nvGrpSpPr>
          <p:grpSpPr>
            <a:xfrm>
              <a:off x="315905" y="0"/>
              <a:ext cx="3123808" cy="631810"/>
              <a:chOff x="0" y="0"/>
              <a:chExt cx="617048" cy="124802"/>
            </a:xfrm>
          </p:grpSpPr>
          <p:sp>
            <p:nvSpPr>
              <p:cNvPr id="30" name="Freeform 12">
                <a:extLst>
                  <a:ext uri="{FF2B5EF4-FFF2-40B4-BE49-F238E27FC236}">
                    <a16:creationId xmlns:a16="http://schemas.microsoft.com/office/drawing/2014/main" id="{560732B5-B900-C951-3758-2C5B513ABDCE}"/>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31" name="TextBox 13">
                <a:extLst>
                  <a:ext uri="{FF2B5EF4-FFF2-40B4-BE49-F238E27FC236}">
                    <a16:creationId xmlns:a16="http://schemas.microsoft.com/office/drawing/2014/main" id="{98DC485E-2598-C1FD-4847-F099FDDFCB97}"/>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sp>
          <p:nvSpPr>
            <p:cNvPr id="29" name="TextBox 14">
              <a:extLst>
                <a:ext uri="{FF2B5EF4-FFF2-40B4-BE49-F238E27FC236}">
                  <a16:creationId xmlns:a16="http://schemas.microsoft.com/office/drawing/2014/main" id="{1F5172C2-C020-1B74-2BCE-B6A40EDDA4F4}"/>
                </a:ext>
              </a:extLst>
            </p:cNvPr>
            <p:cNvSpPr txBox="1"/>
            <p:nvPr/>
          </p:nvSpPr>
          <p:spPr>
            <a:xfrm>
              <a:off x="356712" y="80771"/>
              <a:ext cx="3140354" cy="46516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endParaRPr lang="en-US" sz="3600" b="1" dirty="0">
                <a:solidFill>
                  <a:srgbClr val="FEFEFE"/>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ts val="2000"/>
                </a:lnSpc>
                <a:spcBef>
                  <a:spcPts val="0"/>
                </a:spcBef>
                <a:spcAft>
                  <a:spcPts val="0"/>
                </a:spcAft>
                <a:buClrTx/>
                <a:buSzTx/>
                <a:buFontTx/>
                <a:buNone/>
                <a:tabLst/>
                <a:defRPr/>
              </a:pPr>
              <a:r>
                <a:rPr lang="en-US" sz="3600" b="1" dirty="0">
                  <a:solidFill>
                    <a:srgbClr val="FEFEFE"/>
                  </a:solidFill>
                  <a:latin typeface="Arial" panose="020B0604020202020204" pitchFamily="34" charset="0"/>
                  <a:cs typeface="Arial" panose="020B0604020202020204" pitchFamily="34" charset="0"/>
                </a:rPr>
                <a:t>GOOD LUCK</a:t>
              </a:r>
              <a:endParaRPr kumimoji="0" lang="en-US" sz="3600" b="1" i="0" u="none" strike="noStrike" kern="1200" cap="none" spc="0" normalizeH="0" baseline="0" noProof="0" dirty="0">
                <a:ln>
                  <a:noFill/>
                </a:ln>
                <a:solidFill>
                  <a:srgbClr val="FEFEFE"/>
                </a:solidFill>
                <a:effectLst/>
                <a:uLnTx/>
                <a:uFillTx/>
                <a:latin typeface="Arial" panose="020B0604020202020204" pitchFamily="34" charset="0"/>
                <a:ea typeface="+mn-ea"/>
                <a:cs typeface="Arial" panose="020B0604020202020204" pitchFamily="34" charset="0"/>
              </a:endParaRPr>
            </a:p>
          </p:txBody>
        </p:sp>
      </p:grpSp>
    </p:spTree>
    <p:extLst>
      <p:ext uri="{BB962C8B-B14F-4D97-AF65-F5344CB8AC3E}">
        <p14:creationId xmlns:p14="http://schemas.microsoft.com/office/powerpoint/2010/main" val="3276978057"/>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35F074-CCA3-1D88-5119-5F28902D67A1}"/>
              </a:ext>
            </a:extLst>
          </p:cNvPr>
          <p:cNvSpPr txBox="1"/>
          <p:nvPr/>
        </p:nvSpPr>
        <p:spPr>
          <a:xfrm>
            <a:off x="1295400" y="800100"/>
            <a:ext cx="16535400" cy="9435147"/>
          </a:xfrm>
          <a:prstGeom prst="rect">
            <a:avLst/>
          </a:prstGeom>
          <a:noFill/>
        </p:spPr>
        <p:txBody>
          <a:bodyPr wrap="square">
            <a:spAutoFit/>
          </a:bodyPr>
          <a:lstStyle/>
          <a:p>
            <a:pPr marL="0" marR="0">
              <a:lnSpc>
                <a:spcPct val="107000"/>
              </a:lnSpc>
              <a:spcAft>
                <a:spcPts val="800"/>
              </a:spcAft>
              <a:tabLst>
                <a:tab pos="1475105" algn="l"/>
              </a:tabLst>
            </a:pPr>
            <a:r>
              <a:rPr lang="en-US" sz="2800" kern="100" dirty="0">
                <a:effectLst/>
                <a:latin typeface="Arial" panose="020B0604020202020204" pitchFamily="34" charset="0"/>
                <a:ea typeface="Calibri" panose="020F0502020204030204" pitchFamily="34" charset="0"/>
                <a:cs typeface="Arial" panose="020B0604020202020204" pitchFamily="34" charset="0"/>
              </a:rPr>
              <a:t>Khai </a:t>
            </a:r>
            <a:r>
              <a:rPr lang="en-US" sz="2800" kern="100" dirty="0" err="1">
                <a:effectLst/>
                <a:latin typeface="Arial" panose="020B0604020202020204" pitchFamily="34" charset="0"/>
                <a:ea typeface="Calibri" panose="020F0502020204030204" pitchFamily="34" charset="0"/>
                <a:cs typeface="Arial" panose="020B0604020202020204" pitchFamily="34" charset="0"/>
              </a:rPr>
              <a:t>tờ</a:t>
            </a:r>
            <a:r>
              <a:rPr lang="en-US" sz="2800" kern="100" dirty="0">
                <a:effectLst/>
                <a:latin typeface="Arial" panose="020B0604020202020204" pitchFamily="34" charset="0"/>
                <a:ea typeface="Calibri" panose="020F0502020204030204" pitchFamily="34" charset="0"/>
                <a:cs typeface="Arial" panose="020B0604020202020204" pitchFamily="34" charset="0"/>
              </a:rPr>
              <a:t> </a:t>
            </a:r>
            <a:r>
              <a:rPr lang="en-US" sz="2800" kern="100" dirty="0" err="1">
                <a:effectLst/>
                <a:latin typeface="Arial" panose="020B0604020202020204" pitchFamily="34" charset="0"/>
                <a:ea typeface="Calibri" panose="020F0502020204030204" pitchFamily="34" charset="0"/>
                <a:cs typeface="Arial" panose="020B0604020202020204" pitchFamily="34" charset="0"/>
              </a:rPr>
              <a:t>khai</a:t>
            </a:r>
            <a:r>
              <a:rPr lang="en-US" sz="2800" kern="100" dirty="0">
                <a:effectLst/>
                <a:latin typeface="Arial" panose="020B0604020202020204" pitchFamily="34" charset="0"/>
                <a:ea typeface="Calibri" panose="020F0502020204030204" pitchFamily="34" charset="0"/>
                <a:cs typeface="Arial" panose="020B0604020202020204" pitchFamily="34" charset="0"/>
              </a:rPr>
              <a:t> </a:t>
            </a:r>
            <a:r>
              <a:rPr lang="en-US" sz="2800" kern="100" dirty="0" err="1">
                <a:effectLst/>
                <a:latin typeface="Arial" panose="020B0604020202020204" pitchFamily="34" charset="0"/>
                <a:ea typeface="Calibri" panose="020F0502020204030204" pitchFamily="34" charset="0"/>
                <a:cs typeface="Arial" panose="020B0604020202020204" pitchFamily="34" charset="0"/>
              </a:rPr>
              <a:t>Hải</a:t>
            </a:r>
            <a:r>
              <a:rPr lang="en-US" sz="2800" kern="100" dirty="0">
                <a:effectLst/>
                <a:latin typeface="Arial" panose="020B0604020202020204" pitchFamily="34" charset="0"/>
                <a:ea typeface="Calibri" panose="020F0502020204030204" pitchFamily="34" charset="0"/>
                <a:cs typeface="Arial" panose="020B0604020202020204" pitchFamily="34" charset="0"/>
              </a:rPr>
              <a:t> </a:t>
            </a:r>
            <a:r>
              <a:rPr lang="en-US" sz="2800" kern="100" dirty="0" err="1">
                <a:effectLst/>
                <a:latin typeface="Arial" panose="020B0604020202020204" pitchFamily="34" charset="0"/>
                <a:ea typeface="Calibri" panose="020F0502020204030204" pitchFamily="34" charset="0"/>
                <a:cs typeface="Arial" panose="020B0604020202020204" pitchFamily="34" charset="0"/>
              </a:rPr>
              <a:t>quan</a:t>
            </a:r>
            <a:r>
              <a:rPr lang="en-US" sz="2800" kern="100" dirty="0">
                <a:effectLst/>
                <a:latin typeface="Arial" panose="020B0604020202020204" pitchFamily="34" charset="0"/>
                <a:ea typeface="Calibri" panose="020F0502020204030204" pitchFamily="34" charset="0"/>
                <a:cs typeface="Arial" panose="020B0604020202020204" pitchFamily="34" charset="0"/>
              </a:rPr>
              <a:t> </a:t>
            </a:r>
            <a:r>
              <a:rPr lang="en-US" sz="2800" kern="100" dirty="0" err="1">
                <a:effectLst/>
                <a:latin typeface="Arial" panose="020B0604020202020204" pitchFamily="34" charset="0"/>
                <a:ea typeface="Calibri" panose="020F0502020204030204" pitchFamily="34" charset="0"/>
                <a:cs typeface="Arial" panose="020B0604020202020204" pitchFamily="34" charset="0"/>
              </a:rPr>
              <a:t>nhập</a:t>
            </a:r>
            <a:r>
              <a:rPr lang="en-US" sz="2800" kern="100" dirty="0">
                <a:effectLst/>
                <a:latin typeface="Arial" panose="020B0604020202020204" pitchFamily="34" charset="0"/>
                <a:ea typeface="Calibri" panose="020F0502020204030204" pitchFamily="34" charset="0"/>
                <a:cs typeface="Arial" panose="020B0604020202020204" pitchFamily="34" charset="0"/>
              </a:rPr>
              <a:t> </a:t>
            </a:r>
            <a:r>
              <a:rPr lang="en-US" sz="2800" kern="100" dirty="0" err="1">
                <a:effectLst/>
                <a:latin typeface="Arial" panose="020B0604020202020204" pitchFamily="34" charset="0"/>
                <a:ea typeface="Calibri" panose="020F0502020204030204" pitchFamily="34" charset="0"/>
                <a:cs typeface="Arial" panose="020B0604020202020204" pitchFamily="34" charset="0"/>
              </a:rPr>
              <a:t>khẩu</a:t>
            </a:r>
            <a:r>
              <a:rPr lang="en-US" sz="2800" kern="100" dirty="0">
                <a:effectLst/>
                <a:latin typeface="Arial" panose="020B0604020202020204" pitchFamily="34" charset="0"/>
                <a:ea typeface="Calibri" panose="020F0502020204030204" pitchFamily="34" charset="0"/>
                <a:cs typeface="Arial" panose="020B0604020202020204" pitchFamily="34" charset="0"/>
              </a:rPr>
              <a:t> </a:t>
            </a:r>
            <a:r>
              <a:rPr lang="en-US" sz="2800" kern="100" dirty="0" err="1">
                <a:effectLst/>
                <a:latin typeface="Arial" panose="020B0604020202020204" pitchFamily="34" charset="0"/>
                <a:ea typeface="Calibri" panose="020F0502020204030204" pitchFamily="34" charset="0"/>
                <a:cs typeface="Arial" panose="020B0604020202020204" pitchFamily="34" charset="0"/>
              </a:rPr>
              <a:t>loại</a:t>
            </a:r>
            <a:r>
              <a:rPr lang="en-US" sz="2800" kern="100" dirty="0">
                <a:effectLst/>
                <a:latin typeface="Arial" panose="020B0604020202020204" pitchFamily="34" charset="0"/>
                <a:ea typeface="Calibri" panose="020F0502020204030204" pitchFamily="34" charset="0"/>
                <a:cs typeface="Arial" panose="020B0604020202020204" pitchFamily="34" charset="0"/>
              </a:rPr>
              <a:t> </a:t>
            </a:r>
            <a:r>
              <a:rPr lang="en-US" sz="2800" kern="100" dirty="0" err="1">
                <a:effectLst/>
                <a:latin typeface="Arial" panose="020B0604020202020204" pitchFamily="34" charset="0"/>
                <a:ea typeface="Calibri" panose="020F0502020204030204" pitchFamily="34" charset="0"/>
                <a:cs typeface="Arial" panose="020B0604020202020204" pitchFamily="34" charset="0"/>
              </a:rPr>
              <a:t>hình</a:t>
            </a:r>
            <a:r>
              <a:rPr lang="en-US" sz="2800" kern="100" dirty="0">
                <a:effectLst/>
                <a:latin typeface="Arial" panose="020B0604020202020204" pitchFamily="34" charset="0"/>
                <a:ea typeface="Calibri" panose="020F0502020204030204" pitchFamily="34" charset="0"/>
                <a:cs typeface="Arial" panose="020B0604020202020204" pitchFamily="34" charset="0"/>
              </a:rPr>
              <a:t> </a:t>
            </a:r>
            <a:r>
              <a:rPr lang="en-US" sz="2800" kern="100" dirty="0" err="1">
                <a:effectLst/>
                <a:latin typeface="Arial" panose="020B0604020202020204" pitchFamily="34" charset="0"/>
                <a:ea typeface="Calibri" panose="020F0502020204030204" pitchFamily="34" charset="0"/>
                <a:cs typeface="Arial" panose="020B0604020202020204" pitchFamily="34" charset="0"/>
              </a:rPr>
              <a:t>Kinh</a:t>
            </a:r>
            <a:r>
              <a:rPr lang="en-US" sz="2800" kern="100" dirty="0">
                <a:effectLst/>
                <a:latin typeface="Arial" panose="020B0604020202020204" pitchFamily="34" charset="0"/>
                <a:ea typeface="Calibri" panose="020F0502020204030204" pitchFamily="34" charset="0"/>
                <a:cs typeface="Arial" panose="020B0604020202020204" pitchFamily="34" charset="0"/>
              </a:rPr>
              <a:t> </a:t>
            </a:r>
            <a:r>
              <a:rPr lang="en-US" sz="2800" kern="100" dirty="0" err="1">
                <a:effectLst/>
                <a:latin typeface="Arial" panose="020B0604020202020204" pitchFamily="34" charset="0"/>
                <a:ea typeface="Calibri" panose="020F0502020204030204" pitchFamily="34" charset="0"/>
                <a:cs typeface="Arial" panose="020B0604020202020204" pitchFamily="34" charset="0"/>
              </a:rPr>
              <a:t>doanh</a:t>
            </a:r>
            <a:r>
              <a:rPr lang="en-US" sz="2800" kern="100" dirty="0">
                <a:effectLst/>
                <a:latin typeface="Arial" panose="020B0604020202020204" pitchFamily="34" charset="0"/>
                <a:ea typeface="Calibri" panose="020F0502020204030204" pitchFamily="34" charset="0"/>
                <a:cs typeface="Arial" panose="020B0604020202020204" pitchFamily="34" charset="0"/>
              </a:rPr>
              <a:t> - </a:t>
            </a:r>
            <a:r>
              <a:rPr lang="en-US" sz="2800" kern="100" dirty="0" err="1">
                <a:effectLst/>
                <a:latin typeface="Arial" panose="020B0604020202020204" pitchFamily="34" charset="0"/>
                <a:ea typeface="Calibri" panose="020F0502020204030204" pitchFamily="34" charset="0"/>
                <a:cs typeface="Arial" panose="020B0604020202020204" pitchFamily="34" charset="0"/>
              </a:rPr>
              <a:t>Phần</a:t>
            </a:r>
            <a:r>
              <a:rPr lang="en-US" sz="2800" kern="100" dirty="0">
                <a:effectLst/>
                <a:latin typeface="Arial" panose="020B0604020202020204" pitchFamily="34" charset="0"/>
                <a:ea typeface="Calibri" panose="020F0502020204030204" pitchFamily="34" charset="0"/>
                <a:cs typeface="Arial" panose="020B0604020202020204" pitchFamily="34" charset="0"/>
              </a:rPr>
              <a:t> 1</a:t>
            </a:r>
          </a:p>
          <a:p>
            <a:pPr marL="0" marR="0">
              <a:lnSpc>
                <a:spcPct val="107000"/>
              </a:lnSpc>
              <a:spcAft>
                <a:spcPts val="800"/>
              </a:spcAft>
              <a:tabLst>
                <a:tab pos="1475105" algn="l"/>
              </a:tabLst>
            </a:pP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Khai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Hải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quan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nhập</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khẩu</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loại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hình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Kinh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doanh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Phần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vận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tải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2"/>
              </a:rPr>
              <a:t>đơn</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Khai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Hải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quan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nhập</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khẩu</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loại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hình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Kinh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doanh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Phần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hóa</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đơn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thương</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mại</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Khai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Hải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quan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nhập</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khẩu</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loại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hình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Kinh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doanh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Phần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danh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sách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hàng</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Quy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trình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nghiệp</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vụ</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báo</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Hải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quan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nhập</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khẩu</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Khai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báo</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chứng</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từ</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hồ</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sơ</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Hải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quan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đính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kèm</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 V5</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Quy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trình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nghiệp</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vụ</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sửa</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trong</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thông</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quan</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Khai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danh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sách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 container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mã</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vạch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nhập</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khẩu</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Lấy</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mã</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vạch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danh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sách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 container qua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khu</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vực</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giám</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sát</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In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danh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sách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cont</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mã</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vạch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trên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dịch</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vụ</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công</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trực</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tuyến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 Pus</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kern="100" dirty="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Aft>
                <a:spcPts val="800"/>
              </a:spcAft>
              <a:tabLst>
                <a:tab pos="1475105" algn="l"/>
              </a:tabLst>
            </a:pP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Hải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quan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có</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những</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thông</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điệp</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nào</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 ?</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Chỉ</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thị</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Hải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quan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là</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gì</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chuyển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luồng</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như</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thế</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nào</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 ?</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6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chỉ</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tiêu</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trên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nếu</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sai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 ko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được</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sửa</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Hướng</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dẫn</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thủ</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tục</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hủy</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tờ</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khai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hải</a:t>
            </a:r>
            <a: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 </a:t>
            </a:r>
            <a:r>
              <a:rPr lang="en-US" sz="2800" u="sng" kern="100" dirty="0" err="1">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4" tooltip="Hướng dẫn thủ tục hủy tờ khai hải quan"/>
              </a:rPr>
              <a:t>quan</a:t>
            </a: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Aft>
                <a:spcPts val="800"/>
              </a:spcAft>
              <a:tabLst>
                <a:tab pos="1475105" algn="l"/>
              </a:tabLst>
            </a:pPr>
            <a:br>
              <a:rPr lang="en-US" sz="2800" u="sng" kern="100"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5"/>
              </a:rPr>
            </a:br>
            <a:endParaRPr lang="en-US" sz="28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21674314"/>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D355D7-FB3A-D044-93B2-A99175548BD6}"/>
              </a:ext>
            </a:extLst>
          </p:cNvPr>
          <p:cNvSpPr txBox="1"/>
          <p:nvPr/>
        </p:nvSpPr>
        <p:spPr>
          <a:xfrm>
            <a:off x="2362200" y="1333500"/>
            <a:ext cx="9144000" cy="646331"/>
          </a:xfrm>
          <a:prstGeom prst="rect">
            <a:avLst/>
          </a:prstGeom>
          <a:noFill/>
        </p:spPr>
        <p:txBody>
          <a:bodyPr wrap="square">
            <a:spAutoFit/>
          </a:bodyPr>
          <a:lstStyle/>
          <a:p>
            <a:r>
              <a:rPr lang="en-US" dirty="0"/>
              <a:t>https://knacert.com.vn/blogs/tin-tuc/chuong-trinh-an-ninh-chuoi-cung-ung-tac-dong-tich-cuc-cho-nguoi-gui-hang</a:t>
            </a:r>
          </a:p>
        </p:txBody>
      </p:sp>
    </p:spTree>
    <p:extLst>
      <p:ext uri="{BB962C8B-B14F-4D97-AF65-F5344CB8AC3E}">
        <p14:creationId xmlns:p14="http://schemas.microsoft.com/office/powerpoint/2010/main" val="20262770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37TGp_bizpeople_light_ani">
  <a:themeElements>
    <a:clrScheme name="">
      <a:dk1>
        <a:srgbClr val="30311D"/>
      </a:dk1>
      <a:lt1>
        <a:srgbClr val="FFFFFF"/>
      </a:lt1>
      <a:dk2>
        <a:srgbClr val="003366"/>
      </a:dk2>
      <a:lt2>
        <a:srgbClr val="DDDDDD"/>
      </a:lt2>
      <a:accent1>
        <a:srgbClr val="7E52CC"/>
      </a:accent1>
      <a:accent2>
        <a:srgbClr val="4A9ACC"/>
      </a:accent2>
      <a:accent3>
        <a:srgbClr val="FFFFFF"/>
      </a:accent3>
      <a:accent4>
        <a:srgbClr val="282917"/>
      </a:accent4>
      <a:accent5>
        <a:srgbClr val="C0B3E2"/>
      </a:accent5>
      <a:accent6>
        <a:srgbClr val="428AB7"/>
      </a:accent6>
      <a:hlink>
        <a:srgbClr val="4582A7"/>
      </a:hlink>
      <a:folHlink>
        <a:srgbClr val="B2AF7A"/>
      </a:folHlink>
    </a:clrScheme>
    <a:fontScheme na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437TGp_bizpeople_light_ani 1">
        <a:dk1>
          <a:srgbClr val="30311D"/>
        </a:dk1>
        <a:lt1>
          <a:srgbClr val="FFFFFF"/>
        </a:lt1>
        <a:dk2>
          <a:srgbClr val="003366"/>
        </a:dk2>
        <a:lt2>
          <a:srgbClr val="DDDDDD"/>
        </a:lt2>
        <a:accent1>
          <a:srgbClr val="7E52CC"/>
        </a:accent1>
        <a:accent2>
          <a:srgbClr val="4A9ACC"/>
        </a:accent2>
        <a:accent3>
          <a:srgbClr val="FFFFFF"/>
        </a:accent3>
        <a:accent4>
          <a:srgbClr val="272817"/>
        </a:accent4>
        <a:accent5>
          <a:srgbClr val="C0B3E2"/>
        </a:accent5>
        <a:accent6>
          <a:srgbClr val="428BB9"/>
        </a:accent6>
        <a:hlink>
          <a:srgbClr val="4582A7"/>
        </a:hlink>
        <a:folHlink>
          <a:srgbClr val="B2AF7A"/>
        </a:folHlink>
      </a:clrScheme>
      <a:clrMap bg1="lt1" tx1="dk1" bg2="lt2" tx2="dk2" accent1="accent1" accent2="accent2" accent3="accent3" accent4="accent4" accent5="accent5" accent6="accent6" hlink="hlink" folHlink="folHlink"/>
    </a:extraClrScheme>
    <a:extraClrScheme>
      <a:clrScheme name="437TGp_bizpeople_light_ani 2">
        <a:dk1>
          <a:srgbClr val="000000"/>
        </a:dk1>
        <a:lt1>
          <a:srgbClr val="FFFFFF"/>
        </a:lt1>
        <a:dk2>
          <a:srgbClr val="702424"/>
        </a:dk2>
        <a:lt2>
          <a:srgbClr val="C0C0C0"/>
        </a:lt2>
        <a:accent1>
          <a:srgbClr val="54BBBE"/>
        </a:accent1>
        <a:accent2>
          <a:srgbClr val="E49514"/>
        </a:accent2>
        <a:accent3>
          <a:srgbClr val="FFFFFF"/>
        </a:accent3>
        <a:accent4>
          <a:srgbClr val="000000"/>
        </a:accent4>
        <a:accent5>
          <a:srgbClr val="B3DADB"/>
        </a:accent5>
        <a:accent6>
          <a:srgbClr val="CF8711"/>
        </a:accent6>
        <a:hlink>
          <a:srgbClr val="6C9A42"/>
        </a:hlink>
        <a:folHlink>
          <a:srgbClr val="82ABBE"/>
        </a:folHlink>
      </a:clrScheme>
      <a:clrMap bg1="lt1" tx1="dk1" bg2="lt2" tx2="dk2" accent1="accent1" accent2="accent2" accent3="accent3" accent4="accent4" accent5="accent5" accent6="accent6" hlink="hlink" folHlink="folHlink"/>
    </a:extraClrScheme>
    <a:extraClrScheme>
      <a:clrScheme name="437TGp_bizpeople_light_ani 3">
        <a:dk1>
          <a:srgbClr val="003366"/>
        </a:dk1>
        <a:lt1>
          <a:srgbClr val="FFFFFF"/>
        </a:lt1>
        <a:dk2>
          <a:srgbClr val="000000"/>
        </a:dk2>
        <a:lt2>
          <a:srgbClr val="DDDDDD"/>
        </a:lt2>
        <a:accent1>
          <a:srgbClr val="438ACB"/>
        </a:accent1>
        <a:accent2>
          <a:srgbClr val="32A287"/>
        </a:accent2>
        <a:accent3>
          <a:srgbClr val="FFFFFF"/>
        </a:accent3>
        <a:accent4>
          <a:srgbClr val="002A56"/>
        </a:accent4>
        <a:accent5>
          <a:srgbClr val="B0C4E2"/>
        </a:accent5>
        <a:accent6>
          <a:srgbClr val="2C927A"/>
        </a:accent6>
        <a:hlink>
          <a:srgbClr val="729943"/>
        </a:hlink>
        <a:folHlink>
          <a:srgbClr val="82B4BE"/>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8D9F5B08A729446891E56086570C179" ma:contentTypeVersion="2" ma:contentTypeDescription="Create a new document." ma:contentTypeScope="" ma:versionID="8a46b13a2ad6f7ff9a99a2372739f3d0">
  <xsd:schema xmlns:xsd="http://www.w3.org/2001/XMLSchema" xmlns:xs="http://www.w3.org/2001/XMLSchema" xmlns:p="http://schemas.microsoft.com/office/2006/metadata/properties" xmlns:ns3="d986c4d9-c0b4-43f2-aa91-395566ce97d7" targetNamespace="http://schemas.microsoft.com/office/2006/metadata/properties" ma:root="true" ma:fieldsID="1b150dc0401b012f38d30fefd59c6789" ns3:_="">
    <xsd:import namespace="d986c4d9-c0b4-43f2-aa91-395566ce97d7"/>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86c4d9-c0b4-43f2-aa91-395566ce97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A666565-0578-4A0C-AC37-6E1BE4DE47AE}">
  <ds:schemaRefs>
    <ds:schemaRef ds:uri="http://schemas.openxmlformats.org/package/2006/metadata/core-properties"/>
    <ds:schemaRef ds:uri="http://purl.org/dc/elements/1.1/"/>
    <ds:schemaRef ds:uri="http://schemas.microsoft.com/office/2006/metadata/properties"/>
    <ds:schemaRef ds:uri="d986c4d9-c0b4-43f2-aa91-395566ce97d7"/>
    <ds:schemaRef ds:uri="http://schemas.microsoft.com/office/2006/documentManagement/types"/>
    <ds:schemaRef ds:uri="http://purl.org/dc/terms/"/>
    <ds:schemaRef ds:uri="http://purl.org/dc/dcmitype/"/>
    <ds:schemaRef ds:uri="http://www.w3.org/XML/1998/namespace"/>
    <ds:schemaRef ds:uri="http://schemas.microsoft.com/office/infopath/2007/PartnerControls"/>
  </ds:schemaRefs>
</ds:datastoreItem>
</file>

<file path=customXml/itemProps2.xml><?xml version="1.0" encoding="utf-8"?>
<ds:datastoreItem xmlns:ds="http://schemas.openxmlformats.org/officeDocument/2006/customXml" ds:itemID="{7FD42BC9-AF53-448E-93C7-567C55CA6A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86c4d9-c0b4-43f2-aa91-395566ce97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FE76B32-74C4-4C5B-8E3B-840A7BB95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21846</TotalTime>
  <Words>17852</Words>
  <Application>Microsoft Office PowerPoint</Application>
  <PresentationFormat>Custom</PresentationFormat>
  <Paragraphs>892</Paragraphs>
  <Slides>152</Slides>
  <Notes>3</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152</vt:i4>
      </vt:variant>
    </vt:vector>
  </HeadingPairs>
  <TitlesOfParts>
    <vt:vector size="162" baseType="lpstr">
      <vt:lpstr>SimSun</vt:lpstr>
      <vt:lpstr>Symbol</vt:lpstr>
      <vt:lpstr>Arial</vt:lpstr>
      <vt:lpstr>Times New Roman</vt:lpstr>
      <vt:lpstr>Calibri</vt:lpstr>
      <vt:lpstr>Courier New</vt:lpstr>
      <vt:lpstr>Wingdings</vt:lpstr>
      <vt:lpstr>Office Theme</vt:lpstr>
      <vt:lpstr>437TGp_bizpeople_light_ani</vt:lpstr>
      <vt:lpstr>Document</vt:lpstr>
      <vt:lpstr>PowerPoint Presentation</vt:lpstr>
      <vt:lpstr>PowerPoint Presentation</vt:lpstr>
      <vt:lpstr>PowerPoint Presentation</vt:lpstr>
      <vt:lpstr>PowerPoint Presentation</vt:lpstr>
      <vt:lpstr>PowerPoint Presentation</vt:lpstr>
      <vt:lpstr>PowerPoint Presentation</vt:lpstr>
      <vt:lpstr>TÀI LIỆU THAM KHẢO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Tiếp nhận và kiểm tra hồ sơ hải quan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Tiếp nhận và kiểm tra hồ sơ hải quan</vt:lpstr>
      <vt:lpstr>Tiếp nhận và kiểm tra hồ sơ hải quan (tt)</vt:lpstr>
      <vt:lpstr>Tiếp nhận và kiểm tra hồ sơ hải quan (tt)</vt:lpstr>
      <vt:lpstr>Tiếp nhận và kiểm tra hồ sơ hải quan (tt)</vt:lpstr>
      <vt:lpstr>Tiếp nhận và kiểm tra hồ sơ hải quan (tt)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2.4.3. Thu phí lệ phí Hải quan và quyết định thông quan</vt:lpstr>
      <vt:lpstr> 2.4.4. Phúc tập hồ sơ Hải quan</vt:lpstr>
      <vt:lpstr> 2.4.4. Phúc tập hồ sơ Hải quan</vt:lpstr>
      <vt:lpstr> 2.4.4. Phúc tập hồ sơ Hải quan</vt:lpstr>
      <vt:lpstr>2.4.4. Phúc tập hồ sơ Hải quan</vt:lpstr>
      <vt:lpstr>2.4.4. Phúc tập hồ sơ Hải quan</vt:lpstr>
      <vt:lpstr>2.4.4. Phúc tập hồ sơ Hải quan</vt:lpstr>
      <vt:lpstr>2.4.4. Phúc tập hồ sơ Hải quan</vt:lpstr>
      <vt:lpstr>2.5. Tham vấn giá</vt:lpstr>
      <vt:lpstr>2.5.1.Khái niệm về tham vấn giá </vt:lpstr>
      <vt:lpstr>2.5.1.Khái niệm về tham vấn giá </vt:lpstr>
      <vt:lpstr>PowerPoint Presentation</vt:lpstr>
      <vt:lpstr>2.5.2. Tác dụng của tham vấn giá </vt:lpstr>
      <vt:lpstr>2.5.3.Quy trình tham vấn giá </vt:lpstr>
      <vt:lpstr>2.5.3.Quy trình tham vấn giá</vt:lpstr>
      <vt:lpstr>2.5.3.Quy trình tham vấn giá</vt:lpstr>
      <vt:lpstr>2.5.3.Quy trình tham vấn giá</vt:lpstr>
      <vt:lpstr>2.5.3.Quy trình tham vấn giá</vt:lpstr>
      <vt:lpstr>2.5.3.Quy trình tham vấn giá</vt:lpstr>
      <vt:lpstr>2.5.3.Quy trình tham vấn giá</vt:lpstr>
      <vt:lpstr>2.5.3.Quy trình tham vấn giá</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HUYNHKIMLIEN</dc:creator>
  <cp:lastModifiedBy>Huynh Kim Lien</cp:lastModifiedBy>
  <cp:revision>133</cp:revision>
  <cp:lastPrinted>2023-03-28T02:31:18Z</cp:lastPrinted>
  <dcterms:created xsi:type="dcterms:W3CDTF">2006-08-16T00:00:00Z</dcterms:created>
  <dcterms:modified xsi:type="dcterms:W3CDTF">2025-02-18T16:02:25Z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727C0BDC8ADB4552ACFBD33538E8207F</vt:lpwstr>
  </property>
  <property fmtid="{D5CDD505-2E9C-101B-9397-08002B2CF9AE}" pid="3" name="KSOProductBuildVer">
    <vt:lpwstr>1033-11.2.0.11105</vt:lpwstr>
  </property>
  <property fmtid="{D5CDD505-2E9C-101B-9397-08002B2CF9AE}" pid="4" name="ContentTypeId">
    <vt:lpwstr>0x01010058D9F5B08A729446891E56086570C179</vt:lpwstr>
  </property>
</Properties>
</file>