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2">
  <p:sldMasterIdLst>
    <p:sldMasterId id="2147483648" r:id="rId4"/>
  </p:sldMasterIdLst>
  <p:notesMasterIdLst>
    <p:notesMasterId r:id="rId54"/>
  </p:notesMasterIdLst>
  <p:sldIdLst>
    <p:sldId id="256" r:id="rId5"/>
    <p:sldId id="273" r:id="rId6"/>
    <p:sldId id="257" r:id="rId7"/>
    <p:sldId id="283" r:id="rId8"/>
    <p:sldId id="274" r:id="rId9"/>
    <p:sldId id="277" r:id="rId10"/>
    <p:sldId id="276" r:id="rId11"/>
    <p:sldId id="272" r:id="rId12"/>
    <p:sldId id="259" r:id="rId13"/>
    <p:sldId id="268" r:id="rId14"/>
    <p:sldId id="264" r:id="rId15"/>
    <p:sldId id="271" r:id="rId16"/>
    <p:sldId id="292" r:id="rId17"/>
    <p:sldId id="319" r:id="rId18"/>
    <p:sldId id="320" r:id="rId19"/>
    <p:sldId id="278" r:id="rId20"/>
    <p:sldId id="279" r:id="rId21"/>
    <p:sldId id="258" r:id="rId22"/>
    <p:sldId id="287" r:id="rId23"/>
    <p:sldId id="269" r:id="rId24"/>
    <p:sldId id="270" r:id="rId25"/>
    <p:sldId id="291" r:id="rId26"/>
    <p:sldId id="317" r:id="rId27"/>
    <p:sldId id="295" r:id="rId28"/>
    <p:sldId id="294" r:id="rId29"/>
    <p:sldId id="296" r:id="rId30"/>
    <p:sldId id="298" r:id="rId31"/>
    <p:sldId id="299" r:id="rId32"/>
    <p:sldId id="300" r:id="rId33"/>
    <p:sldId id="318" r:id="rId34"/>
    <p:sldId id="284" r:id="rId35"/>
    <p:sldId id="302" r:id="rId36"/>
    <p:sldId id="303" r:id="rId37"/>
    <p:sldId id="304" r:id="rId38"/>
    <p:sldId id="305" r:id="rId39"/>
    <p:sldId id="306" r:id="rId40"/>
    <p:sldId id="307" r:id="rId41"/>
    <p:sldId id="308" r:id="rId42"/>
    <p:sldId id="288" r:id="rId43"/>
    <p:sldId id="309" r:id="rId44"/>
    <p:sldId id="310" r:id="rId45"/>
    <p:sldId id="301" r:id="rId46"/>
    <p:sldId id="293" r:id="rId47"/>
    <p:sldId id="311" r:id="rId48"/>
    <p:sldId id="312" r:id="rId49"/>
    <p:sldId id="314" r:id="rId50"/>
    <p:sldId id="313" r:id="rId51"/>
    <p:sldId id="315" r:id="rId52"/>
    <p:sldId id="316" r:id="rId53"/>
  </p:sldIdLst>
  <p:sldSz cx="18288000" cy="10287000"/>
  <p:notesSz cx="6858000" cy="9144000"/>
  <p:embeddedFontLst>
    <p:embeddedFont>
      <p:font typeface="Kollektif" panose="020B0604020202020204" charset="0"/>
      <p:regular r:id="rId55"/>
    </p:embeddedFont>
    <p:embeddedFont>
      <p:font typeface="Kollektif Bold" panose="020B0604020202020204" charset="0"/>
      <p:bold r:id="rId56"/>
    </p:embeddedFont>
    <p:embeddedFont>
      <p:font typeface="Open Sans" panose="020B0606030504020204" pitchFamily="34" charset="0"/>
      <p:regular r:id="rId57"/>
      <p:bold r:id="rId58"/>
      <p:italic r:id="rId59"/>
      <p:boldItalic r:id="rId60"/>
    </p:embeddedFont>
    <p:embeddedFont>
      <p:font typeface="Rockwell" panose="02060603020205020403" pitchFamily="18" charset="0"/>
      <p:regular r:id="rId61"/>
      <p:bold r:id="rId62"/>
      <p:italic r:id="rId63"/>
      <p:boldItalic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492303"/>
    <a:srgbClr val="4A206A"/>
    <a:srgbClr val="532476"/>
    <a:srgbClr val="006600"/>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4" autoAdjust="0"/>
    <p:restoredTop sz="92923" autoAdjust="0"/>
  </p:normalViewPr>
  <p:slideViewPr>
    <p:cSldViewPr>
      <p:cViewPr varScale="1">
        <p:scale>
          <a:sx n="37" d="100"/>
          <a:sy n="37" d="100"/>
        </p:scale>
        <p:origin x="1024" y="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4.fntdata"/><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7.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64"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5.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62"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3.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6.fntdata"/><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D81333-762C-4274-A4C0-449063DEA4A9}" type="datetimeFigureOut">
              <a:rPr lang="en-US" smtClean="0"/>
              <a:t>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A5DD67-06B3-4D5C-BB36-90434080F8C4}" type="slidenum">
              <a:rPr lang="en-US" smtClean="0"/>
              <a:t>‹#›</a:t>
            </a:fld>
            <a:endParaRPr lang="en-US"/>
          </a:p>
        </p:txBody>
      </p:sp>
    </p:spTree>
    <p:extLst>
      <p:ext uri="{BB962C8B-B14F-4D97-AF65-F5344CB8AC3E}">
        <p14:creationId xmlns:p14="http://schemas.microsoft.com/office/powerpoint/2010/main" val="3339501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8</a:t>
            </a:fld>
            <a:endParaRPr lang="en-US"/>
          </a:p>
        </p:txBody>
      </p:sp>
    </p:spTree>
    <p:extLst>
      <p:ext uri="{BB962C8B-B14F-4D97-AF65-F5344CB8AC3E}">
        <p14:creationId xmlns:p14="http://schemas.microsoft.com/office/powerpoint/2010/main" val="1202393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Cấp</a:t>
            </a:r>
            <a:r>
              <a:rPr lang="en-US" dirty="0"/>
              <a:t> </a:t>
            </a:r>
            <a:r>
              <a:rPr lang="en-US" dirty="0" err="1"/>
              <a:t>cty</a:t>
            </a:r>
            <a:r>
              <a:rPr lang="en-US" dirty="0"/>
              <a:t>: </a:t>
            </a:r>
            <a:r>
              <a:rPr lang="en-US" dirty="0" err="1"/>
              <a:t>đòi</a:t>
            </a:r>
            <a:r>
              <a:rPr lang="en-US" dirty="0"/>
              <a:t> </a:t>
            </a:r>
            <a:r>
              <a:rPr lang="en-US" dirty="0" err="1"/>
              <a:t>hỏi</a:t>
            </a:r>
            <a:r>
              <a:rPr lang="en-US" dirty="0"/>
              <a:t> </a:t>
            </a:r>
            <a:r>
              <a:rPr lang="en-US" dirty="0" err="1"/>
              <a:t>nhà</a:t>
            </a:r>
            <a:r>
              <a:rPr lang="en-US" dirty="0"/>
              <a:t> </a:t>
            </a:r>
            <a:r>
              <a:rPr lang="en-US" dirty="0" err="1"/>
              <a:t>chiến</a:t>
            </a:r>
            <a:r>
              <a:rPr lang="en-US" dirty="0"/>
              <a:t> </a:t>
            </a:r>
            <a:r>
              <a:rPr lang="en-US" dirty="0" err="1"/>
              <a:t>lược</a:t>
            </a:r>
            <a:r>
              <a:rPr lang="en-US" dirty="0"/>
              <a:t> </a:t>
            </a:r>
            <a:r>
              <a:rPr lang="en-US" dirty="0" err="1"/>
              <a:t>phải</a:t>
            </a:r>
            <a:r>
              <a:rPr lang="en-US" dirty="0"/>
              <a:t> </a:t>
            </a:r>
            <a:r>
              <a:rPr lang="en-US" dirty="0" err="1"/>
              <a:t>có</a:t>
            </a:r>
            <a:r>
              <a:rPr lang="en-US" dirty="0"/>
              <a:t> </a:t>
            </a:r>
            <a:r>
              <a:rPr lang="en-US" dirty="0" err="1"/>
              <a:t>đầy</a:t>
            </a:r>
            <a:r>
              <a:rPr lang="en-US" dirty="0"/>
              <a:t> </a:t>
            </a:r>
            <a:r>
              <a:rPr lang="en-US" dirty="0" err="1"/>
              <a:t>đủ</a:t>
            </a:r>
            <a:r>
              <a:rPr lang="en-US" dirty="0"/>
              <a:t> </a:t>
            </a:r>
            <a:r>
              <a:rPr lang="en-US" dirty="0" err="1"/>
              <a:t>cả</a:t>
            </a:r>
            <a:r>
              <a:rPr lang="en-US" dirty="0"/>
              <a:t> </a:t>
            </a:r>
            <a:r>
              <a:rPr lang="en-US" dirty="0" err="1"/>
              <a:t>kiến</a:t>
            </a:r>
            <a:r>
              <a:rPr lang="en-US" dirty="0"/>
              <a:t> </a:t>
            </a:r>
            <a:r>
              <a:rPr lang="en-US" dirty="0" err="1"/>
              <a:t>thức</a:t>
            </a:r>
            <a:r>
              <a:rPr lang="en-US" dirty="0"/>
              <a:t> </a:t>
            </a:r>
            <a:r>
              <a:rPr lang="en-US" dirty="0" err="1"/>
              <a:t>và</a:t>
            </a:r>
            <a:r>
              <a:rPr lang="en-US" dirty="0"/>
              <a:t> </a:t>
            </a:r>
            <a:r>
              <a:rPr lang="en-US" dirty="0" err="1"/>
              <a:t>kỹ</a:t>
            </a:r>
            <a:r>
              <a:rPr lang="en-US" dirty="0"/>
              <a:t> </a:t>
            </a:r>
            <a:r>
              <a:rPr lang="en-US" dirty="0" err="1"/>
              <a:t>năng</a:t>
            </a:r>
            <a:r>
              <a:rPr lang="en-US" dirty="0"/>
              <a:t> </a:t>
            </a:r>
            <a:r>
              <a:rPr lang="en-US" dirty="0" err="1"/>
              <a:t>cũng</a:t>
            </a:r>
            <a:r>
              <a:rPr lang="en-US" dirty="0"/>
              <a:t> </a:t>
            </a:r>
            <a:r>
              <a:rPr lang="en-US" dirty="0" err="1"/>
              <a:t>như</a:t>
            </a:r>
            <a:r>
              <a:rPr lang="en-US" dirty="0"/>
              <a:t> </a:t>
            </a:r>
            <a:r>
              <a:rPr lang="en-US" dirty="0" err="1"/>
              <a:t>kinh</a:t>
            </a:r>
            <a:r>
              <a:rPr lang="en-US" dirty="0"/>
              <a:t> </a:t>
            </a:r>
            <a:r>
              <a:rPr lang="en-US" dirty="0" err="1"/>
              <a:t>nghiệm</a:t>
            </a:r>
            <a:r>
              <a:rPr lang="en-US" dirty="0"/>
              <a:t> </a:t>
            </a:r>
            <a:r>
              <a:rPr lang="en-US" dirty="0" err="1"/>
              <a:t>cần</a:t>
            </a:r>
            <a:r>
              <a:rPr lang="en-US" dirty="0"/>
              <a:t> </a:t>
            </a:r>
            <a:r>
              <a:rPr lang="en-US" dirty="0" err="1"/>
              <a:t>thiết</a:t>
            </a:r>
            <a:r>
              <a:rPr lang="en-US" dirty="0"/>
              <a:t> </a:t>
            </a:r>
            <a:r>
              <a:rPr lang="en-US" dirty="0" err="1"/>
              <a:t>để</a:t>
            </a:r>
            <a:r>
              <a:rPr lang="en-US" dirty="0"/>
              <a:t> </a:t>
            </a:r>
            <a:r>
              <a:rPr lang="en-US" dirty="0" err="1"/>
              <a:t>tạo</a:t>
            </a:r>
            <a:r>
              <a:rPr lang="en-US" dirty="0"/>
              <a:t> </a:t>
            </a:r>
            <a:r>
              <a:rPr lang="en-US" dirty="0" err="1"/>
              <a:t>ra</a:t>
            </a:r>
            <a:r>
              <a:rPr lang="en-US" dirty="0"/>
              <a:t> </a:t>
            </a:r>
            <a:r>
              <a:rPr lang="en-US" dirty="0" err="1"/>
              <a:t>chiến</a:t>
            </a:r>
            <a:r>
              <a:rPr lang="en-US" dirty="0"/>
              <a:t> </a:t>
            </a:r>
            <a:r>
              <a:rPr lang="en-US" dirty="0" err="1"/>
              <a:t>lược</a:t>
            </a:r>
            <a:r>
              <a:rPr lang="en-US" dirty="0"/>
              <a:t> </a:t>
            </a:r>
            <a:r>
              <a:rPr lang="en-US" dirty="0" err="1"/>
              <a:t>mang</a:t>
            </a:r>
            <a:r>
              <a:rPr lang="en-US" dirty="0"/>
              <a:t> </a:t>
            </a:r>
            <a:r>
              <a:rPr lang="en-US" dirty="0" err="1"/>
              <a:t>tính</a:t>
            </a:r>
            <a:r>
              <a:rPr lang="en-US" dirty="0"/>
              <a:t> </a:t>
            </a:r>
            <a:r>
              <a:rPr lang="en-US" dirty="0" err="1"/>
              <a:t>hiệu</a:t>
            </a:r>
            <a:r>
              <a:rPr lang="en-US" dirty="0"/>
              <a:t> </a:t>
            </a:r>
            <a:r>
              <a:rPr lang="en-US" dirty="0" err="1"/>
              <a:t>quả</a:t>
            </a:r>
            <a:r>
              <a:rPr lang="en-US" dirty="0"/>
              <a:t> </a:t>
            </a:r>
            <a:r>
              <a:rPr lang="en-US" dirty="0" err="1"/>
              <a:t>cho</a:t>
            </a:r>
            <a:r>
              <a:rPr lang="en-US" dirty="0"/>
              <a:t> </a:t>
            </a:r>
            <a:r>
              <a:rPr lang="en-US" dirty="0" err="1"/>
              <a:t>đơn</a:t>
            </a:r>
            <a:r>
              <a:rPr lang="en-US" dirty="0"/>
              <a:t> </a:t>
            </a:r>
            <a:r>
              <a:rPr lang="en-US" dirty="0" err="1"/>
              <a:t>vị</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16</a:t>
            </a:fld>
            <a:endParaRPr lang="en-US"/>
          </a:p>
        </p:txBody>
      </p:sp>
    </p:spTree>
    <p:extLst>
      <p:ext uri="{BB962C8B-B14F-4D97-AF65-F5344CB8AC3E}">
        <p14:creationId xmlns:p14="http://schemas.microsoft.com/office/powerpoint/2010/main" val="6229161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800" dirty="0">
                <a:effectLst/>
                <a:latin typeface="Times New Roman" panose="02020603050405020304" pitchFamily="18" charset="0"/>
                <a:ea typeface="Times New Roman" panose="02020603050405020304" pitchFamily="18" charset="0"/>
              </a:rPr>
              <a:t>Các thông tin là dữ liệu cần thiết để phân tích môi trường. Doanh nghiệp có thể thu</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thập</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thông</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tin</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từ</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nhiều</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nguồn</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khác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nhau</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như</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các</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tổ</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chức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thống</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kê</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(Tổng</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cục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thống kê, Nielsel, Euromonitor…), các tạp chí chuyên ngành về lĩnh vực kinh doanh của doanh nghiệp.</a:t>
            </a:r>
            <a:r>
              <a:rPr lang="vi-VN" sz="1800" spc="-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Về bản chất, các công cụ phân tích giúp các nhà quản lý xử lý thông tin về môi trường một cách toàn diện và logic.</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22</a:t>
            </a:fld>
            <a:endParaRPr lang="en-US"/>
          </a:p>
        </p:txBody>
      </p:sp>
    </p:spTree>
    <p:extLst>
      <p:ext uri="{BB962C8B-B14F-4D97-AF65-F5344CB8AC3E}">
        <p14:creationId xmlns:p14="http://schemas.microsoft.com/office/powerpoint/2010/main" val="3551219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800" dirty="0">
                <a:effectLst/>
                <a:latin typeface="Times New Roman" panose="02020603050405020304" pitchFamily="18" charset="0"/>
                <a:ea typeface="Times New Roman" panose="02020603050405020304" pitchFamily="18" charset="0"/>
              </a:rPr>
              <a:t>Các thông tin là dữ liệu cần thiết để phân tích môi trường. Doanh nghiệp có thể thu</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thập</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thông</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tin</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từ</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nhiều</a:t>
            </a:r>
            <a:r>
              <a:rPr lang="vi-VN" sz="1800" spc="-2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nguồn</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khác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nhau</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như</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các</a:t>
            </a:r>
            <a:r>
              <a:rPr lang="vi-VN" sz="1800" spc="-2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tổ</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chức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thống</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kê</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(Tổng</a:t>
            </a:r>
            <a:r>
              <a:rPr lang="vi-VN" sz="1800" spc="-1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cục</a:t>
            </a:r>
            <a:r>
              <a:rPr lang="vi-VN" sz="1800" spc="-10"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thống kê, Nielsel, Euromonitor…), các tạp chí chuyên ngành về lĩnh vực kinh doanh của doanh nghiệp.</a:t>
            </a:r>
            <a:r>
              <a:rPr lang="vi-VN" sz="1800" spc="-5" dirty="0">
                <a:effectLst/>
                <a:latin typeface="Times New Roman" panose="02020603050405020304" pitchFamily="18" charset="0"/>
                <a:ea typeface="Times New Roman" panose="02020603050405020304" pitchFamily="18" charset="0"/>
              </a:rPr>
              <a:t> </a:t>
            </a:r>
            <a:r>
              <a:rPr lang="vi-VN" sz="1800" dirty="0">
                <a:effectLst/>
                <a:latin typeface="Times New Roman" panose="02020603050405020304" pitchFamily="18" charset="0"/>
                <a:ea typeface="Times New Roman" panose="02020603050405020304" pitchFamily="18" charset="0"/>
              </a:rPr>
              <a:t>Về bản chất, các công cụ phân tích giúp các nhà quản lý xử lý thông tin về môi trường một cách toàn diện và logic.</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23</a:t>
            </a:fld>
            <a:endParaRPr lang="en-US"/>
          </a:p>
        </p:txBody>
      </p:sp>
    </p:spTree>
    <p:extLst>
      <p:ext uri="{BB962C8B-B14F-4D97-AF65-F5344CB8AC3E}">
        <p14:creationId xmlns:p14="http://schemas.microsoft.com/office/powerpoint/2010/main" val="678373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a:solidFill>
                  <a:srgbClr val="303030"/>
                </a:solidFill>
                <a:effectLst/>
                <a:latin typeface="Open Sans" panose="020B0606030504020204" pitchFamily="34" charset="0"/>
                <a:ea typeface="Times New Roman" panose="02020603050405020304" pitchFamily="18" charset="0"/>
              </a:rPr>
              <a:t>Khách</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hàng</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là</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một</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trong</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những</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yếu</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tố</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quan</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trọng</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mà</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bất</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cứ</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doanh</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nghiệp</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nào</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cũng</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cần</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xem</a:t>
            </a:r>
            <a:r>
              <a:rPr lang="en-US" sz="1200" dirty="0">
                <a:solidFill>
                  <a:srgbClr val="303030"/>
                </a:solidFill>
                <a:effectLst/>
                <a:latin typeface="Open Sans" panose="020B0606030504020204" pitchFamily="34" charset="0"/>
                <a:ea typeface="Times New Roman" panose="02020603050405020304" pitchFamily="18" charset="0"/>
              </a:rPr>
              <a:t> </a:t>
            </a:r>
            <a:r>
              <a:rPr lang="en-US" sz="1200" dirty="0" err="1">
                <a:solidFill>
                  <a:srgbClr val="303030"/>
                </a:solidFill>
                <a:effectLst/>
                <a:latin typeface="Open Sans" panose="020B0606030504020204" pitchFamily="34" charset="0"/>
                <a:ea typeface="Times New Roman" panose="02020603050405020304" pitchFamily="18" charset="0"/>
              </a:rPr>
              <a:t>xét</a:t>
            </a:r>
            <a:r>
              <a:rPr lang="en-US" sz="1200" dirty="0">
                <a:solidFill>
                  <a:srgbClr val="303030"/>
                </a:solidFill>
                <a:effectLst/>
                <a:latin typeface="Open Sans" panose="020B0606030504020204" pitchFamily="34" charset="0"/>
                <a:ea typeface="Times New Roman" panose="02020603050405020304" pitchFamily="18" charset="0"/>
              </a:rPr>
              <a:t>. </a:t>
            </a:r>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37</a:t>
            </a:fld>
            <a:endParaRPr lang="en-US"/>
          </a:p>
        </p:txBody>
      </p:sp>
    </p:spTree>
    <p:extLst>
      <p:ext uri="{BB962C8B-B14F-4D97-AF65-F5344CB8AC3E}">
        <p14:creationId xmlns:p14="http://schemas.microsoft.com/office/powerpoint/2010/main" val="399691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A5DD67-06B3-4D5C-BB36-90434080F8C4}" type="slidenum">
              <a:rPr lang="en-US" smtClean="0"/>
              <a:t>39</a:t>
            </a:fld>
            <a:endParaRPr lang="en-US"/>
          </a:p>
        </p:txBody>
      </p:sp>
    </p:spTree>
    <p:extLst>
      <p:ext uri="{BB962C8B-B14F-4D97-AF65-F5344CB8AC3E}">
        <p14:creationId xmlns:p14="http://schemas.microsoft.com/office/powerpoint/2010/main" val="1139710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2/12/2025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6.jp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6.jp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3.png"/><Relationship Id="rId7"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4.sv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14.svg"/><Relationship Id="rId7" Type="http://schemas.openxmlformats.org/officeDocument/2006/relationships/image" Target="../media/image10.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24.sv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4.sv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8.svg"/><Relationship Id="rId7" Type="http://schemas.openxmlformats.org/officeDocument/2006/relationships/image" Target="../media/image30.sv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svg"/><Relationship Id="rId3" Type="http://schemas.openxmlformats.org/officeDocument/2006/relationships/image" Target="../media/image28.svg"/><Relationship Id="rId7" Type="http://schemas.openxmlformats.org/officeDocument/2006/relationships/image" Target="../media/image32.sv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svg"/><Relationship Id="rId5" Type="http://schemas.openxmlformats.org/officeDocument/2006/relationships/image" Target="../media/image30.sv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svg"/><Relationship Id="rId14" Type="http://schemas.openxmlformats.org/officeDocument/2006/relationships/image" Target="../media/image3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4.svg"/></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40.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0.sv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0.svg"/></Relationships>
</file>

<file path=ppt/slides/_rels/slide2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001000"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37381" y="0"/>
            <a:ext cx="10287000" cy="10287000"/>
          </a:xfrm>
          <a:prstGeom prst="rect">
            <a:avLst/>
          </a:prstGeom>
        </p:spPr>
      </p:pic>
      <p:grpSp>
        <p:nvGrpSpPr>
          <p:cNvPr id="4" name="Group 4"/>
          <p:cNvGrpSpPr/>
          <p:nvPr/>
        </p:nvGrpSpPr>
        <p:grpSpPr>
          <a:xfrm>
            <a:off x="1721649" y="1635174"/>
            <a:ext cx="7858135" cy="1146125"/>
            <a:chOff x="0" y="0"/>
            <a:chExt cx="3755618" cy="631810"/>
          </a:xfrm>
        </p:grpSpPr>
        <p:grpSp>
          <p:nvGrpSpPr>
            <p:cNvPr id="5" name="Group 5"/>
            <p:cNvGrpSpPr/>
            <p:nvPr/>
          </p:nvGrpSpPr>
          <p:grpSpPr>
            <a:xfrm>
              <a:off x="0" y="0"/>
              <a:ext cx="631810" cy="631810"/>
              <a:chOff x="0" y="0"/>
              <a:chExt cx="812800" cy="812800"/>
            </a:xfrm>
          </p:grpSpPr>
          <p:sp>
            <p:nvSpPr>
              <p:cNvPr id="6" name="Freeform 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7" name="TextBox 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8" name="Group 8"/>
            <p:cNvGrpSpPr/>
            <p:nvPr/>
          </p:nvGrpSpPr>
          <p:grpSpPr>
            <a:xfrm>
              <a:off x="3123808" y="0"/>
              <a:ext cx="631810" cy="631810"/>
              <a:chOff x="0" y="0"/>
              <a:chExt cx="812800" cy="812800"/>
            </a:xfrm>
          </p:grpSpPr>
          <p:sp>
            <p:nvSpPr>
              <p:cNvPr id="9" name="Freeform 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0" name="TextBox 10"/>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sz="3200"/>
              </a:p>
            </p:txBody>
          </p:sp>
        </p:grpSp>
        <p:grpSp>
          <p:nvGrpSpPr>
            <p:cNvPr id="11" name="Group 11"/>
            <p:cNvGrpSpPr/>
            <p:nvPr/>
          </p:nvGrpSpPr>
          <p:grpSpPr>
            <a:xfrm>
              <a:off x="315905" y="0"/>
              <a:ext cx="3123808" cy="631810"/>
              <a:chOff x="0" y="0"/>
              <a:chExt cx="617048" cy="124802"/>
            </a:xfrm>
          </p:grpSpPr>
          <p:sp>
            <p:nvSpPr>
              <p:cNvPr id="12" name="Freeform 12"/>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3" name="TextBox 13"/>
              <p:cNvSpPr txBox="1"/>
              <p:nvPr/>
            </p:nvSpPr>
            <p:spPr>
              <a:xfrm>
                <a:off x="0" y="28575"/>
                <a:ext cx="812800" cy="784225"/>
              </a:xfrm>
              <a:prstGeom prst="rect">
                <a:avLst/>
              </a:prstGeom>
            </p:spPr>
            <p:txBody>
              <a:bodyPr lIns="50800" tIns="50800" rIns="50800" bIns="50800" rtlCol="0" anchor="ctr"/>
              <a:lstStyle/>
              <a:p>
                <a:pPr algn="ctr">
                  <a:lnSpc>
                    <a:spcPts val="2000"/>
                  </a:lnSpc>
                </a:pPr>
                <a:endParaRPr sz="3200"/>
              </a:p>
            </p:txBody>
          </p:sp>
        </p:grpSp>
        <p:sp>
          <p:nvSpPr>
            <p:cNvPr id="14" name="TextBox 14"/>
            <p:cNvSpPr txBox="1"/>
            <p:nvPr/>
          </p:nvSpPr>
          <p:spPr>
            <a:xfrm>
              <a:off x="127232" y="164871"/>
              <a:ext cx="3495657" cy="318227"/>
            </a:xfrm>
            <a:prstGeom prst="rect">
              <a:avLst/>
            </a:prstGeom>
          </p:spPr>
          <p:txBody>
            <a:bodyPr wrap="square" lIns="0" tIns="0" rIns="0" bIns="0" rtlCol="0" anchor="t">
              <a:spAutoFit/>
            </a:bodyPr>
            <a:lstStyle/>
            <a:p>
              <a:pPr algn="ctr">
                <a:lnSpc>
                  <a:spcPts val="2000"/>
                </a:lnSpc>
              </a:pPr>
              <a:endParaRPr lang="en-US" sz="4400" dirty="0">
                <a:solidFill>
                  <a:srgbClr val="FEFEFE"/>
                </a:solidFill>
                <a:latin typeface="Arial" panose="020B0604020202020204" pitchFamily="34" charset="0"/>
                <a:cs typeface="Arial" panose="020B0604020202020204" pitchFamily="34" charset="0"/>
              </a:endParaRPr>
            </a:p>
            <a:p>
              <a:pPr algn="ctr">
                <a:lnSpc>
                  <a:spcPts val="2000"/>
                </a:lnSpc>
              </a:pPr>
              <a:r>
                <a:rPr lang="en-US" sz="4400" dirty="0">
                  <a:solidFill>
                    <a:srgbClr val="FEFEFE"/>
                  </a:solidFill>
                  <a:latin typeface="Arial" panose="020B0604020202020204" pitchFamily="34" charset="0"/>
                  <a:cs typeface="Arial" panose="020B0604020202020204" pitchFamily="34" charset="0"/>
                </a:rPr>
                <a:t>CAO ĐẲNG LÝ TỰ TRỌNG</a:t>
              </a:r>
            </a:p>
          </p:txBody>
        </p:sp>
      </p:grpSp>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10927" flipV="1">
            <a:off x="12405937" y="62409"/>
            <a:ext cx="7341401" cy="3400090"/>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4233034" flipH="1">
            <a:off x="12741166" y="4943717"/>
            <a:ext cx="7500463" cy="4804774"/>
          </a:xfrm>
          <a:prstGeom prst="rect">
            <a:avLst/>
          </a:prstGeom>
        </p:spPr>
      </p:pic>
      <p:sp>
        <p:nvSpPr>
          <p:cNvPr id="17" name="TextBox 17"/>
          <p:cNvSpPr txBox="1"/>
          <p:nvPr/>
        </p:nvSpPr>
        <p:spPr>
          <a:xfrm>
            <a:off x="6283573" y="7708769"/>
            <a:ext cx="8110538" cy="366832"/>
          </a:xfrm>
          <a:prstGeom prst="rect">
            <a:avLst/>
          </a:prstGeom>
        </p:spPr>
        <p:txBody>
          <a:bodyPr lIns="0" tIns="0" rIns="0" bIns="0" rtlCol="0" anchor="t">
            <a:spAutoFit/>
          </a:bodyPr>
          <a:lstStyle/>
          <a:p>
            <a:pPr>
              <a:lnSpc>
                <a:spcPts val="2600"/>
              </a:lnSpc>
            </a:pPr>
            <a:r>
              <a:rPr lang="en-US" sz="4000" dirty="0">
                <a:solidFill>
                  <a:srgbClr val="953EC5"/>
                </a:solidFill>
                <a:latin typeface="Arial" panose="020B0604020202020204" pitchFamily="34" charset="0"/>
                <a:cs typeface="Arial" panose="020B0604020202020204" pitchFamily="34" charset="0"/>
              </a:rPr>
              <a:t>Presenter: MBA Huỳnh Kim Liên</a:t>
            </a:r>
          </a:p>
        </p:txBody>
      </p:sp>
      <p:sp>
        <p:nvSpPr>
          <p:cNvPr id="18" name="TextBox 18"/>
          <p:cNvSpPr txBox="1"/>
          <p:nvPr/>
        </p:nvSpPr>
        <p:spPr>
          <a:xfrm>
            <a:off x="-143492" y="3302410"/>
            <a:ext cx="12455328" cy="2194960"/>
          </a:xfrm>
          <a:prstGeom prst="rect">
            <a:avLst/>
          </a:prstGeom>
        </p:spPr>
        <p:txBody>
          <a:bodyPr wrap="square" lIns="0" tIns="0" rIns="0" bIns="0" rtlCol="0" anchor="t">
            <a:spAutoFit/>
          </a:bodyPr>
          <a:lstStyle/>
          <a:p>
            <a:pPr algn="ctr">
              <a:lnSpc>
                <a:spcPts val="9000"/>
              </a:lnSpc>
            </a:pPr>
            <a:r>
              <a:rPr lang="en-US" sz="6000" b="1" dirty="0">
                <a:solidFill>
                  <a:srgbClr val="953EC5"/>
                </a:solidFill>
                <a:latin typeface="Arial" panose="020B0604020202020204" pitchFamily="34" charset="0"/>
                <a:cs typeface="Arial" panose="020B0604020202020204" pitchFamily="34" charset="0"/>
              </a:rPr>
              <a:t>CHIẾN LƯỢC VÀ CHÍNH SÁCH KINH DOANH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arn(inVertical)">
                                      <p:cBhvr>
                                        <p:cTn id="11" dur="500"/>
                                        <p:tgtEl>
                                          <p:spTgt spid="18"/>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inVertical)">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001000" y="-38100"/>
            <a:ext cx="10287000" cy="10287000"/>
          </a:xfrm>
          <a:prstGeom prst="rect">
            <a:avLst/>
          </a:prstGeom>
        </p:spPr>
      </p:pic>
      <p:grpSp>
        <p:nvGrpSpPr>
          <p:cNvPr id="23" name="Group 23"/>
          <p:cNvGrpSpPr/>
          <p:nvPr/>
        </p:nvGrpSpPr>
        <p:grpSpPr>
          <a:xfrm>
            <a:off x="8674905" y="9544050"/>
            <a:ext cx="473857" cy="473857"/>
            <a:chOff x="0" y="0"/>
            <a:chExt cx="812800" cy="812800"/>
          </a:xfrm>
        </p:grpSpPr>
        <p:sp>
          <p:nvSpPr>
            <p:cNvPr id="24" name="Freeform 2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5" name="TextBox 25"/>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6" name="Group 26"/>
          <p:cNvGrpSpPr/>
          <p:nvPr/>
        </p:nvGrpSpPr>
        <p:grpSpPr>
          <a:xfrm>
            <a:off x="9139238" y="9544050"/>
            <a:ext cx="473857" cy="473857"/>
            <a:chOff x="0" y="0"/>
            <a:chExt cx="812800" cy="812800"/>
          </a:xfrm>
        </p:grpSpPr>
        <p:sp>
          <p:nvSpPr>
            <p:cNvPr id="27" name="Freeform 2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8" name="TextBox 28"/>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9" name="Group 29"/>
          <p:cNvGrpSpPr/>
          <p:nvPr/>
        </p:nvGrpSpPr>
        <p:grpSpPr>
          <a:xfrm>
            <a:off x="8911834" y="9544050"/>
            <a:ext cx="464332" cy="473857"/>
            <a:chOff x="0" y="0"/>
            <a:chExt cx="122293" cy="124802"/>
          </a:xfrm>
        </p:grpSpPr>
        <p:sp>
          <p:nvSpPr>
            <p:cNvPr id="30" name="Freeform 30"/>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1" name="TextBox 31"/>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2" name="Picture 3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33" name="TextBox 33"/>
          <p:cNvSpPr txBox="1"/>
          <p:nvPr/>
        </p:nvSpPr>
        <p:spPr>
          <a:xfrm>
            <a:off x="10286748" y="1467640"/>
            <a:ext cx="7391651" cy="1615827"/>
          </a:xfrm>
          <a:prstGeom prst="rect">
            <a:avLst/>
          </a:prstGeom>
        </p:spPr>
        <p:txBody>
          <a:bodyPr wrap="square"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kumimoji="0" lang="en-US" sz="5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Câu</a:t>
            </a:r>
            <a:r>
              <a:rPr kumimoji="0" lang="en-US" sz="5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5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chuyện</a:t>
            </a:r>
            <a:r>
              <a:rPr kumimoji="0" lang="en-US" sz="5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p>
          <a:p>
            <a:pPr marL="0" marR="0" lvl="0" indent="0" algn="ctr" defTabSz="914400" rtl="0" eaLnBrk="1" fontAlgn="auto" latinLnBrk="0" hangingPunct="1">
              <a:lnSpc>
                <a:spcPts val="6300"/>
              </a:lnSpc>
              <a:spcBef>
                <a:spcPts val="0"/>
              </a:spcBef>
              <a:spcAft>
                <a:spcPts val="0"/>
              </a:spcAft>
              <a:buClrTx/>
              <a:buSzTx/>
              <a:buFontTx/>
              <a:buNone/>
              <a:tabLst/>
              <a:defRPr/>
            </a:pPr>
            <a:r>
              <a:rPr kumimoji="0" lang="en-US" sz="5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Rùa</a:t>
            </a:r>
            <a:r>
              <a:rPr kumimoji="0" lang="en-US" sz="5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5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và</a:t>
            </a:r>
            <a:r>
              <a:rPr kumimoji="0" lang="en-US" sz="5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5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Thỏ</a:t>
            </a:r>
            <a:endParaRPr kumimoji="0" lang="en-US" sz="5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p:txBody>
      </p:sp>
      <p:sp>
        <p:nvSpPr>
          <p:cNvPr id="35" name="TextBox 35"/>
          <p:cNvSpPr txBox="1"/>
          <p:nvPr/>
        </p:nvSpPr>
        <p:spPr>
          <a:xfrm>
            <a:off x="10498723" y="3849690"/>
            <a:ext cx="7391651" cy="767582"/>
          </a:xfrm>
          <a:prstGeom prst="rect">
            <a:avLst/>
          </a:prstGeom>
        </p:spPr>
        <p:txBody>
          <a:bodyPr wrap="square" lIns="0" tIns="0" rIns="0" bIns="0" rtlCol="0" anchor="t">
            <a:spAutoFit/>
          </a:bodyPr>
          <a:lstStyle/>
          <a:p>
            <a:pPr marL="0" marR="0" lvl="0" indent="0" algn="l" defTabSz="914400" rtl="0" eaLnBrk="1" fontAlgn="auto" latinLnBrk="0" hangingPunct="1">
              <a:lnSpc>
                <a:spcPts val="2860"/>
              </a:lnSpc>
              <a:spcBef>
                <a:spcPts val="0"/>
              </a:spcBef>
              <a:spcAft>
                <a:spcPts val="0"/>
              </a:spcAft>
              <a:buClrTx/>
              <a:buSzTx/>
              <a:buFontTx/>
              <a:buNone/>
              <a:tabLst/>
              <a:defRPr/>
            </a:pPr>
            <a:endParaRPr lang="en-US" sz="4000" b="1" dirty="0">
              <a:solidFill>
                <a:srgbClr val="00206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ts val="2860"/>
              </a:lnSpc>
              <a:spcBef>
                <a:spcPts val="0"/>
              </a:spcBef>
              <a:spcAft>
                <a:spcPts val="0"/>
              </a:spcAft>
              <a:buClrTx/>
              <a:buSzTx/>
              <a:buFontTx/>
              <a:buNone/>
              <a:tabLst/>
              <a:defRPr/>
            </a:pPr>
            <a:r>
              <a:rPr lang="en-US" sz="4000" b="1" dirty="0" err="1">
                <a:solidFill>
                  <a:srgbClr val="002060"/>
                </a:solidFill>
                <a:latin typeface="Arial" panose="020B0604020202020204" pitchFamily="34" charset="0"/>
                <a:cs typeface="Arial" panose="020B0604020202020204" pitchFamily="34" charset="0"/>
              </a:rPr>
              <a:t>Thi</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lần</a:t>
            </a:r>
            <a:r>
              <a:rPr lang="en-US" sz="4000" b="1" dirty="0">
                <a:solidFill>
                  <a:srgbClr val="002060"/>
                </a:solidFill>
                <a:latin typeface="Arial" panose="020B0604020202020204" pitchFamily="34" charset="0"/>
                <a:cs typeface="Arial" panose="020B0604020202020204" pitchFamily="34" charset="0"/>
              </a:rPr>
              <a:t> 1: </a:t>
            </a:r>
            <a:r>
              <a:rPr lang="en-US" sz="4000" b="1" dirty="0" err="1">
                <a:solidFill>
                  <a:srgbClr val="002060"/>
                </a:solidFill>
                <a:latin typeface="Arial" panose="020B0604020202020204" pitchFamily="34" charset="0"/>
                <a:cs typeface="Arial" panose="020B0604020202020204" pitchFamily="34" charset="0"/>
              </a:rPr>
              <a:t>Rùa</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thắng</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Thỏ</a:t>
            </a:r>
            <a:endParaRPr lang="en-US" sz="4000" b="1" dirty="0">
              <a:solidFill>
                <a:srgbClr val="002060"/>
              </a:solidFill>
              <a:latin typeface="Arial" panose="020B0604020202020204" pitchFamily="34" charset="0"/>
              <a:cs typeface="Arial" panose="020B0604020202020204" pitchFamily="34" charset="0"/>
            </a:endParaRPr>
          </a:p>
        </p:txBody>
      </p:sp>
      <p:sp>
        <p:nvSpPr>
          <p:cNvPr id="36" name="TextBox 36"/>
          <p:cNvSpPr txBox="1"/>
          <p:nvPr/>
        </p:nvSpPr>
        <p:spPr>
          <a:xfrm>
            <a:off x="1253218" y="9660329"/>
            <a:ext cx="2355266"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EFEFE"/>
                </a:solidFill>
                <a:effectLst/>
                <a:uLnTx/>
                <a:uFillTx/>
                <a:latin typeface="Kollektif Bold" panose="020B0604020101010102"/>
                <a:ea typeface="+mn-ea"/>
                <a:cs typeface="+mn-cs"/>
              </a:rPr>
              <a:t>Wardiere Inc.</a:t>
            </a:r>
          </a:p>
        </p:txBody>
      </p:sp>
      <p:pic>
        <p:nvPicPr>
          <p:cNvPr id="39" name="Picture 38" descr="Diagram&#10;&#10;Description automatically generated with low confidence">
            <a:extLst>
              <a:ext uri="{FF2B5EF4-FFF2-40B4-BE49-F238E27FC236}">
                <a16:creationId xmlns:a16="http://schemas.microsoft.com/office/drawing/2014/main" id="{13D797E6-E700-5E91-1837-A8B6C67692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9647995" cy="10287000"/>
          </a:xfrm>
          <a:prstGeom prst="rect">
            <a:avLst/>
          </a:prstGeom>
        </p:spPr>
      </p:pic>
      <p:sp>
        <p:nvSpPr>
          <p:cNvPr id="40" name="TextBox 35">
            <a:extLst>
              <a:ext uri="{FF2B5EF4-FFF2-40B4-BE49-F238E27FC236}">
                <a16:creationId xmlns:a16="http://schemas.microsoft.com/office/drawing/2014/main" id="{54D407F8-6BF9-D698-8BF1-F29C90258881}"/>
              </a:ext>
            </a:extLst>
          </p:cNvPr>
          <p:cNvSpPr txBox="1"/>
          <p:nvPr/>
        </p:nvSpPr>
        <p:spPr>
          <a:xfrm>
            <a:off x="10498722" y="4922565"/>
            <a:ext cx="7391651" cy="767582"/>
          </a:xfrm>
          <a:prstGeom prst="rect">
            <a:avLst/>
          </a:prstGeom>
        </p:spPr>
        <p:txBody>
          <a:bodyPr wrap="square" lIns="0" tIns="0" rIns="0" bIns="0" rtlCol="0" anchor="t">
            <a:spAutoFit/>
          </a:bodyPr>
          <a:lstStyle/>
          <a:p>
            <a:pPr marL="0" marR="0" lvl="0" indent="0" algn="l" defTabSz="914400" rtl="0" eaLnBrk="1" fontAlgn="auto" latinLnBrk="0" hangingPunct="1">
              <a:lnSpc>
                <a:spcPts val="2860"/>
              </a:lnSpc>
              <a:spcBef>
                <a:spcPts val="0"/>
              </a:spcBef>
              <a:spcAft>
                <a:spcPts val="0"/>
              </a:spcAft>
              <a:buClrTx/>
              <a:buSzTx/>
              <a:buFontTx/>
              <a:buNone/>
              <a:tabLst/>
              <a:defRPr/>
            </a:pPr>
            <a:endParaRPr lang="en-US" sz="4000" b="1" dirty="0">
              <a:solidFill>
                <a:srgbClr val="00206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ts val="2860"/>
              </a:lnSpc>
              <a:spcBef>
                <a:spcPts val="0"/>
              </a:spcBef>
              <a:spcAft>
                <a:spcPts val="0"/>
              </a:spcAft>
              <a:buClrTx/>
              <a:buSzTx/>
              <a:buFontTx/>
              <a:buNone/>
              <a:tabLst/>
              <a:defRPr/>
            </a:pPr>
            <a:r>
              <a:rPr lang="en-US" sz="4000" b="1" dirty="0" err="1">
                <a:solidFill>
                  <a:srgbClr val="002060"/>
                </a:solidFill>
                <a:latin typeface="Arial" panose="020B0604020202020204" pitchFamily="34" charset="0"/>
                <a:cs typeface="Arial" panose="020B0604020202020204" pitchFamily="34" charset="0"/>
              </a:rPr>
              <a:t>Thi</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lần</a:t>
            </a:r>
            <a:r>
              <a:rPr lang="en-US" sz="4000" b="1" dirty="0">
                <a:solidFill>
                  <a:srgbClr val="002060"/>
                </a:solidFill>
                <a:latin typeface="Arial" panose="020B0604020202020204" pitchFamily="34" charset="0"/>
                <a:cs typeface="Arial" panose="020B0604020202020204" pitchFamily="34" charset="0"/>
              </a:rPr>
              <a:t> 2: </a:t>
            </a:r>
            <a:r>
              <a:rPr lang="en-US" sz="4000" b="1" dirty="0" err="1">
                <a:solidFill>
                  <a:srgbClr val="002060"/>
                </a:solidFill>
                <a:latin typeface="Arial" panose="020B0604020202020204" pitchFamily="34" charset="0"/>
                <a:cs typeface="Arial" panose="020B0604020202020204" pitchFamily="34" charset="0"/>
              </a:rPr>
              <a:t>Thỏ</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thắng</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Rùa</a:t>
            </a:r>
            <a:endParaRPr lang="en-US" sz="4000" b="1" dirty="0">
              <a:solidFill>
                <a:srgbClr val="002060"/>
              </a:solidFill>
              <a:latin typeface="Arial" panose="020B0604020202020204" pitchFamily="34" charset="0"/>
              <a:cs typeface="Arial" panose="020B0604020202020204" pitchFamily="34" charset="0"/>
            </a:endParaRPr>
          </a:p>
        </p:txBody>
      </p:sp>
      <p:sp>
        <p:nvSpPr>
          <p:cNvPr id="41" name="TextBox 35">
            <a:extLst>
              <a:ext uri="{FF2B5EF4-FFF2-40B4-BE49-F238E27FC236}">
                <a16:creationId xmlns:a16="http://schemas.microsoft.com/office/drawing/2014/main" id="{1BE2C051-7406-20BF-5B88-CACB927BB39B}"/>
              </a:ext>
            </a:extLst>
          </p:cNvPr>
          <p:cNvSpPr txBox="1"/>
          <p:nvPr/>
        </p:nvSpPr>
        <p:spPr>
          <a:xfrm>
            <a:off x="10515349" y="5936123"/>
            <a:ext cx="7391651" cy="1732590"/>
          </a:xfrm>
          <a:prstGeom prst="rect">
            <a:avLst/>
          </a:prstGeom>
        </p:spPr>
        <p:txBody>
          <a:bodyPr wrap="square" lIns="0" tIns="0" rIns="0" bIns="0" rtlCol="0" anchor="t">
            <a:spAutoFit/>
          </a:bodyPr>
          <a:lstStyle/>
          <a:p>
            <a:pPr marL="2400300" marR="0" lvl="0" indent="-2400300" algn="l" defTabSz="914400" rtl="0" eaLnBrk="1" fontAlgn="auto" latinLnBrk="0" hangingPunct="1">
              <a:lnSpc>
                <a:spcPct val="150000"/>
              </a:lnSpc>
              <a:spcBef>
                <a:spcPts val="0"/>
              </a:spcBef>
              <a:spcAft>
                <a:spcPts val="0"/>
              </a:spcAft>
              <a:buClrTx/>
              <a:buSzTx/>
              <a:buFontTx/>
              <a:buNone/>
              <a:tabLst/>
              <a:defRPr/>
            </a:pPr>
            <a:r>
              <a:rPr lang="en-US" sz="4000" b="1" dirty="0" err="1">
                <a:solidFill>
                  <a:srgbClr val="002060"/>
                </a:solidFill>
                <a:latin typeface="Arial" panose="020B0604020202020204" pitchFamily="34" charset="0"/>
                <a:cs typeface="Arial" panose="020B0604020202020204" pitchFamily="34" charset="0"/>
              </a:rPr>
              <a:t>Thi</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lần</a:t>
            </a:r>
            <a:r>
              <a:rPr lang="en-US" sz="4000" b="1" dirty="0">
                <a:solidFill>
                  <a:srgbClr val="002060"/>
                </a:solidFill>
                <a:latin typeface="Arial" panose="020B0604020202020204" pitchFamily="34" charset="0"/>
                <a:cs typeface="Arial" panose="020B0604020202020204" pitchFamily="34" charset="0"/>
              </a:rPr>
              <a:t> 3: </a:t>
            </a:r>
            <a:r>
              <a:rPr lang="en-US" sz="4000" b="1" dirty="0" err="1">
                <a:solidFill>
                  <a:srgbClr val="002060"/>
                </a:solidFill>
                <a:latin typeface="Arial" panose="020B0604020202020204" pitchFamily="34" charset="0"/>
                <a:cs typeface="Arial" panose="020B0604020202020204" pitchFamily="34" charset="0"/>
              </a:rPr>
              <a:t>Thỏ</a:t>
            </a:r>
            <a:r>
              <a:rPr lang="en-US" sz="4000" b="1" dirty="0">
                <a:solidFill>
                  <a:srgbClr val="002060"/>
                </a:solidFill>
                <a:latin typeface="Arial" panose="020B0604020202020204" pitchFamily="34" charset="0"/>
                <a:cs typeface="Arial" panose="020B0604020202020204" pitchFamily="34" charset="0"/>
              </a:rPr>
              <a:t> &amp; </a:t>
            </a:r>
            <a:r>
              <a:rPr lang="en-US" sz="4000" b="1" dirty="0" err="1">
                <a:solidFill>
                  <a:srgbClr val="002060"/>
                </a:solidFill>
                <a:latin typeface="Arial" panose="020B0604020202020204" pitchFamily="34" charset="0"/>
                <a:cs typeface="Arial" panose="020B0604020202020204" pitchFamily="34" charset="0"/>
              </a:rPr>
              <a:t>Rùa</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cùng</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chiến</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thắng</a:t>
            </a:r>
            <a:r>
              <a:rPr lang="en-US" sz="4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456410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wipe(left)">
                                      <p:cBhvr>
                                        <p:cTn id="10" dur="500"/>
                                        <p:tgtEl>
                                          <p:spTgt spid="3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1000"/>
                                        <p:tgtEl>
                                          <p:spTgt spid="41"/>
                                        </p:tgtEl>
                                      </p:cBhvr>
                                    </p:animEffect>
                                    <p:anim calcmode="lin" valueType="num">
                                      <p:cBhvr>
                                        <p:cTn id="30" dur="1000" fill="hold"/>
                                        <p:tgtEl>
                                          <p:spTgt spid="41"/>
                                        </p:tgtEl>
                                        <p:attrNameLst>
                                          <p:attrName>ppt_x</p:attrName>
                                        </p:attrNameLst>
                                      </p:cBhvr>
                                      <p:tavLst>
                                        <p:tav tm="0">
                                          <p:val>
                                            <p:strVal val="#ppt_x"/>
                                          </p:val>
                                        </p:tav>
                                        <p:tav tm="100000">
                                          <p:val>
                                            <p:strVal val="#ppt_x"/>
                                          </p:val>
                                        </p:tav>
                                      </p:tavLst>
                                    </p:anim>
                                    <p:anim calcmode="lin" valueType="num">
                                      <p:cBhvr>
                                        <p:cTn id="3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5" grpId="0"/>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24173" y="-2079252"/>
            <a:ext cx="3637310" cy="5416787"/>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356500" y="-507873"/>
            <a:ext cx="2453933" cy="2453933"/>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1978" y="-9882"/>
            <a:ext cx="6089090" cy="3822165"/>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394386" y="2198670"/>
            <a:ext cx="1778562" cy="1778562"/>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336" y="7798115"/>
            <a:ext cx="3667361" cy="3549174"/>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654681" y="8159840"/>
            <a:ext cx="1392701" cy="139270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5" name="Freeform: Shape 24">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5101967" y="1101467"/>
            <a:ext cx="8084069" cy="808406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C759258B-3668-ECC9-2754-18525CD35D58}"/>
              </a:ext>
            </a:extLst>
          </p:cNvPr>
          <p:cNvSpPr txBox="1"/>
          <p:nvPr/>
        </p:nvSpPr>
        <p:spPr>
          <a:xfrm>
            <a:off x="3901292" y="3127264"/>
            <a:ext cx="10297701" cy="4571661"/>
          </a:xfrm>
          <a:prstGeom prst="rect">
            <a:avLst/>
          </a:prstGeom>
          <a:noFill/>
        </p:spPr>
        <p:txBody>
          <a:bodyPr vert="horz" lIns="91440" tIns="45720" rIns="91440" bIns="45720" rtlCol="0" anchor="ctr">
            <a:normAutofit/>
          </a:bodyPr>
          <a:lstStyle/>
          <a:p>
            <a:pPr algn="ctr">
              <a:lnSpc>
                <a:spcPct val="110000"/>
              </a:lnSpc>
              <a:spcBef>
                <a:spcPct val="0"/>
              </a:spcBef>
              <a:spcAft>
                <a:spcPts val="600"/>
              </a:spcAft>
            </a:pPr>
            <a:r>
              <a:rPr lang="en-US" sz="5400" b="1" kern="1200" dirty="0">
                <a:solidFill>
                  <a:srgbClr val="FF0066"/>
                </a:solidFill>
                <a:latin typeface="Arial" panose="020B0604020202020204" pitchFamily="34" charset="0"/>
                <a:ea typeface="+mj-ea"/>
                <a:cs typeface="Arial" panose="020B0604020202020204" pitchFamily="34" charset="0"/>
              </a:rPr>
              <a:t>CHƯƠNG 1</a:t>
            </a:r>
          </a:p>
          <a:p>
            <a:pPr algn="ctr">
              <a:lnSpc>
                <a:spcPct val="110000"/>
              </a:lnSpc>
              <a:spcBef>
                <a:spcPct val="0"/>
              </a:spcBef>
              <a:spcAft>
                <a:spcPts val="600"/>
              </a:spcAft>
            </a:pPr>
            <a:r>
              <a:rPr lang="en-US" sz="4800" b="1" kern="1200" dirty="0">
                <a:solidFill>
                  <a:srgbClr val="7030A0"/>
                </a:solidFill>
                <a:effectLst/>
                <a:latin typeface="Arial" panose="020B0604020202020204" pitchFamily="34" charset="0"/>
                <a:ea typeface="+mj-ea"/>
                <a:cs typeface="Arial" panose="020B0604020202020204" pitchFamily="34" charset="0"/>
              </a:rPr>
              <a:t>CHIẾN LƯỢC KINH DOANH VÀ MÔI TRƯỜNG KINH DOANH CỦA DOANH NGHIỆP</a:t>
            </a:r>
            <a:endParaRPr lang="en-US" sz="4800" kern="1200" dirty="0">
              <a:solidFill>
                <a:srgbClr val="7030A0"/>
              </a:solidFill>
              <a:effectLst/>
              <a:latin typeface="Arial" panose="020B0604020202020204" pitchFamily="34" charset="0"/>
              <a:ea typeface="+mj-ea"/>
              <a:cs typeface="Arial" panose="020B0604020202020204" pitchFamily="34" charset="0"/>
            </a:endParaRPr>
          </a:p>
          <a:p>
            <a:pPr algn="ctr">
              <a:lnSpc>
                <a:spcPct val="110000"/>
              </a:lnSpc>
              <a:spcBef>
                <a:spcPct val="0"/>
              </a:spcBef>
              <a:spcAft>
                <a:spcPts val="600"/>
              </a:spcAft>
            </a:pPr>
            <a:endParaRPr lang="en-US" sz="4400" kern="1200" dirty="0">
              <a:solidFill>
                <a:srgbClr val="080808"/>
              </a:solidFill>
              <a:latin typeface="Arial" panose="020B0604020202020204" pitchFamily="34" charset="0"/>
              <a:ea typeface="+mj-ea"/>
              <a:cs typeface="Arial" panose="020B0604020202020204" pitchFamily="34" charset="0"/>
            </a:endParaRPr>
          </a:p>
        </p:txBody>
      </p:sp>
      <p:sp>
        <p:nvSpPr>
          <p:cNvPr id="27" name="Freeform: Shape 26">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050425" y="49925"/>
            <a:ext cx="10187153" cy="10187153"/>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444735" y="8186387"/>
            <a:ext cx="3347691" cy="3853217"/>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4580089" y="7865318"/>
            <a:ext cx="1439978" cy="143997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4" descr="A picture containing tree, grass, outdoor, plant&#10;&#10;Description automatically generated">
            <a:extLst>
              <a:ext uri="{FF2B5EF4-FFF2-40B4-BE49-F238E27FC236}">
                <a16:creationId xmlns:a16="http://schemas.microsoft.com/office/drawing/2014/main" id="{F5006E97-43AB-4B67-E7D4-662CD2924770}"/>
              </a:ext>
            </a:extLst>
          </p:cNvPr>
          <p:cNvPicPr>
            <a:picLocks noChangeAspect="1"/>
          </p:cNvPicPr>
          <p:nvPr/>
        </p:nvPicPr>
        <p:blipFill rotWithShape="1">
          <a:blip r:embed="rId2">
            <a:extLst>
              <a:ext uri="{28A0092B-C50C-407E-A947-70E740481C1C}">
                <a14:useLocalDpi xmlns:a14="http://schemas.microsoft.com/office/drawing/2010/main" val="0"/>
              </a:ext>
            </a:extLst>
          </a:blip>
          <a:srcRect l="9453" t="9091" r="25910"/>
          <a:stretch/>
        </p:blipFill>
        <p:spPr>
          <a:xfrm>
            <a:off x="5285232" y="10"/>
            <a:ext cx="13002768" cy="10286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 y="0"/>
            <a:ext cx="14008809" cy="10287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39882" y="520187"/>
            <a:ext cx="219456"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3" y="6820380"/>
            <a:ext cx="5966460" cy="27432"/>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66257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238250"/>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NGUỒN GỐC </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646319" y="492919"/>
            <a:ext cx="10287000" cy="9301162"/>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17" name="Group 17"/>
          <p:cNvGrpSpPr/>
          <p:nvPr/>
        </p:nvGrpSpPr>
        <p:grpSpPr>
          <a:xfrm>
            <a:off x="1028700" y="9544050"/>
            <a:ext cx="473857" cy="473857"/>
            <a:chOff x="0" y="0"/>
            <a:chExt cx="812800" cy="812800"/>
          </a:xfrm>
        </p:grpSpPr>
        <p:sp>
          <p:nvSpPr>
            <p:cNvPr id="18" name="Freeform 1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9" name="TextBox 1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20"/>
          <p:cNvGrpSpPr/>
          <p:nvPr/>
        </p:nvGrpSpPr>
        <p:grpSpPr>
          <a:xfrm>
            <a:off x="3371556" y="9544050"/>
            <a:ext cx="473857" cy="473857"/>
            <a:chOff x="0" y="0"/>
            <a:chExt cx="812800" cy="812800"/>
          </a:xfrm>
        </p:grpSpPr>
        <p:sp>
          <p:nvSpPr>
            <p:cNvPr id="21" name="Freeform 2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2" name="TextBox 2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3"/>
          <p:cNvGrpSpPr/>
          <p:nvPr/>
        </p:nvGrpSpPr>
        <p:grpSpPr>
          <a:xfrm>
            <a:off x="1265629" y="9544050"/>
            <a:ext cx="2342856" cy="473857"/>
            <a:chOff x="0" y="0"/>
            <a:chExt cx="617048" cy="124802"/>
          </a:xfrm>
        </p:grpSpPr>
        <p:sp>
          <p:nvSpPr>
            <p:cNvPr id="24" name="Freeform 24"/>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5" name="TextBox 2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6"/>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47" name="TextBox 47"/>
          <p:cNvSpPr txBox="1"/>
          <p:nvPr/>
        </p:nvSpPr>
        <p:spPr>
          <a:xfrm>
            <a:off x="1138584" y="7710203"/>
            <a:ext cx="7773250" cy="1116139"/>
          </a:xfrm>
          <a:prstGeom prst="rect">
            <a:avLst/>
          </a:prstGeom>
        </p:spPr>
        <p:txBody>
          <a:bodyPr wrap="square" lIns="0" tIns="0" rIns="0" bIns="0" rtlCol="0" anchor="t">
            <a:spAutoFit/>
          </a:bodyPr>
          <a:lstStyle/>
          <a:p>
            <a:pPr marL="0" marR="0" lvl="0" indent="0" algn="l" defTabSz="914400" rtl="0" eaLnBrk="1" fontAlgn="auto" latinLnBrk="0" hangingPunct="1">
              <a:lnSpc>
                <a:spcPts val="2860"/>
              </a:lnSpc>
              <a:spcBef>
                <a:spcPts val="0"/>
              </a:spcBef>
              <a:spcAft>
                <a:spcPts val="0"/>
              </a:spcAft>
              <a:buClrTx/>
              <a:buSzTx/>
              <a:buFontTx/>
              <a:buNone/>
              <a:tabLst/>
              <a:defRPr/>
            </a:pP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Các</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đế</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chế</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dần</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dần</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cũng</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lụi</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tàn</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theo</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thời</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gian</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do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sử</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dụng</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quá</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nhiều</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nguồn</a:t>
            </a:r>
            <a:r>
              <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rPr>
              <a:t> </a:t>
            </a:r>
            <a:r>
              <a:rPr kumimoji="0" lang="en-US" sz="3200" b="1" i="1" u="none" strike="noStrike" kern="1200" cap="none" spc="0" normalizeH="0" baseline="0" noProof="0" dirty="0" err="1">
                <a:ln>
                  <a:noFill/>
                </a:ln>
                <a:solidFill>
                  <a:srgbClr val="7030A0"/>
                </a:solidFill>
                <a:effectLst/>
                <a:uLnTx/>
                <a:uFillTx/>
                <a:latin typeface="Arial" panose="020B0604020202020204" pitchFamily="34" charset="0"/>
                <a:cs typeface="Arial" panose="020B0604020202020204" pitchFamily="34" charset="0"/>
              </a:rPr>
              <a:t>lực</a:t>
            </a:r>
            <a:r>
              <a:rPr lang="en-US" sz="3200" b="1" i="1" dirty="0">
                <a:solidFill>
                  <a:srgbClr val="7030A0"/>
                </a:solidFill>
                <a:latin typeface="Arial" panose="020B0604020202020204" pitchFamily="34" charset="0"/>
                <a:cs typeface="Arial" panose="020B0604020202020204" pitchFamily="34" charset="0"/>
              </a:rPr>
              <a:t>.</a:t>
            </a:r>
            <a:endParaRPr kumimoji="0" lang="en-US" sz="3200" b="1" i="1" u="none" strike="noStrike" kern="1200" cap="none" spc="0" normalizeH="0" baseline="0" noProof="0" dirty="0">
              <a:ln>
                <a:noFill/>
              </a:ln>
              <a:solidFill>
                <a:srgbClr val="7030A0"/>
              </a:solidFill>
              <a:effectLst/>
              <a:uLnTx/>
              <a:uFillTx/>
              <a:latin typeface="Arial" panose="020B0604020202020204" pitchFamily="34" charset="0"/>
              <a:cs typeface="Arial" panose="020B0604020202020204" pitchFamily="34" charset="0"/>
            </a:endParaRPr>
          </a:p>
        </p:txBody>
      </p:sp>
      <p:sp>
        <p:nvSpPr>
          <p:cNvPr id="59" name="TextBox 58">
            <a:extLst>
              <a:ext uri="{FF2B5EF4-FFF2-40B4-BE49-F238E27FC236}">
                <a16:creationId xmlns:a16="http://schemas.microsoft.com/office/drawing/2014/main" id="{5EF4F25F-C17D-5DF5-B954-BE95242450C1}"/>
              </a:ext>
            </a:extLst>
          </p:cNvPr>
          <p:cNvSpPr txBox="1"/>
          <p:nvPr/>
        </p:nvSpPr>
        <p:spPr>
          <a:xfrm>
            <a:off x="1047734" y="2064391"/>
            <a:ext cx="8099970" cy="5201424"/>
          </a:xfrm>
          <a:prstGeom prst="rect">
            <a:avLst/>
          </a:prstGeom>
          <a:noFill/>
        </p:spPr>
        <p:txBody>
          <a:bodyPr wrap="square" rtlCol="0">
            <a:spAutoFit/>
          </a:bodyPr>
          <a:lstStyle/>
          <a:p>
            <a:r>
              <a:rPr lang="vi-VN" sz="4000" b="1" dirty="0">
                <a:solidFill>
                  <a:srgbClr val="4A206A"/>
                </a:solidFill>
                <a:latin typeface="Arial" panose="020B0604020202020204" pitchFamily="34" charset="0"/>
                <a:cs typeface="Arial" panose="020B0604020202020204" pitchFamily="34" charset="0"/>
              </a:rPr>
              <a:t>Thời Alexander (năm 330 trước công nguyên), “Chiến lược”: </a:t>
            </a:r>
            <a:endParaRPr lang="en-US" sz="4000" b="1" dirty="0">
              <a:solidFill>
                <a:srgbClr val="4A206A"/>
              </a:solidFill>
              <a:latin typeface="Arial" panose="020B0604020202020204" pitchFamily="34" charset="0"/>
              <a:cs typeface="Arial" panose="020B0604020202020204" pitchFamily="34" charset="0"/>
            </a:endParaRPr>
          </a:p>
          <a:p>
            <a:endParaRPr lang="en-US" sz="36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600" dirty="0">
                <a:solidFill>
                  <a:srgbClr val="4A206A"/>
                </a:solidFill>
                <a:latin typeface="Arial" panose="020B0604020202020204" pitchFamily="34" charset="0"/>
                <a:cs typeface="Arial" panose="020B0604020202020204" pitchFamily="34" charset="0"/>
              </a:rPr>
              <a:t>Kỹ năng khai thác các lực lượng </a:t>
            </a:r>
            <a:endParaRPr lang="en-US" sz="36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600" dirty="0">
                <a:solidFill>
                  <a:srgbClr val="4A206A"/>
                </a:solidFill>
                <a:latin typeface="Arial" panose="020B0604020202020204" pitchFamily="34" charset="0"/>
                <a:cs typeface="Arial" panose="020B0604020202020204" pitchFamily="34" charset="0"/>
              </a:rPr>
              <a:t>Tạo dựng hệ thống thống trị toàn cục. </a:t>
            </a:r>
            <a:endParaRPr lang="en-US" sz="36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q"/>
            </a:pPr>
            <a:r>
              <a:rPr lang="vi-VN" sz="3600" dirty="0">
                <a:solidFill>
                  <a:srgbClr val="4A206A"/>
                </a:solidFill>
                <a:latin typeface="Arial" panose="020B0604020202020204" pitchFamily="34" charset="0"/>
                <a:cs typeface="Arial" panose="020B0604020202020204" pitchFamily="34" charset="0"/>
              </a:rPr>
              <a:t>Luận điểm cơ bản của chiến lược quân sự</a:t>
            </a:r>
            <a:endParaRPr lang="en-US" sz="3600" dirty="0">
              <a:solidFill>
                <a:srgbClr val="4A206A"/>
              </a:solidFill>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vi-VN" sz="3600" dirty="0">
                <a:solidFill>
                  <a:srgbClr val="4A206A"/>
                </a:solidFill>
                <a:latin typeface="Arial" panose="020B0604020202020204" pitchFamily="34" charset="0"/>
                <a:cs typeface="Arial" panose="020B0604020202020204" pitchFamily="34" charset="0"/>
              </a:rPr>
              <a:t>Đè bẹp đối thủ</a:t>
            </a:r>
            <a:endParaRPr lang="en-US" sz="3600" dirty="0">
              <a:solidFill>
                <a:srgbClr val="4A206A"/>
              </a:solidFill>
              <a:latin typeface="Arial" panose="020B0604020202020204" pitchFamily="34" charset="0"/>
              <a:cs typeface="Arial" panose="020B0604020202020204" pitchFamily="34" charset="0"/>
            </a:endParaRPr>
          </a:p>
        </p:txBody>
      </p:sp>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 name="Picture 70" descr="Icon&#10;&#10;Description automatically generated with medium confidence">
            <a:extLst>
              <a:ext uri="{FF2B5EF4-FFF2-40B4-BE49-F238E27FC236}">
                <a16:creationId xmlns:a16="http://schemas.microsoft.com/office/drawing/2014/main" id="{18FE867E-B8A9-044F-005F-96CEBB67A5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3074" y="1668269"/>
            <a:ext cx="7910518" cy="6413831"/>
          </a:xfrm>
          <a:prstGeom prst="rect">
            <a:avLst/>
          </a:prstGeom>
          <a:ln>
            <a:noFill/>
          </a:ln>
          <a:effectLst>
            <a:softEdge rad="112500"/>
          </a:effectLst>
        </p:spPr>
      </p:pic>
    </p:spTree>
    <p:extLst>
      <p:ext uri="{BB962C8B-B14F-4D97-AF65-F5344CB8AC3E}">
        <p14:creationId xmlns:p14="http://schemas.microsoft.com/office/powerpoint/2010/main" val="251338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randombar(horizontal)">
                                      <p:cBhvr>
                                        <p:cTn id="11" dur="1000"/>
                                        <p:tgtEl>
                                          <p:spTgt spid="59"/>
                                        </p:tgtEl>
                                      </p:cBhvr>
                                    </p:animEffect>
                                  </p:childTnLst>
                                </p:cTn>
                              </p:par>
                            </p:childTnLst>
                          </p:cTn>
                        </p:par>
                        <p:par>
                          <p:cTn id="12" fill="hold">
                            <p:stCondLst>
                              <p:cond delay="2000"/>
                            </p:stCondLst>
                            <p:childTnLst>
                              <p:par>
                                <p:cTn id="13" presetID="14" presetClass="entr" presetSubtype="1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randombar(horizontal)">
                                      <p:cBhvr>
                                        <p:cTn id="15" dur="1000"/>
                                        <p:tgtEl>
                                          <p:spTgt spid="47"/>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barn(inVertical)">
                                      <p:cBhvr>
                                        <p:cTn id="19"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712118" y="573880"/>
            <a:ext cx="10287000" cy="9139239"/>
          </a:xfrm>
          <a:prstGeom prst="rect">
            <a:avLst/>
          </a:prstGeom>
        </p:spPr>
      </p:pic>
      <p:pic>
        <p:nvPicPr>
          <p:cNvPr id="3" name="Picture 3"/>
          <p:cNvPicPr>
            <a:picLocks noChangeAspect="1"/>
          </p:cNvPicPr>
          <p:nvPr/>
        </p:nvPicPr>
        <p:blipFill>
          <a:blip r:embed="rId4"/>
          <a:srcRect/>
          <a:stretch>
            <a:fillRect/>
          </a:stretch>
        </p:blipFill>
        <p:spPr>
          <a:xfrm>
            <a:off x="2414780" y="7774427"/>
            <a:ext cx="5190982" cy="2919927"/>
          </a:xfrm>
          <a:prstGeom prst="rect">
            <a:avLst/>
          </a:prstGeom>
        </p:spPr>
      </p:pic>
      <p:pic>
        <p:nvPicPr>
          <p:cNvPr id="4" name="Picture 4"/>
          <p:cNvPicPr>
            <a:picLocks noChangeAspect="1"/>
          </p:cNvPicPr>
          <p:nvPr/>
        </p:nvPicPr>
        <p:blipFill>
          <a:blip r:embed="rId4"/>
          <a:srcRect/>
          <a:stretch>
            <a:fillRect/>
          </a:stretch>
        </p:blipFill>
        <p:spPr>
          <a:xfrm>
            <a:off x="60627" y="8956618"/>
            <a:ext cx="2400480" cy="1350270"/>
          </a:xfrm>
          <a:prstGeom prst="rect">
            <a:avLst/>
          </a:prstGeom>
        </p:spPr>
      </p:pic>
      <p:pic>
        <p:nvPicPr>
          <p:cNvPr id="5" name="Picture 5"/>
          <p:cNvPicPr>
            <a:picLocks noChangeAspect="1"/>
          </p:cNvPicPr>
          <p:nvPr/>
        </p:nvPicPr>
        <p:blipFill>
          <a:blip r:embed="rId4"/>
          <a:srcRect/>
          <a:stretch>
            <a:fillRect/>
          </a:stretch>
        </p:blipFill>
        <p:spPr>
          <a:xfrm>
            <a:off x="7270412" y="8708454"/>
            <a:ext cx="3282843" cy="1846599"/>
          </a:xfrm>
          <a:prstGeom prst="rect">
            <a:avLst/>
          </a:prstGeom>
        </p:spPr>
      </p:pic>
      <p:pic>
        <p:nvPicPr>
          <p:cNvPr id="6" name="Picture 6"/>
          <p:cNvPicPr>
            <a:picLocks noChangeAspect="1"/>
          </p:cNvPicPr>
          <p:nvPr/>
        </p:nvPicPr>
        <p:blipFill>
          <a:blip r:embed="rId4"/>
          <a:srcRect/>
          <a:stretch>
            <a:fillRect/>
          </a:stretch>
        </p:blipFill>
        <p:spPr>
          <a:xfrm>
            <a:off x="10194120" y="9341462"/>
            <a:ext cx="2405141" cy="1352892"/>
          </a:xfrm>
          <a:prstGeom prst="rect">
            <a:avLst/>
          </a:prstGeom>
        </p:spPr>
      </p:pic>
      <p:pic>
        <p:nvPicPr>
          <p:cNvPr id="7" name="Picture 7"/>
          <p:cNvPicPr>
            <a:picLocks noChangeAspect="1"/>
          </p:cNvPicPr>
          <p:nvPr/>
        </p:nvPicPr>
        <p:blipFill>
          <a:blip r:embed="rId4"/>
          <a:srcRect/>
          <a:stretch>
            <a:fillRect/>
          </a:stretch>
        </p:blipFill>
        <p:spPr>
          <a:xfrm>
            <a:off x="12420155" y="9789549"/>
            <a:ext cx="2405141" cy="1352892"/>
          </a:xfrm>
          <a:prstGeom prst="rect">
            <a:avLst/>
          </a:prstGeom>
        </p:spPr>
      </p:pic>
      <p:grpSp>
        <p:nvGrpSpPr>
          <p:cNvPr id="18" name="Group 18"/>
          <p:cNvGrpSpPr/>
          <p:nvPr/>
        </p:nvGrpSpPr>
        <p:grpSpPr>
          <a:xfrm>
            <a:off x="15701935" y="9544050"/>
            <a:ext cx="473857" cy="473857"/>
            <a:chOff x="0" y="0"/>
            <a:chExt cx="812800" cy="812800"/>
          </a:xfrm>
        </p:grpSpPr>
        <p:sp>
          <p:nvSpPr>
            <p:cNvPr id="19" name="Freeform 1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0" name="TextBox 20"/>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1" name="Group 21"/>
          <p:cNvGrpSpPr/>
          <p:nvPr/>
        </p:nvGrpSpPr>
        <p:grpSpPr>
          <a:xfrm>
            <a:off x="1679020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4" name="Group 24"/>
          <p:cNvGrpSpPr/>
          <p:nvPr/>
        </p:nvGrpSpPr>
        <p:grpSpPr>
          <a:xfrm>
            <a:off x="15938863" y="9544050"/>
            <a:ext cx="1088270" cy="473857"/>
            <a:chOff x="0" y="0"/>
            <a:chExt cx="286623" cy="124802"/>
          </a:xfrm>
        </p:grpSpPr>
        <p:sp>
          <p:nvSpPr>
            <p:cNvPr id="25" name="Freeform 25"/>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6" name="TextBox 26"/>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p:cNvGrpSpPr/>
          <p:nvPr/>
        </p:nvGrpSpPr>
        <p:grpSpPr>
          <a:xfrm>
            <a:off x="867490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9139238"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8911834" y="9544050"/>
            <a:ext cx="464332" cy="473857"/>
            <a:chOff x="0" y="0"/>
            <a:chExt cx="122293" cy="124802"/>
          </a:xfrm>
        </p:grpSpPr>
        <p:sp>
          <p:nvSpPr>
            <p:cNvPr id="34" name="Freeform 3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36" name="Picture 3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38" name="TextBox 38"/>
          <p:cNvSpPr txBox="1"/>
          <p:nvPr/>
        </p:nvSpPr>
        <p:spPr>
          <a:xfrm>
            <a:off x="8229600" y="1807939"/>
            <a:ext cx="9829801" cy="7376315"/>
          </a:xfrm>
          <a:prstGeom prst="rect">
            <a:avLst/>
          </a:prstGeom>
        </p:spPr>
        <p:txBody>
          <a:bodyPr wrap="square" lIns="0" tIns="0" rIns="0" bIns="0" rtlCol="0" anchor="t">
            <a:spAutoFit/>
          </a:bodyPr>
          <a:lstStyle/>
          <a:p>
            <a:pPr algn="just">
              <a:lnSpc>
                <a:spcPct val="150000"/>
              </a:lnSpc>
              <a:defRPr/>
            </a:pPr>
            <a:r>
              <a:rPr lang="en-US" sz="3600" dirty="0" err="1">
                <a:solidFill>
                  <a:srgbClr val="532476"/>
                </a:solidFill>
                <a:latin typeface="Arial" panose="020B0604020202020204" pitchFamily="34" charset="0"/>
                <a:cs typeface="Arial" panose="020B0604020202020204" pitchFamily="34" charset="0"/>
              </a:rPr>
              <a:t>Trong</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kinh</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doanh</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khái</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niệm</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Chiến</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lược</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được</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hình</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thành</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vào</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thập</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niên</a:t>
            </a:r>
            <a:r>
              <a:rPr lang="en-US" sz="3600" dirty="0">
                <a:solidFill>
                  <a:srgbClr val="532476"/>
                </a:solidFill>
                <a:latin typeface="Arial" panose="020B0604020202020204" pitchFamily="34" charset="0"/>
                <a:cs typeface="Arial" panose="020B0604020202020204" pitchFamily="34" charset="0"/>
              </a:rPr>
              <a:t> 50 </a:t>
            </a:r>
            <a:r>
              <a:rPr lang="en-US" sz="3600" dirty="0" err="1">
                <a:solidFill>
                  <a:srgbClr val="532476"/>
                </a:solidFill>
                <a:latin typeface="Arial" panose="020B0604020202020204" pitchFamily="34" charset="0"/>
                <a:cs typeface="Arial" panose="020B0604020202020204" pitchFamily="34" charset="0"/>
              </a:rPr>
              <a:t>và</a:t>
            </a:r>
            <a:r>
              <a:rPr lang="en-US" sz="3600" dirty="0">
                <a:solidFill>
                  <a:srgbClr val="532476"/>
                </a:solidFill>
                <a:latin typeface="Arial" panose="020B0604020202020204" pitchFamily="34" charset="0"/>
                <a:cs typeface="Arial" panose="020B0604020202020204" pitchFamily="34" charset="0"/>
              </a:rPr>
              <a:t> 60 </a:t>
            </a:r>
            <a:r>
              <a:rPr lang="en-US" sz="3600" dirty="0" err="1">
                <a:solidFill>
                  <a:srgbClr val="532476"/>
                </a:solidFill>
                <a:latin typeface="Arial" panose="020B0604020202020204" pitchFamily="34" charset="0"/>
                <a:cs typeface="Arial" panose="020B0604020202020204" pitchFamily="34" charset="0"/>
              </a:rPr>
              <a:t>của</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thế</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kỷ</a:t>
            </a:r>
            <a:r>
              <a:rPr lang="en-US" sz="3600" dirty="0">
                <a:solidFill>
                  <a:srgbClr val="532476"/>
                </a:solidFill>
                <a:latin typeface="Arial" panose="020B0604020202020204" pitchFamily="34" charset="0"/>
                <a:cs typeface="Arial" panose="020B0604020202020204" pitchFamily="34" charset="0"/>
              </a:rPr>
              <a:t> 20, </a:t>
            </a:r>
            <a:r>
              <a:rPr lang="en-US" sz="3600" dirty="0" err="1">
                <a:solidFill>
                  <a:srgbClr val="532476"/>
                </a:solidFill>
                <a:latin typeface="Arial" panose="020B0604020202020204" pitchFamily="34" charset="0"/>
                <a:cs typeface="Arial" panose="020B0604020202020204" pitchFamily="34" charset="0"/>
              </a:rPr>
              <a:t>những</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quan</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điểm</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nổi</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bật</a:t>
            </a:r>
            <a:r>
              <a:rPr lang="en-US" sz="3600" dirty="0">
                <a:solidFill>
                  <a:srgbClr val="532476"/>
                </a:solidFill>
                <a:latin typeface="Arial" panose="020B0604020202020204" pitchFamily="34" charset="0"/>
                <a:cs typeface="Arial" panose="020B0604020202020204" pitchFamily="34" charset="0"/>
              </a:rPr>
              <a:t> </a:t>
            </a:r>
            <a:r>
              <a:rPr lang="en-US" sz="3600" dirty="0" err="1">
                <a:solidFill>
                  <a:srgbClr val="532476"/>
                </a:solidFill>
                <a:latin typeface="Arial" panose="020B0604020202020204" pitchFamily="34" charset="0"/>
                <a:cs typeface="Arial" panose="020B0604020202020204" pitchFamily="34" charset="0"/>
              </a:rPr>
              <a:t>nhất</a:t>
            </a:r>
            <a:r>
              <a:rPr lang="en-US" sz="3600" dirty="0">
                <a:solidFill>
                  <a:srgbClr val="532476"/>
                </a:solidFill>
                <a:latin typeface="Arial" panose="020B0604020202020204" pitchFamily="34" charset="0"/>
                <a:cs typeface="Arial" panose="020B0604020202020204" pitchFamily="34" charset="0"/>
              </a:rPr>
              <a:t> : </a:t>
            </a:r>
          </a:p>
          <a:p>
            <a:pPr algn="just">
              <a:lnSpc>
                <a:spcPct val="150000"/>
              </a:lnSpc>
              <a:defRPr/>
            </a:pPr>
            <a:r>
              <a:rPr lang="en-US" sz="3600" dirty="0">
                <a:solidFill>
                  <a:srgbClr val="532476"/>
                </a:solidFill>
                <a:latin typeface="Arial" panose="020B0604020202020204" pitchFamily="34" charset="0"/>
                <a:cs typeface="Arial" panose="020B0604020202020204" pitchFamily="34" charset="0"/>
              </a:rPr>
              <a:t>Alfred </a:t>
            </a:r>
          </a:p>
          <a:p>
            <a:pPr algn="just">
              <a:lnSpc>
                <a:spcPct val="150000"/>
              </a:lnSpc>
              <a:defRPr/>
            </a:pPr>
            <a:r>
              <a:rPr lang="en-US" sz="3600" dirty="0">
                <a:solidFill>
                  <a:srgbClr val="532476"/>
                </a:solidFill>
                <a:latin typeface="Arial" panose="020B0604020202020204" pitchFamily="34" charset="0"/>
                <a:cs typeface="Arial" panose="020B0604020202020204" pitchFamily="34" charset="0"/>
              </a:rPr>
              <a:t>D. Chandler </a:t>
            </a:r>
          </a:p>
          <a:p>
            <a:pPr algn="just">
              <a:lnSpc>
                <a:spcPct val="150000"/>
              </a:lnSpc>
              <a:defRPr/>
            </a:pPr>
            <a:r>
              <a:rPr lang="en-US" sz="3600" dirty="0">
                <a:solidFill>
                  <a:srgbClr val="532476"/>
                </a:solidFill>
                <a:latin typeface="Arial" panose="020B0604020202020204" pitchFamily="34" charset="0"/>
                <a:cs typeface="Arial" panose="020B0604020202020204" pitchFamily="34" charset="0"/>
              </a:rPr>
              <a:t>Philip Selznick </a:t>
            </a:r>
          </a:p>
          <a:p>
            <a:pPr algn="just">
              <a:lnSpc>
                <a:spcPct val="150000"/>
              </a:lnSpc>
              <a:defRPr/>
            </a:pPr>
            <a:r>
              <a:rPr lang="en-US" sz="3600" dirty="0">
                <a:solidFill>
                  <a:srgbClr val="532476"/>
                </a:solidFill>
                <a:latin typeface="Arial" panose="020B0604020202020204" pitchFamily="34" charset="0"/>
                <a:cs typeface="Arial" panose="020B0604020202020204" pitchFamily="34" charset="0"/>
              </a:rPr>
              <a:t>Igor Ansoff </a:t>
            </a:r>
          </a:p>
          <a:p>
            <a:pPr algn="just">
              <a:lnSpc>
                <a:spcPct val="150000"/>
              </a:lnSpc>
              <a:defRPr/>
            </a:pPr>
            <a:r>
              <a:rPr lang="en-US" sz="3600" dirty="0">
                <a:solidFill>
                  <a:srgbClr val="532476"/>
                </a:solidFill>
                <a:latin typeface="Arial" panose="020B0604020202020204" pitchFamily="34" charset="0"/>
                <a:cs typeface="Arial" panose="020B0604020202020204" pitchFamily="34" charset="0"/>
              </a:rPr>
              <a:t>Peter Drucker</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532476"/>
              </a:solidFill>
              <a:effectLst/>
              <a:uLnTx/>
              <a:uFillTx/>
              <a:latin typeface="Arial" panose="020B0604020202020204" pitchFamily="34" charset="0"/>
              <a:cs typeface="Arial" panose="020B0604020202020204" pitchFamily="34" charset="0"/>
            </a:endParaRPr>
          </a:p>
        </p:txBody>
      </p:sp>
      <p:sp>
        <p:nvSpPr>
          <p:cNvPr id="40" name="TextBox 40"/>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03/12</a:t>
            </a:r>
          </a:p>
        </p:txBody>
      </p:sp>
      <p:pic>
        <p:nvPicPr>
          <p:cNvPr id="41" name="Picture 40" descr="Icon&#10;&#10;Description automatically generated with medium confidence">
            <a:extLst>
              <a:ext uri="{FF2B5EF4-FFF2-40B4-BE49-F238E27FC236}">
                <a16:creationId xmlns:a16="http://schemas.microsoft.com/office/drawing/2014/main" id="{2B4A75FB-6189-EF31-B9E9-D980AE6B40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 y="1556674"/>
            <a:ext cx="6858000" cy="5644489"/>
          </a:xfrm>
          <a:prstGeom prst="rect">
            <a:avLst/>
          </a:prstGeom>
          <a:ln>
            <a:noFill/>
          </a:ln>
          <a:effectLst>
            <a:softEdge rad="112500"/>
          </a:effectLst>
        </p:spPr>
      </p:pic>
      <p:sp>
        <p:nvSpPr>
          <p:cNvPr id="48" name="Rectangle 8">
            <a:extLst>
              <a:ext uri="{FF2B5EF4-FFF2-40B4-BE49-F238E27FC236}">
                <a16:creationId xmlns:a16="http://schemas.microsoft.com/office/drawing/2014/main" id="{2F69CF45-FF27-C5E4-2ABC-858FE3EE5EC6}"/>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49" name="Rectangle 11">
            <a:extLst>
              <a:ext uri="{FF2B5EF4-FFF2-40B4-BE49-F238E27FC236}">
                <a16:creationId xmlns:a16="http://schemas.microsoft.com/office/drawing/2014/main" id="{6A3918DF-8B8E-E6D8-1695-10886D3F011F}"/>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50" name="Rectangle 12">
            <a:extLst>
              <a:ext uri="{FF2B5EF4-FFF2-40B4-BE49-F238E27FC236}">
                <a16:creationId xmlns:a16="http://schemas.microsoft.com/office/drawing/2014/main" id="{5183B0ED-6E11-01B3-05FC-5BBA28485CA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1" name="AutoShape 10">
            <a:extLst>
              <a:ext uri="{FF2B5EF4-FFF2-40B4-BE49-F238E27FC236}">
                <a16:creationId xmlns:a16="http://schemas.microsoft.com/office/drawing/2014/main" id="{EE9E3DDD-1CD9-9C01-7262-66CD48318FE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Rectangle 14">
            <a:extLst>
              <a:ext uri="{FF2B5EF4-FFF2-40B4-BE49-F238E27FC236}">
                <a16:creationId xmlns:a16="http://schemas.microsoft.com/office/drawing/2014/main" id="{EC40B617-21EC-D307-2226-A635616A0B39}"/>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54" name="Rectangle 17">
            <a:extLst>
              <a:ext uri="{FF2B5EF4-FFF2-40B4-BE49-F238E27FC236}">
                <a16:creationId xmlns:a16="http://schemas.microsoft.com/office/drawing/2014/main" id="{C93B9CC0-6E8F-7D1A-59D5-C5AC3B6A1741}"/>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55" name="Rectangle 18">
            <a:extLst>
              <a:ext uri="{FF2B5EF4-FFF2-40B4-BE49-F238E27FC236}">
                <a16:creationId xmlns:a16="http://schemas.microsoft.com/office/drawing/2014/main" id="{2449D629-562F-A1DC-6D92-4D3BE9F3F159}"/>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6" name="AutoShape 16">
            <a:extLst>
              <a:ext uri="{FF2B5EF4-FFF2-40B4-BE49-F238E27FC236}">
                <a16:creationId xmlns:a16="http://schemas.microsoft.com/office/drawing/2014/main" id="{BD3819A3-FABF-ED01-8BC8-58A562F228D2}"/>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TextBox 2">
            <a:extLst>
              <a:ext uri="{FF2B5EF4-FFF2-40B4-BE49-F238E27FC236}">
                <a16:creationId xmlns:a16="http://schemas.microsoft.com/office/drawing/2014/main" id="{936A67F2-3F27-692E-6F91-1E7C4D6D7107}"/>
              </a:ext>
            </a:extLst>
          </p:cNvPr>
          <p:cNvSpPr txBox="1"/>
          <p:nvPr/>
        </p:nvSpPr>
        <p:spPr>
          <a:xfrm>
            <a:off x="10287000" y="587816"/>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NGUỒN GỐC </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28400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1000"/>
                                        <p:tgtEl>
                                          <p:spTgt spid="38"/>
                                        </p:tgtEl>
                                      </p:cBhvr>
                                    </p:animEffect>
                                    <p:anim calcmode="lin" valueType="num">
                                      <p:cBhvr>
                                        <p:cTn id="12" dur="1000" fill="hold"/>
                                        <p:tgtEl>
                                          <p:spTgt spid="38"/>
                                        </p:tgtEl>
                                        <p:attrNameLst>
                                          <p:attrName>ppt_x</p:attrName>
                                        </p:attrNameLst>
                                      </p:cBhvr>
                                      <p:tavLst>
                                        <p:tav tm="0">
                                          <p:val>
                                            <p:strVal val="#ppt_x"/>
                                          </p:val>
                                        </p:tav>
                                        <p:tav tm="100000">
                                          <p:val>
                                            <p:strVal val="#ppt_x"/>
                                          </p:val>
                                        </p:tav>
                                      </p:tavLst>
                                    </p:anim>
                                    <p:anim calcmode="lin" valueType="num">
                                      <p:cBhvr>
                                        <p:cTn id="1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646319" y="492919"/>
            <a:ext cx="10287000" cy="9301162"/>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5" name="Table 5">
            <a:extLst>
              <a:ext uri="{FF2B5EF4-FFF2-40B4-BE49-F238E27FC236}">
                <a16:creationId xmlns:a16="http://schemas.microsoft.com/office/drawing/2014/main" id="{29B88AA5-8B79-71BF-7F40-935DF4952702}"/>
              </a:ext>
            </a:extLst>
          </p:cNvPr>
          <p:cNvGraphicFramePr>
            <a:graphicFrameLocks noGrp="1"/>
          </p:cNvGraphicFramePr>
          <p:nvPr>
            <p:extLst>
              <p:ext uri="{D42A27DB-BD31-4B8C-83A1-F6EECF244321}">
                <p14:modId xmlns:p14="http://schemas.microsoft.com/office/powerpoint/2010/main" val="2860351118"/>
              </p:ext>
            </p:extLst>
          </p:nvPr>
        </p:nvGraphicFramePr>
        <p:xfrm>
          <a:off x="1693328" y="2542975"/>
          <a:ext cx="14827958" cy="5468560"/>
        </p:xfrm>
        <a:graphic>
          <a:graphicData uri="http://schemas.openxmlformats.org/drawingml/2006/table">
            <a:tbl>
              <a:tblPr firstRow="1" bandRow="1">
                <a:tableStyleId>{ED083AE6-46FA-4A59-8FB0-9F97EB10719F}</a:tableStyleId>
              </a:tblPr>
              <a:tblGrid>
                <a:gridCol w="7413979">
                  <a:extLst>
                    <a:ext uri="{9D8B030D-6E8A-4147-A177-3AD203B41FA5}">
                      <a16:colId xmlns:a16="http://schemas.microsoft.com/office/drawing/2014/main" val="3116737185"/>
                    </a:ext>
                  </a:extLst>
                </a:gridCol>
                <a:gridCol w="7413979">
                  <a:extLst>
                    <a:ext uri="{9D8B030D-6E8A-4147-A177-3AD203B41FA5}">
                      <a16:colId xmlns:a16="http://schemas.microsoft.com/office/drawing/2014/main" val="643676149"/>
                    </a:ext>
                  </a:extLst>
                </a:gridCol>
              </a:tblGrid>
              <a:tr h="1007366">
                <a:tc>
                  <a:txBody>
                    <a:bodyPr/>
                    <a:lstStyle/>
                    <a:p>
                      <a:pPr algn="ctr"/>
                      <a:r>
                        <a:rPr lang="en-US" sz="4000" dirty="0">
                          <a:solidFill>
                            <a:srgbClr val="7030A0"/>
                          </a:solidFill>
                          <a:latin typeface="Arial" panose="020B0604020202020204" pitchFamily="34" charset="0"/>
                          <a:cs typeface="Arial" panose="020B0604020202020204" pitchFamily="34" charset="0"/>
                        </a:rPr>
                        <a:t>CHIẾN LƯỢC QUÂN SỰ</a:t>
                      </a:r>
                    </a:p>
                  </a:txBody>
                  <a:tcPr/>
                </a:tc>
                <a:tc>
                  <a:txBody>
                    <a:bodyPr/>
                    <a:lstStyle/>
                    <a:p>
                      <a:pPr algn="ctr"/>
                      <a:r>
                        <a:rPr lang="en-US" sz="4000" dirty="0">
                          <a:solidFill>
                            <a:srgbClr val="7030A0"/>
                          </a:solidFill>
                          <a:latin typeface="Arial" panose="020B0604020202020204" pitchFamily="34" charset="0"/>
                          <a:cs typeface="Arial" panose="020B0604020202020204" pitchFamily="34" charset="0"/>
                        </a:rPr>
                        <a:t>CHIẾN LƯỢC KINH DOANH</a:t>
                      </a:r>
                    </a:p>
                  </a:txBody>
                  <a:tcPr/>
                </a:tc>
                <a:extLst>
                  <a:ext uri="{0D108BD9-81ED-4DB2-BD59-A6C34878D82A}">
                    <a16:rowId xmlns:a16="http://schemas.microsoft.com/office/drawing/2014/main" val="2393118514"/>
                  </a:ext>
                </a:extLst>
              </a:tr>
              <a:tr h="4461194">
                <a:tc>
                  <a:txBody>
                    <a:bodyPr/>
                    <a:lstStyle/>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Tầm</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nhìn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sứ</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mệnh</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Mục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tiêu</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nhiệm</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vụ</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Cách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thức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tiến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hành</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Cách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xác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định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đối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thủ</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Môi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trường</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đối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kháng</a:t>
                      </a:r>
                      <a:endParaRPr lang="en-US" sz="4000" dirty="0">
                        <a:solidFill>
                          <a:srgbClr val="4A206A"/>
                        </a:solidFill>
                        <a:latin typeface="Arial" panose="020B0604020202020204" pitchFamily="34" charset="0"/>
                        <a:cs typeface="Arial" panose="020B0604020202020204" pitchFamily="34" charset="0"/>
                      </a:endParaRPr>
                    </a:p>
                  </a:txBody>
                  <a:tcPr/>
                </a:tc>
                <a:tc>
                  <a:txBody>
                    <a:bodyPr/>
                    <a:lstStyle/>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Tầm</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nhìn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sứ</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mệnh</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Mục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tiêu</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nhiệm</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vụ</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Cách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thức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tiến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hành</a:t>
                      </a:r>
                      <a:endParaRPr lang="en-US" sz="4000" dirty="0">
                        <a:solidFill>
                          <a:srgbClr val="4A206A"/>
                        </a:solidFill>
                        <a:latin typeface="Arial" panose="020B0604020202020204" pitchFamily="34" charset="0"/>
                        <a:cs typeface="Arial" panose="020B0604020202020204" pitchFamily="34" charset="0"/>
                      </a:endParaRPr>
                    </a:p>
                    <a:p>
                      <a:pPr marL="742950" indent="-742950" algn="l">
                        <a:buFont typeface="+mj-lt"/>
                        <a:buAutoNum type="arabicPeriod"/>
                      </a:pPr>
                      <a:r>
                        <a:rPr lang="en-US" sz="4000" dirty="0" err="1">
                          <a:solidFill>
                            <a:srgbClr val="4A206A"/>
                          </a:solidFill>
                          <a:latin typeface="Arial" panose="020B0604020202020204" pitchFamily="34" charset="0"/>
                          <a:cs typeface="Arial" panose="020B0604020202020204" pitchFamily="34" charset="0"/>
                        </a:rPr>
                        <a:t>Cách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xác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định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đối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thủ</a:t>
                      </a:r>
                      <a:endParaRPr lang="en-US" sz="4000" dirty="0">
                        <a:solidFill>
                          <a:srgbClr val="4A206A"/>
                        </a:solidFill>
                        <a:latin typeface="Arial" panose="020B0604020202020204" pitchFamily="34" charset="0"/>
                        <a:cs typeface="Arial" panose="020B0604020202020204" pitchFamily="34" charset="0"/>
                      </a:endParaRPr>
                    </a:p>
                    <a:p>
                      <a:pPr algn="l"/>
                      <a:r>
                        <a:rPr lang="en-US" sz="4000" dirty="0">
                          <a:solidFill>
                            <a:srgbClr val="4A206A"/>
                          </a:solidFill>
                          <a:latin typeface="Arial" panose="020B0604020202020204" pitchFamily="34" charset="0"/>
                          <a:cs typeface="Arial" panose="020B0604020202020204" pitchFamily="34" charset="0"/>
                        </a:rPr>
                        <a:t>5. </a:t>
                      </a:r>
                      <a:r>
                        <a:rPr lang="en-US" sz="4000" dirty="0" err="1">
                          <a:solidFill>
                            <a:srgbClr val="4A206A"/>
                          </a:solidFill>
                          <a:latin typeface="Arial" panose="020B0604020202020204" pitchFamily="34" charset="0"/>
                          <a:cs typeface="Arial" panose="020B0604020202020204" pitchFamily="34" charset="0"/>
                        </a:rPr>
                        <a:t>Môi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trường</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Cạnh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tranh</a:t>
                      </a:r>
                      <a:endParaRPr lang="en-US" sz="4000" dirty="0">
                        <a:solidFill>
                          <a:srgbClr val="4A206A"/>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68693256"/>
                  </a:ext>
                </a:extLst>
              </a:tr>
            </a:tbl>
          </a:graphicData>
        </a:graphic>
      </p:graphicFrame>
      <p:sp>
        <p:nvSpPr>
          <p:cNvPr id="6" name="TextBox 2">
            <a:extLst>
              <a:ext uri="{FF2B5EF4-FFF2-40B4-BE49-F238E27FC236}">
                <a16:creationId xmlns:a16="http://schemas.microsoft.com/office/drawing/2014/main" id="{999BF195-011D-677C-10EE-1DE401908437}"/>
              </a:ext>
            </a:extLst>
          </p:cNvPr>
          <p:cNvSpPr txBox="1"/>
          <p:nvPr/>
        </p:nvSpPr>
        <p:spPr>
          <a:xfrm>
            <a:off x="5616850" y="1017074"/>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lang="en-US" sz="5400" b="1" dirty="0">
                <a:solidFill>
                  <a:srgbClr val="24225C"/>
                </a:solidFill>
                <a:latin typeface="Arial" panose="020B0604020202020204" pitchFamily="34" charset="0"/>
                <a:cs typeface="Arial" panose="020B0604020202020204" pitchFamily="34" charset="0"/>
              </a:rPr>
              <a:t>KHÁI NIỆM</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grpSp>
        <p:nvGrpSpPr>
          <p:cNvPr id="7" name="Group 17">
            <a:extLst>
              <a:ext uri="{FF2B5EF4-FFF2-40B4-BE49-F238E27FC236}">
                <a16:creationId xmlns:a16="http://schemas.microsoft.com/office/drawing/2014/main" id="{694B6707-37AA-9E87-03AE-7B948F43DE61}"/>
              </a:ext>
            </a:extLst>
          </p:cNvPr>
          <p:cNvGrpSpPr/>
          <p:nvPr/>
        </p:nvGrpSpPr>
        <p:grpSpPr>
          <a:xfrm>
            <a:off x="1028700" y="9544050"/>
            <a:ext cx="473857" cy="473857"/>
            <a:chOff x="0" y="0"/>
            <a:chExt cx="812800" cy="812800"/>
          </a:xfrm>
        </p:grpSpPr>
        <p:sp>
          <p:nvSpPr>
            <p:cNvPr id="8" name="Freeform 18">
              <a:extLst>
                <a:ext uri="{FF2B5EF4-FFF2-40B4-BE49-F238E27FC236}">
                  <a16:creationId xmlns:a16="http://schemas.microsoft.com/office/drawing/2014/main" id="{42DD7F94-EE49-F662-52EB-73034251CD3D}"/>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19">
              <a:extLst>
                <a:ext uri="{FF2B5EF4-FFF2-40B4-BE49-F238E27FC236}">
                  <a16:creationId xmlns:a16="http://schemas.microsoft.com/office/drawing/2014/main" id="{5A0EDC46-EF94-61D2-F09A-E015D832A608}"/>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0">
            <a:extLst>
              <a:ext uri="{FF2B5EF4-FFF2-40B4-BE49-F238E27FC236}">
                <a16:creationId xmlns:a16="http://schemas.microsoft.com/office/drawing/2014/main" id="{ADA36CF9-BFA6-12AA-57EA-384A8968465F}"/>
              </a:ext>
            </a:extLst>
          </p:cNvPr>
          <p:cNvGrpSpPr/>
          <p:nvPr/>
        </p:nvGrpSpPr>
        <p:grpSpPr>
          <a:xfrm>
            <a:off x="3371556" y="9544050"/>
            <a:ext cx="473857" cy="473857"/>
            <a:chOff x="0" y="0"/>
            <a:chExt cx="812800" cy="812800"/>
          </a:xfrm>
        </p:grpSpPr>
        <p:sp>
          <p:nvSpPr>
            <p:cNvPr id="11" name="Freeform 21">
              <a:extLst>
                <a:ext uri="{FF2B5EF4-FFF2-40B4-BE49-F238E27FC236}">
                  <a16:creationId xmlns:a16="http://schemas.microsoft.com/office/drawing/2014/main" id="{194F2973-73E4-97A8-823E-DA524A7F124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2" name="TextBox 22">
              <a:extLst>
                <a:ext uri="{FF2B5EF4-FFF2-40B4-BE49-F238E27FC236}">
                  <a16:creationId xmlns:a16="http://schemas.microsoft.com/office/drawing/2014/main" id="{0BF433AC-4CC8-8A06-0FB8-F36E2AFE54B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23">
            <a:extLst>
              <a:ext uri="{FF2B5EF4-FFF2-40B4-BE49-F238E27FC236}">
                <a16:creationId xmlns:a16="http://schemas.microsoft.com/office/drawing/2014/main" id="{18CCDEED-E626-531B-3373-F6DA628D02FA}"/>
              </a:ext>
            </a:extLst>
          </p:cNvPr>
          <p:cNvGrpSpPr/>
          <p:nvPr/>
        </p:nvGrpSpPr>
        <p:grpSpPr>
          <a:xfrm>
            <a:off x="1265629" y="9544050"/>
            <a:ext cx="2342856" cy="473857"/>
            <a:chOff x="0" y="0"/>
            <a:chExt cx="617048" cy="124802"/>
          </a:xfrm>
        </p:grpSpPr>
        <p:sp>
          <p:nvSpPr>
            <p:cNvPr id="14" name="Freeform 24">
              <a:extLst>
                <a:ext uri="{FF2B5EF4-FFF2-40B4-BE49-F238E27FC236}">
                  <a16:creationId xmlns:a16="http://schemas.microsoft.com/office/drawing/2014/main" id="{E2554D44-9FAD-4B73-79D6-A34AA7F47CFA}"/>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5" name="TextBox 25">
              <a:extLst>
                <a:ext uri="{FF2B5EF4-FFF2-40B4-BE49-F238E27FC236}">
                  <a16:creationId xmlns:a16="http://schemas.microsoft.com/office/drawing/2014/main" id="{985D26A2-EC88-6C27-2E1D-F64AB6146B1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26">
            <a:extLst>
              <a:ext uri="{FF2B5EF4-FFF2-40B4-BE49-F238E27FC236}">
                <a16:creationId xmlns:a16="http://schemas.microsoft.com/office/drawing/2014/main" id="{BC6E354E-CC50-D130-BAA0-5559B015413A}"/>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spTree>
    <p:extLst>
      <p:ext uri="{BB962C8B-B14F-4D97-AF65-F5344CB8AC3E}">
        <p14:creationId xmlns:p14="http://schemas.microsoft.com/office/powerpoint/2010/main" val="1727016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164178" y="0"/>
            <a:ext cx="10287000" cy="10287000"/>
          </a:xfrm>
          <a:prstGeom prst="rect">
            <a:avLst/>
          </a:prstGeom>
        </p:spPr>
      </p:pic>
      <p:sp>
        <p:nvSpPr>
          <p:cNvPr id="57" name="TextBox 57"/>
          <p:cNvSpPr txBox="1"/>
          <p:nvPr/>
        </p:nvSpPr>
        <p:spPr>
          <a:xfrm>
            <a:off x="3260847" y="230525"/>
            <a:ext cx="12115800" cy="2079095"/>
          </a:xfrm>
          <a:prstGeom prst="rect">
            <a:avLst/>
          </a:prstGeom>
        </p:spPr>
        <p:txBody>
          <a:bodyPr wrap="square" lIns="0" tIns="0" rIns="0" bIns="0" rtlCol="0" anchor="t">
            <a:spAutoFit/>
          </a:bodyPr>
          <a:lstStyle/>
          <a:p>
            <a:pPr algn="ctr">
              <a:lnSpc>
                <a:spcPct val="150000"/>
              </a:lnSpc>
            </a:pPr>
            <a:r>
              <a:rPr lang="en-US" sz="4800" b="1" dirty="0">
                <a:solidFill>
                  <a:srgbClr val="FF0000"/>
                </a:solidFill>
                <a:latin typeface="Arial" panose="020B0604020202020204" pitchFamily="34" charset="0"/>
                <a:cs typeface="Arial" panose="020B0604020202020204" pitchFamily="34" charset="0"/>
              </a:rPr>
              <a:t>VÌ SAO</a:t>
            </a:r>
          </a:p>
          <a:p>
            <a:pPr algn="ctr">
              <a:lnSpc>
                <a:spcPct val="150000"/>
              </a:lnSpc>
            </a:pPr>
            <a:r>
              <a:rPr lang="en-US" sz="4800" b="1" dirty="0" err="1">
                <a:solidFill>
                  <a:srgbClr val="0070C0"/>
                </a:solidFill>
                <a:latin typeface="Arial" panose="020B0604020202020204" pitchFamily="34" charset="0"/>
                <a:cs typeface="Arial" panose="020B0604020202020204" pitchFamily="34" charset="0"/>
              </a:rPr>
              <a:t>Doanh</a:t>
            </a:r>
            <a:r>
              <a:rPr lang="en-US" sz="4800" b="1" dirty="0">
                <a:solidFill>
                  <a:srgbClr val="0070C0"/>
                </a:solidFill>
                <a:latin typeface="Arial" panose="020B0604020202020204" pitchFamily="34" charset="0"/>
                <a:cs typeface="Arial" panose="020B0604020202020204" pitchFamily="34" charset="0"/>
              </a:rPr>
              <a:t> </a:t>
            </a:r>
            <a:r>
              <a:rPr lang="en-US" sz="4800" b="1" dirty="0" err="1">
                <a:solidFill>
                  <a:srgbClr val="0070C0"/>
                </a:solidFill>
                <a:latin typeface="Arial" panose="020B0604020202020204" pitchFamily="34" charset="0"/>
                <a:cs typeface="Arial" panose="020B0604020202020204" pitchFamily="34" charset="0"/>
              </a:rPr>
              <a:t>nghiệp</a:t>
            </a:r>
            <a:r>
              <a:rPr lang="en-US" sz="4800" b="1" dirty="0">
                <a:solidFill>
                  <a:srgbClr val="0070C0"/>
                </a:solidFill>
                <a:latin typeface="Arial" panose="020B0604020202020204" pitchFamily="34" charset="0"/>
                <a:cs typeface="Arial" panose="020B0604020202020204" pitchFamily="34" charset="0"/>
              </a:rPr>
              <a:t> </a:t>
            </a:r>
            <a:r>
              <a:rPr lang="en-US" sz="4800" b="1" dirty="0" err="1">
                <a:solidFill>
                  <a:srgbClr val="0070C0"/>
                </a:solidFill>
                <a:latin typeface="Arial" panose="020B0604020202020204" pitchFamily="34" charset="0"/>
                <a:cs typeface="Arial" panose="020B0604020202020204" pitchFamily="34" charset="0"/>
              </a:rPr>
              <a:t>cần</a:t>
            </a:r>
            <a:r>
              <a:rPr lang="en-US" sz="4800" b="1" dirty="0">
                <a:solidFill>
                  <a:srgbClr val="0070C0"/>
                </a:solidFill>
                <a:latin typeface="Arial" panose="020B0604020202020204" pitchFamily="34" charset="0"/>
                <a:cs typeface="Arial" panose="020B0604020202020204" pitchFamily="34" charset="0"/>
              </a:rPr>
              <a:t> </a:t>
            </a:r>
            <a:r>
              <a:rPr lang="en-US" sz="4800" b="1" dirty="0" err="1">
                <a:solidFill>
                  <a:srgbClr val="0070C0"/>
                </a:solidFill>
                <a:latin typeface="Arial" panose="020B0604020202020204" pitchFamily="34" charset="0"/>
                <a:cs typeface="Arial" panose="020B0604020202020204" pitchFamily="34" charset="0"/>
              </a:rPr>
              <a:t>xây</a:t>
            </a:r>
            <a:r>
              <a:rPr lang="en-US" sz="4800" b="1" dirty="0">
                <a:solidFill>
                  <a:srgbClr val="0070C0"/>
                </a:solidFill>
                <a:latin typeface="Arial" panose="020B0604020202020204" pitchFamily="34" charset="0"/>
                <a:cs typeface="Arial" panose="020B0604020202020204" pitchFamily="34" charset="0"/>
              </a:rPr>
              <a:t> </a:t>
            </a:r>
            <a:r>
              <a:rPr lang="en-US" sz="4800" b="1" dirty="0" err="1">
                <a:solidFill>
                  <a:srgbClr val="0070C0"/>
                </a:solidFill>
                <a:latin typeface="Arial" panose="020B0604020202020204" pitchFamily="34" charset="0"/>
                <a:cs typeface="Arial" panose="020B0604020202020204" pitchFamily="34" charset="0"/>
              </a:rPr>
              <a:t>dựng</a:t>
            </a:r>
            <a:r>
              <a:rPr lang="en-US" sz="4800" b="1" dirty="0">
                <a:solidFill>
                  <a:srgbClr val="0070C0"/>
                </a:solidFill>
                <a:latin typeface="Arial" panose="020B0604020202020204" pitchFamily="34" charset="0"/>
                <a:cs typeface="Arial" panose="020B0604020202020204" pitchFamily="34" charset="0"/>
              </a:rPr>
              <a:t> CLKD?</a:t>
            </a:r>
          </a:p>
        </p:txBody>
      </p:sp>
      <p:sp>
        <p:nvSpPr>
          <p:cNvPr id="30" name="AutoShape 5">
            <a:extLst>
              <a:ext uri="{FF2B5EF4-FFF2-40B4-BE49-F238E27FC236}">
                <a16:creationId xmlns:a16="http://schemas.microsoft.com/office/drawing/2014/main" id="{7944289F-C3EC-7563-48EF-69ED8287BD3C}"/>
              </a:ext>
            </a:extLst>
          </p:cNvPr>
          <p:cNvSpPr/>
          <p:nvPr/>
        </p:nvSpPr>
        <p:spPr>
          <a:xfrm>
            <a:off x="1600200" y="2917295"/>
            <a:ext cx="14554199" cy="28851"/>
          </a:xfrm>
          <a:prstGeom prst="line">
            <a:avLst/>
          </a:prstGeom>
          <a:ln w="85725" cap="flat">
            <a:solidFill>
              <a:srgbClr val="24225C"/>
            </a:solidFill>
            <a:prstDash val="solid"/>
            <a:headEnd type="none" w="sm" len="sm"/>
            <a:tailEnd type="none" w="sm" len="sm"/>
          </a:ln>
        </p:spPr>
        <p:txBody>
          <a:bodyPr/>
          <a:lstStyle/>
          <a:p>
            <a:endParaRPr lang="en-US"/>
          </a:p>
        </p:txBody>
      </p:sp>
      <p:grpSp>
        <p:nvGrpSpPr>
          <p:cNvPr id="72" name="Group 14">
            <a:extLst>
              <a:ext uri="{FF2B5EF4-FFF2-40B4-BE49-F238E27FC236}">
                <a16:creationId xmlns:a16="http://schemas.microsoft.com/office/drawing/2014/main" id="{6EF89F57-8BE3-7EBF-DB23-5F93EB26B297}"/>
              </a:ext>
            </a:extLst>
          </p:cNvPr>
          <p:cNvGrpSpPr/>
          <p:nvPr/>
        </p:nvGrpSpPr>
        <p:grpSpPr>
          <a:xfrm>
            <a:off x="1639023" y="3935246"/>
            <a:ext cx="4668391" cy="5329373"/>
            <a:chOff x="0" y="0"/>
            <a:chExt cx="4950268" cy="6106029"/>
          </a:xfrm>
        </p:grpSpPr>
        <p:grpSp>
          <p:nvGrpSpPr>
            <p:cNvPr id="73" name="Group 15">
              <a:extLst>
                <a:ext uri="{FF2B5EF4-FFF2-40B4-BE49-F238E27FC236}">
                  <a16:creationId xmlns:a16="http://schemas.microsoft.com/office/drawing/2014/main" id="{9DCD7779-6E91-CFE2-BA9C-DFF2C0206933}"/>
                </a:ext>
              </a:extLst>
            </p:cNvPr>
            <p:cNvGrpSpPr/>
            <p:nvPr/>
          </p:nvGrpSpPr>
          <p:grpSpPr>
            <a:xfrm>
              <a:off x="0" y="0"/>
              <a:ext cx="4950268" cy="6106029"/>
              <a:chOff x="0" y="0"/>
              <a:chExt cx="859809" cy="1060553"/>
            </a:xfrm>
          </p:grpSpPr>
          <p:sp>
            <p:nvSpPr>
              <p:cNvPr id="76" name="Freeform 16">
                <a:extLst>
                  <a:ext uri="{FF2B5EF4-FFF2-40B4-BE49-F238E27FC236}">
                    <a16:creationId xmlns:a16="http://schemas.microsoft.com/office/drawing/2014/main" id="{DBB2A308-D0D6-ACF4-814B-0E4F25A449F7}"/>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sp>
          <p:nvSpPr>
            <p:cNvPr id="74" name="TextBox 17">
              <a:extLst>
                <a:ext uri="{FF2B5EF4-FFF2-40B4-BE49-F238E27FC236}">
                  <a16:creationId xmlns:a16="http://schemas.microsoft.com/office/drawing/2014/main" id="{A758DAA2-AED9-3199-B1DE-0C18CAAFE2F4}"/>
                </a:ext>
              </a:extLst>
            </p:cNvPr>
            <p:cNvSpPr txBox="1"/>
            <p:nvPr/>
          </p:nvSpPr>
          <p:spPr>
            <a:xfrm>
              <a:off x="385093" y="182682"/>
              <a:ext cx="4160954" cy="2434391"/>
            </a:xfrm>
            <a:prstGeom prst="rect">
              <a:avLst/>
            </a:prstGeom>
          </p:spPr>
          <p:txBody>
            <a:bodyPr wrap="square" lIns="0" tIns="0" rIns="0" bIns="0" rtlCol="0" anchor="t">
              <a:spAutoFit/>
            </a:bodyPr>
            <a:lstStyle/>
            <a:p>
              <a:pPr algn="ctr">
                <a:lnSpc>
                  <a:spcPct val="150000"/>
                </a:lnSpc>
              </a:pPr>
              <a:r>
                <a:rPr lang="en-US" sz="3200" b="1" dirty="0" err="1">
                  <a:solidFill>
                    <a:srgbClr val="002060"/>
                  </a:solidFill>
                  <a:latin typeface="Arial" panose="020B0604020202020204" pitchFamily="34" charset="0"/>
                  <a:cs typeface="Arial" panose="020B0604020202020204" pitchFamily="34" charset="0"/>
                </a:rPr>
                <a:t>Quá</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trình</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quốc</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tế</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hóa</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đang</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diễn</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ra</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mạnh</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mẽ</a:t>
              </a:r>
              <a:endParaRPr lang="en-US" sz="3200" b="1" dirty="0">
                <a:solidFill>
                  <a:srgbClr val="002060"/>
                </a:solidFill>
                <a:latin typeface="Arial" panose="020B0604020202020204" pitchFamily="34" charset="0"/>
                <a:cs typeface="Arial" panose="020B0604020202020204" pitchFamily="34" charset="0"/>
              </a:endParaRPr>
            </a:p>
          </p:txBody>
        </p:sp>
      </p:grpSp>
      <p:grpSp>
        <p:nvGrpSpPr>
          <p:cNvPr id="78" name="Group 20">
            <a:extLst>
              <a:ext uri="{FF2B5EF4-FFF2-40B4-BE49-F238E27FC236}">
                <a16:creationId xmlns:a16="http://schemas.microsoft.com/office/drawing/2014/main" id="{4735FD54-16B8-CD02-32E2-2985ED51977C}"/>
              </a:ext>
            </a:extLst>
          </p:cNvPr>
          <p:cNvGrpSpPr/>
          <p:nvPr/>
        </p:nvGrpSpPr>
        <p:grpSpPr>
          <a:xfrm>
            <a:off x="6901252" y="4148278"/>
            <a:ext cx="4668391" cy="5233571"/>
            <a:chOff x="0" y="0"/>
            <a:chExt cx="859809" cy="1060553"/>
          </a:xfrm>
        </p:grpSpPr>
        <p:sp>
          <p:nvSpPr>
            <p:cNvPr id="81" name="Freeform 21">
              <a:extLst>
                <a:ext uri="{FF2B5EF4-FFF2-40B4-BE49-F238E27FC236}">
                  <a16:creationId xmlns:a16="http://schemas.microsoft.com/office/drawing/2014/main" id="{E9766C32-E9F6-6A80-8C88-452D13D63270}"/>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grpSp>
        <p:nvGrpSpPr>
          <p:cNvPr id="82" name="Group 24">
            <a:extLst>
              <a:ext uri="{FF2B5EF4-FFF2-40B4-BE49-F238E27FC236}">
                <a16:creationId xmlns:a16="http://schemas.microsoft.com/office/drawing/2014/main" id="{C47930B3-D31A-DEB6-9981-D4E7E4549ED9}"/>
              </a:ext>
            </a:extLst>
          </p:cNvPr>
          <p:cNvGrpSpPr/>
          <p:nvPr/>
        </p:nvGrpSpPr>
        <p:grpSpPr>
          <a:xfrm>
            <a:off x="12048920" y="4119428"/>
            <a:ext cx="4791279" cy="5329372"/>
            <a:chOff x="0" y="0"/>
            <a:chExt cx="4950268" cy="6106029"/>
          </a:xfrm>
        </p:grpSpPr>
        <p:grpSp>
          <p:nvGrpSpPr>
            <p:cNvPr id="83" name="Group 25">
              <a:extLst>
                <a:ext uri="{FF2B5EF4-FFF2-40B4-BE49-F238E27FC236}">
                  <a16:creationId xmlns:a16="http://schemas.microsoft.com/office/drawing/2014/main" id="{1BF0B0E8-CD5A-4CAA-2690-BFCCCD0C8DE0}"/>
                </a:ext>
              </a:extLst>
            </p:cNvPr>
            <p:cNvGrpSpPr/>
            <p:nvPr/>
          </p:nvGrpSpPr>
          <p:grpSpPr>
            <a:xfrm>
              <a:off x="0" y="0"/>
              <a:ext cx="4950268" cy="6106029"/>
              <a:chOff x="0" y="0"/>
              <a:chExt cx="859809" cy="1060553"/>
            </a:xfrm>
          </p:grpSpPr>
          <p:sp>
            <p:nvSpPr>
              <p:cNvPr id="86" name="Freeform 26">
                <a:extLst>
                  <a:ext uri="{FF2B5EF4-FFF2-40B4-BE49-F238E27FC236}">
                    <a16:creationId xmlns:a16="http://schemas.microsoft.com/office/drawing/2014/main" id="{D9D508B6-F349-D6AE-0426-12D3A7F6B24A}"/>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sp>
          <p:nvSpPr>
            <p:cNvPr id="84" name="TextBox 27">
              <a:extLst>
                <a:ext uri="{FF2B5EF4-FFF2-40B4-BE49-F238E27FC236}">
                  <a16:creationId xmlns:a16="http://schemas.microsoft.com/office/drawing/2014/main" id="{B6A89F30-C8C6-9AE4-8A1F-DECB9E60440A}"/>
                </a:ext>
              </a:extLst>
            </p:cNvPr>
            <p:cNvSpPr txBox="1"/>
            <p:nvPr/>
          </p:nvSpPr>
          <p:spPr>
            <a:xfrm>
              <a:off x="147828" y="7396"/>
              <a:ext cx="4620239" cy="2434392"/>
            </a:xfrm>
            <a:prstGeom prst="rect">
              <a:avLst/>
            </a:prstGeom>
          </p:spPr>
          <p:txBody>
            <a:bodyPr wrap="square" lIns="0" tIns="0" rIns="0" bIns="0" rtlCol="0" anchor="t">
              <a:spAutoFit/>
            </a:bodyPr>
            <a:lstStyle/>
            <a:p>
              <a:pPr algn="ctr">
                <a:lnSpc>
                  <a:spcPct val="150000"/>
                </a:lnSpc>
              </a:pPr>
              <a:r>
                <a:rPr lang="en-US" sz="3200" b="1" dirty="0" err="1">
                  <a:solidFill>
                    <a:srgbClr val="002060"/>
                  </a:solidFill>
                  <a:latin typeface="Arial" panose="020B0604020202020204" pitchFamily="34" charset="0"/>
                  <a:cs typeface="Arial" panose="020B0604020202020204" pitchFamily="34" charset="0"/>
                </a:rPr>
                <a:t>Sự</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thay</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đổi</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nhanh</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chóng</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của</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môi</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trường</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kinh</a:t>
              </a:r>
              <a:r>
                <a:rPr lang="en-US" sz="3200" b="1" dirty="0">
                  <a:solidFill>
                    <a:srgbClr val="002060"/>
                  </a:solidFill>
                  <a:latin typeface="Arial" panose="020B0604020202020204" pitchFamily="34" charset="0"/>
                  <a:cs typeface="Arial" panose="020B0604020202020204" pitchFamily="34" charset="0"/>
                </a:rPr>
                <a:t> </a:t>
              </a:r>
              <a:r>
                <a:rPr lang="en-US" sz="3200" b="1" dirty="0" err="1">
                  <a:solidFill>
                    <a:srgbClr val="002060"/>
                  </a:solidFill>
                  <a:latin typeface="Arial" panose="020B0604020202020204" pitchFamily="34" charset="0"/>
                  <a:cs typeface="Arial" panose="020B0604020202020204" pitchFamily="34" charset="0"/>
                </a:rPr>
                <a:t>doanh</a:t>
              </a:r>
              <a:r>
                <a:rPr lang="en-US" sz="3200" b="1" dirty="0">
                  <a:solidFill>
                    <a:srgbClr val="002060"/>
                  </a:solidFill>
                  <a:latin typeface="Arial" panose="020B0604020202020204" pitchFamily="34" charset="0"/>
                  <a:cs typeface="Arial" panose="020B0604020202020204" pitchFamily="34" charset="0"/>
                </a:rPr>
                <a:t> </a:t>
              </a:r>
            </a:p>
          </p:txBody>
        </p:sp>
      </p:grpSp>
      <p:pic>
        <p:nvPicPr>
          <p:cNvPr id="87" name="Picture 60">
            <a:extLst>
              <a:ext uri="{FF2B5EF4-FFF2-40B4-BE49-F238E27FC236}">
                <a16:creationId xmlns:a16="http://schemas.microsoft.com/office/drawing/2014/main" id="{74433AF8-A506-2050-5DF5-2A399ACDCE6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3629505" y="2501111"/>
            <a:ext cx="975793" cy="975793"/>
          </a:xfrm>
          <a:prstGeom prst="rect">
            <a:avLst/>
          </a:prstGeom>
        </p:spPr>
      </p:pic>
      <p:grpSp>
        <p:nvGrpSpPr>
          <p:cNvPr id="88" name="Group 61">
            <a:extLst>
              <a:ext uri="{FF2B5EF4-FFF2-40B4-BE49-F238E27FC236}">
                <a16:creationId xmlns:a16="http://schemas.microsoft.com/office/drawing/2014/main" id="{659E24B7-62A7-14F7-14D3-C7763A0F8525}"/>
              </a:ext>
            </a:extLst>
          </p:cNvPr>
          <p:cNvGrpSpPr/>
          <p:nvPr/>
        </p:nvGrpSpPr>
        <p:grpSpPr>
          <a:xfrm>
            <a:off x="3884969" y="2730920"/>
            <a:ext cx="464868" cy="464868"/>
            <a:chOff x="0" y="0"/>
            <a:chExt cx="812800" cy="812800"/>
          </a:xfrm>
        </p:grpSpPr>
        <p:sp>
          <p:nvSpPr>
            <p:cNvPr id="89" name="Freeform 62">
              <a:extLst>
                <a:ext uri="{FF2B5EF4-FFF2-40B4-BE49-F238E27FC236}">
                  <a16:creationId xmlns:a16="http://schemas.microsoft.com/office/drawing/2014/main" id="{ED9321CF-A769-6645-EF20-61538E44E8FB}"/>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0" name="TextBox 63">
              <a:extLst>
                <a:ext uri="{FF2B5EF4-FFF2-40B4-BE49-F238E27FC236}">
                  <a16:creationId xmlns:a16="http://schemas.microsoft.com/office/drawing/2014/main" id="{26C104A4-E243-705D-5C86-497B48CF26BC}"/>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1" name="Picture 64">
            <a:extLst>
              <a:ext uri="{FF2B5EF4-FFF2-40B4-BE49-F238E27FC236}">
                <a16:creationId xmlns:a16="http://schemas.microsoft.com/office/drawing/2014/main" id="{70D32B03-BE3E-6D00-F1B8-6CC0209E41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651934" y="2501112"/>
            <a:ext cx="975793" cy="975793"/>
          </a:xfrm>
          <a:prstGeom prst="rect">
            <a:avLst/>
          </a:prstGeom>
        </p:spPr>
      </p:pic>
      <p:grpSp>
        <p:nvGrpSpPr>
          <p:cNvPr id="92" name="Group 65">
            <a:extLst>
              <a:ext uri="{FF2B5EF4-FFF2-40B4-BE49-F238E27FC236}">
                <a16:creationId xmlns:a16="http://schemas.microsoft.com/office/drawing/2014/main" id="{739DE47F-37E9-4F59-9CC5-669FC776613F}"/>
              </a:ext>
            </a:extLst>
          </p:cNvPr>
          <p:cNvGrpSpPr/>
          <p:nvPr/>
        </p:nvGrpSpPr>
        <p:grpSpPr>
          <a:xfrm>
            <a:off x="8907396" y="2756574"/>
            <a:ext cx="464868" cy="464868"/>
            <a:chOff x="0" y="0"/>
            <a:chExt cx="812800" cy="812800"/>
          </a:xfrm>
        </p:grpSpPr>
        <p:sp>
          <p:nvSpPr>
            <p:cNvPr id="93" name="Freeform 66">
              <a:extLst>
                <a:ext uri="{FF2B5EF4-FFF2-40B4-BE49-F238E27FC236}">
                  <a16:creationId xmlns:a16="http://schemas.microsoft.com/office/drawing/2014/main" id="{7B542076-2D43-BAC9-31D1-23A8E75398A4}"/>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4" name="TextBox 67">
              <a:extLst>
                <a:ext uri="{FF2B5EF4-FFF2-40B4-BE49-F238E27FC236}">
                  <a16:creationId xmlns:a16="http://schemas.microsoft.com/office/drawing/2014/main" id="{3C12A8CC-986B-36EF-5183-E6D59E5EAD09}"/>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5" name="Picture 68">
            <a:extLst>
              <a:ext uri="{FF2B5EF4-FFF2-40B4-BE49-F238E27FC236}">
                <a16:creationId xmlns:a16="http://schemas.microsoft.com/office/drawing/2014/main" id="{A49AD824-D320-AB9E-8C82-31BF4F6DC61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3911151" y="2458250"/>
            <a:ext cx="975793" cy="975793"/>
          </a:xfrm>
          <a:prstGeom prst="rect">
            <a:avLst/>
          </a:prstGeom>
        </p:spPr>
      </p:pic>
      <p:grpSp>
        <p:nvGrpSpPr>
          <p:cNvPr id="96" name="Group 69">
            <a:extLst>
              <a:ext uri="{FF2B5EF4-FFF2-40B4-BE49-F238E27FC236}">
                <a16:creationId xmlns:a16="http://schemas.microsoft.com/office/drawing/2014/main" id="{F605B3F2-050B-A98F-E21F-7DD706DDA5B3}"/>
              </a:ext>
            </a:extLst>
          </p:cNvPr>
          <p:cNvGrpSpPr/>
          <p:nvPr/>
        </p:nvGrpSpPr>
        <p:grpSpPr>
          <a:xfrm>
            <a:off x="14166613" y="2713712"/>
            <a:ext cx="464868" cy="464868"/>
            <a:chOff x="0" y="0"/>
            <a:chExt cx="812800" cy="812800"/>
          </a:xfrm>
        </p:grpSpPr>
        <p:sp>
          <p:nvSpPr>
            <p:cNvPr id="97" name="Freeform 70">
              <a:extLst>
                <a:ext uri="{FF2B5EF4-FFF2-40B4-BE49-F238E27FC236}">
                  <a16:creationId xmlns:a16="http://schemas.microsoft.com/office/drawing/2014/main" id="{8B6EF41B-5BDD-C2CF-1415-601B16A41E2A}"/>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8" name="TextBox 71">
              <a:extLst>
                <a:ext uri="{FF2B5EF4-FFF2-40B4-BE49-F238E27FC236}">
                  <a16:creationId xmlns:a16="http://schemas.microsoft.com/office/drawing/2014/main" id="{05031D6E-1D7D-8148-DB66-64CE536F6CD3}"/>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sp>
        <p:nvSpPr>
          <p:cNvPr id="99" name="TextBox 17">
            <a:extLst>
              <a:ext uri="{FF2B5EF4-FFF2-40B4-BE49-F238E27FC236}">
                <a16:creationId xmlns:a16="http://schemas.microsoft.com/office/drawing/2014/main" id="{A18908D9-6DC3-89F9-8132-750CDD33DF38}"/>
              </a:ext>
            </a:extLst>
          </p:cNvPr>
          <p:cNvSpPr txBox="1"/>
          <p:nvPr/>
        </p:nvSpPr>
        <p:spPr>
          <a:xfrm>
            <a:off x="7162800" y="4148278"/>
            <a:ext cx="4311894" cy="2154436"/>
          </a:xfrm>
          <a:prstGeom prst="rect">
            <a:avLst/>
          </a:prstGeom>
        </p:spPr>
        <p:txBody>
          <a:bodyPr wrap="square" lIns="0" tIns="0" rIns="0" bIns="0" rtlCol="0" anchor="t">
            <a:spAutoFit/>
          </a:bodyPr>
          <a:lstStyle/>
          <a:p>
            <a:pPr algn="just"/>
            <a:r>
              <a:rPr lang="vi-VN" sz="2800" b="1" dirty="0">
                <a:solidFill>
                  <a:srgbClr val="002060"/>
                </a:solidFill>
                <a:latin typeface="Arial" panose="020B0604020202020204" pitchFamily="34" charset="0"/>
                <a:cs typeface="Arial" panose="020B0604020202020204" pitchFamily="34" charset="0"/>
              </a:rPr>
              <a:t>Cuộc cách mạng </a:t>
            </a:r>
            <a:r>
              <a:rPr lang="en-US" sz="2800" b="1" dirty="0">
                <a:solidFill>
                  <a:srgbClr val="002060"/>
                </a:solidFill>
                <a:latin typeface="Arial" panose="020B0604020202020204" pitchFamily="34" charset="0"/>
                <a:cs typeface="Arial" panose="020B0604020202020204" pitchFamily="34" charset="0"/>
              </a:rPr>
              <a:t>KH-CN-KT </a:t>
            </a:r>
            <a:r>
              <a:rPr lang="vi-VN" sz="2800" b="1" dirty="0">
                <a:solidFill>
                  <a:srgbClr val="002060"/>
                </a:solidFill>
                <a:latin typeface="Arial" panose="020B0604020202020204" pitchFamily="34" charset="0"/>
                <a:cs typeface="Arial" panose="020B0604020202020204" pitchFamily="34" charset="0"/>
              </a:rPr>
              <a:t>diễn ra với tốc độ vũ bảo đã tạo ra một lượng </a:t>
            </a:r>
            <a:r>
              <a:rPr lang="en-US" sz="2800" b="1" dirty="0" err="1">
                <a:solidFill>
                  <a:srgbClr val="002060"/>
                </a:solidFill>
                <a:latin typeface="Arial" panose="020B0604020202020204" pitchFamily="34" charset="0"/>
                <a:cs typeface="Arial" panose="020B0604020202020204" pitchFamily="34" charset="0"/>
              </a:rPr>
              <a:t>việc</a:t>
            </a:r>
            <a:r>
              <a:rPr lang="en-US" sz="2800" b="1" dirty="0">
                <a:solidFill>
                  <a:srgbClr val="002060"/>
                </a:solidFill>
                <a:latin typeface="Arial" panose="020B0604020202020204" pitchFamily="34" charset="0"/>
                <a:cs typeface="Arial" panose="020B0604020202020204" pitchFamily="34" charset="0"/>
              </a:rPr>
              <a:t> </a:t>
            </a:r>
            <a:r>
              <a:rPr lang="vi-VN" sz="2800" b="1" dirty="0">
                <a:solidFill>
                  <a:srgbClr val="002060"/>
                </a:solidFill>
                <a:latin typeface="Arial" panose="020B0604020202020204" pitchFamily="34" charset="0"/>
                <a:cs typeface="Arial" panose="020B0604020202020204" pitchFamily="34" charset="0"/>
              </a:rPr>
              <a:t>làm các kiến thức và công nghệ. </a:t>
            </a:r>
            <a:endParaRPr lang="en-US" sz="2800" b="1" dirty="0">
              <a:solidFill>
                <a:srgbClr val="002060"/>
              </a:solidFill>
              <a:latin typeface="Arial" panose="020B0604020202020204" pitchFamily="34" charset="0"/>
              <a:cs typeface="Arial" panose="020B0604020202020204" pitchFamily="34" charset="0"/>
            </a:endParaRPr>
          </a:p>
        </p:txBody>
      </p:sp>
      <p:pic>
        <p:nvPicPr>
          <p:cNvPr id="101" name="Picture 100">
            <a:extLst>
              <a:ext uri="{FF2B5EF4-FFF2-40B4-BE49-F238E27FC236}">
                <a16:creationId xmlns:a16="http://schemas.microsoft.com/office/drawing/2014/main" id="{D04640A7-7ECD-9218-4707-60045DDD9A0A}"/>
              </a:ext>
            </a:extLst>
          </p:cNvPr>
          <p:cNvPicPr>
            <a:picLocks noChangeAspect="1"/>
          </p:cNvPicPr>
          <p:nvPr/>
        </p:nvPicPr>
        <p:blipFill>
          <a:blip r:embed="rId7"/>
          <a:stretch>
            <a:fillRect/>
          </a:stretch>
        </p:blipFill>
        <p:spPr>
          <a:xfrm>
            <a:off x="2115700" y="6199335"/>
            <a:ext cx="3810510" cy="2727522"/>
          </a:xfrm>
          <a:prstGeom prst="rect">
            <a:avLst/>
          </a:prstGeom>
        </p:spPr>
      </p:pic>
      <p:pic>
        <p:nvPicPr>
          <p:cNvPr id="103" name="Picture 102">
            <a:extLst>
              <a:ext uri="{FF2B5EF4-FFF2-40B4-BE49-F238E27FC236}">
                <a16:creationId xmlns:a16="http://schemas.microsoft.com/office/drawing/2014/main" id="{1E00FFD2-FE06-552E-56E9-921845D66056}"/>
              </a:ext>
            </a:extLst>
          </p:cNvPr>
          <p:cNvPicPr>
            <a:picLocks noChangeAspect="1"/>
          </p:cNvPicPr>
          <p:nvPr/>
        </p:nvPicPr>
        <p:blipFill>
          <a:blip r:embed="rId8"/>
          <a:stretch>
            <a:fillRect/>
          </a:stretch>
        </p:blipFill>
        <p:spPr>
          <a:xfrm>
            <a:off x="7231100" y="6269682"/>
            <a:ext cx="4224292" cy="2775962"/>
          </a:xfrm>
          <a:prstGeom prst="rect">
            <a:avLst/>
          </a:prstGeom>
        </p:spPr>
      </p:pic>
      <p:pic>
        <p:nvPicPr>
          <p:cNvPr id="105" name="Picture 104">
            <a:extLst>
              <a:ext uri="{FF2B5EF4-FFF2-40B4-BE49-F238E27FC236}">
                <a16:creationId xmlns:a16="http://schemas.microsoft.com/office/drawing/2014/main" id="{DE4EF6B8-24E9-620C-4132-052B86579DCF}"/>
              </a:ext>
            </a:extLst>
          </p:cNvPr>
          <p:cNvPicPr>
            <a:picLocks noChangeAspect="1"/>
          </p:cNvPicPr>
          <p:nvPr/>
        </p:nvPicPr>
        <p:blipFill>
          <a:blip r:embed="rId9"/>
          <a:stretch>
            <a:fillRect/>
          </a:stretch>
        </p:blipFill>
        <p:spPr>
          <a:xfrm>
            <a:off x="12540325" y="6269682"/>
            <a:ext cx="4095148" cy="2750779"/>
          </a:xfrm>
          <a:prstGeom prst="rect">
            <a:avLst/>
          </a:prstGeom>
        </p:spPr>
      </p:pic>
    </p:spTree>
    <p:extLst>
      <p:ext uri="{BB962C8B-B14F-4D97-AF65-F5344CB8AC3E}">
        <p14:creationId xmlns:p14="http://schemas.microsoft.com/office/powerpoint/2010/main" val="1957286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barn(inVertical)">
                                      <p:cBhvr>
                                        <p:cTn id="7" dur="500"/>
                                        <p:tgtEl>
                                          <p:spTgt spid="5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barn(inVertical)">
                                      <p:cBhvr>
                                        <p:cTn id="11" dur="750"/>
                                        <p:tgtEl>
                                          <p:spTgt spid="30"/>
                                        </p:tgtEl>
                                      </p:cBhvr>
                                    </p:animEffect>
                                  </p:childTnLst>
                                </p:cTn>
                              </p:par>
                            </p:childTnLst>
                          </p:cTn>
                        </p:par>
                        <p:par>
                          <p:cTn id="12" fill="hold">
                            <p:stCondLst>
                              <p:cond delay="1250"/>
                            </p:stCondLst>
                            <p:childTnLst>
                              <p:par>
                                <p:cTn id="13" presetID="16" presetClass="entr" presetSubtype="21" fill="hold" nodeType="after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barn(inVertical)">
                                      <p:cBhvr>
                                        <p:cTn id="15" dur="750"/>
                                        <p:tgtEl>
                                          <p:spTgt spid="72"/>
                                        </p:tgtEl>
                                      </p:cBhvr>
                                    </p:animEffect>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barn(inVertical)">
                                      <p:cBhvr>
                                        <p:cTn id="19" dur="750"/>
                                        <p:tgtEl>
                                          <p:spTgt spid="78"/>
                                        </p:tgtEl>
                                      </p:cBhvr>
                                    </p:animEffect>
                                  </p:childTnLst>
                                </p:cTn>
                              </p:par>
                            </p:childTnLst>
                          </p:cTn>
                        </p:par>
                        <p:par>
                          <p:cTn id="20" fill="hold">
                            <p:stCondLst>
                              <p:cond delay="2750"/>
                            </p:stCondLst>
                            <p:childTnLst>
                              <p:par>
                                <p:cTn id="21" presetID="16" presetClass="entr" presetSubtype="21" fill="hold" nodeType="afterEffect">
                                  <p:stCondLst>
                                    <p:cond delay="0"/>
                                  </p:stCondLst>
                                  <p:childTnLst>
                                    <p:set>
                                      <p:cBhvr>
                                        <p:cTn id="22" dur="1" fill="hold">
                                          <p:stCondLst>
                                            <p:cond delay="0"/>
                                          </p:stCondLst>
                                        </p:cTn>
                                        <p:tgtEl>
                                          <p:spTgt spid="82"/>
                                        </p:tgtEl>
                                        <p:attrNameLst>
                                          <p:attrName>style.visibility</p:attrName>
                                        </p:attrNameLst>
                                      </p:cBhvr>
                                      <p:to>
                                        <p:strVal val="visible"/>
                                      </p:to>
                                    </p:set>
                                    <p:animEffect transition="in" filter="barn(inVertical)">
                                      <p:cBhvr>
                                        <p:cTn id="23" dur="750"/>
                                        <p:tgtEl>
                                          <p:spTgt spid="82"/>
                                        </p:tgtEl>
                                      </p:cBhvr>
                                    </p:animEffect>
                                  </p:childTnLst>
                                </p:cTn>
                              </p:par>
                            </p:childTnLst>
                          </p:cTn>
                        </p:par>
                        <p:par>
                          <p:cTn id="24" fill="hold">
                            <p:stCondLst>
                              <p:cond delay="3500"/>
                            </p:stCondLst>
                            <p:childTnLst>
                              <p:par>
                                <p:cTn id="25" presetID="16" presetClass="entr" presetSubtype="21"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barn(inVertical)">
                                      <p:cBhvr>
                                        <p:cTn id="27" dur="750"/>
                                        <p:tgtEl>
                                          <p:spTgt spid="87"/>
                                        </p:tgtEl>
                                      </p:cBhvr>
                                    </p:animEffect>
                                  </p:childTnLst>
                                </p:cTn>
                              </p:par>
                            </p:childTnLst>
                          </p:cTn>
                        </p:par>
                        <p:par>
                          <p:cTn id="28" fill="hold">
                            <p:stCondLst>
                              <p:cond delay="4250"/>
                            </p:stCondLst>
                            <p:childTnLst>
                              <p:par>
                                <p:cTn id="29" presetID="16" presetClass="entr" presetSubtype="21" fill="hold"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barn(inVertical)">
                                      <p:cBhvr>
                                        <p:cTn id="31" dur="750"/>
                                        <p:tgtEl>
                                          <p:spTgt spid="88"/>
                                        </p:tgtEl>
                                      </p:cBhvr>
                                    </p:animEffect>
                                  </p:childTnLst>
                                </p:cTn>
                              </p:par>
                            </p:childTnLst>
                          </p:cTn>
                        </p:par>
                        <p:par>
                          <p:cTn id="32" fill="hold">
                            <p:stCondLst>
                              <p:cond delay="5000"/>
                            </p:stCondLst>
                            <p:childTnLst>
                              <p:par>
                                <p:cTn id="33" presetID="16" presetClass="entr" presetSubtype="21" fill="hold" nodeType="afterEffect">
                                  <p:stCondLst>
                                    <p:cond delay="0"/>
                                  </p:stCondLst>
                                  <p:childTnLst>
                                    <p:set>
                                      <p:cBhvr>
                                        <p:cTn id="34" dur="1" fill="hold">
                                          <p:stCondLst>
                                            <p:cond delay="0"/>
                                          </p:stCondLst>
                                        </p:cTn>
                                        <p:tgtEl>
                                          <p:spTgt spid="91"/>
                                        </p:tgtEl>
                                        <p:attrNameLst>
                                          <p:attrName>style.visibility</p:attrName>
                                        </p:attrNameLst>
                                      </p:cBhvr>
                                      <p:to>
                                        <p:strVal val="visible"/>
                                      </p:to>
                                    </p:set>
                                    <p:animEffect transition="in" filter="barn(inVertical)">
                                      <p:cBhvr>
                                        <p:cTn id="35" dur="750"/>
                                        <p:tgtEl>
                                          <p:spTgt spid="91"/>
                                        </p:tgtEl>
                                      </p:cBhvr>
                                    </p:animEffect>
                                  </p:childTnLst>
                                </p:cTn>
                              </p:par>
                            </p:childTnLst>
                          </p:cTn>
                        </p:par>
                        <p:par>
                          <p:cTn id="36" fill="hold">
                            <p:stCondLst>
                              <p:cond delay="5750"/>
                            </p:stCondLst>
                            <p:childTnLst>
                              <p:par>
                                <p:cTn id="37" presetID="16" presetClass="entr" presetSubtype="21" fill="hold" nodeType="after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barn(inVertical)">
                                      <p:cBhvr>
                                        <p:cTn id="39" dur="750"/>
                                        <p:tgtEl>
                                          <p:spTgt spid="92"/>
                                        </p:tgtEl>
                                      </p:cBhvr>
                                    </p:animEffect>
                                  </p:childTnLst>
                                </p:cTn>
                              </p:par>
                            </p:childTnLst>
                          </p:cTn>
                        </p:par>
                        <p:par>
                          <p:cTn id="40" fill="hold">
                            <p:stCondLst>
                              <p:cond delay="6500"/>
                            </p:stCondLst>
                            <p:childTnLst>
                              <p:par>
                                <p:cTn id="41" presetID="16" presetClass="entr" presetSubtype="21" fill="hold" nodeType="after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barn(inVertical)">
                                      <p:cBhvr>
                                        <p:cTn id="43" dur="750"/>
                                        <p:tgtEl>
                                          <p:spTgt spid="95"/>
                                        </p:tgtEl>
                                      </p:cBhvr>
                                    </p:animEffect>
                                  </p:childTnLst>
                                </p:cTn>
                              </p:par>
                            </p:childTnLst>
                          </p:cTn>
                        </p:par>
                        <p:par>
                          <p:cTn id="44" fill="hold">
                            <p:stCondLst>
                              <p:cond delay="7250"/>
                            </p:stCondLst>
                            <p:childTnLst>
                              <p:par>
                                <p:cTn id="45" presetID="16" presetClass="entr" presetSubtype="21" fill="hold" nodeType="afterEffect">
                                  <p:stCondLst>
                                    <p:cond delay="0"/>
                                  </p:stCondLst>
                                  <p:childTnLst>
                                    <p:set>
                                      <p:cBhvr>
                                        <p:cTn id="46" dur="1" fill="hold">
                                          <p:stCondLst>
                                            <p:cond delay="0"/>
                                          </p:stCondLst>
                                        </p:cTn>
                                        <p:tgtEl>
                                          <p:spTgt spid="96"/>
                                        </p:tgtEl>
                                        <p:attrNameLst>
                                          <p:attrName>style.visibility</p:attrName>
                                        </p:attrNameLst>
                                      </p:cBhvr>
                                      <p:to>
                                        <p:strVal val="visible"/>
                                      </p:to>
                                    </p:set>
                                    <p:animEffect transition="in" filter="barn(inVertical)">
                                      <p:cBhvr>
                                        <p:cTn id="47" dur="750"/>
                                        <p:tgtEl>
                                          <p:spTgt spid="96"/>
                                        </p:tgtEl>
                                      </p:cBhvr>
                                    </p:animEffect>
                                  </p:childTnLst>
                                </p:cTn>
                              </p:par>
                            </p:childTnLst>
                          </p:cTn>
                        </p:par>
                        <p:par>
                          <p:cTn id="48" fill="hold">
                            <p:stCondLst>
                              <p:cond delay="8000"/>
                            </p:stCondLst>
                            <p:childTnLst>
                              <p:par>
                                <p:cTn id="49" presetID="16" presetClass="entr" presetSubtype="21" fill="hold" grpId="0" nodeType="after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barn(inVertical)">
                                      <p:cBhvr>
                                        <p:cTn id="51" dur="750"/>
                                        <p:tgtEl>
                                          <p:spTgt spid="99"/>
                                        </p:tgtEl>
                                      </p:cBhvr>
                                    </p:animEffect>
                                  </p:childTnLst>
                                </p:cTn>
                              </p:par>
                            </p:childTnLst>
                          </p:cTn>
                        </p:par>
                        <p:par>
                          <p:cTn id="52" fill="hold">
                            <p:stCondLst>
                              <p:cond delay="8750"/>
                            </p:stCondLst>
                            <p:childTnLst>
                              <p:par>
                                <p:cTn id="53" presetID="16" presetClass="entr" presetSubtype="21" fill="hold" nodeType="afterEffect">
                                  <p:stCondLst>
                                    <p:cond delay="0"/>
                                  </p:stCondLst>
                                  <p:childTnLst>
                                    <p:set>
                                      <p:cBhvr>
                                        <p:cTn id="54" dur="1" fill="hold">
                                          <p:stCondLst>
                                            <p:cond delay="0"/>
                                          </p:stCondLst>
                                        </p:cTn>
                                        <p:tgtEl>
                                          <p:spTgt spid="101"/>
                                        </p:tgtEl>
                                        <p:attrNameLst>
                                          <p:attrName>style.visibility</p:attrName>
                                        </p:attrNameLst>
                                      </p:cBhvr>
                                      <p:to>
                                        <p:strVal val="visible"/>
                                      </p:to>
                                    </p:set>
                                    <p:animEffect transition="in" filter="barn(inVertical)">
                                      <p:cBhvr>
                                        <p:cTn id="55" dur="750"/>
                                        <p:tgtEl>
                                          <p:spTgt spid="101"/>
                                        </p:tgtEl>
                                      </p:cBhvr>
                                    </p:animEffect>
                                  </p:childTnLst>
                                </p:cTn>
                              </p:par>
                            </p:childTnLst>
                          </p:cTn>
                        </p:par>
                        <p:par>
                          <p:cTn id="56" fill="hold">
                            <p:stCondLst>
                              <p:cond delay="9500"/>
                            </p:stCondLst>
                            <p:childTnLst>
                              <p:par>
                                <p:cTn id="57" presetID="16" presetClass="entr" presetSubtype="21" fill="hold" nodeType="afterEffect">
                                  <p:stCondLst>
                                    <p:cond delay="0"/>
                                  </p:stCondLst>
                                  <p:childTnLst>
                                    <p:set>
                                      <p:cBhvr>
                                        <p:cTn id="58" dur="1" fill="hold">
                                          <p:stCondLst>
                                            <p:cond delay="0"/>
                                          </p:stCondLst>
                                        </p:cTn>
                                        <p:tgtEl>
                                          <p:spTgt spid="103"/>
                                        </p:tgtEl>
                                        <p:attrNameLst>
                                          <p:attrName>style.visibility</p:attrName>
                                        </p:attrNameLst>
                                      </p:cBhvr>
                                      <p:to>
                                        <p:strVal val="visible"/>
                                      </p:to>
                                    </p:set>
                                    <p:animEffect transition="in" filter="barn(inVertical)">
                                      <p:cBhvr>
                                        <p:cTn id="59" dur="750"/>
                                        <p:tgtEl>
                                          <p:spTgt spid="103"/>
                                        </p:tgtEl>
                                      </p:cBhvr>
                                    </p:animEffect>
                                  </p:childTnLst>
                                </p:cTn>
                              </p:par>
                            </p:childTnLst>
                          </p:cTn>
                        </p:par>
                        <p:par>
                          <p:cTn id="60" fill="hold">
                            <p:stCondLst>
                              <p:cond delay="10250"/>
                            </p:stCondLst>
                            <p:childTnLst>
                              <p:par>
                                <p:cTn id="61" presetID="16" presetClass="entr" presetSubtype="21" fill="hold" nodeType="after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barn(inVertical)">
                                      <p:cBhvr>
                                        <p:cTn id="63"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9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248777" y="106069"/>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699824" y="7199007"/>
            <a:ext cx="5077659" cy="3840557"/>
          </a:xfrm>
          <a:prstGeom prst="rect">
            <a:avLst/>
          </a:prstGeom>
        </p:spPr>
      </p:pic>
      <p:grpSp>
        <p:nvGrpSpPr>
          <p:cNvPr id="5" name="Group 5"/>
          <p:cNvGrpSpPr/>
          <p:nvPr/>
        </p:nvGrpSpPr>
        <p:grpSpPr>
          <a:xfrm>
            <a:off x="9376166" y="915366"/>
            <a:ext cx="7887896" cy="4334203"/>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grpSp>
        <p:nvGrpSpPr>
          <p:cNvPr id="7" name="Group 7"/>
          <p:cNvGrpSpPr/>
          <p:nvPr/>
        </p:nvGrpSpPr>
        <p:grpSpPr>
          <a:xfrm>
            <a:off x="9331742" y="5668643"/>
            <a:ext cx="9261058" cy="3702991"/>
            <a:chOff x="0" y="0"/>
            <a:chExt cx="1826726" cy="732385"/>
          </a:xfrm>
        </p:grpSpPr>
        <p:sp>
          <p:nvSpPr>
            <p:cNvPr id="8" name="Freeform 8"/>
            <p:cNvSpPr/>
            <p:nvPr/>
          </p:nvSpPr>
          <p:spPr>
            <a:xfrm>
              <a:off x="0" y="0"/>
              <a:ext cx="1826726" cy="732386"/>
            </a:xfrm>
            <a:custGeom>
              <a:avLst/>
              <a:gdLst/>
              <a:ahLst/>
              <a:cxnLst/>
              <a:rect l="l" t="t" r="r" b="b"/>
              <a:pathLst>
                <a:path w="1826726" h="732386">
                  <a:moveTo>
                    <a:pt x="1702266" y="732385"/>
                  </a:moveTo>
                  <a:lnTo>
                    <a:pt x="124460" y="732385"/>
                  </a:lnTo>
                  <a:cubicBezTo>
                    <a:pt x="55880" y="732385"/>
                    <a:pt x="0" y="676505"/>
                    <a:pt x="0" y="607925"/>
                  </a:cubicBezTo>
                  <a:lnTo>
                    <a:pt x="0" y="124460"/>
                  </a:lnTo>
                  <a:cubicBezTo>
                    <a:pt x="0" y="55880"/>
                    <a:pt x="55880" y="0"/>
                    <a:pt x="124460" y="0"/>
                  </a:cubicBezTo>
                  <a:lnTo>
                    <a:pt x="1702266" y="0"/>
                  </a:lnTo>
                  <a:cubicBezTo>
                    <a:pt x="1770846" y="0"/>
                    <a:pt x="1826726" y="55880"/>
                    <a:pt x="1826726" y="124460"/>
                  </a:cubicBezTo>
                  <a:lnTo>
                    <a:pt x="1826726" y="607926"/>
                  </a:lnTo>
                  <a:cubicBezTo>
                    <a:pt x="1826726" y="676506"/>
                    <a:pt x="1770846" y="732386"/>
                    <a:pt x="1702266" y="732386"/>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1806003" y="-435598"/>
            <a:ext cx="3333677" cy="2244315"/>
          </a:xfrm>
          <a:prstGeom prst="rect">
            <a:avLst/>
          </a:prstGeom>
        </p:spPr>
      </p:pic>
      <p:grpSp>
        <p:nvGrpSpPr>
          <p:cNvPr id="12" name="Group 12"/>
          <p:cNvGrpSpPr/>
          <p:nvPr/>
        </p:nvGrpSpPr>
        <p:grpSpPr>
          <a:xfrm>
            <a:off x="1028700" y="9544050"/>
            <a:ext cx="473857" cy="473857"/>
            <a:chOff x="0" y="0"/>
            <a:chExt cx="812800" cy="812800"/>
          </a:xfrm>
        </p:grpSpPr>
        <p:sp>
          <p:nvSpPr>
            <p:cNvPr id="13" name="Freeform 1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4" name="TextBox 1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5" name="Group 15"/>
          <p:cNvGrpSpPr/>
          <p:nvPr/>
        </p:nvGrpSpPr>
        <p:grpSpPr>
          <a:xfrm>
            <a:off x="3371556" y="9544050"/>
            <a:ext cx="473857" cy="473857"/>
            <a:chOff x="0" y="0"/>
            <a:chExt cx="812800" cy="812800"/>
          </a:xfrm>
        </p:grpSpPr>
        <p:sp>
          <p:nvSpPr>
            <p:cNvPr id="16" name="Freeform 1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7" name="TextBox 17"/>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18" name="Group 18"/>
          <p:cNvGrpSpPr/>
          <p:nvPr/>
        </p:nvGrpSpPr>
        <p:grpSpPr>
          <a:xfrm>
            <a:off x="1265629" y="9544050"/>
            <a:ext cx="2342856" cy="473857"/>
            <a:chOff x="0" y="0"/>
            <a:chExt cx="617048" cy="124802"/>
          </a:xfrm>
        </p:grpSpPr>
        <p:sp>
          <p:nvSpPr>
            <p:cNvPr id="19" name="Freeform 19"/>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20" name="TextBox 2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21" name="Group 21"/>
          <p:cNvGrpSpPr/>
          <p:nvPr/>
        </p:nvGrpSpPr>
        <p:grpSpPr>
          <a:xfrm>
            <a:off x="15701935" y="9544050"/>
            <a:ext cx="473857" cy="473857"/>
            <a:chOff x="0" y="0"/>
            <a:chExt cx="812800" cy="812800"/>
          </a:xfrm>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3" name="TextBox 2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4" name="Group 24"/>
          <p:cNvGrpSpPr/>
          <p:nvPr/>
        </p:nvGrpSpPr>
        <p:grpSpPr>
          <a:xfrm>
            <a:off x="16790205" y="9544050"/>
            <a:ext cx="473857" cy="473857"/>
            <a:chOff x="0" y="0"/>
            <a:chExt cx="812800" cy="812800"/>
          </a:xfrm>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6" name="TextBox 2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7" name="Group 27"/>
          <p:cNvGrpSpPr/>
          <p:nvPr/>
        </p:nvGrpSpPr>
        <p:grpSpPr>
          <a:xfrm>
            <a:off x="15938863" y="9544050"/>
            <a:ext cx="1088270" cy="473857"/>
            <a:chOff x="0" y="0"/>
            <a:chExt cx="286623" cy="124802"/>
          </a:xfrm>
        </p:grpSpPr>
        <p:sp>
          <p:nvSpPr>
            <p:cNvPr id="28" name="Freeform 2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29" name="TextBox 2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0" name="Group 30"/>
          <p:cNvGrpSpPr/>
          <p:nvPr/>
        </p:nvGrpSpPr>
        <p:grpSpPr>
          <a:xfrm>
            <a:off x="86749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3" name="Group 33"/>
          <p:cNvGrpSpPr/>
          <p:nvPr/>
        </p:nvGrpSpPr>
        <p:grpSpPr>
          <a:xfrm>
            <a:off x="9139238" y="9544050"/>
            <a:ext cx="473857" cy="473857"/>
            <a:chOff x="0" y="0"/>
            <a:chExt cx="812800" cy="812800"/>
          </a:xfrm>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35"/>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6" name="Group 36"/>
          <p:cNvGrpSpPr/>
          <p:nvPr/>
        </p:nvGrpSpPr>
        <p:grpSpPr>
          <a:xfrm>
            <a:off x="8911834" y="9544050"/>
            <a:ext cx="464332" cy="473857"/>
            <a:chOff x="0" y="0"/>
            <a:chExt cx="122293" cy="124802"/>
          </a:xfrm>
        </p:grpSpPr>
        <p:sp>
          <p:nvSpPr>
            <p:cNvPr id="37" name="Freeform 37"/>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8" name="TextBox 38"/>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39" name="Picture 3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973740" y="9648895"/>
            <a:ext cx="350045" cy="281309"/>
          </a:xfrm>
          <a:prstGeom prst="rect">
            <a:avLst/>
          </a:prstGeom>
        </p:spPr>
      </p:pic>
      <p:sp>
        <p:nvSpPr>
          <p:cNvPr id="41" name="TextBox 41"/>
          <p:cNvSpPr txBox="1"/>
          <p:nvPr/>
        </p:nvSpPr>
        <p:spPr>
          <a:xfrm>
            <a:off x="1253218" y="9660329"/>
            <a:ext cx="2355266" cy="256480"/>
          </a:xfrm>
          <a:prstGeom prst="rect">
            <a:avLst/>
          </a:prstGeom>
        </p:spPr>
        <p:txBody>
          <a:bodyPr lIns="0" tIns="0" rIns="0" bIns="0" rtlCol="0" anchor="t">
            <a:spAutoFit/>
          </a:bodyPr>
          <a:lstStyle/>
          <a:p>
            <a:pPr algn="ctr">
              <a:lnSpc>
                <a:spcPts val="2000"/>
              </a:lnSpc>
            </a:pPr>
            <a:r>
              <a:rPr lang="en-US" sz="2000" dirty="0">
                <a:solidFill>
                  <a:srgbClr val="FEFEFE"/>
                </a:solidFill>
                <a:latin typeface="Arial" panose="020B0604020202020204" pitchFamily="34" charset="0"/>
                <a:cs typeface="Arial" panose="020B0604020202020204" pitchFamily="34" charset="0"/>
              </a:rPr>
              <a:t>CHƯƠNG 1</a:t>
            </a:r>
          </a:p>
        </p:txBody>
      </p:sp>
      <p:sp>
        <p:nvSpPr>
          <p:cNvPr id="42" name="TextBox 42"/>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dirty="0">
                <a:solidFill>
                  <a:srgbClr val="FFFFFF"/>
                </a:solidFill>
                <a:latin typeface="Kollektif" panose="020B0604020101010102"/>
              </a:rPr>
              <a:t>12/12</a:t>
            </a:r>
          </a:p>
        </p:txBody>
      </p:sp>
      <p:sp>
        <p:nvSpPr>
          <p:cNvPr id="43" name="TextBox 43"/>
          <p:cNvSpPr txBox="1"/>
          <p:nvPr/>
        </p:nvSpPr>
        <p:spPr>
          <a:xfrm>
            <a:off x="9511152" y="5786836"/>
            <a:ext cx="8751823" cy="3523144"/>
          </a:xfrm>
          <a:prstGeom prst="rect">
            <a:avLst/>
          </a:prstGeom>
        </p:spPr>
        <p:txBody>
          <a:bodyPr wrap="square" lIns="0" tIns="0" rIns="0" bIns="0" rtlCol="0" anchor="t">
            <a:spAutoFit/>
          </a:bodyPr>
          <a:lstStyle/>
          <a:p>
            <a:pPr marL="342900" marR="464820" lvl="0" indent="-342900" algn="just">
              <a:lnSpc>
                <a:spcPct val="116000"/>
              </a:lnSpc>
              <a:spcBef>
                <a:spcPts val="0"/>
              </a:spcBef>
              <a:spcAft>
                <a:spcPts val="0"/>
              </a:spcAft>
              <a:buFont typeface="Times New Roman" panose="02020603050405020304" pitchFamily="18" charset="0"/>
              <a:buChar char="-"/>
              <a:tabLst>
                <a:tab pos="692150" algn="l"/>
              </a:tabLst>
            </a:pPr>
            <a:r>
              <a:rPr lang="vi-VN" sz="4000" dirty="0">
                <a:solidFill>
                  <a:srgbClr val="002060"/>
                </a:solidFill>
              </a:rPr>
              <a:t>Là kế hoạch kiểm soát và sử dụng nguồn lực của tổ chức (con người, tài sản, tài chính …) nhằm mục đích nâng cao, đảm bảo quyền lợi của Doanh nghiệp.</a:t>
            </a:r>
            <a:endParaRPr lang="en-US" sz="4000" dirty="0">
              <a:solidFill>
                <a:srgbClr val="002060"/>
              </a:solidFill>
            </a:endParaRP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457200" y="3262407"/>
            <a:ext cx="8915400" cy="5005293"/>
            <a:chOff x="0" y="0"/>
            <a:chExt cx="1826726" cy="1003741"/>
          </a:xfrm>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8100000" scaled="1"/>
              <a:tileRect/>
            </a:gradFill>
          </p:spPr>
          <p:txBody>
            <a:bodyPr/>
            <a:lstStyle/>
            <a:p>
              <a:endParaRPr lang="en-US" sz="3200" dirty="0"/>
            </a:p>
          </p:txBody>
        </p:sp>
      </p:grpSp>
      <p:sp>
        <p:nvSpPr>
          <p:cNvPr id="49" name="TextBox 40">
            <a:extLst>
              <a:ext uri="{FF2B5EF4-FFF2-40B4-BE49-F238E27FC236}">
                <a16:creationId xmlns:a16="http://schemas.microsoft.com/office/drawing/2014/main" id="{6B953A60-3A1A-5517-4DD7-90D5F507899B}"/>
              </a:ext>
            </a:extLst>
          </p:cNvPr>
          <p:cNvSpPr txBox="1"/>
          <p:nvPr/>
        </p:nvSpPr>
        <p:spPr>
          <a:xfrm>
            <a:off x="-5281" y="3534801"/>
            <a:ext cx="8035315" cy="734368"/>
          </a:xfrm>
          <a:prstGeom prst="rect">
            <a:avLst/>
          </a:prstGeom>
        </p:spPr>
        <p:txBody>
          <a:bodyPr wrap="square" lIns="0" tIns="0" rIns="0" bIns="0" rtlCol="0" anchor="t">
            <a:spAutoFit/>
          </a:bodyPr>
          <a:lstStyle/>
          <a:p>
            <a:pPr algn="ctr">
              <a:lnSpc>
                <a:spcPts val="6300"/>
              </a:lnSpc>
            </a:pPr>
            <a:r>
              <a:rPr lang="en-US" sz="4400" b="1" dirty="0">
                <a:solidFill>
                  <a:schemeClr val="bg1"/>
                </a:solidFill>
                <a:latin typeface="Arial" panose="020B0604020202020204" pitchFamily="34" charset="0"/>
                <a:cs typeface="Arial" panose="020B0604020202020204" pitchFamily="34" charset="0"/>
              </a:rPr>
              <a:t>1.1. KHÁI NIỆM CHIẾN LƯỢC</a:t>
            </a:r>
          </a:p>
        </p:txBody>
      </p:sp>
      <p:sp>
        <p:nvSpPr>
          <p:cNvPr id="50" name="TextBox 43">
            <a:extLst>
              <a:ext uri="{FF2B5EF4-FFF2-40B4-BE49-F238E27FC236}">
                <a16:creationId xmlns:a16="http://schemas.microsoft.com/office/drawing/2014/main" id="{8CBFB055-6B37-C87C-DEC9-05445D895D38}"/>
              </a:ext>
            </a:extLst>
          </p:cNvPr>
          <p:cNvSpPr txBox="1"/>
          <p:nvPr/>
        </p:nvSpPr>
        <p:spPr>
          <a:xfrm>
            <a:off x="-228600" y="4543507"/>
            <a:ext cx="8436796" cy="2786019"/>
          </a:xfrm>
          <a:prstGeom prst="rect">
            <a:avLst/>
          </a:prstGeom>
        </p:spPr>
        <p:txBody>
          <a:bodyPr wrap="square" lIns="0" tIns="0" rIns="0" bIns="0" rtlCol="0" anchor="t">
            <a:spAutoFit/>
          </a:bodyPr>
          <a:lstStyle/>
          <a:p>
            <a:pPr marL="342900" marR="464185" lvl="0" indent="-342900" algn="just">
              <a:lnSpc>
                <a:spcPct val="115000"/>
              </a:lnSpc>
              <a:spcBef>
                <a:spcPts val="260"/>
              </a:spcBef>
              <a:spcAft>
                <a:spcPts val="0"/>
              </a:spcAft>
              <a:buFont typeface="Times New Roman" panose="02020603050405020304" pitchFamily="18" charset="0"/>
              <a:buChar char="-"/>
              <a:tabLst>
                <a:tab pos="684530" algn="l"/>
              </a:tabLst>
            </a:pPr>
            <a:r>
              <a:rPr lang="vi-VN" sz="4000" dirty="0">
                <a:solidFill>
                  <a:schemeClr val="bg1"/>
                </a:solidFill>
                <a:effectLst/>
                <a:ea typeface="Times New Roman" panose="02020603050405020304" pitchFamily="18" charset="0"/>
              </a:rPr>
              <a:t>Là sự tìm kiếm thận trọng về một kế hoạch hành động để phát triển và kết hợp lợi thế cạnh tranh của tổ chức – (Bruce Henderson).</a:t>
            </a:r>
            <a:endParaRPr lang="en-US" sz="4000" dirty="0">
              <a:solidFill>
                <a:schemeClr val="bg1"/>
              </a:solidFill>
              <a:effectLst/>
              <a:ea typeface="Times New Roman" panose="02020603050405020304" pitchFamily="18" charset="0"/>
            </a:endParaRPr>
          </a:p>
        </p:txBody>
      </p:sp>
      <p:pic>
        <p:nvPicPr>
          <p:cNvPr id="52" name="Picture 51" descr="A picture containing text, clock&#10;&#10;Description automatically generated">
            <a:extLst>
              <a:ext uri="{FF2B5EF4-FFF2-40B4-BE49-F238E27FC236}">
                <a16:creationId xmlns:a16="http://schemas.microsoft.com/office/drawing/2014/main" id="{79A6725C-0249-63E9-CCD2-F4520DA2168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41486" y="870226"/>
            <a:ext cx="8846514" cy="42732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diamond(in)">
                                      <p:cBhvr>
                                        <p:cTn id="7" dur="750"/>
                                        <p:tgtEl>
                                          <p:spTgt spid="47"/>
                                        </p:tgtEl>
                                      </p:cBhvr>
                                    </p:animEffect>
                                  </p:childTnLst>
                                </p:cTn>
                              </p:par>
                            </p:childTnLst>
                          </p:cTn>
                        </p:par>
                        <p:par>
                          <p:cTn id="8" fill="hold">
                            <p:stCondLst>
                              <p:cond delay="750"/>
                            </p:stCondLst>
                            <p:childTnLst>
                              <p:par>
                                <p:cTn id="9" presetID="8"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4475"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356626" y="32495"/>
            <a:ext cx="10287000" cy="1028700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92710" flipV="1">
            <a:off x="15699824" y="7199007"/>
            <a:ext cx="5077659" cy="3840557"/>
          </a:xfrm>
          <a:prstGeom prst="rect">
            <a:avLst/>
          </a:prstGeom>
        </p:spPr>
      </p:pic>
      <p:grpSp>
        <p:nvGrpSpPr>
          <p:cNvPr id="5" name="Group 5"/>
          <p:cNvGrpSpPr/>
          <p:nvPr/>
        </p:nvGrpSpPr>
        <p:grpSpPr>
          <a:xfrm>
            <a:off x="9376166" y="915367"/>
            <a:ext cx="8499058" cy="4075734"/>
            <a:chOff x="0" y="0"/>
            <a:chExt cx="1826726" cy="1003741"/>
          </a:xfrm>
        </p:grpSpPr>
        <p:sp>
          <p:nvSpPr>
            <p:cNvPr id="6" name="Freeform 6"/>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solidFill>
              <a:srgbClr val="FFFFFF"/>
            </a:solidFill>
          </p:spPr>
          <p:txBody>
            <a:bodyPr/>
            <a:lstStyle/>
            <a:p>
              <a:endParaRPr lang="en-US"/>
            </a:p>
          </p:txBody>
        </p:sp>
      </p:grpSp>
      <p:grpSp>
        <p:nvGrpSpPr>
          <p:cNvPr id="7" name="Group 7"/>
          <p:cNvGrpSpPr/>
          <p:nvPr/>
        </p:nvGrpSpPr>
        <p:grpSpPr>
          <a:xfrm>
            <a:off x="9331742" y="5606988"/>
            <a:ext cx="8499058" cy="3702991"/>
            <a:chOff x="0" y="0"/>
            <a:chExt cx="1826726" cy="732385"/>
          </a:xfrm>
        </p:grpSpPr>
        <p:sp>
          <p:nvSpPr>
            <p:cNvPr id="8" name="Freeform 8"/>
            <p:cNvSpPr/>
            <p:nvPr/>
          </p:nvSpPr>
          <p:spPr>
            <a:xfrm>
              <a:off x="0" y="0"/>
              <a:ext cx="1826726" cy="732386"/>
            </a:xfrm>
            <a:custGeom>
              <a:avLst/>
              <a:gdLst/>
              <a:ahLst/>
              <a:cxnLst/>
              <a:rect l="l" t="t" r="r" b="b"/>
              <a:pathLst>
                <a:path w="1826726" h="732386">
                  <a:moveTo>
                    <a:pt x="1702266" y="732385"/>
                  </a:moveTo>
                  <a:lnTo>
                    <a:pt x="124460" y="732385"/>
                  </a:lnTo>
                  <a:cubicBezTo>
                    <a:pt x="55880" y="732385"/>
                    <a:pt x="0" y="676505"/>
                    <a:pt x="0" y="607925"/>
                  </a:cubicBezTo>
                  <a:lnTo>
                    <a:pt x="0" y="124460"/>
                  </a:lnTo>
                  <a:cubicBezTo>
                    <a:pt x="0" y="55880"/>
                    <a:pt x="55880" y="0"/>
                    <a:pt x="124460" y="0"/>
                  </a:cubicBezTo>
                  <a:lnTo>
                    <a:pt x="1702266" y="0"/>
                  </a:lnTo>
                  <a:cubicBezTo>
                    <a:pt x="1770846" y="0"/>
                    <a:pt x="1826726" y="55880"/>
                    <a:pt x="1826726" y="124460"/>
                  </a:cubicBezTo>
                  <a:lnTo>
                    <a:pt x="1826726" y="607926"/>
                  </a:lnTo>
                  <a:cubicBezTo>
                    <a:pt x="1826726" y="676506"/>
                    <a:pt x="1770846" y="732386"/>
                    <a:pt x="1702266" y="732386"/>
                  </a:cubicBezTo>
                  <a:close/>
                </a:path>
              </a:pathLst>
            </a:custGeom>
            <a:solidFill>
              <a:srgbClr val="FFFFFF"/>
            </a:solidFill>
          </p:spPr>
          <p:txBody>
            <a:bodyPr/>
            <a:lstStyle/>
            <a:p>
              <a:endParaRPr lang="en-US"/>
            </a:p>
          </p:txBody>
        </p:sp>
      </p:gr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107602" flipV="1">
            <a:off x="-1991951" y="-345321"/>
            <a:ext cx="3563455" cy="2244315"/>
          </a:xfrm>
          <a:prstGeom prst="rect">
            <a:avLst/>
          </a:prstGeom>
        </p:spPr>
      </p:pic>
      <p:sp>
        <p:nvSpPr>
          <p:cNvPr id="43" name="TextBox 43"/>
          <p:cNvSpPr txBox="1"/>
          <p:nvPr/>
        </p:nvSpPr>
        <p:spPr>
          <a:xfrm>
            <a:off x="9144001" y="1243174"/>
            <a:ext cx="8505424" cy="3436838"/>
          </a:xfrm>
          <a:prstGeom prst="rect">
            <a:avLst/>
          </a:prstGeom>
        </p:spPr>
        <p:txBody>
          <a:bodyPr wrap="square" lIns="0" tIns="0" rIns="0" bIns="0" rtlCol="0" anchor="t">
            <a:spAutoFit/>
          </a:bodyPr>
          <a:lstStyle/>
          <a:p>
            <a:pPr marL="1468755" marR="0" indent="-457200" algn="just">
              <a:spcBef>
                <a:spcPts val="10"/>
              </a:spcBef>
              <a:spcAft>
                <a:spcPts val="0"/>
              </a:spcAft>
              <a:buFont typeface="Wingdings" panose="05000000000000000000" pitchFamily="2" charset="2"/>
              <a:buChar char="§"/>
            </a:pP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Nơi</a:t>
            </a:r>
            <a:r>
              <a:rPr lang="vi-VN" sz="44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mà</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DN</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vươn</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tới</a:t>
            </a:r>
            <a:r>
              <a:rPr lang="vi-VN" sz="44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vi-VN" sz="44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dài</a:t>
            </a:r>
            <a:r>
              <a:rPr lang="vi-VN" sz="44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hạn</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(Phương</a:t>
            </a:r>
            <a:r>
              <a:rPr lang="vi-VN" sz="44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hướng)</a:t>
            </a:r>
            <a:endParaRPr lang="en-US"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1468755" marR="0" indent="-457200" algn="just">
              <a:spcBef>
                <a:spcPts val="245"/>
              </a:spcBef>
              <a:spcAft>
                <a:spcPts val="0"/>
              </a:spcAft>
              <a:buFont typeface="Wingdings" panose="05000000000000000000" pitchFamily="2" charset="2"/>
              <a:buChar char="§"/>
            </a:pP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Thị</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a:t>
            </a:r>
            <a:r>
              <a:rPr lang="vi-VN" sz="4400" spc="4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vi-VN" sz="4400" spc="2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spc="-2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DN.</a:t>
            </a:r>
            <a:endParaRPr lang="en-US"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1468755" marR="0" indent="-457200" algn="just">
              <a:spcBef>
                <a:spcPts val="235"/>
              </a:spcBef>
              <a:spcAft>
                <a:spcPts val="0"/>
              </a:spcAft>
              <a:buFont typeface="Wingdings" panose="05000000000000000000" pitchFamily="2" charset="2"/>
              <a:buChar char="§"/>
            </a:pP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Lợi</a:t>
            </a:r>
            <a:r>
              <a:rPr lang="vi-VN" sz="44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vi-VN" sz="4400" spc="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vi-VN" sz="4400" spc="15"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vi-VN" sz="4400" spc="-1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endParaRPr lang="en-US"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47" name="Group 5">
            <a:extLst>
              <a:ext uri="{FF2B5EF4-FFF2-40B4-BE49-F238E27FC236}">
                <a16:creationId xmlns:a16="http://schemas.microsoft.com/office/drawing/2014/main" id="{9EC3A5A1-1BE6-0373-0A7A-CF1836A8986D}"/>
              </a:ext>
            </a:extLst>
          </p:cNvPr>
          <p:cNvGrpSpPr/>
          <p:nvPr/>
        </p:nvGrpSpPr>
        <p:grpSpPr>
          <a:xfrm>
            <a:off x="-1066800" y="2979443"/>
            <a:ext cx="9639515" cy="4983458"/>
            <a:chOff x="0" y="0"/>
            <a:chExt cx="1826726" cy="1003741"/>
          </a:xfrm>
          <a:blipFill>
            <a:blip r:embed="rId6"/>
            <a:tile tx="0" ty="0" sx="100000" sy="100000" flip="none" algn="tl"/>
          </a:blipFill>
        </p:grpSpPr>
        <p:sp>
          <p:nvSpPr>
            <p:cNvPr id="48" name="Freeform 6">
              <a:extLst>
                <a:ext uri="{FF2B5EF4-FFF2-40B4-BE49-F238E27FC236}">
                  <a16:creationId xmlns:a16="http://schemas.microsoft.com/office/drawing/2014/main" id="{E5E7573A-A67B-FC64-9009-D53C98B3AB0D}"/>
                </a:ext>
              </a:extLst>
            </p:cNvPr>
            <p:cNvSpPr/>
            <p:nvPr/>
          </p:nvSpPr>
          <p:spPr>
            <a:xfrm>
              <a:off x="0" y="0"/>
              <a:ext cx="1826726" cy="1003741"/>
            </a:xfrm>
            <a:custGeom>
              <a:avLst/>
              <a:gdLst/>
              <a:ahLst/>
              <a:cxnLst/>
              <a:rect l="l" t="t" r="r" b="b"/>
              <a:pathLst>
                <a:path w="1826726" h="1003741">
                  <a:moveTo>
                    <a:pt x="1702266" y="1003740"/>
                  </a:moveTo>
                  <a:lnTo>
                    <a:pt x="124460" y="1003740"/>
                  </a:lnTo>
                  <a:cubicBezTo>
                    <a:pt x="55880" y="1003740"/>
                    <a:pt x="0" y="947860"/>
                    <a:pt x="0" y="879280"/>
                  </a:cubicBezTo>
                  <a:lnTo>
                    <a:pt x="0" y="124460"/>
                  </a:lnTo>
                  <a:cubicBezTo>
                    <a:pt x="0" y="55880"/>
                    <a:pt x="55880" y="0"/>
                    <a:pt x="124460" y="0"/>
                  </a:cubicBezTo>
                  <a:lnTo>
                    <a:pt x="1702266" y="0"/>
                  </a:lnTo>
                  <a:cubicBezTo>
                    <a:pt x="1770846" y="0"/>
                    <a:pt x="1826726" y="55880"/>
                    <a:pt x="1826726" y="124460"/>
                  </a:cubicBezTo>
                  <a:lnTo>
                    <a:pt x="1826726" y="879281"/>
                  </a:lnTo>
                  <a:cubicBezTo>
                    <a:pt x="1826726" y="947861"/>
                    <a:pt x="1770846" y="1003741"/>
                    <a:pt x="1702266" y="1003741"/>
                  </a:cubicBezTo>
                  <a:close/>
                </a:path>
              </a:pathLst>
            </a:custGeom>
            <a:grpFill/>
          </p:spPr>
          <p:txBody>
            <a:bodyPr/>
            <a:lstStyle/>
            <a:p>
              <a:endParaRPr lang="en-US" dirty="0"/>
            </a:p>
          </p:txBody>
        </p:sp>
      </p:grpSp>
      <p:sp>
        <p:nvSpPr>
          <p:cNvPr id="49" name="TextBox 40">
            <a:extLst>
              <a:ext uri="{FF2B5EF4-FFF2-40B4-BE49-F238E27FC236}">
                <a16:creationId xmlns:a16="http://schemas.microsoft.com/office/drawing/2014/main" id="{6B953A60-3A1A-5517-4DD7-90D5F507899B}"/>
              </a:ext>
            </a:extLst>
          </p:cNvPr>
          <p:cNvSpPr txBox="1"/>
          <p:nvPr/>
        </p:nvSpPr>
        <p:spPr>
          <a:xfrm>
            <a:off x="104314" y="3238762"/>
            <a:ext cx="7749494" cy="734368"/>
          </a:xfrm>
          <a:prstGeom prst="rect">
            <a:avLst/>
          </a:prstGeom>
        </p:spPr>
        <p:txBody>
          <a:bodyPr wrap="square" lIns="0" tIns="0" rIns="0" bIns="0" rtlCol="0" anchor="t">
            <a:spAutoFit/>
          </a:bodyPr>
          <a:lstStyle/>
          <a:p>
            <a:pPr algn="ctr">
              <a:lnSpc>
                <a:spcPts val="6300"/>
              </a:lnSpc>
            </a:pPr>
            <a:r>
              <a:rPr lang="en-US" sz="4400" b="1" dirty="0">
                <a:solidFill>
                  <a:schemeClr val="bg1"/>
                </a:solidFill>
                <a:latin typeface="Arial" panose="020B0604020202020204" pitchFamily="34" charset="0"/>
                <a:cs typeface="Arial" panose="020B0604020202020204" pitchFamily="34" charset="0"/>
              </a:rPr>
              <a:t>1.1. KHÁI NIỆM CHIẾN LƯỢC</a:t>
            </a:r>
          </a:p>
        </p:txBody>
      </p:sp>
      <p:sp>
        <p:nvSpPr>
          <p:cNvPr id="50" name="TextBox 43">
            <a:extLst>
              <a:ext uri="{FF2B5EF4-FFF2-40B4-BE49-F238E27FC236}">
                <a16:creationId xmlns:a16="http://schemas.microsoft.com/office/drawing/2014/main" id="{8CBFB055-6B37-C87C-DEC9-05445D895D38}"/>
              </a:ext>
            </a:extLst>
          </p:cNvPr>
          <p:cNvSpPr txBox="1"/>
          <p:nvPr/>
        </p:nvSpPr>
        <p:spPr>
          <a:xfrm>
            <a:off x="-994167" y="4102877"/>
            <a:ext cx="9906000" cy="4460773"/>
          </a:xfrm>
          <a:prstGeom prst="rect">
            <a:avLst/>
          </a:prstGeom>
        </p:spPr>
        <p:txBody>
          <a:bodyPr wrap="square" lIns="0" tIns="0" rIns="0" bIns="0" rtlCol="0" anchor="t">
            <a:spAutoFit/>
          </a:bodyPr>
          <a:lstStyle/>
          <a:p>
            <a:pPr marL="342900" marR="464185" indent="-342900" algn="ctr">
              <a:lnSpc>
                <a:spcPct val="115000"/>
              </a:lnSpc>
              <a:spcBef>
                <a:spcPts val="260"/>
              </a:spcBef>
              <a:buFont typeface="Times New Roman" panose="02020603050405020304" pitchFamily="18" charset="0"/>
              <a:buChar char="-"/>
              <a:tabLst>
                <a:tab pos="684530" algn="l"/>
              </a:tabLst>
            </a:pPr>
            <a:r>
              <a:rPr lang="vi-VN" sz="3600" b="1" dirty="0">
                <a:solidFill>
                  <a:schemeClr val="bg1"/>
                </a:solidFill>
              </a:rPr>
              <a:t>Là phương hướng và quy mô của 1 Doanh nghiệp trong dài hạn, mang lại lợi thế cho Doanh nghiệp thông qua sự sắp xếp tối ưu các nguồn lực trong môi trường cạnh tranh nhằm đáp ứng nhu cầu của thị trường.</a:t>
            </a:r>
            <a:endParaRPr lang="en-US" sz="3600" b="1" dirty="0">
              <a:solidFill>
                <a:schemeClr val="bg1"/>
              </a:solidFill>
            </a:endParaRPr>
          </a:p>
          <a:p>
            <a:pPr marL="342900" marR="464185" lvl="0" indent="-342900" algn="ctr">
              <a:lnSpc>
                <a:spcPct val="115000"/>
              </a:lnSpc>
              <a:spcBef>
                <a:spcPts val="260"/>
              </a:spcBef>
              <a:spcAft>
                <a:spcPts val="0"/>
              </a:spcAft>
              <a:buFont typeface="Times New Roman" panose="02020603050405020304" pitchFamily="18" charset="0"/>
              <a:buChar char="-"/>
              <a:tabLst>
                <a:tab pos="684530" algn="l"/>
              </a:tabLst>
            </a:pPr>
            <a:endParaRPr lang="en-US" sz="3600" b="1" dirty="0">
              <a:solidFill>
                <a:schemeClr val="bg1"/>
              </a:solidFill>
              <a:effectLst/>
              <a:ea typeface="Times New Roman" panose="02020603050405020304" pitchFamily="18" charset="0"/>
            </a:endParaRPr>
          </a:p>
        </p:txBody>
      </p:sp>
      <p:sp>
        <p:nvSpPr>
          <p:cNvPr id="9" name="TextBox 43">
            <a:extLst>
              <a:ext uri="{FF2B5EF4-FFF2-40B4-BE49-F238E27FC236}">
                <a16:creationId xmlns:a16="http://schemas.microsoft.com/office/drawing/2014/main" id="{1549BDF5-53A3-45B2-5A52-E809ECC4F123}"/>
              </a:ext>
            </a:extLst>
          </p:cNvPr>
          <p:cNvSpPr txBox="1"/>
          <p:nvPr/>
        </p:nvSpPr>
        <p:spPr>
          <a:xfrm>
            <a:off x="9150368" y="5769236"/>
            <a:ext cx="8499057" cy="3436838"/>
          </a:xfrm>
          <a:prstGeom prst="rect">
            <a:avLst/>
          </a:prstGeom>
        </p:spPr>
        <p:txBody>
          <a:bodyPr wrap="square" lIns="0" tIns="0" rIns="0" bIns="0" rtlCol="0" anchor="t">
            <a:spAutoFit/>
          </a:bodyPr>
          <a:lstStyle/>
          <a:p>
            <a:pPr marL="1583055" marR="0" indent="-571500">
              <a:spcBef>
                <a:spcPts val="255"/>
              </a:spcBef>
              <a:spcAft>
                <a:spcPts val="0"/>
              </a:spcAft>
              <a:buFont typeface="Wingdings" panose="05000000000000000000" pitchFamily="2" charset="2"/>
              <a:buChar char="§"/>
            </a:pPr>
            <a:r>
              <a:rPr lang="vi-VN" sz="4400" spc="20" dirty="0">
                <a:solidFill>
                  <a:srgbClr val="002060"/>
                </a:solidFill>
                <a:latin typeface="Arial" panose="020B0604020202020204" pitchFamily="34" charset="0"/>
                <a:cs typeface="Arial" panose="020B0604020202020204" pitchFamily="34" charset="0"/>
              </a:rPr>
              <a:t>Sử dụng nguồn lực trong cạnh tranh.</a:t>
            </a:r>
            <a:endParaRPr lang="en-US" sz="4400" spc="20" dirty="0">
              <a:solidFill>
                <a:srgbClr val="002060"/>
              </a:solidFill>
              <a:latin typeface="Arial" panose="020B0604020202020204" pitchFamily="34" charset="0"/>
              <a:cs typeface="Arial" panose="020B0604020202020204" pitchFamily="34" charset="0"/>
            </a:endParaRPr>
          </a:p>
          <a:p>
            <a:pPr marL="1583055" marR="0" indent="-571500">
              <a:spcBef>
                <a:spcPts val="245"/>
              </a:spcBef>
              <a:spcAft>
                <a:spcPts val="0"/>
              </a:spcAft>
              <a:buFont typeface="Wingdings" panose="05000000000000000000" pitchFamily="2" charset="2"/>
              <a:buChar char="§"/>
            </a:pPr>
            <a:r>
              <a:rPr lang="vi-VN" sz="4400" spc="20" dirty="0">
                <a:solidFill>
                  <a:srgbClr val="002060"/>
                </a:solidFill>
                <a:latin typeface="Arial" panose="020B0604020202020204" pitchFamily="34" charset="0"/>
                <a:cs typeface="Arial" panose="020B0604020202020204" pitchFamily="34" charset="0"/>
              </a:rPr>
              <a:t>Nhân tố môi trường.</a:t>
            </a:r>
            <a:endParaRPr lang="en-US" sz="4400" spc="20" dirty="0">
              <a:solidFill>
                <a:srgbClr val="002060"/>
              </a:solidFill>
              <a:latin typeface="Arial" panose="020B0604020202020204" pitchFamily="34" charset="0"/>
              <a:cs typeface="Arial" panose="020B0604020202020204" pitchFamily="34" charset="0"/>
            </a:endParaRPr>
          </a:p>
          <a:p>
            <a:pPr marL="1583055" marR="0" indent="-571500">
              <a:spcBef>
                <a:spcPts val="245"/>
              </a:spcBef>
              <a:spcAft>
                <a:spcPts val="0"/>
              </a:spcAft>
              <a:buFont typeface="Wingdings" panose="05000000000000000000" pitchFamily="2" charset="2"/>
              <a:buChar char="§"/>
            </a:pPr>
            <a:r>
              <a:rPr lang="vi-VN" sz="4400" spc="20" dirty="0">
                <a:solidFill>
                  <a:srgbClr val="002060"/>
                </a:solidFill>
                <a:latin typeface="Arial" panose="020B0604020202020204" pitchFamily="34" charset="0"/>
                <a:cs typeface="Arial" panose="020B0604020202020204" pitchFamily="34" charset="0"/>
              </a:rPr>
              <a:t>Giá trị &amp; kỳ vọng của nhà đầu tư.</a:t>
            </a:r>
            <a:endParaRPr lang="en-US" sz="4400" spc="2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960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1000"/>
                                        <p:tgtEl>
                                          <p:spTgt spid="50"/>
                                        </p:tgtEl>
                                      </p:cBhvr>
                                    </p:animEffect>
                                    <p:anim calcmode="lin" valueType="num">
                                      <p:cBhvr>
                                        <p:cTn id="14" dur="1000" fill="hold"/>
                                        <p:tgtEl>
                                          <p:spTgt spid="50"/>
                                        </p:tgtEl>
                                        <p:attrNameLst>
                                          <p:attrName>ppt_x</p:attrName>
                                        </p:attrNameLst>
                                      </p:cBhvr>
                                      <p:tavLst>
                                        <p:tav tm="0">
                                          <p:val>
                                            <p:strVal val="#ppt_x"/>
                                          </p:val>
                                        </p:tav>
                                        <p:tav tm="100000">
                                          <p:val>
                                            <p:strVal val="#ppt_x"/>
                                          </p:val>
                                        </p:tav>
                                      </p:tavLst>
                                    </p:anim>
                                    <p:anim calcmode="lin" valueType="num">
                                      <p:cBhvr>
                                        <p:cTn id="15" dur="1000" fill="hold"/>
                                        <p:tgtEl>
                                          <p:spTgt spid="5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1000"/>
                                        <p:tgtEl>
                                          <p:spTgt spid="43"/>
                                        </p:tgtEl>
                                      </p:cBhvr>
                                    </p:animEffect>
                                    <p:anim calcmode="lin" valueType="num">
                                      <p:cBhvr>
                                        <p:cTn id="26" dur="1000" fill="hold"/>
                                        <p:tgtEl>
                                          <p:spTgt spid="43"/>
                                        </p:tgtEl>
                                        <p:attrNameLst>
                                          <p:attrName>ppt_x</p:attrName>
                                        </p:attrNameLst>
                                      </p:cBhvr>
                                      <p:tavLst>
                                        <p:tav tm="0">
                                          <p:val>
                                            <p:strVal val="#ppt_x"/>
                                          </p:val>
                                        </p:tav>
                                        <p:tav tm="100000">
                                          <p:val>
                                            <p:strVal val="#ppt_x"/>
                                          </p:val>
                                        </p:tav>
                                      </p:tavLst>
                                    </p:anim>
                                    <p:anim calcmode="lin" valueType="num">
                                      <p:cBhvr>
                                        <p:cTn id="27"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9" grpId="0"/>
      <p:bldP spid="50"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38238" y="0"/>
            <a:ext cx="8967265" cy="10287000"/>
          </a:xfrm>
          <a:prstGeom prst="rect">
            <a:avLst/>
          </a:prstGeom>
        </p:spPr>
      </p:pic>
      <p:sp>
        <p:nvSpPr>
          <p:cNvPr id="4" name="TextBox 4"/>
          <p:cNvSpPr txBox="1"/>
          <p:nvPr/>
        </p:nvSpPr>
        <p:spPr>
          <a:xfrm>
            <a:off x="0" y="1238250"/>
            <a:ext cx="7239000" cy="1905843"/>
          </a:xfrm>
          <a:prstGeom prst="rect">
            <a:avLst/>
          </a:prstGeom>
        </p:spPr>
        <p:txBody>
          <a:bodyPr wrap="square" lIns="0" tIns="0" rIns="0" bIns="0" rtlCol="0" anchor="t">
            <a:spAutoFit/>
          </a:bodyPr>
          <a:lstStyle/>
          <a:p>
            <a:pPr algn="ctr">
              <a:lnSpc>
                <a:spcPct val="150000"/>
              </a:lnSpc>
            </a:pPr>
            <a:r>
              <a:rPr lang="en-US" sz="4400" b="1" dirty="0">
                <a:solidFill>
                  <a:srgbClr val="002060"/>
                </a:solidFill>
                <a:latin typeface="Arial" panose="020B0604020202020204" pitchFamily="34" charset="0"/>
                <a:cs typeface="Arial" panose="020B0604020202020204" pitchFamily="34" charset="0"/>
              </a:rPr>
              <a:t>1.2. VAI TRÒ CỦA CHIẾN LƯỢC KINH DOANH </a:t>
            </a:r>
          </a:p>
        </p:txBody>
      </p:sp>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40" name="AutoShape 40"/>
          <p:cNvSpPr/>
          <p:nvPr/>
        </p:nvSpPr>
        <p:spPr>
          <a:xfrm>
            <a:off x="8612443" y="1557337"/>
            <a:ext cx="1063114" cy="0"/>
          </a:xfrm>
          <a:prstGeom prst="line">
            <a:avLst/>
          </a:prstGeom>
          <a:ln w="19050" cap="flat">
            <a:solidFill>
              <a:srgbClr val="1D2896"/>
            </a:solidFill>
            <a:prstDash val="solid"/>
            <a:headEnd type="none" w="sm" len="sm"/>
            <a:tailEnd type="none" w="sm" len="sm"/>
          </a:ln>
        </p:spPr>
        <p:txBody>
          <a:bodyPr/>
          <a:lstStyle/>
          <a:p>
            <a:endParaRPr lang="en-US"/>
          </a:p>
        </p:txBody>
      </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8068544" y="2044564"/>
            <a:ext cx="9194460" cy="6863417"/>
          </a:xfrm>
          <a:prstGeom prst="rect">
            <a:avLst/>
          </a:prstGeom>
          <a:noFill/>
        </p:spPr>
        <p:txBody>
          <a:bodyPr wrap="square" rtlCol="0">
            <a:spAutoFit/>
          </a:bodyPr>
          <a:lstStyle/>
          <a:p>
            <a:pPr algn="just"/>
            <a:r>
              <a:rPr lang="vi-VN" sz="4400" dirty="0">
                <a:solidFill>
                  <a:srgbClr val="002060"/>
                </a:solidFill>
                <a:effectLst/>
                <a:ea typeface="Times New Roman" panose="02020603050405020304" pitchFamily="18" charset="0"/>
              </a:rPr>
              <a:t>Chiến lược kinh doanh đóng vai trò hết sức quan trọng đối với sự tồn tại và phát triển của mỗi doanh nghiệp. </a:t>
            </a:r>
            <a:endParaRPr lang="en-US" sz="4400" dirty="0">
              <a:solidFill>
                <a:srgbClr val="002060"/>
              </a:solidFill>
              <a:effectLst/>
              <a:ea typeface="Times New Roman" panose="02020603050405020304" pitchFamily="18" charset="0"/>
            </a:endParaRPr>
          </a:p>
          <a:p>
            <a:pPr algn="just"/>
            <a:r>
              <a:rPr lang="vi-VN" sz="4400" dirty="0">
                <a:solidFill>
                  <a:srgbClr val="002060"/>
                </a:solidFill>
                <a:effectLst/>
                <a:ea typeface="Times New Roman" panose="02020603050405020304" pitchFamily="18" charset="0"/>
              </a:rPr>
              <a:t>Chiến lược kinh doanh đúng đắn sẽ tạo</a:t>
            </a:r>
            <a:r>
              <a:rPr lang="vi-VN" sz="4400" spc="110" dirty="0">
                <a:solidFill>
                  <a:srgbClr val="002060"/>
                </a:solidFill>
                <a:effectLst/>
                <a:ea typeface="Times New Roman" panose="02020603050405020304" pitchFamily="18" charset="0"/>
              </a:rPr>
              <a:t> </a:t>
            </a:r>
            <a:r>
              <a:rPr lang="vi-VN" sz="4400" dirty="0">
                <a:solidFill>
                  <a:srgbClr val="002060"/>
                </a:solidFill>
                <a:effectLst/>
                <a:ea typeface="Times New Roman" panose="02020603050405020304" pitchFamily="18" charset="0"/>
              </a:rPr>
              <a:t>một hướng</a:t>
            </a:r>
            <a:r>
              <a:rPr lang="vi-VN" sz="4400" spc="200" dirty="0">
                <a:solidFill>
                  <a:srgbClr val="002060"/>
                </a:solidFill>
                <a:effectLst/>
                <a:ea typeface="Times New Roman" panose="02020603050405020304" pitchFamily="18" charset="0"/>
              </a:rPr>
              <a:t> </a:t>
            </a:r>
            <a:r>
              <a:rPr lang="vi-VN" sz="4400" dirty="0">
                <a:solidFill>
                  <a:srgbClr val="002060"/>
                </a:solidFill>
                <a:effectLst/>
                <a:ea typeface="Times New Roman" panose="02020603050405020304" pitchFamily="18" charset="0"/>
              </a:rPr>
              <a:t>đi tốt cho doanh nghiệp, chiến lược kinh doanh có thể coi như kim chỉ nam dẫn đường cho doanh nghiệp đi đúng hướng.</a:t>
            </a:r>
            <a:endParaRPr lang="en-US" sz="4400" dirty="0">
              <a:solidFill>
                <a:srgbClr val="002060"/>
              </a:solidFill>
              <a:effectLst/>
              <a:ea typeface="Times New Roman" panose="02020603050405020304" pitchFamily="18" charset="0"/>
            </a:endParaRPr>
          </a:p>
          <a:p>
            <a:pPr algn="just"/>
            <a:endParaRPr lang="en-US" sz="4400" dirty="0">
              <a:solidFill>
                <a:srgbClr val="002060"/>
              </a:solidFill>
            </a:endParaRPr>
          </a:p>
        </p:txBody>
      </p:sp>
      <p:grpSp>
        <p:nvGrpSpPr>
          <p:cNvPr id="3" name="Group 17">
            <a:extLst>
              <a:ext uri="{FF2B5EF4-FFF2-40B4-BE49-F238E27FC236}">
                <a16:creationId xmlns:a16="http://schemas.microsoft.com/office/drawing/2014/main" id="{63CA7EEB-7E8E-DFA5-99E6-8FC22C44AFEC}"/>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A7986554-1AB3-4FF9-DA5C-EFE8C737732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9E86C04D-76F9-8196-CDAC-13C1652E5376}"/>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BD71148-467B-119B-5EF2-BA0783B78960}"/>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4B564BF4-CEE4-6AD8-BBA2-59D59F3410FE}"/>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E844D18E-D4BC-1A1C-7799-35943D920E2B}"/>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87321DD1-551F-63DE-436E-886BA2CF58F5}"/>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831888FE-C37F-5759-FF50-E7401A48BDA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4750FDDC-0AA0-4A22-CE85-DCDAE95DD61A}"/>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0C23BA1C-2F4E-62FE-E165-2EFB60055D5B}"/>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pic>
        <p:nvPicPr>
          <p:cNvPr id="12" name="Picture 12">
            <a:extLst>
              <a:ext uri="{FF2B5EF4-FFF2-40B4-BE49-F238E27FC236}">
                <a16:creationId xmlns:a16="http://schemas.microsoft.com/office/drawing/2014/main" id="{4D27CA03-5ADC-EA5C-32EB-76EF70A393E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14681">
            <a:off x="-1379192" y="7933029"/>
            <a:ext cx="4500854" cy="1949903"/>
          </a:xfrm>
          <a:prstGeom prst="rect">
            <a:avLst/>
          </a:prstGeom>
        </p:spPr>
      </p:pic>
      <p:pic>
        <p:nvPicPr>
          <p:cNvPr id="13" name="Picture 11">
            <a:extLst>
              <a:ext uri="{FF2B5EF4-FFF2-40B4-BE49-F238E27FC236}">
                <a16:creationId xmlns:a16="http://schemas.microsoft.com/office/drawing/2014/main" id="{18219E3A-6507-6453-64BE-17D3172F567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268617">
            <a:off x="14938597" y="516693"/>
            <a:ext cx="5086622" cy="198403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ppt_x"/>
                                          </p:val>
                                        </p:tav>
                                        <p:tav tm="100000">
                                          <p:val>
                                            <p:strVal val="#ppt_x"/>
                                          </p:val>
                                        </p:tav>
                                      </p:tavLst>
                                    </p:anim>
                                    <p:anim calcmode="lin" valueType="num">
                                      <p:cBhvr additive="base">
                                        <p:cTn id="13"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809511" y="0"/>
            <a:ext cx="10287000" cy="10287000"/>
          </a:xfrm>
          <a:prstGeom prst="rect">
            <a:avLst/>
          </a:prstGeom>
        </p:spPr>
      </p:pic>
      <p:sp>
        <p:nvSpPr>
          <p:cNvPr id="4" name="TextBox 4"/>
          <p:cNvSpPr txBox="1"/>
          <p:nvPr/>
        </p:nvSpPr>
        <p:spPr>
          <a:xfrm>
            <a:off x="168040" y="1485359"/>
            <a:ext cx="7080426" cy="1905843"/>
          </a:xfrm>
          <a:prstGeom prst="rect">
            <a:avLst/>
          </a:prstGeom>
        </p:spPr>
        <p:txBody>
          <a:bodyPr lIns="0" tIns="0" rIns="0" bIns="0" rtlCol="0" anchor="t">
            <a:spAutoFit/>
          </a:bodyPr>
          <a:lstStyle/>
          <a:p>
            <a:pPr algn="ctr">
              <a:lnSpc>
                <a:spcPct val="150000"/>
              </a:lnSpc>
            </a:pPr>
            <a:r>
              <a:rPr lang="en-US" sz="4400" b="1" dirty="0">
                <a:solidFill>
                  <a:srgbClr val="002060"/>
                </a:solidFill>
                <a:latin typeface="Arial" panose="020B0604020202020204" pitchFamily="34" charset="0"/>
                <a:cs typeface="Arial" panose="020B0604020202020204" pitchFamily="34" charset="0"/>
              </a:rPr>
              <a:t>1.2. VAI TRÒ CỦA CHIẾN LƯỢC KINH DOANH </a:t>
            </a:r>
          </a:p>
        </p:txBody>
      </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58" name="TextBox 57">
            <a:extLst>
              <a:ext uri="{FF2B5EF4-FFF2-40B4-BE49-F238E27FC236}">
                <a16:creationId xmlns:a16="http://schemas.microsoft.com/office/drawing/2014/main" id="{4DB7D8E8-7894-59D9-6D4A-7DE601E38046}"/>
              </a:ext>
            </a:extLst>
          </p:cNvPr>
          <p:cNvSpPr txBox="1"/>
          <p:nvPr/>
        </p:nvSpPr>
        <p:spPr>
          <a:xfrm>
            <a:off x="7213007" y="382606"/>
            <a:ext cx="10050140" cy="10926068"/>
          </a:xfrm>
          <a:prstGeom prst="rect">
            <a:avLst/>
          </a:prstGeom>
          <a:noFill/>
        </p:spPr>
        <p:txBody>
          <a:bodyPr wrap="square" rtlCol="0">
            <a:spAutoFit/>
          </a:bodyPr>
          <a:lstStyle/>
          <a:p>
            <a:pPr marL="571500" indent="-571500" algn="just">
              <a:buFont typeface="Wingdings" panose="05000000000000000000" pitchFamily="2" charset="2"/>
              <a:buChar char="v"/>
            </a:pPr>
            <a:r>
              <a:rPr lang="en-US" sz="4400" b="1" i="1" dirty="0" err="1">
                <a:solidFill>
                  <a:srgbClr val="C00000"/>
                </a:solidFill>
                <a:latin typeface="Arial" panose="020B0604020202020204" pitchFamily="34" charset="0"/>
                <a:cs typeface="Arial" panose="020B0604020202020204" pitchFamily="34" charset="0"/>
              </a:rPr>
              <a:t>Nâng</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cao</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tính</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cạnh</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tranh</a:t>
            </a:r>
            <a:endParaRPr lang="en-US" sz="4400" b="1" i="1" dirty="0">
              <a:solidFill>
                <a:srgbClr val="C00000"/>
              </a:solidFill>
              <a:latin typeface="Arial" panose="020B0604020202020204" pitchFamily="34" charset="0"/>
              <a:cs typeface="Arial" panose="020B0604020202020204" pitchFamily="34" charset="0"/>
            </a:endParaRPr>
          </a:p>
          <a:p>
            <a:pPr algn="just"/>
            <a:r>
              <a:rPr lang="en-US" sz="4400" dirty="0" err="1">
                <a:solidFill>
                  <a:srgbClr val="002060"/>
                </a:solidFill>
                <a:latin typeface="Arial" panose="020B0604020202020204" pitchFamily="34" charset="0"/>
                <a:cs typeface="Arial" panose="020B0604020202020204" pitchFamily="34" charset="0"/>
              </a:rPr>
              <a:t>Các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nhà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chiến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lược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thường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phát</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triển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sản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phẩm</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dịch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vụ</a:t>
            </a:r>
            <a:r>
              <a:rPr lang="en-US" sz="4400" dirty="0">
                <a:solidFill>
                  <a:srgbClr val="002060"/>
                </a:solidFill>
                <a:latin typeface="Arial" panose="020B0604020202020204" pitchFamily="34" charset="0"/>
                <a:cs typeface="Arial" panose="020B0604020202020204" pitchFamily="34" charset="0"/>
              </a:rPr>
              <a:t> ở </a:t>
            </a:r>
            <a:r>
              <a:rPr lang="en-US" sz="4400" dirty="0" err="1">
                <a:solidFill>
                  <a:srgbClr val="002060"/>
                </a:solidFill>
                <a:latin typeface="Arial" panose="020B0604020202020204" pitchFamily="34" charset="0"/>
                <a:cs typeface="Arial" panose="020B0604020202020204" pitchFamily="34" charset="0"/>
              </a:rPr>
              <a:t>cấp</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độ</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đơn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vị</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kinh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doanh</a:t>
            </a:r>
            <a:r>
              <a:rPr lang="en-US" sz="4400" dirty="0">
                <a:solidFill>
                  <a:srgbClr val="002060"/>
                </a:solidFill>
                <a:latin typeface="Arial" panose="020B0604020202020204" pitchFamily="34" charset="0"/>
                <a:cs typeface="Arial" panose="020B0604020202020204" pitchFamily="34" charset="0"/>
              </a:rPr>
              <a:t>. Hay </a:t>
            </a:r>
            <a:r>
              <a:rPr lang="en-US" sz="4400" dirty="0" err="1">
                <a:solidFill>
                  <a:srgbClr val="002060"/>
                </a:solidFill>
                <a:latin typeface="Arial" panose="020B0604020202020204" pitchFamily="34" charset="0"/>
                <a:cs typeface="Arial" panose="020B0604020202020204" pitchFamily="34" charset="0"/>
              </a:rPr>
              <a:t>là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chiến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lược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cấp</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đơn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vị</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kinh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doanh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Trong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khi</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đó</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vai</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trò</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của</a:t>
            </a:r>
            <a:r>
              <a:rPr lang="en-US" sz="4400" dirty="0">
                <a:solidFill>
                  <a:srgbClr val="002060"/>
                </a:solidFill>
                <a:latin typeface="Arial" panose="020B0604020202020204" pitchFamily="34" charset="0"/>
                <a:cs typeface="Arial" panose="020B0604020202020204" pitchFamily="34" charset="0"/>
              </a:rPr>
              <a:t> DN </a:t>
            </a:r>
            <a:r>
              <a:rPr lang="en-US" sz="4400" dirty="0" err="1">
                <a:solidFill>
                  <a:srgbClr val="002060"/>
                </a:solidFill>
                <a:latin typeface="Arial" panose="020B0604020202020204" pitchFamily="34" charset="0"/>
                <a:cs typeface="Arial" panose="020B0604020202020204" pitchFamily="34" charset="0"/>
              </a:rPr>
              <a:t>là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quản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lý</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các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đơn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vị</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kinh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doanh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sao</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cho</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hoạt</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động</a:t>
            </a:r>
            <a:r>
              <a:rPr lang="en-US" sz="4400" dirty="0">
                <a:solidFill>
                  <a:srgbClr val="002060"/>
                </a:solidFill>
                <a:latin typeface="Arial" panose="020B0604020202020204" pitchFamily="34" charset="0"/>
                <a:cs typeface="Arial" panose="020B0604020202020204" pitchFamily="34" charset="0"/>
              </a:rPr>
              <a:t> SX KD </a:t>
            </a:r>
            <a:r>
              <a:rPr lang="en-US" sz="4400" dirty="0" err="1">
                <a:solidFill>
                  <a:srgbClr val="002060"/>
                </a:solidFill>
                <a:latin typeface="Arial" panose="020B0604020202020204" pitchFamily="34" charset="0"/>
                <a:cs typeface="Arial" panose="020B0604020202020204" pitchFamily="34" charset="0"/>
              </a:rPr>
              <a:t>có</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tính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cạnh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tranh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cao</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có</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khả</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năng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đóng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góp</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vào</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việc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thực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hiện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các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mục</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tiêu</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tổng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thể</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của</a:t>
            </a:r>
            <a:r>
              <a:rPr lang="en-US" sz="4400" dirty="0">
                <a:solidFill>
                  <a:srgbClr val="002060"/>
                </a:solidFill>
                <a:latin typeface="Arial" panose="020B0604020202020204" pitchFamily="34" charset="0"/>
                <a:cs typeface="Arial" panose="020B0604020202020204" pitchFamily="34" charset="0"/>
              </a:rPr>
              <a:t> DN. </a:t>
            </a:r>
            <a:r>
              <a:rPr lang="en-US" sz="4400" dirty="0" err="1">
                <a:solidFill>
                  <a:srgbClr val="002060"/>
                </a:solidFill>
                <a:latin typeface="Arial" panose="020B0604020202020204" pitchFamily="34" charset="0"/>
                <a:cs typeface="Arial" panose="020B0604020202020204" pitchFamily="34" charset="0"/>
              </a:rPr>
              <a:t>Đây</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là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hướng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cạnh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tranh</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tiêu</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biểu</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cho</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giai</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đoạn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hiện</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tại</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và</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cả</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tương</a:t>
            </a:r>
            <a:r>
              <a:rPr lang="en-US" sz="4400" dirty="0">
                <a:solidFill>
                  <a:srgbClr val="002060"/>
                </a:solidFill>
                <a:latin typeface="Arial" panose="020B0604020202020204" pitchFamily="34" charset="0"/>
                <a:cs typeface="Arial" panose="020B0604020202020204" pitchFamily="34" charset="0"/>
              </a:rPr>
              <a:t> </a:t>
            </a:r>
            <a:r>
              <a:rPr lang="en-US" sz="4400" dirty="0" err="1">
                <a:solidFill>
                  <a:srgbClr val="002060"/>
                </a:solidFill>
                <a:latin typeface="Arial" panose="020B0604020202020204" pitchFamily="34" charset="0"/>
                <a:cs typeface="Arial" panose="020B0604020202020204" pitchFamily="34" charset="0"/>
              </a:rPr>
              <a:t>lai</a:t>
            </a:r>
            <a:r>
              <a:rPr lang="en-US" sz="4400" dirty="0">
                <a:solidFill>
                  <a:srgbClr val="002060"/>
                </a:solidFill>
                <a:latin typeface="Arial" panose="020B0604020202020204" pitchFamily="34" charset="0"/>
                <a:cs typeface="Arial" panose="020B0604020202020204" pitchFamily="34" charset="0"/>
              </a:rPr>
              <a:t>.</a:t>
            </a:r>
          </a:p>
          <a:p>
            <a:pPr marL="571500" indent="-571500" algn="just">
              <a:buFont typeface="Wingdings" panose="05000000000000000000" pitchFamily="2" charset="2"/>
              <a:buChar char="v"/>
            </a:pPr>
            <a:r>
              <a:rPr lang="en-US" sz="4400" b="1" i="1" dirty="0" err="1">
                <a:solidFill>
                  <a:srgbClr val="C00000"/>
                </a:solidFill>
                <a:latin typeface="Arial" panose="020B0604020202020204" pitchFamily="34" charset="0"/>
                <a:cs typeface="Arial" panose="020B0604020202020204" pitchFamily="34" charset="0"/>
              </a:rPr>
              <a:t>Đảm</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bảo</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cho</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sự</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tồn</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tại</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của</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Doanh</a:t>
            </a:r>
            <a:r>
              <a:rPr lang="en-US" sz="4400" b="1" i="1" dirty="0">
                <a:solidFill>
                  <a:srgbClr val="C00000"/>
                </a:solidFill>
                <a:latin typeface="Arial" panose="020B0604020202020204" pitchFamily="34" charset="0"/>
                <a:cs typeface="Arial" panose="020B0604020202020204" pitchFamily="34" charset="0"/>
              </a:rPr>
              <a:t> </a:t>
            </a:r>
            <a:r>
              <a:rPr lang="en-US" sz="4400" b="1" i="1" dirty="0" err="1">
                <a:solidFill>
                  <a:srgbClr val="C00000"/>
                </a:solidFill>
                <a:latin typeface="Arial" panose="020B0604020202020204" pitchFamily="34" charset="0"/>
                <a:cs typeface="Arial" panose="020B0604020202020204" pitchFamily="34" charset="0"/>
              </a:rPr>
              <a:t>nghiệp</a:t>
            </a:r>
            <a:endParaRPr lang="en-US" sz="4400" b="1" i="1" dirty="0">
              <a:solidFill>
                <a:srgbClr val="C00000"/>
              </a:solidFill>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v"/>
            </a:pPr>
            <a:endParaRPr lang="en-US" sz="4400" dirty="0">
              <a:solidFill>
                <a:srgbClr val="002060"/>
              </a:solidFill>
              <a:latin typeface="Arial" panose="020B0604020202020204" pitchFamily="34" charset="0"/>
              <a:cs typeface="Arial" panose="020B0604020202020204" pitchFamily="34" charset="0"/>
            </a:endParaRPr>
          </a:p>
          <a:p>
            <a:pPr algn="just"/>
            <a:endParaRPr lang="en-US" sz="4400" dirty="0">
              <a:solidFill>
                <a:srgbClr val="002060"/>
              </a:solidFill>
            </a:endParaRPr>
          </a:p>
        </p:txBody>
      </p:sp>
      <p:grpSp>
        <p:nvGrpSpPr>
          <p:cNvPr id="3" name="Group 17">
            <a:extLst>
              <a:ext uri="{FF2B5EF4-FFF2-40B4-BE49-F238E27FC236}">
                <a16:creationId xmlns:a16="http://schemas.microsoft.com/office/drawing/2014/main" id="{B433600D-A29A-2B1F-88E5-73296D260612}"/>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B093FCDC-2F1B-E013-5A12-6FBDEF9347B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58000968-2BA0-E1A7-4301-84631C5E6E1D}"/>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60E838F-7058-AEA9-70C9-394F5289A78A}"/>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65B8330F-2569-26BB-8AF3-42C80F57ACF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C9864EE6-8D8D-67F7-ECB1-1B4B18AA678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1E94C9AF-F95C-D9AD-9CE5-5F6D3D857FEC}"/>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A5A9E7E8-B5D2-8838-6890-9F70017FE84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DF8A6C7A-5B17-F1F8-D20A-3378233B4CF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84F8CF9C-2D0F-0F3E-9265-3AA6464A2C86}"/>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pic>
        <p:nvPicPr>
          <p:cNvPr id="13" name="Picture 12">
            <a:extLst>
              <a:ext uri="{FF2B5EF4-FFF2-40B4-BE49-F238E27FC236}">
                <a16:creationId xmlns:a16="http://schemas.microsoft.com/office/drawing/2014/main" id="{F31DDF53-D548-C717-9870-4561B7A6C89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865858" y="7779761"/>
            <a:ext cx="5095352" cy="2207457"/>
          </a:xfrm>
          <a:prstGeom prst="rect">
            <a:avLst/>
          </a:prstGeom>
        </p:spPr>
      </p:pic>
      <p:pic>
        <p:nvPicPr>
          <p:cNvPr id="14" name="Picture 11">
            <a:extLst>
              <a:ext uri="{FF2B5EF4-FFF2-40B4-BE49-F238E27FC236}">
                <a16:creationId xmlns:a16="http://schemas.microsoft.com/office/drawing/2014/main" id="{CE6A1881-0C1E-1DB3-99C0-71D44C59A19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938597" y="516693"/>
            <a:ext cx="5086622" cy="1984036"/>
          </a:xfrm>
          <a:prstGeom prst="rect">
            <a:avLst/>
          </a:prstGeom>
        </p:spPr>
      </p:pic>
    </p:spTree>
    <p:extLst>
      <p:ext uri="{BB962C8B-B14F-4D97-AF65-F5344CB8AC3E}">
        <p14:creationId xmlns:p14="http://schemas.microsoft.com/office/powerpoint/2010/main" val="195459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750" fill="hold"/>
                                        <p:tgtEl>
                                          <p:spTgt spid="58"/>
                                        </p:tgtEl>
                                        <p:attrNameLst>
                                          <p:attrName>ppt_x</p:attrName>
                                        </p:attrNameLst>
                                      </p:cBhvr>
                                      <p:tavLst>
                                        <p:tav tm="0">
                                          <p:val>
                                            <p:strVal val="#ppt_x"/>
                                          </p:val>
                                        </p:tav>
                                        <p:tav tm="100000">
                                          <p:val>
                                            <p:strVal val="#ppt_x"/>
                                          </p:val>
                                        </p:tav>
                                      </p:tavLst>
                                    </p:anim>
                                    <p:anim calcmode="lin" valueType="num">
                                      <p:cBhvr additive="base">
                                        <p:cTn id="13" dur="7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102832" y="1256028"/>
            <a:ext cx="10287000" cy="10287000"/>
          </a:xfrm>
          <a:prstGeom prst="rect">
            <a:avLst/>
          </a:prstGeom>
        </p:spPr>
      </p:pic>
      <p:sp>
        <p:nvSpPr>
          <p:cNvPr id="4" name="TextBox 4"/>
          <p:cNvSpPr txBox="1"/>
          <p:nvPr/>
        </p:nvSpPr>
        <p:spPr>
          <a:xfrm>
            <a:off x="2328857" y="314054"/>
            <a:ext cx="13296249" cy="971100"/>
          </a:xfrm>
          <a:prstGeom prst="rect">
            <a:avLst/>
          </a:prstGeom>
        </p:spPr>
        <p:txBody>
          <a:bodyPr wrap="square" lIns="0" tIns="0" rIns="0" bIns="0" rtlCol="0" anchor="t">
            <a:spAutoFit/>
          </a:bodyPr>
          <a:lstStyle/>
          <a:p>
            <a:pPr algn="ctr">
              <a:lnSpc>
                <a:spcPct val="150000"/>
              </a:lnSpc>
            </a:pPr>
            <a:r>
              <a:rPr lang="en-US" sz="4800" b="1" dirty="0">
                <a:solidFill>
                  <a:srgbClr val="002060"/>
                </a:solidFill>
                <a:latin typeface="Arial" panose="020B0604020202020204" pitchFamily="34" charset="0"/>
                <a:cs typeface="Arial" panose="020B0604020202020204" pitchFamily="34" charset="0"/>
              </a:rPr>
              <a:t>LỢI ÍCH CỦA CHIẾN LƯỢC KINH DOANH</a:t>
            </a: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268617">
            <a:off x="14873376" y="777887"/>
            <a:ext cx="5086622" cy="1984036"/>
          </a:xfrm>
          <a:prstGeom prst="rect">
            <a:avLst/>
          </a:prstGeom>
        </p:spPr>
      </p:pic>
      <p:pic>
        <p:nvPicPr>
          <p:cNvPr id="12" name="Picture 1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414681">
            <a:off x="-1865858" y="7779761"/>
            <a:ext cx="5095352" cy="2207457"/>
          </a:xfrm>
          <a:prstGeom prst="rect">
            <a:avLst/>
          </a:prstGeom>
        </p:spPr>
      </p:pic>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grpSp>
        <p:nvGrpSpPr>
          <p:cNvPr id="3" name="Group 17">
            <a:extLst>
              <a:ext uri="{FF2B5EF4-FFF2-40B4-BE49-F238E27FC236}">
                <a16:creationId xmlns:a16="http://schemas.microsoft.com/office/drawing/2014/main" id="{B433600D-A29A-2B1F-88E5-73296D260612}"/>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B093FCDC-2F1B-E013-5A12-6FBDEF9347B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58000968-2BA0-E1A7-4301-84631C5E6E1D}"/>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F60E838F-7058-AEA9-70C9-394F5289A78A}"/>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65B8330F-2569-26BB-8AF3-42C80F57ACF3}"/>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C9864EE6-8D8D-67F7-ECB1-1B4B18AA678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1E94C9AF-F95C-D9AD-9CE5-5F6D3D857FEC}"/>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A5A9E7E8-B5D2-8838-6890-9F70017FE847}"/>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DF8A6C7A-5B17-F1F8-D20A-3378233B4CF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84F8CF9C-2D0F-0F3E-9265-3AA6464A2C86}"/>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pic>
        <p:nvPicPr>
          <p:cNvPr id="14" name="Graphic 13" descr="Bar graph with upward trend outline">
            <a:extLst>
              <a:ext uri="{FF2B5EF4-FFF2-40B4-BE49-F238E27FC236}">
                <a16:creationId xmlns:a16="http://schemas.microsoft.com/office/drawing/2014/main" id="{66CA02B9-F2F1-4F51-98B2-C7E77F4BDD0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898168" y="3498949"/>
            <a:ext cx="1474445" cy="1474445"/>
          </a:xfrm>
          <a:prstGeom prst="rect">
            <a:avLst/>
          </a:prstGeom>
        </p:spPr>
      </p:pic>
      <p:pic>
        <p:nvPicPr>
          <p:cNvPr id="16" name="Graphic 15" descr="Business Growth with solid fill">
            <a:extLst>
              <a:ext uri="{FF2B5EF4-FFF2-40B4-BE49-F238E27FC236}">
                <a16:creationId xmlns:a16="http://schemas.microsoft.com/office/drawing/2014/main" id="{02BAED57-EFA6-5CE0-CC95-3F60D9B6B87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871656" y="1790078"/>
            <a:ext cx="1677021" cy="1677021"/>
          </a:xfrm>
          <a:prstGeom prst="rect">
            <a:avLst/>
          </a:prstGeom>
        </p:spPr>
      </p:pic>
      <p:sp>
        <p:nvSpPr>
          <p:cNvPr id="17" name="TextBox 16">
            <a:extLst>
              <a:ext uri="{FF2B5EF4-FFF2-40B4-BE49-F238E27FC236}">
                <a16:creationId xmlns:a16="http://schemas.microsoft.com/office/drawing/2014/main" id="{13FBABCA-1848-C3DA-6040-81C6AC61DB76}"/>
              </a:ext>
            </a:extLst>
          </p:cNvPr>
          <p:cNvSpPr txBox="1"/>
          <p:nvPr/>
        </p:nvSpPr>
        <p:spPr>
          <a:xfrm>
            <a:off x="3608483" y="2258657"/>
            <a:ext cx="13400293" cy="707886"/>
          </a:xfrm>
          <a:prstGeom prst="rect">
            <a:avLst/>
          </a:prstGeom>
          <a:noFill/>
        </p:spPr>
        <p:txBody>
          <a:bodyPr wrap="square" rtlCol="0">
            <a:spAutoFit/>
          </a:bodyPr>
          <a:lstStyle/>
          <a:p>
            <a:r>
              <a:rPr lang="en-US" sz="4000" dirty="0" err="1">
                <a:solidFill>
                  <a:srgbClr val="7030A0"/>
                </a:solidFill>
                <a:latin typeface="Arial" panose="020B0604020202020204" pitchFamily="34" charset="0"/>
                <a:cs typeface="Arial" panose="020B0604020202020204" pitchFamily="34" charset="0"/>
              </a:rPr>
              <a:t>Chỉ</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rõ</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được</a:t>
            </a:r>
            <a:r>
              <a:rPr lang="en-US" sz="4000" dirty="0">
                <a:solidFill>
                  <a:srgbClr val="7030A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mục</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đích</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hướng</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đi</a:t>
            </a:r>
            <a:r>
              <a:rPr lang="en-US" sz="4000" b="1" i="1" dirty="0">
                <a:solidFill>
                  <a:srgbClr val="FF000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của</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Doanh</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nghiệp</a:t>
            </a:r>
            <a:endParaRPr lang="en-US" sz="4000" dirty="0">
              <a:solidFill>
                <a:srgbClr val="7030A0"/>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9859FEE7-961F-1219-27AD-80D97EDA53AF}"/>
              </a:ext>
            </a:extLst>
          </p:cNvPr>
          <p:cNvSpPr txBox="1"/>
          <p:nvPr/>
        </p:nvSpPr>
        <p:spPr>
          <a:xfrm>
            <a:off x="3548677" y="4030205"/>
            <a:ext cx="13400293" cy="707886"/>
          </a:xfrm>
          <a:prstGeom prst="rect">
            <a:avLst/>
          </a:prstGeom>
          <a:noFill/>
        </p:spPr>
        <p:txBody>
          <a:bodyPr wrap="square" rtlCol="0">
            <a:spAutoFit/>
          </a:bodyPr>
          <a:lstStyle/>
          <a:p>
            <a:r>
              <a:rPr lang="en-US" sz="4000" dirty="0" err="1">
                <a:solidFill>
                  <a:srgbClr val="7030A0"/>
                </a:solidFill>
                <a:latin typeface="Arial" panose="020B0604020202020204" pitchFamily="34" charset="0"/>
                <a:cs typeface="Arial" panose="020B0604020202020204" pitchFamily="34" charset="0"/>
              </a:rPr>
              <a:t>Tạo</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ra</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thế</a:t>
            </a:r>
            <a:r>
              <a:rPr lang="en-US" sz="4000" dirty="0">
                <a:solidFill>
                  <a:srgbClr val="7030A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chủ</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động</a:t>
            </a:r>
            <a:endParaRPr lang="en-US" sz="4000" b="1" i="1" dirty="0">
              <a:solidFill>
                <a:srgbClr val="FF0000"/>
              </a:solidFill>
              <a:latin typeface="Arial" panose="020B0604020202020204" pitchFamily="34" charset="0"/>
              <a:cs typeface="Arial" panose="020B0604020202020204" pitchFamily="34" charset="0"/>
            </a:endParaRPr>
          </a:p>
        </p:txBody>
      </p:sp>
      <p:pic>
        <p:nvPicPr>
          <p:cNvPr id="22" name="Graphic 21" descr="Group with solid fill">
            <a:extLst>
              <a:ext uri="{FF2B5EF4-FFF2-40B4-BE49-F238E27FC236}">
                <a16:creationId xmlns:a16="http://schemas.microsoft.com/office/drawing/2014/main" id="{411903FC-DF4C-E046-9606-8A9C8B2FA57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917218" y="5160008"/>
            <a:ext cx="1474445" cy="1474445"/>
          </a:xfrm>
          <a:prstGeom prst="rect">
            <a:avLst/>
          </a:prstGeom>
        </p:spPr>
      </p:pic>
      <p:sp>
        <p:nvSpPr>
          <p:cNvPr id="23" name="TextBox 22">
            <a:extLst>
              <a:ext uri="{FF2B5EF4-FFF2-40B4-BE49-F238E27FC236}">
                <a16:creationId xmlns:a16="http://schemas.microsoft.com/office/drawing/2014/main" id="{0DCAD703-86CD-E2AF-122A-727DA889BA46}"/>
              </a:ext>
            </a:extLst>
          </p:cNvPr>
          <p:cNvSpPr txBox="1"/>
          <p:nvPr/>
        </p:nvSpPr>
        <p:spPr>
          <a:xfrm>
            <a:off x="3626839" y="5456174"/>
            <a:ext cx="13400293" cy="707886"/>
          </a:xfrm>
          <a:prstGeom prst="rect">
            <a:avLst/>
          </a:prstGeom>
          <a:noFill/>
        </p:spPr>
        <p:txBody>
          <a:bodyPr wrap="square" rtlCol="0">
            <a:spAutoFit/>
          </a:bodyPr>
          <a:lstStyle/>
          <a:p>
            <a:r>
              <a:rPr lang="en-US" sz="4000" b="1" i="1" dirty="0" err="1">
                <a:solidFill>
                  <a:srgbClr val="FF0000"/>
                </a:solidFill>
                <a:latin typeface="Arial" panose="020B0604020202020204" pitchFamily="34" charset="0"/>
                <a:cs typeface="Arial" panose="020B0604020202020204" pitchFamily="34" charset="0"/>
              </a:rPr>
              <a:t>Phân</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phối</a:t>
            </a:r>
            <a:r>
              <a:rPr lang="en-US" sz="4000" b="1" i="1" dirty="0">
                <a:solidFill>
                  <a:srgbClr val="FF000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và</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sử</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dụng</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một</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cách</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hiệu</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quả</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các</a:t>
            </a:r>
            <a:r>
              <a:rPr lang="en-US" sz="4000" dirty="0">
                <a:solidFill>
                  <a:srgbClr val="7030A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nguồn</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lực</a:t>
            </a:r>
            <a:r>
              <a:rPr lang="en-US" sz="4000" b="1" i="1" dirty="0">
                <a:solidFill>
                  <a:srgbClr val="FF0000"/>
                </a:solidFill>
                <a:latin typeface="Arial" panose="020B0604020202020204" pitchFamily="34" charset="0"/>
                <a:cs typeface="Arial" panose="020B0604020202020204" pitchFamily="34" charset="0"/>
              </a:rPr>
              <a:t> </a:t>
            </a:r>
          </a:p>
        </p:txBody>
      </p:sp>
      <p:pic>
        <p:nvPicPr>
          <p:cNvPr id="25" name="Graphic 24" descr="Aspiration with solid fill">
            <a:extLst>
              <a:ext uri="{FF2B5EF4-FFF2-40B4-BE49-F238E27FC236}">
                <a16:creationId xmlns:a16="http://schemas.microsoft.com/office/drawing/2014/main" id="{A4BAF7D6-1854-09AA-6CD8-9CB95EBA463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744840" y="6786382"/>
            <a:ext cx="1418012" cy="1418012"/>
          </a:xfrm>
          <a:prstGeom prst="rect">
            <a:avLst/>
          </a:prstGeom>
        </p:spPr>
      </p:pic>
      <p:sp>
        <p:nvSpPr>
          <p:cNvPr id="26" name="TextBox 25">
            <a:extLst>
              <a:ext uri="{FF2B5EF4-FFF2-40B4-BE49-F238E27FC236}">
                <a16:creationId xmlns:a16="http://schemas.microsoft.com/office/drawing/2014/main" id="{457B64E8-32D9-32B0-8B82-F7B89160A50D}"/>
              </a:ext>
            </a:extLst>
          </p:cNvPr>
          <p:cNvSpPr txBox="1"/>
          <p:nvPr/>
        </p:nvSpPr>
        <p:spPr>
          <a:xfrm>
            <a:off x="3583084" y="6914101"/>
            <a:ext cx="14124311" cy="1323439"/>
          </a:xfrm>
          <a:prstGeom prst="rect">
            <a:avLst/>
          </a:prstGeom>
          <a:noFill/>
        </p:spPr>
        <p:txBody>
          <a:bodyPr wrap="square" rtlCol="0">
            <a:spAutoFit/>
          </a:bodyPr>
          <a:lstStyle/>
          <a:p>
            <a:r>
              <a:rPr lang="en-US" sz="4000" dirty="0" err="1">
                <a:solidFill>
                  <a:srgbClr val="7030A0"/>
                </a:solidFill>
                <a:latin typeface="Arial" panose="020B0604020202020204" pitchFamily="34" charset="0"/>
                <a:cs typeface="Arial" panose="020B0604020202020204" pitchFamily="34" charset="0"/>
              </a:rPr>
              <a:t>Đấu</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tranh</a:t>
            </a:r>
            <a:r>
              <a:rPr lang="en-US" sz="4000" dirty="0">
                <a:solidFill>
                  <a:srgbClr val="7030A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chống</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lại</a:t>
            </a:r>
            <a:r>
              <a:rPr lang="en-US" sz="4000" b="1" i="1" dirty="0">
                <a:solidFill>
                  <a:srgbClr val="FF000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tư</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tưởng</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ngại</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thay</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đổi</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kích</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thích</a:t>
            </a:r>
            <a:r>
              <a:rPr lang="en-US" sz="4000" dirty="0">
                <a:solidFill>
                  <a:srgbClr val="7030A0"/>
                </a:solidFill>
                <a:latin typeface="Arial" panose="020B0604020202020204" pitchFamily="34" charset="0"/>
                <a:cs typeface="Arial" panose="020B0604020202020204" pitchFamily="34" charset="0"/>
              </a:rPr>
              <a:t> </a:t>
            </a:r>
            <a:r>
              <a:rPr lang="en-US" sz="4000" dirty="0" err="1">
                <a:solidFill>
                  <a:srgbClr val="7030A0"/>
                </a:solidFill>
                <a:latin typeface="Arial" panose="020B0604020202020204" pitchFamily="34" charset="0"/>
                <a:cs typeface="Arial" panose="020B0604020202020204" pitchFamily="34" charset="0"/>
              </a:rPr>
              <a:t>việc</a:t>
            </a:r>
            <a:r>
              <a:rPr lang="en-US" sz="4000" dirty="0">
                <a:solidFill>
                  <a:srgbClr val="7030A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nghĩ</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đến</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tương</a:t>
            </a:r>
            <a:r>
              <a:rPr lang="en-US" sz="4000" b="1" i="1" dirty="0">
                <a:solidFill>
                  <a:srgbClr val="FF0000"/>
                </a:solidFill>
                <a:latin typeface="Arial" panose="020B0604020202020204" pitchFamily="34" charset="0"/>
                <a:cs typeface="Arial" panose="020B0604020202020204" pitchFamily="34" charset="0"/>
              </a:rPr>
              <a:t> </a:t>
            </a:r>
            <a:r>
              <a:rPr lang="en-US" sz="4000" b="1" i="1" dirty="0" err="1">
                <a:solidFill>
                  <a:srgbClr val="FF0000"/>
                </a:solidFill>
                <a:latin typeface="Arial" panose="020B0604020202020204" pitchFamily="34" charset="0"/>
                <a:cs typeface="Arial" panose="020B0604020202020204" pitchFamily="34" charset="0"/>
              </a:rPr>
              <a:t>lai</a:t>
            </a:r>
            <a:r>
              <a:rPr lang="en-US" sz="4000" b="1" i="1" dirty="0">
                <a:solidFill>
                  <a:srgbClr val="FF0000"/>
                </a:solidFill>
                <a:latin typeface="Arial" panose="020B0604020202020204" pitchFamily="34" charset="0"/>
                <a:cs typeface="Arial" panose="020B0604020202020204" pitchFamily="34" charset="0"/>
              </a:rPr>
              <a:t>	</a:t>
            </a:r>
          </a:p>
        </p:txBody>
      </p:sp>
      <p:pic>
        <p:nvPicPr>
          <p:cNvPr id="28" name="Picture 27" descr="A picture containing text, clipart, vector graphics&#10;&#10;Description automatically generated">
            <a:extLst>
              <a:ext uri="{FF2B5EF4-FFF2-40B4-BE49-F238E27FC236}">
                <a16:creationId xmlns:a16="http://schemas.microsoft.com/office/drawing/2014/main" id="{7661B2C7-190C-3E15-C94F-079A0B95C1D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378584" y="2805765"/>
            <a:ext cx="4328811" cy="2646517"/>
          </a:xfrm>
          <a:prstGeom prst="rect">
            <a:avLst/>
          </a:prstGeom>
        </p:spPr>
      </p:pic>
    </p:spTree>
    <p:extLst>
      <p:ext uri="{BB962C8B-B14F-4D97-AF65-F5344CB8AC3E}">
        <p14:creationId xmlns:p14="http://schemas.microsoft.com/office/powerpoint/2010/main" val="3900969795"/>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6C0912-DB43-B1A4-F4A3-CCDC09EDA112}"/>
              </a:ext>
            </a:extLst>
          </p:cNvPr>
          <p:cNvSpPr txBox="1"/>
          <p:nvPr/>
        </p:nvSpPr>
        <p:spPr>
          <a:xfrm>
            <a:off x="114300" y="0"/>
            <a:ext cx="18059400" cy="9302739"/>
          </a:xfrm>
          <a:prstGeom prst="rect">
            <a:avLst/>
          </a:prstGeom>
          <a:noFill/>
        </p:spPr>
        <p:txBody>
          <a:bodyPr wrap="square">
            <a:spAutoFit/>
          </a:bodyPr>
          <a:lstStyle/>
          <a:p>
            <a:pPr algn="ctr">
              <a:lnSpc>
                <a:spcPct val="107000"/>
              </a:lnSpc>
              <a:spcAft>
                <a:spcPts val="800"/>
              </a:spcAft>
            </a:pPr>
            <a:r>
              <a:rPr lang="en-US" sz="5400" b="1" kern="100" dirty="0">
                <a:effectLst/>
                <a:latin typeface="Arial" panose="020B0604020202020204" pitchFamily="34" charset="0"/>
                <a:ea typeface="Calibri" panose="020F0502020204030204" pitchFamily="34" charset="0"/>
                <a:cs typeface="Arial" panose="020B0604020202020204" pitchFamily="34" charset="0"/>
              </a:rPr>
              <a:t>KIỂM TRA GIỮA KỲ -  </a:t>
            </a:r>
            <a:r>
              <a:rPr lang="en-US" sz="5400" b="1" kern="100" dirty="0">
                <a:latin typeface="Arial" panose="020B0604020202020204" pitchFamily="34" charset="0"/>
                <a:cs typeface="Arial" panose="020B0604020202020204" pitchFamily="34" charset="0"/>
              </a:rPr>
              <a:t>LỚP: 20T4-QTD1</a:t>
            </a:r>
          </a:p>
          <a:p>
            <a:pPr marL="0" marR="0" algn="ctr">
              <a:lnSpc>
                <a:spcPct val="107000"/>
              </a:lnSpc>
              <a:spcBef>
                <a:spcPts val="0"/>
              </a:spcBef>
              <a:spcAft>
                <a:spcPts val="800"/>
              </a:spcAft>
            </a:pPr>
            <a:r>
              <a:rPr lang="en-US" sz="5400" b="1" kern="100" dirty="0">
                <a:effectLst/>
                <a:latin typeface="Arial" panose="020B0604020202020204" pitchFamily="34" charset="0"/>
                <a:ea typeface="Calibri" panose="020F0502020204030204" pitchFamily="34" charset="0"/>
                <a:cs typeface="Arial" panose="020B0604020202020204" pitchFamily="34" charset="0"/>
              </a:rPr>
              <a:t>MÔN HỌC: CHIẾN LƯỢC VÀ CHÍNH SÁCH KINH DOANH</a:t>
            </a:r>
            <a:endParaRPr lang="en-US" sz="40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5400" b="1" kern="100" dirty="0" err="1">
                <a:effectLst/>
                <a:latin typeface="Arial" panose="020B0604020202020204" pitchFamily="34" charset="0"/>
                <a:ea typeface="Calibri" panose="020F0502020204030204" pitchFamily="34" charset="0"/>
                <a:cs typeface="Arial" panose="020B0604020202020204" pitchFamily="34" charset="0"/>
              </a:rPr>
              <a:t>Câu</a:t>
            </a:r>
            <a:r>
              <a:rPr lang="en-US" sz="5400" b="1" kern="100" dirty="0">
                <a:effectLst/>
                <a:latin typeface="Arial" panose="020B0604020202020204" pitchFamily="34" charset="0"/>
                <a:ea typeface="Calibri" panose="020F0502020204030204" pitchFamily="34" charset="0"/>
                <a:cs typeface="Arial" panose="020B0604020202020204" pitchFamily="34" charset="0"/>
              </a:rPr>
              <a:t> 1: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Hãy</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nêu</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đặc</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trưng</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của</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một</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chiến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lược</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kinh</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doanh</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endParaRPr lang="en-US" sz="40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5400" b="1" kern="100" dirty="0" err="1">
                <a:effectLst/>
                <a:latin typeface="Arial" panose="020B0604020202020204" pitchFamily="34" charset="0"/>
                <a:ea typeface="Calibri" panose="020F0502020204030204" pitchFamily="34" charset="0"/>
                <a:cs typeface="Arial" panose="020B0604020202020204" pitchFamily="34" charset="0"/>
              </a:rPr>
              <a:t>Câu</a:t>
            </a:r>
            <a:r>
              <a:rPr lang="en-US" sz="5400" b="1" kern="100" dirty="0">
                <a:effectLst/>
                <a:latin typeface="Arial" panose="020B0604020202020204" pitchFamily="34" charset="0"/>
                <a:ea typeface="Calibri" panose="020F0502020204030204" pitchFamily="34" charset="0"/>
                <a:cs typeface="Arial" panose="020B0604020202020204" pitchFamily="34" charset="0"/>
              </a:rPr>
              <a:t> 2: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Các</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bạn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có</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thể</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rút</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ra</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bài</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học</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về</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chiến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lược</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gì</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từ</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câu</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chuyện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ngụ</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ngôn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rùa</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và</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thỏ</a:t>
            </a:r>
            <a:r>
              <a:rPr lang="en-US" sz="5400" b="1" kern="100" dirty="0">
                <a:effectLst/>
                <a:latin typeface="Arial" panose="020B0604020202020204" pitchFamily="34" charset="0"/>
                <a:ea typeface="Calibri" panose="020F0502020204030204" pitchFamily="34" charset="0"/>
                <a:cs typeface="Arial" panose="020B0604020202020204" pitchFamily="34" charset="0"/>
              </a:rPr>
              <a:t>?</a:t>
            </a:r>
            <a:endParaRPr lang="en-US" sz="40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5400" b="1" kern="100" dirty="0" err="1">
                <a:effectLst/>
                <a:latin typeface="Arial" panose="020B0604020202020204" pitchFamily="34" charset="0"/>
                <a:ea typeface="Calibri" panose="020F0502020204030204" pitchFamily="34" charset="0"/>
                <a:cs typeface="Arial" panose="020B0604020202020204" pitchFamily="34" charset="0"/>
              </a:rPr>
              <a:t>Câu</a:t>
            </a:r>
            <a:r>
              <a:rPr lang="en-US" sz="5400" b="1" kern="100" dirty="0">
                <a:effectLst/>
                <a:latin typeface="Arial" panose="020B0604020202020204" pitchFamily="34" charset="0"/>
                <a:ea typeface="Calibri" panose="020F0502020204030204" pitchFamily="34" charset="0"/>
                <a:cs typeface="Arial" panose="020B0604020202020204" pitchFamily="34" charset="0"/>
              </a:rPr>
              <a:t> 3: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Trình</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bày</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quy</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trình</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lựa</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chọn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chiến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lược</a:t>
            </a:r>
            <a:r>
              <a:rPr lang="en-US" sz="5400" b="1" kern="100" dirty="0">
                <a:effectLst/>
                <a:latin typeface="Arial" panose="020B0604020202020204" pitchFamily="34" charset="0"/>
                <a:ea typeface="Calibri" panose="020F0502020204030204" pitchFamily="34" charset="0"/>
                <a:cs typeface="Arial" panose="020B0604020202020204" pitchFamily="34" charset="0"/>
              </a:rPr>
              <a:t>.</a:t>
            </a:r>
            <a:endParaRPr lang="en-US" sz="40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5400" b="1" kern="100" dirty="0" err="1">
                <a:effectLst/>
                <a:latin typeface="Arial" panose="020B0604020202020204" pitchFamily="34" charset="0"/>
                <a:ea typeface="Calibri" panose="020F0502020204030204" pitchFamily="34" charset="0"/>
                <a:cs typeface="Arial" panose="020B0604020202020204" pitchFamily="34" charset="0"/>
              </a:rPr>
              <a:t>Câu</a:t>
            </a:r>
            <a:r>
              <a:rPr lang="en-US" sz="5400" b="1" kern="100" dirty="0">
                <a:effectLst/>
                <a:latin typeface="Arial" panose="020B0604020202020204" pitchFamily="34" charset="0"/>
                <a:ea typeface="Calibri" panose="020F0502020204030204" pitchFamily="34" charset="0"/>
                <a:cs typeface="Arial" panose="020B0604020202020204" pitchFamily="34" charset="0"/>
              </a:rPr>
              <a:t> 4: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Trình</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bày</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nội</a:t>
            </a:r>
            <a:r>
              <a:rPr lang="en-US" sz="5400" b="1" kern="100" dirty="0">
                <a:effectLst/>
                <a:latin typeface="Arial" panose="020B0604020202020204" pitchFamily="34" charset="0"/>
                <a:ea typeface="Calibri" panose="020F0502020204030204" pitchFamily="34" charset="0"/>
                <a:cs typeface="Arial" panose="020B0604020202020204" pitchFamily="34" charset="0"/>
              </a:rPr>
              <a:t> dung ma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trận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phân</a:t>
            </a:r>
            <a:r>
              <a:rPr lang="en-US" sz="5400" b="1" kern="100" dirty="0">
                <a:effectLst/>
                <a:latin typeface="Arial" panose="020B0604020202020204" pitchFamily="34" charset="0"/>
                <a:ea typeface="Calibri" panose="020F0502020204030204" pitchFamily="34" charset="0"/>
                <a:cs typeface="Arial" panose="020B0604020202020204" pitchFamily="34" charset="0"/>
              </a:rPr>
              <a:t> </a:t>
            </a:r>
            <a:r>
              <a:rPr lang="en-US" sz="5400" b="1" kern="100" dirty="0" err="1">
                <a:effectLst/>
                <a:latin typeface="Arial" panose="020B0604020202020204" pitchFamily="34" charset="0"/>
                <a:ea typeface="Calibri" panose="020F0502020204030204" pitchFamily="34" charset="0"/>
                <a:cs typeface="Arial" panose="020B0604020202020204" pitchFamily="34" charset="0"/>
              </a:rPr>
              <a:t>tích</a:t>
            </a:r>
            <a:r>
              <a:rPr lang="en-US" sz="5400" b="1" kern="100" dirty="0">
                <a:effectLst/>
                <a:latin typeface="Arial" panose="020B0604020202020204" pitchFamily="34" charset="0"/>
                <a:ea typeface="Calibri" panose="020F0502020204030204" pitchFamily="34" charset="0"/>
                <a:cs typeface="Arial" panose="020B0604020202020204" pitchFamily="34" charset="0"/>
              </a:rPr>
              <a:t> SWOT.</a:t>
            </a:r>
          </a:p>
          <a:p>
            <a:pPr marL="243205" marR="0" algn="just">
              <a:spcBef>
                <a:spcPts val="260"/>
              </a:spcBef>
              <a:spcAft>
                <a:spcPts val="0"/>
              </a:spcAft>
            </a:pPr>
            <a:endParaRPr lang="en-US" sz="32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6746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1341E0-E76D-00E3-5B0A-843AAA57C444}"/>
              </a:ext>
            </a:extLst>
          </p:cNvPr>
          <p:cNvSpPr txBox="1"/>
          <p:nvPr/>
        </p:nvSpPr>
        <p:spPr>
          <a:xfrm>
            <a:off x="990600" y="266700"/>
            <a:ext cx="16992600" cy="12048876"/>
          </a:xfrm>
          <a:prstGeom prst="rect">
            <a:avLst/>
          </a:prstGeom>
          <a:noFill/>
        </p:spPr>
        <p:txBody>
          <a:bodyPr wrap="square">
            <a:spAutoFit/>
          </a:bodyPr>
          <a:lstStyle/>
          <a:p>
            <a:pPr marL="243205" marR="0" algn="just">
              <a:spcBef>
                <a:spcPts val="260"/>
              </a:spcBef>
              <a:spcAft>
                <a:spcPts val="0"/>
              </a:spcAft>
            </a:pPr>
            <a:r>
              <a:rPr lang="en-US" sz="3600" b="1" kern="100" dirty="0" err="1">
                <a:latin typeface="Arial" panose="020B0604020202020204" pitchFamily="34" charset="0"/>
                <a:ea typeface="Calibri" panose="020F0502020204030204" pitchFamily="34" charset="0"/>
                <a:cs typeface="Arial" panose="020B0604020202020204" pitchFamily="34" charset="0"/>
              </a:rPr>
              <a:t>Bài</a:t>
            </a:r>
            <a:r>
              <a:rPr lang="en-US" sz="3600" b="1" kern="100" dirty="0">
                <a:latin typeface="Arial" panose="020B0604020202020204" pitchFamily="34" charset="0"/>
                <a:ea typeface="Calibri" panose="020F0502020204030204" pitchFamily="34" charset="0"/>
                <a:cs typeface="Arial" panose="020B0604020202020204" pitchFamily="34" charset="0"/>
              </a:rPr>
              <a:t> </a:t>
            </a:r>
            <a:r>
              <a:rPr lang="en-US" sz="3600" b="1" kern="100" dirty="0" err="1">
                <a:latin typeface="Arial" panose="020B0604020202020204" pitchFamily="34" charset="0"/>
                <a:ea typeface="Calibri" panose="020F0502020204030204" pitchFamily="34" charset="0"/>
                <a:cs typeface="Arial" panose="020B0604020202020204" pitchFamily="34" charset="0"/>
              </a:rPr>
              <a:t>tập</a:t>
            </a:r>
            <a:r>
              <a:rPr lang="en-US" sz="3600" b="1" kern="100" dirty="0">
                <a:latin typeface="Arial" panose="020B0604020202020204" pitchFamily="34" charset="0"/>
                <a:ea typeface="Calibri" panose="020F0502020204030204" pitchFamily="34" charset="0"/>
                <a:cs typeface="Arial" panose="020B0604020202020204" pitchFamily="34" charset="0"/>
              </a:rPr>
              <a:t>: </a:t>
            </a:r>
            <a:endParaRPr lang="en-US" sz="3600" dirty="0">
              <a:effectLst/>
              <a:latin typeface="Arial" panose="020B0604020202020204" pitchFamily="34" charset="0"/>
              <a:ea typeface="Times New Roman" panose="02020603050405020304" pitchFamily="18" charset="0"/>
              <a:cs typeface="Arial" panose="020B0604020202020204" pitchFamily="34" charset="0"/>
            </a:endParaRPr>
          </a:p>
          <a:p>
            <a:pPr marL="243205" marR="800735" algn="just">
              <a:lnSpc>
                <a:spcPct val="115000"/>
              </a:lnSpc>
              <a:spcBef>
                <a:spcPts val="205"/>
              </a:spcBef>
              <a:spcAft>
                <a:spcPts val="0"/>
              </a:spcAft>
            </a:pPr>
            <a:r>
              <a:rPr lang="vi-VN" sz="3600" dirty="0">
                <a:effectLst/>
                <a:latin typeface="Arial" panose="020B0604020202020204" pitchFamily="34" charset="0"/>
                <a:ea typeface="Times New Roman" panose="02020603050405020304" pitchFamily="18" charset="0"/>
                <a:cs typeface="Arial" panose="020B0604020202020204" pitchFamily="34" charset="0"/>
              </a:rPr>
              <a:t>Công ty TNHH </a:t>
            </a:r>
            <a:r>
              <a:rPr lang="en-US" sz="3600" dirty="0">
                <a:latin typeface="Arial" panose="020B0604020202020204" pitchFamily="34" charset="0"/>
                <a:ea typeface="Times New Roman" panose="02020603050405020304" pitchFamily="18" charset="0"/>
                <a:cs typeface="Arial" panose="020B0604020202020204" pitchFamily="34" charset="0"/>
              </a:rPr>
              <a:t>ĐẠI PHÁT </a:t>
            </a:r>
            <a:r>
              <a:rPr lang="vi-VN" sz="3600" dirty="0">
                <a:effectLst/>
                <a:latin typeface="Arial" panose="020B0604020202020204" pitchFamily="34" charset="0"/>
                <a:ea typeface="Times New Roman" panose="02020603050405020304" pitchFamily="18" charset="0"/>
                <a:cs typeface="Arial" panose="020B0604020202020204" pitchFamily="34" charset="0"/>
              </a:rPr>
              <a:t>đã bắt đầu hoạt động kinh doanh tại Việt Nam từ năm 20</a:t>
            </a:r>
            <a:r>
              <a:rPr lang="en-US" sz="3600" dirty="0">
                <a:effectLst/>
                <a:latin typeface="Arial" panose="020B0604020202020204" pitchFamily="34" charset="0"/>
                <a:ea typeface="Times New Roman" panose="02020603050405020304" pitchFamily="18" charset="0"/>
                <a:cs typeface="Arial" panose="020B0604020202020204" pitchFamily="34" charset="0"/>
              </a:rPr>
              <a:t>17</a:t>
            </a:r>
            <a:r>
              <a:rPr lang="vi-VN" sz="3600" dirty="0">
                <a:effectLst/>
                <a:latin typeface="Arial" panose="020B0604020202020204" pitchFamily="34" charset="0"/>
                <a:ea typeface="Times New Roman" panose="02020603050405020304" pitchFamily="18" charset="0"/>
                <a:cs typeface="Arial" panose="020B0604020202020204" pitchFamily="34" charset="0"/>
              </a:rPr>
              <a:t>. Chỉ trong vòng 4 năm hoạt động, công ty đã mang đến thị trường Việt</a:t>
            </a:r>
            <a:r>
              <a:rPr lang="vi-VN" sz="3600" spc="4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Nam nhiều sản phẩm ứng dụng trong xây dựng với chất lượng cao, góp phần</a:t>
            </a:r>
            <a:r>
              <a:rPr lang="vi-VN" sz="3600" spc="2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nâng cao chất lượng cuộc sống người dân Việt Nam. Bằng mọi nỗ lực, công ty </a:t>
            </a:r>
            <a:r>
              <a:rPr lang="en-US" sz="3600" dirty="0">
                <a:latin typeface="Arial" panose="020B0604020202020204" pitchFamily="34" charset="0"/>
                <a:ea typeface="Times New Roman" panose="02020603050405020304" pitchFamily="18" charset="0"/>
                <a:cs typeface="Arial" panose="020B0604020202020204" pitchFamily="34" charset="0"/>
              </a:rPr>
              <a:t>ĐẠI PHÁT</a:t>
            </a:r>
            <a:r>
              <a:rPr lang="vi-VN" sz="3600" spc="4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đã trở thành</a:t>
            </a:r>
            <a:r>
              <a:rPr lang="vi-VN" sz="3600" spc="18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một</a:t>
            </a:r>
            <a:r>
              <a:rPr lang="vi-VN" sz="3600" spc="1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trong</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những</a:t>
            </a:r>
            <a:r>
              <a:rPr lang="vi-VN" sz="3600" spc="18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công</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ty thành</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công</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nhất trong</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lĩnh</a:t>
            </a:r>
            <a:r>
              <a:rPr lang="vi-VN" sz="3600" spc="17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vực kinh</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doanh</a:t>
            </a:r>
            <a:r>
              <a:rPr lang="vi-VN" sz="3600" spc="13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sản</a:t>
            </a:r>
            <a:r>
              <a:rPr lang="vi-VN" sz="3600" spc="13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phẩm tấm xi</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măng</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phục vụ</a:t>
            </a:r>
            <a:r>
              <a:rPr lang="vi-VN" sz="3600" spc="13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xây dựng</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tại</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thị</a:t>
            </a:r>
            <a:r>
              <a:rPr lang="vi-VN" sz="3600" spc="15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trường</a:t>
            </a:r>
            <a:r>
              <a:rPr lang="vi-VN" sz="3600" spc="14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Việt</a:t>
            </a:r>
            <a:r>
              <a:rPr lang="vi-VN" sz="3600" spc="13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Nam. Và</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một</a:t>
            </a:r>
            <a:r>
              <a:rPr lang="vi-VN" sz="3600" spc="9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trong những</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yếu</a:t>
            </a:r>
            <a:r>
              <a:rPr lang="vi-VN" sz="3600" spc="1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tố</a:t>
            </a:r>
            <a:r>
              <a:rPr lang="vi-VN" sz="3600" spc="1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tiên</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quyết</a:t>
            </a:r>
            <a:r>
              <a:rPr lang="vi-VN" sz="3600" spc="105"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mang</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lại thành</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quả</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vượt bậc</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này là</a:t>
            </a:r>
            <a:r>
              <a:rPr lang="vi-VN" sz="3600" spc="9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công ty đã xây dựng được một chính sách tiêu thụ sản phẩm đúng đắn.</a:t>
            </a:r>
            <a:endParaRPr lang="en-US" sz="3600" dirty="0">
              <a:effectLst/>
              <a:latin typeface="Arial" panose="020B0604020202020204" pitchFamily="34" charset="0"/>
              <a:ea typeface="Times New Roman" panose="02020603050405020304" pitchFamily="18" charset="0"/>
              <a:cs typeface="Arial" panose="020B0604020202020204" pitchFamily="34" charset="0"/>
            </a:endParaRPr>
          </a:p>
          <a:p>
            <a:pPr marL="243840" marR="802640" algn="just">
              <a:lnSpc>
                <a:spcPct val="115000"/>
              </a:lnSpc>
              <a:spcBef>
                <a:spcPts val="50"/>
              </a:spcBef>
              <a:spcAft>
                <a:spcPts val="0"/>
              </a:spcAft>
            </a:pPr>
            <a:r>
              <a:rPr lang="vi-VN" sz="3600" dirty="0">
                <a:effectLst/>
                <a:latin typeface="Arial" panose="020B0604020202020204" pitchFamily="34" charset="0"/>
                <a:ea typeface="Times New Roman" panose="02020603050405020304" pitchFamily="18" charset="0"/>
                <a:cs typeface="Arial" panose="020B0604020202020204" pitchFamily="34" charset="0"/>
              </a:rPr>
              <a:t>Môi trường tiêu dùng trong kinh doanh luôn biến đổi, đòi hỏi công ty phải có chiến lược phù hợp cho từng giai đoạn phát triển. Việc phân tích để xây dựng</a:t>
            </a:r>
            <a:r>
              <a:rPr lang="vi-VN" sz="3600" spc="40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một chiến lược phù hợp cho công ty mang tính thiết thực và mang lại lợi ích to lớn cho sự phát triển của công ty.</a:t>
            </a:r>
            <a:endParaRPr lang="en-US" sz="3600" dirty="0">
              <a:effectLst/>
              <a:latin typeface="Arial" panose="020B0604020202020204" pitchFamily="34" charset="0"/>
              <a:ea typeface="Times New Roman" panose="02020603050405020304" pitchFamily="18" charset="0"/>
              <a:cs typeface="Arial" panose="020B0604020202020204" pitchFamily="34" charset="0"/>
            </a:endParaRPr>
          </a:p>
          <a:p>
            <a:pPr marL="243840" marR="804545" algn="just">
              <a:lnSpc>
                <a:spcPct val="115000"/>
              </a:lnSpc>
              <a:spcBef>
                <a:spcPts val="25"/>
              </a:spcBef>
              <a:spcAft>
                <a:spcPts val="0"/>
              </a:spcAft>
            </a:pPr>
            <a:r>
              <a:rPr lang="vi-VN" sz="3600" dirty="0">
                <a:effectLst/>
                <a:latin typeface="Arial" panose="020B0604020202020204" pitchFamily="34" charset="0"/>
                <a:ea typeface="Times New Roman" panose="02020603050405020304" pitchFamily="18" charset="0"/>
                <a:cs typeface="Arial" panose="020B0604020202020204" pitchFamily="34" charset="0"/>
              </a:rPr>
              <a:t>Yêu cầu: Hãy</a:t>
            </a:r>
            <a:r>
              <a:rPr lang="vi-VN" sz="3600" spc="-10" dirty="0">
                <a:effectLst/>
                <a:latin typeface="Arial" panose="020B0604020202020204" pitchFamily="34" charset="0"/>
                <a:ea typeface="Times New Roman" panose="02020603050405020304" pitchFamily="18" charset="0"/>
                <a:cs typeface="Arial" panose="020B0604020202020204" pitchFamily="34" charset="0"/>
              </a:rPr>
              <a:t> </a:t>
            </a:r>
            <a:r>
              <a:rPr lang="vi-VN" sz="3600" dirty="0">
                <a:effectLst/>
                <a:latin typeface="Arial" panose="020B0604020202020204" pitchFamily="34" charset="0"/>
                <a:ea typeface="Times New Roman" panose="02020603050405020304" pitchFamily="18" charset="0"/>
                <a:cs typeface="Arial" panose="020B0604020202020204" pitchFamily="34" charset="0"/>
              </a:rPr>
              <a:t>liệt kê nhứng yêu tố môi trường bên trong và bên ngoài có thể ảnh hưởng trực tiếp đến sự phát triển của Công ty TNHH </a:t>
            </a:r>
            <a:r>
              <a:rPr lang="en-US" sz="3600" dirty="0">
                <a:latin typeface="Arial" panose="020B0604020202020204" pitchFamily="34" charset="0"/>
                <a:ea typeface="Times New Roman" panose="02020603050405020304" pitchFamily="18" charset="0"/>
                <a:cs typeface="Arial" panose="020B0604020202020204" pitchFamily="34" charset="0"/>
              </a:rPr>
              <a:t>ĐẠI PHÁT </a:t>
            </a:r>
            <a:endParaRPr lang="en-US" sz="3600" dirty="0">
              <a:effectLst/>
              <a:latin typeface="Arial" panose="020B0604020202020204" pitchFamily="34" charset="0"/>
              <a:ea typeface="Times New Roman" panose="02020603050405020304" pitchFamily="18" charset="0"/>
              <a:cs typeface="Arial" panose="020B0604020202020204" pitchFamily="34" charset="0"/>
            </a:endParaRPr>
          </a:p>
          <a:p>
            <a:pPr marL="0" marR="0">
              <a:lnSpc>
                <a:spcPct val="107000"/>
              </a:lnSpc>
              <a:spcBef>
                <a:spcPts val="0"/>
              </a:spcBef>
              <a:spcAft>
                <a:spcPts val="800"/>
              </a:spcAft>
            </a:pPr>
            <a:endParaRPr lang="en-US"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kern="100" dirty="0">
                <a:effectLst/>
                <a:latin typeface="Arial" panose="020B0604020202020204" pitchFamily="34" charset="0"/>
                <a:ea typeface="Calibri" panose="020F0502020204030204" pitchFamily="34" charset="0"/>
                <a:cs typeface="Arial" panose="020B0604020202020204" pitchFamily="34" charset="0"/>
              </a:rPr>
              <a:t> </a:t>
            </a:r>
            <a:endParaRPr lang="en-US"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800" b="1" kern="100" dirty="0">
                <a:effectLst/>
                <a:latin typeface="Arial" panose="020B0604020202020204" pitchFamily="34" charset="0"/>
                <a:ea typeface="Calibri" panose="020F0502020204030204" pitchFamily="34" charset="0"/>
                <a:cs typeface="Arial" panose="020B0604020202020204" pitchFamily="34" charset="0"/>
              </a:rPr>
              <a:t> </a:t>
            </a:r>
            <a:endParaRPr lang="en-US"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kern="100" dirty="0">
                <a:effectLst/>
                <a:latin typeface="Arial" panose="020B0604020202020204" pitchFamily="34" charset="0"/>
                <a:ea typeface="Calibri" panose="020F0502020204030204" pitchFamily="34" charset="0"/>
                <a:cs typeface="Arial" panose="020B0604020202020204" pitchFamily="34" charset="0"/>
              </a:rPr>
              <a:t> </a:t>
            </a:r>
            <a:endParaRPr lang="en-US" sz="3600" dirty="0"/>
          </a:p>
        </p:txBody>
      </p:sp>
    </p:spTree>
    <p:extLst>
      <p:ext uri="{BB962C8B-B14F-4D97-AF65-F5344CB8AC3E}">
        <p14:creationId xmlns:p14="http://schemas.microsoft.com/office/powerpoint/2010/main" val="2571574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9117287" y="38100"/>
            <a:ext cx="10287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00000" flipH="1">
            <a:off x="-61912" y="19050"/>
            <a:ext cx="10287000" cy="10287000"/>
          </a:xfrm>
          <a:prstGeom prst="rect">
            <a:avLst/>
          </a:prstGeom>
        </p:spPr>
      </p:pic>
      <p:sp>
        <p:nvSpPr>
          <p:cNvPr id="57" name="TextBox 57"/>
          <p:cNvSpPr txBox="1"/>
          <p:nvPr/>
        </p:nvSpPr>
        <p:spPr>
          <a:xfrm>
            <a:off x="3076575" y="706766"/>
            <a:ext cx="12115800" cy="971100"/>
          </a:xfrm>
          <a:prstGeom prst="rect">
            <a:avLst/>
          </a:prstGeom>
        </p:spPr>
        <p:txBody>
          <a:bodyPr wrap="square" lIns="0" tIns="0" rIns="0" bIns="0" rtlCol="0" anchor="t">
            <a:spAutoFit/>
          </a:bodyPr>
          <a:lstStyle/>
          <a:p>
            <a:pPr algn="ctr">
              <a:lnSpc>
                <a:spcPct val="150000"/>
              </a:lnSpc>
            </a:pPr>
            <a:r>
              <a:rPr lang="en-US" sz="4800" b="1" dirty="0">
                <a:solidFill>
                  <a:srgbClr val="4A206A"/>
                </a:solidFill>
                <a:latin typeface="Arial" panose="020B0604020202020204" pitchFamily="34" charset="0"/>
                <a:cs typeface="Arial" panose="020B0604020202020204" pitchFamily="34" charset="0"/>
              </a:rPr>
              <a:t>1.3. PHÂN LOẠI</a:t>
            </a:r>
          </a:p>
        </p:txBody>
      </p:sp>
      <p:sp>
        <p:nvSpPr>
          <p:cNvPr id="30" name="AutoShape 5">
            <a:extLst>
              <a:ext uri="{FF2B5EF4-FFF2-40B4-BE49-F238E27FC236}">
                <a16:creationId xmlns:a16="http://schemas.microsoft.com/office/drawing/2014/main" id="{7944289F-C3EC-7563-48EF-69ED8287BD3C}"/>
              </a:ext>
            </a:extLst>
          </p:cNvPr>
          <p:cNvSpPr/>
          <p:nvPr/>
        </p:nvSpPr>
        <p:spPr>
          <a:xfrm>
            <a:off x="1600200" y="2917295"/>
            <a:ext cx="14554199" cy="28851"/>
          </a:xfrm>
          <a:prstGeom prst="line">
            <a:avLst/>
          </a:prstGeom>
          <a:ln w="85725" cap="flat">
            <a:solidFill>
              <a:srgbClr val="24225C"/>
            </a:solidFill>
            <a:prstDash val="solid"/>
            <a:headEnd type="none" w="sm" len="sm"/>
            <a:tailEnd type="none" w="sm" len="sm"/>
          </a:ln>
        </p:spPr>
        <p:txBody>
          <a:bodyPr/>
          <a:lstStyle/>
          <a:p>
            <a:endParaRPr lang="en-US"/>
          </a:p>
        </p:txBody>
      </p:sp>
      <p:grpSp>
        <p:nvGrpSpPr>
          <p:cNvPr id="72" name="Group 14">
            <a:extLst>
              <a:ext uri="{FF2B5EF4-FFF2-40B4-BE49-F238E27FC236}">
                <a16:creationId xmlns:a16="http://schemas.microsoft.com/office/drawing/2014/main" id="{6EF89F57-8BE3-7EBF-DB23-5F93EB26B297}"/>
              </a:ext>
            </a:extLst>
          </p:cNvPr>
          <p:cNvGrpSpPr/>
          <p:nvPr/>
        </p:nvGrpSpPr>
        <p:grpSpPr>
          <a:xfrm>
            <a:off x="1071089" y="3848099"/>
            <a:ext cx="5236326" cy="6448687"/>
            <a:chOff x="0" y="-48303"/>
            <a:chExt cx="4950268" cy="6154332"/>
          </a:xfrm>
        </p:grpSpPr>
        <p:grpSp>
          <p:nvGrpSpPr>
            <p:cNvPr id="73" name="Group 15">
              <a:extLst>
                <a:ext uri="{FF2B5EF4-FFF2-40B4-BE49-F238E27FC236}">
                  <a16:creationId xmlns:a16="http://schemas.microsoft.com/office/drawing/2014/main" id="{9DCD7779-6E91-CFE2-BA9C-DFF2C0206933}"/>
                </a:ext>
              </a:extLst>
            </p:cNvPr>
            <p:cNvGrpSpPr/>
            <p:nvPr/>
          </p:nvGrpSpPr>
          <p:grpSpPr>
            <a:xfrm>
              <a:off x="0" y="0"/>
              <a:ext cx="4950268" cy="6106029"/>
              <a:chOff x="0" y="0"/>
              <a:chExt cx="859809" cy="1060553"/>
            </a:xfrm>
          </p:grpSpPr>
          <p:sp>
            <p:nvSpPr>
              <p:cNvPr id="76" name="Freeform 16">
                <a:extLst>
                  <a:ext uri="{FF2B5EF4-FFF2-40B4-BE49-F238E27FC236}">
                    <a16:creationId xmlns:a16="http://schemas.microsoft.com/office/drawing/2014/main" id="{DBB2A308-D0D6-ACF4-814B-0E4F25A449F7}"/>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sp>
          <p:nvSpPr>
            <p:cNvPr id="74" name="TextBox 17">
              <a:extLst>
                <a:ext uri="{FF2B5EF4-FFF2-40B4-BE49-F238E27FC236}">
                  <a16:creationId xmlns:a16="http://schemas.microsoft.com/office/drawing/2014/main" id="{A758DAA2-AED9-3199-B1DE-0C18CAAFE2F4}"/>
                </a:ext>
              </a:extLst>
            </p:cNvPr>
            <p:cNvSpPr txBox="1"/>
            <p:nvPr/>
          </p:nvSpPr>
          <p:spPr>
            <a:xfrm>
              <a:off x="385093" y="-48303"/>
              <a:ext cx="4160954" cy="1869591"/>
            </a:xfrm>
            <a:prstGeom prst="rect">
              <a:avLst/>
            </a:prstGeom>
          </p:spPr>
          <p:txBody>
            <a:bodyPr wrap="square" lIns="0" tIns="0" rIns="0" bIns="0" rtlCol="0" anchor="t">
              <a:spAutoFit/>
            </a:bodyPr>
            <a:lstStyle/>
            <a:p>
              <a:pPr algn="ctr">
                <a:lnSpc>
                  <a:spcPct val="150000"/>
                </a:lnSpc>
              </a:pPr>
              <a:r>
                <a:rPr lang="en-US" sz="4000" b="1" dirty="0" err="1">
                  <a:solidFill>
                    <a:srgbClr val="002060"/>
                  </a:solidFill>
                  <a:latin typeface="Arial" panose="020B0604020202020204" pitchFamily="34" charset="0"/>
                  <a:cs typeface="Arial" panose="020B0604020202020204" pitchFamily="34" charset="0"/>
                </a:rPr>
                <a:t>Chiến</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lược</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Cấp</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công</a:t>
              </a:r>
              <a:r>
                <a:rPr lang="en-US" sz="4000" b="1" dirty="0">
                  <a:solidFill>
                    <a:srgbClr val="002060"/>
                  </a:solidFill>
                  <a:latin typeface="Arial" panose="020B0604020202020204" pitchFamily="34" charset="0"/>
                  <a:cs typeface="Arial" panose="020B0604020202020204" pitchFamily="34" charset="0"/>
                </a:rPr>
                <a:t> ty</a:t>
              </a:r>
            </a:p>
          </p:txBody>
        </p:sp>
      </p:grpSp>
      <p:grpSp>
        <p:nvGrpSpPr>
          <p:cNvPr id="78" name="Group 20">
            <a:extLst>
              <a:ext uri="{FF2B5EF4-FFF2-40B4-BE49-F238E27FC236}">
                <a16:creationId xmlns:a16="http://schemas.microsoft.com/office/drawing/2014/main" id="{4735FD54-16B8-CD02-32E2-2985ED51977C}"/>
              </a:ext>
            </a:extLst>
          </p:cNvPr>
          <p:cNvGrpSpPr/>
          <p:nvPr/>
        </p:nvGrpSpPr>
        <p:grpSpPr>
          <a:xfrm>
            <a:off x="6528537" y="3924300"/>
            <a:ext cx="5282463" cy="6283061"/>
            <a:chOff x="0" y="0"/>
            <a:chExt cx="859809" cy="1060553"/>
          </a:xfrm>
        </p:grpSpPr>
        <p:sp>
          <p:nvSpPr>
            <p:cNvPr id="81" name="Freeform 21">
              <a:extLst>
                <a:ext uri="{FF2B5EF4-FFF2-40B4-BE49-F238E27FC236}">
                  <a16:creationId xmlns:a16="http://schemas.microsoft.com/office/drawing/2014/main" id="{E9766C32-E9F6-6A80-8C88-452D13D63270}"/>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grpSp>
        <p:nvGrpSpPr>
          <p:cNvPr id="82" name="Group 24">
            <a:extLst>
              <a:ext uri="{FF2B5EF4-FFF2-40B4-BE49-F238E27FC236}">
                <a16:creationId xmlns:a16="http://schemas.microsoft.com/office/drawing/2014/main" id="{C47930B3-D31A-DEB6-9981-D4E7E4549ED9}"/>
              </a:ext>
            </a:extLst>
          </p:cNvPr>
          <p:cNvGrpSpPr/>
          <p:nvPr/>
        </p:nvGrpSpPr>
        <p:grpSpPr>
          <a:xfrm>
            <a:off x="12048920" y="3821974"/>
            <a:ext cx="5398840" cy="6398073"/>
            <a:chOff x="0" y="0"/>
            <a:chExt cx="4950268" cy="6106029"/>
          </a:xfrm>
        </p:grpSpPr>
        <p:grpSp>
          <p:nvGrpSpPr>
            <p:cNvPr id="83" name="Group 25">
              <a:extLst>
                <a:ext uri="{FF2B5EF4-FFF2-40B4-BE49-F238E27FC236}">
                  <a16:creationId xmlns:a16="http://schemas.microsoft.com/office/drawing/2014/main" id="{1BF0B0E8-CD5A-4CAA-2690-BFCCCD0C8DE0}"/>
                </a:ext>
              </a:extLst>
            </p:cNvPr>
            <p:cNvGrpSpPr/>
            <p:nvPr/>
          </p:nvGrpSpPr>
          <p:grpSpPr>
            <a:xfrm>
              <a:off x="0" y="0"/>
              <a:ext cx="4950268" cy="6106029"/>
              <a:chOff x="0" y="0"/>
              <a:chExt cx="859809" cy="1060553"/>
            </a:xfrm>
          </p:grpSpPr>
          <p:sp>
            <p:nvSpPr>
              <p:cNvPr id="86" name="Freeform 26">
                <a:extLst>
                  <a:ext uri="{FF2B5EF4-FFF2-40B4-BE49-F238E27FC236}">
                    <a16:creationId xmlns:a16="http://schemas.microsoft.com/office/drawing/2014/main" id="{D9D508B6-F349-D6AE-0426-12D3A7F6B24A}"/>
                  </a:ext>
                </a:extLst>
              </p:cNvPr>
              <p:cNvSpPr/>
              <p:nvPr/>
            </p:nvSpPr>
            <p:spPr>
              <a:xfrm>
                <a:off x="0" y="0"/>
                <a:ext cx="859809" cy="1060553"/>
              </a:xfrm>
              <a:custGeom>
                <a:avLst/>
                <a:gdLst/>
                <a:ahLst/>
                <a:cxnLst/>
                <a:rect l="l" t="t" r="r" b="b"/>
                <a:pathLst>
                  <a:path w="859809" h="1060553">
                    <a:moveTo>
                      <a:pt x="735349" y="1060553"/>
                    </a:moveTo>
                    <a:lnTo>
                      <a:pt x="124460" y="1060553"/>
                    </a:lnTo>
                    <a:cubicBezTo>
                      <a:pt x="55880" y="1060553"/>
                      <a:pt x="0" y="1004673"/>
                      <a:pt x="0" y="936093"/>
                    </a:cubicBezTo>
                    <a:lnTo>
                      <a:pt x="0" y="124460"/>
                    </a:lnTo>
                    <a:cubicBezTo>
                      <a:pt x="0" y="55880"/>
                      <a:pt x="55880" y="0"/>
                      <a:pt x="124460" y="0"/>
                    </a:cubicBezTo>
                    <a:lnTo>
                      <a:pt x="735349" y="0"/>
                    </a:lnTo>
                    <a:cubicBezTo>
                      <a:pt x="803929" y="0"/>
                      <a:pt x="859809" y="55880"/>
                      <a:pt x="859809" y="124460"/>
                    </a:cubicBezTo>
                    <a:lnTo>
                      <a:pt x="859809" y="936093"/>
                    </a:lnTo>
                    <a:cubicBezTo>
                      <a:pt x="859809" y="1004673"/>
                      <a:pt x="803929" y="1060553"/>
                      <a:pt x="735349" y="1060553"/>
                    </a:cubicBezTo>
                    <a:close/>
                  </a:path>
                </a:pathLst>
              </a:custGeom>
              <a:solidFill>
                <a:srgbClr val="FFFFFF"/>
              </a:solidFill>
            </p:spPr>
            <p:txBody>
              <a:bodyPr/>
              <a:lstStyle/>
              <a:p>
                <a:endParaRPr lang="en-US"/>
              </a:p>
            </p:txBody>
          </p:sp>
        </p:grpSp>
        <p:sp>
          <p:nvSpPr>
            <p:cNvPr id="84" name="TextBox 27">
              <a:extLst>
                <a:ext uri="{FF2B5EF4-FFF2-40B4-BE49-F238E27FC236}">
                  <a16:creationId xmlns:a16="http://schemas.microsoft.com/office/drawing/2014/main" id="{B6A89F30-C8C6-9AE4-8A1F-DECB9E60440A}"/>
                </a:ext>
              </a:extLst>
            </p:cNvPr>
            <p:cNvSpPr txBox="1"/>
            <p:nvPr/>
          </p:nvSpPr>
          <p:spPr>
            <a:xfrm>
              <a:off x="118362" y="24933"/>
              <a:ext cx="4620239" cy="1461299"/>
            </a:xfrm>
            <a:prstGeom prst="rect">
              <a:avLst/>
            </a:prstGeom>
          </p:spPr>
          <p:txBody>
            <a:bodyPr wrap="square" lIns="0" tIns="0" rIns="0" bIns="0" rtlCol="0" anchor="t">
              <a:spAutoFit/>
            </a:bodyPr>
            <a:lstStyle/>
            <a:p>
              <a:pPr algn="ctr"/>
              <a:r>
                <a:rPr lang="en-US" sz="4400" b="1" dirty="0" err="1">
                  <a:solidFill>
                    <a:srgbClr val="002060"/>
                  </a:solidFill>
                  <a:latin typeface="Arial" panose="020B0604020202020204" pitchFamily="34" charset="0"/>
                  <a:cs typeface="Arial" panose="020B0604020202020204" pitchFamily="34" charset="0"/>
                </a:rPr>
                <a:t>Chiến</a:t>
              </a:r>
              <a:r>
                <a:rPr lang="en-US" sz="4400" b="1" dirty="0">
                  <a:solidFill>
                    <a:srgbClr val="002060"/>
                  </a:solidFill>
                  <a:latin typeface="Arial" panose="020B0604020202020204" pitchFamily="34" charset="0"/>
                  <a:cs typeface="Arial" panose="020B0604020202020204" pitchFamily="34" charset="0"/>
                </a:rPr>
                <a:t> </a:t>
              </a:r>
              <a:r>
                <a:rPr lang="en-US" sz="4400" b="1" dirty="0" err="1">
                  <a:solidFill>
                    <a:srgbClr val="002060"/>
                  </a:solidFill>
                  <a:latin typeface="Arial" panose="020B0604020202020204" pitchFamily="34" charset="0"/>
                  <a:cs typeface="Arial" panose="020B0604020202020204" pitchFamily="34" charset="0"/>
                </a:rPr>
                <a:t>lược</a:t>
              </a:r>
              <a:r>
                <a:rPr lang="en-US" sz="4400" b="1" dirty="0">
                  <a:solidFill>
                    <a:srgbClr val="002060"/>
                  </a:solidFill>
                  <a:latin typeface="Arial" panose="020B0604020202020204" pitchFamily="34" charset="0"/>
                  <a:cs typeface="Arial" panose="020B0604020202020204" pitchFamily="34" charset="0"/>
                </a:rPr>
                <a:t> </a:t>
              </a:r>
              <a:r>
                <a:rPr lang="en-US" sz="4400" b="1" dirty="0" err="1">
                  <a:solidFill>
                    <a:srgbClr val="002060"/>
                  </a:solidFill>
                  <a:latin typeface="Arial" panose="020B0604020202020204" pitchFamily="34" charset="0"/>
                  <a:cs typeface="Arial" panose="020B0604020202020204" pitchFamily="34" charset="0"/>
                </a:rPr>
                <a:t>cấp</a:t>
              </a:r>
              <a:r>
                <a:rPr lang="en-US" sz="4400" b="1" dirty="0">
                  <a:solidFill>
                    <a:srgbClr val="002060"/>
                  </a:solidFill>
                  <a:latin typeface="Arial" panose="020B0604020202020204" pitchFamily="34" charset="0"/>
                  <a:cs typeface="Arial" panose="020B0604020202020204" pitchFamily="34" charset="0"/>
                </a:rPr>
                <a:t> </a:t>
              </a:r>
              <a:r>
                <a:rPr lang="en-US" sz="4400" b="1" dirty="0" err="1">
                  <a:solidFill>
                    <a:srgbClr val="002060"/>
                  </a:solidFill>
                  <a:latin typeface="Arial" panose="020B0604020202020204" pitchFamily="34" charset="0"/>
                  <a:cs typeface="Arial" panose="020B0604020202020204" pitchFamily="34" charset="0"/>
                </a:rPr>
                <a:t>Chức</a:t>
              </a:r>
              <a:r>
                <a:rPr lang="en-US" sz="4000" b="1" dirty="0">
                  <a:solidFill>
                    <a:srgbClr val="002060"/>
                  </a:solidFill>
                  <a:latin typeface="Arial" panose="020B0604020202020204" pitchFamily="34" charset="0"/>
                  <a:cs typeface="Arial" panose="020B0604020202020204" pitchFamily="34" charset="0"/>
                </a:rPr>
                <a:t> </a:t>
              </a:r>
              <a:r>
                <a:rPr lang="en-US" sz="4400" b="1" dirty="0" err="1">
                  <a:solidFill>
                    <a:srgbClr val="002060"/>
                  </a:solidFill>
                  <a:latin typeface="Arial" panose="020B0604020202020204" pitchFamily="34" charset="0"/>
                  <a:cs typeface="Arial" panose="020B0604020202020204" pitchFamily="34" charset="0"/>
                </a:rPr>
                <a:t>năng</a:t>
              </a:r>
              <a:endParaRPr lang="en-US" sz="4400" b="1" dirty="0">
                <a:solidFill>
                  <a:srgbClr val="002060"/>
                </a:solidFill>
                <a:latin typeface="Arial" panose="020B0604020202020204" pitchFamily="34" charset="0"/>
                <a:cs typeface="Arial" panose="020B0604020202020204" pitchFamily="34" charset="0"/>
              </a:endParaRPr>
            </a:p>
          </p:txBody>
        </p:sp>
      </p:grpSp>
      <p:pic>
        <p:nvPicPr>
          <p:cNvPr id="87" name="Picture 60">
            <a:extLst>
              <a:ext uri="{FF2B5EF4-FFF2-40B4-BE49-F238E27FC236}">
                <a16:creationId xmlns:a16="http://schemas.microsoft.com/office/drawing/2014/main" id="{74433AF8-A506-2050-5DF5-2A399ACDCE6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3629505" y="2501111"/>
            <a:ext cx="975793" cy="975793"/>
          </a:xfrm>
          <a:prstGeom prst="rect">
            <a:avLst/>
          </a:prstGeom>
        </p:spPr>
      </p:pic>
      <p:grpSp>
        <p:nvGrpSpPr>
          <p:cNvPr id="88" name="Group 61">
            <a:extLst>
              <a:ext uri="{FF2B5EF4-FFF2-40B4-BE49-F238E27FC236}">
                <a16:creationId xmlns:a16="http://schemas.microsoft.com/office/drawing/2014/main" id="{659E24B7-62A7-14F7-14D3-C7763A0F8525}"/>
              </a:ext>
            </a:extLst>
          </p:cNvPr>
          <p:cNvGrpSpPr/>
          <p:nvPr/>
        </p:nvGrpSpPr>
        <p:grpSpPr>
          <a:xfrm>
            <a:off x="3884969" y="2730920"/>
            <a:ext cx="464868" cy="464868"/>
            <a:chOff x="0" y="0"/>
            <a:chExt cx="812800" cy="812800"/>
          </a:xfrm>
        </p:grpSpPr>
        <p:sp>
          <p:nvSpPr>
            <p:cNvPr id="89" name="Freeform 62">
              <a:extLst>
                <a:ext uri="{FF2B5EF4-FFF2-40B4-BE49-F238E27FC236}">
                  <a16:creationId xmlns:a16="http://schemas.microsoft.com/office/drawing/2014/main" id="{ED9321CF-A769-6645-EF20-61538E44E8FB}"/>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0" name="TextBox 63">
              <a:extLst>
                <a:ext uri="{FF2B5EF4-FFF2-40B4-BE49-F238E27FC236}">
                  <a16:creationId xmlns:a16="http://schemas.microsoft.com/office/drawing/2014/main" id="{26C104A4-E243-705D-5C86-497B48CF26BC}"/>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1" name="Picture 64">
            <a:extLst>
              <a:ext uri="{FF2B5EF4-FFF2-40B4-BE49-F238E27FC236}">
                <a16:creationId xmlns:a16="http://schemas.microsoft.com/office/drawing/2014/main" id="{70D32B03-BE3E-6D00-F1B8-6CC0209E41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651934" y="2501112"/>
            <a:ext cx="975793" cy="975793"/>
          </a:xfrm>
          <a:prstGeom prst="rect">
            <a:avLst/>
          </a:prstGeom>
        </p:spPr>
      </p:pic>
      <p:grpSp>
        <p:nvGrpSpPr>
          <p:cNvPr id="92" name="Group 65">
            <a:extLst>
              <a:ext uri="{FF2B5EF4-FFF2-40B4-BE49-F238E27FC236}">
                <a16:creationId xmlns:a16="http://schemas.microsoft.com/office/drawing/2014/main" id="{739DE47F-37E9-4F59-9CC5-669FC776613F}"/>
              </a:ext>
            </a:extLst>
          </p:cNvPr>
          <p:cNvGrpSpPr/>
          <p:nvPr/>
        </p:nvGrpSpPr>
        <p:grpSpPr>
          <a:xfrm>
            <a:off x="8907396" y="2756574"/>
            <a:ext cx="464868" cy="464868"/>
            <a:chOff x="0" y="0"/>
            <a:chExt cx="812800" cy="812800"/>
          </a:xfrm>
        </p:grpSpPr>
        <p:sp>
          <p:nvSpPr>
            <p:cNvPr id="93" name="Freeform 66">
              <a:extLst>
                <a:ext uri="{FF2B5EF4-FFF2-40B4-BE49-F238E27FC236}">
                  <a16:creationId xmlns:a16="http://schemas.microsoft.com/office/drawing/2014/main" id="{7B542076-2D43-BAC9-31D1-23A8E75398A4}"/>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4" name="TextBox 67">
              <a:extLst>
                <a:ext uri="{FF2B5EF4-FFF2-40B4-BE49-F238E27FC236}">
                  <a16:creationId xmlns:a16="http://schemas.microsoft.com/office/drawing/2014/main" id="{3C12A8CC-986B-36EF-5183-E6D59E5EAD09}"/>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pic>
        <p:nvPicPr>
          <p:cNvPr id="95" name="Picture 68">
            <a:extLst>
              <a:ext uri="{FF2B5EF4-FFF2-40B4-BE49-F238E27FC236}">
                <a16:creationId xmlns:a16="http://schemas.microsoft.com/office/drawing/2014/main" id="{A49AD824-D320-AB9E-8C82-31BF4F6DC61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3911151" y="2458250"/>
            <a:ext cx="975793" cy="975793"/>
          </a:xfrm>
          <a:prstGeom prst="rect">
            <a:avLst/>
          </a:prstGeom>
        </p:spPr>
      </p:pic>
      <p:grpSp>
        <p:nvGrpSpPr>
          <p:cNvPr id="96" name="Group 69">
            <a:extLst>
              <a:ext uri="{FF2B5EF4-FFF2-40B4-BE49-F238E27FC236}">
                <a16:creationId xmlns:a16="http://schemas.microsoft.com/office/drawing/2014/main" id="{F605B3F2-050B-A98F-E21F-7DD706DDA5B3}"/>
              </a:ext>
            </a:extLst>
          </p:cNvPr>
          <p:cNvGrpSpPr/>
          <p:nvPr/>
        </p:nvGrpSpPr>
        <p:grpSpPr>
          <a:xfrm>
            <a:off x="14166613" y="2713712"/>
            <a:ext cx="464868" cy="464868"/>
            <a:chOff x="0" y="0"/>
            <a:chExt cx="812800" cy="812800"/>
          </a:xfrm>
        </p:grpSpPr>
        <p:sp>
          <p:nvSpPr>
            <p:cNvPr id="97" name="Freeform 70">
              <a:extLst>
                <a:ext uri="{FF2B5EF4-FFF2-40B4-BE49-F238E27FC236}">
                  <a16:creationId xmlns:a16="http://schemas.microsoft.com/office/drawing/2014/main" id="{8B6EF41B-5BDD-C2CF-1415-601B16A41E2A}"/>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C939E6"/>
            </a:solidFill>
          </p:spPr>
          <p:txBody>
            <a:bodyPr/>
            <a:lstStyle/>
            <a:p>
              <a:endParaRPr lang="en-US"/>
            </a:p>
          </p:txBody>
        </p:sp>
        <p:sp>
          <p:nvSpPr>
            <p:cNvPr id="98" name="TextBox 71">
              <a:extLst>
                <a:ext uri="{FF2B5EF4-FFF2-40B4-BE49-F238E27FC236}">
                  <a16:creationId xmlns:a16="http://schemas.microsoft.com/office/drawing/2014/main" id="{05031D6E-1D7D-8148-DB66-64CE536F6CD3}"/>
                </a:ext>
              </a:extLst>
            </p:cNvPr>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sp>
        <p:nvSpPr>
          <p:cNvPr id="99" name="TextBox 17">
            <a:extLst>
              <a:ext uri="{FF2B5EF4-FFF2-40B4-BE49-F238E27FC236}">
                <a16:creationId xmlns:a16="http://schemas.microsoft.com/office/drawing/2014/main" id="{A18908D9-6DC3-89F9-8132-750CDD33DF38}"/>
              </a:ext>
            </a:extLst>
          </p:cNvPr>
          <p:cNvSpPr txBox="1"/>
          <p:nvPr/>
        </p:nvSpPr>
        <p:spPr>
          <a:xfrm>
            <a:off x="7135256" y="4000500"/>
            <a:ext cx="4311894" cy="1231106"/>
          </a:xfrm>
          <a:prstGeom prst="rect">
            <a:avLst/>
          </a:prstGeom>
        </p:spPr>
        <p:txBody>
          <a:bodyPr wrap="square" lIns="0" tIns="0" rIns="0" bIns="0" rtlCol="0" anchor="t">
            <a:spAutoFit/>
          </a:bodyPr>
          <a:lstStyle/>
          <a:p>
            <a:pPr algn="ctr"/>
            <a:r>
              <a:rPr lang="en-US" sz="4000" b="1" dirty="0" err="1">
                <a:solidFill>
                  <a:srgbClr val="002060"/>
                </a:solidFill>
                <a:latin typeface="Arial" panose="020B0604020202020204" pitchFamily="34" charset="0"/>
                <a:cs typeface="Arial" panose="020B0604020202020204" pitchFamily="34" charset="0"/>
              </a:rPr>
              <a:t>Chiến</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lược</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cấp</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Đơn</a:t>
            </a:r>
            <a:r>
              <a:rPr lang="en-US" sz="4000" b="1" dirty="0">
                <a:solidFill>
                  <a:srgbClr val="002060"/>
                </a:solidFill>
                <a:latin typeface="Arial" panose="020B0604020202020204" pitchFamily="34" charset="0"/>
                <a:cs typeface="Arial" panose="020B0604020202020204" pitchFamily="34" charset="0"/>
              </a:rPr>
              <a:t> </a:t>
            </a:r>
            <a:r>
              <a:rPr lang="en-US" sz="4000" b="1" dirty="0" err="1">
                <a:solidFill>
                  <a:srgbClr val="002060"/>
                </a:solidFill>
                <a:latin typeface="Arial" panose="020B0604020202020204" pitchFamily="34" charset="0"/>
                <a:cs typeface="Arial" panose="020B0604020202020204" pitchFamily="34" charset="0"/>
              </a:rPr>
              <a:t>vị</a:t>
            </a:r>
            <a:r>
              <a:rPr lang="en-US" sz="4000" b="1" dirty="0">
                <a:solidFill>
                  <a:srgbClr val="002060"/>
                </a:solidFill>
                <a:latin typeface="Arial" panose="020B0604020202020204" pitchFamily="34" charset="0"/>
                <a:cs typeface="Arial" panose="020B0604020202020204" pitchFamily="34" charset="0"/>
              </a:rPr>
              <a:t> KD</a:t>
            </a:r>
          </a:p>
        </p:txBody>
      </p:sp>
      <p:sp>
        <p:nvSpPr>
          <p:cNvPr id="4" name="TextBox 3">
            <a:extLst>
              <a:ext uri="{FF2B5EF4-FFF2-40B4-BE49-F238E27FC236}">
                <a16:creationId xmlns:a16="http://schemas.microsoft.com/office/drawing/2014/main" id="{0D6CCDD6-DFC1-C0EC-A96F-778DBAED490C}"/>
              </a:ext>
            </a:extLst>
          </p:cNvPr>
          <p:cNvSpPr txBox="1"/>
          <p:nvPr/>
        </p:nvSpPr>
        <p:spPr>
          <a:xfrm>
            <a:off x="1845945" y="5980338"/>
            <a:ext cx="4253949" cy="3785652"/>
          </a:xfrm>
          <a:prstGeom prst="rect">
            <a:avLst/>
          </a:prstGeom>
          <a:noFill/>
        </p:spPr>
        <p:txBody>
          <a:bodyPr wrap="square" rtlCol="0">
            <a:spAutoFit/>
          </a:bodyPr>
          <a:lstStyle/>
          <a:p>
            <a:pPr algn="just"/>
            <a:r>
              <a:rPr lang="en-US" sz="4000" dirty="0">
                <a:solidFill>
                  <a:srgbClr val="4A206A"/>
                </a:solidFill>
                <a:latin typeface="Arial" panose="020B0604020202020204" pitchFamily="34" charset="0"/>
                <a:cs typeface="Arial" panose="020B0604020202020204" pitchFamily="34" charset="0"/>
              </a:rPr>
              <a:t>Chi </a:t>
            </a:r>
            <a:r>
              <a:rPr lang="en-US" sz="4000" dirty="0" err="1">
                <a:solidFill>
                  <a:srgbClr val="4A206A"/>
                </a:solidFill>
                <a:latin typeface="Arial" panose="020B0604020202020204" pitchFamily="34" charset="0"/>
                <a:cs typeface="Arial" panose="020B0604020202020204" pitchFamily="34" charset="0"/>
              </a:rPr>
              <a:t>phối</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toàn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bộ</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hoạt</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động</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của</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cả</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Tổ</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chức</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kinh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doanh</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có</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Quy</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mô</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cả</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tập</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đoàn</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Tổng</a:t>
            </a:r>
            <a:r>
              <a:rPr lang="en-US" sz="4000" dirty="0">
                <a:solidFill>
                  <a:srgbClr val="4A206A"/>
                </a:solidFill>
                <a:latin typeface="Arial" panose="020B0604020202020204" pitchFamily="34" charset="0"/>
                <a:cs typeface="Arial" panose="020B0604020202020204" pitchFamily="34" charset="0"/>
              </a:rPr>
              <a:t> </a:t>
            </a:r>
            <a:r>
              <a:rPr lang="en-US" sz="4000" dirty="0" err="1">
                <a:solidFill>
                  <a:srgbClr val="4A206A"/>
                </a:solidFill>
                <a:latin typeface="Arial" panose="020B0604020202020204" pitchFamily="34" charset="0"/>
                <a:cs typeface="Arial" panose="020B0604020202020204" pitchFamily="34" charset="0"/>
              </a:rPr>
              <a:t>công</a:t>
            </a:r>
            <a:r>
              <a:rPr lang="en-US" sz="4000" dirty="0">
                <a:solidFill>
                  <a:srgbClr val="4A206A"/>
                </a:solidFill>
                <a:latin typeface="Arial" panose="020B0604020202020204" pitchFamily="34" charset="0"/>
                <a:cs typeface="Arial" panose="020B0604020202020204" pitchFamily="34" charset="0"/>
              </a:rPr>
              <a:t> ty...</a:t>
            </a:r>
          </a:p>
        </p:txBody>
      </p:sp>
      <p:sp>
        <p:nvSpPr>
          <p:cNvPr id="6" name="TextBox 5">
            <a:extLst>
              <a:ext uri="{FF2B5EF4-FFF2-40B4-BE49-F238E27FC236}">
                <a16:creationId xmlns:a16="http://schemas.microsoft.com/office/drawing/2014/main" id="{FA383AE9-9B99-737E-12A9-2AE1BD8F92FA}"/>
              </a:ext>
            </a:extLst>
          </p:cNvPr>
          <p:cNvSpPr txBox="1"/>
          <p:nvPr/>
        </p:nvSpPr>
        <p:spPr>
          <a:xfrm>
            <a:off x="7281854" y="5457326"/>
            <a:ext cx="4125194" cy="4524315"/>
          </a:xfrm>
          <a:prstGeom prst="rect">
            <a:avLst/>
          </a:prstGeom>
          <a:noFill/>
        </p:spPr>
        <p:txBody>
          <a:bodyPr wrap="square" rtlCol="0">
            <a:spAutoFit/>
          </a:bodyPr>
          <a:lstStyle/>
          <a:p>
            <a:pPr algn="just"/>
            <a:r>
              <a:rPr lang="en-US" sz="3600" dirty="0" err="1">
                <a:solidFill>
                  <a:srgbClr val="4A206A"/>
                </a:solidFill>
                <a:latin typeface="Arial" panose="020B0604020202020204" pitchFamily="34" charset="0"/>
                <a:cs typeface="Arial" panose="020B0604020202020204" pitchFamily="34" charset="0"/>
              </a:rPr>
              <a:t>Phát</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triển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và</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bảo</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vệ</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lợi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thế</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cạnh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tranh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cho</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sản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phẩm</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và</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dịch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vụ</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cho</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mỗi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đơn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vị</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kinh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doanh</a:t>
            </a:r>
            <a:r>
              <a:rPr lang="en-US" sz="3600" dirty="0">
                <a:solidFill>
                  <a:srgbClr val="4A206A"/>
                </a:solidFill>
                <a:latin typeface="Arial" panose="020B0604020202020204" pitchFamily="34" charset="0"/>
                <a:cs typeface="Arial" panose="020B0604020202020204" pitchFamily="34" charset="0"/>
              </a:rPr>
              <a:t> (1 </a:t>
            </a:r>
            <a:r>
              <a:rPr lang="en-US" sz="3600" dirty="0" err="1">
                <a:solidFill>
                  <a:srgbClr val="4A206A"/>
                </a:solidFill>
                <a:latin typeface="Arial" panose="020B0604020202020204" pitchFamily="34" charset="0"/>
                <a:cs typeface="Arial" panose="020B0604020202020204" pitchFamily="34" charset="0"/>
              </a:rPr>
              <a:t>cty</a:t>
            </a:r>
            <a:r>
              <a:rPr lang="en-US" sz="3600" dirty="0">
                <a:solidFill>
                  <a:srgbClr val="4A206A"/>
                </a:solidFill>
                <a:latin typeface="Arial" panose="020B0604020202020204" pitchFamily="34" charset="0"/>
                <a:cs typeface="Arial" panose="020B0604020202020204" pitchFamily="34" charset="0"/>
              </a:rPr>
              <a:t> con, </a:t>
            </a:r>
            <a:r>
              <a:rPr lang="en-US" sz="3600" dirty="0" err="1">
                <a:solidFill>
                  <a:srgbClr val="4A206A"/>
                </a:solidFill>
                <a:latin typeface="Arial" panose="020B0604020202020204" pitchFamily="34" charset="0"/>
                <a:cs typeface="Arial" panose="020B0604020202020204" pitchFamily="34" charset="0"/>
              </a:rPr>
              <a:t>cty</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thành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viên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hoặc</a:t>
            </a:r>
            <a:r>
              <a:rPr lang="en-US" sz="3600" dirty="0">
                <a:solidFill>
                  <a:srgbClr val="4A206A"/>
                </a:solidFill>
                <a:latin typeface="Arial" panose="020B0604020202020204" pitchFamily="34" charset="0"/>
                <a:cs typeface="Arial" panose="020B0604020202020204" pitchFamily="34" charset="0"/>
              </a:rPr>
              <a:t> 1 </a:t>
            </a:r>
            <a:r>
              <a:rPr lang="en-US" sz="3600" dirty="0" err="1">
                <a:solidFill>
                  <a:srgbClr val="4A206A"/>
                </a:solidFill>
                <a:latin typeface="Arial" panose="020B0604020202020204" pitchFamily="34" charset="0"/>
                <a:cs typeface="Arial" panose="020B0604020202020204" pitchFamily="34" charset="0"/>
              </a:rPr>
              <a:t>nhãn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hàng</a:t>
            </a:r>
            <a:r>
              <a:rPr lang="en-US" sz="3600" dirty="0">
                <a:solidFill>
                  <a:srgbClr val="4A206A"/>
                </a:solidFill>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FD56E1C5-B578-8B16-A35A-744758DBDDA4}"/>
              </a:ext>
            </a:extLst>
          </p:cNvPr>
          <p:cNvSpPr txBox="1"/>
          <p:nvPr/>
        </p:nvSpPr>
        <p:spPr>
          <a:xfrm>
            <a:off x="12348125" y="5219700"/>
            <a:ext cx="4997873" cy="5078313"/>
          </a:xfrm>
          <a:prstGeom prst="rect">
            <a:avLst/>
          </a:prstGeom>
          <a:noFill/>
        </p:spPr>
        <p:txBody>
          <a:bodyPr wrap="square" rtlCol="0">
            <a:spAutoFit/>
          </a:bodyPr>
          <a:lstStyle/>
          <a:p>
            <a:pPr algn="just"/>
            <a:r>
              <a:rPr lang="en-US" sz="3600" dirty="0" err="1">
                <a:solidFill>
                  <a:srgbClr val="4A206A"/>
                </a:solidFill>
                <a:latin typeface="Arial" panose="020B0604020202020204" pitchFamily="34" charset="0"/>
                <a:cs typeface="Arial" panose="020B0604020202020204" pitchFamily="34" charset="0"/>
              </a:rPr>
              <a:t>Ứng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dụng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vào</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quá</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trình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tác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nghiệp</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của</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các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bộ</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phận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năng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trong</a:t>
            </a:r>
            <a:r>
              <a:rPr lang="en-US" sz="3600" dirty="0">
                <a:solidFill>
                  <a:srgbClr val="4A206A"/>
                </a:solidFill>
                <a:latin typeface="Arial" panose="020B0604020202020204" pitchFamily="34" charset="0"/>
                <a:cs typeface="Arial" panose="020B0604020202020204" pitchFamily="34" charset="0"/>
              </a:rPr>
              <a:t> 1 </a:t>
            </a:r>
            <a:r>
              <a:rPr lang="en-US" sz="3600" dirty="0" err="1">
                <a:solidFill>
                  <a:srgbClr val="4A206A"/>
                </a:solidFill>
                <a:latin typeface="Arial" panose="020B0604020202020204" pitchFamily="34" charset="0"/>
                <a:cs typeface="Arial" panose="020B0604020202020204" pitchFamily="34" charset="0"/>
              </a:rPr>
              <a:t>tổ</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kinh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doanh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năng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tài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chính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chiến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lược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tài</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chính</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chức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năng</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nhân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lực</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có</a:t>
            </a:r>
            <a:r>
              <a:rPr lang="en-US" sz="3600" dirty="0">
                <a:solidFill>
                  <a:srgbClr val="4A206A"/>
                </a:solidFill>
                <a:latin typeface="Arial" panose="020B0604020202020204" pitchFamily="34" charset="0"/>
                <a:cs typeface="Arial" panose="020B0604020202020204" pitchFamily="34" charset="0"/>
              </a:rPr>
              <a:t> CL </a:t>
            </a:r>
            <a:r>
              <a:rPr lang="en-US" sz="3600" dirty="0" err="1">
                <a:solidFill>
                  <a:srgbClr val="4A206A"/>
                </a:solidFill>
                <a:latin typeface="Arial" panose="020B0604020202020204" pitchFamily="34" charset="0"/>
                <a:cs typeface="Arial" panose="020B0604020202020204" pitchFamily="34" charset="0"/>
              </a:rPr>
              <a:t>nguồn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nhân</a:t>
            </a:r>
            <a:r>
              <a:rPr lang="en-US" sz="3600" dirty="0">
                <a:solidFill>
                  <a:srgbClr val="4A206A"/>
                </a:solidFill>
                <a:latin typeface="Arial" panose="020B0604020202020204" pitchFamily="34" charset="0"/>
                <a:cs typeface="Arial" panose="020B0604020202020204" pitchFamily="34" charset="0"/>
              </a:rPr>
              <a:t> </a:t>
            </a:r>
            <a:r>
              <a:rPr lang="en-US" sz="3600" dirty="0" err="1">
                <a:solidFill>
                  <a:srgbClr val="4A206A"/>
                </a:solidFill>
                <a:latin typeface="Arial" panose="020B0604020202020204" pitchFamily="34" charset="0"/>
                <a:cs typeface="Arial" panose="020B0604020202020204" pitchFamily="34" charset="0"/>
              </a:rPr>
              <a:t>lực</a:t>
            </a:r>
            <a:r>
              <a:rPr lang="en-US" sz="3600" dirty="0">
                <a:solidFill>
                  <a:srgbClr val="4A206A"/>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10210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8646319" y="492919"/>
            <a:ext cx="10287000" cy="9301162"/>
          </a:xfrm>
          <a:prstGeom prst="rect">
            <a:avLst/>
          </a:prstGeom>
        </p:spPr>
      </p:pic>
      <p:pic>
        <p:nvPicPr>
          <p:cNvPr id="4" name="Picture 4"/>
          <p:cNvPicPr>
            <a:picLocks noChangeAspect="1"/>
          </p:cNvPicPr>
          <p:nvPr/>
        </p:nvPicPr>
        <p:blipFill>
          <a:blip r:embed="rId4"/>
          <a:srcRect/>
          <a:stretch>
            <a:fillRect/>
          </a:stretch>
        </p:blipFill>
        <p:spPr>
          <a:xfrm>
            <a:off x="11108050" y="8280628"/>
            <a:ext cx="4245101" cy="838407"/>
          </a:xfrm>
          <a:prstGeom prst="rect">
            <a:avLst/>
          </a:prstGeom>
        </p:spPr>
      </p:pic>
      <p:grpSp>
        <p:nvGrpSpPr>
          <p:cNvPr id="27" name="Group 27"/>
          <p:cNvGrpSpPr/>
          <p:nvPr/>
        </p:nvGrpSpPr>
        <p:grpSpPr>
          <a:xfrm>
            <a:off x="15701935" y="9544050"/>
            <a:ext cx="473857" cy="473857"/>
            <a:chOff x="0" y="0"/>
            <a:chExt cx="812800" cy="812800"/>
          </a:xfrm>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9" name="TextBox 2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0" name="Group 30"/>
          <p:cNvGrpSpPr/>
          <p:nvPr/>
        </p:nvGrpSpPr>
        <p:grpSpPr>
          <a:xfrm>
            <a:off x="16790205" y="9544050"/>
            <a:ext cx="473857" cy="473857"/>
            <a:chOff x="0" y="0"/>
            <a:chExt cx="812800" cy="812800"/>
          </a:xfrm>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2" name="TextBox 3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p:cNvGrpSpPr/>
          <p:nvPr/>
        </p:nvGrpSpPr>
        <p:grpSpPr>
          <a:xfrm>
            <a:off x="15938863" y="9544050"/>
            <a:ext cx="1088270" cy="473857"/>
            <a:chOff x="0" y="0"/>
            <a:chExt cx="286623" cy="124802"/>
          </a:xfrm>
        </p:grpSpPr>
        <p:sp>
          <p:nvSpPr>
            <p:cNvPr id="34" name="Freeform 34"/>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5" name="TextBox 3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5938863" y="9660329"/>
            <a:ext cx="1088270" cy="269875"/>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Kollektif" panose="020B0604020101010102"/>
                <a:ea typeface="+mn-ea"/>
                <a:cs typeface="+mn-cs"/>
              </a:rPr>
              <a:t>11/12</a:t>
            </a:r>
          </a:p>
        </p:txBody>
      </p:sp>
      <p:grpSp>
        <p:nvGrpSpPr>
          <p:cNvPr id="37" name="Group 37"/>
          <p:cNvGrpSpPr/>
          <p:nvPr/>
        </p:nvGrpSpPr>
        <p:grpSpPr>
          <a:xfrm>
            <a:off x="8674905" y="9544050"/>
            <a:ext cx="473857" cy="473857"/>
            <a:chOff x="0" y="0"/>
            <a:chExt cx="812800" cy="812800"/>
          </a:xfrm>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9" name="TextBox 39"/>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0" name="Group 40"/>
          <p:cNvGrpSpPr/>
          <p:nvPr/>
        </p:nvGrpSpPr>
        <p:grpSpPr>
          <a:xfrm>
            <a:off x="9139238" y="9544050"/>
            <a:ext cx="473857" cy="473857"/>
            <a:chOff x="0" y="0"/>
            <a:chExt cx="812800" cy="812800"/>
          </a:xfrm>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42" name="TextBox 42"/>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3" name="Group 43"/>
          <p:cNvGrpSpPr/>
          <p:nvPr/>
        </p:nvGrpSpPr>
        <p:grpSpPr>
          <a:xfrm>
            <a:off x="8911834" y="9544050"/>
            <a:ext cx="464332" cy="473857"/>
            <a:chOff x="0" y="0"/>
            <a:chExt cx="122293" cy="124802"/>
          </a:xfrm>
        </p:grpSpPr>
        <p:sp>
          <p:nvSpPr>
            <p:cNvPr id="44" name="Freeform 44"/>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45" name="TextBox 45"/>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6" name="Picture 4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66" name="Rectangle 20">
            <a:extLst>
              <a:ext uri="{FF2B5EF4-FFF2-40B4-BE49-F238E27FC236}">
                <a16:creationId xmlns:a16="http://schemas.microsoft.com/office/drawing/2014/main" id="{ABCEF2F5-80D2-0D52-027F-00AAD7412E6E}"/>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endParaRPr lang="en-US"/>
          </a:p>
        </p:txBody>
      </p:sp>
      <p:sp>
        <p:nvSpPr>
          <p:cNvPr id="67" name="Rectangle 23">
            <a:extLst>
              <a:ext uri="{FF2B5EF4-FFF2-40B4-BE49-F238E27FC236}">
                <a16:creationId xmlns:a16="http://schemas.microsoft.com/office/drawing/2014/main" id="{C6BF96D6-677D-3FA0-4D5D-BBEE48D9D016}"/>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68" name="Rectangle 24">
            <a:extLst>
              <a:ext uri="{FF2B5EF4-FFF2-40B4-BE49-F238E27FC236}">
                <a16:creationId xmlns:a16="http://schemas.microsoft.com/office/drawing/2014/main" id="{D92D8663-6036-2890-8462-7C1FE9AA63B8}"/>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9" name="AutoShape 22">
            <a:extLst>
              <a:ext uri="{FF2B5EF4-FFF2-40B4-BE49-F238E27FC236}">
                <a16:creationId xmlns:a16="http://schemas.microsoft.com/office/drawing/2014/main" id="{62DB7A5E-7E19-DEF4-C121-C900A6806B0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extBox 2">
            <a:extLst>
              <a:ext uri="{FF2B5EF4-FFF2-40B4-BE49-F238E27FC236}">
                <a16:creationId xmlns:a16="http://schemas.microsoft.com/office/drawing/2014/main" id="{999BF195-011D-677C-10EE-1DE401908437}"/>
              </a:ext>
            </a:extLst>
          </p:cNvPr>
          <p:cNvSpPr txBox="1"/>
          <p:nvPr/>
        </p:nvSpPr>
        <p:spPr>
          <a:xfrm>
            <a:off x="1090133" y="381000"/>
            <a:ext cx="7133624" cy="807913"/>
          </a:xfrm>
          <a:prstGeom prst="rect">
            <a:avLst/>
          </a:prstGeom>
        </p:spPr>
        <p:txBody>
          <a:bodyPr lIns="0" tIns="0" rIns="0" bIns="0" rtlCol="0" anchor="t">
            <a:spAutoFit/>
          </a:bodyPr>
          <a:lstStyle/>
          <a:p>
            <a:pPr marL="0" marR="0" lvl="0" indent="0" algn="ctr" defTabSz="914400" rtl="0" eaLnBrk="1" fontAlgn="auto" latinLnBrk="0" hangingPunct="1">
              <a:lnSpc>
                <a:spcPts val="63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rPr>
              <a:t>Y</a:t>
            </a:r>
            <a:r>
              <a:rPr lang="en-US" sz="5400" b="1" dirty="0">
                <a:solidFill>
                  <a:srgbClr val="24225C"/>
                </a:solidFill>
                <a:latin typeface="Arial" panose="020B0604020202020204" pitchFamily="34" charset="0"/>
                <a:cs typeface="Arial" panose="020B0604020202020204" pitchFamily="34" charset="0"/>
              </a:rPr>
              <a:t>ÊU CẦU</a:t>
            </a:r>
            <a:endParaRPr kumimoji="0" lang="en-US" sz="5400" b="1" i="0" u="none" strike="noStrike" kern="1200" cap="none" spc="0" normalizeH="0" baseline="0" noProof="0" dirty="0">
              <a:ln>
                <a:noFill/>
              </a:ln>
              <a:solidFill>
                <a:srgbClr val="24225C"/>
              </a:solidFill>
              <a:effectLst/>
              <a:uLnTx/>
              <a:uFillTx/>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3AFC7FE-EB24-4E3A-F184-86AB21A8C351}"/>
              </a:ext>
            </a:extLst>
          </p:cNvPr>
          <p:cNvSpPr txBox="1"/>
          <p:nvPr/>
        </p:nvSpPr>
        <p:spPr>
          <a:xfrm>
            <a:off x="275410" y="1249996"/>
            <a:ext cx="8956694" cy="8710077"/>
          </a:xfrm>
          <a:prstGeom prst="rect">
            <a:avLst/>
          </a:prstGeom>
          <a:noFill/>
        </p:spPr>
        <p:txBody>
          <a:bodyPr wrap="square" rtlCol="0">
            <a:spAutoFit/>
          </a:bodyPr>
          <a:lstStyle/>
          <a:p>
            <a:r>
              <a:rPr lang="vi-VN" sz="4000" b="1" i="1" dirty="0">
                <a:solidFill>
                  <a:srgbClr val="4A206A"/>
                </a:solidFill>
                <a:effectLst/>
              </a:rPr>
              <a:t>Tăng thêm sức mạnh của DN và giúp giành được lợi thế cạnh tranh và Đảm bảo an toàn kinh doanh. </a:t>
            </a:r>
            <a:endParaRPr lang="en-US" sz="4000" b="1" i="1" dirty="0">
              <a:solidFill>
                <a:srgbClr val="4A206A"/>
              </a:solidFill>
              <a:effectLst/>
            </a:endParaRPr>
          </a:p>
          <a:p>
            <a:pPr marL="571500" indent="-571500">
              <a:buFontTx/>
              <a:buChar char="-"/>
            </a:pPr>
            <a:r>
              <a:rPr lang="vi-VN" sz="4000" b="0" i="0" dirty="0">
                <a:solidFill>
                  <a:srgbClr val="4A206A"/>
                </a:solidFill>
                <a:effectLst/>
              </a:rPr>
              <a:t>Xác định rõ phạm vi, mục tiêu và những điều kiện cơ bản để thực hiện mục tiêu </a:t>
            </a:r>
            <a:endParaRPr lang="en-US" sz="4000" b="0" i="0" dirty="0">
              <a:solidFill>
                <a:srgbClr val="4A206A"/>
              </a:solidFill>
              <a:effectLst/>
            </a:endParaRPr>
          </a:p>
          <a:p>
            <a:pPr marL="571500" indent="-571500">
              <a:buFontTx/>
              <a:buChar char="-"/>
            </a:pPr>
            <a:r>
              <a:rPr lang="vi-VN" sz="4000" b="0" i="0" dirty="0">
                <a:solidFill>
                  <a:srgbClr val="4A206A"/>
                </a:solidFill>
                <a:effectLst/>
              </a:rPr>
              <a:t>Xây dựng dựa trên dự báo về môi trường tương lai. Bên cạnh chiến lược chính thức, DN cần phải có chiến lược dự phòng </a:t>
            </a:r>
          </a:p>
          <a:p>
            <a:pPr marL="571500" indent="-571500">
              <a:buFontTx/>
              <a:buChar char="-"/>
            </a:pPr>
            <a:r>
              <a:rPr lang="vi-VN" sz="4000" b="0" i="0" dirty="0">
                <a:solidFill>
                  <a:srgbClr val="4A206A"/>
                </a:solidFill>
                <a:effectLst/>
              </a:rPr>
              <a:t>Chiến lược phải là kết quả của sự phối hợp giữa 3R: Resource (Nguồn lực), Reality (Thời cơ), Ripeness C C (Chín muồi)</a:t>
            </a:r>
            <a:endParaRPr lang="en-US" sz="4000" dirty="0">
              <a:solidFill>
                <a:srgbClr val="4A206A"/>
              </a:solidFill>
            </a:endParaRPr>
          </a:p>
        </p:txBody>
      </p:sp>
      <p:pic>
        <p:nvPicPr>
          <p:cNvPr id="9" name="Picture 8" descr="Graphical user interface&#10;&#10;Description automatically generated">
            <a:extLst>
              <a:ext uri="{FF2B5EF4-FFF2-40B4-BE49-F238E27FC236}">
                <a16:creationId xmlns:a16="http://schemas.microsoft.com/office/drawing/2014/main" id="{CEF26C90-3F71-42CF-51DF-F2E6F5ACBA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04339" y="0"/>
            <a:ext cx="9483700" cy="10287000"/>
          </a:xfrm>
          <a:prstGeom prst="rect">
            <a:avLst/>
          </a:prstGeom>
          <a:ln>
            <a:noFill/>
          </a:ln>
          <a:effectLst>
            <a:softEdge rad="112500"/>
          </a:effectLst>
        </p:spPr>
      </p:pic>
    </p:spTree>
    <p:extLst>
      <p:ext uri="{BB962C8B-B14F-4D97-AF65-F5344CB8AC3E}">
        <p14:creationId xmlns:p14="http://schemas.microsoft.com/office/powerpoint/2010/main" val="225333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ree, grass, outdoor, plant&#10;&#10;Description automatically generated">
            <a:extLst>
              <a:ext uri="{FF2B5EF4-FFF2-40B4-BE49-F238E27FC236}">
                <a16:creationId xmlns:a16="http://schemas.microsoft.com/office/drawing/2014/main" id="{F5006E97-43AB-4B67-E7D4-662CD2924770}"/>
              </a:ext>
            </a:extLst>
          </p:cNvPr>
          <p:cNvPicPr>
            <a:picLocks noChangeAspect="1"/>
          </p:cNvPicPr>
          <p:nvPr/>
        </p:nvPicPr>
        <p:blipFill rotWithShape="1">
          <a:blip r:embed="rId2">
            <a:extLst>
              <a:ext uri="{28A0092B-C50C-407E-A947-70E740481C1C}">
                <a14:useLocalDpi xmlns:a14="http://schemas.microsoft.com/office/drawing/2010/main" val="0"/>
              </a:ext>
            </a:extLst>
          </a:blip>
          <a:srcRect l="9453" t="9091" r="25910"/>
          <a:stretch/>
        </p:blipFill>
        <p:spPr>
          <a:xfrm>
            <a:off x="5285232" y="10"/>
            <a:ext cx="13002768" cy="10286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 y="0"/>
            <a:ext cx="14008809" cy="10287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A73C05-BFB9-1675-1C33-AED58AE3726B}"/>
              </a:ext>
            </a:extLst>
          </p:cNvPr>
          <p:cNvSpPr txBox="1"/>
          <p:nvPr/>
        </p:nvSpPr>
        <p:spPr>
          <a:xfrm>
            <a:off x="716971" y="1683544"/>
            <a:ext cx="6035040" cy="480620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b="1" dirty="0">
                <a:latin typeface="Arial" panose="020B0604020202020204" pitchFamily="34" charset="0"/>
                <a:ea typeface="+mj-ea"/>
                <a:cs typeface="Arial" panose="020B0604020202020204" pitchFamily="34" charset="0"/>
              </a:rPr>
              <a:t>1.2. </a:t>
            </a:r>
            <a:r>
              <a:rPr lang="en-US" sz="6000" b="1" dirty="0" err="1">
                <a:latin typeface="Arial" panose="020B0604020202020204" pitchFamily="34" charset="0"/>
                <a:ea typeface="+mj-ea"/>
                <a:cs typeface="Arial" panose="020B0604020202020204" pitchFamily="34" charset="0"/>
              </a:rPr>
              <a:t>Môi</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trường</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kinh</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doanh</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của</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doanh</a:t>
            </a:r>
            <a:r>
              <a:rPr lang="en-US" sz="6000" b="1" dirty="0">
                <a:latin typeface="Arial" panose="020B0604020202020204" pitchFamily="34" charset="0"/>
                <a:ea typeface="+mj-ea"/>
                <a:cs typeface="Arial" panose="020B0604020202020204" pitchFamily="34" charset="0"/>
              </a:rPr>
              <a:t> </a:t>
            </a:r>
            <a:r>
              <a:rPr lang="en-US" sz="6000" b="1" dirty="0" err="1">
                <a:latin typeface="Arial" panose="020B0604020202020204" pitchFamily="34" charset="0"/>
                <a:ea typeface="+mj-ea"/>
                <a:cs typeface="Arial" panose="020B0604020202020204" pitchFamily="34" charset="0"/>
              </a:rPr>
              <a:t>nghiệp</a:t>
            </a:r>
            <a:endParaRPr lang="en-US" sz="6000" b="1" dirty="0">
              <a:latin typeface="Arial" panose="020B0604020202020204" pitchFamily="34" charset="0"/>
              <a:ea typeface="+mj-ea"/>
              <a:cs typeface="Arial" panose="020B0604020202020204" pitchFamily="34" charset="0"/>
            </a:endParaRPr>
          </a:p>
          <a:p>
            <a:pPr>
              <a:lnSpc>
                <a:spcPct val="90000"/>
              </a:lnSpc>
              <a:spcBef>
                <a:spcPct val="0"/>
              </a:spcBef>
              <a:spcAft>
                <a:spcPts val="600"/>
              </a:spcAft>
            </a:pPr>
            <a:endParaRPr lang="en-US" sz="6000" dirty="0">
              <a:latin typeface="Arial" panose="020B0604020202020204" pitchFamily="34" charset="0"/>
              <a:ea typeface="+mj-ea"/>
              <a:cs typeface="Arial" panose="020B0604020202020204" pitchFamily="34" charset="0"/>
            </a:endParaRP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39882" y="520187"/>
            <a:ext cx="219456"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3" y="6820380"/>
            <a:ext cx="5966460" cy="27432"/>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FAFBA4-ABD8-4000-B9B4-3526306E04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459"/>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9D87B537-556B-B553-1C20-F1CC12CCE75D}"/>
              </a:ext>
            </a:extLst>
          </p:cNvPr>
          <p:cNvPicPr>
            <a:picLocks noChangeAspect="1"/>
          </p:cNvPicPr>
          <p:nvPr/>
        </p:nvPicPr>
        <p:blipFill rotWithShape="1">
          <a:blip r:embed="rId2">
            <a:extLst>
              <a:ext uri="{28A0092B-C50C-407E-A947-70E740481C1C}">
                <a14:useLocalDpi xmlns:a14="http://schemas.microsoft.com/office/drawing/2010/main" val="0"/>
              </a:ext>
            </a:extLst>
          </a:blip>
          <a:srcRect t="7546" r="-1" b="19106"/>
          <a:stretch/>
        </p:blipFill>
        <p:spPr>
          <a:xfrm>
            <a:off x="973015" y="10"/>
            <a:ext cx="17314985" cy="10286990"/>
          </a:xfrm>
          <a:prstGeom prst="rect">
            <a:avLst/>
          </a:prstGeom>
        </p:spPr>
      </p:pic>
      <p:sp>
        <p:nvSpPr>
          <p:cNvPr id="10" name="Freeform 6">
            <a:extLst>
              <a:ext uri="{FF2B5EF4-FFF2-40B4-BE49-F238E27FC236}">
                <a16:creationId xmlns:a16="http://schemas.microsoft.com/office/drawing/2014/main" id="{DD9635A0-4BFB-49E0-A0EE-41911698F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6567" y="0"/>
            <a:ext cx="1328737" cy="10287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bg1"/>
          </a:solidFill>
          <a:ln w="0">
            <a:noFill/>
            <a:prstDash val="solid"/>
            <a:round/>
            <a:headEnd/>
            <a:tailEnd/>
          </a:ln>
        </p:spPr>
        <p:txBody>
          <a:bodyPr/>
          <a:lstStyle/>
          <a:p>
            <a:endParaRPr lang="en-US"/>
          </a:p>
        </p:txBody>
      </p:sp>
      <p:sp>
        <p:nvSpPr>
          <p:cNvPr id="12" name="Freeform 6">
            <a:extLst>
              <a:ext uri="{FF2B5EF4-FFF2-40B4-BE49-F238E27FC236}">
                <a16:creationId xmlns:a16="http://schemas.microsoft.com/office/drawing/2014/main" id="{74E5C9C3-37C9-425E-A935-0CE649921D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328737" cy="10287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1"/>
          </a:solidFill>
          <a:ln w="0">
            <a:noFill/>
            <a:prstDash val="solid"/>
            <a:round/>
            <a:headEnd/>
            <a:tailEnd/>
          </a:ln>
        </p:spPr>
        <p:txBody>
          <a:bodyPr/>
          <a:lstStyle/>
          <a:p>
            <a:endParaRPr lang="en-US"/>
          </a:p>
        </p:txBody>
      </p:sp>
      <p:sp>
        <p:nvSpPr>
          <p:cNvPr id="14" name="Freeform 6">
            <a:extLst>
              <a:ext uri="{FF2B5EF4-FFF2-40B4-BE49-F238E27FC236}">
                <a16:creationId xmlns:a16="http://schemas.microsoft.com/office/drawing/2014/main" id="{2526C943-4313-4653-93E0-80AA1FD610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328737" cy="10287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40000"/>
            </a:schemeClr>
          </a:solidFill>
          <a:ln w="0">
            <a:noFill/>
            <a:prstDash val="solid"/>
            <a:round/>
            <a:headEnd/>
            <a:tailEnd/>
          </a:ln>
        </p:spPr>
        <p:txBody>
          <a:bodyPr/>
          <a:lstStyle/>
          <a:p>
            <a:endParaRPr lang="en-US"/>
          </a:p>
        </p:txBody>
      </p:sp>
    </p:spTree>
    <p:extLst>
      <p:ext uri="{BB962C8B-B14F-4D97-AF65-F5344CB8AC3E}">
        <p14:creationId xmlns:p14="http://schemas.microsoft.com/office/powerpoint/2010/main" val="3168353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61">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63">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90110" cy="10286313"/>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4" name="Group 65">
            <a:extLst>
              <a:ext uri="{FF2B5EF4-FFF2-40B4-BE49-F238E27FC236}">
                <a16:creationId xmlns:a16="http://schemas.microsoft.com/office/drawing/2014/main" id="{9C6E8597-0CCE-4A8A-9326-AA52691A1C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0125" y="960120"/>
            <a:ext cx="1692574" cy="1270809"/>
            <a:chOff x="5307830" y="325570"/>
            <a:chExt cx="1128382" cy="847206"/>
          </a:xfrm>
        </p:grpSpPr>
        <p:sp>
          <p:nvSpPr>
            <p:cNvPr id="75" name="Freeform 5">
              <a:extLst>
                <a:ext uri="{FF2B5EF4-FFF2-40B4-BE49-F238E27FC236}">
                  <a16:creationId xmlns:a16="http://schemas.microsoft.com/office/drawing/2014/main" id="{E78FE76E-DF1D-420B-957F-8ECE93C02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76" name="Freeform 5">
              <a:extLst>
                <a:ext uri="{FF2B5EF4-FFF2-40B4-BE49-F238E27FC236}">
                  <a16:creationId xmlns:a16="http://schemas.microsoft.com/office/drawing/2014/main" id="{CF2F61F0-9758-4DEF-AC08-7B00F04A46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57" name="TextBox 57"/>
          <p:cNvSpPr txBox="1"/>
          <p:nvPr/>
        </p:nvSpPr>
        <p:spPr>
          <a:xfrm>
            <a:off x="1406275" y="1688077"/>
            <a:ext cx="6331451" cy="133786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800" b="1" dirty="0">
                <a:solidFill>
                  <a:schemeClr val="bg1"/>
                </a:solidFill>
                <a:latin typeface="Arial" panose="020B0604020202020204" pitchFamily="34" charset="0"/>
                <a:ea typeface="+mj-ea"/>
                <a:cs typeface="Arial" panose="020B0604020202020204" pitchFamily="34" charset="0"/>
              </a:rPr>
              <a:t>MÔI TRƯỜNG VĨ MÔ </a:t>
            </a:r>
          </a:p>
        </p:txBody>
      </p:sp>
      <p:pic>
        <p:nvPicPr>
          <p:cNvPr id="34" name="Picture 33">
            <a:extLst>
              <a:ext uri="{FF2B5EF4-FFF2-40B4-BE49-F238E27FC236}">
                <a16:creationId xmlns:a16="http://schemas.microsoft.com/office/drawing/2014/main" id="{41D8A797-04D1-4A46-17C0-C476CF2B1DC8}"/>
              </a:ext>
            </a:extLst>
          </p:cNvPr>
          <p:cNvPicPr>
            <a:picLocks noChangeAspect="1"/>
          </p:cNvPicPr>
          <p:nvPr/>
        </p:nvPicPr>
        <p:blipFill>
          <a:blip r:embed="rId2"/>
          <a:stretch>
            <a:fillRect/>
          </a:stretch>
        </p:blipFill>
        <p:spPr>
          <a:xfrm>
            <a:off x="9144001" y="2705100"/>
            <a:ext cx="9316530" cy="5791200"/>
          </a:xfrm>
          <a:prstGeom prst="rect">
            <a:avLst/>
          </a:prstGeom>
        </p:spPr>
      </p:pic>
      <p:sp>
        <p:nvSpPr>
          <p:cNvPr id="30" name="TextBox 29">
            <a:extLst>
              <a:ext uri="{FF2B5EF4-FFF2-40B4-BE49-F238E27FC236}">
                <a16:creationId xmlns:a16="http://schemas.microsoft.com/office/drawing/2014/main" id="{9EA58313-4CD1-A204-6B00-BC87C601FD89}"/>
              </a:ext>
            </a:extLst>
          </p:cNvPr>
          <p:cNvSpPr txBox="1"/>
          <p:nvPr/>
        </p:nvSpPr>
        <p:spPr>
          <a:xfrm>
            <a:off x="381000" y="3375970"/>
            <a:ext cx="8026043" cy="6276576"/>
          </a:xfrm>
          <a:prstGeom prst="rect">
            <a:avLst/>
          </a:prstGeom>
        </p:spPr>
        <p:txBody>
          <a:bodyPr vert="horz" lIns="91440" tIns="45720" rIns="91440" bIns="45720" rtlCol="0" anchor="t">
            <a:noAutofit/>
          </a:bodyPr>
          <a:lstStyle/>
          <a:p>
            <a:pPr marL="154305" marR="252095" indent="-228600" algn="just">
              <a:lnSpc>
                <a:spcPct val="130000"/>
              </a:lnSpc>
              <a:spcBef>
                <a:spcPts val="445"/>
              </a:spcBef>
              <a:spcAft>
                <a:spcPts val="0"/>
              </a:spcAft>
              <a:buFont typeface="Arial" panose="020B0604020202020204" pitchFamily="34" charset="0"/>
              <a:buChar char="•"/>
            </a:pPr>
            <a:r>
              <a:rPr lang="en-US" sz="4400" b="1" dirty="0" err="1">
                <a:solidFill>
                  <a:schemeClr val="bg1"/>
                </a:solidFill>
                <a:effectLst/>
                <a:latin typeface="Arial" panose="020B0604020202020204" pitchFamily="34" charset="0"/>
                <a:cs typeface="Arial" panose="020B0604020202020204" pitchFamily="34" charset="0"/>
              </a:rPr>
              <a:t>Môi</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trường</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chung</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là</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môi</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trường</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vĩ</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mô</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liên</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quan</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đến</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doanh</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nghiệp</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Những</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yếu</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tố</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kinh</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tế</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chính</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trị</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xã</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hội</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có</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ảnh</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hưởng</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tới</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sự</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phát</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triển</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của</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doanh</a:t>
            </a:r>
            <a:r>
              <a:rPr lang="en-US" sz="4400" b="1" dirty="0">
                <a:solidFill>
                  <a:schemeClr val="bg1"/>
                </a:solidFill>
                <a:effectLst/>
                <a:latin typeface="Arial" panose="020B0604020202020204" pitchFamily="34" charset="0"/>
                <a:cs typeface="Arial" panose="020B0604020202020204" pitchFamily="34" charset="0"/>
              </a:rPr>
              <a:t> </a:t>
            </a:r>
            <a:r>
              <a:rPr lang="en-US" sz="4400" b="1" dirty="0" err="1">
                <a:solidFill>
                  <a:schemeClr val="bg1"/>
                </a:solidFill>
                <a:effectLst/>
                <a:latin typeface="Arial" panose="020B0604020202020204" pitchFamily="34" charset="0"/>
                <a:cs typeface="Arial" panose="020B0604020202020204" pitchFamily="34" charset="0"/>
              </a:rPr>
              <a:t>nghiệp</a:t>
            </a:r>
            <a:r>
              <a:rPr lang="en-US" sz="4400" b="1" dirty="0">
                <a:solidFill>
                  <a:schemeClr val="bg1"/>
                </a:solidFill>
                <a:effectLst/>
                <a:latin typeface="Arial" panose="020B0604020202020204" pitchFamily="34" charset="0"/>
                <a:cs typeface="Arial" panose="020B0604020202020204" pitchFamily="34" charset="0"/>
              </a:rPr>
              <a:t>. (Porter, 1998, tr.37).</a:t>
            </a:r>
          </a:p>
        </p:txBody>
      </p:sp>
      <p:sp>
        <p:nvSpPr>
          <p:cNvPr id="46" name="TextBox 46"/>
          <p:cNvSpPr txBox="1"/>
          <p:nvPr/>
        </p:nvSpPr>
        <p:spPr>
          <a:xfrm>
            <a:off x="15938863" y="9652546"/>
            <a:ext cx="3086095" cy="2977601"/>
          </a:xfrm>
          <a:prstGeom prst="rect">
            <a:avLst/>
          </a:prstGeom>
        </p:spPr>
        <p:txBody>
          <a:bodyPr lIns="50800" tIns="50800" rIns="50800" bIns="50800" rtlCol="0" anchor="ctr"/>
          <a:lstStyle/>
          <a:p>
            <a:pPr algn="ctr">
              <a:lnSpc>
                <a:spcPts val="2000"/>
              </a:lnSpc>
            </a:pPr>
            <a:endParaRPr/>
          </a:p>
        </p:txBody>
      </p:sp>
    </p:spTree>
    <p:extLst>
      <p:ext uri="{BB962C8B-B14F-4D97-AF65-F5344CB8AC3E}">
        <p14:creationId xmlns:p14="http://schemas.microsoft.com/office/powerpoint/2010/main" val="144693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1000"/>
                                        <p:tgtEl>
                                          <p:spTgt spid="57"/>
                                        </p:tgtEl>
                                      </p:cBhvr>
                                    </p:animEffect>
                                    <p:anim calcmode="lin" valueType="num">
                                      <p:cBhvr>
                                        <p:cTn id="14" dur="1000" fill="hold"/>
                                        <p:tgtEl>
                                          <p:spTgt spid="57"/>
                                        </p:tgtEl>
                                        <p:attrNameLst>
                                          <p:attrName>ppt_x</p:attrName>
                                        </p:attrNameLst>
                                      </p:cBhvr>
                                      <p:tavLst>
                                        <p:tav tm="0">
                                          <p:val>
                                            <p:strVal val="#ppt_x"/>
                                          </p:val>
                                        </p:tav>
                                        <p:tav tm="100000">
                                          <p:val>
                                            <p:strVal val="#ppt_x"/>
                                          </p:val>
                                        </p:tav>
                                      </p:tavLst>
                                    </p:anim>
                                    <p:anim calcmode="lin" valueType="num">
                                      <p:cBhvr>
                                        <p:cTn id="15" dur="1000" fill="hold"/>
                                        <p:tgtEl>
                                          <p:spTgt spid="5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1000"/>
                                        <p:tgtEl>
                                          <p:spTgt spid="34"/>
                                        </p:tgtEl>
                                      </p:cBhvr>
                                    </p:animEffect>
                                    <p:anim calcmode="lin" valueType="num">
                                      <p:cBhvr>
                                        <p:cTn id="20" dur="1000" fill="hold"/>
                                        <p:tgtEl>
                                          <p:spTgt spid="34"/>
                                        </p:tgtEl>
                                        <p:attrNameLst>
                                          <p:attrName>ppt_x</p:attrName>
                                        </p:attrNameLst>
                                      </p:cBhvr>
                                      <p:tavLst>
                                        <p:tav tm="0">
                                          <p:val>
                                            <p:strVal val="#ppt_x"/>
                                          </p:val>
                                        </p:tav>
                                        <p:tav tm="100000">
                                          <p:val>
                                            <p:strVal val="#ppt_x"/>
                                          </p:val>
                                        </p:tav>
                                      </p:tavLst>
                                    </p:anim>
                                    <p:anim calcmode="lin" valueType="num">
                                      <p:cBhvr>
                                        <p:cTn id="21"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268617">
            <a:off x="14108164" y="303092"/>
            <a:ext cx="6309680" cy="3035856"/>
          </a:xfrm>
          <a:prstGeom prst="rect">
            <a:avLst/>
          </a:prstGeom>
        </p:spPr>
      </p:pic>
      <p:pic>
        <p:nvPicPr>
          <p:cNvPr id="12" name="Picture 1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3414681">
            <a:off x="-1925851" y="7730008"/>
            <a:ext cx="5926035" cy="3222187"/>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41" name="Picture 4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grpSp>
        <p:nvGrpSpPr>
          <p:cNvPr id="3" name="Group 17">
            <a:extLst>
              <a:ext uri="{FF2B5EF4-FFF2-40B4-BE49-F238E27FC236}">
                <a16:creationId xmlns:a16="http://schemas.microsoft.com/office/drawing/2014/main" id="{A2E68257-702A-233C-78E4-A598BF208FA7}"/>
              </a:ext>
            </a:extLst>
          </p:cNvPr>
          <p:cNvGrpSpPr/>
          <p:nvPr/>
        </p:nvGrpSpPr>
        <p:grpSpPr>
          <a:xfrm>
            <a:off x="1028700" y="9544050"/>
            <a:ext cx="473857" cy="473857"/>
            <a:chOff x="0" y="0"/>
            <a:chExt cx="812800" cy="812800"/>
          </a:xfrm>
        </p:grpSpPr>
        <p:sp>
          <p:nvSpPr>
            <p:cNvPr id="5" name="Freeform 18">
              <a:extLst>
                <a:ext uri="{FF2B5EF4-FFF2-40B4-BE49-F238E27FC236}">
                  <a16:creationId xmlns:a16="http://schemas.microsoft.com/office/drawing/2014/main" id="{1CA730FB-793F-E24F-A115-3BBC6CCFDE2B}"/>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6" name="TextBox 19">
              <a:extLst>
                <a:ext uri="{FF2B5EF4-FFF2-40B4-BE49-F238E27FC236}">
                  <a16:creationId xmlns:a16="http://schemas.microsoft.com/office/drawing/2014/main" id="{53136019-F545-CA36-F978-DFF940BC86CA}"/>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20">
            <a:extLst>
              <a:ext uri="{FF2B5EF4-FFF2-40B4-BE49-F238E27FC236}">
                <a16:creationId xmlns:a16="http://schemas.microsoft.com/office/drawing/2014/main" id="{E8AE5CD1-54AC-9EB9-C8BC-9A53474B683F}"/>
              </a:ext>
            </a:extLst>
          </p:cNvPr>
          <p:cNvGrpSpPr/>
          <p:nvPr/>
        </p:nvGrpSpPr>
        <p:grpSpPr>
          <a:xfrm>
            <a:off x="3371556" y="9544050"/>
            <a:ext cx="473857" cy="473857"/>
            <a:chOff x="0" y="0"/>
            <a:chExt cx="812800" cy="812800"/>
          </a:xfrm>
        </p:grpSpPr>
        <p:sp>
          <p:nvSpPr>
            <p:cNvPr id="8" name="Freeform 21">
              <a:extLst>
                <a:ext uri="{FF2B5EF4-FFF2-40B4-BE49-F238E27FC236}">
                  <a16:creationId xmlns:a16="http://schemas.microsoft.com/office/drawing/2014/main" id="{C3DF90BD-C3D7-C709-ED03-72A52487CF95}"/>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9" name="TextBox 22">
              <a:extLst>
                <a:ext uri="{FF2B5EF4-FFF2-40B4-BE49-F238E27FC236}">
                  <a16:creationId xmlns:a16="http://schemas.microsoft.com/office/drawing/2014/main" id="{03FF5BC0-AD50-C0A3-C006-A55FCFF12968}"/>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23">
            <a:extLst>
              <a:ext uri="{FF2B5EF4-FFF2-40B4-BE49-F238E27FC236}">
                <a16:creationId xmlns:a16="http://schemas.microsoft.com/office/drawing/2014/main" id="{D9042211-5FEF-0A5A-5F77-A6039ECCA880}"/>
              </a:ext>
            </a:extLst>
          </p:cNvPr>
          <p:cNvGrpSpPr/>
          <p:nvPr/>
        </p:nvGrpSpPr>
        <p:grpSpPr>
          <a:xfrm>
            <a:off x="1265629" y="9544050"/>
            <a:ext cx="2342856" cy="473857"/>
            <a:chOff x="0" y="0"/>
            <a:chExt cx="617048" cy="124802"/>
          </a:xfrm>
        </p:grpSpPr>
        <p:sp>
          <p:nvSpPr>
            <p:cNvPr id="42" name="Freeform 24">
              <a:extLst>
                <a:ext uri="{FF2B5EF4-FFF2-40B4-BE49-F238E27FC236}">
                  <a16:creationId xmlns:a16="http://schemas.microsoft.com/office/drawing/2014/main" id="{09C79045-22D1-654C-BA23-6F109E333041}"/>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43" name="TextBox 25">
              <a:extLst>
                <a:ext uri="{FF2B5EF4-FFF2-40B4-BE49-F238E27FC236}">
                  <a16:creationId xmlns:a16="http://schemas.microsoft.com/office/drawing/2014/main" id="{0EB12E81-12C9-9F13-EB74-F237C58002F8}"/>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4" name="TextBox 26">
            <a:extLst>
              <a:ext uri="{FF2B5EF4-FFF2-40B4-BE49-F238E27FC236}">
                <a16:creationId xmlns:a16="http://schemas.microsoft.com/office/drawing/2014/main" id="{C96FDB59-2132-4719-FA3C-405664572F11}"/>
              </a:ext>
            </a:extLst>
          </p:cNvPr>
          <p:cNvSpPr txBox="1"/>
          <p:nvPr/>
        </p:nvSpPr>
        <p:spPr>
          <a:xfrm>
            <a:off x="1253218" y="9660329"/>
            <a:ext cx="2355266" cy="25648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Chiến</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lược</a:t>
            </a: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KD</a:t>
            </a:r>
          </a:p>
        </p:txBody>
      </p:sp>
      <p:sp>
        <p:nvSpPr>
          <p:cNvPr id="47" name="TextBox 46">
            <a:extLst>
              <a:ext uri="{FF2B5EF4-FFF2-40B4-BE49-F238E27FC236}">
                <a16:creationId xmlns:a16="http://schemas.microsoft.com/office/drawing/2014/main" id="{65B85D83-20BC-EDF4-24F7-43EDBE15C4AE}"/>
              </a:ext>
            </a:extLst>
          </p:cNvPr>
          <p:cNvSpPr txBox="1"/>
          <p:nvPr/>
        </p:nvSpPr>
        <p:spPr>
          <a:xfrm>
            <a:off x="784595" y="600877"/>
            <a:ext cx="14201493" cy="3046988"/>
          </a:xfrm>
          <a:prstGeom prst="rect">
            <a:avLst/>
          </a:prstGeom>
          <a:noFill/>
        </p:spPr>
        <p:txBody>
          <a:bodyPr wrap="square" rtlCol="0">
            <a:spAutoFit/>
          </a:bodyPr>
          <a:lstStyle/>
          <a:p>
            <a:pPr algn="ctr"/>
            <a:r>
              <a:rPr lang="vi-VN" sz="4800" b="1" i="1" spc="-15" dirty="0">
                <a:solidFill>
                  <a:srgbClr val="4A206A"/>
                </a:solidFill>
                <a:effectLst/>
                <a:ea typeface="Times New Roman" panose="02020603050405020304" pitchFamily="18" charset="0"/>
              </a:rPr>
              <a:t>Mục</a:t>
            </a:r>
            <a:r>
              <a:rPr lang="vi-VN" sz="4800" b="0" i="0" spc="-15"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đích</a:t>
            </a:r>
            <a:r>
              <a:rPr lang="vi-VN" sz="4800" b="0" i="0" spc="-2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của</a:t>
            </a:r>
            <a:r>
              <a:rPr lang="vi-VN" sz="4800" b="0" i="0" spc="-1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phân</a:t>
            </a:r>
            <a:r>
              <a:rPr lang="vi-VN" sz="4800" b="0" i="0" spc="-1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tích</a:t>
            </a:r>
            <a:r>
              <a:rPr lang="vi-VN" sz="4800" b="0" i="0" spc="-1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môi</a:t>
            </a:r>
            <a:r>
              <a:rPr lang="vi-VN" sz="4800" b="0" i="0" spc="-2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trường</a:t>
            </a:r>
            <a:r>
              <a:rPr lang="vi-VN" sz="4800" b="0" i="0" spc="-10" dirty="0">
                <a:solidFill>
                  <a:srgbClr val="4A206A"/>
                </a:solidFill>
                <a:effectLst/>
                <a:ea typeface="Times New Roman" panose="02020603050405020304" pitchFamily="18" charset="0"/>
              </a:rPr>
              <a:t> </a:t>
            </a:r>
            <a:r>
              <a:rPr lang="vi-VN" sz="4800" b="1" i="1" spc="-15" dirty="0">
                <a:solidFill>
                  <a:srgbClr val="4A206A"/>
                </a:solidFill>
                <a:effectLst/>
                <a:ea typeface="Times New Roman" panose="02020603050405020304" pitchFamily="18" charset="0"/>
              </a:rPr>
              <a:t>kinh</a:t>
            </a:r>
            <a:r>
              <a:rPr lang="vi-VN" sz="4800" b="0" i="0" spc="-5" dirty="0">
                <a:solidFill>
                  <a:srgbClr val="4A206A"/>
                </a:solidFill>
                <a:effectLst/>
                <a:ea typeface="Times New Roman" panose="02020603050405020304" pitchFamily="18" charset="0"/>
              </a:rPr>
              <a:t> </a:t>
            </a:r>
            <a:r>
              <a:rPr lang="vi-VN" sz="4800" b="1" i="1" spc="-10" dirty="0">
                <a:solidFill>
                  <a:srgbClr val="4A206A"/>
                </a:solidFill>
                <a:effectLst/>
                <a:ea typeface="Times New Roman" panose="02020603050405020304" pitchFamily="18" charset="0"/>
              </a:rPr>
              <a:t>doanh</a:t>
            </a:r>
            <a:endParaRPr lang="en-US" sz="4800" b="1" i="1" spc="-10" dirty="0">
              <a:solidFill>
                <a:srgbClr val="4A206A"/>
              </a:solidFill>
              <a:effectLst/>
              <a:ea typeface="Times New Roman" panose="02020603050405020304" pitchFamily="18" charset="0"/>
            </a:endParaRPr>
          </a:p>
          <a:p>
            <a:pPr algn="ctr"/>
            <a:endParaRPr lang="en-US" sz="4800" b="1" i="1" spc="-10" dirty="0">
              <a:solidFill>
                <a:srgbClr val="4A206A"/>
              </a:solidFill>
              <a:ea typeface="Times New Roman" panose="02020603050405020304" pitchFamily="18" charset="0"/>
            </a:endParaRPr>
          </a:p>
          <a:p>
            <a:pPr algn="ctr"/>
            <a:endParaRPr lang="en-US" sz="4800" b="1" i="1" spc="-15" dirty="0">
              <a:solidFill>
                <a:srgbClr val="4A206A"/>
              </a:solidFill>
              <a:effectLst/>
              <a:ea typeface="Times New Roman" panose="02020603050405020304" pitchFamily="18" charset="0"/>
            </a:endParaRPr>
          </a:p>
          <a:p>
            <a:pPr algn="ctr"/>
            <a:endParaRPr lang="en-US" sz="4800" dirty="0">
              <a:solidFill>
                <a:srgbClr val="4A206A"/>
              </a:solidFill>
            </a:endParaRPr>
          </a:p>
        </p:txBody>
      </p:sp>
      <p:sp>
        <p:nvSpPr>
          <p:cNvPr id="49" name="Rectangle 3">
            <a:extLst>
              <a:ext uri="{FF2B5EF4-FFF2-40B4-BE49-F238E27FC236}">
                <a16:creationId xmlns:a16="http://schemas.microsoft.com/office/drawing/2014/main" id="{DD4AFAFE-1EFA-47D6-4E18-71166214FC83}"/>
              </a:ext>
            </a:extLst>
          </p:cNvPr>
          <p:cNvSpPr>
            <a:spLocks noChangeArrowheads="1"/>
          </p:cNvSpPr>
          <p:nvPr/>
        </p:nvSpPr>
        <p:spPr bwMode="auto">
          <a:xfrm>
            <a:off x="1316366" y="4279821"/>
            <a:ext cx="1485836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708025" algn="l"/>
              </a:tabLst>
              <a:defRPr>
                <a:solidFill>
                  <a:schemeClr val="tx1"/>
                </a:solidFill>
                <a:latin typeface="Arial" panose="020B0604020202020204" pitchFamily="34" charset="0"/>
              </a:defRPr>
            </a:lvl1pPr>
            <a:lvl2pPr eaLnBrk="0" fontAlgn="base" hangingPunct="0">
              <a:spcBef>
                <a:spcPct val="0"/>
              </a:spcBef>
              <a:spcAft>
                <a:spcPct val="0"/>
              </a:spcAft>
              <a:tabLst>
                <a:tab pos="708025" algn="l"/>
              </a:tabLst>
              <a:defRPr>
                <a:solidFill>
                  <a:schemeClr val="tx1"/>
                </a:solidFill>
                <a:latin typeface="Arial" panose="020B0604020202020204" pitchFamily="34" charset="0"/>
              </a:defRPr>
            </a:lvl2pPr>
            <a:lvl3pPr eaLnBrk="0" fontAlgn="base" hangingPunct="0">
              <a:spcBef>
                <a:spcPct val="0"/>
              </a:spcBef>
              <a:spcAft>
                <a:spcPct val="0"/>
              </a:spcAft>
              <a:tabLst>
                <a:tab pos="708025" algn="l"/>
              </a:tabLst>
              <a:defRPr>
                <a:solidFill>
                  <a:schemeClr val="tx1"/>
                </a:solidFill>
                <a:latin typeface="Arial" panose="020B0604020202020204" pitchFamily="34" charset="0"/>
              </a:defRPr>
            </a:lvl3pPr>
            <a:lvl4pPr eaLnBrk="0" fontAlgn="base" hangingPunct="0">
              <a:spcBef>
                <a:spcPct val="0"/>
              </a:spcBef>
              <a:spcAft>
                <a:spcPct val="0"/>
              </a:spcAft>
              <a:tabLst>
                <a:tab pos="708025" algn="l"/>
              </a:tabLst>
              <a:defRPr>
                <a:solidFill>
                  <a:schemeClr val="tx1"/>
                </a:solidFill>
                <a:latin typeface="Arial" panose="020B0604020202020204" pitchFamily="34" charset="0"/>
              </a:defRPr>
            </a:lvl4pPr>
            <a:lvl5pPr eaLnBrk="0" fontAlgn="base" hangingPunct="0">
              <a:spcBef>
                <a:spcPct val="0"/>
              </a:spcBef>
              <a:spcAft>
                <a:spcPct val="0"/>
              </a:spcAft>
              <a:tabLst>
                <a:tab pos="708025" algn="l"/>
              </a:tabLst>
              <a:defRPr>
                <a:solidFill>
                  <a:schemeClr val="tx1"/>
                </a:solidFill>
                <a:latin typeface="Arial" panose="020B0604020202020204" pitchFamily="34" charset="0"/>
              </a:defRPr>
            </a:lvl5pPr>
            <a:lvl6pPr eaLnBrk="0" fontAlgn="base" hangingPunct="0">
              <a:spcBef>
                <a:spcPct val="0"/>
              </a:spcBef>
              <a:spcAft>
                <a:spcPct val="0"/>
              </a:spcAft>
              <a:tabLst>
                <a:tab pos="708025" algn="l"/>
              </a:tabLst>
              <a:defRPr>
                <a:solidFill>
                  <a:schemeClr val="tx1"/>
                </a:solidFill>
                <a:latin typeface="Arial" panose="020B0604020202020204" pitchFamily="34" charset="0"/>
              </a:defRPr>
            </a:lvl6pPr>
            <a:lvl7pPr eaLnBrk="0" fontAlgn="base" hangingPunct="0">
              <a:spcBef>
                <a:spcPct val="0"/>
              </a:spcBef>
              <a:spcAft>
                <a:spcPct val="0"/>
              </a:spcAft>
              <a:tabLst>
                <a:tab pos="708025" algn="l"/>
              </a:tabLst>
              <a:defRPr>
                <a:solidFill>
                  <a:schemeClr val="tx1"/>
                </a:solidFill>
                <a:latin typeface="Arial" panose="020B0604020202020204" pitchFamily="34" charset="0"/>
              </a:defRPr>
            </a:lvl7pPr>
            <a:lvl8pPr eaLnBrk="0" fontAlgn="base" hangingPunct="0">
              <a:spcBef>
                <a:spcPct val="0"/>
              </a:spcBef>
              <a:spcAft>
                <a:spcPct val="0"/>
              </a:spcAft>
              <a:tabLst>
                <a:tab pos="708025" algn="l"/>
              </a:tabLst>
              <a:defRPr>
                <a:solidFill>
                  <a:schemeClr val="tx1"/>
                </a:solidFill>
                <a:latin typeface="Arial" panose="020B0604020202020204" pitchFamily="34" charset="0"/>
              </a:defRPr>
            </a:lvl8pPr>
            <a:lvl9pPr eaLnBrk="0" fontAlgn="base" hangingPunct="0">
              <a:spcBef>
                <a:spcPct val="0"/>
              </a:spcBef>
              <a:spcAft>
                <a:spcPct val="0"/>
              </a:spcAft>
              <a:tabLst>
                <a:tab pos="7080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708025" algn="l"/>
              </a:tabLst>
            </a:pPr>
            <a:r>
              <a:rPr kumimoji="0" lang="en-US"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br>
              <a:rPr kumimoji="0" lang="vi-VN"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br>
            <a:endParaRPr kumimoji="0" lang="en-US" altLang="en-US" sz="3200" b="0" i="0" u="none" strike="noStrike" cap="none" normalizeH="0" baseline="0" dirty="0">
              <a:ln>
                <a:noFill/>
              </a:ln>
              <a:solidFill>
                <a:schemeClr val="tx1"/>
              </a:solidFill>
              <a:effectLst/>
            </a:endParaRPr>
          </a:p>
        </p:txBody>
      </p:sp>
      <p:sp>
        <p:nvSpPr>
          <p:cNvPr id="50" name="TextBox 49">
            <a:extLst>
              <a:ext uri="{FF2B5EF4-FFF2-40B4-BE49-F238E27FC236}">
                <a16:creationId xmlns:a16="http://schemas.microsoft.com/office/drawing/2014/main" id="{A4855908-AD6E-012D-03BB-8365D1006598}"/>
              </a:ext>
            </a:extLst>
          </p:cNvPr>
          <p:cNvSpPr txBox="1"/>
          <p:nvPr/>
        </p:nvSpPr>
        <p:spPr>
          <a:xfrm>
            <a:off x="1458133" y="1677130"/>
            <a:ext cx="15569000" cy="6924973"/>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tab pos="708025" algn="l"/>
              </a:tabLst>
            </a:pPr>
            <a:r>
              <a:rPr kumimoji="0" lang="vi-VN" altLang="en-US" sz="44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Phân tích môi trường giúp các nhà quản lý:</a:t>
            </a:r>
            <a:endParaRPr kumimoji="0" lang="en-US" altLang="en-US" sz="4400" b="1" i="1" u="none" strike="noStrike" cap="none" normalizeH="0" baseline="0" dirty="0">
              <a:ln>
                <a:noFill/>
              </a:ln>
              <a:solidFill>
                <a:schemeClr val="tx1"/>
              </a:solidFill>
              <a:effectLst/>
              <a:latin typeface="Arial" panose="020B060402020202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708025" algn="l"/>
              </a:tabLst>
            </a:pPr>
            <a:r>
              <a:rPr kumimoji="0" lang="en-US" altLang="en-US" sz="4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a:t>
            </a:r>
            <a:r>
              <a:rPr kumimoji="0" lang="vi-VN" altLang="en-US" sz="4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Hiểu bản chất và mức độ biến động của môi trường kinh doanh.</a:t>
            </a:r>
            <a:endParaRPr kumimoji="0" lang="en-US" altLang="en-US" sz="4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708025" algn="l"/>
              </a:tabLst>
            </a:pPr>
            <a:r>
              <a:rPr kumimoji="0" lang="vi-VN" altLang="en-US" sz="4000" b="0" i="0" u="none" strike="noStrike" cap="none" normalizeH="0" baseline="0" dirty="0">
                <a:ln>
                  <a:noFill/>
                </a:ln>
                <a:solidFill>
                  <a:schemeClr val="tx1"/>
                </a:solidFill>
                <a:effectLst/>
                <a:ea typeface="Times New Roman" panose="02020603050405020304" pitchFamily="18" charset="0"/>
              </a:rPr>
              <a:t>Xác định các cơ hội có thể khai thác và các thách thức mà tổ chức cần thiết phải vượt qua.</a:t>
            </a:r>
            <a:endParaRPr kumimoji="0" lang="en-US" altLang="en-US" sz="4000" b="0" i="0" u="none" strike="noStrike" cap="none" normalizeH="0" baseline="0" dirty="0">
              <a:ln>
                <a:noFill/>
              </a:ln>
              <a:solidFill>
                <a:schemeClr val="tx1"/>
              </a:solidFill>
              <a:effectLst/>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708025" algn="l"/>
              </a:tabLst>
            </a:pPr>
            <a:r>
              <a:rPr kumimoji="0" lang="vi-VN" altLang="en-US" sz="4000" b="0" i="0" u="none" strike="noStrike" cap="none" normalizeH="0" baseline="0" dirty="0">
                <a:ln>
                  <a:noFill/>
                </a:ln>
                <a:solidFill>
                  <a:schemeClr val="tx1"/>
                </a:solidFill>
                <a:effectLst/>
                <a:ea typeface="Times New Roman" panose="02020603050405020304" pitchFamily="18" charset="0"/>
              </a:rPr>
              <a:t>Tạo ra mức độ nhạy bén cao của các nhà quản lý đối với những tín hiệu thay đổi của môi trường.</a:t>
            </a:r>
            <a:endParaRPr kumimoji="0" lang="en-US" altLang="en-US" sz="4000" b="0" i="0" u="none" strike="noStrike" cap="none" normalizeH="0" baseline="0" dirty="0">
              <a:ln>
                <a:noFill/>
              </a:ln>
              <a:solidFill>
                <a:schemeClr val="tx1"/>
              </a:solidFill>
              <a:effectLst/>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708025" algn="l"/>
              </a:tabLst>
            </a:pPr>
            <a:r>
              <a:rPr kumimoji="0" lang="vi-VN" altLang="en-US" sz="4000" b="0" i="0" u="none" strike="noStrike" cap="none" normalizeH="0" baseline="0" dirty="0">
                <a:ln>
                  <a:noFill/>
                </a:ln>
                <a:solidFill>
                  <a:schemeClr val="tx1"/>
                </a:solidFill>
                <a:effectLst/>
                <a:ea typeface="Times New Roman" panose="02020603050405020304" pitchFamily="18" charset="0"/>
              </a:rPr>
              <a:t>Cho phép doanh nghiệp cân đối năng lực hoạt động của nó với môi trường bên ngoài, thông qua việc xây dựng và thực hiện một chiến lược kinh doanh phù hợp.</a:t>
            </a:r>
            <a:endParaRPr kumimoji="0" lang="en-US" altLang="en-US" sz="4000" b="0" i="0" u="none" strike="noStrike" cap="none" normalizeH="0" baseline="0" dirty="0">
              <a:ln>
                <a:noFill/>
              </a:ln>
              <a:solidFill>
                <a:schemeClr val="tx1"/>
              </a:solidFill>
              <a:effectLst/>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708025" algn="l"/>
              </a:tabLst>
            </a:pPr>
            <a:r>
              <a:rPr kumimoji="0" lang="vi-VN" altLang="en-US" sz="4000" b="0" i="0" u="none" strike="noStrike" cap="none" normalizeH="0" baseline="0" dirty="0">
                <a:ln>
                  <a:noFill/>
                </a:ln>
                <a:solidFill>
                  <a:schemeClr val="tx1"/>
                </a:solidFill>
                <a:effectLst/>
                <a:ea typeface="Times New Roman" panose="02020603050405020304" pitchFamily="18" charset="0"/>
              </a:rPr>
              <a:t>Xác định mức độ mà nhà quản lý có thể tác động với môi trường bên ngoài.</a:t>
            </a:r>
            <a:endParaRPr kumimoji="0" lang="vi-VN" altLang="en-US" sz="5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6344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plus(in)">
                                      <p:cBhvr>
                                        <p:cTn id="7" dur="2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268617">
            <a:off x="14108164" y="303092"/>
            <a:ext cx="6309680" cy="3035856"/>
          </a:xfrm>
          <a:prstGeom prst="rect">
            <a:avLst/>
          </a:prstGeom>
        </p:spPr>
      </p:pic>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414681">
            <a:off x="-1925851" y="7730008"/>
            <a:ext cx="5926035" cy="3222187"/>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41" name="Picture 41"/>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47" name="TextBox 46">
            <a:extLst>
              <a:ext uri="{FF2B5EF4-FFF2-40B4-BE49-F238E27FC236}">
                <a16:creationId xmlns:a16="http://schemas.microsoft.com/office/drawing/2014/main" id="{65B85D83-20BC-EDF4-24F7-43EDBE15C4AE}"/>
              </a:ext>
            </a:extLst>
          </p:cNvPr>
          <p:cNvSpPr txBox="1"/>
          <p:nvPr/>
        </p:nvSpPr>
        <p:spPr>
          <a:xfrm>
            <a:off x="457200" y="572821"/>
            <a:ext cx="14201493" cy="377667"/>
          </a:xfrm>
          <a:prstGeom prst="rect">
            <a:avLst/>
          </a:prstGeom>
          <a:noFill/>
        </p:spPr>
        <p:txBody>
          <a:bodyPr wrap="square" rtlCol="0">
            <a:spAutoFit/>
          </a:bodyPr>
          <a:lstStyle/>
          <a:p>
            <a:pPr marR="0" lvl="1" algn="ctr">
              <a:lnSpc>
                <a:spcPts val="1595"/>
              </a:lnSpc>
              <a:spcBef>
                <a:spcPts val="0"/>
              </a:spcBef>
              <a:spcAft>
                <a:spcPts val="0"/>
              </a:spcAft>
              <a:buSzPts val="1400"/>
              <a:tabLst>
                <a:tab pos="466090" algn="l"/>
              </a:tabLst>
            </a:pPr>
            <a:r>
              <a:rPr lang="vi-VN" sz="4000" b="1" i="1" spc="-15" dirty="0">
                <a:solidFill>
                  <a:srgbClr val="7030A0"/>
                </a:solidFill>
              </a:rPr>
              <a:t>CÁC CÔNG CỤ PHÂN TÍCH MÔI TRƯỜNG KINH DOANH</a:t>
            </a:r>
            <a:endParaRPr lang="en-US" sz="4000" b="1" i="1" spc="-15" dirty="0">
              <a:solidFill>
                <a:srgbClr val="7030A0"/>
              </a:solidFill>
            </a:endParaRPr>
          </a:p>
        </p:txBody>
      </p:sp>
      <p:sp>
        <p:nvSpPr>
          <p:cNvPr id="49" name="Rectangle 3">
            <a:extLst>
              <a:ext uri="{FF2B5EF4-FFF2-40B4-BE49-F238E27FC236}">
                <a16:creationId xmlns:a16="http://schemas.microsoft.com/office/drawing/2014/main" id="{DD4AFAFE-1EFA-47D6-4E18-71166214FC83}"/>
              </a:ext>
            </a:extLst>
          </p:cNvPr>
          <p:cNvSpPr>
            <a:spLocks noChangeArrowheads="1"/>
          </p:cNvSpPr>
          <p:nvPr/>
        </p:nvSpPr>
        <p:spPr bwMode="auto">
          <a:xfrm>
            <a:off x="1316366" y="4279821"/>
            <a:ext cx="1485836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708025" algn="l"/>
              </a:tabLst>
              <a:defRPr>
                <a:solidFill>
                  <a:schemeClr val="tx1"/>
                </a:solidFill>
                <a:latin typeface="Arial" panose="020B0604020202020204" pitchFamily="34" charset="0"/>
              </a:defRPr>
            </a:lvl1pPr>
            <a:lvl2pPr eaLnBrk="0" fontAlgn="base" hangingPunct="0">
              <a:spcBef>
                <a:spcPct val="0"/>
              </a:spcBef>
              <a:spcAft>
                <a:spcPct val="0"/>
              </a:spcAft>
              <a:tabLst>
                <a:tab pos="708025" algn="l"/>
              </a:tabLst>
              <a:defRPr>
                <a:solidFill>
                  <a:schemeClr val="tx1"/>
                </a:solidFill>
                <a:latin typeface="Arial" panose="020B0604020202020204" pitchFamily="34" charset="0"/>
              </a:defRPr>
            </a:lvl2pPr>
            <a:lvl3pPr eaLnBrk="0" fontAlgn="base" hangingPunct="0">
              <a:spcBef>
                <a:spcPct val="0"/>
              </a:spcBef>
              <a:spcAft>
                <a:spcPct val="0"/>
              </a:spcAft>
              <a:tabLst>
                <a:tab pos="708025" algn="l"/>
              </a:tabLst>
              <a:defRPr>
                <a:solidFill>
                  <a:schemeClr val="tx1"/>
                </a:solidFill>
                <a:latin typeface="Arial" panose="020B0604020202020204" pitchFamily="34" charset="0"/>
              </a:defRPr>
            </a:lvl3pPr>
            <a:lvl4pPr eaLnBrk="0" fontAlgn="base" hangingPunct="0">
              <a:spcBef>
                <a:spcPct val="0"/>
              </a:spcBef>
              <a:spcAft>
                <a:spcPct val="0"/>
              </a:spcAft>
              <a:tabLst>
                <a:tab pos="708025" algn="l"/>
              </a:tabLst>
              <a:defRPr>
                <a:solidFill>
                  <a:schemeClr val="tx1"/>
                </a:solidFill>
                <a:latin typeface="Arial" panose="020B0604020202020204" pitchFamily="34" charset="0"/>
              </a:defRPr>
            </a:lvl4pPr>
            <a:lvl5pPr eaLnBrk="0" fontAlgn="base" hangingPunct="0">
              <a:spcBef>
                <a:spcPct val="0"/>
              </a:spcBef>
              <a:spcAft>
                <a:spcPct val="0"/>
              </a:spcAft>
              <a:tabLst>
                <a:tab pos="708025" algn="l"/>
              </a:tabLst>
              <a:defRPr>
                <a:solidFill>
                  <a:schemeClr val="tx1"/>
                </a:solidFill>
                <a:latin typeface="Arial" panose="020B0604020202020204" pitchFamily="34" charset="0"/>
              </a:defRPr>
            </a:lvl5pPr>
            <a:lvl6pPr eaLnBrk="0" fontAlgn="base" hangingPunct="0">
              <a:spcBef>
                <a:spcPct val="0"/>
              </a:spcBef>
              <a:spcAft>
                <a:spcPct val="0"/>
              </a:spcAft>
              <a:tabLst>
                <a:tab pos="708025" algn="l"/>
              </a:tabLst>
              <a:defRPr>
                <a:solidFill>
                  <a:schemeClr val="tx1"/>
                </a:solidFill>
                <a:latin typeface="Arial" panose="020B0604020202020204" pitchFamily="34" charset="0"/>
              </a:defRPr>
            </a:lvl6pPr>
            <a:lvl7pPr eaLnBrk="0" fontAlgn="base" hangingPunct="0">
              <a:spcBef>
                <a:spcPct val="0"/>
              </a:spcBef>
              <a:spcAft>
                <a:spcPct val="0"/>
              </a:spcAft>
              <a:tabLst>
                <a:tab pos="708025" algn="l"/>
              </a:tabLst>
              <a:defRPr>
                <a:solidFill>
                  <a:schemeClr val="tx1"/>
                </a:solidFill>
                <a:latin typeface="Arial" panose="020B0604020202020204" pitchFamily="34" charset="0"/>
              </a:defRPr>
            </a:lvl7pPr>
            <a:lvl8pPr eaLnBrk="0" fontAlgn="base" hangingPunct="0">
              <a:spcBef>
                <a:spcPct val="0"/>
              </a:spcBef>
              <a:spcAft>
                <a:spcPct val="0"/>
              </a:spcAft>
              <a:tabLst>
                <a:tab pos="708025" algn="l"/>
              </a:tabLst>
              <a:defRPr>
                <a:solidFill>
                  <a:schemeClr val="tx1"/>
                </a:solidFill>
                <a:latin typeface="Arial" panose="020B0604020202020204" pitchFamily="34" charset="0"/>
              </a:defRPr>
            </a:lvl8pPr>
            <a:lvl9pPr eaLnBrk="0" fontAlgn="base" hangingPunct="0">
              <a:spcBef>
                <a:spcPct val="0"/>
              </a:spcBef>
              <a:spcAft>
                <a:spcPct val="0"/>
              </a:spcAft>
              <a:tabLst>
                <a:tab pos="7080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708025" algn="l"/>
              </a:tabLst>
            </a:pPr>
            <a:r>
              <a:rPr kumimoji="0" lang="en-US"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br>
              <a:rPr kumimoji="0" lang="vi-VN"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br>
            <a:endParaRPr kumimoji="0" lang="en-US" altLang="en-US" sz="3200" b="0" i="0" u="none" strike="noStrike" cap="none" normalizeH="0" baseline="0" dirty="0">
              <a:ln>
                <a:noFill/>
              </a:ln>
              <a:solidFill>
                <a:schemeClr val="tx1"/>
              </a:solidFill>
              <a:effectLst/>
            </a:endParaRPr>
          </a:p>
        </p:txBody>
      </p:sp>
      <p:sp>
        <p:nvSpPr>
          <p:cNvPr id="50" name="TextBox 49">
            <a:extLst>
              <a:ext uri="{FF2B5EF4-FFF2-40B4-BE49-F238E27FC236}">
                <a16:creationId xmlns:a16="http://schemas.microsoft.com/office/drawing/2014/main" id="{A4855908-AD6E-012D-03BB-8365D1006598}"/>
              </a:ext>
            </a:extLst>
          </p:cNvPr>
          <p:cNvSpPr txBox="1"/>
          <p:nvPr/>
        </p:nvSpPr>
        <p:spPr>
          <a:xfrm>
            <a:off x="516897" y="1085972"/>
            <a:ext cx="16968919" cy="9136668"/>
          </a:xfrm>
          <a:prstGeom prst="rect">
            <a:avLst/>
          </a:prstGeom>
          <a:noFill/>
        </p:spPr>
        <p:txBody>
          <a:bodyPr wrap="square" rtlCol="0">
            <a:spAutoFit/>
          </a:bodyPr>
          <a:lstStyle/>
          <a:p>
            <a:pPr marR="0" lvl="3" algn="just">
              <a:lnSpc>
                <a:spcPts val="1480"/>
              </a:lnSpc>
              <a:spcBef>
                <a:spcPts val="0"/>
              </a:spcBef>
              <a:spcAft>
                <a:spcPts val="0"/>
              </a:spcAft>
              <a:buSzPts val="1300"/>
              <a:tabLst>
                <a:tab pos="1147445" algn="l"/>
              </a:tabLst>
            </a:pPr>
            <a:r>
              <a:rPr lang="en-US" sz="4000" b="1" i="1" dirty="0">
                <a:latin typeface="Arial" panose="020B0604020202020204" pitchFamily="34" charset="0"/>
              </a:rPr>
              <a:t>                                 </a:t>
            </a:r>
          </a:p>
          <a:p>
            <a:pPr marR="0" lvl="3" algn="just">
              <a:lnSpc>
                <a:spcPts val="1480"/>
              </a:lnSpc>
              <a:spcBef>
                <a:spcPts val="0"/>
              </a:spcBef>
              <a:spcAft>
                <a:spcPts val="0"/>
              </a:spcAft>
              <a:buSzPts val="1300"/>
              <a:tabLst>
                <a:tab pos="1147445" algn="l"/>
              </a:tabLst>
            </a:pPr>
            <a:endParaRPr lang="en-US" sz="4000" b="1" i="1" dirty="0">
              <a:latin typeface="Arial" panose="020B0604020202020204" pitchFamily="34" charset="0"/>
            </a:endParaRPr>
          </a:p>
          <a:p>
            <a:pPr marR="0" lvl="3" algn="just">
              <a:lnSpc>
                <a:spcPts val="1480"/>
              </a:lnSpc>
              <a:spcBef>
                <a:spcPts val="0"/>
              </a:spcBef>
              <a:spcAft>
                <a:spcPts val="0"/>
              </a:spcAft>
              <a:buSzPts val="1300"/>
              <a:tabLst>
                <a:tab pos="1147445" algn="l"/>
              </a:tabLst>
            </a:pPr>
            <a:r>
              <a:rPr lang="vi-VN" sz="4000" b="1" i="1" dirty="0">
                <a:latin typeface="Arial" panose="020B0604020202020204" pitchFamily="34" charset="0"/>
              </a:rPr>
              <a:t>Phân tích PEST</a:t>
            </a:r>
            <a:r>
              <a:rPr lang="en-US" sz="4000" b="1" i="1" dirty="0">
                <a:latin typeface="Arial" panose="020B0604020202020204" pitchFamily="34" charset="0"/>
              </a:rPr>
              <a:t>E</a:t>
            </a:r>
          </a:p>
          <a:p>
            <a:pPr marR="0" lvl="3" algn="just">
              <a:lnSpc>
                <a:spcPts val="1480"/>
              </a:lnSpc>
              <a:spcBef>
                <a:spcPts val="0"/>
              </a:spcBef>
              <a:spcAft>
                <a:spcPts val="0"/>
              </a:spcAft>
              <a:buSzPts val="1300"/>
              <a:tabLst>
                <a:tab pos="1147445" algn="l"/>
              </a:tabLst>
            </a:pPr>
            <a:endParaRPr lang="en-US" sz="4000" b="1" i="1" dirty="0">
              <a:latin typeface="Arial" panose="020B0604020202020204" pitchFamily="34" charset="0"/>
            </a:endParaRPr>
          </a:p>
          <a:p>
            <a:pPr marL="630238" marR="249555" lvl="4" indent="-457200" algn="just">
              <a:lnSpc>
                <a:spcPct val="130000"/>
              </a:lnSpc>
              <a:spcBef>
                <a:spcPts val="0"/>
              </a:spcBef>
              <a:spcAft>
                <a:spcPts val="0"/>
              </a:spcAft>
              <a:buSzPct val="100000"/>
              <a:buFont typeface="Wingdings" panose="05000000000000000000" pitchFamily="2" charset="2"/>
              <a:buChar char="§"/>
              <a:tabLst>
                <a:tab pos="720090" algn="l"/>
              </a:tabLst>
            </a:pPr>
            <a:r>
              <a:rPr lang="vi-VN" sz="4000" b="1" i="1" dirty="0">
                <a:solidFill>
                  <a:srgbClr val="4A206A"/>
                </a:solidFill>
                <a:effectLst/>
                <a:ea typeface="Times New Roman" panose="02020603050405020304" pitchFamily="18" charset="0"/>
              </a:rPr>
              <a:t>P (Political) - Yếu tố chính trị: </a:t>
            </a:r>
            <a:r>
              <a:rPr lang="vi-VN" sz="4000" dirty="0">
                <a:solidFill>
                  <a:srgbClr val="4A206A"/>
                </a:solidFill>
                <a:effectLst/>
                <a:ea typeface="Times New Roman" panose="02020603050405020304" pitchFamily="18" charset="0"/>
              </a:rPr>
              <a:t>bao gồm những thay đổi trong chính phủ hay chính sách của chính phủ.</a:t>
            </a:r>
            <a:endParaRPr lang="en-US" sz="4000" dirty="0">
              <a:solidFill>
                <a:srgbClr val="4A206A"/>
              </a:solidFill>
              <a:effectLst/>
              <a:ea typeface="Times New Roman" panose="02020603050405020304" pitchFamily="18" charset="0"/>
            </a:endParaRPr>
          </a:p>
          <a:p>
            <a:pPr marL="630238" marR="257175" lvl="4" indent="-457200" algn="just">
              <a:lnSpc>
                <a:spcPct val="130000"/>
              </a:lnSpc>
              <a:spcBef>
                <a:spcPts val="0"/>
              </a:spcBef>
              <a:spcAft>
                <a:spcPts val="0"/>
              </a:spcAft>
              <a:buSzPct val="100000"/>
              <a:buFont typeface="Wingdings" panose="05000000000000000000" pitchFamily="2" charset="2"/>
              <a:buChar char="§"/>
              <a:tabLst>
                <a:tab pos="712470" algn="l"/>
              </a:tabLst>
            </a:pPr>
            <a:r>
              <a:rPr lang="vi-VN" sz="4000" b="1" i="1" dirty="0">
                <a:solidFill>
                  <a:srgbClr val="4A206A"/>
                </a:solidFill>
              </a:rPr>
              <a:t>E (Economical) - Yếu tố kinh tế: </a:t>
            </a:r>
            <a:r>
              <a:rPr lang="vi-VN" sz="4000" dirty="0">
                <a:solidFill>
                  <a:srgbClr val="4A206A"/>
                </a:solidFill>
                <a:effectLst/>
                <a:ea typeface="Times New Roman" panose="02020603050405020304" pitchFamily="18" charset="0"/>
              </a:rPr>
              <a:t>là các chỉ tiêu kinh tế quốc gia như thu nhập quốc dân/người, tỷ lệ tăng trưởng hàng năm, tỷ lệ lạm phát, tốc độ đầu tư.</a:t>
            </a:r>
            <a:endParaRPr lang="en-US" sz="4000" dirty="0">
              <a:solidFill>
                <a:srgbClr val="4A206A"/>
              </a:solidFill>
              <a:effectLst/>
              <a:ea typeface="Times New Roman" panose="02020603050405020304" pitchFamily="18" charset="0"/>
            </a:endParaRPr>
          </a:p>
          <a:p>
            <a:pPr marL="630238" marR="249555" lvl="4" indent="-457200" algn="just">
              <a:lnSpc>
                <a:spcPct val="130000"/>
              </a:lnSpc>
              <a:spcBef>
                <a:spcPts val="0"/>
              </a:spcBef>
              <a:spcAft>
                <a:spcPts val="0"/>
              </a:spcAft>
              <a:buSzPct val="100000"/>
              <a:buFont typeface="Wingdings" panose="05000000000000000000" pitchFamily="2" charset="2"/>
              <a:buChar char="§"/>
              <a:tabLst>
                <a:tab pos="708660" algn="l"/>
              </a:tabLst>
            </a:pPr>
            <a:r>
              <a:rPr lang="vi-VN" sz="4000" b="1" i="1" dirty="0">
                <a:solidFill>
                  <a:srgbClr val="4A206A"/>
                </a:solidFill>
              </a:rPr>
              <a:t>S (Social) - Yếu tố xã hội: </a:t>
            </a:r>
            <a:r>
              <a:rPr lang="vi-VN" sz="4000" dirty="0">
                <a:solidFill>
                  <a:srgbClr val="4A206A"/>
                </a:solidFill>
                <a:effectLst/>
                <a:ea typeface="Times New Roman" panose="02020603050405020304" pitchFamily="18" charset="0"/>
              </a:rPr>
              <a:t>là</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các</a:t>
            </a:r>
            <a:r>
              <a:rPr lang="vi-VN" sz="4000" spc="-15"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yếu</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tố</a:t>
            </a:r>
            <a:r>
              <a:rPr lang="vi-VN" sz="4000" spc="-2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văn</a:t>
            </a:r>
            <a:r>
              <a:rPr lang="vi-VN" sz="4000" spc="-2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hoá,</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phong</a:t>
            </a:r>
            <a:r>
              <a:rPr lang="vi-VN" sz="4000" spc="-2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tục</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tập</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quán,</a:t>
            </a:r>
            <a:r>
              <a:rPr lang="vi-VN" sz="4000" spc="-1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thói</a:t>
            </a:r>
            <a:r>
              <a:rPr lang="vi-VN" sz="4000" spc="-2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quen hay những giá trị xã hội. Mọi người sẽ thay đổi thói quen tiêu dùng như thế nào, một chủ doanh nghiệp sẽ cần bao lâu để thay đổi thói quen kinh doanh từ ngắn hạn sang</a:t>
            </a:r>
            <a:r>
              <a:rPr lang="vi-VN" sz="4000" spc="200" dirty="0">
                <a:solidFill>
                  <a:srgbClr val="4A206A"/>
                </a:solidFill>
                <a:effectLst/>
                <a:ea typeface="Times New Roman" panose="02020603050405020304" pitchFamily="18" charset="0"/>
              </a:rPr>
              <a:t> </a:t>
            </a:r>
            <a:r>
              <a:rPr lang="vi-VN" sz="4000" dirty="0">
                <a:solidFill>
                  <a:srgbClr val="4A206A"/>
                </a:solidFill>
                <a:effectLst/>
                <a:ea typeface="Times New Roman" panose="02020603050405020304" pitchFamily="18" charset="0"/>
              </a:rPr>
              <a:t>dài hạn. Thông thường sẽ phải mất thời gian dài để thay đổi những thói quen này.</a:t>
            </a:r>
            <a:endParaRPr lang="en-US" sz="4000" dirty="0">
              <a:solidFill>
                <a:srgbClr val="4A206A"/>
              </a:solidFill>
              <a:effectLst/>
              <a:ea typeface="Times New Roman" panose="02020603050405020304" pitchFamily="18" charset="0"/>
            </a:endParaRPr>
          </a:p>
          <a:p>
            <a:pPr marR="0" lvl="3" algn="just">
              <a:lnSpc>
                <a:spcPts val="1480"/>
              </a:lnSpc>
              <a:spcBef>
                <a:spcPts val="0"/>
              </a:spcBef>
              <a:spcAft>
                <a:spcPts val="0"/>
              </a:spcAft>
              <a:buSzPts val="1300"/>
              <a:tabLst>
                <a:tab pos="1147445" algn="l"/>
              </a:tabLst>
            </a:pPr>
            <a:endParaRPr lang="en-US" sz="4000" b="1" i="1" dirty="0">
              <a:latin typeface="Arial" panose="020B0604020202020204" pitchFamily="34" charset="0"/>
            </a:endParaRPr>
          </a:p>
        </p:txBody>
      </p:sp>
    </p:spTree>
    <p:extLst>
      <p:ext uri="{BB962C8B-B14F-4D97-AF65-F5344CB8AC3E}">
        <p14:creationId xmlns:p14="http://schemas.microsoft.com/office/powerpoint/2010/main" val="203323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barn(inVertical)">
                                      <p:cBhvr>
                                        <p:cTn id="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1"/>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268617">
            <a:off x="14768919" y="140377"/>
            <a:ext cx="6309680" cy="3035856"/>
          </a:xfrm>
          <a:prstGeom prst="rect">
            <a:avLst/>
          </a:prstGeom>
        </p:spPr>
      </p:pic>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414681">
            <a:off x="-1925851" y="7730008"/>
            <a:ext cx="5926035" cy="3222187"/>
          </a:xfrm>
          <a:prstGeom prst="rect">
            <a:avLst/>
          </a:prstGeom>
        </p:spPr>
      </p:pic>
      <p:grpSp>
        <p:nvGrpSpPr>
          <p:cNvPr id="19" name="Group 19"/>
          <p:cNvGrpSpPr/>
          <p:nvPr/>
        </p:nvGrpSpPr>
        <p:grpSpPr>
          <a:xfrm>
            <a:off x="8674905" y="9544050"/>
            <a:ext cx="473857" cy="473857"/>
            <a:chOff x="0" y="0"/>
            <a:chExt cx="812800" cy="812800"/>
          </a:xfrm>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1" name="TextBox 21"/>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2" name="Group 22"/>
          <p:cNvGrpSpPr/>
          <p:nvPr/>
        </p:nvGrpSpPr>
        <p:grpSpPr>
          <a:xfrm>
            <a:off x="9139238" y="9544050"/>
            <a:ext cx="473857" cy="473857"/>
            <a:chOff x="0" y="0"/>
            <a:chExt cx="812800" cy="812800"/>
          </a:xfrm>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24" name="TextBox 24"/>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28" name="Group 28"/>
          <p:cNvGrpSpPr/>
          <p:nvPr/>
        </p:nvGrpSpPr>
        <p:grpSpPr>
          <a:xfrm>
            <a:off x="8911834" y="9544050"/>
            <a:ext cx="464332" cy="473857"/>
            <a:chOff x="0" y="0"/>
            <a:chExt cx="122293" cy="124802"/>
          </a:xfrm>
        </p:grpSpPr>
        <p:sp>
          <p:nvSpPr>
            <p:cNvPr id="29" name="Freeform 29"/>
            <p:cNvSpPr/>
            <p:nvPr/>
          </p:nvSpPr>
          <p:spPr>
            <a:xfrm>
              <a:off x="0" y="0"/>
              <a:ext cx="122293" cy="124802"/>
            </a:xfrm>
            <a:custGeom>
              <a:avLst/>
              <a:gdLst/>
              <a:ahLst/>
              <a:cxnLst/>
              <a:rect l="l" t="t" r="r" b="b"/>
              <a:pathLst>
                <a:path w="122293" h="124802">
                  <a:moveTo>
                    <a:pt x="0" y="0"/>
                  </a:moveTo>
                  <a:lnTo>
                    <a:pt x="122293" y="0"/>
                  </a:lnTo>
                  <a:lnTo>
                    <a:pt x="122293" y="124802"/>
                  </a:lnTo>
                  <a:lnTo>
                    <a:pt x="0" y="124802"/>
                  </a:lnTo>
                  <a:close/>
                </a:path>
              </a:pathLst>
            </a:custGeom>
            <a:solidFill>
              <a:srgbClr val="24225C"/>
            </a:solidFill>
          </p:spPr>
          <p:txBody>
            <a:bodyPr/>
            <a:lstStyle/>
            <a:p>
              <a:endParaRPr lang="en-US"/>
            </a:p>
          </p:txBody>
        </p:sp>
        <p:sp>
          <p:nvSpPr>
            <p:cNvPr id="30" name="TextBox 30"/>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grpSp>
        <p:nvGrpSpPr>
          <p:cNvPr id="31" name="Group 31"/>
          <p:cNvGrpSpPr/>
          <p:nvPr/>
        </p:nvGrpSpPr>
        <p:grpSpPr>
          <a:xfrm>
            <a:off x="15701935" y="9544050"/>
            <a:ext cx="473857" cy="473857"/>
            <a:chOff x="0" y="0"/>
            <a:chExt cx="812800" cy="812800"/>
          </a:xfrm>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33"/>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4" name="Group 34"/>
          <p:cNvGrpSpPr/>
          <p:nvPr/>
        </p:nvGrpSpPr>
        <p:grpSpPr>
          <a:xfrm>
            <a:off x="16790205" y="9544050"/>
            <a:ext cx="473857" cy="473857"/>
            <a:chOff x="0" y="0"/>
            <a:chExt cx="812800" cy="812800"/>
          </a:xfrm>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6" name="TextBox 36"/>
            <p:cNvSpPr txBox="1"/>
            <p:nvPr/>
          </p:nvSpPr>
          <p:spPr>
            <a:xfrm>
              <a:off x="76200" y="104775"/>
              <a:ext cx="660400" cy="631825"/>
            </a:xfrm>
            <a:prstGeom prst="rect">
              <a:avLst/>
            </a:prstGeom>
          </p:spPr>
          <p:txBody>
            <a:bodyPr lIns="50800" tIns="50800" rIns="50800" bIns="50800" rtlCol="0" anchor="ctr"/>
            <a:lstStyle/>
            <a:p>
              <a:pPr algn="ctr">
                <a:lnSpc>
                  <a:spcPts val="2000"/>
                </a:lnSpc>
              </a:pPr>
              <a:endParaRPr/>
            </a:p>
          </p:txBody>
        </p:sp>
      </p:grpSp>
      <p:grpSp>
        <p:nvGrpSpPr>
          <p:cNvPr id="37" name="Group 37"/>
          <p:cNvGrpSpPr/>
          <p:nvPr/>
        </p:nvGrpSpPr>
        <p:grpSpPr>
          <a:xfrm>
            <a:off x="15938863" y="9544050"/>
            <a:ext cx="1088270" cy="473857"/>
            <a:chOff x="0" y="0"/>
            <a:chExt cx="286623" cy="124802"/>
          </a:xfrm>
        </p:grpSpPr>
        <p:sp>
          <p:nvSpPr>
            <p:cNvPr id="38" name="Freeform 38"/>
            <p:cNvSpPr/>
            <p:nvPr/>
          </p:nvSpPr>
          <p:spPr>
            <a:xfrm>
              <a:off x="0" y="0"/>
              <a:ext cx="286623" cy="124802"/>
            </a:xfrm>
            <a:custGeom>
              <a:avLst/>
              <a:gdLst/>
              <a:ahLst/>
              <a:cxnLst/>
              <a:rect l="l" t="t" r="r" b="b"/>
              <a:pathLst>
                <a:path w="286623" h="124802">
                  <a:moveTo>
                    <a:pt x="0" y="0"/>
                  </a:moveTo>
                  <a:lnTo>
                    <a:pt x="286623" y="0"/>
                  </a:lnTo>
                  <a:lnTo>
                    <a:pt x="286623" y="124802"/>
                  </a:lnTo>
                  <a:lnTo>
                    <a:pt x="0" y="124802"/>
                  </a:lnTo>
                  <a:close/>
                </a:path>
              </a:pathLst>
            </a:custGeom>
            <a:solidFill>
              <a:srgbClr val="24225C"/>
            </a:solidFill>
          </p:spPr>
          <p:txBody>
            <a:bodyPr/>
            <a:lstStyle/>
            <a:p>
              <a:endParaRPr lang="en-US"/>
            </a:p>
          </p:txBody>
        </p:sp>
        <p:sp>
          <p:nvSpPr>
            <p:cNvPr id="39" name="TextBox 39"/>
            <p:cNvSpPr txBox="1"/>
            <p:nvPr/>
          </p:nvSpPr>
          <p:spPr>
            <a:xfrm>
              <a:off x="0" y="28575"/>
              <a:ext cx="812800" cy="784225"/>
            </a:xfrm>
            <a:prstGeom prst="rect">
              <a:avLst/>
            </a:prstGeom>
          </p:spPr>
          <p:txBody>
            <a:bodyPr lIns="50800" tIns="50800" rIns="50800" bIns="50800" rtlCol="0" anchor="ctr"/>
            <a:lstStyle/>
            <a:p>
              <a:pPr algn="ctr">
                <a:lnSpc>
                  <a:spcPts val="2000"/>
                </a:lnSpc>
              </a:pPr>
              <a:endParaRPr/>
            </a:p>
          </p:txBody>
        </p:sp>
      </p:grpSp>
      <p:pic>
        <p:nvPicPr>
          <p:cNvPr id="41" name="Picture 41"/>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973740" y="9648895"/>
            <a:ext cx="350045" cy="281309"/>
          </a:xfrm>
          <a:prstGeom prst="rect">
            <a:avLst/>
          </a:prstGeom>
        </p:spPr>
      </p:pic>
      <p:sp>
        <p:nvSpPr>
          <p:cNvPr id="57" name="TextBox 57"/>
          <p:cNvSpPr txBox="1"/>
          <p:nvPr/>
        </p:nvSpPr>
        <p:spPr>
          <a:xfrm>
            <a:off x="15938863" y="9660329"/>
            <a:ext cx="1088270" cy="269875"/>
          </a:xfrm>
          <a:prstGeom prst="rect">
            <a:avLst/>
          </a:prstGeom>
        </p:spPr>
        <p:txBody>
          <a:bodyPr lIns="0" tIns="0" rIns="0" bIns="0" rtlCol="0" anchor="t">
            <a:spAutoFit/>
          </a:bodyPr>
          <a:lstStyle/>
          <a:p>
            <a:pPr algn="ctr">
              <a:lnSpc>
                <a:spcPts val="2000"/>
              </a:lnSpc>
            </a:pPr>
            <a:r>
              <a:rPr lang="en-US" sz="2000">
                <a:solidFill>
                  <a:srgbClr val="FFFFFF"/>
                </a:solidFill>
                <a:latin typeface="Kollektif" panose="020B0604020101010102"/>
              </a:rPr>
              <a:t>02/12</a:t>
            </a:r>
          </a:p>
        </p:txBody>
      </p:sp>
      <p:sp>
        <p:nvSpPr>
          <p:cNvPr id="47" name="TextBox 46">
            <a:extLst>
              <a:ext uri="{FF2B5EF4-FFF2-40B4-BE49-F238E27FC236}">
                <a16:creationId xmlns:a16="http://schemas.microsoft.com/office/drawing/2014/main" id="{65B85D83-20BC-EDF4-24F7-43EDBE15C4AE}"/>
              </a:ext>
            </a:extLst>
          </p:cNvPr>
          <p:cNvSpPr txBox="1"/>
          <p:nvPr/>
        </p:nvSpPr>
        <p:spPr>
          <a:xfrm>
            <a:off x="-279107" y="1072544"/>
            <a:ext cx="16762105" cy="403893"/>
          </a:xfrm>
          <a:prstGeom prst="rect">
            <a:avLst/>
          </a:prstGeom>
          <a:noFill/>
        </p:spPr>
        <p:txBody>
          <a:bodyPr wrap="square" rtlCol="0">
            <a:spAutoFit/>
          </a:bodyPr>
          <a:lstStyle/>
          <a:p>
            <a:pPr marR="0" lvl="1" algn="ctr">
              <a:lnSpc>
                <a:spcPts val="1595"/>
              </a:lnSpc>
              <a:spcBef>
                <a:spcPts val="0"/>
              </a:spcBef>
              <a:spcAft>
                <a:spcPts val="0"/>
              </a:spcAft>
              <a:buSzPts val="1400"/>
              <a:tabLst>
                <a:tab pos="466090" algn="l"/>
              </a:tabLst>
            </a:pPr>
            <a:r>
              <a:rPr lang="vi-VN" sz="4800" b="1" i="1" spc="-15" dirty="0">
                <a:solidFill>
                  <a:srgbClr val="7030A0"/>
                </a:solidFill>
              </a:rPr>
              <a:t>CÁC CÔNG CỤ PHÂN TÍCH MÔI TRƯỜNG KINH DOANH</a:t>
            </a:r>
            <a:endParaRPr lang="en-US" sz="4800" b="1" i="1" spc="-15" dirty="0">
              <a:solidFill>
                <a:srgbClr val="7030A0"/>
              </a:solidFill>
            </a:endParaRPr>
          </a:p>
        </p:txBody>
      </p:sp>
      <p:sp>
        <p:nvSpPr>
          <p:cNvPr id="49" name="Rectangle 3">
            <a:extLst>
              <a:ext uri="{FF2B5EF4-FFF2-40B4-BE49-F238E27FC236}">
                <a16:creationId xmlns:a16="http://schemas.microsoft.com/office/drawing/2014/main" id="{DD4AFAFE-1EFA-47D6-4E18-71166214FC83}"/>
              </a:ext>
            </a:extLst>
          </p:cNvPr>
          <p:cNvSpPr>
            <a:spLocks noChangeArrowheads="1"/>
          </p:cNvSpPr>
          <p:nvPr/>
        </p:nvSpPr>
        <p:spPr bwMode="auto">
          <a:xfrm>
            <a:off x="1316366" y="4279821"/>
            <a:ext cx="1485836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708025" algn="l"/>
              </a:tabLst>
              <a:defRPr>
                <a:solidFill>
                  <a:schemeClr val="tx1"/>
                </a:solidFill>
                <a:latin typeface="Arial" panose="020B0604020202020204" pitchFamily="34" charset="0"/>
              </a:defRPr>
            </a:lvl1pPr>
            <a:lvl2pPr eaLnBrk="0" fontAlgn="base" hangingPunct="0">
              <a:spcBef>
                <a:spcPct val="0"/>
              </a:spcBef>
              <a:spcAft>
                <a:spcPct val="0"/>
              </a:spcAft>
              <a:tabLst>
                <a:tab pos="708025" algn="l"/>
              </a:tabLst>
              <a:defRPr>
                <a:solidFill>
                  <a:schemeClr val="tx1"/>
                </a:solidFill>
                <a:latin typeface="Arial" panose="020B0604020202020204" pitchFamily="34" charset="0"/>
              </a:defRPr>
            </a:lvl2pPr>
            <a:lvl3pPr eaLnBrk="0" fontAlgn="base" hangingPunct="0">
              <a:spcBef>
                <a:spcPct val="0"/>
              </a:spcBef>
              <a:spcAft>
                <a:spcPct val="0"/>
              </a:spcAft>
              <a:tabLst>
                <a:tab pos="708025" algn="l"/>
              </a:tabLst>
              <a:defRPr>
                <a:solidFill>
                  <a:schemeClr val="tx1"/>
                </a:solidFill>
                <a:latin typeface="Arial" panose="020B0604020202020204" pitchFamily="34" charset="0"/>
              </a:defRPr>
            </a:lvl3pPr>
            <a:lvl4pPr eaLnBrk="0" fontAlgn="base" hangingPunct="0">
              <a:spcBef>
                <a:spcPct val="0"/>
              </a:spcBef>
              <a:spcAft>
                <a:spcPct val="0"/>
              </a:spcAft>
              <a:tabLst>
                <a:tab pos="708025" algn="l"/>
              </a:tabLst>
              <a:defRPr>
                <a:solidFill>
                  <a:schemeClr val="tx1"/>
                </a:solidFill>
                <a:latin typeface="Arial" panose="020B0604020202020204" pitchFamily="34" charset="0"/>
              </a:defRPr>
            </a:lvl4pPr>
            <a:lvl5pPr eaLnBrk="0" fontAlgn="base" hangingPunct="0">
              <a:spcBef>
                <a:spcPct val="0"/>
              </a:spcBef>
              <a:spcAft>
                <a:spcPct val="0"/>
              </a:spcAft>
              <a:tabLst>
                <a:tab pos="708025" algn="l"/>
              </a:tabLst>
              <a:defRPr>
                <a:solidFill>
                  <a:schemeClr val="tx1"/>
                </a:solidFill>
                <a:latin typeface="Arial" panose="020B0604020202020204" pitchFamily="34" charset="0"/>
              </a:defRPr>
            </a:lvl5pPr>
            <a:lvl6pPr eaLnBrk="0" fontAlgn="base" hangingPunct="0">
              <a:spcBef>
                <a:spcPct val="0"/>
              </a:spcBef>
              <a:spcAft>
                <a:spcPct val="0"/>
              </a:spcAft>
              <a:tabLst>
                <a:tab pos="708025" algn="l"/>
              </a:tabLst>
              <a:defRPr>
                <a:solidFill>
                  <a:schemeClr val="tx1"/>
                </a:solidFill>
                <a:latin typeface="Arial" panose="020B0604020202020204" pitchFamily="34" charset="0"/>
              </a:defRPr>
            </a:lvl6pPr>
            <a:lvl7pPr eaLnBrk="0" fontAlgn="base" hangingPunct="0">
              <a:spcBef>
                <a:spcPct val="0"/>
              </a:spcBef>
              <a:spcAft>
                <a:spcPct val="0"/>
              </a:spcAft>
              <a:tabLst>
                <a:tab pos="708025" algn="l"/>
              </a:tabLst>
              <a:defRPr>
                <a:solidFill>
                  <a:schemeClr val="tx1"/>
                </a:solidFill>
                <a:latin typeface="Arial" panose="020B0604020202020204" pitchFamily="34" charset="0"/>
              </a:defRPr>
            </a:lvl7pPr>
            <a:lvl8pPr eaLnBrk="0" fontAlgn="base" hangingPunct="0">
              <a:spcBef>
                <a:spcPct val="0"/>
              </a:spcBef>
              <a:spcAft>
                <a:spcPct val="0"/>
              </a:spcAft>
              <a:tabLst>
                <a:tab pos="708025" algn="l"/>
              </a:tabLst>
              <a:defRPr>
                <a:solidFill>
                  <a:schemeClr val="tx1"/>
                </a:solidFill>
                <a:latin typeface="Arial" panose="020B0604020202020204" pitchFamily="34" charset="0"/>
              </a:defRPr>
            </a:lvl8pPr>
            <a:lvl9pPr eaLnBrk="0" fontAlgn="base" hangingPunct="0">
              <a:spcBef>
                <a:spcPct val="0"/>
              </a:spcBef>
              <a:spcAft>
                <a:spcPct val="0"/>
              </a:spcAft>
              <a:tabLst>
                <a:tab pos="7080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708025" algn="l"/>
              </a:tabLst>
            </a:pPr>
            <a:r>
              <a:rPr kumimoji="0" lang="en-US"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br>
              <a:rPr kumimoji="0" lang="vi-VN" altLang="en-US" sz="28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br>
            <a:endParaRPr kumimoji="0" lang="en-US" altLang="en-US" sz="3200" b="0" i="0" u="none" strike="noStrike" cap="none" normalizeH="0" baseline="0" dirty="0">
              <a:ln>
                <a:noFill/>
              </a:ln>
              <a:solidFill>
                <a:schemeClr val="tx1"/>
              </a:solidFill>
              <a:effectLst/>
            </a:endParaRPr>
          </a:p>
        </p:txBody>
      </p:sp>
      <p:sp>
        <p:nvSpPr>
          <p:cNvPr id="50" name="TextBox 49">
            <a:extLst>
              <a:ext uri="{FF2B5EF4-FFF2-40B4-BE49-F238E27FC236}">
                <a16:creationId xmlns:a16="http://schemas.microsoft.com/office/drawing/2014/main" id="{A4855908-AD6E-012D-03BB-8365D1006598}"/>
              </a:ext>
            </a:extLst>
          </p:cNvPr>
          <p:cNvSpPr txBox="1"/>
          <p:nvPr/>
        </p:nvSpPr>
        <p:spPr>
          <a:xfrm>
            <a:off x="871078" y="1757142"/>
            <a:ext cx="16625168" cy="7307834"/>
          </a:xfrm>
          <a:prstGeom prst="rect">
            <a:avLst/>
          </a:prstGeom>
          <a:noFill/>
        </p:spPr>
        <p:txBody>
          <a:bodyPr wrap="square" rtlCol="0">
            <a:spAutoFit/>
          </a:bodyPr>
          <a:lstStyle/>
          <a:p>
            <a:pPr marR="0" lvl="3" algn="just">
              <a:lnSpc>
                <a:spcPts val="1480"/>
              </a:lnSpc>
              <a:spcBef>
                <a:spcPts val="0"/>
              </a:spcBef>
              <a:spcAft>
                <a:spcPts val="0"/>
              </a:spcAft>
              <a:buSzPts val="1300"/>
              <a:tabLst>
                <a:tab pos="1147445" algn="l"/>
              </a:tabLst>
            </a:pPr>
            <a:r>
              <a:rPr lang="en-US" sz="5400" b="1" i="1" dirty="0">
                <a:latin typeface="Arial" panose="020B0604020202020204" pitchFamily="34" charset="0"/>
              </a:rPr>
              <a:t>                                 </a:t>
            </a:r>
          </a:p>
          <a:p>
            <a:pPr marR="0" lvl="3" algn="just">
              <a:lnSpc>
                <a:spcPts val="1480"/>
              </a:lnSpc>
              <a:spcBef>
                <a:spcPts val="0"/>
              </a:spcBef>
              <a:spcAft>
                <a:spcPts val="0"/>
              </a:spcAft>
              <a:buSzPts val="1300"/>
              <a:tabLst>
                <a:tab pos="1147445" algn="l"/>
              </a:tabLst>
            </a:pPr>
            <a:endParaRPr lang="en-US" sz="5400" b="1" i="1" dirty="0">
              <a:latin typeface="Arial" panose="020B0604020202020204" pitchFamily="34" charset="0"/>
            </a:endParaRPr>
          </a:p>
          <a:p>
            <a:pPr marR="0" lvl="3" algn="just">
              <a:lnSpc>
                <a:spcPts val="1480"/>
              </a:lnSpc>
              <a:spcBef>
                <a:spcPts val="0"/>
              </a:spcBef>
              <a:spcAft>
                <a:spcPts val="0"/>
              </a:spcAft>
              <a:buSzPts val="1300"/>
              <a:tabLst>
                <a:tab pos="1147445" algn="l"/>
              </a:tabLst>
            </a:pPr>
            <a:r>
              <a:rPr lang="vi-VN" sz="5400" b="1" i="1" dirty="0">
                <a:latin typeface="Arial" panose="020B0604020202020204" pitchFamily="34" charset="0"/>
              </a:rPr>
              <a:t>Phân tích PEST</a:t>
            </a:r>
            <a:r>
              <a:rPr lang="en-US" sz="5400" b="1" i="1" dirty="0">
                <a:latin typeface="Arial" panose="020B0604020202020204" pitchFamily="34" charset="0"/>
              </a:rPr>
              <a:t>E</a:t>
            </a:r>
          </a:p>
          <a:p>
            <a:pPr marR="0" lvl="3" algn="just">
              <a:lnSpc>
                <a:spcPts val="1480"/>
              </a:lnSpc>
              <a:spcBef>
                <a:spcPts val="0"/>
              </a:spcBef>
              <a:spcAft>
                <a:spcPts val="0"/>
              </a:spcAft>
              <a:buSzPts val="1300"/>
              <a:tabLst>
                <a:tab pos="1147445" algn="l"/>
              </a:tabLst>
            </a:pPr>
            <a:endParaRPr lang="en-US" sz="5400" b="1" i="1" dirty="0">
              <a:latin typeface="Arial" panose="020B0604020202020204" pitchFamily="34" charset="0"/>
            </a:endParaRPr>
          </a:p>
          <a:p>
            <a:pPr marL="630238" marR="255905" lvl="4" indent="-457200" algn="just">
              <a:lnSpc>
                <a:spcPct val="130000"/>
              </a:lnSpc>
              <a:spcBef>
                <a:spcPts val="0"/>
              </a:spcBef>
              <a:spcAft>
                <a:spcPts val="0"/>
              </a:spcAft>
              <a:buSzPct val="100000"/>
              <a:buFont typeface="Wingdings" panose="05000000000000000000" pitchFamily="2" charset="2"/>
              <a:buChar char="§"/>
              <a:tabLst>
                <a:tab pos="720090" algn="l"/>
              </a:tabLst>
            </a:pPr>
            <a:r>
              <a:rPr lang="vi-VN" sz="4400" b="1" i="1" dirty="0">
                <a:solidFill>
                  <a:srgbClr val="4A206A"/>
                </a:solidFill>
              </a:rPr>
              <a:t>T (Technological) - Yếu tố công nghệ: </a:t>
            </a:r>
            <a:r>
              <a:rPr lang="vi-VN" sz="4400" dirty="0">
                <a:solidFill>
                  <a:srgbClr val="4A206A"/>
                </a:solidFill>
                <a:effectLst/>
                <a:ea typeface="Times New Roman" panose="02020603050405020304" pitchFamily="18" charset="0"/>
              </a:rPr>
              <a:t>bao gồm trình độ công nghệ của nền kinh tế và sự phát triển của cơ sở hạ tầng. Công nghệ luôn luôn là yếu tố thúc đẩy sự phát triển và đôi khi thay đổi bản chất kinh doanh của một ngành.</a:t>
            </a:r>
            <a:endParaRPr lang="en-US" sz="4400" dirty="0">
              <a:solidFill>
                <a:srgbClr val="4A206A"/>
              </a:solidFill>
              <a:effectLst/>
              <a:ea typeface="Times New Roman" panose="02020603050405020304" pitchFamily="18" charset="0"/>
            </a:endParaRPr>
          </a:p>
          <a:p>
            <a:pPr marL="630238" marR="255905" lvl="4" indent="-457200" algn="just">
              <a:lnSpc>
                <a:spcPct val="130000"/>
              </a:lnSpc>
              <a:buSzPct val="100000"/>
              <a:buFont typeface="Wingdings" panose="05000000000000000000" pitchFamily="2" charset="2"/>
              <a:buChar char="§"/>
              <a:tabLst>
                <a:tab pos="720090" algn="l"/>
              </a:tabLst>
            </a:pPr>
            <a:r>
              <a:rPr lang="vi-VN" sz="4400" b="1" i="1" dirty="0">
                <a:solidFill>
                  <a:srgbClr val="4A206A"/>
                </a:solidFill>
              </a:rPr>
              <a:t>E: Environmental - Tự nhiên</a:t>
            </a:r>
            <a:r>
              <a:rPr lang="en-US" sz="4400" b="1" i="1" dirty="0">
                <a:solidFill>
                  <a:srgbClr val="4A206A"/>
                </a:solidFill>
              </a:rPr>
              <a:t>: </a:t>
            </a:r>
            <a:r>
              <a:rPr lang="vi-VN" sz="4400" dirty="0">
                <a:solidFill>
                  <a:srgbClr val="4A206A"/>
                </a:solidFill>
              </a:rPr>
              <a:t>Môi trường tự nhiên</a:t>
            </a:r>
            <a:r>
              <a:rPr lang="en-US" sz="4400" dirty="0">
                <a:solidFill>
                  <a:srgbClr val="4A206A"/>
                </a:solidFill>
              </a:rPr>
              <a:t> </a:t>
            </a:r>
            <a:r>
              <a:rPr lang="vi-VN" sz="4400" dirty="0">
                <a:solidFill>
                  <a:srgbClr val="4A206A"/>
                </a:solidFill>
              </a:rPr>
              <a:t>tạo nên thị trường cung ứng yếu tố đầu vào doanh nghiệp cũng như ảnh hưởng đến thu nhập, việc làm và dân cư. </a:t>
            </a:r>
            <a:endParaRPr lang="en-US" sz="4400" dirty="0">
              <a:solidFill>
                <a:srgbClr val="4A206A"/>
              </a:solidFill>
            </a:endParaRPr>
          </a:p>
          <a:p>
            <a:pPr marR="0" lvl="3" algn="just">
              <a:lnSpc>
                <a:spcPts val="1480"/>
              </a:lnSpc>
              <a:spcBef>
                <a:spcPts val="0"/>
              </a:spcBef>
              <a:spcAft>
                <a:spcPts val="0"/>
              </a:spcAft>
              <a:buSzPts val="1300"/>
              <a:tabLst>
                <a:tab pos="1147445" algn="l"/>
              </a:tabLst>
            </a:pPr>
            <a:endParaRPr lang="en-US" sz="5400" b="1" i="1" dirty="0">
              <a:latin typeface="Arial" panose="020B0604020202020204" pitchFamily="34" charset="0"/>
            </a:endParaRPr>
          </a:p>
        </p:txBody>
      </p:sp>
    </p:spTree>
    <p:extLst>
      <p:ext uri="{BB962C8B-B14F-4D97-AF65-F5344CB8AC3E}">
        <p14:creationId xmlns:p14="http://schemas.microsoft.com/office/powerpoint/2010/main" val="4280772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barn(inVertical)">
                                      <p:cBhvr>
                                        <p:cTn id="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E87731F9-3350-40B1-A05B-A2FE9A3A46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542"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DF127F1C-B0C6-41AE-9FC9-C3DE3B255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6269" y="0"/>
            <a:ext cx="18876173" cy="10279858"/>
            <a:chOff x="-417513" y="0"/>
            <a:chExt cx="12584114" cy="6853238"/>
          </a:xfrm>
        </p:grpSpPr>
        <p:sp>
          <p:nvSpPr>
            <p:cNvPr id="10" name="Freeform 5">
              <a:extLst>
                <a:ext uri="{FF2B5EF4-FFF2-40B4-BE49-F238E27FC236}">
                  <a16:creationId xmlns:a16="http://schemas.microsoft.com/office/drawing/2014/main" id="{7EA628E5-B496-45AC-A999-EF2525CAB3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6">
              <a:extLst>
                <a:ext uri="{FF2B5EF4-FFF2-40B4-BE49-F238E27FC236}">
                  <a16:creationId xmlns:a16="http://schemas.microsoft.com/office/drawing/2014/main" id="{4AF34326-283C-4EB0-97BD-A86DCB6D22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7">
              <a:extLst>
                <a:ext uri="{FF2B5EF4-FFF2-40B4-BE49-F238E27FC236}">
                  <a16:creationId xmlns:a16="http://schemas.microsoft.com/office/drawing/2014/main" id="{1F29DC9A-0A36-4AD4-BE35-10F8343616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Freeform 8">
              <a:extLst>
                <a:ext uri="{FF2B5EF4-FFF2-40B4-BE49-F238E27FC236}">
                  <a16:creationId xmlns:a16="http://schemas.microsoft.com/office/drawing/2014/main" id="{68560C5A-AB9E-4775-B9F5-3EF3CA55E5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9">
              <a:extLst>
                <a:ext uri="{FF2B5EF4-FFF2-40B4-BE49-F238E27FC236}">
                  <a16:creationId xmlns:a16="http://schemas.microsoft.com/office/drawing/2014/main" id="{A8A6290C-7DE6-4995-A44F-A5D6EAB5E2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Freeform 10">
              <a:extLst>
                <a:ext uri="{FF2B5EF4-FFF2-40B4-BE49-F238E27FC236}">
                  <a16:creationId xmlns:a16="http://schemas.microsoft.com/office/drawing/2014/main" id="{D466A845-83E8-47ED-A4B7-D8BBAB696A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11">
              <a:extLst>
                <a:ext uri="{FF2B5EF4-FFF2-40B4-BE49-F238E27FC236}">
                  <a16:creationId xmlns:a16="http://schemas.microsoft.com/office/drawing/2014/main" id="{DADE8072-A022-4880-A902-962402D73A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12">
              <a:extLst>
                <a:ext uri="{FF2B5EF4-FFF2-40B4-BE49-F238E27FC236}">
                  <a16:creationId xmlns:a16="http://schemas.microsoft.com/office/drawing/2014/main" id="{D3F03E3C-A5E2-4005-866D-55BF4C4028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13">
              <a:extLst>
                <a:ext uri="{FF2B5EF4-FFF2-40B4-BE49-F238E27FC236}">
                  <a16:creationId xmlns:a16="http://schemas.microsoft.com/office/drawing/2014/main" id="{8B5479AE-6390-4F4E-9607-A43AC67EC5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Freeform 14">
              <a:extLst>
                <a:ext uri="{FF2B5EF4-FFF2-40B4-BE49-F238E27FC236}">
                  <a16:creationId xmlns:a16="http://schemas.microsoft.com/office/drawing/2014/main" id="{4F462F2B-BDDC-43F1-855B-CB91DFC022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Freeform 15">
              <a:extLst>
                <a:ext uri="{FF2B5EF4-FFF2-40B4-BE49-F238E27FC236}">
                  <a16:creationId xmlns:a16="http://schemas.microsoft.com/office/drawing/2014/main" id="{2A1E725F-6277-4775-860E-C45AAEE4F3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16">
              <a:extLst>
                <a:ext uri="{FF2B5EF4-FFF2-40B4-BE49-F238E27FC236}">
                  <a16:creationId xmlns:a16="http://schemas.microsoft.com/office/drawing/2014/main" id="{21CDF76F-99E8-4FEB-B9EC-6DB56C17A4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Freeform 17">
              <a:extLst>
                <a:ext uri="{FF2B5EF4-FFF2-40B4-BE49-F238E27FC236}">
                  <a16:creationId xmlns:a16="http://schemas.microsoft.com/office/drawing/2014/main" id="{25C71B09-6E4A-45EE-B4F6-DA026B72DC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18">
              <a:extLst>
                <a:ext uri="{FF2B5EF4-FFF2-40B4-BE49-F238E27FC236}">
                  <a16:creationId xmlns:a16="http://schemas.microsoft.com/office/drawing/2014/main" id="{6CD8D6BE-730B-4DAB-86AC-0D67B11656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Freeform 19">
              <a:extLst>
                <a:ext uri="{FF2B5EF4-FFF2-40B4-BE49-F238E27FC236}">
                  <a16:creationId xmlns:a16="http://schemas.microsoft.com/office/drawing/2014/main" id="{9F98E6E4-FE85-465F-BCCA-9662CBED15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Freeform 20">
              <a:extLst>
                <a:ext uri="{FF2B5EF4-FFF2-40B4-BE49-F238E27FC236}">
                  <a16:creationId xmlns:a16="http://schemas.microsoft.com/office/drawing/2014/main" id="{49102124-08BE-4630-986E-C7F2E564C3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Freeform 21">
              <a:extLst>
                <a:ext uri="{FF2B5EF4-FFF2-40B4-BE49-F238E27FC236}">
                  <a16:creationId xmlns:a16="http://schemas.microsoft.com/office/drawing/2014/main" id="{03658EB0-FAD7-4D95-A353-9D821661B4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Freeform 22">
              <a:extLst>
                <a:ext uri="{FF2B5EF4-FFF2-40B4-BE49-F238E27FC236}">
                  <a16:creationId xmlns:a16="http://schemas.microsoft.com/office/drawing/2014/main" id="{1F0CA4E2-7BDF-4290-AE59-323FE33932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Freeform 23">
              <a:extLst>
                <a:ext uri="{FF2B5EF4-FFF2-40B4-BE49-F238E27FC236}">
                  <a16:creationId xmlns:a16="http://schemas.microsoft.com/office/drawing/2014/main" id="{90FED95E-1C15-45B6-91ED-4C4DF191FF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Freeform 24">
              <a:extLst>
                <a:ext uri="{FF2B5EF4-FFF2-40B4-BE49-F238E27FC236}">
                  <a16:creationId xmlns:a16="http://schemas.microsoft.com/office/drawing/2014/main" id="{30309FBB-5727-4096-A735-419477EEFC9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25">
              <a:extLst>
                <a:ext uri="{FF2B5EF4-FFF2-40B4-BE49-F238E27FC236}">
                  <a16:creationId xmlns:a16="http://schemas.microsoft.com/office/drawing/2014/main" id="{1758442D-6E00-4612-91BE-08A64C964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2" name="Picture 1" descr="Đánh giá môi trường vĩ mô với PESTE">
            <a:extLst>
              <a:ext uri="{FF2B5EF4-FFF2-40B4-BE49-F238E27FC236}">
                <a16:creationId xmlns:a16="http://schemas.microsoft.com/office/drawing/2014/main" id="{F45C4D79-6B91-C414-FE00-6756447CF722}"/>
              </a:ext>
            </a:extLst>
          </p:cNvPr>
          <p:cNvPicPr>
            <a:picLocks noChangeAspect="1"/>
          </p:cNvPicPr>
          <p:nvPr/>
        </p:nvPicPr>
        <p:blipFill rotWithShape="1">
          <a:blip r:embed="rId2">
            <a:extLst>
              <a:ext uri="{28A0092B-C50C-407E-A947-70E740481C1C}">
                <a14:useLocalDpi xmlns:a14="http://schemas.microsoft.com/office/drawing/2010/main" val="0"/>
              </a:ext>
            </a:extLst>
          </a:blip>
          <a:srcRect r="1" b="19734"/>
          <a:stretch/>
        </p:blipFill>
        <p:spPr bwMode="auto">
          <a:xfrm>
            <a:off x="1206180" y="1028700"/>
            <a:ext cx="15870238" cy="8311896"/>
          </a:xfrm>
          <a:prstGeom prst="rect">
            <a:avLst/>
          </a:prstGeom>
          <a:noFill/>
          <a:ln>
            <a:solidFill>
              <a:schemeClr val="tx1">
                <a:alpha val="20000"/>
              </a:schemeClr>
            </a:solidFill>
          </a:ln>
        </p:spPr>
      </p:pic>
    </p:spTree>
    <p:extLst>
      <p:ext uri="{BB962C8B-B14F-4D97-AF65-F5344CB8AC3E}">
        <p14:creationId xmlns:p14="http://schemas.microsoft.com/office/powerpoint/2010/main" val="2350961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8288000" cy="10286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18">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26309" y="2126307"/>
            <a:ext cx="10313727"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Rectangle 20">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106"/>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Freeform: Shape 22">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21033" y="1801968"/>
            <a:ext cx="7212453" cy="6132999"/>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57">
            <a:extLst>
              <a:ext uri="{FF2B5EF4-FFF2-40B4-BE49-F238E27FC236}">
                <a16:creationId xmlns:a16="http://schemas.microsoft.com/office/drawing/2014/main" id="{06FE89CE-7A0B-323E-94E9-723E99D4B923}"/>
              </a:ext>
            </a:extLst>
          </p:cNvPr>
          <p:cNvSpPr txBox="1"/>
          <p:nvPr/>
        </p:nvSpPr>
        <p:spPr>
          <a:xfrm>
            <a:off x="716356" y="3752328"/>
            <a:ext cx="4578440" cy="5297105"/>
          </a:xfrm>
          <a:prstGeom prst="rect">
            <a:avLst/>
          </a:prstGeom>
        </p:spPr>
        <p:txBody>
          <a:bodyPr vert="horz" lIns="91440" tIns="45720" rIns="91440" bIns="45720" rtlCol="0" anchor="t">
            <a:normAutofit/>
          </a:bodyPr>
          <a:lstStyle/>
          <a:p>
            <a:pPr marL="0" marR="0" lvl="0" indent="0" algn="r" defTabSz="914400" rtl="0" eaLnBrk="1" fontAlgn="auto" latinLnBrk="0" hangingPunct="1">
              <a:lnSpc>
                <a:spcPct val="90000"/>
              </a:lnSpc>
              <a:spcBef>
                <a:spcPct val="0"/>
              </a:spcBef>
              <a:spcAft>
                <a:spcPts val="60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Calibri"/>
                <a:ea typeface="+mn-ea"/>
                <a:cs typeface="+mn-cs"/>
              </a:rPr>
              <a:t>PH</a:t>
            </a:r>
            <a:r>
              <a:rPr lang="en-US" sz="6000" b="1" dirty="0">
                <a:solidFill>
                  <a:srgbClr val="FFFFFF"/>
                </a:solidFill>
                <a:latin typeface="Calibri"/>
              </a:rPr>
              <a:t>ÂN TÍCH </a:t>
            </a:r>
            <a:r>
              <a:rPr kumimoji="0" lang="en-US" sz="6000" b="1" i="0" u="none" strike="noStrike" kern="1200" cap="none" spc="0" normalizeH="0" baseline="0" noProof="0" dirty="0">
                <a:ln>
                  <a:noFill/>
                </a:ln>
                <a:solidFill>
                  <a:srgbClr val="FFFFFF"/>
                </a:solidFill>
                <a:effectLst/>
                <a:uLnTx/>
                <a:uFillTx/>
                <a:latin typeface="Calibri"/>
                <a:ea typeface="+mn-ea"/>
                <a:cs typeface="+mn-cs"/>
              </a:rPr>
              <a:t>MÔI TRƯỜNG KINH TẾ</a:t>
            </a:r>
          </a:p>
        </p:txBody>
      </p:sp>
      <p:sp>
        <p:nvSpPr>
          <p:cNvPr id="2" name="TextBox 1">
            <a:extLst>
              <a:ext uri="{FF2B5EF4-FFF2-40B4-BE49-F238E27FC236}">
                <a16:creationId xmlns:a16="http://schemas.microsoft.com/office/drawing/2014/main" id="{09D0034D-C1C5-CE6D-A4F8-ACB3891ECFA6}"/>
              </a:ext>
            </a:extLst>
          </p:cNvPr>
          <p:cNvSpPr txBox="1"/>
          <p:nvPr/>
        </p:nvSpPr>
        <p:spPr>
          <a:xfrm>
            <a:off x="6475940" y="388351"/>
            <a:ext cx="11507259" cy="9510296"/>
          </a:xfrm>
          <a:prstGeom prst="rect">
            <a:avLst/>
          </a:prstGeom>
          <a:noFill/>
        </p:spPr>
        <p:txBody>
          <a:bodyPr wrap="square" rtlCol="0">
            <a:spAutoFit/>
          </a:bodyPr>
          <a:lstStyle/>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tế</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xem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xét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bao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sách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tiền</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tệ</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sách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tài</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khóa</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chu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kỳ</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tế</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mức</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tăng</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trưởng</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lạm</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lãi</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suất</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tỷ</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hối</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đoái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này</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ảnh</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lớn</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tới</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hoạt</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cách</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quyết</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Cụ</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6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457200" marR="0" lvl="0" indent="-457200" algn="just">
              <a:spcBef>
                <a:spcPts val="0"/>
              </a:spcBef>
              <a:spcAft>
                <a:spcPts val="0"/>
              </a:spcAft>
              <a:buSzPct val="100000"/>
              <a:buFont typeface="Wingdings" panose="05000000000000000000" pitchFamily="2" charset="2"/>
              <a:buChar char="Ø"/>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Lãi suất tác động lớn đến chi phí vốn và ảnh hưởng tới chiến lược mở rộng phát triển doanh nghiệp.</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lvl="0" indent="-457200" algn="just">
              <a:spcBef>
                <a:spcPts val="0"/>
              </a:spcBef>
              <a:spcAft>
                <a:spcPts val="0"/>
              </a:spcAft>
              <a:buSzPct val="100000"/>
              <a:buFont typeface="Wingdings" panose="05000000000000000000" pitchFamily="2" charset="2"/>
              <a:buChar char="Ø"/>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Tỷ giá hối đoái tác động lớn đến nguồn cung, chi phí hàng hóa xuất khẩu và giá hàng nhập khẩu.</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lvl="0" indent="-457200" algn="just">
              <a:spcBef>
                <a:spcPts val="0"/>
              </a:spcBef>
              <a:spcAft>
                <a:spcPts val="0"/>
              </a:spcAft>
              <a:buSzPct val="100000"/>
              <a:buFont typeface="Wingdings" panose="05000000000000000000" pitchFamily="2" charset="2"/>
              <a:buChar char="Ø"/>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Lạm phát ảnh hưởng lớn đến chi phí tiền lương, lãi suất cũng như khiến doanh nghiệp đối mặt với chiến lược ra quyết định tăng giá bán hay giảm chi phí và gặp khó khăn với khoản trả nợ dài hạn tăng thêm khi lạm phát.</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457200" marR="0" lvl="0" indent="-457200" algn="just">
              <a:spcBef>
                <a:spcPts val="0"/>
              </a:spcBef>
              <a:spcAft>
                <a:spcPts val="0"/>
              </a:spcAft>
              <a:buSzPct val="100000"/>
              <a:buFont typeface="Wingdings" panose="05000000000000000000" pitchFamily="2" charset="2"/>
              <a:buChar char="Ø"/>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Mức độ tăng trưởng tạo điều kiện cơ hội cho doanh nghiệp phát triển.</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descr="Đánh giá môi trường kinh tế">
            <a:extLst>
              <a:ext uri="{FF2B5EF4-FFF2-40B4-BE49-F238E27FC236}">
                <a16:creationId xmlns:a16="http://schemas.microsoft.com/office/drawing/2014/main" id="{15627163-2A9A-39AA-7061-C5EAE4A623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04" y="-17169"/>
            <a:ext cx="6061114" cy="3768857"/>
          </a:xfrm>
          <a:prstGeom prst="rect">
            <a:avLst/>
          </a:prstGeom>
          <a:ln>
            <a:noFill/>
          </a:ln>
          <a:effectLst>
            <a:softEdge rad="112500"/>
          </a:effectLst>
        </p:spPr>
      </p:pic>
    </p:spTree>
    <p:extLst>
      <p:ext uri="{BB962C8B-B14F-4D97-AF65-F5344CB8AC3E}">
        <p14:creationId xmlns:p14="http://schemas.microsoft.com/office/powerpoint/2010/main" val="236441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Đánh giá môi trường luật pháp và chính trị">
            <a:extLst>
              <a:ext uri="{FF2B5EF4-FFF2-40B4-BE49-F238E27FC236}">
                <a16:creationId xmlns:a16="http://schemas.microsoft.com/office/drawing/2014/main" id="{E7514918-ACC6-2AD5-5082-52BEDC94E433}"/>
              </a:ext>
            </a:extLst>
          </p:cNvPr>
          <p:cNvPicPr>
            <a:picLocks noChangeAspect="1"/>
          </p:cNvPicPr>
          <p:nvPr/>
        </p:nvPicPr>
        <p:blipFill rotWithShape="1">
          <a:blip r:embed="rId2">
            <a:extLst>
              <a:ext uri="{28A0092B-C50C-407E-A947-70E740481C1C}">
                <a14:useLocalDpi xmlns:a14="http://schemas.microsoft.com/office/drawing/2010/main" val="0"/>
              </a:ext>
            </a:extLst>
          </a:blip>
          <a:srcRect r="5200"/>
          <a:stretch/>
        </p:blipFill>
        <p:spPr bwMode="auto">
          <a:xfrm>
            <a:off x="11313113" y="0"/>
            <a:ext cx="7918021" cy="10088880"/>
          </a:xfrm>
          <a:prstGeom prst="rect">
            <a:avLst/>
          </a:prstGeom>
          <a:noFill/>
        </p:spPr>
      </p:pic>
      <p:sp>
        <p:nvSpPr>
          <p:cNvPr id="30" name="Rectangle 29">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4634901" cy="10287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57">
            <a:extLst>
              <a:ext uri="{FF2B5EF4-FFF2-40B4-BE49-F238E27FC236}">
                <a16:creationId xmlns:a16="http://schemas.microsoft.com/office/drawing/2014/main" id="{06FE89CE-7A0B-323E-94E9-723E99D4B923}"/>
              </a:ext>
            </a:extLst>
          </p:cNvPr>
          <p:cNvSpPr txBox="1"/>
          <p:nvPr/>
        </p:nvSpPr>
        <p:spPr>
          <a:xfrm>
            <a:off x="1153977" y="-228590"/>
            <a:ext cx="8879729" cy="1687068"/>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4400" b="1" i="0" u="none" strike="noStrike"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PHÂN TÍCH MÔI TRƯỜNG CHÍNH TRỊ</a:t>
            </a:r>
          </a:p>
        </p:txBody>
      </p:sp>
      <p:sp>
        <p:nvSpPr>
          <p:cNvPr id="32" name="Rectangle 31">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93839" y="908685"/>
            <a:ext cx="109728" cy="8229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4" name="Rectangle 3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366" y="3665220"/>
            <a:ext cx="4951476" cy="13716"/>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9D0034D-C1C5-CE6D-A4F8-ACB3891ECFA6}"/>
              </a:ext>
            </a:extLst>
          </p:cNvPr>
          <p:cNvSpPr txBox="1"/>
          <p:nvPr/>
        </p:nvSpPr>
        <p:spPr>
          <a:xfrm>
            <a:off x="138333" y="1531053"/>
            <a:ext cx="11174779" cy="8599922"/>
          </a:xfrm>
          <a:prstGeom prst="rect">
            <a:avLst/>
          </a:prstGeom>
        </p:spPr>
        <p:txBody>
          <a:bodyPr vert="horz" lIns="91440" tIns="45720" rIns="91440" bIns="45720" rtlCol="0" anchor="t">
            <a:noAutofit/>
          </a:bodyPr>
          <a:lstStyle/>
          <a:p>
            <a:pPr marL="0" marR="0" algn="just">
              <a:spcBef>
                <a:spcPts val="0"/>
              </a:spcBef>
            </a:pP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Nếu</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thiếu</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ổn</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thì</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triển</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dài</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hạn</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bền</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vững</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sẽ</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bị</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ảnh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nghiêm</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trọng</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p>
          <a:p>
            <a:pPr marL="0" marR="0" algn="just">
              <a:spcBef>
                <a:spcPts val="0"/>
              </a:spcBef>
            </a:pP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Luật</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pháp</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cơ</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chế</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tạo</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nên</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ảnh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tích</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cực</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hoặc</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tiêu</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cực</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đến</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việc</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quyết</a:t>
            </a:r>
            <a:r>
              <a:rPr lang="en-US" sz="3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tổ</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chức</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luật</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pháp</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xem</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xét</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bao </a:t>
            </a:r>
            <a:r>
              <a:rPr lang="en-US" sz="34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 ổn định chính trị.</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Hệ thống văn bản pháp luật hoàn thiện.</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Luật cạnh tranh, chống độc quyền.</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 chính sách thuế.</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Luật lao động.</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 quy định về an toàn, bảo vệ người tiêu dùng, bảo vệ môi trường.</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Quy tắc trong thương mại quốc tế.</a:t>
            </a:r>
            <a:endParaRPr lang="en-US" sz="3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1455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750"/>
                                        <p:tgtEl>
                                          <p:spTgt spid="2"/>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07303" y="2356221"/>
            <a:ext cx="0" cy="5565340"/>
          </a:xfrm>
          <a:prstGeom prst="line">
            <a:avLst/>
          </a:prstGeom>
          <a:ln w="19050">
            <a:solidFill>
              <a:srgbClr val="89EAFF"/>
            </a:solidFill>
          </a:ln>
        </p:spPr>
        <p:style>
          <a:lnRef idx="1">
            <a:schemeClr val="accent1"/>
          </a:lnRef>
          <a:fillRef idx="0">
            <a:schemeClr val="accent1"/>
          </a:fillRef>
          <a:effectRef idx="0">
            <a:schemeClr val="accent1"/>
          </a:effectRef>
          <a:fontRef idx="minor">
            <a:schemeClr val="tx1"/>
          </a:fontRef>
        </p:style>
      </p:cxnSp>
      <p:pic>
        <p:nvPicPr>
          <p:cNvPr id="4" name="Picture 3" descr="Đánh giá môi trường công nghệ">
            <a:extLst>
              <a:ext uri="{FF2B5EF4-FFF2-40B4-BE49-F238E27FC236}">
                <a16:creationId xmlns:a16="http://schemas.microsoft.com/office/drawing/2014/main" id="{1E17D1B2-F6D5-AD74-EDA5-2A2379EE20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6330" y="3453724"/>
            <a:ext cx="5595112" cy="3723132"/>
          </a:xfrm>
          <a:prstGeom prst="rect">
            <a:avLst/>
          </a:prstGeom>
          <a:ln>
            <a:noFill/>
          </a:ln>
          <a:effectLst>
            <a:softEdge rad="112500"/>
          </a:effectLst>
        </p:spPr>
      </p:pic>
      <p:sp>
        <p:nvSpPr>
          <p:cNvPr id="5" name="TextBox 57">
            <a:extLst>
              <a:ext uri="{FF2B5EF4-FFF2-40B4-BE49-F238E27FC236}">
                <a16:creationId xmlns:a16="http://schemas.microsoft.com/office/drawing/2014/main" id="{C388DE89-3654-A28D-7AD7-568D6E67FF3B}"/>
              </a:ext>
            </a:extLst>
          </p:cNvPr>
          <p:cNvSpPr txBox="1"/>
          <p:nvPr/>
        </p:nvSpPr>
        <p:spPr>
          <a:xfrm>
            <a:off x="241811" y="1028700"/>
            <a:ext cx="5157216" cy="1687068"/>
          </a:xfrm>
          <a:prstGeom prst="rect">
            <a:avLst/>
          </a:prstGeom>
        </p:spPr>
        <p:txBody>
          <a:bodyPr vert="horz" lIns="91440" tIns="45720" rIns="91440" bIns="45720" rtlCol="0" anchor="b">
            <a:noAutofit/>
          </a:bodyPr>
          <a:lstStyle/>
          <a:p>
            <a:pPr marL="0" marR="0" lvl="0" indent="0" algn="ctr" fontAlgn="auto">
              <a:lnSpc>
                <a:spcPct val="90000"/>
              </a:lnSpc>
              <a:spcBef>
                <a:spcPct val="0"/>
              </a:spcBef>
              <a:spcAft>
                <a:spcPts val="600"/>
              </a:spcAft>
              <a:buClrTx/>
              <a:buSzTx/>
              <a:tabLst/>
              <a:defRPr/>
            </a:pPr>
            <a:r>
              <a:rPr kumimoji="0" lang="en-US" sz="4400" b="1" i="0" u="none" strike="noStrike"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PHÂN TÍCH MÔI TRƯỜNG CÔNG NGHỆ</a:t>
            </a:r>
          </a:p>
        </p:txBody>
      </p:sp>
      <p:sp>
        <p:nvSpPr>
          <p:cNvPr id="6" name="TextBox 5">
            <a:extLst>
              <a:ext uri="{FF2B5EF4-FFF2-40B4-BE49-F238E27FC236}">
                <a16:creationId xmlns:a16="http://schemas.microsoft.com/office/drawing/2014/main" id="{9DF9D23C-52A3-5200-2143-CDDCDA6C5185}"/>
              </a:ext>
            </a:extLst>
          </p:cNvPr>
          <p:cNvSpPr txBox="1"/>
          <p:nvPr/>
        </p:nvSpPr>
        <p:spPr>
          <a:xfrm>
            <a:off x="5815580" y="6145"/>
            <a:ext cx="12472420" cy="10618291"/>
          </a:xfrm>
          <a:prstGeom prst="rect">
            <a:avLst/>
          </a:prstGeom>
          <a:noFill/>
        </p:spPr>
        <p:txBody>
          <a:bodyPr wrap="square" rtlCol="0">
            <a:spAutoFit/>
          </a:bodyPr>
          <a:lstStyle/>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giúp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xuất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vật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liệu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thay</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vật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liệu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mới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ảnh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đến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thị</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đầu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cũng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khiến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do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xuất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phẩm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dịch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vụ</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thay</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dựa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trên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kỹ</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thuật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mới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Mặt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nếu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triển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kỹ</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thuật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khiến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sáng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chế</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minh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tạo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ứng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dụng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khiến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bị</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lỗi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thời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suất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thấp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nghệ</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ý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xem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xét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 sách phát triển khoa học - công nghệ.</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Vòng đời công nghệ.</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Mức tiêu hao và chi phí sử dụng năng lượng.</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 phát triển của thông tin, liên lạc.</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Nghiên cứu phát triển, tự động hóa.</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 phát triển công nghệ kỹ thuật hiện đại của toàn ngành.</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 sáng chế, phát minh, sự độc quyền công nghệ…</a:t>
            </a:r>
            <a:endPar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endParaRPr lang="en-US" sz="36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7148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up)">
                                      <p:cBhvr>
                                        <p:cTn id="13" dur="500"/>
                                        <p:tgtEl>
                                          <p:spTgt spid="5"/>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Đánh giá môi trường văn hóa xã hội">
            <a:extLst>
              <a:ext uri="{FF2B5EF4-FFF2-40B4-BE49-F238E27FC236}">
                <a16:creationId xmlns:a16="http://schemas.microsoft.com/office/drawing/2014/main" id="{58AD7F83-5C74-9438-A95D-146F929BE45E}"/>
              </a:ext>
            </a:extLst>
          </p:cNvPr>
          <p:cNvPicPr>
            <a:picLocks noChangeAspect="1"/>
          </p:cNvPicPr>
          <p:nvPr/>
        </p:nvPicPr>
        <p:blipFill rotWithShape="1">
          <a:blip r:embed="rId2">
            <a:extLst>
              <a:ext uri="{28A0092B-C50C-407E-A947-70E740481C1C}">
                <a14:useLocalDpi xmlns:a14="http://schemas.microsoft.com/office/drawing/2010/main" val="0"/>
              </a:ext>
            </a:extLst>
          </a:blip>
          <a:srcRect l="6732" r="5511" b="-1"/>
          <a:stretch/>
        </p:blipFill>
        <p:spPr bwMode="auto">
          <a:xfrm>
            <a:off x="723900" y="572050"/>
            <a:ext cx="12192000" cy="6425513"/>
          </a:xfrm>
          <a:prstGeom prst="rect">
            <a:avLst/>
          </a:prstGeom>
          <a:ln>
            <a:noFill/>
          </a:ln>
          <a:effectLst>
            <a:softEdge rad="112500"/>
          </a:effectLst>
        </p:spPr>
      </p:pic>
      <p:sp>
        <p:nvSpPr>
          <p:cNvPr id="3" name="TextBox 2">
            <a:extLst>
              <a:ext uri="{FF2B5EF4-FFF2-40B4-BE49-F238E27FC236}">
                <a16:creationId xmlns:a16="http://schemas.microsoft.com/office/drawing/2014/main" id="{ABDA05BF-0F60-7D6A-4D43-FAA60C1B2D78}"/>
              </a:ext>
            </a:extLst>
          </p:cNvPr>
          <p:cNvSpPr txBox="1"/>
          <p:nvPr/>
        </p:nvSpPr>
        <p:spPr>
          <a:xfrm>
            <a:off x="-6936" y="7201429"/>
            <a:ext cx="13606269" cy="3539430"/>
          </a:xfrm>
          <a:prstGeom prst="rect">
            <a:avLst/>
          </a:prstGeom>
          <a:noFill/>
        </p:spPr>
        <p:txBody>
          <a:bodyPr wrap="square" rtlCol="0">
            <a:spAutoFit/>
          </a:bodyPr>
          <a:lstStyle/>
          <a:p>
            <a:pPr algn="just"/>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Văn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hóa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xã</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hội</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ảnh</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tới</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thói</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quen</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tiêu</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dùng</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cách</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thức</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ứng</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xử</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sở</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thích</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khách</a:t>
            </a:r>
            <a:r>
              <a:rPr lang="en-US" sz="32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hàng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cũng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như</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giúp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tạo</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nên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văn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hóa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bên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trong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ảnh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tới</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cách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thức</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cư</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xử</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giao</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tiếp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với</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bên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ngoài</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Các</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yếu</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tố</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văn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hóa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xã</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hội</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tác</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lên</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tổng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cầu</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về</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hàng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hóa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dịch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vụ</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cách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đáp</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ứng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nhu</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cầu</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khách</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hàng</a:t>
            </a:r>
            <a:r>
              <a:rPr lang="en-US" sz="3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a:t>
            </a:r>
          </a:p>
          <a:p>
            <a:pPr algn="just"/>
            <a:endParaRPr lang="en-US" sz="3200"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222298D-1416-8AD8-3AC7-92A77BDF120C}"/>
              </a:ext>
            </a:extLst>
          </p:cNvPr>
          <p:cNvSpPr txBox="1"/>
          <p:nvPr/>
        </p:nvSpPr>
        <p:spPr>
          <a:xfrm>
            <a:off x="13775127" y="3123135"/>
            <a:ext cx="4398525" cy="6986528"/>
          </a:xfrm>
          <a:prstGeom prst="rect">
            <a:avLst/>
          </a:prstGeom>
          <a:noFill/>
        </p:spPr>
        <p:txBody>
          <a:bodyPr wrap="square" rtlCol="0">
            <a:spAutoFit/>
          </a:bodyPr>
          <a:lstStyle/>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Tăng trưởng dân số.</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Cơ cấu độ tuổi.</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Di dân và nguồn lao động.</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Bình đẳng giới.</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Phân phối thu nhập.</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Sức khỏe.</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Nghề nghiệp.</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Trình độ học vấn chung.</a:t>
            </a:r>
            <a:endParaRPr lang="en-US" sz="3200" b="1" i="1" dirty="0">
              <a:solidFill>
                <a:schemeClr val="bg1"/>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i="1" dirty="0">
                <a:solidFill>
                  <a:schemeClr val="bg1"/>
                </a:solidFill>
                <a:effectLst/>
                <a:ea typeface="Times New Roman" panose="02020603050405020304" pitchFamily="18" charset="0"/>
              </a:rPr>
              <a:t>An sinh xã hội.</a:t>
            </a:r>
            <a:endParaRPr lang="en-US" sz="3200" b="1" i="1" dirty="0">
              <a:solidFill>
                <a:schemeClr val="bg1"/>
              </a:solidFill>
              <a:effectLst/>
              <a:ea typeface="Times New Roman" panose="02020603050405020304" pitchFamily="18" charset="0"/>
            </a:endParaRPr>
          </a:p>
          <a:p>
            <a:endParaRPr lang="en-US" sz="3200" dirty="0">
              <a:solidFill>
                <a:schemeClr val="bg1"/>
              </a:solidFill>
            </a:endParaRPr>
          </a:p>
        </p:txBody>
      </p:sp>
      <p:sp>
        <p:nvSpPr>
          <p:cNvPr id="5" name="TextBox 4">
            <a:extLst>
              <a:ext uri="{FF2B5EF4-FFF2-40B4-BE49-F238E27FC236}">
                <a16:creationId xmlns:a16="http://schemas.microsoft.com/office/drawing/2014/main" id="{B05EB98A-3BB3-C778-4E9D-9212DD86AE87}"/>
              </a:ext>
            </a:extLst>
          </p:cNvPr>
          <p:cNvSpPr txBox="1"/>
          <p:nvPr/>
        </p:nvSpPr>
        <p:spPr>
          <a:xfrm>
            <a:off x="13775127" y="764518"/>
            <a:ext cx="4339398" cy="1938992"/>
          </a:xfrm>
          <a:prstGeom prst="rect">
            <a:avLst/>
          </a:prstGeom>
          <a:noFill/>
        </p:spPr>
        <p:txBody>
          <a:bodyPr wrap="square" rtlCol="0">
            <a:spAutoFit/>
          </a:bodyPr>
          <a:lstStyle/>
          <a:p>
            <a:pPr algn="ctr"/>
            <a:r>
              <a:rPr kumimoji="0" lang="en-US" sz="4000" b="1" i="0" u="none" strike="noStrike"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PHÂN TÍCH MÔI TRƯỜNG VĂN HÓA XÃ HỘI</a:t>
            </a:r>
            <a:endParaRPr lang="en-US" sz="4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2239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1000" fill="hold"/>
                                        <p:tgtEl>
                                          <p:spTgt spid="4"/>
                                        </p:tgtEl>
                                        <p:attrNameLst>
                                          <p:attrName>ppt_x</p:attrName>
                                        </p:attrNameLst>
                                      </p:cBhvr>
                                      <p:tavLst>
                                        <p:tav tm="0">
                                          <p:val>
                                            <p:strVal val="#ppt_x"/>
                                          </p:val>
                                        </p:tav>
                                        <p:tav tm="100000">
                                          <p:val>
                                            <p:strVal val="#ppt_x"/>
                                          </p:val>
                                        </p:tav>
                                      </p:tavLst>
                                    </p:anim>
                                    <p:anim calcmode="lin" valueType="num">
                                      <p:cBhvr additive="base">
                                        <p:cTn id="20"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49E800-A5C8-49A0-A453-ED537DA31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8287995"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hand holding a green fruit&#10;&#10;Description automatically generated with low confidence">
            <a:extLst>
              <a:ext uri="{FF2B5EF4-FFF2-40B4-BE49-F238E27FC236}">
                <a16:creationId xmlns:a16="http://schemas.microsoft.com/office/drawing/2014/main" id="{A2C3E779-0896-C811-75CC-646AD4F4CA56}"/>
              </a:ext>
            </a:extLst>
          </p:cNvPr>
          <p:cNvPicPr>
            <a:picLocks noChangeAspect="1"/>
          </p:cNvPicPr>
          <p:nvPr/>
        </p:nvPicPr>
        <p:blipFill rotWithShape="1">
          <a:blip r:embed="rId2">
            <a:extLst>
              <a:ext uri="{28A0092B-C50C-407E-A947-70E740481C1C}">
                <a14:useLocalDpi xmlns:a14="http://schemas.microsoft.com/office/drawing/2010/main" val="0"/>
              </a:ext>
            </a:extLst>
          </a:blip>
          <a:srcRect l="3809"/>
          <a:stretch/>
        </p:blipFill>
        <p:spPr>
          <a:xfrm>
            <a:off x="3" y="0"/>
            <a:ext cx="13563597" cy="10287000"/>
          </a:xfrm>
          <a:custGeom>
            <a:avLst/>
            <a:gdLst/>
            <a:ahLst/>
            <a:cxnLst/>
            <a:rect l="l" t="t" r="r" b="b"/>
            <a:pathLst>
              <a:path w="9919942" h="6858000">
                <a:moveTo>
                  <a:pt x="0" y="5890890"/>
                </a:moveTo>
                <a:lnTo>
                  <a:pt x="212725" y="5891423"/>
                </a:lnTo>
                <a:cubicBezTo>
                  <a:pt x="582535" y="5892351"/>
                  <a:pt x="1020826" y="5893449"/>
                  <a:pt x="1540283" y="5894751"/>
                </a:cubicBezTo>
                <a:cubicBezTo>
                  <a:pt x="1752088" y="5888795"/>
                  <a:pt x="1952177" y="6005934"/>
                  <a:pt x="2056518" y="6186661"/>
                </a:cubicBezTo>
                <a:cubicBezTo>
                  <a:pt x="2056518" y="6186661"/>
                  <a:pt x="2056518" y="6186661"/>
                  <a:pt x="2405221" y="6790631"/>
                </a:cubicBezTo>
                <a:lnTo>
                  <a:pt x="2444117" y="6858000"/>
                </a:lnTo>
                <a:lnTo>
                  <a:pt x="0" y="6858000"/>
                </a:lnTo>
                <a:close/>
                <a:moveTo>
                  <a:pt x="792260" y="3668381"/>
                </a:moveTo>
                <a:cubicBezTo>
                  <a:pt x="792260" y="3668381"/>
                  <a:pt x="792260" y="3668381"/>
                  <a:pt x="1811431" y="3670937"/>
                </a:cubicBezTo>
                <a:cubicBezTo>
                  <a:pt x="1876362" y="3669112"/>
                  <a:pt x="1937701" y="3705022"/>
                  <a:pt x="1969689" y="3760425"/>
                </a:cubicBezTo>
                <a:cubicBezTo>
                  <a:pt x="1969689" y="3760425"/>
                  <a:pt x="1969689" y="3760425"/>
                  <a:pt x="2480383" y="4644976"/>
                </a:cubicBezTo>
                <a:cubicBezTo>
                  <a:pt x="2513474" y="4702289"/>
                  <a:pt x="2512800" y="4771455"/>
                  <a:pt x="2479858" y="4828684"/>
                </a:cubicBezTo>
                <a:cubicBezTo>
                  <a:pt x="2479858" y="4828684"/>
                  <a:pt x="2479858" y="4828684"/>
                  <a:pt x="1971381" y="5710679"/>
                </a:cubicBezTo>
                <a:cubicBezTo>
                  <a:pt x="1940341" y="5766811"/>
                  <a:pt x="1879433" y="5801975"/>
                  <a:pt x="1815301" y="5800792"/>
                </a:cubicBezTo>
                <a:cubicBezTo>
                  <a:pt x="1815301" y="5800792"/>
                  <a:pt x="1815301" y="5800792"/>
                  <a:pt x="797234" y="5800148"/>
                </a:cubicBezTo>
                <a:cubicBezTo>
                  <a:pt x="731200" y="5800063"/>
                  <a:pt x="670963" y="5766064"/>
                  <a:pt x="637873" y="5708748"/>
                </a:cubicBezTo>
                <a:cubicBezTo>
                  <a:pt x="637873" y="5708748"/>
                  <a:pt x="637873" y="5708748"/>
                  <a:pt x="127178" y="4824199"/>
                </a:cubicBezTo>
                <a:cubicBezTo>
                  <a:pt x="95190" y="4768796"/>
                  <a:pt x="94762" y="4697719"/>
                  <a:pt x="128807" y="4642400"/>
                </a:cubicBezTo>
                <a:cubicBezTo>
                  <a:pt x="128807" y="4642400"/>
                  <a:pt x="128807" y="4642400"/>
                  <a:pt x="636180" y="3758494"/>
                </a:cubicBezTo>
                <a:cubicBezTo>
                  <a:pt x="667221" y="3702364"/>
                  <a:pt x="728129" y="3667198"/>
                  <a:pt x="792260" y="3668381"/>
                </a:cubicBezTo>
                <a:close/>
                <a:moveTo>
                  <a:pt x="2255648" y="3231561"/>
                </a:moveTo>
                <a:cubicBezTo>
                  <a:pt x="2255648" y="3231561"/>
                  <a:pt x="2255648" y="3231561"/>
                  <a:pt x="2618241" y="3232471"/>
                </a:cubicBezTo>
                <a:cubicBezTo>
                  <a:pt x="2641342" y="3231821"/>
                  <a:pt x="2663165" y="3244597"/>
                  <a:pt x="2674545" y="3264308"/>
                </a:cubicBezTo>
                <a:cubicBezTo>
                  <a:pt x="2674545" y="3264308"/>
                  <a:pt x="2674545" y="3264308"/>
                  <a:pt x="2856236" y="3579007"/>
                </a:cubicBezTo>
                <a:cubicBezTo>
                  <a:pt x="2868009" y="3599398"/>
                  <a:pt x="2867769" y="3624006"/>
                  <a:pt x="2856049" y="3644366"/>
                </a:cubicBezTo>
                <a:cubicBezTo>
                  <a:pt x="2856049" y="3644366"/>
                  <a:pt x="2856049" y="3644366"/>
                  <a:pt x="2675147" y="3958155"/>
                </a:cubicBezTo>
                <a:cubicBezTo>
                  <a:pt x="2664104" y="3978125"/>
                  <a:pt x="2642433" y="3990637"/>
                  <a:pt x="2619617" y="3990216"/>
                </a:cubicBezTo>
                <a:cubicBezTo>
                  <a:pt x="2619617" y="3990216"/>
                  <a:pt x="2619617" y="3990216"/>
                  <a:pt x="2257417" y="3989986"/>
                </a:cubicBezTo>
                <a:cubicBezTo>
                  <a:pt x="2233924" y="3989956"/>
                  <a:pt x="2212493" y="3977860"/>
                  <a:pt x="2200720" y="3957469"/>
                </a:cubicBezTo>
                <a:cubicBezTo>
                  <a:pt x="2200720" y="3957469"/>
                  <a:pt x="2200720" y="3957469"/>
                  <a:pt x="2019029" y="3642770"/>
                </a:cubicBezTo>
                <a:cubicBezTo>
                  <a:pt x="2007648" y="3623058"/>
                  <a:pt x="2007496" y="3597772"/>
                  <a:pt x="2019609" y="3578090"/>
                </a:cubicBezTo>
                <a:cubicBezTo>
                  <a:pt x="2019609" y="3578090"/>
                  <a:pt x="2019609" y="3578090"/>
                  <a:pt x="2200118" y="3263622"/>
                </a:cubicBezTo>
                <a:cubicBezTo>
                  <a:pt x="2211161" y="3243651"/>
                  <a:pt x="2232832" y="3231141"/>
                  <a:pt x="2255648" y="3231561"/>
                </a:cubicBezTo>
                <a:close/>
                <a:moveTo>
                  <a:pt x="2433010" y="2733972"/>
                </a:moveTo>
                <a:cubicBezTo>
                  <a:pt x="2433010" y="2733972"/>
                  <a:pt x="2433010" y="2733972"/>
                  <a:pt x="2624472" y="2734451"/>
                </a:cubicBezTo>
                <a:cubicBezTo>
                  <a:pt x="2636671" y="2734110"/>
                  <a:pt x="2648193" y="2740855"/>
                  <a:pt x="2654202" y="2751263"/>
                </a:cubicBezTo>
                <a:cubicBezTo>
                  <a:pt x="2654202" y="2751263"/>
                  <a:pt x="2654202" y="2751263"/>
                  <a:pt x="2750141" y="2917435"/>
                </a:cubicBezTo>
                <a:cubicBezTo>
                  <a:pt x="2756358" y="2928203"/>
                  <a:pt x="2756231" y="2941196"/>
                  <a:pt x="2750042" y="2951947"/>
                </a:cubicBezTo>
                <a:cubicBezTo>
                  <a:pt x="2750042" y="2951947"/>
                  <a:pt x="2750042" y="2951947"/>
                  <a:pt x="2654520" y="3117639"/>
                </a:cubicBezTo>
                <a:cubicBezTo>
                  <a:pt x="2648690" y="3128183"/>
                  <a:pt x="2637246" y="3134790"/>
                  <a:pt x="2625199" y="3134567"/>
                </a:cubicBezTo>
                <a:cubicBezTo>
                  <a:pt x="2625199" y="3134567"/>
                  <a:pt x="2625199" y="3134567"/>
                  <a:pt x="2433944" y="3134446"/>
                </a:cubicBezTo>
                <a:cubicBezTo>
                  <a:pt x="2421540" y="3134430"/>
                  <a:pt x="2410223" y="3128043"/>
                  <a:pt x="2404006" y="3117275"/>
                </a:cubicBezTo>
                <a:cubicBezTo>
                  <a:pt x="2404006" y="3117275"/>
                  <a:pt x="2404006" y="3117275"/>
                  <a:pt x="2308067" y="2951104"/>
                </a:cubicBezTo>
                <a:cubicBezTo>
                  <a:pt x="2302058" y="2940696"/>
                  <a:pt x="2301978" y="2927344"/>
                  <a:pt x="2308373" y="2916950"/>
                </a:cubicBezTo>
                <a:cubicBezTo>
                  <a:pt x="2308373" y="2916950"/>
                  <a:pt x="2308373" y="2916950"/>
                  <a:pt x="2403689" y="2750900"/>
                </a:cubicBezTo>
                <a:cubicBezTo>
                  <a:pt x="2409520" y="2740356"/>
                  <a:pt x="2420963" y="2733749"/>
                  <a:pt x="2433010" y="2733972"/>
                </a:cubicBezTo>
                <a:close/>
                <a:moveTo>
                  <a:pt x="4333377" y="2409543"/>
                </a:moveTo>
                <a:cubicBezTo>
                  <a:pt x="4333377" y="2409543"/>
                  <a:pt x="4333377" y="2409543"/>
                  <a:pt x="7657903" y="2417878"/>
                </a:cubicBezTo>
                <a:cubicBezTo>
                  <a:pt x="7869708" y="2411922"/>
                  <a:pt x="8069795" y="2529061"/>
                  <a:pt x="8174138" y="2709787"/>
                </a:cubicBezTo>
                <a:cubicBezTo>
                  <a:pt x="8174138" y="2709787"/>
                  <a:pt x="8174138" y="2709787"/>
                  <a:pt x="9840019" y="5595180"/>
                </a:cubicBezTo>
                <a:cubicBezTo>
                  <a:pt x="9947960" y="5782138"/>
                  <a:pt x="9945763" y="6007756"/>
                  <a:pt x="9838301" y="6194439"/>
                </a:cubicBezTo>
                <a:cubicBezTo>
                  <a:pt x="9838301" y="6194439"/>
                  <a:pt x="9838301" y="6194439"/>
                  <a:pt x="9491114" y="6796666"/>
                </a:cubicBezTo>
                <a:lnTo>
                  <a:pt x="9455755" y="6858000"/>
                </a:lnTo>
                <a:lnTo>
                  <a:pt x="2555435" y="6858000"/>
                </a:lnTo>
                <a:lnTo>
                  <a:pt x="2457118" y="6687713"/>
                </a:lnTo>
                <a:cubicBezTo>
                  <a:pt x="2365609" y="6529214"/>
                  <a:pt x="2267998" y="6360148"/>
                  <a:pt x="2163881" y="6179811"/>
                </a:cubicBezTo>
                <a:cubicBezTo>
                  <a:pt x="2059539" y="5999084"/>
                  <a:pt x="2058136" y="5767233"/>
                  <a:pt x="2169197" y="5586783"/>
                </a:cubicBezTo>
                <a:cubicBezTo>
                  <a:pt x="2169197" y="5586783"/>
                  <a:pt x="2169197" y="5586783"/>
                  <a:pt x="3824243" y="2703492"/>
                </a:cubicBezTo>
                <a:cubicBezTo>
                  <a:pt x="3925497" y="2520394"/>
                  <a:pt x="4124183" y="2405683"/>
                  <a:pt x="4333377" y="2409543"/>
                </a:cubicBezTo>
                <a:close/>
                <a:moveTo>
                  <a:pt x="725024" y="2239631"/>
                </a:moveTo>
                <a:cubicBezTo>
                  <a:pt x="725024" y="2239631"/>
                  <a:pt x="725024" y="2239631"/>
                  <a:pt x="1356572" y="2241215"/>
                </a:cubicBezTo>
                <a:cubicBezTo>
                  <a:pt x="1396808" y="2240083"/>
                  <a:pt x="1434818" y="2262335"/>
                  <a:pt x="1454639" y="2296667"/>
                </a:cubicBezTo>
                <a:cubicBezTo>
                  <a:pt x="1454639" y="2296667"/>
                  <a:pt x="1454639" y="2296667"/>
                  <a:pt x="1771100" y="2844795"/>
                </a:cubicBezTo>
                <a:cubicBezTo>
                  <a:pt x="1791605" y="2880310"/>
                  <a:pt x="1791188" y="2923170"/>
                  <a:pt x="1770775" y="2958634"/>
                </a:cubicBezTo>
                <a:cubicBezTo>
                  <a:pt x="1770775" y="2958634"/>
                  <a:pt x="1770775" y="2958634"/>
                  <a:pt x="1455688" y="3505178"/>
                </a:cubicBezTo>
                <a:cubicBezTo>
                  <a:pt x="1436453" y="3539960"/>
                  <a:pt x="1398709" y="3561751"/>
                  <a:pt x="1358971" y="3561017"/>
                </a:cubicBezTo>
                <a:cubicBezTo>
                  <a:pt x="1358971" y="3561017"/>
                  <a:pt x="1358971" y="3561017"/>
                  <a:pt x="728106" y="3560618"/>
                </a:cubicBezTo>
                <a:cubicBezTo>
                  <a:pt x="687187" y="3560566"/>
                  <a:pt x="649860" y="3539497"/>
                  <a:pt x="629355" y="3503981"/>
                </a:cubicBezTo>
                <a:cubicBezTo>
                  <a:pt x="629355" y="3503981"/>
                  <a:pt x="629355" y="3503981"/>
                  <a:pt x="312894" y="2955854"/>
                </a:cubicBezTo>
                <a:cubicBezTo>
                  <a:pt x="293073" y="2921523"/>
                  <a:pt x="292806" y="2877479"/>
                  <a:pt x="313904" y="2843200"/>
                </a:cubicBezTo>
                <a:cubicBezTo>
                  <a:pt x="313904" y="2843200"/>
                  <a:pt x="313904" y="2843200"/>
                  <a:pt x="628307" y="2295471"/>
                </a:cubicBezTo>
                <a:cubicBezTo>
                  <a:pt x="647542" y="2260690"/>
                  <a:pt x="685286" y="2238898"/>
                  <a:pt x="725024" y="2239631"/>
                </a:cubicBezTo>
                <a:close/>
                <a:moveTo>
                  <a:pt x="2879072" y="1760629"/>
                </a:moveTo>
                <a:cubicBezTo>
                  <a:pt x="2879072" y="1760629"/>
                  <a:pt x="2879072" y="1760629"/>
                  <a:pt x="3409516" y="1761958"/>
                </a:cubicBezTo>
                <a:cubicBezTo>
                  <a:pt x="3443310" y="1761007"/>
                  <a:pt x="3475235" y="1779699"/>
                  <a:pt x="3491884" y="1808535"/>
                </a:cubicBezTo>
                <a:cubicBezTo>
                  <a:pt x="3491884" y="1808535"/>
                  <a:pt x="3491884" y="1808535"/>
                  <a:pt x="3757682" y="2268912"/>
                </a:cubicBezTo>
                <a:cubicBezTo>
                  <a:pt x="3774905" y="2298742"/>
                  <a:pt x="3774555" y="2334740"/>
                  <a:pt x="3757409" y="2364527"/>
                </a:cubicBezTo>
                <a:cubicBezTo>
                  <a:pt x="3757409" y="2364527"/>
                  <a:pt x="3757409" y="2364527"/>
                  <a:pt x="3492764" y="2823575"/>
                </a:cubicBezTo>
                <a:cubicBezTo>
                  <a:pt x="3476609" y="2852789"/>
                  <a:pt x="3444908" y="2871091"/>
                  <a:pt x="3411530" y="2870476"/>
                </a:cubicBezTo>
                <a:cubicBezTo>
                  <a:pt x="3411530" y="2870476"/>
                  <a:pt x="3411530" y="2870476"/>
                  <a:pt x="2881660" y="2870140"/>
                </a:cubicBezTo>
                <a:cubicBezTo>
                  <a:pt x="2847292" y="2870095"/>
                  <a:pt x="2815940" y="2852400"/>
                  <a:pt x="2798719" y="2822570"/>
                </a:cubicBezTo>
                <a:cubicBezTo>
                  <a:pt x="2798719" y="2822570"/>
                  <a:pt x="2798719" y="2822570"/>
                  <a:pt x="2532919" y="2362193"/>
                </a:cubicBezTo>
                <a:cubicBezTo>
                  <a:pt x="2516270" y="2333357"/>
                  <a:pt x="2516047" y="2296363"/>
                  <a:pt x="2533769" y="2267572"/>
                </a:cubicBezTo>
                <a:cubicBezTo>
                  <a:pt x="2533769" y="2267572"/>
                  <a:pt x="2533769" y="2267572"/>
                  <a:pt x="2797838" y="1807530"/>
                </a:cubicBezTo>
                <a:cubicBezTo>
                  <a:pt x="2813994" y="1778316"/>
                  <a:pt x="2845695" y="1760013"/>
                  <a:pt x="2879072" y="1760629"/>
                </a:cubicBezTo>
                <a:close/>
                <a:moveTo>
                  <a:pt x="3648251" y="0"/>
                </a:moveTo>
                <a:lnTo>
                  <a:pt x="5834936" y="0"/>
                </a:lnTo>
                <a:lnTo>
                  <a:pt x="5837246" y="4001"/>
                </a:lnTo>
                <a:cubicBezTo>
                  <a:pt x="5936488" y="175894"/>
                  <a:pt x="6080841" y="425920"/>
                  <a:pt x="6290808" y="789594"/>
                </a:cubicBezTo>
                <a:cubicBezTo>
                  <a:pt x="6334344" y="865000"/>
                  <a:pt x="6333460" y="955997"/>
                  <a:pt x="6290116" y="1031291"/>
                </a:cubicBezTo>
                <a:cubicBezTo>
                  <a:pt x="6290116" y="1031291"/>
                  <a:pt x="6290116" y="1031291"/>
                  <a:pt x="5621142" y="2191688"/>
                </a:cubicBezTo>
                <a:cubicBezTo>
                  <a:pt x="5580303" y="2265537"/>
                  <a:pt x="5500166" y="2311803"/>
                  <a:pt x="5415793" y="2310245"/>
                </a:cubicBezTo>
                <a:cubicBezTo>
                  <a:pt x="5415793" y="2310245"/>
                  <a:pt x="5415793" y="2310245"/>
                  <a:pt x="4076372" y="2309398"/>
                </a:cubicBezTo>
                <a:cubicBezTo>
                  <a:pt x="3989495" y="2309287"/>
                  <a:pt x="3910245" y="2264555"/>
                  <a:pt x="3866709" y="2189150"/>
                </a:cubicBezTo>
                <a:cubicBezTo>
                  <a:pt x="3866709" y="2189150"/>
                  <a:pt x="3866709" y="2189150"/>
                  <a:pt x="3194813" y="1025391"/>
                </a:cubicBezTo>
                <a:cubicBezTo>
                  <a:pt x="3152728" y="952499"/>
                  <a:pt x="3152165" y="858988"/>
                  <a:pt x="3196958" y="786207"/>
                </a:cubicBezTo>
                <a:cubicBezTo>
                  <a:pt x="3196958" y="786207"/>
                  <a:pt x="3196958" y="786207"/>
                  <a:pt x="3644148" y="7148"/>
                </a:cubicBezTo>
                <a:close/>
              </a:path>
            </a:pathLst>
          </a:custGeom>
        </p:spPr>
      </p:pic>
      <p:grpSp>
        <p:nvGrpSpPr>
          <p:cNvPr id="19" name="Group 18">
            <a:extLst>
              <a:ext uri="{FF2B5EF4-FFF2-40B4-BE49-F238E27FC236}">
                <a16:creationId xmlns:a16="http://schemas.microsoft.com/office/drawing/2014/main" id="{C32D4553-E775-4F16-9A6F-FED8D166A5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740841" y="1500186"/>
            <a:ext cx="2343401" cy="1759459"/>
            <a:chOff x="9160561" y="1000124"/>
            <a:chExt cx="1562267" cy="1172973"/>
          </a:xfrm>
        </p:grpSpPr>
        <p:sp>
          <p:nvSpPr>
            <p:cNvPr id="20" name="Freeform 5">
              <a:extLst>
                <a:ext uri="{FF2B5EF4-FFF2-40B4-BE49-F238E27FC236}">
                  <a16:creationId xmlns:a16="http://schemas.microsoft.com/office/drawing/2014/main" id="{50F864A1-23CF-4954-887F-3C4458622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8D313E8C-7457-407E-BDA5-EACA44D382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4" name="TextBox 57">
            <a:extLst>
              <a:ext uri="{FF2B5EF4-FFF2-40B4-BE49-F238E27FC236}">
                <a16:creationId xmlns:a16="http://schemas.microsoft.com/office/drawing/2014/main" id="{8DA84EA2-4FE1-A10F-E7D4-143947D8CA43}"/>
              </a:ext>
            </a:extLst>
          </p:cNvPr>
          <p:cNvSpPr txBox="1"/>
          <p:nvPr/>
        </p:nvSpPr>
        <p:spPr>
          <a:xfrm>
            <a:off x="8253817" y="-592937"/>
            <a:ext cx="10122802" cy="1687068"/>
          </a:xfrm>
          <a:prstGeom prst="rect">
            <a:avLst/>
          </a:prstGeom>
        </p:spPr>
        <p:txBody>
          <a:bodyPr vert="horz" lIns="91440" tIns="45720" rIns="91440" bIns="45720" rtlCol="0" anchor="b">
            <a:normAutofit/>
          </a:bodyPr>
          <a:lstStyle/>
          <a:p>
            <a:pPr marL="0" marR="0" lvl="0" indent="0" algn="ctr" fontAlgn="auto">
              <a:lnSpc>
                <a:spcPct val="90000"/>
              </a:lnSpc>
              <a:spcBef>
                <a:spcPct val="0"/>
              </a:spcBef>
              <a:spcAft>
                <a:spcPts val="600"/>
              </a:spcAft>
              <a:buClrTx/>
              <a:buSzTx/>
              <a:tabLst/>
              <a:defRPr/>
            </a:pPr>
            <a:r>
              <a:rPr kumimoji="0" lang="en-US" sz="4400" b="1" i="0" u="none" strike="noStrike" cap="none" spc="0" normalizeH="0" baseline="0" noProof="0" dirty="0">
                <a:ln>
                  <a:noFill/>
                </a:ln>
                <a:solidFill>
                  <a:srgbClr val="006600"/>
                </a:solidFill>
                <a:effectLst/>
                <a:uLnTx/>
                <a:uFillTx/>
                <a:latin typeface="Arial" panose="020B0604020202020204" pitchFamily="34" charset="0"/>
                <a:ea typeface="+mj-ea"/>
                <a:cs typeface="Arial" panose="020B0604020202020204" pitchFamily="34" charset="0"/>
              </a:rPr>
              <a:t>PHÂN TÍCH MÔI TRƯỜNG TỰ NHIÊN</a:t>
            </a:r>
          </a:p>
        </p:txBody>
      </p:sp>
      <p:sp>
        <p:nvSpPr>
          <p:cNvPr id="5" name="TextBox 4">
            <a:extLst>
              <a:ext uri="{FF2B5EF4-FFF2-40B4-BE49-F238E27FC236}">
                <a16:creationId xmlns:a16="http://schemas.microsoft.com/office/drawing/2014/main" id="{84C9B7F5-3652-78F7-73E1-106269199062}"/>
              </a:ext>
            </a:extLst>
          </p:cNvPr>
          <p:cNvSpPr txBox="1"/>
          <p:nvPr/>
        </p:nvSpPr>
        <p:spPr>
          <a:xfrm>
            <a:off x="12725397" y="3342276"/>
            <a:ext cx="5562600" cy="6727996"/>
          </a:xfrm>
          <a:prstGeom prst="rect">
            <a:avLst/>
          </a:prstGeom>
          <a:noFill/>
        </p:spPr>
        <p:txBody>
          <a:bodyPr wrap="square" rtlCol="0">
            <a:spAutoFit/>
          </a:bodyPr>
          <a:lstStyle/>
          <a:p>
            <a:pPr marL="0" marR="0" algn="just">
              <a:lnSpc>
                <a:spcPct val="120000"/>
              </a:lnSpc>
              <a:spcBef>
                <a:spcPts val="0"/>
              </a:spcBef>
            </a:pP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Từ</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đó</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nó</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tác</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đến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sức</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mua</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khả</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năng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tiêu</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thụ</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bán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hàng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của</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doanh</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và</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phát</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triển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bền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vững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của</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doanh</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tổ</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chức</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lnSpc>
                <a:spcPct val="120000"/>
              </a:lnSpc>
              <a:spcBef>
                <a:spcPts val="0"/>
              </a:spcBef>
            </a:pP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Các</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yếu</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tố</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của</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môi</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tự</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nhiên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cần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xem</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xét</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gồm</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a:t>
            </a:r>
          </a:p>
          <a:p>
            <a:pPr marL="1200150" marR="0" lvl="0" indent="-228600" algn="just">
              <a:lnSpc>
                <a:spcPct val="150000"/>
              </a:lnSpc>
              <a:spcBef>
                <a:spcPts val="0"/>
              </a:spcBef>
              <a:spcAft>
                <a:spcPts val="0"/>
              </a:spcAft>
              <a:buSzPct val="100000"/>
              <a:buFont typeface="Symbol" panose="05050102010706020507" pitchFamily="18" charset="2"/>
              <a:buChar char=""/>
              <a:tabLst>
                <a:tab pos="1371600" algn="l"/>
              </a:tabLst>
            </a:pPr>
            <a:r>
              <a:rPr lang="vi-VN"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Tài nguyên thiên nhiên.</a:t>
            </a:r>
            <a:endParaRPr lang="en-US"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1200150" marR="0" lvl="0" indent="-228600" algn="just">
              <a:lnSpc>
                <a:spcPct val="150000"/>
              </a:lnSpc>
              <a:spcBef>
                <a:spcPts val="0"/>
              </a:spcBef>
              <a:spcAft>
                <a:spcPts val="0"/>
              </a:spcAft>
              <a:buSzPct val="100000"/>
              <a:buFont typeface="Symbol" panose="05050102010706020507" pitchFamily="18" charset="2"/>
              <a:buChar char=""/>
              <a:tabLst>
                <a:tab pos="1371600" algn="l"/>
              </a:tabLst>
            </a:pPr>
            <a:r>
              <a:rPr lang="vi-VN"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Đất đai. Khí hậu.</a:t>
            </a:r>
            <a:endParaRPr lang="en-US"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1200150" marR="0" lvl="0" indent="-228600" algn="just">
              <a:lnSpc>
                <a:spcPct val="150000"/>
              </a:lnSpc>
              <a:spcBef>
                <a:spcPts val="0"/>
              </a:spcBef>
              <a:spcAft>
                <a:spcPts val="0"/>
              </a:spcAft>
              <a:buSzPct val="100000"/>
              <a:buFont typeface="Symbol" panose="05050102010706020507" pitchFamily="18" charset="2"/>
              <a:buChar char=""/>
              <a:tabLst>
                <a:tab pos="1371600" algn="l"/>
              </a:tabLst>
            </a:pPr>
            <a:r>
              <a:rPr lang="vi-VN"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Thời tiết.</a:t>
            </a:r>
            <a:endParaRPr lang="en-US"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1200150" marR="0" lvl="0" indent="-228600" algn="just">
              <a:lnSpc>
                <a:spcPct val="150000"/>
              </a:lnSpc>
              <a:spcBef>
                <a:spcPts val="0"/>
              </a:spcBef>
              <a:spcAft>
                <a:spcPts val="0"/>
              </a:spcAft>
              <a:buSzPct val="100000"/>
              <a:buFont typeface="Symbol" panose="05050102010706020507" pitchFamily="18" charset="2"/>
              <a:buChar char=""/>
              <a:tabLst>
                <a:tab pos="1371600" algn="l"/>
              </a:tabLst>
            </a:pPr>
            <a:r>
              <a:rPr lang="vi-VN"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Ô nhiễm môi trường.</a:t>
            </a:r>
            <a:endParaRPr lang="en-US" sz="28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endParaRPr lang="en-US" sz="2800" b="1" dirty="0">
              <a:solidFill>
                <a:srgbClr val="00660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97EE2CE9-D889-506F-84D1-78E6D6EE94D3}"/>
              </a:ext>
            </a:extLst>
          </p:cNvPr>
          <p:cNvSpPr txBox="1"/>
          <p:nvPr/>
        </p:nvSpPr>
        <p:spPr>
          <a:xfrm>
            <a:off x="8584079" y="1191050"/>
            <a:ext cx="5756837" cy="2246769"/>
          </a:xfrm>
          <a:prstGeom prst="rect">
            <a:avLst/>
          </a:prstGeom>
          <a:noFill/>
        </p:spPr>
        <p:txBody>
          <a:bodyPr wrap="square" rtlCol="0">
            <a:spAutoFit/>
          </a:bodyPr>
          <a:lstStyle/>
          <a:p>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MTTT</a:t>
            </a:r>
            <a:r>
              <a:rPr lang="en-US" sz="2800"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tạo</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nên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thị</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cung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ứng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yếu</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tố</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đầu</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vào</a:t>
            </a:r>
            <a:r>
              <a:rPr lang="en-US" sz="28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doanh</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2800" b="1" dirty="0">
                <a:solidFill>
                  <a:srgbClr val="006600"/>
                </a:solidFill>
                <a:latin typeface="Arial" panose="020B0604020202020204" pitchFamily="34" charset="0"/>
                <a:ea typeface="Times New Roman" panose="02020603050405020304" pitchFamily="18" charset="0"/>
                <a:cs typeface="Arial" panose="020B0604020202020204" pitchFamily="34" charset="0"/>
              </a:rPr>
              <a:t>, </a:t>
            </a:r>
          </a:p>
          <a:p>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Ảnh</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hưởng</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đến</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thu</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nhập</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việc</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làm</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6600"/>
                </a:solidFill>
                <a:effectLst/>
                <a:latin typeface="Arial" panose="020B0604020202020204" pitchFamily="34" charset="0"/>
                <a:ea typeface="Times New Roman" panose="02020603050405020304" pitchFamily="18" charset="0"/>
                <a:cs typeface="Arial" panose="020B0604020202020204" pitchFamily="34" charset="0"/>
              </a:rPr>
              <a:t>và</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dân</a:t>
            </a:r>
            <a:r>
              <a:rPr lang="en-US" sz="2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cư</a:t>
            </a:r>
            <a:r>
              <a:rPr lang="en-US" sz="2800" b="1" dirty="0">
                <a:solidFill>
                  <a:srgbClr val="006600"/>
                </a:solidFill>
                <a:effectLst/>
                <a:latin typeface="Arial" panose="020B0604020202020204" pitchFamily="34" charset="0"/>
                <a:ea typeface="Times New Roman" panose="02020603050405020304" pitchFamily="18" charset="0"/>
                <a:cs typeface="Arial" panose="020B0604020202020204" pitchFamily="34" charset="0"/>
              </a:rPr>
              <a:t>.</a:t>
            </a:r>
            <a:endParaRPr lang="en-US" sz="2800" dirty="0">
              <a:solidFill>
                <a:srgbClr val="006600"/>
              </a:solidFill>
            </a:endParaRPr>
          </a:p>
        </p:txBody>
      </p:sp>
    </p:spTree>
    <p:extLst>
      <p:ext uri="{BB962C8B-B14F-4D97-AF65-F5344CB8AC3E}">
        <p14:creationId xmlns:p14="http://schemas.microsoft.com/office/powerpoint/2010/main" val="192578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508DCC-AEC3-0292-6550-511714336B43}"/>
              </a:ext>
            </a:extLst>
          </p:cNvPr>
          <p:cNvSpPr txBox="1"/>
          <p:nvPr/>
        </p:nvSpPr>
        <p:spPr>
          <a:xfrm>
            <a:off x="221974" y="266700"/>
            <a:ext cx="18059400" cy="10802957"/>
          </a:xfrm>
          <a:prstGeom prst="rect">
            <a:avLst/>
          </a:prstGeom>
          <a:noFill/>
        </p:spPr>
        <p:txBody>
          <a:bodyPr wrap="square" rtlCol="0">
            <a:spAutoFit/>
          </a:bodyPr>
          <a:lstStyle/>
          <a:p>
            <a:pPr marL="243205" marR="800735" algn="ctr">
              <a:lnSpc>
                <a:spcPct val="115000"/>
              </a:lnSpc>
              <a:spcBef>
                <a:spcPts val="205"/>
              </a:spcBef>
              <a:spcAft>
                <a:spcPts val="0"/>
              </a:spcAft>
            </a:pPr>
            <a:r>
              <a:rPr lang="en-US" sz="3800" b="1" dirty="0" err="1">
                <a:solidFill>
                  <a:srgbClr val="FF0000"/>
                </a:solidFill>
                <a:effectLst/>
                <a:latin typeface="Times New Roman" panose="02020603050405020304" pitchFamily="18" charset="0"/>
                <a:ea typeface="Times New Roman" panose="02020603050405020304" pitchFamily="18" charset="0"/>
              </a:rPr>
              <a:t>Bài</a:t>
            </a:r>
            <a:r>
              <a:rPr lang="en-US" sz="3800" b="1" dirty="0">
                <a:solidFill>
                  <a:srgbClr val="FF0000"/>
                </a:solidFill>
                <a:effectLst/>
                <a:latin typeface="Times New Roman" panose="02020603050405020304" pitchFamily="18" charset="0"/>
                <a:ea typeface="Times New Roman" panose="02020603050405020304" pitchFamily="18" charset="0"/>
              </a:rPr>
              <a:t> </a:t>
            </a:r>
            <a:r>
              <a:rPr lang="en-US" sz="3800" b="1" dirty="0" err="1">
                <a:solidFill>
                  <a:srgbClr val="FF0000"/>
                </a:solidFill>
                <a:effectLst/>
                <a:latin typeface="Times New Roman" panose="02020603050405020304" pitchFamily="18" charset="0"/>
                <a:ea typeface="Times New Roman" panose="02020603050405020304" pitchFamily="18" charset="0"/>
              </a:rPr>
              <a:t>tập</a:t>
            </a:r>
            <a:r>
              <a:rPr lang="en-US" sz="3800" b="1" dirty="0">
                <a:solidFill>
                  <a:srgbClr val="FF0000"/>
                </a:solidFill>
                <a:effectLst/>
                <a:latin typeface="Times New Roman" panose="02020603050405020304" pitchFamily="18" charset="0"/>
                <a:ea typeface="Times New Roman" panose="02020603050405020304" pitchFamily="18" charset="0"/>
              </a:rPr>
              <a:t> </a:t>
            </a:r>
            <a:r>
              <a:rPr lang="en-US" sz="3800" b="1" dirty="0" err="1">
                <a:solidFill>
                  <a:srgbClr val="FF0000"/>
                </a:solidFill>
                <a:effectLst/>
                <a:latin typeface="Times New Roman" panose="02020603050405020304" pitchFamily="18" charset="0"/>
                <a:ea typeface="Times New Roman" panose="02020603050405020304" pitchFamily="18" charset="0"/>
              </a:rPr>
              <a:t>thực</a:t>
            </a:r>
            <a:r>
              <a:rPr lang="en-US" sz="3800" b="1" dirty="0">
                <a:solidFill>
                  <a:srgbClr val="FF0000"/>
                </a:solidFill>
                <a:effectLst/>
                <a:latin typeface="Times New Roman" panose="02020603050405020304" pitchFamily="18" charset="0"/>
                <a:ea typeface="Times New Roman" panose="02020603050405020304" pitchFamily="18" charset="0"/>
              </a:rPr>
              <a:t> </a:t>
            </a:r>
            <a:r>
              <a:rPr lang="en-US" sz="3800" b="1" dirty="0" err="1">
                <a:solidFill>
                  <a:srgbClr val="FF0000"/>
                </a:solidFill>
                <a:effectLst/>
                <a:latin typeface="Times New Roman" panose="02020603050405020304" pitchFamily="18" charset="0"/>
                <a:ea typeface="Times New Roman" panose="02020603050405020304" pitchFamily="18" charset="0"/>
              </a:rPr>
              <a:t>hành</a:t>
            </a:r>
            <a:endParaRPr lang="en-US" sz="3800" dirty="0">
              <a:effectLst/>
              <a:latin typeface="Times New Roman" panose="02020603050405020304" pitchFamily="18" charset="0"/>
              <a:ea typeface="Times New Roman" panose="02020603050405020304" pitchFamily="18" charset="0"/>
            </a:endParaRPr>
          </a:p>
          <a:p>
            <a:pPr marL="243840" marR="800735" indent="213995" algn="just">
              <a:lnSpc>
                <a:spcPct val="115000"/>
              </a:lnSpc>
              <a:spcBef>
                <a:spcPts val="205"/>
              </a:spcBef>
              <a:spcAft>
                <a:spcPts val="0"/>
              </a:spcAft>
            </a:pPr>
            <a:r>
              <a:rPr lang="vi-VN" sz="3800" dirty="0">
                <a:effectLst/>
                <a:latin typeface="Times New Roman" panose="02020603050405020304" pitchFamily="18" charset="0"/>
                <a:ea typeface="Times New Roman" panose="02020603050405020304" pitchFamily="18" charset="0"/>
              </a:rPr>
              <a:t>Công ty TNHH Tân Y đã bắt đầu hoạt động kinh doanh tại Việt Nam từ năm 2007. Chỉ trong vòng 4 năm hoạt động, công ty đã mang đến thị trường Việt</a:t>
            </a:r>
            <a:r>
              <a:rPr lang="vi-VN" sz="3800" spc="4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Nam nhiều sản phẩm ứng dụng trong xây dựng với chất lượng cao, góp phần</a:t>
            </a:r>
            <a:r>
              <a:rPr lang="vi-VN" sz="3800" spc="2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nâng cao chất lượng cuộc sống người dân Việt Nam. Bằng mọi nỗ lực, công ty Tân</a:t>
            </a:r>
            <a:r>
              <a:rPr lang="vi-VN" sz="3800" spc="18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Y</a:t>
            </a:r>
            <a:r>
              <a:rPr lang="vi-VN" sz="3800" spc="4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đã trở thành</a:t>
            </a:r>
            <a:r>
              <a:rPr lang="vi-VN" sz="3800" spc="18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một</a:t>
            </a:r>
            <a:r>
              <a:rPr lang="vi-VN" sz="3800" spc="1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trong</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những</a:t>
            </a:r>
            <a:r>
              <a:rPr lang="vi-VN" sz="3800" spc="18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công</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ty thành</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công</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nhất trong</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lĩnh</a:t>
            </a:r>
            <a:r>
              <a:rPr lang="vi-VN" sz="3800" spc="17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vực kinh</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doanh</a:t>
            </a:r>
            <a:r>
              <a:rPr lang="vi-VN" sz="3800" spc="13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sản</a:t>
            </a:r>
            <a:r>
              <a:rPr lang="vi-VN" sz="3800" spc="13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phẩm tấm xi</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măng</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phục vụ</a:t>
            </a:r>
            <a:r>
              <a:rPr lang="vi-VN" sz="3800" spc="13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xây dựng</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tại</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thị</a:t>
            </a:r>
            <a:r>
              <a:rPr lang="vi-VN" sz="3800" spc="15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trường</a:t>
            </a:r>
            <a:r>
              <a:rPr lang="vi-VN" sz="3800" spc="14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Việt</a:t>
            </a:r>
            <a:r>
              <a:rPr lang="vi-VN" sz="3800" spc="13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Nam. Và</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một</a:t>
            </a:r>
            <a:r>
              <a:rPr lang="vi-VN" sz="3800" spc="9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trong những</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yếu</a:t>
            </a:r>
            <a:r>
              <a:rPr lang="vi-VN" sz="3800" spc="1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tố</a:t>
            </a:r>
            <a:r>
              <a:rPr lang="vi-VN" sz="3800" spc="1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tiên</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quyết</a:t>
            </a:r>
            <a:r>
              <a:rPr lang="vi-VN" sz="3800" spc="105"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mang</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lại thành</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quả</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vượt bậc</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này là</a:t>
            </a:r>
            <a:r>
              <a:rPr lang="vi-VN" sz="3800" spc="9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công ty đã xây dựng được một chính sách tiêu thụ sản phẩm đúng đắn.</a:t>
            </a:r>
            <a:endParaRPr lang="en-US" sz="3800" dirty="0">
              <a:effectLst/>
              <a:latin typeface="Times New Roman" panose="02020603050405020304" pitchFamily="18" charset="0"/>
              <a:ea typeface="Times New Roman" panose="02020603050405020304" pitchFamily="18" charset="0"/>
            </a:endParaRPr>
          </a:p>
          <a:p>
            <a:pPr marL="243840" marR="802640" algn="just">
              <a:lnSpc>
                <a:spcPct val="115000"/>
              </a:lnSpc>
              <a:spcBef>
                <a:spcPts val="50"/>
              </a:spcBef>
              <a:spcAft>
                <a:spcPts val="0"/>
              </a:spcAft>
            </a:pPr>
            <a:r>
              <a:rPr lang="vi-VN" sz="3800" dirty="0">
                <a:effectLst/>
                <a:latin typeface="Times New Roman" panose="02020603050405020304" pitchFamily="18" charset="0"/>
                <a:ea typeface="Times New Roman" panose="02020603050405020304" pitchFamily="18" charset="0"/>
              </a:rPr>
              <a:t>Môi trường tiêu dùng trong kinh doanh luôn biến đổi, đòi hỏi công ty phải có chiến lược phù hợp cho từng giai đoạn phát triển. Việc phân tích để xây dựng</a:t>
            </a:r>
            <a:r>
              <a:rPr lang="vi-VN" sz="3800" spc="40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một chiến lược phù hợp cho công ty mang tính thiết thực và mang lại lợi ích to lớn cho sự phát triển của công ty.</a:t>
            </a:r>
            <a:endParaRPr lang="en-US" sz="3800" dirty="0">
              <a:effectLst/>
              <a:latin typeface="Times New Roman" panose="02020603050405020304" pitchFamily="18" charset="0"/>
              <a:ea typeface="Times New Roman" panose="02020603050405020304" pitchFamily="18" charset="0"/>
            </a:endParaRPr>
          </a:p>
          <a:p>
            <a:pPr marL="243840" marR="804545" algn="just">
              <a:lnSpc>
                <a:spcPct val="115000"/>
              </a:lnSpc>
              <a:spcBef>
                <a:spcPts val="25"/>
              </a:spcBef>
              <a:spcAft>
                <a:spcPts val="0"/>
              </a:spcAft>
            </a:pPr>
            <a:r>
              <a:rPr lang="vi-VN" sz="3800" dirty="0">
                <a:effectLst/>
                <a:latin typeface="Times New Roman" panose="02020603050405020304" pitchFamily="18" charset="0"/>
                <a:ea typeface="Times New Roman" panose="02020603050405020304" pitchFamily="18" charset="0"/>
              </a:rPr>
              <a:t>Yêu cầu: Hãy</a:t>
            </a:r>
            <a:r>
              <a:rPr lang="vi-VN" sz="3800" spc="-10" dirty="0">
                <a:effectLst/>
                <a:latin typeface="Times New Roman" panose="02020603050405020304" pitchFamily="18" charset="0"/>
                <a:ea typeface="Times New Roman" panose="02020603050405020304" pitchFamily="18" charset="0"/>
              </a:rPr>
              <a:t> </a:t>
            </a:r>
            <a:r>
              <a:rPr lang="vi-VN" sz="3800" dirty="0">
                <a:effectLst/>
                <a:latin typeface="Times New Roman" panose="02020603050405020304" pitchFamily="18" charset="0"/>
                <a:ea typeface="Times New Roman" panose="02020603050405020304" pitchFamily="18" charset="0"/>
              </a:rPr>
              <a:t>liệt kê nh</a:t>
            </a:r>
            <a:r>
              <a:rPr lang="en-US" sz="3800" dirty="0">
                <a:effectLst/>
                <a:latin typeface="Times New Roman" panose="02020603050405020304" pitchFamily="18" charset="0"/>
                <a:ea typeface="Times New Roman" panose="02020603050405020304" pitchFamily="18" charset="0"/>
              </a:rPr>
              <a:t>ữ</a:t>
            </a:r>
            <a:r>
              <a:rPr lang="vi-VN" sz="3800" dirty="0">
                <a:effectLst/>
                <a:latin typeface="Times New Roman" panose="02020603050405020304" pitchFamily="18" charset="0"/>
                <a:ea typeface="Times New Roman" panose="02020603050405020304" pitchFamily="18" charset="0"/>
              </a:rPr>
              <a:t>ng yêu tố môi trường bên trong và bên ngoài có thể ảnh hưởng trực tiếp đến sự phát triển của Công ty TNHH Tân Y</a:t>
            </a:r>
            <a:endParaRPr lang="en-US" sz="3800" dirty="0">
              <a:effectLst/>
              <a:latin typeface="Times New Roman" panose="02020603050405020304" pitchFamily="18" charset="0"/>
              <a:ea typeface="Times New Roman" panose="02020603050405020304" pitchFamily="18" charset="0"/>
            </a:endParaRPr>
          </a:p>
          <a:p>
            <a:endParaRPr lang="en-US" sz="3800" dirty="0"/>
          </a:p>
        </p:txBody>
      </p:sp>
    </p:spTree>
    <p:extLst>
      <p:ext uri="{BB962C8B-B14F-4D97-AF65-F5344CB8AC3E}">
        <p14:creationId xmlns:p14="http://schemas.microsoft.com/office/powerpoint/2010/main" val="507339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999926" y="-3999282"/>
            <a:ext cx="10287000" cy="18286850"/>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66" y="0"/>
            <a:ext cx="13606268" cy="10286358"/>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474237" y="-2528760"/>
            <a:ext cx="7341846" cy="18290319"/>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Picture 1" descr="Đánh giá môi trường ngành bằng mô hình Michael Porter">
            <a:extLst>
              <a:ext uri="{FF2B5EF4-FFF2-40B4-BE49-F238E27FC236}">
                <a16:creationId xmlns:a16="http://schemas.microsoft.com/office/drawing/2014/main" id="{0F5A367B-9A47-81BD-96F0-529A88183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04800" y="1143000"/>
            <a:ext cx="12904839" cy="8001000"/>
          </a:xfrm>
          <a:prstGeom prst="rect">
            <a:avLst/>
          </a:prstGeom>
          <a:noFill/>
        </p:spPr>
      </p:pic>
      <p:sp>
        <p:nvSpPr>
          <p:cNvPr id="3" name="TextBox 2">
            <a:extLst>
              <a:ext uri="{FF2B5EF4-FFF2-40B4-BE49-F238E27FC236}">
                <a16:creationId xmlns:a16="http://schemas.microsoft.com/office/drawing/2014/main" id="{D217EA97-EE6C-9445-5CB2-E1307E2A21D6}"/>
              </a:ext>
            </a:extLst>
          </p:cNvPr>
          <p:cNvSpPr txBox="1"/>
          <p:nvPr/>
        </p:nvSpPr>
        <p:spPr>
          <a:xfrm>
            <a:off x="13602802" y="3238500"/>
            <a:ext cx="4760891" cy="5453008"/>
          </a:xfrm>
          <a:prstGeom prst="rect">
            <a:avLst/>
          </a:prstGeom>
        </p:spPr>
        <p:txBody>
          <a:bodyPr vert="horz" lIns="91440" tIns="45720" rIns="91440" bIns="45720" rtlCol="0">
            <a:noAutofit/>
          </a:bodyPr>
          <a:lstStyle/>
          <a:p>
            <a:pPr marL="154305" marR="252095" lvl="0" indent="-228600" algn="just" defTabSz="914400" rtl="0" eaLnBrk="1" fontAlgn="auto" latinLnBrk="0" hangingPunct="1">
              <a:lnSpc>
                <a:spcPct val="90000"/>
              </a:lnSpc>
              <a:spcBef>
                <a:spcPts val="445"/>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Cũng</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là</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môi</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trường</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bên</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ngoài</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doanh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nghiệp</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môi</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trường</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ngành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có</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phạm</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vi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nhỏ</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hơn</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Ngành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có</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thể</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được</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định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nghĩa</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một</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ngành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là</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một</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nhóm</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các</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doanh</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nghiệp</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sản</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xuất</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những</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sản</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phẩm</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thay</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thế</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gần</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gũi</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cho</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6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nhau</a:t>
            </a: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(Porter, 1998, tr.37).</a:t>
            </a:r>
          </a:p>
        </p:txBody>
      </p:sp>
      <p:sp>
        <p:nvSpPr>
          <p:cNvPr id="4" name="TextBox 57">
            <a:extLst>
              <a:ext uri="{FF2B5EF4-FFF2-40B4-BE49-F238E27FC236}">
                <a16:creationId xmlns:a16="http://schemas.microsoft.com/office/drawing/2014/main" id="{E6166C7D-0469-DC08-9F8B-751024643ADA}"/>
              </a:ext>
            </a:extLst>
          </p:cNvPr>
          <p:cNvSpPr txBox="1"/>
          <p:nvPr/>
        </p:nvSpPr>
        <p:spPr>
          <a:xfrm>
            <a:off x="13414117" y="1276017"/>
            <a:ext cx="5331081" cy="1337861"/>
          </a:xfrm>
          <a:prstGeom prst="rect">
            <a:avLst/>
          </a:prstGeom>
        </p:spPr>
        <p:txBody>
          <a:bodyPr vert="horz" lIns="91440" tIns="45720" rIns="91440" bIns="45720" rtlCol="0" anchor="b">
            <a:normAutofit fontScale="92500" lnSpcReduction="10000"/>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MÔI TRƯỜNG</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NGÀNH</a:t>
            </a:r>
          </a:p>
        </p:txBody>
      </p:sp>
    </p:spTree>
    <p:extLst>
      <p:ext uri="{BB962C8B-B14F-4D97-AF65-F5344CB8AC3E}">
        <p14:creationId xmlns:p14="http://schemas.microsoft.com/office/powerpoint/2010/main" val="186986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7">
            <a:extLst>
              <a:ext uri="{FF2B5EF4-FFF2-40B4-BE49-F238E27FC236}">
                <a16:creationId xmlns:a16="http://schemas.microsoft.com/office/drawing/2014/main" id="{C3862298-AF85-4572-BED3-52E573EB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3E485DD-0C12-45BC-A361-28152A03BB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96310" y="0"/>
            <a:ext cx="3708996" cy="10287000"/>
          </a:xfrm>
          <a:custGeom>
            <a:avLst/>
            <a:gdLst>
              <a:gd name="connsiteX0" fmla="*/ 1056708 w 2472664"/>
              <a:gd name="connsiteY0" fmla="*/ 0 h 6858000"/>
              <a:gd name="connsiteX1" fmla="*/ 2472664 w 2472664"/>
              <a:gd name="connsiteY1" fmla="*/ 0 h 6858000"/>
              <a:gd name="connsiteX2" fmla="*/ 2400427 w 2472664"/>
              <a:gd name="connsiteY2" fmla="*/ 75768 h 6858000"/>
              <a:gd name="connsiteX3" fmla="*/ 1104861 w 2472664"/>
              <a:gd name="connsiteY3" fmla="*/ 3429000 h 6858000"/>
              <a:gd name="connsiteX4" fmla="*/ 2400427 w 2472664"/>
              <a:gd name="connsiteY4" fmla="*/ 6782233 h 6858000"/>
              <a:gd name="connsiteX5" fmla="*/ 2472664 w 2472664"/>
              <a:gd name="connsiteY5" fmla="*/ 6858000 h 6858000"/>
              <a:gd name="connsiteX6" fmla="*/ 1056708 w 2472664"/>
              <a:gd name="connsiteY6" fmla="*/ 6858000 h 6858000"/>
              <a:gd name="connsiteX7" fmla="*/ 1040416 w 2472664"/>
              <a:gd name="connsiteY7" fmla="*/ 6835090 h 6858000"/>
              <a:gd name="connsiteX8" fmla="*/ 0 w 2472664"/>
              <a:gd name="connsiteY8" fmla="*/ 3429000 h 6858000"/>
              <a:gd name="connsiteX9" fmla="*/ 1040416 w 2472664"/>
              <a:gd name="connsiteY9" fmla="*/ 2291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2664" h="6858000">
                <a:moveTo>
                  <a:pt x="1056708" y="0"/>
                </a:moveTo>
                <a:lnTo>
                  <a:pt x="2472664" y="0"/>
                </a:lnTo>
                <a:lnTo>
                  <a:pt x="2400427" y="75768"/>
                </a:lnTo>
                <a:cubicBezTo>
                  <a:pt x="1595469" y="961418"/>
                  <a:pt x="1104861" y="2137915"/>
                  <a:pt x="1104861" y="3429000"/>
                </a:cubicBezTo>
                <a:cubicBezTo>
                  <a:pt x="1104861" y="4720086"/>
                  <a:pt x="1595469" y="5896583"/>
                  <a:pt x="2400427" y="6782233"/>
                </a:cubicBezTo>
                <a:lnTo>
                  <a:pt x="2472664" y="6858000"/>
                </a:lnTo>
                <a:lnTo>
                  <a:pt x="1056708" y="6858000"/>
                </a:lnTo>
                <a:lnTo>
                  <a:pt x="1040416" y="6835090"/>
                </a:lnTo>
                <a:cubicBezTo>
                  <a:pt x="383551" y="5862802"/>
                  <a:pt x="0" y="4690693"/>
                  <a:pt x="0" y="3429000"/>
                </a:cubicBezTo>
                <a:cubicBezTo>
                  <a:pt x="0" y="2167308"/>
                  <a:pt x="383551" y="995199"/>
                  <a:pt x="1040416" y="22911"/>
                </a:cubicBezTo>
                <a:close/>
              </a:path>
            </a:pathLst>
          </a:custGeom>
          <a:solidFill>
            <a:schemeClr val="tx1">
              <a:lumMod val="50000"/>
              <a:lumOff val="5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6D6B998F-CA62-4EE6-B7E7-046377D4F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54557" y="2989294"/>
            <a:ext cx="2233443" cy="4308411"/>
          </a:xfrm>
          <a:custGeom>
            <a:avLst/>
            <a:gdLst>
              <a:gd name="connsiteX0" fmla="*/ 1436137 w 1488962"/>
              <a:gd name="connsiteY0" fmla="*/ 0 h 2872274"/>
              <a:gd name="connsiteX1" fmla="*/ 1488962 w 1488962"/>
              <a:gd name="connsiteY1" fmla="*/ 2668 h 2872274"/>
              <a:gd name="connsiteX2" fmla="*/ 1488962 w 1488962"/>
              <a:gd name="connsiteY2" fmla="*/ 2869607 h 2872274"/>
              <a:gd name="connsiteX3" fmla="*/ 1436137 w 1488962"/>
              <a:gd name="connsiteY3" fmla="*/ 2872274 h 2872274"/>
              <a:gd name="connsiteX4" fmla="*/ 0 w 1488962"/>
              <a:gd name="connsiteY4" fmla="*/ 1436137 h 2872274"/>
              <a:gd name="connsiteX5" fmla="*/ 1436137 w 1488962"/>
              <a:gd name="connsiteY5" fmla="*/ 0 h 2872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962" h="2872274">
                <a:moveTo>
                  <a:pt x="1436137" y="0"/>
                </a:moveTo>
                <a:lnTo>
                  <a:pt x="1488962" y="2668"/>
                </a:lnTo>
                <a:lnTo>
                  <a:pt x="1488962" y="2869607"/>
                </a:lnTo>
                <a:lnTo>
                  <a:pt x="1436137" y="2872274"/>
                </a:lnTo>
                <a:cubicBezTo>
                  <a:pt x="642980" y="2872274"/>
                  <a:pt x="0" y="2229294"/>
                  <a:pt x="0" y="1436137"/>
                </a:cubicBezTo>
                <a:cubicBezTo>
                  <a:pt x="0" y="642980"/>
                  <a:pt x="642980" y="0"/>
                  <a:pt x="1436137" y="0"/>
                </a:cubicBezTo>
                <a:close/>
              </a:path>
            </a:pathLst>
          </a:custGeom>
          <a:solidFill>
            <a:schemeClr val="accent6">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Đánh giá cường độ cạnh tranh ngành">
            <a:extLst>
              <a:ext uri="{FF2B5EF4-FFF2-40B4-BE49-F238E27FC236}">
                <a16:creationId xmlns:a16="http://schemas.microsoft.com/office/drawing/2014/main" id="{B7837B58-0562-48C0-97F2-7BCB9CD11A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2970244"/>
            <a:ext cx="7239000" cy="3756237"/>
          </a:xfrm>
          <a:prstGeom prst="rect">
            <a:avLst/>
          </a:prstGeom>
          <a:noFill/>
          <a:ln>
            <a:noFill/>
          </a:ln>
        </p:spPr>
      </p:pic>
      <p:sp>
        <p:nvSpPr>
          <p:cNvPr id="5" name="TextBox 4">
            <a:extLst>
              <a:ext uri="{FF2B5EF4-FFF2-40B4-BE49-F238E27FC236}">
                <a16:creationId xmlns:a16="http://schemas.microsoft.com/office/drawing/2014/main" id="{8BA83C57-CEAC-3FA3-EC8D-76864538AAD8}"/>
              </a:ext>
            </a:extLst>
          </p:cNvPr>
          <p:cNvSpPr txBox="1"/>
          <p:nvPr/>
        </p:nvSpPr>
        <p:spPr>
          <a:xfrm>
            <a:off x="5657850" y="6660327"/>
            <a:ext cx="11982451" cy="3662541"/>
          </a:xfrm>
          <a:prstGeom prst="rect">
            <a:avLst/>
          </a:prstGeom>
          <a:noFill/>
        </p:spPr>
        <p:txBody>
          <a:bodyPr wrap="square">
            <a:spAutoFit/>
          </a:bodyPr>
          <a:lstStyle/>
          <a:p>
            <a:pPr marL="0" marR="0" algn="just">
              <a:spcBef>
                <a:spcPts val="0"/>
              </a:spcBef>
            </a:pP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cường</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độ</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trong</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về</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khía</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như</a:t>
            </a:r>
            <a:r>
              <a:rPr lang="en-US" sz="3600" b="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endParaRPr lang="en-US" sz="36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vi-VN"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 giá số lượng và kết cấu của đối thủ cạnh tranh.</a:t>
            </a:r>
            <a:endParaRPr lang="en-US"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vi-VN"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 giá đặc thù và tốc độ tăng trưởng của ngành.</a:t>
            </a:r>
            <a:endParaRPr lang="en-US"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vi-VN"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 giá tỷ trọng chi phí cố định và chi phí dự trữ.</a:t>
            </a:r>
            <a:endParaRPr lang="en-US"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vi-VN"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 giá sự khác biệt giữa các đối thủ</a:t>
            </a:r>
            <a:endParaRPr lang="en-US"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vi-VN"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Hàng rào cản trở rút lui.</a:t>
            </a:r>
            <a:endParaRPr lang="en-US" sz="3200"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8C3419D1-D1E9-8E88-9A30-24F9A496FD8D}"/>
              </a:ext>
            </a:extLst>
          </p:cNvPr>
          <p:cNvSpPr txBox="1"/>
          <p:nvPr/>
        </p:nvSpPr>
        <p:spPr>
          <a:xfrm>
            <a:off x="5565097" y="79752"/>
            <a:ext cx="12496800" cy="1311128"/>
          </a:xfrm>
          <a:prstGeom prst="rect">
            <a:avLst/>
          </a:prstGeom>
        </p:spPr>
        <p:txBody>
          <a:bodyPr vert="horz" lIns="91440" tIns="45720" rIns="91440" bIns="45720" rtlCol="0" anchor="b">
            <a:normAutofit/>
          </a:bodyPr>
          <a:lstStyle>
            <a:defPPr>
              <a:defRPr lang="en-US"/>
            </a:defPPr>
            <a:lvl1pPr marR="0" lvl="0" indent="0" algn="ctr" fontAlgn="auto">
              <a:lnSpc>
                <a:spcPct val="90000"/>
              </a:lnSpc>
              <a:spcBef>
                <a:spcPct val="0"/>
              </a:spcBef>
              <a:spcAft>
                <a:spcPts val="600"/>
              </a:spcAft>
              <a:buClrTx/>
              <a:buSzTx/>
              <a:tabLst/>
              <a:defRPr kumimoji="0" sz="4400" b="1" i="0" u="none" strike="noStrike" cap="none" spc="0" normalizeH="0" baseline="0">
                <a:ln>
                  <a:noFill/>
                </a:ln>
                <a:solidFill>
                  <a:srgbClr val="002060"/>
                </a:solidFill>
                <a:effectLst/>
                <a:uLnTx/>
                <a:uFillTx/>
                <a:latin typeface="Arial" panose="020B0604020202020204" pitchFamily="34" charset="0"/>
                <a:ea typeface="+mj-ea"/>
                <a:cs typeface="Arial" panose="020B0604020202020204" pitchFamily="34" charset="0"/>
              </a:defRPr>
            </a:lvl1pPr>
          </a:lstStyle>
          <a:p>
            <a:r>
              <a:rPr lang="en-US" dirty="0">
                <a:solidFill>
                  <a:schemeClr val="accent5">
                    <a:lumMod val="50000"/>
                  </a:schemeClr>
                </a:solidFill>
              </a:rPr>
              <a:t>PHÂN TÍCH </a:t>
            </a:r>
            <a:r>
              <a:rPr lang="vi-VN" dirty="0">
                <a:solidFill>
                  <a:schemeClr val="accent5">
                    <a:lumMod val="50000"/>
                  </a:schemeClr>
                </a:solidFill>
              </a:rPr>
              <a:t>ĐỐI THỦ CẠNH TRANH HIỆN TẠI</a:t>
            </a:r>
            <a:endParaRPr lang="en-US" dirty="0">
              <a:solidFill>
                <a:schemeClr val="accent5">
                  <a:lumMod val="50000"/>
                </a:schemeClr>
              </a:solidFill>
            </a:endParaRPr>
          </a:p>
        </p:txBody>
      </p:sp>
      <p:sp>
        <p:nvSpPr>
          <p:cNvPr id="10" name="TextBox 9">
            <a:extLst>
              <a:ext uri="{FF2B5EF4-FFF2-40B4-BE49-F238E27FC236}">
                <a16:creationId xmlns:a16="http://schemas.microsoft.com/office/drawing/2014/main" id="{74B3F5B8-7AE7-AE31-3F04-0CC17795427C}"/>
              </a:ext>
            </a:extLst>
          </p:cNvPr>
          <p:cNvSpPr txBox="1"/>
          <p:nvPr/>
        </p:nvSpPr>
        <p:spPr>
          <a:xfrm>
            <a:off x="5638800" y="1709172"/>
            <a:ext cx="12649200" cy="1754326"/>
          </a:xfrm>
          <a:prstGeom prst="rect">
            <a:avLst/>
          </a:prstGeom>
          <a:noFill/>
        </p:spPr>
        <p:txBody>
          <a:bodyPr wrap="square" rtlCol="0">
            <a:spAutoFit/>
          </a:bodyPr>
          <a:lstStyle/>
          <a:p>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Cần</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quan</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tâm</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đến</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cường</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độ</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đối</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thủ</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i="1" dirty="0" err="1">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b="1" i="1" dirty="0">
                <a:solidFill>
                  <a:schemeClr val="accent5">
                    <a:lumMod val="50000"/>
                  </a:schemeClr>
                </a:solidFill>
                <a:effectLst/>
                <a:latin typeface="Arial" panose="020B0604020202020204" pitchFamily="34" charset="0"/>
                <a:ea typeface="Times New Roman" panose="02020603050405020304" pitchFamily="18" charset="0"/>
                <a:cs typeface="Arial" panose="020B0604020202020204" pitchFamily="34" charset="0"/>
              </a:rPr>
              <a:t>.</a:t>
            </a:r>
          </a:p>
          <a:p>
            <a:endParaRPr lang="en-US" sz="3600" b="1" i="1" dirty="0">
              <a:solidFill>
                <a:schemeClr val="accent5">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3414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750"/>
                                        <p:tgtEl>
                                          <p:spTgt spid="1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02E612C7-B066-4023-9D0A-7C54D1E330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0FD313-B865-6A18-557C-C2F75FF05DB3}"/>
              </a:ext>
            </a:extLst>
          </p:cNvPr>
          <p:cNvSpPr txBox="1"/>
          <p:nvPr/>
        </p:nvSpPr>
        <p:spPr>
          <a:xfrm>
            <a:off x="920514" y="623332"/>
            <a:ext cx="7910605" cy="1958865"/>
          </a:xfrm>
          <a:prstGeom prst="rect">
            <a:avLst/>
          </a:prstGeom>
        </p:spPr>
        <p:txBody>
          <a:bodyPr vert="horz" lIns="91440" tIns="45720" rIns="91440" bIns="45720" rtlCol="0">
            <a:normAutofit/>
          </a:bodyPr>
          <a:lstStyle/>
          <a:p>
            <a:pPr marR="0" algn="ctr">
              <a:lnSpc>
                <a:spcPct val="90000"/>
              </a:lnSpc>
              <a:spcBef>
                <a:spcPts val="0"/>
              </a:spcBef>
              <a:spcAft>
                <a:spcPts val="600"/>
              </a:spcAft>
            </a:pPr>
            <a:r>
              <a:rPr lang="en-US" sz="4400" b="1" dirty="0">
                <a:solidFill>
                  <a:schemeClr val="accent6">
                    <a:lumMod val="50000"/>
                  </a:schemeClr>
                </a:solidFill>
                <a:latin typeface="Arial" panose="020B0604020202020204" pitchFamily="34" charset="0"/>
                <a:ea typeface="+mj-ea"/>
                <a:cs typeface="Arial" panose="020B0604020202020204" pitchFamily="34" charset="0"/>
              </a:rPr>
              <a:t>PHÂN TÍCH ĐỐI THỦ CẠNH TRANH CẦN QUAN TÂM TỚI</a:t>
            </a:r>
          </a:p>
        </p:txBody>
      </p:sp>
      <p:pic>
        <p:nvPicPr>
          <p:cNvPr id="4" name="Picture 3" descr="Đánh giá đối thủ cạnh tranh trực tiếp">
            <a:extLst>
              <a:ext uri="{FF2B5EF4-FFF2-40B4-BE49-F238E27FC236}">
                <a16:creationId xmlns:a16="http://schemas.microsoft.com/office/drawing/2014/main" id="{BCEEFB55-D919-06BF-563D-90DE7F4A367C}"/>
              </a:ext>
            </a:extLst>
          </p:cNvPr>
          <p:cNvPicPr>
            <a:picLocks noChangeAspect="1"/>
          </p:cNvPicPr>
          <p:nvPr/>
        </p:nvPicPr>
        <p:blipFill rotWithShape="1">
          <a:blip r:embed="rId2">
            <a:duotone>
              <a:prstClr val="black"/>
              <a:prstClr val="white"/>
            </a:duotone>
            <a:extLst>
              <a:ext uri="{28A0092B-C50C-407E-A947-70E740481C1C}">
                <a14:useLocalDpi xmlns:a14="http://schemas.microsoft.com/office/drawing/2010/main" val="0"/>
              </a:ext>
            </a:extLst>
          </a:blip>
          <a:srcRect l="30990" r="24854"/>
          <a:stretch/>
        </p:blipFill>
        <p:spPr bwMode="auto">
          <a:xfrm>
            <a:off x="9903654" y="0"/>
            <a:ext cx="8409722" cy="10286990"/>
          </a:xfrm>
          <a:prstGeom prst="rect">
            <a:avLst/>
          </a:prstGeom>
          <a:noFill/>
        </p:spPr>
      </p:pic>
      <p:sp>
        <p:nvSpPr>
          <p:cNvPr id="21" name="Freeform: Shape 17">
            <a:extLst>
              <a:ext uri="{FF2B5EF4-FFF2-40B4-BE49-F238E27FC236}">
                <a16:creationId xmlns:a16="http://schemas.microsoft.com/office/drawing/2014/main" id="{CE87234F-8712-49A7-8442-B24A2E80BE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02183" y="0"/>
            <a:ext cx="4585815" cy="10287000"/>
          </a:xfrm>
          <a:custGeom>
            <a:avLst/>
            <a:gdLst>
              <a:gd name="connsiteX0" fmla="*/ 0 w 3057210"/>
              <a:gd name="connsiteY0" fmla="*/ 0 h 6858000"/>
              <a:gd name="connsiteX1" fmla="*/ 3057210 w 3057210"/>
              <a:gd name="connsiteY1" fmla="*/ 0 h 6858000"/>
              <a:gd name="connsiteX2" fmla="*/ 3057210 w 3057210"/>
              <a:gd name="connsiteY2" fmla="*/ 6858000 h 6858000"/>
              <a:gd name="connsiteX3" fmla="*/ 1 w 3057210"/>
              <a:gd name="connsiteY3" fmla="*/ 6858000 h 6858000"/>
              <a:gd name="connsiteX4" fmla="*/ 4006 w 3057210"/>
              <a:gd name="connsiteY4" fmla="*/ 6854853 h 6858000"/>
              <a:gd name="connsiteX5" fmla="*/ 1619628 w 3057210"/>
              <a:gd name="connsiteY5" fmla="*/ 3429000 h 6858000"/>
              <a:gd name="connsiteX6" fmla="*/ 4006 w 3057210"/>
              <a:gd name="connsiteY6" fmla="*/ 314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7210" h="6858000">
                <a:moveTo>
                  <a:pt x="0" y="0"/>
                </a:moveTo>
                <a:lnTo>
                  <a:pt x="3057210" y="0"/>
                </a:lnTo>
                <a:lnTo>
                  <a:pt x="3057210" y="6858000"/>
                </a:lnTo>
                <a:lnTo>
                  <a:pt x="1" y="6858000"/>
                </a:lnTo>
                <a:lnTo>
                  <a:pt x="4006" y="6854853"/>
                </a:lnTo>
                <a:cubicBezTo>
                  <a:pt x="990707" y="6040555"/>
                  <a:pt x="1619628" y="4808224"/>
                  <a:pt x="1619628" y="3429000"/>
                </a:cubicBezTo>
                <a:cubicBezTo>
                  <a:pt x="1619628" y="2049777"/>
                  <a:pt x="990707" y="817446"/>
                  <a:pt x="4006" y="3148"/>
                </a:cubicBezTo>
                <a:close/>
              </a:path>
            </a:pathLst>
          </a:custGeom>
          <a:solidFill>
            <a:schemeClr val="accent6">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48833B88-7961-9424-2925-6E93C4E6EB6A}"/>
              </a:ext>
            </a:extLst>
          </p:cNvPr>
          <p:cNvSpPr txBox="1"/>
          <p:nvPr/>
        </p:nvSpPr>
        <p:spPr>
          <a:xfrm>
            <a:off x="504585" y="2582197"/>
            <a:ext cx="8894485" cy="7294305"/>
          </a:xfrm>
          <a:prstGeom prst="rect">
            <a:avLst/>
          </a:prstGeom>
          <a:noFill/>
        </p:spPr>
        <p:txBody>
          <a:bodyPr wrap="square" rtlCol="0">
            <a:spAutoFit/>
          </a:bodyPr>
          <a:lstStyle/>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b="1" i="1" dirty="0">
                <a:solidFill>
                  <a:schemeClr val="accent6">
                    <a:lumMod val="50000"/>
                  </a:schemeClr>
                </a:solidFill>
                <a:effectLst/>
                <a:ea typeface="Times New Roman" panose="02020603050405020304" pitchFamily="18" charset="0"/>
              </a:rPr>
              <a:t>Nhận biết đối thủ cạnh tranh trực tiếp.</a:t>
            </a:r>
            <a:endParaRPr lang="en-US" sz="3600" b="1" i="1"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Nhận biết, phân tích chiến lược đối thủ.</a:t>
            </a:r>
            <a:endParaRPr lang="en-US" sz="3600"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Đánh giá điểm mạnh yếu của đối thủ.</a:t>
            </a:r>
            <a:endParaRPr lang="en-US" sz="3600"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Dự kiến phản ứng của đối thủ cạnh tranh.</a:t>
            </a:r>
            <a:endParaRPr lang="en-US" sz="3600"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Thiết kế ngân hàng dữ liệu thông tin đối thủ.</a:t>
            </a:r>
            <a:endParaRPr lang="en-US" sz="3600"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Đánh giá tương quan về thế lực các đối thủ.</a:t>
            </a:r>
            <a:endParaRPr lang="en-US" sz="3600" dirty="0">
              <a:solidFill>
                <a:schemeClr val="accent6">
                  <a:lumMod val="50000"/>
                </a:schemeClr>
              </a:solidFill>
              <a:effectLst/>
              <a:ea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600" dirty="0">
                <a:solidFill>
                  <a:schemeClr val="accent6">
                    <a:lumMod val="50000"/>
                  </a:schemeClr>
                </a:solidFill>
                <a:effectLst/>
                <a:ea typeface="Times New Roman" panose="02020603050405020304" pitchFamily="18" charset="0"/>
              </a:rPr>
              <a:t>Phân loại dựa theo quy mô, khả năng cạnh tranh, khu vực địa lý, hình thức sở hữu, theo luật chơi (tốt, xấu).</a:t>
            </a:r>
            <a:endParaRPr lang="en-US" sz="3600" dirty="0">
              <a:solidFill>
                <a:schemeClr val="accent6">
                  <a:lumMod val="50000"/>
                </a:schemeClr>
              </a:solidFill>
              <a:effectLst/>
              <a:ea typeface="Times New Roman" panose="02020603050405020304" pitchFamily="18" charset="0"/>
            </a:endParaRPr>
          </a:p>
          <a:p>
            <a:endParaRPr lang="en-US" sz="3600" dirty="0">
              <a:solidFill>
                <a:schemeClr val="accent6">
                  <a:lumMod val="50000"/>
                </a:schemeClr>
              </a:solidFill>
            </a:endParaRPr>
          </a:p>
        </p:txBody>
      </p:sp>
    </p:spTree>
    <p:extLst>
      <p:ext uri="{BB962C8B-B14F-4D97-AF65-F5344CB8AC3E}">
        <p14:creationId xmlns:p14="http://schemas.microsoft.com/office/powerpoint/2010/main" val="3786224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9" name="Freeform: Shape 8">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3260874" y="3451398"/>
            <a:ext cx="6628135" cy="6389413"/>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Picture 1" descr="Đánh giá đối thủ cạnh tranh tiềm ẩn">
            <a:extLst>
              <a:ext uri="{FF2B5EF4-FFF2-40B4-BE49-F238E27FC236}">
                <a16:creationId xmlns:a16="http://schemas.microsoft.com/office/drawing/2014/main" id="{C5E6B02E-6767-8FC0-24A3-6D767E71334C}"/>
              </a:ext>
            </a:extLst>
          </p:cNvPr>
          <p:cNvPicPr>
            <a:picLocks noChangeAspect="1"/>
          </p:cNvPicPr>
          <p:nvPr/>
        </p:nvPicPr>
        <p:blipFill rotWithShape="1">
          <a:blip r:embed="rId2">
            <a:extLst>
              <a:ext uri="{28A0092B-C50C-407E-A947-70E740481C1C}">
                <a14:useLocalDpi xmlns:a14="http://schemas.microsoft.com/office/drawing/2010/main" val="0"/>
              </a:ext>
            </a:extLst>
          </a:blip>
          <a:srcRect l="7701" r="8043" b="1"/>
          <a:stretch/>
        </p:blipFill>
        <p:spPr bwMode="auto">
          <a:xfrm>
            <a:off x="3733800" y="2552699"/>
            <a:ext cx="7476727" cy="5927267"/>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p:spPr>
      </p:pic>
      <p:sp>
        <p:nvSpPr>
          <p:cNvPr id="3" name="TextBox 2">
            <a:extLst>
              <a:ext uri="{FF2B5EF4-FFF2-40B4-BE49-F238E27FC236}">
                <a16:creationId xmlns:a16="http://schemas.microsoft.com/office/drawing/2014/main" id="{37402882-FAAD-E41C-1DDF-97A1E64E258F}"/>
              </a:ext>
            </a:extLst>
          </p:cNvPr>
          <p:cNvSpPr txBox="1"/>
          <p:nvPr/>
        </p:nvSpPr>
        <p:spPr>
          <a:xfrm>
            <a:off x="-28881" y="634505"/>
            <a:ext cx="11529393" cy="1958865"/>
          </a:xfrm>
          <a:prstGeom prst="rect">
            <a:avLst/>
          </a:prstGeom>
        </p:spPr>
        <p:txBody>
          <a:bodyPr vert="horz" lIns="91440" tIns="45720" rIns="91440" bIns="45720" rtlCol="0">
            <a:normAutofit/>
          </a:bodyPr>
          <a:lstStyle/>
          <a:p>
            <a:pPr marR="0" algn="ctr">
              <a:lnSpc>
                <a:spcPct val="90000"/>
              </a:lnSpc>
              <a:spcBef>
                <a:spcPts val="0"/>
              </a:spcBef>
              <a:spcAft>
                <a:spcPts val="600"/>
              </a:spcAft>
            </a:pPr>
            <a:r>
              <a:rPr lang="en-US" sz="4800" b="1" dirty="0">
                <a:solidFill>
                  <a:srgbClr val="002060"/>
                </a:solidFill>
                <a:latin typeface="Arial" panose="020B0604020202020204" pitchFamily="34" charset="0"/>
                <a:ea typeface="+mj-ea"/>
                <a:cs typeface="Arial" panose="020B0604020202020204" pitchFamily="34" charset="0"/>
              </a:rPr>
              <a:t>PHÂN TÍCH ĐỐI THỦ CẠNH TRANH TIỀM ẨN</a:t>
            </a:r>
          </a:p>
        </p:txBody>
      </p:sp>
      <p:sp>
        <p:nvSpPr>
          <p:cNvPr id="4" name="TextBox 3">
            <a:extLst>
              <a:ext uri="{FF2B5EF4-FFF2-40B4-BE49-F238E27FC236}">
                <a16:creationId xmlns:a16="http://schemas.microsoft.com/office/drawing/2014/main" id="{698BE501-C262-0D41-F92E-3098978B8435}"/>
              </a:ext>
            </a:extLst>
          </p:cNvPr>
          <p:cNvSpPr txBox="1"/>
          <p:nvPr/>
        </p:nvSpPr>
        <p:spPr>
          <a:xfrm>
            <a:off x="11471631" y="791963"/>
            <a:ext cx="6673494" cy="9510296"/>
          </a:xfrm>
          <a:prstGeom prst="rect">
            <a:avLst/>
          </a:prstGeom>
          <a:noFill/>
        </p:spPr>
        <p:txBody>
          <a:bodyPr wrap="square" rtlCol="0">
            <a:spAutoFit/>
          </a:bodyPr>
          <a:lstStyle/>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ẩn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nhưng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khả</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trở</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trực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tiếp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tương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lai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ẩn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này</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nếu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sẽ</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làm</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tăng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tăng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suất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xuất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Điều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đó</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tạo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nên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sức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ép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khiến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tại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tốt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với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thuộc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mới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endParaRPr lang="en-US" sz="3600" dirty="0">
              <a:solidFill>
                <a:srgbClr val="00206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8B63872-3E69-7410-43C0-36A64BEF5981}"/>
              </a:ext>
            </a:extLst>
          </p:cNvPr>
          <p:cNvSpPr txBox="1"/>
          <p:nvPr/>
        </p:nvSpPr>
        <p:spPr>
          <a:xfrm>
            <a:off x="-304799" y="9350154"/>
            <a:ext cx="11834192" cy="584775"/>
          </a:xfrm>
          <a:prstGeom prst="rect">
            <a:avLst/>
          </a:prstGeom>
          <a:noFill/>
        </p:spPr>
        <p:txBody>
          <a:bodyPr wrap="square">
            <a:spAutoFit/>
          </a:bodyPr>
          <a:lstStyle/>
          <a:p>
            <a:pPr marL="0" marR="0" algn="ctr">
              <a:spcBef>
                <a:spcPts val="0"/>
              </a:spcBef>
            </a:pP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tiềm</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ẩn</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DN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ai?</a:t>
            </a:r>
            <a:endPar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15254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 y="0"/>
            <a:ext cx="18287543"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402882-FAAD-E41C-1DDF-97A1E64E258F}"/>
              </a:ext>
            </a:extLst>
          </p:cNvPr>
          <p:cNvSpPr txBox="1"/>
          <p:nvPr/>
        </p:nvSpPr>
        <p:spPr>
          <a:xfrm>
            <a:off x="-1" y="-45617"/>
            <a:ext cx="10684953" cy="2181077"/>
          </a:xfrm>
          <a:prstGeom prst="rect">
            <a:avLst/>
          </a:prstGeom>
        </p:spPr>
        <p:txBody>
          <a:bodyPr vert="horz" lIns="91440" tIns="45720" rIns="91440" bIns="45720" rtlCol="0" anchor="ctr">
            <a:normAutofit/>
          </a:bodyPr>
          <a:lstStyle/>
          <a:p>
            <a:pPr marR="0" algn="ctr">
              <a:lnSpc>
                <a:spcPct val="90000"/>
              </a:lnSpc>
              <a:spcBef>
                <a:spcPct val="0"/>
              </a:spcBef>
              <a:spcAft>
                <a:spcPts val="600"/>
              </a:spcAft>
            </a:pPr>
            <a:r>
              <a:rPr lang="en-US" sz="4800" b="1" kern="1200" dirty="0">
                <a:solidFill>
                  <a:schemeClr val="tx2"/>
                </a:solidFill>
                <a:latin typeface="Arial" panose="020B0604020202020204" pitchFamily="34" charset="0"/>
                <a:ea typeface="+mj-ea"/>
                <a:cs typeface="Arial" panose="020B0604020202020204" pitchFamily="34" charset="0"/>
              </a:rPr>
              <a:t>PHÂN TÍCH ĐỐI THỦ CẠNH TRANH TIỀM ẨN</a:t>
            </a:r>
          </a:p>
        </p:txBody>
      </p:sp>
      <p:sp>
        <p:nvSpPr>
          <p:cNvPr id="4" name="TextBox 3">
            <a:extLst>
              <a:ext uri="{FF2B5EF4-FFF2-40B4-BE49-F238E27FC236}">
                <a16:creationId xmlns:a16="http://schemas.microsoft.com/office/drawing/2014/main" id="{698BE501-C262-0D41-F92E-3098978B8435}"/>
              </a:ext>
            </a:extLst>
          </p:cNvPr>
          <p:cNvSpPr txBox="1"/>
          <p:nvPr/>
        </p:nvSpPr>
        <p:spPr>
          <a:xfrm>
            <a:off x="256032" y="1791630"/>
            <a:ext cx="10684952" cy="8839200"/>
          </a:xfrm>
          <a:prstGeom prst="rect">
            <a:avLst/>
          </a:prstGeom>
        </p:spPr>
        <p:txBody>
          <a:bodyPr vert="horz" lIns="91440" tIns="45720" rIns="91440" bIns="45720" rtlCol="0" anchor="t">
            <a:noAutofit/>
          </a:bodyPr>
          <a:lstStyle/>
          <a:p>
            <a:pPr marL="0" marR="0" algn="just">
              <a:lnSpc>
                <a:spcPct val="140000"/>
              </a:lnSpc>
              <a:spcBef>
                <a:spcPts val="0"/>
              </a:spcBef>
            </a:pP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Đặc</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trở</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thành</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mới</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nhập</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40000"/>
              </a:lnSpc>
              <a:spcBef>
                <a:spcPts val="0"/>
              </a:spcBef>
              <a:spcAft>
                <a:spcPts val="0"/>
              </a:spcAft>
              <a:buSzPts val="1000"/>
              <a:buFont typeface="Symbol" panose="05050102010706020507" pitchFamily="18" charset="2"/>
              <a:buChar char=""/>
              <a:tabLst>
                <a:tab pos="457200" algn="l"/>
              </a:tabLst>
            </a:pP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 nghệ mới: Có chất lượng cũng như hiệu quả tốt hơn trong sản phẩm, dịch vụ.</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40000"/>
              </a:lnSpc>
              <a:spcBef>
                <a:spcPts val="0"/>
              </a:spcBef>
              <a:spcAft>
                <a:spcPts val="0"/>
              </a:spcAft>
              <a:buSzPts val="1000"/>
              <a:buFont typeface="Symbol" panose="05050102010706020507" pitchFamily="18" charset="2"/>
              <a:buChar char=""/>
              <a:tabLst>
                <a:tab pos="457200" algn="l"/>
              </a:tabLst>
            </a:pP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Tài chính mạnh: Có thể quảng cáo, khuyến mãi ồ ạt nhằm chiếm lĩnh thị trường.</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0" marR="0" algn="just">
              <a:lnSpc>
                <a:spcPct val="140000"/>
              </a:lnSpc>
              <a:spcBef>
                <a:spcPts val="0"/>
              </a:spcBef>
            </a:pP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ta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xác</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rào</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cản</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nhập</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tìm</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tiềm</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ẩn</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xác</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áp</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lực</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này</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gây</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cho</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DN.</a:t>
            </a:r>
          </a:p>
          <a:p>
            <a:pPr marL="0" marR="0" algn="just">
              <a:lnSpc>
                <a:spcPct val="140000"/>
              </a:lnSpc>
              <a:spcBef>
                <a:spcPts val="0"/>
              </a:spcBef>
            </a:pP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Rào</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cản</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nhập</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xem</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xét</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dựa</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trên</a:t>
            </a:r>
            <a:r>
              <a:rPr lang="en-US" sz="3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40000"/>
              </a:lnSpc>
              <a:spcBef>
                <a:spcPts val="0"/>
              </a:spcBef>
              <a:spcAft>
                <a:spcPts val="0"/>
              </a:spcAft>
              <a:buSzPts val="1000"/>
              <a:buFont typeface="Symbol" panose="05050102010706020507" pitchFamily="18" charset="2"/>
              <a:buChar char=""/>
              <a:tabLst>
                <a:tab pos="457200" algn="l"/>
              </a:tabLst>
            </a:pP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 trung thành của khách hàng với các </a:t>
            </a:r>
            <a:r>
              <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DN </a:t>
            </a: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 tại.</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40000"/>
              </a:lnSpc>
              <a:spcBef>
                <a:spcPts val="0"/>
              </a:spcBef>
              <a:spcAft>
                <a:spcPts val="0"/>
              </a:spcAft>
              <a:buSzPts val="1000"/>
              <a:buFont typeface="Symbol" panose="05050102010706020507" pitchFamily="18" charset="2"/>
              <a:buChar char=""/>
              <a:tabLst>
                <a:tab pos="457200" algn="l"/>
              </a:tabLst>
            </a:pP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Lợi thế tuyệt đối về chi phí.</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40000"/>
              </a:lnSpc>
              <a:spcBef>
                <a:spcPts val="0"/>
              </a:spcBef>
              <a:spcAft>
                <a:spcPts val="0"/>
              </a:spcAft>
              <a:buSzPts val="1000"/>
              <a:buFont typeface="Symbol" panose="05050102010706020507" pitchFamily="18" charset="2"/>
              <a:buChar char=""/>
              <a:tabLst>
                <a:tab pos="457200" algn="l"/>
              </a:tabLst>
            </a:pPr>
            <a:r>
              <a:rPr lang="vi-VN"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Tính kinh tế nhờ quy mô.</a:t>
            </a:r>
            <a:endParaRPr lang="en-US" sz="3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indent="-228600">
              <a:lnSpc>
                <a:spcPct val="140000"/>
              </a:lnSpc>
              <a:spcAft>
                <a:spcPts val="600"/>
              </a:spcAft>
              <a:buFont typeface="Arial" panose="020B0604020202020204" pitchFamily="34" charset="0"/>
              <a:buChar char="•"/>
            </a:pPr>
            <a:endParaRPr lang="en-US" sz="3000" dirty="0">
              <a:solidFill>
                <a:srgbClr val="002060"/>
              </a:solidFill>
              <a:latin typeface="Arial" panose="020B06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27360" y="-25071"/>
            <a:ext cx="9560641" cy="10312071"/>
            <a:chOff x="5818240" y="-1"/>
            <a:chExt cx="6373761" cy="6874714"/>
          </a:xfrm>
        </p:grpSpPr>
        <p:sp>
          <p:nvSpPr>
            <p:cNvPr id="15" name="Freeform: Shape 1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Đánh giá đối thủ cạnh tranh tiềm ẩn">
            <a:extLst>
              <a:ext uri="{FF2B5EF4-FFF2-40B4-BE49-F238E27FC236}">
                <a16:creationId xmlns:a16="http://schemas.microsoft.com/office/drawing/2014/main" id="{D38FBEB6-5130-76EE-2C0A-F1AAEE2A0E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562588" y="4034287"/>
            <a:ext cx="6213348" cy="3603741"/>
          </a:xfrm>
          <a:prstGeom prst="rect">
            <a:avLst/>
          </a:prstGeom>
          <a:noFill/>
        </p:spPr>
      </p:pic>
    </p:spTree>
    <p:extLst>
      <p:ext uri="{BB962C8B-B14F-4D97-AF65-F5344CB8AC3E}">
        <p14:creationId xmlns:p14="http://schemas.microsoft.com/office/powerpoint/2010/main" val="291265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52150" y="-1"/>
            <a:ext cx="15635850" cy="8880232"/>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37402882-FAAD-E41C-1DDF-97A1E64E258F}"/>
              </a:ext>
            </a:extLst>
          </p:cNvPr>
          <p:cNvSpPr txBox="1"/>
          <p:nvPr/>
        </p:nvSpPr>
        <p:spPr>
          <a:xfrm>
            <a:off x="-716644" y="820734"/>
            <a:ext cx="8741464" cy="1439331"/>
          </a:xfrm>
          <a:prstGeom prst="rect">
            <a:avLst/>
          </a:prstGeom>
        </p:spPr>
        <p:txBody>
          <a:bodyPr vert="horz" lIns="91440" tIns="45720" rIns="91440" bIns="45720" rtlCol="0" anchor="b">
            <a:noAutofit/>
          </a:bodyPr>
          <a:lstStyle/>
          <a:p>
            <a:pPr marR="0" algn="ctr">
              <a:lnSpc>
                <a:spcPct val="90000"/>
              </a:lnSpc>
              <a:spcBef>
                <a:spcPct val="0"/>
              </a:spcBef>
              <a:spcAft>
                <a:spcPts val="600"/>
              </a:spcAft>
            </a:pPr>
            <a:r>
              <a:rPr lang="en-US" sz="5400" b="1" kern="1200" dirty="0">
                <a:solidFill>
                  <a:srgbClr val="002060"/>
                </a:solidFill>
                <a:latin typeface="Arial" panose="020B0604020202020204" pitchFamily="34" charset="0"/>
                <a:ea typeface="+mj-ea"/>
                <a:cs typeface="Arial" panose="020B0604020202020204" pitchFamily="34" charset="0"/>
              </a:rPr>
              <a:t>PHÂN TÍCH </a:t>
            </a:r>
          </a:p>
          <a:p>
            <a:pPr marR="0" algn="ctr">
              <a:lnSpc>
                <a:spcPct val="90000"/>
              </a:lnSpc>
              <a:spcBef>
                <a:spcPct val="0"/>
              </a:spcBef>
              <a:spcAft>
                <a:spcPts val="600"/>
              </a:spcAft>
            </a:pPr>
            <a:r>
              <a:rPr lang="en-US" sz="5400" b="1" kern="1200" dirty="0">
                <a:solidFill>
                  <a:srgbClr val="002060"/>
                </a:solidFill>
                <a:latin typeface="Arial" panose="020B0604020202020204" pitchFamily="34" charset="0"/>
                <a:ea typeface="+mj-ea"/>
                <a:cs typeface="Arial" panose="020B0604020202020204" pitchFamily="34" charset="0"/>
              </a:rPr>
              <a:t>NHÀ CUNG CẤP</a:t>
            </a:r>
          </a:p>
        </p:txBody>
      </p:sp>
      <p:pic>
        <p:nvPicPr>
          <p:cNvPr id="5" name="Picture 4" descr="Đánh giá nhà cung cấp">
            <a:extLst>
              <a:ext uri="{FF2B5EF4-FFF2-40B4-BE49-F238E27FC236}">
                <a16:creationId xmlns:a16="http://schemas.microsoft.com/office/drawing/2014/main" id="{0310E254-6474-669F-D328-DE067CC395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965199" y="5524500"/>
            <a:ext cx="6464299" cy="2521485"/>
          </a:xfrm>
          <a:prstGeom prst="rect">
            <a:avLst/>
          </a:prstGeom>
          <a:ln>
            <a:noFill/>
          </a:ln>
          <a:effectLst>
            <a:softEdge rad="112500"/>
          </a:effectLst>
        </p:spPr>
      </p:pic>
      <p:sp>
        <p:nvSpPr>
          <p:cNvPr id="4" name="TextBox 3">
            <a:extLst>
              <a:ext uri="{FF2B5EF4-FFF2-40B4-BE49-F238E27FC236}">
                <a16:creationId xmlns:a16="http://schemas.microsoft.com/office/drawing/2014/main" id="{698BE501-C262-0D41-F92E-3098978B8435}"/>
              </a:ext>
            </a:extLst>
          </p:cNvPr>
          <p:cNvSpPr txBox="1"/>
          <p:nvPr/>
        </p:nvSpPr>
        <p:spPr>
          <a:xfrm>
            <a:off x="8251134" y="876300"/>
            <a:ext cx="9770166" cy="9410700"/>
          </a:xfrm>
          <a:prstGeom prst="rect">
            <a:avLst/>
          </a:prstGeom>
        </p:spPr>
        <p:txBody>
          <a:bodyPr vert="horz" lIns="91440" tIns="45720" rIns="91440" bIns="45720" rtlCol="0" anchor="t">
            <a:noAutofit/>
          </a:bodyPr>
          <a:lstStyle/>
          <a:p>
            <a:pPr marL="0" marR="0" algn="just">
              <a:spcBef>
                <a:spcPts val="0"/>
              </a:spcBef>
            </a:pP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cung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cấp</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đóng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vai</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trò</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quan</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trọng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tình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hình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đảm</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bảo</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một</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phần</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sự</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hoạt</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ổn</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theo</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đúng</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kế</a:t>
            </a:r>
            <a:r>
              <a:rPr lang="en-US" sz="4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hoạch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Đặc</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biệt</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cung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cấp</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tạo</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sức</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ép</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bán</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cao</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cho</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cũng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như</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bán</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dịch</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vụ</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chất</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kém</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hơn</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0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a:t>
            </a:r>
            <a:r>
              <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342900" marR="0" lvl="0" indent="-342900" algn="just">
              <a:spcBef>
                <a:spcPts val="0"/>
              </a:spcBef>
              <a:spcAft>
                <a:spcPts val="0"/>
              </a:spcAft>
              <a:buSzPts val="1000"/>
              <a:buFont typeface="Symbol" panose="05050102010706020507" pitchFamily="18" charset="2"/>
              <a:buChar char=""/>
              <a:tabLst>
                <a:tab pos="457200" algn="l"/>
              </a:tabLst>
            </a:pPr>
            <a:r>
              <a:rPr lang="vi-VN"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 ít nhà cung cấp.</a:t>
            </a:r>
            <a:endPar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 phí chuyển nhà cung cấp khác cao.</a:t>
            </a:r>
            <a:endPar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 phẩm khan hiếm, ít có khả năng thay thế.</a:t>
            </a:r>
            <a:endPar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 cung cấp có thể sáp nhập dọc, tạo thành đối thủ cạnh tranh.</a:t>
            </a:r>
            <a:endParaRPr lang="en-US" sz="40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AD5FC599-7DC1-FC83-7CC1-29BC2542A73E}"/>
              </a:ext>
            </a:extLst>
          </p:cNvPr>
          <p:cNvSpPr txBox="1"/>
          <p:nvPr/>
        </p:nvSpPr>
        <p:spPr>
          <a:xfrm>
            <a:off x="266700" y="8360627"/>
            <a:ext cx="7531806" cy="830997"/>
          </a:xfrm>
          <a:prstGeom prst="rect">
            <a:avLst/>
          </a:prstGeom>
          <a:noFill/>
        </p:spPr>
        <p:txBody>
          <a:bodyPr wrap="square">
            <a:spAutoFit/>
          </a:bodyPr>
          <a:lstStyle/>
          <a:p>
            <a:pPr marL="0" marR="0" algn="ctr">
              <a:spcBef>
                <a:spcPts val="0"/>
              </a:spcBef>
            </a:pPr>
            <a:r>
              <a:rPr lang="en-US" sz="2400" i="1" dirty="0" err="1">
                <a:solidFill>
                  <a:srgbClr val="002060"/>
                </a:solidFill>
                <a:effectLst/>
                <a:latin typeface="Open Sans" panose="020B0606030504020204" pitchFamily="34" charset="0"/>
                <a:ea typeface="Times New Roman" panose="02020603050405020304" pitchFamily="18" charset="0"/>
              </a:rPr>
              <a:t>Nhà</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cung</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cấp</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đảm</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bảo</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một</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phần</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sự</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hoạt</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động</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ổn</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định</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của</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doanh</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nghiệp</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theo</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đúng</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kế</a:t>
            </a:r>
            <a:r>
              <a:rPr lang="en-US" sz="2400" i="1" dirty="0">
                <a:solidFill>
                  <a:srgbClr val="002060"/>
                </a:solidFill>
                <a:effectLst/>
                <a:latin typeface="Open Sans" panose="020B0606030504020204" pitchFamily="34" charset="0"/>
                <a:ea typeface="Times New Roman" panose="02020603050405020304" pitchFamily="18" charset="0"/>
              </a:rPr>
              <a:t> </a:t>
            </a:r>
            <a:r>
              <a:rPr lang="en-US" sz="2400" i="1" dirty="0" err="1">
                <a:solidFill>
                  <a:srgbClr val="002060"/>
                </a:solidFill>
                <a:effectLst/>
                <a:latin typeface="Open Sans" panose="020B0606030504020204" pitchFamily="34" charset="0"/>
                <a:ea typeface="Times New Roman" panose="02020603050405020304" pitchFamily="18" charset="0"/>
              </a:rPr>
              <a:t>hoạch</a:t>
            </a:r>
            <a:endParaRPr lang="en-US" sz="2400" dirty="0">
              <a:solidFill>
                <a:srgbClr val="002060"/>
              </a:solidFill>
              <a:effectLst/>
              <a:latin typeface="Times New Roman" panose="02020603050405020304" pitchFamily="18" charset="0"/>
              <a:ea typeface="Times New Roman" panose="02020603050405020304" pitchFamily="18" charset="0"/>
            </a:endParaRPr>
          </a:p>
        </p:txBody>
      </p:sp>
      <p:pic>
        <p:nvPicPr>
          <p:cNvPr id="11" name="Picture 10" descr="Đánh giá nhà cung cấp">
            <a:extLst>
              <a:ext uri="{FF2B5EF4-FFF2-40B4-BE49-F238E27FC236}">
                <a16:creationId xmlns:a16="http://schemas.microsoft.com/office/drawing/2014/main" id="{27EF7541-4D15-506E-A3C7-74DA380C1C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66800" y="2788860"/>
            <a:ext cx="6464299" cy="25214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63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16" presetClass="entr" presetSubtype="2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750"/>
                                        <p:tgtEl>
                                          <p:spTgt spid="8"/>
                                        </p:tgtEl>
                                      </p:cBhvr>
                                    </p:animEffect>
                                  </p:childTnLst>
                                </p:cTn>
                              </p:par>
                            </p:childTnLst>
                          </p:cTn>
                        </p:par>
                        <p:par>
                          <p:cTn id="12" fill="hold">
                            <p:stCondLst>
                              <p:cond delay="15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Đánh giá khách hàng">
            <a:extLst>
              <a:ext uri="{FF2B5EF4-FFF2-40B4-BE49-F238E27FC236}">
                <a16:creationId xmlns:a16="http://schemas.microsoft.com/office/drawing/2014/main" id="{0BEA7246-A6E7-0F2F-499E-DCF79B8AB6ED}"/>
              </a:ext>
            </a:extLst>
          </p:cNvPr>
          <p:cNvPicPr>
            <a:picLocks noChangeAspect="1"/>
          </p:cNvPicPr>
          <p:nvPr/>
        </p:nvPicPr>
        <p:blipFill rotWithShape="1">
          <a:blip r:embed="rId3">
            <a:extLst>
              <a:ext uri="{28A0092B-C50C-407E-A947-70E740481C1C}">
                <a14:useLocalDpi xmlns:a14="http://schemas.microsoft.com/office/drawing/2010/main" val="0"/>
              </a:ext>
            </a:extLst>
          </a:blip>
          <a:srcRect r="28900"/>
          <a:stretch/>
        </p:blipFill>
        <p:spPr bwMode="auto">
          <a:xfrm>
            <a:off x="5593842" y="0"/>
            <a:ext cx="13002768" cy="10286990"/>
          </a:xfrm>
          <a:prstGeom prst="rect">
            <a:avLst/>
          </a:prstGeom>
          <a:noFill/>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4634901" cy="10287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93839" y="908685"/>
            <a:ext cx="109728" cy="8229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366" y="3665220"/>
            <a:ext cx="4951476" cy="13716"/>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590C37F-BA26-ADAD-2269-15F4DE2F6B8E}"/>
              </a:ext>
            </a:extLst>
          </p:cNvPr>
          <p:cNvSpPr txBox="1"/>
          <p:nvPr/>
        </p:nvSpPr>
        <p:spPr>
          <a:xfrm>
            <a:off x="-308610" y="389594"/>
            <a:ext cx="10633710" cy="1420354"/>
          </a:xfrm>
          <a:prstGeom prst="rect">
            <a:avLst/>
          </a:prstGeom>
        </p:spPr>
        <p:txBody>
          <a:bodyPr vert="horz" lIns="91440" tIns="45720" rIns="91440" bIns="45720" rtlCol="0" anchor="t">
            <a:normAutofit/>
          </a:bodyPr>
          <a:lstStyle/>
          <a:p>
            <a:pPr marL="795020" marR="0" algn="ctr">
              <a:lnSpc>
                <a:spcPct val="150000"/>
              </a:lnSpc>
              <a:spcBef>
                <a:spcPts val="0"/>
              </a:spcBef>
              <a:spcAft>
                <a:spcPts val="600"/>
              </a:spcAft>
            </a:pPr>
            <a:r>
              <a:rPr lang="en-US" sz="5400" b="1" dirty="0">
                <a:solidFill>
                  <a:srgbClr val="002060"/>
                </a:solidFill>
                <a:effectLst/>
                <a:latin typeface="Arial" panose="020B0604020202020204" pitchFamily="34" charset="0"/>
                <a:cs typeface="Arial" panose="020B0604020202020204" pitchFamily="34" charset="0"/>
              </a:rPr>
              <a:t>PHÂN TÍCH KHÁCH HÀNG </a:t>
            </a:r>
          </a:p>
        </p:txBody>
      </p:sp>
      <p:sp>
        <p:nvSpPr>
          <p:cNvPr id="6" name="TextBox 5">
            <a:extLst>
              <a:ext uri="{FF2B5EF4-FFF2-40B4-BE49-F238E27FC236}">
                <a16:creationId xmlns:a16="http://schemas.microsoft.com/office/drawing/2014/main" id="{40C2CE87-4C6C-E517-D5A1-D980E07E4725}"/>
              </a:ext>
            </a:extLst>
          </p:cNvPr>
          <p:cNvSpPr txBox="1"/>
          <p:nvPr/>
        </p:nvSpPr>
        <p:spPr>
          <a:xfrm>
            <a:off x="273109" y="1956771"/>
            <a:ext cx="9677400" cy="7940635"/>
          </a:xfrm>
          <a:prstGeom prst="rect">
            <a:avLst/>
          </a:prstGeom>
          <a:noFill/>
        </p:spPr>
        <p:txBody>
          <a:bodyPr wrap="square">
            <a:spAutoFit/>
          </a:bodyPr>
          <a:lstStyle/>
          <a:p>
            <a:pPr marL="0" marR="0" algn="just">
              <a:spcBef>
                <a:spcPts val="0"/>
              </a:spcBef>
            </a:pP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KH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có</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thể</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tạo</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nên</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sức</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ép</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bắt</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bán</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giá</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thấp</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hơn</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cũng</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như</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đòi</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hỏi</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chất</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lượng</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dịch</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vụ</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tốt</a:t>
            </a:r>
            <a:r>
              <a:rPr lang="en-US" sz="3400" b="1"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hơn</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trong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hợp</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a:t>
            </a:r>
            <a:endParaRPr lang="en-US" sz="3400" dirty="0">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Chi phí chuyển đổi của người mua thấp.</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Người mua là khách hàng lớn và quan trọng.</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Doanh nghiệp có ít khách hàng.</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Nguy cơ sáp nhập dọc, trở thành đối thủ cạnh tranh.</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Người mua tạo uy tín cho doanh nghiệp.</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Số lượng, chất lượng thông tin cho người mua tăng lên.</a:t>
            </a:r>
            <a:endPar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endParaRPr>
          </a:p>
          <a:p>
            <a:pPr marL="0" marR="0" algn="just">
              <a:spcBef>
                <a:spcPts val="0"/>
              </a:spcBef>
            </a:pP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Do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đó</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ta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cần</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phải</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xem</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xét</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kỹ</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về</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tượng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khách</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hàng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cũng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như</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áp</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lực</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họ</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có</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thể</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gây</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ra</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cho</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khi</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giá</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môi</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kinh</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 </a:t>
            </a:r>
            <a:r>
              <a:rPr lang="en-US" sz="3400" dirty="0" err="1">
                <a:solidFill>
                  <a:srgbClr val="30303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dirty="0">
                <a:solidFill>
                  <a:srgbClr val="303030"/>
                </a:solidFill>
                <a:effectLst/>
                <a:latin typeface="Arial" panose="020B0604020202020204" pitchFamily="34" charset="0"/>
                <a:ea typeface="Times New Roman" panose="02020603050405020304" pitchFamily="18" charset="0"/>
                <a:cs typeface="Arial" panose="020B0604020202020204" pitchFamily="34" charset="0"/>
              </a:rPr>
              <a:t>.</a:t>
            </a:r>
            <a:endParaRPr lang="en-US" sz="3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33039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75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Sản phẩm thay thế">
            <a:extLst>
              <a:ext uri="{FF2B5EF4-FFF2-40B4-BE49-F238E27FC236}">
                <a16:creationId xmlns:a16="http://schemas.microsoft.com/office/drawing/2014/main" id="{D2659D87-29E8-0395-FB68-321766D471BA}"/>
              </a:ext>
            </a:extLst>
          </p:cNvPr>
          <p:cNvPicPr>
            <a:picLocks noChangeAspect="1"/>
          </p:cNvPicPr>
          <p:nvPr/>
        </p:nvPicPr>
        <p:blipFill rotWithShape="1">
          <a:blip r:embed="rId2">
            <a:extLst>
              <a:ext uri="{28A0092B-C50C-407E-A947-70E740481C1C}">
                <a14:useLocalDpi xmlns:a14="http://schemas.microsoft.com/office/drawing/2010/main" val="0"/>
              </a:ext>
            </a:extLst>
          </a:blip>
          <a:srcRect l="3502" r="26346"/>
          <a:stretch/>
        </p:blipFill>
        <p:spPr bwMode="auto">
          <a:xfrm>
            <a:off x="8458200" y="0"/>
            <a:ext cx="9768840" cy="10287000"/>
          </a:xfrm>
          <a:prstGeom prst="rect">
            <a:avLst/>
          </a:prstGeom>
          <a:ln>
            <a:noFill/>
          </a:ln>
          <a:effectLst>
            <a:softEdge rad="112500"/>
          </a:effectLst>
        </p:spPr>
      </p:pic>
      <p:sp>
        <p:nvSpPr>
          <p:cNvPr id="23" name="Rectangle 1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634901" cy="10287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BC159540-1AD5-D8F7-F71C-FAC697D3D7BD}"/>
              </a:ext>
            </a:extLst>
          </p:cNvPr>
          <p:cNvSpPr txBox="1"/>
          <p:nvPr/>
        </p:nvSpPr>
        <p:spPr>
          <a:xfrm>
            <a:off x="759643" y="-342900"/>
            <a:ext cx="8427029" cy="193595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400" b="1" dirty="0">
                <a:solidFill>
                  <a:schemeClr val="accent6">
                    <a:lumMod val="50000"/>
                  </a:schemeClr>
                </a:solidFill>
                <a:effectLst/>
                <a:latin typeface="Arial" panose="020B0604020202020204" pitchFamily="34" charset="0"/>
                <a:ea typeface="+mj-ea"/>
                <a:cs typeface="Arial" panose="020B0604020202020204" pitchFamily="34" charset="0"/>
              </a:rPr>
              <a:t>PHÂN TÍCH </a:t>
            </a:r>
            <a:r>
              <a:rPr lang="en-US" sz="4400" b="1" dirty="0">
                <a:solidFill>
                  <a:schemeClr val="accent6">
                    <a:lumMod val="50000"/>
                  </a:schemeClr>
                </a:solidFill>
                <a:latin typeface="Arial" panose="020B0604020202020204" pitchFamily="34" charset="0"/>
                <a:ea typeface="+mj-ea"/>
                <a:cs typeface="Arial" panose="020B0604020202020204" pitchFamily="34" charset="0"/>
              </a:rPr>
              <a:t>SẢN PHẨM, DỊCH VỤ THAY THẾ </a:t>
            </a:r>
          </a:p>
        </p:txBody>
      </p:sp>
      <p:sp>
        <p:nvSpPr>
          <p:cNvPr id="24"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39882" y="520187"/>
            <a:ext cx="219456"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3" y="6820380"/>
            <a:ext cx="5966460"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D02FD99-6351-EBF8-44C8-73A9F13FC99F}"/>
              </a:ext>
            </a:extLst>
          </p:cNvPr>
          <p:cNvSpPr txBox="1"/>
          <p:nvPr/>
        </p:nvSpPr>
        <p:spPr>
          <a:xfrm>
            <a:off x="450270" y="1803612"/>
            <a:ext cx="8693730" cy="8463855"/>
          </a:xfrm>
          <a:prstGeom prst="rect">
            <a:avLst/>
          </a:prstGeom>
          <a:noFill/>
        </p:spPr>
        <p:txBody>
          <a:bodyPr wrap="square">
            <a:spAutoFit/>
          </a:bodyPr>
          <a:lstStyle/>
          <a:p>
            <a:pPr marL="0" marR="0" algn="just">
              <a:spcBef>
                <a:spcPts val="0"/>
              </a:spcBef>
            </a:pP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phẩm</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dịch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vụ</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thay</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thế</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chính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là</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phẩm</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đáp</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ứng</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nhu</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cầu</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tương</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tự</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mà</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ngành</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đang</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cung</a:t>
            </a:r>
            <a:r>
              <a:rPr lang="en-US" sz="3600" b="1"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cấp</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phẩm</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này</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có</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thể</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tạo</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ra</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giới</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hạn</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khả</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năng</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sinh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lời</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khả</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năng</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đặt</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cao</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cho</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a:t>
            </a:r>
          </a:p>
          <a:p>
            <a:pPr marL="0" marR="0" algn="just">
              <a:spcBef>
                <a:spcPts val="0"/>
              </a:spcBef>
            </a:pP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Để</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áp</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lực</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phẩm</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dịch</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vụ</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thay</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thế</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cần</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xem</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492303"/>
                </a:solidFill>
                <a:effectLst/>
                <a:latin typeface="Arial" panose="020B0604020202020204" pitchFamily="34" charset="0"/>
                <a:ea typeface="Times New Roman" panose="02020603050405020304" pitchFamily="18" charset="0"/>
                <a:cs typeface="Arial" panose="020B0604020202020204" pitchFamily="34" charset="0"/>
              </a:rPr>
              <a:t>xét</a:t>
            </a:r>
            <a:r>
              <a:rPr lang="en-US" sz="36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a:t>
            </a: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Tốc độ tăng trưởng của ngành cung cấp sản phẩm dịch vụ thay thế.</a:t>
            </a:r>
            <a:endParaRPr lang="en-US"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Nhà sản xuất sản phẩm dịch vụ thay thế đang gia tăng lợi nhuận và công suất.</a:t>
            </a:r>
            <a:endParaRPr lang="en-US"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 phẩm thay thế có giá hấp dẫn.</a:t>
            </a:r>
            <a:endParaRPr lang="en-US"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Chi phí chuyển đổi sản phẩm thấp.</a:t>
            </a:r>
            <a:endParaRPr lang="en-US"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rPr>
              <a:t>Sản phẩm thay thế có chức năng tương đương hoặc tốt hơn.</a:t>
            </a:r>
            <a:endParaRPr lang="en-US" sz="3200" dirty="0">
              <a:solidFill>
                <a:srgbClr val="492303"/>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0" name="TextBox 9">
            <a:extLst>
              <a:ext uri="{FF2B5EF4-FFF2-40B4-BE49-F238E27FC236}">
                <a16:creationId xmlns:a16="http://schemas.microsoft.com/office/drawing/2014/main" id="{E333E70A-ED48-4E57-7A31-B9832EEDC205}"/>
              </a:ext>
            </a:extLst>
          </p:cNvPr>
          <p:cNvSpPr txBox="1"/>
          <p:nvPr/>
        </p:nvSpPr>
        <p:spPr>
          <a:xfrm>
            <a:off x="9899070" y="9258300"/>
            <a:ext cx="8260080" cy="707886"/>
          </a:xfrm>
          <a:prstGeom prst="rect">
            <a:avLst/>
          </a:prstGeom>
          <a:noFill/>
        </p:spPr>
        <p:txBody>
          <a:bodyPr wrap="square">
            <a:spAutoFit/>
          </a:bodyPr>
          <a:lstStyle/>
          <a:p>
            <a:pPr marL="0" marR="0" algn="ctr">
              <a:spcBef>
                <a:spcPts val="0"/>
              </a:spcBef>
            </a:pP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phẩm</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dịch</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vụ</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thay</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sản</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phẩm</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đáp</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ứng</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nhu</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cầu</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tương</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tự</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mà</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đang</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cung</a:t>
            </a:r>
            <a:r>
              <a:rPr lang="en-US" sz="2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000" b="1" i="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cấp</a:t>
            </a:r>
            <a:endParaRPr lang="en-US" sz="20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488408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8288000" cy="10286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ctangle 18">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26309" y="2126307"/>
            <a:ext cx="10313727" cy="6061116"/>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Rectangle 20">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39348" y="3989106"/>
            <a:ext cx="6533391" cy="606111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descr="Chart, bubble chart&#10;&#10;Description automatically generated">
            <a:extLst>
              <a:ext uri="{FF2B5EF4-FFF2-40B4-BE49-F238E27FC236}">
                <a16:creationId xmlns:a16="http://schemas.microsoft.com/office/drawing/2014/main" id="{C0C66687-3FD2-D8AD-7F7A-44268789898D}"/>
              </a:ext>
            </a:extLst>
          </p:cNvPr>
          <p:cNvPicPr>
            <a:picLocks noChangeAspect="1"/>
          </p:cNvPicPr>
          <p:nvPr/>
        </p:nvPicPr>
        <p:blipFill rotWithShape="1">
          <a:blip r:embed="rId3">
            <a:extLst>
              <a:ext uri="{28A0092B-C50C-407E-A947-70E740481C1C}">
                <a14:useLocalDpi xmlns:a14="http://schemas.microsoft.com/office/drawing/2010/main" val="0"/>
              </a:ext>
            </a:extLst>
          </a:blip>
          <a:srcRect t="3752" b="5644"/>
          <a:stretch/>
        </p:blipFill>
        <p:spPr>
          <a:xfrm>
            <a:off x="6057898" y="10"/>
            <a:ext cx="12240039" cy="10313718"/>
          </a:xfrm>
          <a:prstGeom prst="rect">
            <a:avLst/>
          </a:prstGeom>
        </p:spPr>
      </p:pic>
      <p:sp>
        <p:nvSpPr>
          <p:cNvPr id="23" name="Freeform: Shape 22">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21033" y="1801968"/>
            <a:ext cx="7212453" cy="6132999"/>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57">
            <a:extLst>
              <a:ext uri="{FF2B5EF4-FFF2-40B4-BE49-F238E27FC236}">
                <a16:creationId xmlns:a16="http://schemas.microsoft.com/office/drawing/2014/main" id="{06FE89CE-7A0B-323E-94E9-723E99D4B923}"/>
              </a:ext>
            </a:extLst>
          </p:cNvPr>
          <p:cNvSpPr txBox="1"/>
          <p:nvPr/>
        </p:nvSpPr>
        <p:spPr>
          <a:xfrm>
            <a:off x="716356" y="3752328"/>
            <a:ext cx="4578440" cy="5297105"/>
          </a:xfrm>
          <a:prstGeom prst="rect">
            <a:avLst/>
          </a:prstGeom>
        </p:spPr>
        <p:txBody>
          <a:bodyPr vert="horz" lIns="91440" tIns="45720" rIns="91440" bIns="45720" rtlCol="0" anchor="t">
            <a:normAutofit/>
          </a:bodyPr>
          <a:lstStyle/>
          <a:p>
            <a:pPr marL="0" marR="0" lvl="0" indent="0" algn="r" defTabSz="914400" rtl="0" eaLnBrk="1" fontAlgn="auto" latinLnBrk="0" hangingPunct="1">
              <a:lnSpc>
                <a:spcPct val="90000"/>
              </a:lnSpc>
              <a:spcBef>
                <a:spcPct val="0"/>
              </a:spcBef>
              <a:spcAft>
                <a:spcPts val="60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Calibri"/>
                <a:ea typeface="+mn-ea"/>
                <a:cs typeface="+mn-cs"/>
              </a:rPr>
              <a:t>MÔI TRƯỜNG BÊN TRONG DOANH NGHIỆP</a:t>
            </a:r>
          </a:p>
        </p:txBody>
      </p:sp>
    </p:spTree>
    <p:extLst>
      <p:ext uri="{BB962C8B-B14F-4D97-AF65-F5344CB8AC3E}">
        <p14:creationId xmlns:p14="http://schemas.microsoft.com/office/powerpoint/2010/main" val="247124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475106" y="336868"/>
            <a:ext cx="10287000" cy="9613264"/>
          </a:xfrm>
          <a:prstGeom prst="rect">
            <a:avLst/>
          </a:prstGeom>
        </p:spPr>
      </p:pic>
      <p:pic>
        <p:nvPicPr>
          <p:cNvPr id="3" name="Picture 3"/>
          <p:cNvPicPr>
            <a:picLocks noChangeAspect="1"/>
          </p:cNvPicPr>
          <p:nvPr/>
        </p:nvPicPr>
        <p:blipFill>
          <a:blip r:embed="rId4"/>
          <a:srcRect/>
          <a:stretch>
            <a:fillRect/>
          </a:stretch>
        </p:blipFill>
        <p:spPr>
          <a:xfrm>
            <a:off x="2414780" y="7774427"/>
            <a:ext cx="5190982" cy="2919927"/>
          </a:xfrm>
          <a:prstGeom prst="rect">
            <a:avLst/>
          </a:prstGeom>
        </p:spPr>
      </p:pic>
      <p:pic>
        <p:nvPicPr>
          <p:cNvPr id="4" name="Picture 4"/>
          <p:cNvPicPr>
            <a:picLocks noChangeAspect="1"/>
          </p:cNvPicPr>
          <p:nvPr/>
        </p:nvPicPr>
        <p:blipFill>
          <a:blip r:embed="rId4"/>
          <a:srcRect/>
          <a:stretch>
            <a:fillRect/>
          </a:stretch>
        </p:blipFill>
        <p:spPr>
          <a:xfrm>
            <a:off x="60627" y="8956618"/>
            <a:ext cx="2400480" cy="1350270"/>
          </a:xfrm>
          <a:prstGeom prst="rect">
            <a:avLst/>
          </a:prstGeom>
        </p:spPr>
      </p:pic>
      <p:pic>
        <p:nvPicPr>
          <p:cNvPr id="5" name="Picture 5"/>
          <p:cNvPicPr>
            <a:picLocks noChangeAspect="1"/>
          </p:cNvPicPr>
          <p:nvPr/>
        </p:nvPicPr>
        <p:blipFill>
          <a:blip r:embed="rId4"/>
          <a:srcRect/>
          <a:stretch>
            <a:fillRect/>
          </a:stretch>
        </p:blipFill>
        <p:spPr>
          <a:xfrm>
            <a:off x="7270412" y="8708454"/>
            <a:ext cx="3282843" cy="1846599"/>
          </a:xfrm>
          <a:prstGeom prst="rect">
            <a:avLst/>
          </a:prstGeom>
        </p:spPr>
      </p:pic>
      <p:pic>
        <p:nvPicPr>
          <p:cNvPr id="6" name="Picture 6"/>
          <p:cNvPicPr>
            <a:picLocks noChangeAspect="1"/>
          </p:cNvPicPr>
          <p:nvPr/>
        </p:nvPicPr>
        <p:blipFill>
          <a:blip r:embed="rId4"/>
          <a:srcRect/>
          <a:stretch>
            <a:fillRect/>
          </a:stretch>
        </p:blipFill>
        <p:spPr>
          <a:xfrm>
            <a:off x="10194120" y="9341462"/>
            <a:ext cx="2405141" cy="1352892"/>
          </a:xfrm>
          <a:prstGeom prst="rect">
            <a:avLst/>
          </a:prstGeom>
        </p:spPr>
      </p:pic>
      <p:pic>
        <p:nvPicPr>
          <p:cNvPr id="7" name="Picture 7"/>
          <p:cNvPicPr>
            <a:picLocks noChangeAspect="1"/>
          </p:cNvPicPr>
          <p:nvPr/>
        </p:nvPicPr>
        <p:blipFill>
          <a:blip r:embed="rId4"/>
          <a:srcRect/>
          <a:stretch>
            <a:fillRect/>
          </a:stretch>
        </p:blipFill>
        <p:spPr>
          <a:xfrm>
            <a:off x="12420155" y="9789549"/>
            <a:ext cx="2405141" cy="1352892"/>
          </a:xfrm>
          <a:prstGeom prst="rect">
            <a:avLst/>
          </a:prstGeom>
        </p:spPr>
      </p:pic>
      <p:sp>
        <p:nvSpPr>
          <p:cNvPr id="38" name="TextBox 38"/>
          <p:cNvSpPr txBox="1"/>
          <p:nvPr/>
        </p:nvSpPr>
        <p:spPr>
          <a:xfrm>
            <a:off x="8892037" y="2060048"/>
            <a:ext cx="9263330" cy="6545318"/>
          </a:xfrm>
          <a:prstGeom prst="rect">
            <a:avLst/>
          </a:prstGeom>
        </p:spPr>
        <p:txBody>
          <a:bodyPr wrap="square" lIns="0" tIns="0" rIns="0" bIns="0" rtlCol="0" anchor="t">
            <a:spAutoFit/>
          </a:bodyPr>
          <a:lstStyle/>
          <a:p>
            <a:pPr algn="just">
              <a:lnSpc>
                <a:spcPct val="150000"/>
              </a:lnSpc>
              <a:defRPr/>
            </a:pP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bên</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vô</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cùng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quan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trọng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đề</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phương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hướng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phát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triển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một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bền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vững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ty.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Tùy</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theo</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từng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lĩnh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vực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hoạt</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tổ</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chức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công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ty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mà</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có</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áp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dụng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khác</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nhau</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bên</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6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6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sz="5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pic>
        <p:nvPicPr>
          <p:cNvPr id="41" name="Picture 40" descr="Icon&#10;&#10;Description automatically generated with medium confidence">
            <a:extLst>
              <a:ext uri="{FF2B5EF4-FFF2-40B4-BE49-F238E27FC236}">
                <a16:creationId xmlns:a16="http://schemas.microsoft.com/office/drawing/2014/main" id="{2B4A75FB-6189-EF31-B9E9-D980AE6B40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099211"/>
            <a:ext cx="7910518" cy="6413831"/>
          </a:xfrm>
          <a:prstGeom prst="rect">
            <a:avLst/>
          </a:prstGeom>
          <a:ln>
            <a:noFill/>
          </a:ln>
          <a:effectLst>
            <a:softEdge rad="112500"/>
          </a:effectLst>
        </p:spPr>
      </p:pic>
      <p:sp>
        <p:nvSpPr>
          <p:cNvPr id="48" name="Rectangle 8">
            <a:extLst>
              <a:ext uri="{FF2B5EF4-FFF2-40B4-BE49-F238E27FC236}">
                <a16:creationId xmlns:a16="http://schemas.microsoft.com/office/drawing/2014/main" id="{2F69CF45-FF27-C5E4-2ABC-858FE3EE5EC6}"/>
              </a:ext>
            </a:extLst>
          </p:cNvPr>
          <p:cNvSpPr>
            <a:spLocks noChangeArrowheads="1"/>
          </p:cNvSpPr>
          <p:nvPr/>
        </p:nvSpPr>
        <p:spPr bwMode="auto">
          <a:xfrm>
            <a:off x="0" y="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Rectangle 11">
            <a:extLst>
              <a:ext uri="{FF2B5EF4-FFF2-40B4-BE49-F238E27FC236}">
                <a16:creationId xmlns:a16="http://schemas.microsoft.com/office/drawing/2014/main" id="{6A3918DF-8B8E-E6D8-1695-10886D3F011F}"/>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Rectangle 12">
            <a:extLst>
              <a:ext uri="{FF2B5EF4-FFF2-40B4-BE49-F238E27FC236}">
                <a16:creationId xmlns:a16="http://schemas.microsoft.com/office/drawing/2014/main" id="{5183B0ED-6E11-01B3-05FC-5BBA28485CAD}"/>
              </a:ext>
            </a:extLst>
          </p:cNvPr>
          <p:cNvSpPr>
            <a:spLocks noChangeArrowheads="1"/>
          </p:cNvSpPr>
          <p:nvPr/>
        </p:nvSpPr>
        <p:spPr bwMode="auto">
          <a:xfrm>
            <a:off x="0" y="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1" name="AutoShape 10">
            <a:extLst>
              <a:ext uri="{FF2B5EF4-FFF2-40B4-BE49-F238E27FC236}">
                <a16:creationId xmlns:a16="http://schemas.microsoft.com/office/drawing/2014/main" id="{EE9E3DDD-1CD9-9C01-7262-66CD48318FE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3" name="Rectangle 14">
            <a:extLst>
              <a:ext uri="{FF2B5EF4-FFF2-40B4-BE49-F238E27FC236}">
                <a16:creationId xmlns:a16="http://schemas.microsoft.com/office/drawing/2014/main" id="{EC40B617-21EC-D307-2226-A635616A0B39}"/>
              </a:ext>
            </a:extLst>
          </p:cNvPr>
          <p:cNvSpPr>
            <a:spLocks noChangeArrowheads="1"/>
          </p:cNvSpPr>
          <p:nvPr/>
        </p:nvSpPr>
        <p:spPr bwMode="auto">
          <a:xfrm>
            <a:off x="152400" y="152400"/>
            <a:ext cx="2095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6654" tIns="76176" rIns="66654" bIns="57132"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Rectangle 17">
            <a:extLst>
              <a:ext uri="{FF2B5EF4-FFF2-40B4-BE49-F238E27FC236}">
                <a16:creationId xmlns:a16="http://schemas.microsoft.com/office/drawing/2014/main" id="{C93B9CC0-6E8F-7D1A-59D5-C5AC3B6A1741}"/>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Rectangle 18">
            <a:extLst>
              <a:ext uri="{FF2B5EF4-FFF2-40B4-BE49-F238E27FC236}">
                <a16:creationId xmlns:a16="http://schemas.microsoft.com/office/drawing/2014/main" id="{2449D629-562F-A1DC-6D92-4D3BE9F3F159}"/>
              </a:ext>
            </a:extLst>
          </p:cNvPr>
          <p:cNvSpPr>
            <a:spLocks noChangeArrowheads="1"/>
          </p:cNvSpPr>
          <p:nvPr/>
        </p:nvSpPr>
        <p:spPr bwMode="auto">
          <a:xfrm>
            <a:off x="152400" y="152400"/>
            <a:ext cx="18288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6" name="AutoShape 16">
            <a:extLst>
              <a:ext uri="{FF2B5EF4-FFF2-40B4-BE49-F238E27FC236}">
                <a16:creationId xmlns:a16="http://schemas.microsoft.com/office/drawing/2014/main" id="{BD3819A3-FABF-ED01-8BC8-58A562F228D2}"/>
              </a:ext>
            </a:extLst>
          </p:cNvPr>
          <p:cNvSpPr>
            <a:spLocks noChangeAspect="1" noChangeArrowheads="1"/>
          </p:cNvSpPr>
          <p:nvPr/>
        </p:nvSpPr>
        <p:spPr bwMode="auto">
          <a:xfrm>
            <a:off x="9144000" y="51435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2">
            <a:extLst>
              <a:ext uri="{FF2B5EF4-FFF2-40B4-BE49-F238E27FC236}">
                <a16:creationId xmlns:a16="http://schemas.microsoft.com/office/drawing/2014/main" id="{936A67F2-3F27-692E-6F91-1E7C4D6D7107}"/>
              </a:ext>
            </a:extLst>
          </p:cNvPr>
          <p:cNvSpPr txBox="1"/>
          <p:nvPr/>
        </p:nvSpPr>
        <p:spPr>
          <a:xfrm>
            <a:off x="9437300" y="636488"/>
            <a:ext cx="8608163" cy="1231106"/>
          </a:xfrm>
          <a:prstGeom prst="rect">
            <a:avLst/>
          </a:prstGeom>
        </p:spPr>
        <p:txBody>
          <a:bodyPr wrap="square" lIns="0" tIns="0" rIns="0" bIns="0" rtlCol="0" anchor="t">
            <a:spAutoFit/>
          </a:bodyPr>
          <a:lstStyle/>
          <a:p>
            <a:pPr marL="0" marR="0" lvl="0" indent="0" algn="ctr" defTabSz="914400" rtl="0" eaLnBrk="1" fontAlgn="auto" latinLnBrk="0" hangingPunct="1">
              <a:spcBef>
                <a:spcPts val="0"/>
              </a:spcBef>
              <a:spcAft>
                <a:spcPts val="0"/>
              </a:spcAft>
              <a:buClrTx/>
              <a:buSzTx/>
              <a:buFontTx/>
              <a:buNone/>
              <a:tabLst/>
              <a:defRPr/>
            </a:pPr>
            <a:r>
              <a:rPr lang="vi-VN" sz="4000" b="1" cap="all" dirty="0">
                <a:solidFill>
                  <a:srgbClr val="002060"/>
                </a:solidFill>
                <a:effectLst/>
                <a:ea typeface="Times New Roman" panose="02020603050405020304" pitchFamily="18" charset="0"/>
              </a:rPr>
              <a:t>4 CÁCH ĐÁNH GIÁ MÔI TRƯỜNG BÊN TRONG CỦA DOANH NGHIỆP</a:t>
            </a:r>
            <a:endParaRPr kumimoji="0" lang="en-US" sz="9600" b="1" i="0" u="none" strike="noStrike" kern="1200" cap="none" spc="0" normalizeH="0" baseline="0" noProof="0" dirty="0">
              <a:ln>
                <a:noFill/>
              </a:ln>
              <a:solidFill>
                <a:srgbClr val="002060"/>
              </a:solidFill>
              <a:effectLst/>
              <a:uLnTx/>
              <a:uFillTx/>
              <a:ea typeface="+mn-ea"/>
              <a:cs typeface="Arial" panose="020B0604020202020204" pitchFamily="34" charset="0"/>
            </a:endParaRPr>
          </a:p>
        </p:txBody>
      </p:sp>
    </p:spTree>
    <p:extLst>
      <p:ext uri="{BB962C8B-B14F-4D97-AF65-F5344CB8AC3E}">
        <p14:creationId xmlns:p14="http://schemas.microsoft.com/office/powerpoint/2010/main" val="152856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arn(inVertical)">
                                      <p:cBhvr>
                                        <p:cTn id="7" dur="500"/>
                                        <p:tgtEl>
                                          <p:spTgt spid="41"/>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barn(inVertical)">
                                      <p:cBhvr>
                                        <p:cTn id="11" dur="500"/>
                                        <p:tgtEl>
                                          <p:spTgt spid="38"/>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inVertical)">
                                      <p:cBhvr>
                                        <p:cTn id="1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5"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8287542" cy="1027803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 y="0"/>
            <a:ext cx="18287543"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4B63B6-C1FC-119A-F59B-CD6FD29E3146}"/>
              </a:ext>
            </a:extLst>
          </p:cNvPr>
          <p:cNvSpPr txBox="1"/>
          <p:nvPr/>
        </p:nvSpPr>
        <p:spPr>
          <a:xfrm>
            <a:off x="5791200" y="173200"/>
            <a:ext cx="12218005" cy="972836"/>
          </a:xfrm>
          <a:prstGeom prst="rect">
            <a:avLst/>
          </a:prstGeom>
        </p:spPr>
        <p:txBody>
          <a:bodyPr vert="horz" lIns="91440" tIns="45720" rIns="91440" bIns="45720" rtlCol="0" anchor="t">
            <a:normAutofit/>
          </a:bodyPr>
          <a:lstStyle/>
          <a:p>
            <a:pPr algn="ctr">
              <a:lnSpc>
                <a:spcPct val="90000"/>
              </a:lnSpc>
              <a:spcBef>
                <a:spcPct val="0"/>
              </a:spcBef>
              <a:spcAft>
                <a:spcPts val="600"/>
              </a:spcAft>
            </a:pPr>
            <a:r>
              <a:rPr lang="en-US" sz="4800" b="1" kern="1200" dirty="0" err="1">
                <a:solidFill>
                  <a:schemeClr val="tx2"/>
                </a:solidFill>
                <a:effectLst/>
                <a:latin typeface="Arial" panose="020B0604020202020204" pitchFamily="34" charset="0"/>
                <a:ea typeface="+mj-ea"/>
                <a:cs typeface="Arial" panose="020B0604020202020204" pitchFamily="34" charset="0"/>
              </a:rPr>
              <a:t>Đánh</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giá</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theo</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nguồn</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lực</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và</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năng</a:t>
            </a:r>
            <a:r>
              <a:rPr lang="en-US" sz="4800" b="1" kern="1200" dirty="0">
                <a:solidFill>
                  <a:schemeClr val="tx2"/>
                </a:solidFill>
                <a:effectLst/>
                <a:latin typeface="Arial" panose="020B0604020202020204" pitchFamily="34" charset="0"/>
                <a:ea typeface="+mj-ea"/>
                <a:cs typeface="Arial" panose="020B0604020202020204" pitchFamily="34" charset="0"/>
              </a:rPr>
              <a:t> </a:t>
            </a:r>
            <a:r>
              <a:rPr lang="en-US" sz="4800" b="1" kern="1200" dirty="0" err="1">
                <a:solidFill>
                  <a:schemeClr val="tx2"/>
                </a:solidFill>
                <a:effectLst/>
                <a:latin typeface="Arial" panose="020B0604020202020204" pitchFamily="34" charset="0"/>
                <a:ea typeface="+mj-ea"/>
                <a:cs typeface="Arial" panose="020B0604020202020204" pitchFamily="34" charset="0"/>
              </a:rPr>
              <a:t>lực</a:t>
            </a:r>
            <a:endParaRPr lang="en-US" sz="4800" b="1" kern="1200" dirty="0">
              <a:solidFill>
                <a:schemeClr val="tx2"/>
              </a:solidFill>
              <a:latin typeface="Arial" panose="020B0604020202020204" pitchFamily="34" charset="0"/>
              <a:ea typeface="+mj-ea"/>
              <a:cs typeface="Arial" panose="020B0604020202020204" pitchFamily="34" charset="0"/>
            </a:endParaRPr>
          </a:p>
        </p:txBody>
      </p:sp>
      <p:pic>
        <p:nvPicPr>
          <p:cNvPr id="4" name="Picture 3" descr="Nguồn lực của doanh nghiệp">
            <a:extLst>
              <a:ext uri="{FF2B5EF4-FFF2-40B4-BE49-F238E27FC236}">
                <a16:creationId xmlns:a16="http://schemas.microsoft.com/office/drawing/2014/main" id="{836130E2-A453-85AF-7E66-DBD71C56A4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10705" y="3732533"/>
            <a:ext cx="6212640" cy="4193532"/>
          </a:xfrm>
          <a:custGeom>
            <a:avLst/>
            <a:gdLst/>
            <a:ahLst/>
            <a:cxnLst/>
            <a:rect l="l" t="t" r="r" b="b"/>
            <a:pathLst>
              <a:path w="4141760" h="4377846">
                <a:moveTo>
                  <a:pt x="0" y="0"/>
                </a:moveTo>
                <a:lnTo>
                  <a:pt x="4141760" y="0"/>
                </a:lnTo>
                <a:lnTo>
                  <a:pt x="4141760" y="4377846"/>
                </a:lnTo>
                <a:lnTo>
                  <a:pt x="0" y="4377846"/>
                </a:lnTo>
                <a:close/>
              </a:path>
            </a:pathLst>
          </a:custGeom>
          <a:noFill/>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79" y="-8965"/>
            <a:ext cx="9358011" cy="1029596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 name="TextBox 5">
            <a:extLst>
              <a:ext uri="{FF2B5EF4-FFF2-40B4-BE49-F238E27FC236}">
                <a16:creationId xmlns:a16="http://schemas.microsoft.com/office/drawing/2014/main" id="{79D10F0D-8FC7-9EF0-0970-4A283132541D}"/>
              </a:ext>
            </a:extLst>
          </p:cNvPr>
          <p:cNvSpPr txBox="1"/>
          <p:nvPr/>
        </p:nvSpPr>
        <p:spPr>
          <a:xfrm>
            <a:off x="8603593" y="1879362"/>
            <a:ext cx="9359994" cy="9140964"/>
          </a:xfrm>
          <a:prstGeom prst="rect">
            <a:avLst/>
          </a:prstGeom>
          <a:noFill/>
        </p:spPr>
        <p:txBody>
          <a:bodyPr wrap="square">
            <a:spAutoFit/>
          </a:bodyPr>
          <a:lstStyle/>
          <a:p>
            <a:pPr marL="342900" marR="0" lvl="0" indent="-342900" algn="just">
              <a:spcBef>
                <a:spcPts val="0"/>
              </a:spcBef>
              <a:spcAft>
                <a:spcPts val="0"/>
              </a:spcAft>
              <a:buSzPts val="1000"/>
              <a:buFont typeface="Symbol" panose="05050102010706020507" pitchFamily="18" charset="2"/>
              <a:buChar char=""/>
              <a:tabLst>
                <a:tab pos="457200" algn="l"/>
              </a:tabLst>
            </a:pPr>
            <a:r>
              <a:rPr lang="vi-VN" sz="2800" b="1" i="1" dirty="0">
                <a:solidFill>
                  <a:srgbClr val="002060"/>
                </a:solidFill>
                <a:effectLst/>
                <a:ea typeface="Times New Roman" panose="02020603050405020304" pitchFamily="18" charset="0"/>
              </a:rPr>
              <a:t>Nguồn lực hữu hình:</a:t>
            </a:r>
            <a:endParaRPr lang="en-US" sz="2800" dirty="0">
              <a:solidFill>
                <a:srgbClr val="002060"/>
              </a:solidFill>
              <a:effectLst/>
              <a:ea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Công nghệ, các phát minh, sáng chế được bảo hộ dưới quyền sở hữu trí tuệ thông qua nhãn hiệu, bằng sáng chế, bản quyền và bí mật thương mại. </a:t>
            </a:r>
            <a:endParaRPr lang="en-US" sz="2800" dirty="0">
              <a:solidFill>
                <a:srgbClr val="002060"/>
              </a:solidFill>
              <a:effectLst/>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Khả năng tài chính, khả năng huy động vốn từ nội bộ, thị trường chứng khoán hay vốn vay từ các tổ chức tài chính. </a:t>
            </a:r>
            <a:endParaRPr lang="en-US" sz="2800" dirty="0">
              <a:solidFill>
                <a:srgbClr val="002060"/>
              </a:solidFill>
              <a:effectLst/>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Nguồn lực vật chất gồm cơ sở hạ tầng, thiết bị máy móc và quyền tiếp cận, khai thác các nguyên vật liệu. </a:t>
            </a:r>
            <a:endParaRPr lang="en-US" sz="2800" dirty="0">
              <a:solidFill>
                <a:srgbClr val="002060"/>
              </a:solidFill>
              <a:effectLst/>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2800" b="1" i="1" dirty="0">
                <a:solidFill>
                  <a:srgbClr val="002060"/>
                </a:solidFill>
                <a:effectLst/>
                <a:ea typeface="Times New Roman" panose="02020603050405020304" pitchFamily="18" charset="0"/>
              </a:rPr>
              <a:t>Nguồn lực vô hình:</a:t>
            </a:r>
            <a:endParaRPr lang="en-US" sz="2800" dirty="0">
              <a:solidFill>
                <a:srgbClr val="002060"/>
              </a:solidFill>
              <a:effectLst/>
              <a:ea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Danh tiếng của doanh nghiệp thể hiện đối với các đối tượng khác nhau từ đối thủ cạnh tranh, khách hàng đến Chính phủ. </a:t>
            </a:r>
            <a:endParaRPr lang="en-US" sz="2800" dirty="0">
              <a:solidFill>
                <a:srgbClr val="002060"/>
              </a:solidFill>
              <a:effectLst/>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Năng lực của nhà quản trị, kỹ năng và đạo đức nghề nghiệp của nhân viên công ty. </a:t>
            </a:r>
            <a:endParaRPr lang="en-US" sz="2800" dirty="0">
              <a:solidFill>
                <a:srgbClr val="002060"/>
              </a:solidFill>
              <a:effectLst/>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Thuộc tính phi vật thể của sản phẩm, dịch vụ của doanh nghiệp sẽ dựa trên độ phủ của thương hiệu đó trên thị trường. </a:t>
            </a:r>
            <a:endParaRPr lang="en-US" sz="2800" dirty="0">
              <a:solidFill>
                <a:srgbClr val="002060"/>
              </a:solidFill>
              <a:effectLst/>
              <a:ea typeface="Times New Roman" panose="02020603050405020304" pitchFamily="18" charset="0"/>
              <a:cs typeface="Times New Roman" panose="02020603050405020304" pitchFamily="18" charset="0"/>
            </a:endParaRPr>
          </a:p>
          <a:p>
            <a:pPr marL="742950" marR="0" lvl="1" indent="-285750" algn="just">
              <a:spcBef>
                <a:spcPts val="0"/>
              </a:spcBef>
              <a:spcAft>
                <a:spcPts val="0"/>
              </a:spcAft>
              <a:buSzPts val="1000"/>
              <a:buFont typeface="Courier New" panose="02070309020205020404" pitchFamily="49" charset="0"/>
              <a:buChar char="o"/>
              <a:tabLst>
                <a:tab pos="914400" algn="l"/>
              </a:tabLst>
            </a:pPr>
            <a:r>
              <a:rPr lang="vi-VN" sz="2800" dirty="0">
                <a:solidFill>
                  <a:srgbClr val="002060"/>
                </a:solidFill>
                <a:effectLst/>
                <a:ea typeface="Times New Roman" panose="02020603050405020304" pitchFamily="18" charset="0"/>
                <a:cs typeface="Times New Roman" panose="02020603050405020304" pitchFamily="18" charset="0"/>
              </a:rPr>
              <a:t>Thương hiệu càng phổ biến thì sức lan tỏa giá trị phi vật thể càng lớn. </a:t>
            </a:r>
            <a:endParaRPr lang="en-US" sz="2800" dirty="0">
              <a:solidFill>
                <a:srgbClr val="002060"/>
              </a:solidFill>
              <a:effectLst/>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C38EBAC-5A6A-1FD1-64B4-B93B7EEC6506}"/>
              </a:ext>
            </a:extLst>
          </p:cNvPr>
          <p:cNvSpPr txBox="1"/>
          <p:nvPr/>
        </p:nvSpPr>
        <p:spPr>
          <a:xfrm>
            <a:off x="8686800" y="1135950"/>
            <a:ext cx="8350344" cy="646331"/>
          </a:xfrm>
          <a:prstGeom prst="rect">
            <a:avLst/>
          </a:prstGeom>
          <a:noFill/>
        </p:spPr>
        <p:txBody>
          <a:bodyPr wrap="square">
            <a:spAutoFit/>
          </a:bodyPr>
          <a:lstStyle/>
          <a:p>
            <a:pPr marL="571500" marR="0" indent="-571500">
              <a:spcBef>
                <a:spcPts val="0"/>
              </a:spcBef>
              <a:buFont typeface="Wingdings" panose="05000000000000000000" pitchFamily="2" charset="2"/>
              <a:buChar char="§"/>
            </a:pPr>
            <a:r>
              <a:rPr lang="en-US" sz="36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Nguồn</a:t>
            </a:r>
            <a:r>
              <a:rPr lang="en-US" sz="36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lực</a:t>
            </a:r>
            <a:r>
              <a:rPr lang="en-US" sz="36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của</a:t>
            </a:r>
            <a:r>
              <a:rPr lang="en-US" sz="36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doanh</a:t>
            </a:r>
            <a:r>
              <a:rPr lang="en-US" sz="36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6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nghiệp</a:t>
            </a:r>
            <a:endParaRPr lang="en-US" sz="3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089536016"/>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750"/>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750"/>
                                        <p:tgtEl>
                                          <p:spTgt spid="3"/>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750"/>
                                        <p:tgtEl>
                                          <p:spTgt spid="8"/>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downLeft)">
                                      <p:cBhvr>
                                        <p:cTn id="16"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7">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9">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Năng lực cốt lõi của doanh nghiệp">
            <a:extLst>
              <a:ext uri="{FF2B5EF4-FFF2-40B4-BE49-F238E27FC236}">
                <a16:creationId xmlns:a16="http://schemas.microsoft.com/office/drawing/2014/main" id="{4CB9EF87-58FF-86E9-0C40-D7069AD545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701131" y="2241933"/>
            <a:ext cx="7153132" cy="5007192"/>
          </a:xfrm>
          <a:prstGeom prst="rect">
            <a:avLst/>
          </a:prstGeom>
          <a:noFill/>
        </p:spPr>
      </p:pic>
      <p:sp>
        <p:nvSpPr>
          <p:cNvPr id="5" name="TextBox 4">
            <a:extLst>
              <a:ext uri="{FF2B5EF4-FFF2-40B4-BE49-F238E27FC236}">
                <a16:creationId xmlns:a16="http://schemas.microsoft.com/office/drawing/2014/main" id="{E0DD9D46-5244-60C2-749C-BA41473C1AD7}"/>
              </a:ext>
            </a:extLst>
          </p:cNvPr>
          <p:cNvSpPr txBox="1"/>
          <p:nvPr/>
        </p:nvSpPr>
        <p:spPr>
          <a:xfrm>
            <a:off x="0" y="2277487"/>
            <a:ext cx="5181461" cy="6986528"/>
          </a:xfrm>
          <a:prstGeom prst="rect">
            <a:avLst/>
          </a:prstGeom>
          <a:noFill/>
        </p:spPr>
        <p:txBody>
          <a:bodyPr wrap="square">
            <a:spAutoFit/>
          </a:bodyPr>
          <a:lstStyle/>
          <a:p>
            <a:pPr marL="342900" marR="0" lvl="0" indent="-342900" algn="just">
              <a:spcBef>
                <a:spcPts val="0"/>
              </a:spcBef>
              <a:spcAft>
                <a:spcPts val="0"/>
              </a:spcAft>
              <a:buSzPts val="1000"/>
              <a:buFont typeface="Symbol" panose="05050102010706020507" pitchFamily="18" charset="2"/>
              <a:buChar char=""/>
              <a:tabLst>
                <a:tab pos="457200" algn="l"/>
              </a:tabLst>
            </a:pPr>
            <a:r>
              <a:rPr lang="vi-VN" sz="3200" b="1" dirty="0">
                <a:solidFill>
                  <a:srgbClr val="002060"/>
                </a:solidFill>
                <a:effectLst/>
                <a:ea typeface="Times New Roman" panose="02020603050405020304" pitchFamily="18" charset="0"/>
              </a:rPr>
              <a:t>Năng lực cốt lõi: </a:t>
            </a:r>
            <a:r>
              <a:rPr lang="vi-VN" sz="3200" dirty="0">
                <a:solidFill>
                  <a:srgbClr val="002060"/>
                </a:solidFill>
                <a:effectLst/>
                <a:ea typeface="Times New Roman" panose="02020603050405020304" pitchFamily="18" charset="0"/>
              </a:rPr>
              <a:t>Những năng lực mà doanh nghiệp thực hiện tốt hơn những năng lực khác trong nội bộ doanh nghiệp, hội tụ kỹ năng chuyên môn và công nghệ để hình thành lĩnh vực mũi nhọn của doanh nghiệp. Năng lực cốt lõi là chìa khóa để tạo nên lợi thế cạnh tranh của doanh nghiệp trên thị trường. </a:t>
            </a:r>
            <a:endParaRPr lang="en-US" sz="3200" dirty="0">
              <a:solidFill>
                <a:srgbClr val="002060"/>
              </a:solidFill>
              <a:effectLst/>
              <a:ea typeface="Times New Roman" panose="02020603050405020304" pitchFamily="18" charset="0"/>
            </a:endParaRPr>
          </a:p>
        </p:txBody>
      </p:sp>
      <p:sp>
        <p:nvSpPr>
          <p:cNvPr id="6" name="TextBox 5">
            <a:extLst>
              <a:ext uri="{FF2B5EF4-FFF2-40B4-BE49-F238E27FC236}">
                <a16:creationId xmlns:a16="http://schemas.microsoft.com/office/drawing/2014/main" id="{53AF429E-6404-5162-993E-CA922EB00D52}"/>
              </a:ext>
            </a:extLst>
          </p:cNvPr>
          <p:cNvSpPr txBox="1"/>
          <p:nvPr/>
        </p:nvSpPr>
        <p:spPr>
          <a:xfrm>
            <a:off x="1295400" y="228198"/>
            <a:ext cx="11315698" cy="1446550"/>
          </a:xfrm>
          <a:prstGeom prst="rect">
            <a:avLst/>
          </a:prstGeom>
          <a:noFill/>
        </p:spPr>
        <p:txBody>
          <a:bodyPr wrap="square" rtlCol="0">
            <a:spAutoFit/>
          </a:bodyPr>
          <a:lstStyle/>
          <a:p>
            <a:pPr marL="571500" indent="-571500">
              <a:buFont typeface="Wingdings" panose="05000000000000000000" pitchFamily="2" charset="2"/>
              <a:buChar char="§"/>
            </a:pPr>
            <a:r>
              <a:rPr lang="en-US" sz="4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4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lực</a:t>
            </a:r>
            <a:r>
              <a:rPr lang="en-US" sz="4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4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4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44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endParaRPr lang="en-US" sz="4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2857500" lvl="5" indent="-571500">
              <a:buFont typeface="Wingdings" panose="05000000000000000000" pitchFamily="2" charset="2"/>
              <a:buChar char="§"/>
            </a:pPr>
            <a:endParaRPr lang="en-US" sz="4400" dirty="0">
              <a:solidFill>
                <a:srgbClr val="00206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0EFC629-8F32-AF61-1FD6-E3EAE9A31792}"/>
              </a:ext>
            </a:extLst>
          </p:cNvPr>
          <p:cNvSpPr txBox="1"/>
          <p:nvPr/>
        </p:nvSpPr>
        <p:spPr>
          <a:xfrm>
            <a:off x="0" y="1180510"/>
            <a:ext cx="18621514" cy="615553"/>
          </a:xfrm>
          <a:prstGeom prst="rect">
            <a:avLst/>
          </a:prstGeom>
          <a:noFill/>
        </p:spPr>
        <p:txBody>
          <a:bodyPr wrap="square" rtlCol="0">
            <a:spAutoFit/>
          </a:bodyPr>
          <a:lstStyle/>
          <a:p>
            <a:pPr marL="571500" indent="-571500">
              <a:buFont typeface="Wingdings" panose="05000000000000000000" pitchFamily="2" charset="2"/>
              <a:buChar char="§"/>
            </a:pP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Năng</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lực</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của</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doanh</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tạo</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ra</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bởi</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sự</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kết</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hợp</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các</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nguồn</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lực</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khác</a:t>
            </a:r>
            <a:r>
              <a:rPr lang="en-US" sz="3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US" sz="3400" b="1" dirty="0" err="1">
                <a:solidFill>
                  <a:srgbClr val="FF0000"/>
                </a:solidFill>
                <a:effectLst/>
                <a:latin typeface="Arial" panose="020B0604020202020204" pitchFamily="34" charset="0"/>
                <a:ea typeface="Times New Roman" panose="02020603050405020304" pitchFamily="18" charset="0"/>
                <a:cs typeface="Arial" panose="020B0604020202020204" pitchFamily="34" charset="0"/>
              </a:rPr>
              <a:t>nhau</a:t>
            </a:r>
            <a:r>
              <a:rPr lang="en-US" sz="3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t>
            </a:r>
          </a:p>
        </p:txBody>
      </p:sp>
      <p:sp>
        <p:nvSpPr>
          <p:cNvPr id="16" name="TextBox 15">
            <a:extLst>
              <a:ext uri="{FF2B5EF4-FFF2-40B4-BE49-F238E27FC236}">
                <a16:creationId xmlns:a16="http://schemas.microsoft.com/office/drawing/2014/main" id="{952D1E4B-4EB6-FFE6-DB0E-8DA00CC683F9}"/>
              </a:ext>
            </a:extLst>
          </p:cNvPr>
          <p:cNvSpPr txBox="1"/>
          <p:nvPr/>
        </p:nvSpPr>
        <p:spPr>
          <a:xfrm>
            <a:off x="13192681" y="2277487"/>
            <a:ext cx="4790797" cy="7971413"/>
          </a:xfrm>
          <a:prstGeom prst="rect">
            <a:avLst/>
          </a:prstGeom>
          <a:noFill/>
        </p:spPr>
        <p:txBody>
          <a:bodyPr wrap="square" rtlCol="0">
            <a:spAutoFit/>
          </a:bodyPr>
          <a:lstStyle/>
          <a:p>
            <a:pPr algn="just"/>
            <a:r>
              <a:rPr lang="vi-VN" sz="3200" b="1" dirty="0">
                <a:solidFill>
                  <a:srgbClr val="002060"/>
                </a:solidFill>
                <a:effectLst/>
                <a:ea typeface="Times New Roman" panose="02020603050405020304" pitchFamily="18" charset="0"/>
              </a:rPr>
              <a:t>Năng lực vượt trội: </a:t>
            </a:r>
            <a:r>
              <a:rPr lang="vi-VN" sz="3200" dirty="0">
                <a:solidFill>
                  <a:srgbClr val="002060"/>
                </a:solidFill>
                <a:effectLst/>
                <a:ea typeface="Times New Roman" panose="02020603050405020304" pitchFamily="18" charset="0"/>
              </a:rPr>
              <a:t>Những năng lực chọn từ năng lực cốt lõi mà doanh nghiệp có thể thực hiện tốt hơn đối thủ, từ đó tạo ra lợi thế cạnh tranh bền vững. Có 3 loại năng lực vượt trội là cơ cấu hợp tác, sự đổi mới và danh tiếng. Các năng lực vượt trội khó xây dựng và duy trì, khó sao chép và bắt chước, cũng như khó có thể mua được. </a:t>
            </a:r>
            <a:endParaRPr lang="en-US" sz="3200" dirty="0">
              <a:solidFill>
                <a:srgbClr val="002060"/>
              </a:solidFill>
              <a:effectLst/>
              <a:ea typeface="Times New Roman" panose="02020603050405020304" pitchFamily="18" charset="0"/>
            </a:endParaRPr>
          </a:p>
          <a:p>
            <a:pPr algn="just"/>
            <a:endParaRPr lang="en-US" sz="3200" dirty="0">
              <a:solidFill>
                <a:srgbClr val="002060"/>
              </a:solidFill>
            </a:endParaRPr>
          </a:p>
        </p:txBody>
      </p:sp>
      <p:sp>
        <p:nvSpPr>
          <p:cNvPr id="23" name="TextBox 22">
            <a:extLst>
              <a:ext uri="{FF2B5EF4-FFF2-40B4-BE49-F238E27FC236}">
                <a16:creationId xmlns:a16="http://schemas.microsoft.com/office/drawing/2014/main" id="{1C6E3147-D99C-BFCC-B95A-AB3E5D54216C}"/>
              </a:ext>
            </a:extLst>
          </p:cNvPr>
          <p:cNvSpPr txBox="1"/>
          <p:nvPr/>
        </p:nvSpPr>
        <p:spPr>
          <a:xfrm>
            <a:off x="5791200" y="7521459"/>
            <a:ext cx="6705600" cy="646331"/>
          </a:xfrm>
          <a:prstGeom prst="rect">
            <a:avLst/>
          </a:prstGeom>
          <a:noFill/>
        </p:spPr>
        <p:txBody>
          <a:bodyPr wrap="square">
            <a:spAutoFit/>
          </a:bodyPr>
          <a:lstStyle/>
          <a:p>
            <a:pPr marL="0" marR="0" algn="ctr">
              <a:spcBef>
                <a:spcPts val="0"/>
              </a:spcBef>
            </a:pPr>
            <a:r>
              <a:rPr lang="en-US" sz="1800" i="1" dirty="0" err="1">
                <a:solidFill>
                  <a:srgbClr val="7030A0"/>
                </a:solidFill>
                <a:effectLst/>
                <a:latin typeface="Open Sans" panose="020B0606030504020204" pitchFamily="34" charset="0"/>
                <a:ea typeface="Times New Roman" panose="02020603050405020304" pitchFamily="18" charset="0"/>
              </a:rPr>
              <a:t>Năng</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lực</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cốt</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lõi</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là</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chìa</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khóa</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để</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tạo</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nên</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lợi</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thế</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cạnh</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tranh</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của</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doanh</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nghiệp</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trên</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thị</a:t>
            </a:r>
            <a:r>
              <a:rPr lang="en-US" sz="1800" i="1" dirty="0">
                <a:solidFill>
                  <a:srgbClr val="7030A0"/>
                </a:solidFill>
                <a:effectLst/>
                <a:latin typeface="Open Sans" panose="020B0606030504020204" pitchFamily="34" charset="0"/>
                <a:ea typeface="Times New Roman" panose="02020603050405020304" pitchFamily="18" charset="0"/>
              </a:rPr>
              <a:t> </a:t>
            </a:r>
            <a:r>
              <a:rPr lang="en-US" sz="1800" i="1" dirty="0" err="1">
                <a:solidFill>
                  <a:srgbClr val="7030A0"/>
                </a:solidFill>
                <a:effectLst/>
                <a:latin typeface="Open Sans" panose="020B0606030504020204" pitchFamily="34" charset="0"/>
                <a:ea typeface="Times New Roman" panose="02020603050405020304" pitchFamily="18" charset="0"/>
              </a:rPr>
              <a:t>trường</a:t>
            </a:r>
            <a:endParaRPr lang="en-US" sz="18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785215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43A7A40-1AE6-4218-A8E0-8248174A5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8287999"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D8AB40A-4374-4897-B5EE-9F8913476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9" y="0"/>
            <a:ext cx="18288000"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2E78980-AF6E-755A-064C-98F6E71E0874}"/>
              </a:ext>
            </a:extLst>
          </p:cNvPr>
          <p:cNvSpPr txBox="1"/>
          <p:nvPr/>
        </p:nvSpPr>
        <p:spPr>
          <a:xfrm>
            <a:off x="4724400" y="144192"/>
            <a:ext cx="12954000" cy="127127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a:solidFill>
                  <a:schemeClr val="tx2"/>
                </a:solidFill>
                <a:effectLst/>
                <a:latin typeface="Arial" panose="020B0604020202020204" pitchFamily="34" charset="0"/>
                <a:ea typeface="+mj-ea"/>
                <a:cs typeface="Arial" panose="020B0604020202020204" pitchFamily="34" charset="0"/>
              </a:rPr>
              <a:t>ĐÁNH GIÁ THEO CÁC CHỨC NĂNG QUẢN TRỊ</a:t>
            </a:r>
            <a:endParaRPr lang="en-US" sz="4400" b="1" kern="1200" dirty="0">
              <a:solidFill>
                <a:schemeClr val="tx2"/>
              </a:solidFill>
              <a:latin typeface="Arial" panose="020B0604020202020204" pitchFamily="34" charset="0"/>
              <a:ea typeface="+mj-ea"/>
              <a:cs typeface="Arial" panose="020B0604020202020204" pitchFamily="34" charset="0"/>
            </a:endParaRPr>
          </a:p>
        </p:txBody>
      </p:sp>
      <p:grpSp>
        <p:nvGrpSpPr>
          <p:cNvPr id="14" name="Group 13">
            <a:extLst>
              <a:ext uri="{FF2B5EF4-FFF2-40B4-BE49-F238E27FC236}">
                <a16:creationId xmlns:a16="http://schemas.microsoft.com/office/drawing/2014/main" id="{2783379C-045E-4010-ABDC-A270A0AA1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264600" y="255462"/>
            <a:ext cx="3772422" cy="3261500"/>
            <a:chOff x="-305" y="-4155"/>
            <a:chExt cx="2514948" cy="2174333"/>
          </a:xfrm>
        </p:grpSpPr>
        <p:sp>
          <p:nvSpPr>
            <p:cNvPr id="15" name="Freeform: Shape 14">
              <a:extLst>
                <a:ext uri="{FF2B5EF4-FFF2-40B4-BE49-F238E27FC236}">
                  <a16:creationId xmlns:a16="http://schemas.microsoft.com/office/drawing/2014/main" id="{0B0AB1BF-11AE-4CFF-85EC-E51DBD316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26548A0-953E-4FBA-97A5-592ACAF4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84FA27B-CD1F-421B-BB4F-B141F02FF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3CDBD6AB-1AC7-4807-9C34-01139BB7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Đánh giá môi trường bên trong doanh nghiệp theo chức năng quản trị">
            <a:extLst>
              <a:ext uri="{FF2B5EF4-FFF2-40B4-BE49-F238E27FC236}">
                <a16:creationId xmlns:a16="http://schemas.microsoft.com/office/drawing/2014/main" id="{39FF5C66-C823-5A1D-D581-EB00663379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0078" y="3734735"/>
            <a:ext cx="6909597" cy="5902352"/>
          </a:xfrm>
          <a:prstGeom prst="rect">
            <a:avLst/>
          </a:prstGeom>
          <a:noFill/>
        </p:spPr>
      </p:pic>
      <p:grpSp>
        <p:nvGrpSpPr>
          <p:cNvPr id="20" name="Group 19">
            <a:extLst>
              <a:ext uri="{FF2B5EF4-FFF2-40B4-BE49-F238E27FC236}">
                <a16:creationId xmlns:a16="http://schemas.microsoft.com/office/drawing/2014/main" id="{F5FDDF18-F156-4D2D-82C6-F55008E338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13695828" y="6841102"/>
            <a:ext cx="4592170" cy="3445896"/>
            <a:chOff x="-305" y="-1"/>
            <a:chExt cx="3832880" cy="2876136"/>
          </a:xfrm>
        </p:grpSpPr>
        <p:sp>
          <p:nvSpPr>
            <p:cNvPr id="21" name="Freeform: Shape 20">
              <a:extLst>
                <a:ext uri="{FF2B5EF4-FFF2-40B4-BE49-F238E27FC236}">
                  <a16:creationId xmlns:a16="http://schemas.microsoft.com/office/drawing/2014/main" id="{3822C29E-FFDD-45BC-A286-9C00C8E2D2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C9E2381D-1763-4D42-A3A2-B2345DD35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D2A622D5-9532-4E0C-B9A8-DAEDD4646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5C0ABE88-5ADF-4A31-8505-78968DBB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a:extLst>
              <a:ext uri="{FF2B5EF4-FFF2-40B4-BE49-F238E27FC236}">
                <a16:creationId xmlns:a16="http://schemas.microsoft.com/office/drawing/2014/main" id="{3561AF8F-D50C-AB9C-EF26-CF4CCDAB6973}"/>
              </a:ext>
            </a:extLst>
          </p:cNvPr>
          <p:cNvSpPr txBox="1"/>
          <p:nvPr/>
        </p:nvSpPr>
        <p:spPr>
          <a:xfrm>
            <a:off x="2667000" y="1636536"/>
            <a:ext cx="15104366" cy="1077218"/>
          </a:xfrm>
          <a:prstGeom prst="rect">
            <a:avLst/>
          </a:prstGeom>
          <a:noFill/>
        </p:spPr>
        <p:txBody>
          <a:bodyPr wrap="square">
            <a:spAutoFit/>
          </a:bodyPr>
          <a:lstStyle/>
          <a:p>
            <a:pPr marL="0" marR="0" algn="just">
              <a:spcBef>
                <a:spcPts val="0"/>
              </a:spcBef>
            </a:pP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Chức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riêng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biệt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hiện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phương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thức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tác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động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gia</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đến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lĩnh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vực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DN</a:t>
            </a:r>
          </a:p>
        </p:txBody>
      </p:sp>
      <p:sp>
        <p:nvSpPr>
          <p:cNvPr id="9" name="TextBox 8">
            <a:extLst>
              <a:ext uri="{FF2B5EF4-FFF2-40B4-BE49-F238E27FC236}">
                <a16:creationId xmlns:a16="http://schemas.microsoft.com/office/drawing/2014/main" id="{9D229416-2611-9DE2-B7F4-46FD8AF0CE7B}"/>
              </a:ext>
            </a:extLst>
          </p:cNvPr>
          <p:cNvSpPr txBox="1"/>
          <p:nvPr/>
        </p:nvSpPr>
        <p:spPr>
          <a:xfrm>
            <a:off x="6477000" y="2835225"/>
            <a:ext cx="11476962" cy="6801862"/>
          </a:xfrm>
          <a:prstGeom prst="rect">
            <a:avLst/>
          </a:prstGeom>
          <a:noFill/>
        </p:spPr>
        <p:txBody>
          <a:bodyPr wrap="square">
            <a:spAutoFit/>
          </a:bodyPr>
          <a:lstStyle/>
          <a:p>
            <a:pPr marL="0" marR="0" algn="just">
              <a:spcBef>
                <a:spcPts val="0"/>
              </a:spcBef>
            </a:pP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chức</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cơ</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bản</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28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p>
          <a:p>
            <a:pPr marL="342900" marR="0" lvl="0" indent="-342900" algn="just">
              <a:spcBef>
                <a:spcPts val="0"/>
              </a:spcBef>
              <a:spcAft>
                <a:spcPts val="0"/>
              </a:spcAft>
              <a:buSzPts val="1000"/>
              <a:buFont typeface="Symbol" panose="05050102010706020507" pitchFamily="18" charset="2"/>
              <a:buChar char=""/>
              <a:tabLst>
                <a:tab pos="457200" algn="l"/>
              </a:tabLst>
            </a:pPr>
            <a:r>
              <a:rPr lang="vi-VN" sz="2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Hoạch định: </a:t>
            </a:r>
            <a:r>
              <a:rPr lang="vi-VN"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 xác định mục tiêu, xây dựng chiến lược tổng thể và hệ thống kế hoạch hoạt động chi tiết của doanh nghiệp. Các kế hoạch đề ra cần tận dụng tối ưu nguồn lực sẵn có và bám sát năng lực cốt lõi của doanh nghiệp.</a:t>
            </a:r>
            <a:endParaRPr lang="en-US"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2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Tổ chức: </a:t>
            </a:r>
            <a:r>
              <a:rPr lang="vi-VN"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 phân bổ và sắp xếp các nguồn lực bao gồm tài chính, nhân sự và nguyên vật liệu một cách logic và hợp lý theo hoạch định. Cần có một cơ cấu tổ chức chặt chẽ để có thể thực hiện được chức năng, nhiệm vụ của doanh nghiệp.</a:t>
            </a:r>
            <a:endParaRPr lang="en-US"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2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Lãnh đạo, điều hành: </a:t>
            </a:r>
            <a:r>
              <a:rPr lang="vi-VN"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 cách các nhà quản trị tác động đến nhân viên để hoàn thành mục tiêu chung thông qua mệnh lệnh, chỉ dẫn và sự kích thích sáng tạo, chủ động của nhân viên. Bên cạnh đó, các nhà quản trị cần có những chiến lược quản lý dây chuyền sản xuất, phân phối, đảm bảo sự vận hành hiệu quả với mức chi phí tối thiểu. </a:t>
            </a:r>
            <a:endParaRPr lang="en-US"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spcBef>
                <a:spcPts val="0"/>
              </a:spcBef>
              <a:spcAft>
                <a:spcPts val="0"/>
              </a:spcAft>
              <a:buSzPts val="1000"/>
              <a:buFont typeface="Symbol" panose="05050102010706020507" pitchFamily="18" charset="2"/>
              <a:buChar char=""/>
              <a:tabLst>
                <a:tab pos="457200" algn="l"/>
              </a:tabLst>
            </a:pPr>
            <a:r>
              <a:rPr lang="vi-VN" sz="24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Kiểm soát:</a:t>
            </a:r>
            <a:r>
              <a:rPr lang="vi-VN"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Là việc kiểm tra kết quả thực hiện so với mục tiêu đề ra. Để có thể kiểm soát một cách hiệu quả, cần thiết lập bộ tiêu chuẩn hoạt động của công ty, báo cáo định kỳ về tình hình hoạt động và cần có những thay đổi phù hợp với sự phát triển của công ty. Vấn đề cốt lõi là đảm bảo cho hệ thống thông tin trong doanh nghiệp phải chính xác, nhanh chóng và cập nhật. </a:t>
            </a:r>
            <a:endParaRPr lang="en-US" sz="24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41172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1250"/>
                                        <p:tgtEl>
                                          <p:spTgt spid="5"/>
                                        </p:tgtEl>
                                      </p:cBhvr>
                                    </p:animEffect>
                                  </p:childTnLst>
                                </p:cTn>
                              </p:par>
                            </p:childTnLst>
                          </p:cTn>
                        </p:par>
                        <p:par>
                          <p:cTn id="8" fill="hold">
                            <p:stCondLst>
                              <p:cond delay="1250"/>
                            </p:stCondLst>
                            <p:childTnLst>
                              <p:par>
                                <p:cTn id="9" presetID="1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1250"/>
                                        <p:tgtEl>
                                          <p:spTgt spid="4"/>
                                        </p:tgtEl>
                                      </p:cBhvr>
                                    </p:animEffect>
                                  </p:childTnLst>
                                </p:cTn>
                              </p:par>
                            </p:childTnLst>
                          </p:cTn>
                        </p:par>
                        <p:par>
                          <p:cTn id="12" fill="hold">
                            <p:stCondLst>
                              <p:cond delay="2500"/>
                            </p:stCondLst>
                            <p:childTnLst>
                              <p:par>
                                <p:cTn id="13" presetID="13" presetClass="entr" presetSubtype="16"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1250"/>
                                        <p:tgtEl>
                                          <p:spTgt spid="7"/>
                                        </p:tgtEl>
                                      </p:cBhvr>
                                    </p:animEffect>
                                  </p:childTnLst>
                                </p:cTn>
                              </p:par>
                            </p:childTnLst>
                          </p:cTn>
                        </p:par>
                        <p:par>
                          <p:cTn id="16" fill="hold">
                            <p:stCondLst>
                              <p:cond delay="3750"/>
                            </p:stCondLst>
                            <p:childTnLst>
                              <p:par>
                                <p:cTn id="17" presetID="1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34A2EF-69D9-41C1-9876-91D7FCF7C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542"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74C0C03-1202-4DC9-BA33-998DDFB3FB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4511" y="-89064"/>
            <a:ext cx="18773779" cy="10385698"/>
            <a:chOff x="-329674" y="-51881"/>
            <a:chExt cx="12515851" cy="6923798"/>
          </a:xfrm>
        </p:grpSpPr>
        <p:sp>
          <p:nvSpPr>
            <p:cNvPr id="12" name="Freeform 5">
              <a:extLst>
                <a:ext uri="{FF2B5EF4-FFF2-40B4-BE49-F238E27FC236}">
                  <a16:creationId xmlns:a16="http://schemas.microsoft.com/office/drawing/2014/main" id="{60BF984B-F4C1-4BF0-B296-72CAD8814B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2E887C16-A8CC-48BD-A34B-69B5D14BE1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1194B805-0CE2-4FD6-804E-2771E18BB4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96000EBD-113B-4BB5-94F2-B2C9610948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C2C37892-BF6A-4DDB-BAA9-48B6A051E9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B3A53A2B-EB9B-4318-A7F9-E371D211E7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59001F5F-9338-43E1-BB4B-21C681CA20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24781ABE-347F-40E9-9BB2-3E35C8F15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6D8A7767-4D16-4AB7-8277-D66FEC7F74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1B7D649D-9559-4E1D-937A-3519483502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45AA5D21-8C7B-4C77-815C-C3A8EA0A589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D7A46675-AA96-41DB-B9DB-CAA471A20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82090F8A-ECF2-423C-98D0-8EF2262203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EA5DE46B-A4BE-407F-835A-693D3E979E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429E4297-5489-465D-A6D7-03BD468E05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69A4CFA1-B603-453B-AC53-49E8A8DF7E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7A997EDF-8927-490B-AD5F-046317B8B2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C91BE84-B1A4-4592-A942-2C72C86DD8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A0AAA5CD-6E44-429A-91FA-D650BAF9EE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 name="TextBox 2">
            <a:extLst>
              <a:ext uri="{FF2B5EF4-FFF2-40B4-BE49-F238E27FC236}">
                <a16:creationId xmlns:a16="http://schemas.microsoft.com/office/drawing/2014/main" id="{ECB5D5A4-5B6F-2D39-E1E0-419E5692ED99}"/>
              </a:ext>
            </a:extLst>
          </p:cNvPr>
          <p:cNvSpPr txBox="1"/>
          <p:nvPr/>
        </p:nvSpPr>
        <p:spPr>
          <a:xfrm>
            <a:off x="11133356" y="663555"/>
            <a:ext cx="5774436" cy="1469533"/>
          </a:xfrm>
          <a:prstGeom prst="rect">
            <a:avLst/>
          </a:prstGeom>
        </p:spPr>
        <p:txBody>
          <a:bodyPr vert="horz" lIns="91440" tIns="45720" rIns="91440" bIns="45720" rtlCol="0" anchor="b">
            <a:normAutofit/>
          </a:bodyPr>
          <a:lstStyle/>
          <a:p>
            <a:pPr marL="154305" marR="0">
              <a:lnSpc>
                <a:spcPct val="90000"/>
              </a:lnSpc>
              <a:spcBef>
                <a:spcPct val="0"/>
              </a:spcBef>
              <a:spcAft>
                <a:spcPts val="600"/>
              </a:spcAft>
            </a:pPr>
            <a:r>
              <a:rPr lang="en-US" sz="4000" b="1" kern="1200" dirty="0">
                <a:solidFill>
                  <a:srgbClr val="002060"/>
                </a:solidFill>
                <a:effectLst/>
                <a:latin typeface="Arial" panose="020B0604020202020204" pitchFamily="34" charset="0"/>
                <a:ea typeface="+mj-ea"/>
                <a:cs typeface="Arial" panose="020B0604020202020204" pitchFamily="34" charset="0"/>
              </a:rPr>
              <a:t>ĐÁNH GIÁ THEO CÁC LĨNH VỰC QUẢN TRỊ</a:t>
            </a:r>
          </a:p>
        </p:txBody>
      </p:sp>
      <p:sp>
        <p:nvSpPr>
          <p:cNvPr id="32" name="Rectangle 31">
            <a:extLst>
              <a:ext uri="{FF2B5EF4-FFF2-40B4-BE49-F238E27FC236}">
                <a16:creationId xmlns:a16="http://schemas.microsoft.com/office/drawing/2014/main" id="{C8CA0C52-5ACA-4F17-AA4A-312E0E110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1580" y="1193290"/>
            <a:ext cx="8955957" cy="7873271"/>
          </a:xfrm>
          <a:prstGeom prst="rect">
            <a:avLst/>
          </a:prstGeom>
          <a:solidFill>
            <a:schemeClr val="bg1"/>
          </a:solidFill>
          <a:ln w="19050">
            <a:solidFill>
              <a:srgbClr val="EA857C"/>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Đánh giá môi trường bên trong doanh nghiệp theo lĩnh vực quản trị">
            <a:extLst>
              <a:ext uri="{FF2B5EF4-FFF2-40B4-BE49-F238E27FC236}">
                <a16:creationId xmlns:a16="http://schemas.microsoft.com/office/drawing/2014/main" id="{F1A9F0C6-8528-F742-3AA9-F705C90F82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22242" y="1440321"/>
            <a:ext cx="7934632" cy="7379208"/>
          </a:xfrm>
          <a:prstGeom prst="rect">
            <a:avLst/>
          </a:prstGeom>
          <a:noFill/>
          <a:ln w="12700">
            <a:noFill/>
          </a:ln>
        </p:spPr>
      </p:pic>
      <p:sp>
        <p:nvSpPr>
          <p:cNvPr id="34" name="Isosceles Triangle 39">
            <a:extLst>
              <a:ext uri="{FF2B5EF4-FFF2-40B4-BE49-F238E27FC236}">
                <a16:creationId xmlns:a16="http://schemas.microsoft.com/office/drawing/2014/main" id="{4F37E7FB-7372-47E3-914E-7CF7E94B1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125410" y="4937079"/>
            <a:ext cx="610850" cy="52659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2A14D8-A608-F3A0-0CCD-722293FA1A82}"/>
              </a:ext>
            </a:extLst>
          </p:cNvPr>
          <p:cNvSpPr txBox="1"/>
          <p:nvPr/>
        </p:nvSpPr>
        <p:spPr>
          <a:xfrm>
            <a:off x="11002090" y="2307853"/>
            <a:ext cx="6908883" cy="3970318"/>
          </a:xfrm>
          <a:prstGeom prst="rect">
            <a:avLst/>
          </a:prstGeom>
          <a:noFill/>
        </p:spPr>
        <p:txBody>
          <a:bodyPr wrap="square">
            <a:spAutoFit/>
          </a:bodyPr>
          <a:lstStyle/>
          <a:p>
            <a:pPr marL="0" marR="0" algn="just">
              <a:spcBef>
                <a:spcPts val="0"/>
              </a:spcBef>
            </a:pPr>
            <a:r>
              <a:rPr lang="en-US" sz="3600" dirty="0" err="1">
                <a:solidFill>
                  <a:srgbClr val="002060"/>
                </a:solidFill>
                <a:latin typeface="Arial" panose="020B0604020202020204" pitchFamily="34" charset="0"/>
                <a:cs typeface="Arial" panose="020B0604020202020204" pitchFamily="34" charset="0"/>
              </a:rPr>
              <a:t>Các</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lĩnh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vực</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như</a:t>
            </a:r>
            <a:r>
              <a:rPr lang="en-US" sz="3600" dirty="0">
                <a:solidFill>
                  <a:srgbClr val="002060"/>
                </a:solidFill>
                <a:latin typeface="Arial" panose="020B0604020202020204" pitchFamily="34" charset="0"/>
                <a:cs typeface="Arial" panose="020B0604020202020204" pitchFamily="34" charset="0"/>
              </a:rPr>
              <a:t> Marketing, </a:t>
            </a:r>
            <a:r>
              <a:rPr lang="en-US" sz="3600" dirty="0" err="1">
                <a:solidFill>
                  <a:srgbClr val="002060"/>
                </a:solidFill>
                <a:latin typeface="Arial" panose="020B0604020202020204" pitchFamily="34" charset="0"/>
                <a:cs typeface="Arial" panose="020B0604020202020204" pitchFamily="34" charset="0"/>
              </a:rPr>
              <a:t>nhân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sự</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sản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xuất</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tài</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chính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là</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những</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khía</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cạnh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cần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được</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phân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tích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một</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cách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đồng</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thời</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và</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tổng</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quan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để</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đánh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giá</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môi</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trường</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bên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trong</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của</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doanh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nghiệp</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một</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cách</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toàn</a:t>
            </a:r>
            <a:r>
              <a:rPr lang="en-US" sz="36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latin typeface="Arial" panose="020B0604020202020204" pitchFamily="34" charset="0"/>
                <a:cs typeface="Arial" panose="020B0604020202020204" pitchFamily="34" charset="0"/>
              </a:rPr>
              <a:t>diện</a:t>
            </a:r>
            <a:r>
              <a:rPr lang="en-US" sz="3600" dirty="0">
                <a:solidFill>
                  <a:srgbClr val="002060"/>
                </a:solidFill>
                <a:latin typeface="Arial" panose="020B0604020202020204" pitchFamily="34" charset="0"/>
                <a:cs typeface="Arial" panose="020B0604020202020204" pitchFamily="34" charset="0"/>
              </a:rPr>
              <a:t>.</a:t>
            </a:r>
          </a:p>
        </p:txBody>
      </p:sp>
      <p:sp>
        <p:nvSpPr>
          <p:cNvPr id="8" name="TextBox 7">
            <a:extLst>
              <a:ext uri="{FF2B5EF4-FFF2-40B4-BE49-F238E27FC236}">
                <a16:creationId xmlns:a16="http://schemas.microsoft.com/office/drawing/2014/main" id="{DAFF5DBD-0B96-7821-AD50-17E9F72EA0A4}"/>
              </a:ext>
            </a:extLst>
          </p:cNvPr>
          <p:cNvSpPr txBox="1"/>
          <p:nvPr/>
        </p:nvSpPr>
        <p:spPr>
          <a:xfrm>
            <a:off x="10897730" y="6357068"/>
            <a:ext cx="7177940" cy="3244158"/>
          </a:xfrm>
          <a:prstGeom prst="rect">
            <a:avLst/>
          </a:prstGeom>
          <a:noFill/>
        </p:spPr>
        <p:txBody>
          <a:bodyPr wrap="square">
            <a:spAutoFit/>
          </a:bodyPr>
          <a:lstStyle/>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vi-VN"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Trình độ Marketing của doanh nghiệp: </a:t>
            </a:r>
            <a:endPar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vi-VN"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Tiềm lực tài chính và trình độ kế toán: </a:t>
            </a:r>
            <a:endParaRPr lang="en-US"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vi-VN"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Năng lực sản xuất và tác nghiệp:</a:t>
            </a:r>
            <a:r>
              <a:rPr lang="vi-VN" sz="2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endParaRPr lang="en-US" sz="2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vi-VN"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Trình độ quản trị nhân sự: </a:t>
            </a:r>
            <a:endParaRPr lang="en-US" sz="2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vi-VN" sz="28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Khả năng nghiên cứu, phát triển:</a:t>
            </a:r>
            <a:r>
              <a:rPr lang="vi-VN" sz="2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endParaRPr lang="en-US" sz="28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54082996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750"/>
                                        <p:tgtEl>
                                          <p:spTgt spid="4"/>
                                        </p:tgtEl>
                                      </p:cBhvr>
                                    </p:animEffect>
                                  </p:childTnLst>
                                </p:cTn>
                              </p:par>
                            </p:childTnLst>
                          </p:cTn>
                        </p:par>
                        <p:par>
                          <p:cTn id="8" fill="hold">
                            <p:stCondLst>
                              <p:cond delay="750"/>
                            </p:stCondLst>
                            <p:childTnLst>
                              <p:par>
                                <p:cTn id="9" presetID="16" presetClass="entr" presetSubtype="37"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750"/>
                                        <p:tgtEl>
                                          <p:spTgt spid="3"/>
                                        </p:tgtEl>
                                      </p:cBhvr>
                                    </p:animEffect>
                                  </p:childTnLst>
                                </p:cTn>
                              </p:par>
                            </p:childTnLst>
                          </p:cTn>
                        </p:par>
                        <p:par>
                          <p:cTn id="12" fill="hold">
                            <p:stCondLst>
                              <p:cond delay="1500"/>
                            </p:stCondLst>
                            <p:childTnLst>
                              <p:par>
                                <p:cTn id="13" presetID="16" presetClass="entr" presetSubtype="37"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outVertical)">
                                      <p:cBhvr>
                                        <p:cTn id="15" dur="750"/>
                                        <p:tgtEl>
                                          <p:spTgt spid="8"/>
                                        </p:tgtEl>
                                      </p:cBhvr>
                                    </p:animEffect>
                                  </p:childTnLst>
                                </p:cTn>
                              </p:par>
                            </p:childTnLst>
                          </p:cTn>
                        </p:par>
                        <p:par>
                          <p:cTn id="16" fill="hold">
                            <p:stCondLst>
                              <p:cond delay="2250"/>
                            </p:stCondLst>
                            <p:childTnLst>
                              <p:par>
                                <p:cTn id="17" presetID="16" presetClass="entr" presetSubtype="37"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Vertical)">
                                      <p:cBhvr>
                                        <p:cTn id="19"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18287997" cy="2363932"/>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3284" cy="236319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1"/>
            <a:ext cx="18288002" cy="2361466"/>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9F700D8-8FA6-E28F-3B9F-E604932B358A}"/>
              </a:ext>
            </a:extLst>
          </p:cNvPr>
          <p:cNvSpPr txBox="1"/>
          <p:nvPr/>
        </p:nvSpPr>
        <p:spPr>
          <a:xfrm>
            <a:off x="1049568" y="372057"/>
            <a:ext cx="12742631" cy="17388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kern="1200" dirty="0">
                <a:solidFill>
                  <a:srgbClr val="FFFFFF"/>
                </a:solidFill>
                <a:effectLst/>
                <a:latin typeface="Arial" panose="020B0604020202020204" pitchFamily="34" charset="0"/>
                <a:ea typeface="+mj-ea"/>
                <a:cs typeface="Arial" panose="020B0604020202020204" pitchFamily="34" charset="0"/>
              </a:rPr>
              <a:t>ĐÁNH GIÁ THEO CHUỖI GIÁ TRỊ</a:t>
            </a:r>
            <a:endParaRPr lang="en-US" sz="5400" b="1" kern="1200" dirty="0">
              <a:solidFill>
                <a:srgbClr val="FFFFFF"/>
              </a:solidFill>
              <a:latin typeface="Arial" panose="020B0604020202020204" pitchFamily="34" charset="0"/>
              <a:ea typeface="+mj-ea"/>
              <a:cs typeface="Arial" panose="020B0604020202020204" pitchFamily="34" charset="0"/>
            </a:endParaRPr>
          </a:p>
        </p:txBody>
      </p:sp>
      <p:pic>
        <p:nvPicPr>
          <p:cNvPr id="4" name="Picture 3" descr="Mô hình chuối giá trị">
            <a:extLst>
              <a:ext uri="{FF2B5EF4-FFF2-40B4-BE49-F238E27FC236}">
                <a16:creationId xmlns:a16="http://schemas.microsoft.com/office/drawing/2014/main" id="{ACD778AC-9E05-2539-727C-76EB9D23A6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57200" y="2533462"/>
            <a:ext cx="12967456" cy="6953437"/>
          </a:xfrm>
          <a:prstGeom prst="rect">
            <a:avLst/>
          </a:prstGeom>
          <a:noFill/>
        </p:spPr>
      </p:pic>
      <p:sp>
        <p:nvSpPr>
          <p:cNvPr id="5" name="TextBox 4">
            <a:extLst>
              <a:ext uri="{FF2B5EF4-FFF2-40B4-BE49-F238E27FC236}">
                <a16:creationId xmlns:a16="http://schemas.microsoft.com/office/drawing/2014/main" id="{3FBC0E72-FAE3-38BA-BFA8-C669FEE42DEF}"/>
              </a:ext>
            </a:extLst>
          </p:cNvPr>
          <p:cNvSpPr txBox="1"/>
          <p:nvPr/>
        </p:nvSpPr>
        <p:spPr>
          <a:xfrm>
            <a:off x="13242849" y="-26610"/>
            <a:ext cx="5045148" cy="10926068"/>
          </a:xfrm>
          <a:prstGeom prst="rect">
            <a:avLst/>
          </a:prstGeom>
          <a:noFill/>
        </p:spPr>
        <p:txBody>
          <a:bodyPr wrap="square" rtlCol="0">
            <a:spAutoFit/>
          </a:bodyPr>
          <a:lstStyle/>
          <a:p>
            <a:pPr marL="0" marR="0" algn="just">
              <a:spcBef>
                <a:spcPts val="0"/>
              </a:spcBef>
            </a:pPr>
            <a:r>
              <a:rPr lang="en-US" sz="3200" dirty="0" err="1">
                <a:solidFill>
                  <a:schemeClr val="bg1"/>
                </a:solidFill>
                <a:effectLst/>
                <a:latin typeface="Open Sans" panose="020B0606030504020204" pitchFamily="34" charset="0"/>
                <a:ea typeface="Times New Roman" panose="02020603050405020304" pitchFamily="18" charset="0"/>
              </a:rPr>
              <a:t>Đánh</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giá</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theo</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chuỗi</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giá</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trị</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là</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đánh</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giá</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tất</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cả</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các</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hoạt</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động</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chức</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năng</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của</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tổ</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chức</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và</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khả</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năng</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tạo</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ra</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giá</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trị</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cho</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chemeClr val="bg1"/>
                </a:solidFill>
                <a:effectLst/>
                <a:latin typeface="Open Sans" panose="020B0606030504020204" pitchFamily="34" charset="0"/>
                <a:ea typeface="Times New Roman" panose="02020603050405020304" pitchFamily="18" charset="0"/>
              </a:rPr>
              <a:t>khách</a:t>
            </a:r>
            <a:r>
              <a:rPr lang="en-US" sz="3200" dirty="0">
                <a:solidFill>
                  <a:schemeClr val="bg1"/>
                </a:solidFill>
                <a:effectLst/>
                <a:latin typeface="Open Sans" panose="020B0606030504020204" pitchFamily="34" charset="0"/>
                <a:ea typeface="Times New Roman" panose="02020603050405020304" pitchFamily="18" charset="0"/>
              </a:rPr>
              <a:t> </a:t>
            </a:r>
            <a:r>
              <a:rPr lang="en-US" sz="3200" dirty="0" err="1">
                <a:solidFill>
                  <a:srgbClr val="002060"/>
                </a:solidFill>
                <a:effectLst/>
                <a:latin typeface="Open Sans" panose="020B0606030504020204" pitchFamily="34" charset="0"/>
                <a:ea typeface="Times New Roman" panose="02020603050405020304" pitchFamily="18" charset="0"/>
              </a:rPr>
              <a:t>hàng</a:t>
            </a:r>
            <a:r>
              <a:rPr lang="en-US" sz="3200" dirty="0">
                <a:solidFill>
                  <a:srgbClr val="002060"/>
                </a:solidFill>
                <a:effectLst/>
                <a:latin typeface="Open Sans" panose="020B0606030504020204" pitchFamily="34" charset="0"/>
                <a:ea typeface="Times New Roman" panose="02020603050405020304" pitchFamily="18" charset="0"/>
              </a:rPr>
              <a:t>.</a:t>
            </a:r>
            <a:endParaRPr lang="en-US" sz="3200" dirty="0">
              <a:solidFill>
                <a:srgbClr val="002060"/>
              </a:solidFill>
              <a:effectLst/>
              <a:latin typeface="Times New Roman" panose="02020603050405020304" pitchFamily="18" charset="0"/>
              <a:ea typeface="Times New Roman" panose="02020603050405020304" pitchFamily="18" charset="0"/>
            </a:endParaRPr>
          </a:p>
          <a:p>
            <a:pPr marL="0" marR="0" algn="just">
              <a:spcBef>
                <a:spcPts val="0"/>
              </a:spcBef>
            </a:pPr>
            <a:r>
              <a:rPr lang="en-US" sz="3200" b="1" dirty="0">
                <a:solidFill>
                  <a:srgbClr val="002060"/>
                </a:solidFill>
                <a:effectLst/>
                <a:latin typeface="Open Sans" panose="020B0606030504020204" pitchFamily="34" charset="0"/>
                <a:ea typeface="Times New Roman" panose="02020603050405020304" pitchFamily="18" charset="0"/>
              </a:rPr>
              <a:t>4 </a:t>
            </a:r>
            <a:r>
              <a:rPr lang="en-US" sz="3200" b="1" dirty="0" err="1">
                <a:solidFill>
                  <a:srgbClr val="002060"/>
                </a:solidFill>
                <a:effectLst/>
                <a:latin typeface="Open Sans" panose="020B0606030504020204" pitchFamily="34" charset="0"/>
                <a:ea typeface="Times New Roman" panose="02020603050405020304" pitchFamily="18" charset="0"/>
              </a:rPr>
              <a:t>bước</a:t>
            </a:r>
            <a:r>
              <a:rPr lang="en-US" sz="3200" b="1" dirty="0">
                <a:solidFill>
                  <a:srgbClr val="002060"/>
                </a:solidFill>
                <a:effectLst/>
                <a:latin typeface="Open Sans" panose="020B0606030504020204" pitchFamily="34" charset="0"/>
                <a:ea typeface="Times New Roman" panose="02020603050405020304" pitchFamily="18" charset="0"/>
              </a:rPr>
              <a:t> </a:t>
            </a:r>
            <a:r>
              <a:rPr lang="en-US" sz="3200" b="1" dirty="0" err="1">
                <a:solidFill>
                  <a:srgbClr val="002060"/>
                </a:solidFill>
                <a:effectLst/>
                <a:latin typeface="Open Sans" panose="020B0606030504020204" pitchFamily="34" charset="0"/>
                <a:ea typeface="Times New Roman" panose="02020603050405020304" pitchFamily="18" charset="0"/>
              </a:rPr>
              <a:t>phân</a:t>
            </a:r>
            <a:r>
              <a:rPr lang="en-US" sz="3200" b="1" dirty="0">
                <a:solidFill>
                  <a:srgbClr val="002060"/>
                </a:solidFill>
                <a:effectLst/>
                <a:latin typeface="Open Sans" panose="020B0606030504020204" pitchFamily="34" charset="0"/>
                <a:ea typeface="Times New Roman" panose="02020603050405020304" pitchFamily="18" charset="0"/>
              </a:rPr>
              <a:t> </a:t>
            </a:r>
            <a:r>
              <a:rPr lang="en-US" sz="3200" b="1" dirty="0" err="1">
                <a:solidFill>
                  <a:srgbClr val="002060"/>
                </a:solidFill>
                <a:effectLst/>
                <a:latin typeface="Open Sans" panose="020B0606030504020204" pitchFamily="34" charset="0"/>
                <a:ea typeface="Times New Roman" panose="02020603050405020304" pitchFamily="18" charset="0"/>
              </a:rPr>
              <a:t>tích</a:t>
            </a:r>
            <a:r>
              <a:rPr lang="en-US" sz="3200" b="1" dirty="0">
                <a:solidFill>
                  <a:srgbClr val="002060"/>
                </a:solidFill>
                <a:effectLst/>
                <a:latin typeface="Open Sans" panose="020B0606030504020204" pitchFamily="34" charset="0"/>
                <a:ea typeface="Times New Roman" panose="02020603050405020304" pitchFamily="18" charset="0"/>
              </a:rPr>
              <a:t> </a:t>
            </a:r>
            <a:r>
              <a:rPr lang="en-US" sz="3200" b="1" dirty="0" err="1">
                <a:solidFill>
                  <a:srgbClr val="002060"/>
                </a:solidFill>
                <a:effectLst/>
                <a:latin typeface="Open Sans" panose="020B0606030504020204" pitchFamily="34" charset="0"/>
                <a:ea typeface="Times New Roman" panose="02020603050405020304" pitchFamily="18" charset="0"/>
              </a:rPr>
              <a:t>chuỗi</a:t>
            </a:r>
            <a:r>
              <a:rPr lang="en-US" sz="3200" b="1" dirty="0">
                <a:solidFill>
                  <a:srgbClr val="002060"/>
                </a:solidFill>
                <a:effectLst/>
                <a:latin typeface="Open Sans" panose="020B0606030504020204" pitchFamily="34" charset="0"/>
                <a:ea typeface="Times New Roman" panose="02020603050405020304" pitchFamily="18" charset="0"/>
              </a:rPr>
              <a:t> </a:t>
            </a:r>
            <a:r>
              <a:rPr lang="en-US" sz="3200" b="1" dirty="0" err="1">
                <a:solidFill>
                  <a:srgbClr val="002060"/>
                </a:solidFill>
                <a:effectLst/>
                <a:latin typeface="Open Sans" panose="020B0606030504020204" pitchFamily="34" charset="0"/>
                <a:ea typeface="Times New Roman" panose="02020603050405020304" pitchFamily="18" charset="0"/>
              </a:rPr>
              <a:t>giá</a:t>
            </a:r>
            <a:r>
              <a:rPr lang="en-US" sz="3200" b="1" dirty="0">
                <a:solidFill>
                  <a:srgbClr val="002060"/>
                </a:solidFill>
                <a:effectLst/>
                <a:latin typeface="Open Sans" panose="020B0606030504020204" pitchFamily="34" charset="0"/>
                <a:ea typeface="Times New Roman" panose="02020603050405020304" pitchFamily="18" charset="0"/>
              </a:rPr>
              <a:t> </a:t>
            </a:r>
            <a:r>
              <a:rPr lang="en-US" sz="3200" b="1" dirty="0" err="1">
                <a:solidFill>
                  <a:srgbClr val="002060"/>
                </a:solidFill>
                <a:effectLst/>
                <a:latin typeface="Open Sans" panose="020B0606030504020204" pitchFamily="34" charset="0"/>
                <a:ea typeface="Times New Roman" panose="02020603050405020304" pitchFamily="18" charset="0"/>
              </a:rPr>
              <a:t>trị</a:t>
            </a:r>
            <a:r>
              <a:rPr lang="en-US" sz="3200" b="1" dirty="0">
                <a:solidFill>
                  <a:srgbClr val="002060"/>
                </a:solidFill>
                <a:effectLst/>
                <a:latin typeface="Open Sans" panose="020B0606030504020204" pitchFamily="34" charset="0"/>
                <a:ea typeface="Times New Roman" panose="02020603050405020304" pitchFamily="18" charset="0"/>
              </a:rPr>
              <a:t>:</a:t>
            </a:r>
            <a:endParaRPr lang="en-US" sz="3200" dirty="0">
              <a:solidFill>
                <a:srgbClr val="002060"/>
              </a:solidFill>
              <a:effectLst/>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mj-lt"/>
              <a:buAutoNum type="arabicPeriod"/>
              <a:tabLst>
                <a:tab pos="457200" algn="l"/>
              </a:tabLst>
            </a:pPr>
            <a:r>
              <a:rPr lang="vi-VN" sz="3200" dirty="0">
                <a:solidFill>
                  <a:srgbClr val="002060"/>
                </a:solidFill>
                <a:effectLst/>
                <a:latin typeface="Open Sans" panose="020B0606030504020204" pitchFamily="34" charset="0"/>
                <a:ea typeface="Times New Roman" panose="02020603050405020304" pitchFamily="18" charset="0"/>
              </a:rPr>
              <a:t>Nhận diện các yếu tố liên quan.</a:t>
            </a:r>
            <a:endParaRPr lang="en-US" sz="3200" dirty="0">
              <a:solidFill>
                <a:srgbClr val="002060"/>
              </a:solidFill>
              <a:effectLst/>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mj-lt"/>
              <a:buAutoNum type="arabicPeriod"/>
              <a:tabLst>
                <a:tab pos="457200" algn="l"/>
              </a:tabLst>
            </a:pPr>
            <a:r>
              <a:rPr lang="vi-VN" sz="3200" dirty="0">
                <a:solidFill>
                  <a:srgbClr val="002060"/>
                </a:solidFill>
                <a:effectLst/>
                <a:latin typeface="Open Sans" panose="020B0606030504020204" pitchFamily="34" charset="0"/>
                <a:ea typeface="Times New Roman" panose="02020603050405020304" pitchFamily="18" charset="0"/>
              </a:rPr>
              <a:t>Mô tả những gì doanh nghiệp làm tại mỗi hoạt động.</a:t>
            </a:r>
            <a:endParaRPr lang="en-US" sz="3200" dirty="0">
              <a:solidFill>
                <a:srgbClr val="002060"/>
              </a:solidFill>
              <a:effectLst/>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mj-lt"/>
              <a:buAutoNum type="arabicPeriod"/>
              <a:tabLst>
                <a:tab pos="457200" algn="l"/>
              </a:tabLst>
            </a:pPr>
            <a:r>
              <a:rPr lang="vi-VN" sz="3200" dirty="0">
                <a:solidFill>
                  <a:srgbClr val="002060"/>
                </a:solidFill>
                <a:effectLst/>
                <a:latin typeface="Open Sans" panose="020B0606030504020204" pitchFamily="34" charset="0"/>
                <a:ea typeface="Times New Roman" panose="02020603050405020304" pitchFamily="18" charset="0"/>
              </a:rPr>
              <a:t>Nhận diện, phân loại những cách thức gia tăng giá trị của mỗi hoạt động.</a:t>
            </a:r>
            <a:endParaRPr lang="en-US" sz="3200" dirty="0">
              <a:solidFill>
                <a:srgbClr val="002060"/>
              </a:solidFill>
              <a:effectLst/>
              <a:latin typeface="Times New Roman" panose="02020603050405020304" pitchFamily="18" charset="0"/>
              <a:ea typeface="Times New Roman" panose="02020603050405020304" pitchFamily="18" charset="0"/>
            </a:endParaRPr>
          </a:p>
          <a:p>
            <a:pPr marL="342900" marR="0" lvl="0" indent="-342900" algn="just">
              <a:spcBef>
                <a:spcPts val="0"/>
              </a:spcBef>
              <a:spcAft>
                <a:spcPts val="0"/>
              </a:spcAft>
              <a:buFont typeface="+mj-lt"/>
              <a:buAutoNum type="arabicPeriod"/>
              <a:tabLst>
                <a:tab pos="457200" algn="l"/>
              </a:tabLst>
            </a:pPr>
            <a:r>
              <a:rPr lang="vi-VN" sz="3200" dirty="0">
                <a:solidFill>
                  <a:srgbClr val="002060"/>
                </a:solidFill>
                <a:effectLst/>
                <a:latin typeface="Open Sans" panose="020B0606030504020204" pitchFamily="34" charset="0"/>
                <a:ea typeface="Times New Roman" panose="02020603050405020304" pitchFamily="18" charset="0"/>
              </a:rPr>
              <a:t>Đánh giá các hoạt động bằng việc so sánh tiêu chuẩn với cách thức tốt nhất của đối thủ, của ngành.</a:t>
            </a:r>
            <a:endParaRPr lang="en-US" sz="3200" dirty="0">
              <a:solidFill>
                <a:srgbClr val="002060"/>
              </a:solidFill>
              <a:effectLst/>
              <a:latin typeface="Times New Roman" panose="02020603050405020304" pitchFamily="18" charset="0"/>
              <a:ea typeface="Times New Roman" panose="02020603050405020304" pitchFamily="18" charset="0"/>
            </a:endParaRPr>
          </a:p>
          <a:p>
            <a:endParaRPr lang="en-US" sz="3200" dirty="0">
              <a:solidFill>
                <a:srgbClr val="002060"/>
              </a:solidFill>
            </a:endParaRPr>
          </a:p>
        </p:txBody>
      </p:sp>
    </p:spTree>
    <p:extLst>
      <p:ext uri="{BB962C8B-B14F-4D97-AF65-F5344CB8AC3E}">
        <p14:creationId xmlns:p14="http://schemas.microsoft.com/office/powerpoint/2010/main" val="329989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 name="Rectangle 59">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 y="0"/>
            <a:ext cx="18283428" cy="10287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4" name="Group 63">
            <a:extLst>
              <a:ext uri="{FF2B5EF4-FFF2-40B4-BE49-F238E27FC236}">
                <a16:creationId xmlns:a16="http://schemas.microsoft.com/office/drawing/2014/main" id="{2EEEBBCF-2738-42F5-ABD6-9881760263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3113131"/>
            <a:ext cx="18073095" cy="6139960"/>
            <a:chOff x="1" y="2075420"/>
            <a:chExt cx="12048729" cy="4093306"/>
          </a:xfrm>
        </p:grpSpPr>
        <p:sp>
          <p:nvSpPr>
            <p:cNvPr id="65" name="Oval 64">
              <a:extLst>
                <a:ext uri="{FF2B5EF4-FFF2-40B4-BE49-F238E27FC236}">
                  <a16:creationId xmlns:a16="http://schemas.microsoft.com/office/drawing/2014/main" id="{8BFC0AF3-A22A-4B9E-9BBE-06CEA5C6C8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a:extLst>
                <a:ext uri="{FF2B5EF4-FFF2-40B4-BE49-F238E27FC236}">
                  <a16:creationId xmlns:a16="http://schemas.microsoft.com/office/drawing/2014/main" id="{F3F06202-3837-419A-A87F-1DC63E427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a:extLst>
                <a:ext uri="{FF2B5EF4-FFF2-40B4-BE49-F238E27FC236}">
                  <a16:creationId xmlns:a16="http://schemas.microsoft.com/office/drawing/2014/main" id="{18807D28-5DC1-4DAA-AE26-C6ECB37365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B3AE51F5-8D05-42B8-AB92-06F38F330E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Oval 68">
              <a:extLst>
                <a:ext uri="{FF2B5EF4-FFF2-40B4-BE49-F238E27FC236}">
                  <a16:creationId xmlns:a16="http://schemas.microsoft.com/office/drawing/2014/main" id="{7A1E4EBF-44BC-4352-B089-A5147758F9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29B4D6D7-8203-4D69-A752-16AB700D74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B9F700D8-8FA6-E28F-3B9F-E604932B358A}"/>
              </a:ext>
            </a:extLst>
          </p:cNvPr>
          <p:cNvSpPr txBox="1"/>
          <p:nvPr/>
        </p:nvSpPr>
        <p:spPr>
          <a:xfrm>
            <a:off x="152400" y="810381"/>
            <a:ext cx="8801574" cy="1869797"/>
          </a:xfrm>
          <a:prstGeom prst="rect">
            <a:avLst/>
          </a:prstGeom>
          <a:noFill/>
        </p:spPr>
        <p:txBody>
          <a:bodyPr vert="horz" lIns="91440" tIns="45720" rIns="91440" bIns="45720" rtlCol="0" anchor="b">
            <a:normAutofit/>
          </a:bodyPr>
          <a:lstStyle/>
          <a:p>
            <a:pPr algn="ctr">
              <a:lnSpc>
                <a:spcPct val="90000"/>
              </a:lnSpc>
              <a:spcBef>
                <a:spcPct val="0"/>
              </a:spcBef>
              <a:spcAft>
                <a:spcPts val="600"/>
              </a:spcAft>
            </a:pPr>
            <a:r>
              <a:rPr lang="en-US" sz="5400" b="1" dirty="0">
                <a:solidFill>
                  <a:schemeClr val="bg1"/>
                </a:solidFill>
                <a:effectLst/>
                <a:latin typeface="Arial" panose="020B0604020202020204" pitchFamily="34" charset="0"/>
                <a:ea typeface="+mj-ea"/>
                <a:cs typeface="Arial" panose="020B0604020202020204" pitchFamily="34" charset="0"/>
              </a:rPr>
              <a:t>ĐÁNH GIÁ THEO </a:t>
            </a:r>
          </a:p>
          <a:p>
            <a:pPr algn="ctr">
              <a:lnSpc>
                <a:spcPct val="90000"/>
              </a:lnSpc>
              <a:spcBef>
                <a:spcPct val="0"/>
              </a:spcBef>
              <a:spcAft>
                <a:spcPts val="600"/>
              </a:spcAft>
            </a:pPr>
            <a:r>
              <a:rPr lang="en-US" sz="5400" b="1" dirty="0">
                <a:solidFill>
                  <a:schemeClr val="bg1"/>
                </a:solidFill>
                <a:effectLst/>
                <a:latin typeface="Arial" panose="020B0604020202020204" pitchFamily="34" charset="0"/>
                <a:ea typeface="+mj-ea"/>
                <a:cs typeface="Arial" panose="020B0604020202020204" pitchFamily="34" charset="0"/>
              </a:rPr>
              <a:t>CHUỖI GIÁ TRỊ</a:t>
            </a:r>
            <a:endParaRPr lang="en-US" sz="5400" b="1" dirty="0">
              <a:solidFill>
                <a:schemeClr val="bg1"/>
              </a:solidFill>
              <a:latin typeface="Arial" panose="020B0604020202020204" pitchFamily="34" charset="0"/>
              <a:ea typeface="+mj-ea"/>
              <a:cs typeface="Arial" panose="020B0604020202020204" pitchFamily="34" charset="0"/>
            </a:endParaRPr>
          </a:p>
        </p:txBody>
      </p:sp>
      <p:sp>
        <p:nvSpPr>
          <p:cNvPr id="72" name="Rectangle 71">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657219" y="1563908"/>
            <a:ext cx="4194692" cy="1066878"/>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889308" y="-1280992"/>
            <a:ext cx="822960" cy="549007"/>
            <a:chOff x="7029447" y="3514725"/>
            <a:chExt cx="1285875" cy="549007"/>
          </a:xfrm>
        </p:grpSpPr>
        <p:cxnSp>
          <p:nvCxnSpPr>
            <p:cNvPr id="75" name="Straight Connector 74">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80" name="Rectangle 79">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9211177"/>
            <a:ext cx="9143995" cy="1066878"/>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 name="Group 81">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819134" y="9048092"/>
            <a:ext cx="1928813" cy="549007"/>
            <a:chOff x="7029447" y="3514725"/>
            <a:chExt cx="1285875" cy="549007"/>
          </a:xfrm>
        </p:grpSpPr>
        <p:cxnSp>
          <p:nvCxnSpPr>
            <p:cNvPr id="83" name="Straight Connector 82">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298B576C-FDA2-46DE-8408-3A76DCF506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0116168" y="1857907"/>
            <a:ext cx="304800" cy="644652"/>
            <a:chOff x="215328" y="-46937"/>
            <a:chExt cx="304800" cy="2773841"/>
          </a:xfrm>
        </p:grpSpPr>
        <p:cxnSp>
          <p:nvCxnSpPr>
            <p:cNvPr id="89" name="Straight Connector 88">
              <a:extLst>
                <a:ext uri="{FF2B5EF4-FFF2-40B4-BE49-F238E27FC236}">
                  <a16:creationId xmlns:a16="http://schemas.microsoft.com/office/drawing/2014/main" id="{94AEA101-943D-4073-AD87-C8D78316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D103D701-5E08-4A2A-AE99-626C646359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8DF778A-A412-4E7C-9B61-E33D13A532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4EC28832-D2CA-45C0-9C43-0AF9985324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TextBox 4">
            <a:extLst>
              <a:ext uri="{FF2B5EF4-FFF2-40B4-BE49-F238E27FC236}">
                <a16:creationId xmlns:a16="http://schemas.microsoft.com/office/drawing/2014/main" id="{3FBC0E72-FAE3-38BA-BFA8-C669FEE42DEF}"/>
              </a:ext>
            </a:extLst>
          </p:cNvPr>
          <p:cNvSpPr txBox="1"/>
          <p:nvPr/>
        </p:nvSpPr>
        <p:spPr>
          <a:xfrm>
            <a:off x="527564" y="3026865"/>
            <a:ext cx="8801580" cy="6114259"/>
          </a:xfrm>
          <a:prstGeom prst="rect">
            <a:avLst/>
          </a:prstGeom>
          <a:noFill/>
        </p:spPr>
        <p:txBody>
          <a:bodyPr vert="horz" lIns="91440" tIns="45720" rIns="91440" bIns="45720" rtlCol="0" anchor="t">
            <a:noAutofit/>
          </a:bodyPr>
          <a:lstStyle/>
          <a:p>
            <a:pPr marL="0" marR="0" indent="-228600" algn="just">
              <a:lnSpc>
                <a:spcPct val="90000"/>
              </a:lnSpc>
              <a:spcBef>
                <a:spcPts val="0"/>
              </a:spcBef>
              <a:spcAft>
                <a:spcPts val="600"/>
              </a:spcAft>
              <a:buFont typeface="Arial" panose="020B0604020202020204" pitchFamily="34" charset="0"/>
              <a:buChar char="•"/>
            </a:pPr>
            <a:r>
              <a:rPr lang="en-US" sz="3600" dirty="0" err="1">
                <a:solidFill>
                  <a:schemeClr val="bg1"/>
                </a:solidFill>
                <a:effectLst/>
                <a:latin typeface="Arial" panose="020B0604020202020204" pitchFamily="34" charset="0"/>
                <a:cs typeface="Arial" panose="020B0604020202020204" pitchFamily="34" charset="0"/>
              </a:rPr>
              <a:t>Đánh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theo</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chuỗi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trị</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là</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đánh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tất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cả</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các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hoạt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động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chức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năng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của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tổ</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chức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và</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khả</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năng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tạo</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ra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trị</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cho</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khách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hàng</a:t>
            </a:r>
            <a:r>
              <a:rPr lang="en-US" sz="3600" dirty="0">
                <a:solidFill>
                  <a:schemeClr val="bg1"/>
                </a:solidFill>
                <a:effectLst/>
                <a:latin typeface="Arial" panose="020B0604020202020204" pitchFamily="34" charset="0"/>
                <a:cs typeface="Arial" panose="020B0604020202020204" pitchFamily="34" charset="0"/>
              </a:rPr>
              <a:t>.</a:t>
            </a:r>
          </a:p>
          <a:p>
            <a:pPr marL="0" marR="0" indent="-228600" algn="just">
              <a:lnSpc>
                <a:spcPct val="90000"/>
              </a:lnSpc>
              <a:spcBef>
                <a:spcPts val="0"/>
              </a:spcBef>
              <a:spcAft>
                <a:spcPts val="600"/>
              </a:spcAft>
              <a:buFont typeface="Arial" panose="020B0604020202020204" pitchFamily="34" charset="0"/>
              <a:buChar char="•"/>
            </a:pPr>
            <a:r>
              <a:rPr lang="en-US" sz="3600" b="1" dirty="0">
                <a:solidFill>
                  <a:schemeClr val="bg1"/>
                </a:solidFill>
                <a:effectLst/>
                <a:latin typeface="Arial" panose="020B0604020202020204" pitchFamily="34" charset="0"/>
                <a:cs typeface="Arial" panose="020B0604020202020204" pitchFamily="34" charset="0"/>
              </a:rPr>
              <a:t>4 </a:t>
            </a:r>
            <a:r>
              <a:rPr lang="en-US" sz="3600" b="1" dirty="0" err="1">
                <a:solidFill>
                  <a:schemeClr val="bg1"/>
                </a:solidFill>
                <a:effectLst/>
                <a:latin typeface="Arial" panose="020B0604020202020204" pitchFamily="34" charset="0"/>
                <a:cs typeface="Arial" panose="020B0604020202020204" pitchFamily="34" charset="0"/>
              </a:rPr>
              <a:t>bước</a:t>
            </a:r>
            <a:r>
              <a:rPr lang="en-US" sz="3600" b="1" dirty="0">
                <a:solidFill>
                  <a:schemeClr val="bg1"/>
                </a:solidFill>
                <a:effectLst/>
                <a:latin typeface="Arial" panose="020B0604020202020204" pitchFamily="34" charset="0"/>
                <a:cs typeface="Arial" panose="020B0604020202020204" pitchFamily="34" charset="0"/>
              </a:rPr>
              <a:t> </a:t>
            </a:r>
            <a:r>
              <a:rPr lang="en-US" sz="3600" b="1" dirty="0" err="1">
                <a:solidFill>
                  <a:schemeClr val="bg1"/>
                </a:solidFill>
                <a:effectLst/>
                <a:latin typeface="Arial" panose="020B0604020202020204" pitchFamily="34" charset="0"/>
                <a:cs typeface="Arial" panose="020B0604020202020204" pitchFamily="34" charset="0"/>
              </a:rPr>
              <a:t>phân</a:t>
            </a:r>
            <a:r>
              <a:rPr lang="en-US" sz="3600" b="1" dirty="0">
                <a:solidFill>
                  <a:schemeClr val="bg1"/>
                </a:solidFill>
                <a:effectLst/>
                <a:latin typeface="Arial" panose="020B0604020202020204" pitchFamily="34" charset="0"/>
                <a:cs typeface="Arial" panose="020B0604020202020204" pitchFamily="34" charset="0"/>
              </a:rPr>
              <a:t> </a:t>
            </a:r>
            <a:r>
              <a:rPr lang="en-US" sz="3600" b="1" dirty="0" err="1">
                <a:solidFill>
                  <a:schemeClr val="bg1"/>
                </a:solidFill>
                <a:effectLst/>
                <a:latin typeface="Arial" panose="020B0604020202020204" pitchFamily="34" charset="0"/>
                <a:cs typeface="Arial" panose="020B0604020202020204" pitchFamily="34" charset="0"/>
              </a:rPr>
              <a:t>tích</a:t>
            </a:r>
            <a:r>
              <a:rPr lang="en-US" sz="3600" b="1" dirty="0">
                <a:solidFill>
                  <a:schemeClr val="bg1"/>
                </a:solidFill>
                <a:effectLst/>
                <a:latin typeface="Arial" panose="020B0604020202020204" pitchFamily="34" charset="0"/>
                <a:cs typeface="Arial" panose="020B0604020202020204" pitchFamily="34" charset="0"/>
              </a:rPr>
              <a:t> </a:t>
            </a:r>
            <a:r>
              <a:rPr lang="en-US" sz="3600" b="1" dirty="0" err="1">
                <a:solidFill>
                  <a:schemeClr val="bg1"/>
                </a:solidFill>
                <a:effectLst/>
                <a:latin typeface="Arial" panose="020B0604020202020204" pitchFamily="34" charset="0"/>
                <a:cs typeface="Arial" panose="020B0604020202020204" pitchFamily="34" charset="0"/>
              </a:rPr>
              <a:t>chuỗi</a:t>
            </a:r>
            <a:r>
              <a:rPr lang="en-US" sz="3600" b="1" dirty="0">
                <a:solidFill>
                  <a:schemeClr val="bg1"/>
                </a:solidFill>
                <a:effectLst/>
                <a:latin typeface="Arial" panose="020B0604020202020204" pitchFamily="34" charset="0"/>
                <a:cs typeface="Arial" panose="020B0604020202020204" pitchFamily="34" charset="0"/>
              </a:rPr>
              <a:t> </a:t>
            </a:r>
            <a:r>
              <a:rPr lang="en-US" sz="3600" b="1" dirty="0" err="1">
                <a:solidFill>
                  <a:schemeClr val="bg1"/>
                </a:solidFill>
                <a:effectLst/>
                <a:latin typeface="Arial" panose="020B0604020202020204" pitchFamily="34" charset="0"/>
                <a:cs typeface="Arial" panose="020B0604020202020204" pitchFamily="34" charset="0"/>
              </a:rPr>
              <a:t>giá</a:t>
            </a:r>
            <a:r>
              <a:rPr lang="en-US" sz="3600" b="1" dirty="0">
                <a:solidFill>
                  <a:schemeClr val="bg1"/>
                </a:solidFill>
                <a:effectLst/>
                <a:latin typeface="Arial" panose="020B0604020202020204" pitchFamily="34" charset="0"/>
                <a:cs typeface="Arial" panose="020B0604020202020204" pitchFamily="34" charset="0"/>
              </a:rPr>
              <a:t> </a:t>
            </a:r>
            <a:r>
              <a:rPr lang="en-US" sz="3600" b="1" dirty="0" err="1">
                <a:solidFill>
                  <a:schemeClr val="bg1"/>
                </a:solidFill>
                <a:effectLst/>
                <a:latin typeface="Arial" panose="020B0604020202020204" pitchFamily="34" charset="0"/>
                <a:cs typeface="Arial" panose="020B0604020202020204" pitchFamily="34" charset="0"/>
              </a:rPr>
              <a:t>trị</a:t>
            </a:r>
            <a:r>
              <a:rPr lang="en-US" sz="3600" b="1" dirty="0">
                <a:solidFill>
                  <a:schemeClr val="bg1"/>
                </a:solidFill>
                <a:effectLst/>
                <a:latin typeface="Arial" panose="020B0604020202020204" pitchFamily="34" charset="0"/>
                <a:cs typeface="Arial" panose="020B0604020202020204" pitchFamily="34" charset="0"/>
              </a:rPr>
              <a:t>:</a:t>
            </a:r>
            <a:endParaRPr lang="en-US" sz="3600" dirty="0">
              <a:solidFill>
                <a:schemeClr val="bg1"/>
              </a:solidFill>
              <a:effectLst/>
              <a:latin typeface="Arial" panose="020B0604020202020204" pitchFamily="34" charset="0"/>
              <a:cs typeface="Arial" panose="020B0604020202020204" pitchFamily="34" charset="0"/>
            </a:endParaRPr>
          </a:p>
          <a:p>
            <a:pPr marL="342900" marR="0" lvl="0" indent="-228600" algn="just">
              <a:lnSpc>
                <a:spcPct val="90000"/>
              </a:lnSpc>
              <a:spcBef>
                <a:spcPts val="0"/>
              </a:spcBef>
              <a:spcAft>
                <a:spcPts val="600"/>
              </a:spcAft>
              <a:buFont typeface="Arial" panose="020B0604020202020204" pitchFamily="34" charset="0"/>
              <a:buChar char="•"/>
              <a:tabLst>
                <a:tab pos="457200" algn="l"/>
              </a:tabLst>
            </a:pPr>
            <a:r>
              <a:rPr lang="en-US" sz="3600" dirty="0" err="1">
                <a:solidFill>
                  <a:schemeClr val="bg1"/>
                </a:solidFill>
                <a:effectLst/>
                <a:latin typeface="Arial" panose="020B0604020202020204" pitchFamily="34" charset="0"/>
                <a:cs typeface="Arial" panose="020B0604020202020204" pitchFamily="34" charset="0"/>
              </a:rPr>
              <a:t>Nhận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diện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các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yếu</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tố</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liên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quan</a:t>
            </a:r>
            <a:r>
              <a:rPr lang="en-US" sz="3600" dirty="0">
                <a:solidFill>
                  <a:schemeClr val="bg1"/>
                </a:solidFill>
                <a:effectLst/>
                <a:latin typeface="Arial" panose="020B0604020202020204" pitchFamily="34" charset="0"/>
                <a:cs typeface="Arial" panose="020B0604020202020204" pitchFamily="34" charset="0"/>
              </a:rPr>
              <a:t>.</a:t>
            </a:r>
          </a:p>
          <a:p>
            <a:pPr marL="342900" marR="0" lvl="0" indent="-228600" algn="just">
              <a:lnSpc>
                <a:spcPct val="90000"/>
              </a:lnSpc>
              <a:spcBef>
                <a:spcPts val="0"/>
              </a:spcBef>
              <a:spcAft>
                <a:spcPts val="600"/>
              </a:spcAft>
              <a:buFont typeface="Arial" panose="020B0604020202020204" pitchFamily="34" charset="0"/>
              <a:buChar char="•"/>
              <a:tabLst>
                <a:tab pos="457200" algn="l"/>
              </a:tabLst>
            </a:pPr>
            <a:r>
              <a:rPr lang="en-US" sz="3600" dirty="0" err="1">
                <a:solidFill>
                  <a:schemeClr val="bg1"/>
                </a:solidFill>
                <a:effectLst/>
                <a:latin typeface="Arial" panose="020B0604020202020204" pitchFamily="34" charset="0"/>
                <a:cs typeface="Arial" panose="020B0604020202020204" pitchFamily="34" charset="0"/>
              </a:rPr>
              <a:t>Mô</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tả</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những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gì</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doanh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nghiệp</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làm</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tại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mỗi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hoạt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động</a:t>
            </a:r>
            <a:r>
              <a:rPr lang="en-US" sz="3600" dirty="0">
                <a:solidFill>
                  <a:schemeClr val="bg1"/>
                </a:solidFill>
                <a:effectLst/>
                <a:latin typeface="Arial" panose="020B0604020202020204" pitchFamily="34" charset="0"/>
                <a:cs typeface="Arial" panose="020B0604020202020204" pitchFamily="34" charset="0"/>
              </a:rPr>
              <a:t>.</a:t>
            </a:r>
          </a:p>
          <a:p>
            <a:pPr marL="342900" marR="0" lvl="0" indent="-228600" algn="just">
              <a:lnSpc>
                <a:spcPct val="90000"/>
              </a:lnSpc>
              <a:spcBef>
                <a:spcPts val="0"/>
              </a:spcBef>
              <a:spcAft>
                <a:spcPts val="600"/>
              </a:spcAft>
              <a:buFont typeface="Arial" panose="020B0604020202020204" pitchFamily="34" charset="0"/>
              <a:buChar char="•"/>
              <a:tabLst>
                <a:tab pos="457200" algn="l"/>
              </a:tabLst>
            </a:pPr>
            <a:r>
              <a:rPr lang="en-US" sz="3600" dirty="0" err="1">
                <a:solidFill>
                  <a:schemeClr val="bg1"/>
                </a:solidFill>
                <a:effectLst/>
                <a:latin typeface="Arial" panose="020B0604020202020204" pitchFamily="34" charset="0"/>
                <a:cs typeface="Arial" panose="020B0604020202020204" pitchFamily="34" charset="0"/>
              </a:rPr>
              <a:t>Nhận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diện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phân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loại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những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cách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thức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tăng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trị</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của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mỗi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hoạt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động</a:t>
            </a:r>
            <a:r>
              <a:rPr lang="en-US" sz="3600" dirty="0">
                <a:solidFill>
                  <a:schemeClr val="bg1"/>
                </a:solidFill>
                <a:effectLst/>
                <a:latin typeface="Arial" panose="020B0604020202020204" pitchFamily="34" charset="0"/>
                <a:cs typeface="Arial" panose="020B0604020202020204" pitchFamily="34" charset="0"/>
              </a:rPr>
              <a:t>.</a:t>
            </a:r>
          </a:p>
          <a:p>
            <a:pPr marL="342900" marR="0" lvl="0" indent="-228600" algn="just">
              <a:lnSpc>
                <a:spcPct val="90000"/>
              </a:lnSpc>
              <a:spcBef>
                <a:spcPts val="0"/>
              </a:spcBef>
              <a:spcAft>
                <a:spcPts val="600"/>
              </a:spcAft>
              <a:buFont typeface="Arial" panose="020B0604020202020204" pitchFamily="34" charset="0"/>
              <a:buChar char="•"/>
              <a:tabLst>
                <a:tab pos="457200" algn="l"/>
              </a:tabLst>
            </a:pPr>
            <a:r>
              <a:rPr lang="en-US" sz="3600" dirty="0" err="1">
                <a:solidFill>
                  <a:schemeClr val="bg1"/>
                </a:solidFill>
                <a:effectLst/>
                <a:latin typeface="Arial" panose="020B0604020202020204" pitchFamily="34" charset="0"/>
                <a:cs typeface="Arial" panose="020B0604020202020204" pitchFamily="34" charset="0"/>
              </a:rPr>
              <a:t>Đánh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giá</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các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hoạt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động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bằng</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việc</a:t>
            </a:r>
            <a:r>
              <a:rPr lang="en-US" sz="3600" dirty="0">
                <a:solidFill>
                  <a:schemeClr val="bg1"/>
                </a:solidFill>
                <a:effectLst/>
                <a:latin typeface="Arial" panose="020B0604020202020204" pitchFamily="34" charset="0"/>
                <a:cs typeface="Arial" panose="020B0604020202020204" pitchFamily="34" charset="0"/>
              </a:rPr>
              <a:t> so </a:t>
            </a:r>
            <a:r>
              <a:rPr lang="en-US" sz="3600" dirty="0" err="1">
                <a:solidFill>
                  <a:schemeClr val="bg1"/>
                </a:solidFill>
                <a:effectLst/>
                <a:latin typeface="Arial" panose="020B0604020202020204" pitchFamily="34" charset="0"/>
                <a:cs typeface="Arial" panose="020B0604020202020204" pitchFamily="34" charset="0"/>
              </a:rPr>
              <a:t>sánh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tiêu</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chuẩn</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với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cách</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thức</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tốt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nhất</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của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đối</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thủ</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của</a:t>
            </a:r>
            <a:r>
              <a:rPr lang="en-US" sz="3600" dirty="0">
                <a:solidFill>
                  <a:schemeClr val="bg1"/>
                </a:solidFill>
                <a:effectLst/>
                <a:latin typeface="Arial" panose="020B0604020202020204" pitchFamily="34" charset="0"/>
                <a:cs typeface="Arial" panose="020B0604020202020204" pitchFamily="34" charset="0"/>
              </a:rPr>
              <a:t> </a:t>
            </a:r>
            <a:r>
              <a:rPr lang="en-US" sz="3600" dirty="0" err="1">
                <a:solidFill>
                  <a:schemeClr val="bg1"/>
                </a:solidFill>
                <a:effectLst/>
                <a:latin typeface="Arial" panose="020B0604020202020204" pitchFamily="34" charset="0"/>
                <a:cs typeface="Arial" panose="020B0604020202020204" pitchFamily="34" charset="0"/>
              </a:rPr>
              <a:t>ngành</a:t>
            </a:r>
            <a:r>
              <a:rPr lang="en-US" sz="3600" dirty="0">
                <a:solidFill>
                  <a:schemeClr val="bg1"/>
                </a:solidFill>
                <a:effectLst/>
                <a:latin typeface="Arial" panose="020B0604020202020204" pitchFamily="34" charset="0"/>
                <a:cs typeface="Arial" panose="020B0604020202020204" pitchFamily="34" charset="0"/>
              </a:rPr>
              <a:t>.</a:t>
            </a:r>
          </a:p>
          <a:p>
            <a:pPr indent="-228600" algn="just">
              <a:lnSpc>
                <a:spcPct val="90000"/>
              </a:lnSpc>
              <a:spcAft>
                <a:spcPts val="600"/>
              </a:spcAft>
              <a:buFont typeface="Arial" panose="020B0604020202020204" pitchFamily="34" charset="0"/>
              <a:buChar char="•"/>
            </a:pPr>
            <a:endParaRPr lang="en-US" sz="3600" dirty="0">
              <a:solidFill>
                <a:schemeClr val="bg1"/>
              </a:solidFill>
              <a:latin typeface="Arial" panose="020B0604020202020204" pitchFamily="34" charset="0"/>
              <a:cs typeface="Arial" panose="020B0604020202020204" pitchFamily="34" charset="0"/>
            </a:endParaRPr>
          </a:p>
        </p:txBody>
      </p:sp>
      <p:pic>
        <p:nvPicPr>
          <p:cNvPr id="2" name="Picture 1" descr="Mô hình chuối giá trị">
            <a:extLst>
              <a:ext uri="{FF2B5EF4-FFF2-40B4-BE49-F238E27FC236}">
                <a16:creationId xmlns:a16="http://schemas.microsoft.com/office/drawing/2014/main" id="{B89F10A9-1DEC-98D4-0209-10CBEFDE24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9790710" y="745002"/>
            <a:ext cx="8344890" cy="5074045"/>
          </a:xfrm>
          <a:prstGeom prst="rect">
            <a:avLst/>
          </a:prstGeom>
          <a:noFill/>
        </p:spPr>
      </p:pic>
    </p:spTree>
    <p:extLst>
      <p:ext uri="{BB962C8B-B14F-4D97-AF65-F5344CB8AC3E}">
        <p14:creationId xmlns:p14="http://schemas.microsoft.com/office/powerpoint/2010/main" val="42755488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250907" cy="10287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1325603" y="3683218"/>
            <a:ext cx="6125149" cy="6125150"/>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Box 2">
            <a:extLst>
              <a:ext uri="{FF2B5EF4-FFF2-40B4-BE49-F238E27FC236}">
                <a16:creationId xmlns:a16="http://schemas.microsoft.com/office/drawing/2014/main" id="{4807853A-E547-BB4A-862F-F9EE83886A8F}"/>
              </a:ext>
            </a:extLst>
          </p:cNvPr>
          <p:cNvSpPr txBox="1"/>
          <p:nvPr/>
        </p:nvSpPr>
        <p:spPr>
          <a:xfrm>
            <a:off x="6398294" y="809624"/>
            <a:ext cx="11277600" cy="8998744"/>
          </a:xfrm>
          <a:prstGeom prst="rect">
            <a:avLst/>
          </a:prstGeom>
        </p:spPr>
        <p:txBody>
          <a:bodyPr vert="horz" lIns="91440" tIns="45720" rIns="91440" bIns="45720" rtlCol="0" anchor="ctr">
            <a:noAutofit/>
          </a:bodyPr>
          <a:lstStyle/>
          <a:p>
            <a:pPr marL="0" marR="0" indent="-228600">
              <a:lnSpc>
                <a:spcPct val="90000"/>
              </a:lnSpc>
              <a:spcBef>
                <a:spcPts val="0"/>
              </a:spcBef>
              <a:spcAft>
                <a:spcPts val="600"/>
              </a:spcAft>
              <a:buFont typeface="Arial" panose="020B0604020202020204" pitchFamily="34" charset="0"/>
              <a:buChar char="•"/>
            </a:pPr>
            <a:r>
              <a:rPr lang="vi-VN" sz="4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Mục đích của việc đánh giá môi trường bên trong doanh nghiệp</a:t>
            </a:r>
            <a:endParaRPr lang="en-US" sz="4000" b="1" i="1"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0" marR="0" algn="just">
              <a:spcBef>
                <a:spcPts val="0"/>
              </a:spcBef>
            </a:pP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Việc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nghiên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cứu</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bên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cơ</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sở</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quản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trị</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hoạch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tổ</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chức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thực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Việc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càng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xác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cụ</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thì</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sẽ</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xác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mạnh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chính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mình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từ</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đó</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xây</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dựng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ma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trận</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phân</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tích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định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hình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được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lợi</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thế</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cạnh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endPar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endParaRPr>
          </a:p>
          <a:p>
            <a:pPr marL="0" marR="0" algn="just">
              <a:spcBef>
                <a:spcPts val="0"/>
              </a:spcBef>
            </a:pP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Đánh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giá</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kinh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bao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gồm</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bên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bên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ngoài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điều</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thiết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nhận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biết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toàn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diện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mạnh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điểm</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yếu</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cơ</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hội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thách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thức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mặt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p>
          <a:p>
            <a:pPr marL="0" marR="0" algn="just">
              <a:spcBef>
                <a:spcPts val="0"/>
              </a:spcBef>
            </a:pP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Đặc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biệt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thông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tin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cụ</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của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tác</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nhà</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cung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cấp</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đối</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thủ</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trong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sẽ</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giúp</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ích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rất</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nhiều</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khi</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doanh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nghiệp</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cần</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đưa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ra</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phân</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tích</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cụ</a:t>
            </a:r>
            <a:r>
              <a:rPr lang="en-US" sz="3200" b="1"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thể</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về</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môi</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trường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ngành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từ</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đó</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đề</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xuất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chiến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lược</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phù</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hợp</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Tuy</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nhiên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những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thông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tin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này</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thường</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rất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khó</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để</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thu</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thập</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một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cách</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đầy</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đủ</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chi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tiết</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toàn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 </a:t>
            </a:r>
            <a:r>
              <a:rPr lang="en-US" sz="3200" dirty="0" err="1">
                <a:solidFill>
                  <a:srgbClr val="002060"/>
                </a:solidFill>
                <a:effectLst/>
                <a:latin typeface="Arial" panose="020B0604020202020204" pitchFamily="34" charset="0"/>
                <a:ea typeface="Times New Roman" panose="02020603050405020304" pitchFamily="18" charset="0"/>
                <a:cs typeface="Arial" panose="020B0604020202020204" pitchFamily="34" charset="0"/>
              </a:rPr>
              <a:t>diện</a:t>
            </a:r>
            <a:r>
              <a:rPr lang="en-US" sz="3200" dirty="0">
                <a:solidFill>
                  <a:srgbClr val="002060"/>
                </a:solidFill>
                <a:effectLst/>
                <a:latin typeface="Arial" panose="020B0604020202020204" pitchFamily="34" charset="0"/>
                <a:ea typeface="Times New Roman" panose="02020603050405020304" pitchFamily="18" charset="0"/>
                <a:cs typeface="Arial" panose="020B0604020202020204" pitchFamily="34" charset="0"/>
              </a:rPr>
              <a:t>.</a:t>
            </a:r>
          </a:p>
          <a:p>
            <a:pPr marL="0" marR="0" indent="-228600">
              <a:lnSpc>
                <a:spcPct val="90000"/>
              </a:lnSpc>
              <a:spcBef>
                <a:spcPts val="0"/>
              </a:spcBef>
              <a:spcAft>
                <a:spcPts val="600"/>
              </a:spcAft>
              <a:buFont typeface="Arial" panose="020B0604020202020204" pitchFamily="34" charset="0"/>
              <a:buChar char="•"/>
            </a:pPr>
            <a:endParaRPr lang="en-US" sz="3200" dirty="0">
              <a:solidFill>
                <a:srgbClr val="00206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42421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B159E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613845" flipV="1">
            <a:off x="14523171" y="298202"/>
            <a:ext cx="7267355" cy="3365796"/>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569811" flipH="1">
            <a:off x="13835568" y="5898358"/>
            <a:ext cx="7700561" cy="4932956"/>
          </a:xfrm>
          <a:prstGeom prst="rect">
            <a:avLst/>
          </a:prstGeom>
        </p:spPr>
      </p:pic>
      <p:sp>
        <p:nvSpPr>
          <p:cNvPr id="17" name="TextBox 17"/>
          <p:cNvSpPr txBox="1"/>
          <p:nvPr/>
        </p:nvSpPr>
        <p:spPr>
          <a:xfrm>
            <a:off x="6341961" y="9238317"/>
            <a:ext cx="8110538" cy="355162"/>
          </a:xfrm>
          <a:prstGeom prst="rect">
            <a:avLst/>
          </a:prstGeom>
        </p:spPr>
        <p:txBody>
          <a:bodyPr lIns="0" tIns="0" rIns="0" bIns="0" rtlCol="0" anchor="t">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953EC5"/>
                </a:solidFill>
                <a:effectLst/>
                <a:uLnTx/>
                <a:uFillTx/>
                <a:latin typeface="Arial" panose="020B0604020202020204" pitchFamily="34" charset="0"/>
                <a:ea typeface="+mn-ea"/>
                <a:cs typeface="Arial" panose="020B0604020202020204" pitchFamily="34" charset="0"/>
              </a:rPr>
              <a:t>Presenter: MBA Huỳnh Kim Liên</a:t>
            </a:r>
          </a:p>
        </p:txBody>
      </p:sp>
      <p:pic>
        <p:nvPicPr>
          <p:cNvPr id="20" name="Picture 19" descr="Text, whiteboard&#10;&#10;Description automatically generated">
            <a:extLst>
              <a:ext uri="{FF2B5EF4-FFF2-40B4-BE49-F238E27FC236}">
                <a16:creationId xmlns:a16="http://schemas.microsoft.com/office/drawing/2014/main" id="{0E79A431-7876-ABDE-2FA7-8B6837C0C5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1176628">
            <a:off x="3274992" y="2270022"/>
            <a:ext cx="10832334" cy="5622199"/>
          </a:xfrm>
          <a:prstGeom prst="rect">
            <a:avLst/>
          </a:prstGeom>
          <a:ln>
            <a:noFill/>
          </a:ln>
          <a:effectLst>
            <a:softEdge rad="112500"/>
          </a:effectLst>
        </p:spPr>
      </p:pic>
      <p:grpSp>
        <p:nvGrpSpPr>
          <p:cNvPr id="25" name="Group 4">
            <a:extLst>
              <a:ext uri="{FF2B5EF4-FFF2-40B4-BE49-F238E27FC236}">
                <a16:creationId xmlns:a16="http://schemas.microsoft.com/office/drawing/2014/main" id="{FD3A748C-89F2-8CAB-EE19-DAF247F44184}"/>
              </a:ext>
            </a:extLst>
          </p:cNvPr>
          <p:cNvGrpSpPr/>
          <p:nvPr/>
        </p:nvGrpSpPr>
        <p:grpSpPr>
          <a:xfrm>
            <a:off x="-871531" y="1006143"/>
            <a:ext cx="7858135" cy="752388"/>
            <a:chOff x="0" y="0"/>
            <a:chExt cx="3755618" cy="631810"/>
          </a:xfrm>
        </p:grpSpPr>
        <p:grpSp>
          <p:nvGrpSpPr>
            <p:cNvPr id="26" name="Group 5">
              <a:extLst>
                <a:ext uri="{FF2B5EF4-FFF2-40B4-BE49-F238E27FC236}">
                  <a16:creationId xmlns:a16="http://schemas.microsoft.com/office/drawing/2014/main" id="{E4F5492B-9F12-F291-C7AD-1591C371AC97}"/>
                </a:ext>
              </a:extLst>
            </p:cNvPr>
            <p:cNvGrpSpPr/>
            <p:nvPr/>
          </p:nvGrpSpPr>
          <p:grpSpPr>
            <a:xfrm>
              <a:off x="0" y="0"/>
              <a:ext cx="631810" cy="631810"/>
              <a:chOff x="0" y="0"/>
              <a:chExt cx="812800" cy="812800"/>
            </a:xfrm>
          </p:grpSpPr>
          <p:sp>
            <p:nvSpPr>
              <p:cNvPr id="34" name="Freeform 6">
                <a:extLst>
                  <a:ext uri="{FF2B5EF4-FFF2-40B4-BE49-F238E27FC236}">
                    <a16:creationId xmlns:a16="http://schemas.microsoft.com/office/drawing/2014/main" id="{F72034AF-E230-6B59-1A35-932E83C4CD40}"/>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5" name="TextBox 7">
                <a:extLst>
                  <a:ext uri="{FF2B5EF4-FFF2-40B4-BE49-F238E27FC236}">
                    <a16:creationId xmlns:a16="http://schemas.microsoft.com/office/drawing/2014/main" id="{994376B1-79BB-2255-04A1-B27A8AC1B9E8}"/>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8">
              <a:extLst>
                <a:ext uri="{FF2B5EF4-FFF2-40B4-BE49-F238E27FC236}">
                  <a16:creationId xmlns:a16="http://schemas.microsoft.com/office/drawing/2014/main" id="{941BF21F-4E43-78E2-E508-188B6A49AEAA}"/>
                </a:ext>
              </a:extLst>
            </p:cNvPr>
            <p:cNvGrpSpPr/>
            <p:nvPr/>
          </p:nvGrpSpPr>
          <p:grpSpPr>
            <a:xfrm>
              <a:off x="3123808" y="0"/>
              <a:ext cx="631810" cy="631810"/>
              <a:chOff x="0" y="0"/>
              <a:chExt cx="812800" cy="812800"/>
            </a:xfrm>
          </p:grpSpPr>
          <p:sp>
            <p:nvSpPr>
              <p:cNvPr id="32" name="Freeform 9">
                <a:extLst>
                  <a:ext uri="{FF2B5EF4-FFF2-40B4-BE49-F238E27FC236}">
                    <a16:creationId xmlns:a16="http://schemas.microsoft.com/office/drawing/2014/main" id="{16605E79-2206-0A46-8B82-B70B5F92052C}"/>
                  </a:ext>
                </a:extLst>
              </p:cNvPr>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33" name="TextBox 10">
                <a:extLst>
                  <a:ext uri="{FF2B5EF4-FFF2-40B4-BE49-F238E27FC236}">
                    <a16:creationId xmlns:a16="http://schemas.microsoft.com/office/drawing/2014/main" id="{5B0D02E1-D434-10EC-3825-B74B204CEA8E}"/>
                  </a:ext>
                </a:extLst>
              </p:cNvPr>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8" name="Group 11">
              <a:extLst>
                <a:ext uri="{FF2B5EF4-FFF2-40B4-BE49-F238E27FC236}">
                  <a16:creationId xmlns:a16="http://schemas.microsoft.com/office/drawing/2014/main" id="{F1D6545B-3DA6-6702-D39D-39068AB3CAF7}"/>
                </a:ext>
              </a:extLst>
            </p:cNvPr>
            <p:cNvGrpSpPr/>
            <p:nvPr/>
          </p:nvGrpSpPr>
          <p:grpSpPr>
            <a:xfrm>
              <a:off x="315905" y="0"/>
              <a:ext cx="3123808" cy="631810"/>
              <a:chOff x="0" y="0"/>
              <a:chExt cx="617048" cy="124802"/>
            </a:xfrm>
          </p:grpSpPr>
          <p:sp>
            <p:nvSpPr>
              <p:cNvPr id="30" name="Freeform 12">
                <a:extLst>
                  <a:ext uri="{FF2B5EF4-FFF2-40B4-BE49-F238E27FC236}">
                    <a16:creationId xmlns:a16="http://schemas.microsoft.com/office/drawing/2014/main" id="{560732B5-B900-C951-3758-2C5B513ABDCE}"/>
                  </a:ext>
                </a:extLst>
              </p:cNvPr>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31" name="TextBox 13">
                <a:extLst>
                  <a:ext uri="{FF2B5EF4-FFF2-40B4-BE49-F238E27FC236}">
                    <a16:creationId xmlns:a16="http://schemas.microsoft.com/office/drawing/2014/main" id="{98DC485E-2598-C1FD-4847-F099FDDFCB97}"/>
                  </a:ext>
                </a:extLst>
              </p:cNvPr>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sp>
          <p:nvSpPr>
            <p:cNvPr id="29" name="TextBox 14">
              <a:extLst>
                <a:ext uri="{FF2B5EF4-FFF2-40B4-BE49-F238E27FC236}">
                  <a16:creationId xmlns:a16="http://schemas.microsoft.com/office/drawing/2014/main" id="{1F5172C2-C020-1B74-2BCE-B6A40EDDA4F4}"/>
                </a:ext>
              </a:extLst>
            </p:cNvPr>
            <p:cNvSpPr txBox="1"/>
            <p:nvPr/>
          </p:nvSpPr>
          <p:spPr>
            <a:xfrm>
              <a:off x="356712" y="80771"/>
              <a:ext cx="3140354" cy="46516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endParaRPr lang="en-US" sz="3600" b="1" dirty="0">
                <a:solidFill>
                  <a:srgbClr val="FEFEF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ts val="2000"/>
                </a:lnSpc>
                <a:spcBef>
                  <a:spcPts val="0"/>
                </a:spcBef>
                <a:spcAft>
                  <a:spcPts val="0"/>
                </a:spcAft>
                <a:buClrTx/>
                <a:buSzTx/>
                <a:buFontTx/>
                <a:buNone/>
                <a:tabLst/>
                <a:defRPr/>
              </a:pPr>
              <a:r>
                <a:rPr lang="en-US" sz="3600" b="1" dirty="0">
                  <a:solidFill>
                    <a:srgbClr val="FEFEFE"/>
                  </a:solidFill>
                  <a:latin typeface="Arial" panose="020B0604020202020204" pitchFamily="34" charset="0"/>
                  <a:cs typeface="Arial" panose="020B0604020202020204" pitchFamily="34" charset="0"/>
                </a:rPr>
                <a:t>GOOD LUCK</a:t>
              </a:r>
              <a:endParaRPr kumimoji="0" lang="en-US" sz="3600" b="1"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32769780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9139238" y="0"/>
            <a:ext cx="10287000" cy="10287000"/>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1143000" y="0"/>
            <a:ext cx="10287000" cy="10287000"/>
          </a:xfrm>
          <a:prstGeom prst="rect">
            <a:avLst/>
          </a:prstGeom>
        </p:spPr>
      </p:pic>
      <p:grpSp>
        <p:nvGrpSpPr>
          <p:cNvPr id="4" name="Group 4"/>
          <p:cNvGrpSpPr/>
          <p:nvPr/>
        </p:nvGrpSpPr>
        <p:grpSpPr>
          <a:xfrm>
            <a:off x="-197144" y="2509991"/>
            <a:ext cx="7858135" cy="752388"/>
            <a:chOff x="0" y="0"/>
            <a:chExt cx="3755618" cy="631810"/>
          </a:xfrm>
        </p:grpSpPr>
        <p:grpSp>
          <p:nvGrpSpPr>
            <p:cNvPr id="5" name="Group 5"/>
            <p:cNvGrpSpPr/>
            <p:nvPr/>
          </p:nvGrpSpPr>
          <p:grpSpPr>
            <a:xfrm>
              <a:off x="0" y="0"/>
              <a:ext cx="631810" cy="631810"/>
              <a:chOff x="0" y="0"/>
              <a:chExt cx="812800" cy="812800"/>
            </a:xfrm>
          </p:grpSpPr>
          <p:sp>
            <p:nvSpPr>
              <p:cNvPr id="6" name="Freeform 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7" name="TextBox 7"/>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 name="Group 8"/>
            <p:cNvGrpSpPr/>
            <p:nvPr/>
          </p:nvGrpSpPr>
          <p:grpSpPr>
            <a:xfrm>
              <a:off x="3123808" y="0"/>
              <a:ext cx="631810" cy="631810"/>
              <a:chOff x="0" y="0"/>
              <a:chExt cx="812800" cy="812800"/>
            </a:xfrm>
          </p:grpSpPr>
          <p:sp>
            <p:nvSpPr>
              <p:cNvPr id="9" name="Freeform 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24225C"/>
              </a:solidFill>
            </p:spPr>
            <p:txBody>
              <a:bodyPr/>
              <a:lstStyle/>
              <a:p>
                <a:endParaRPr lang="en-US"/>
              </a:p>
            </p:txBody>
          </p:sp>
          <p:sp>
            <p:nvSpPr>
              <p:cNvPr id="10" name="TextBox 10"/>
              <p:cNvSpPr txBox="1"/>
              <p:nvPr/>
            </p:nvSpPr>
            <p:spPr>
              <a:xfrm>
                <a:off x="76200" y="104775"/>
                <a:ext cx="660400" cy="6318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1" name="Group 11"/>
            <p:cNvGrpSpPr/>
            <p:nvPr/>
          </p:nvGrpSpPr>
          <p:grpSpPr>
            <a:xfrm>
              <a:off x="315905" y="0"/>
              <a:ext cx="3123808" cy="631810"/>
              <a:chOff x="0" y="0"/>
              <a:chExt cx="617048" cy="124802"/>
            </a:xfrm>
          </p:grpSpPr>
          <p:sp>
            <p:nvSpPr>
              <p:cNvPr id="12" name="Freeform 12"/>
              <p:cNvSpPr/>
              <p:nvPr/>
            </p:nvSpPr>
            <p:spPr>
              <a:xfrm>
                <a:off x="0" y="0"/>
                <a:ext cx="617048" cy="124802"/>
              </a:xfrm>
              <a:custGeom>
                <a:avLst/>
                <a:gdLst/>
                <a:ahLst/>
                <a:cxnLst/>
                <a:rect l="l" t="t" r="r" b="b"/>
                <a:pathLst>
                  <a:path w="617048" h="124802">
                    <a:moveTo>
                      <a:pt x="0" y="0"/>
                    </a:moveTo>
                    <a:lnTo>
                      <a:pt x="617048" y="0"/>
                    </a:lnTo>
                    <a:lnTo>
                      <a:pt x="617048" y="124802"/>
                    </a:lnTo>
                    <a:lnTo>
                      <a:pt x="0" y="124802"/>
                    </a:lnTo>
                    <a:close/>
                  </a:path>
                </a:pathLst>
              </a:custGeom>
              <a:solidFill>
                <a:srgbClr val="24225C"/>
              </a:solidFill>
            </p:spPr>
            <p:txBody>
              <a:bodyPr/>
              <a:lstStyle/>
              <a:p>
                <a:endParaRPr lang="en-US"/>
              </a:p>
            </p:txBody>
          </p:sp>
          <p:sp>
            <p:nvSpPr>
              <p:cNvPr id="13" name="TextBox 13"/>
              <p:cNvSpPr txBox="1"/>
              <p:nvPr/>
            </p:nvSpPr>
            <p:spPr>
              <a:xfrm>
                <a:off x="0" y="28575"/>
                <a:ext cx="812800" cy="784225"/>
              </a:xfrm>
              <a:prstGeom prst="rect">
                <a:avLst/>
              </a:prstGeom>
            </p:spPr>
            <p:txBody>
              <a:bodyPr lIns="50800" tIns="50800" rIns="50800" bIns="50800" rtlCol="0" anchor="ctr"/>
              <a:lstStyle/>
              <a:p>
                <a:pPr marL="0" marR="0" lvl="0" indent="0" algn="ctr" defTabSz="914400" rtl="0" eaLnBrk="1" fontAlgn="auto" latinLnBrk="0" hangingPunct="1">
                  <a:lnSpc>
                    <a:spcPts val="2000"/>
                  </a:lnSpc>
                  <a:spcBef>
                    <a:spcPts val="0"/>
                  </a:spcBef>
                  <a:spcAft>
                    <a:spcPts val="0"/>
                  </a:spcAft>
                  <a:buClrTx/>
                  <a:buSzTx/>
                  <a:buFontTx/>
                  <a:buNone/>
                  <a:tabLst/>
                  <a:defRPr/>
                </a:pPr>
                <a:endParaRPr kumimoji="0" sz="3200" b="1"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TextBox 14"/>
            <p:cNvSpPr txBox="1"/>
            <p:nvPr/>
          </p:nvSpPr>
          <p:spPr>
            <a:xfrm>
              <a:off x="356712" y="80771"/>
              <a:ext cx="3140354" cy="465160"/>
            </a:xfrm>
            <a:prstGeom prst="rect">
              <a:avLst/>
            </a:prstGeom>
          </p:spPr>
          <p:txBody>
            <a:bodyPr lIns="0" tIns="0" rIns="0" bIns="0" rtlCol="0" anchor="t">
              <a:spAutoFit/>
            </a:bodyPr>
            <a:lstStyle/>
            <a:p>
              <a:pPr marL="0" marR="0" lvl="0" indent="0" algn="ctr" defTabSz="914400" rtl="0" eaLnBrk="1" fontAlgn="auto" latinLnBrk="0" hangingPunct="1">
                <a:lnSpc>
                  <a:spcPts val="2000"/>
                </a:lnSpc>
                <a:spcBef>
                  <a:spcPts val="0"/>
                </a:spcBef>
                <a:spcAft>
                  <a:spcPts val="0"/>
                </a:spcAft>
                <a:buClrTx/>
                <a:buSzTx/>
                <a:buFontTx/>
                <a:buNone/>
                <a:tabLst/>
                <a:defRPr/>
              </a:pPr>
              <a:endParaRPr lang="en-US" sz="3600" b="1" dirty="0">
                <a:solidFill>
                  <a:srgbClr val="FEFEF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ts val="2000"/>
                </a:lnSpc>
                <a:spcBef>
                  <a:spcPts val="0"/>
                </a:spcBef>
                <a:spcAft>
                  <a:spcPts val="0"/>
                </a:spcAft>
                <a:buClrTx/>
                <a:buSzTx/>
                <a:buFontTx/>
                <a:buNone/>
                <a:tabLst/>
                <a:defRPr/>
              </a:pPr>
              <a:r>
                <a:rPr lang="en-US" sz="3600" b="1" dirty="0">
                  <a:solidFill>
                    <a:srgbClr val="FEFEFE"/>
                  </a:solidFill>
                  <a:latin typeface="Arial" panose="020B0604020202020204" pitchFamily="34" charset="0"/>
                  <a:cs typeface="Arial" panose="020B0604020202020204" pitchFamily="34" charset="0"/>
                </a:rPr>
                <a:t>GOOD LUCK</a:t>
              </a:r>
              <a:endParaRPr kumimoji="0" lang="en-US" sz="3600" b="1" i="0" u="none" strike="noStrike" kern="1200" cap="none" spc="0" normalizeH="0" baseline="0" noProof="0" dirty="0">
                <a:ln>
                  <a:noFill/>
                </a:ln>
                <a:solidFill>
                  <a:srgbClr val="FEFEFE"/>
                </a:solidFill>
                <a:effectLst/>
                <a:uLnTx/>
                <a:uFillTx/>
                <a:latin typeface="Arial" panose="020B0604020202020204" pitchFamily="34" charset="0"/>
                <a:ea typeface="+mn-ea"/>
                <a:cs typeface="Arial" panose="020B0604020202020204" pitchFamily="34" charset="0"/>
              </a:endParaRPr>
            </a:p>
          </p:txBody>
        </p:sp>
      </p:grpSp>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613845" flipV="1">
            <a:off x="14523171" y="298202"/>
            <a:ext cx="7267355" cy="3365796"/>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569811" flipH="1">
            <a:off x="13835568" y="5898358"/>
            <a:ext cx="7700561" cy="4932956"/>
          </a:xfrm>
          <a:prstGeom prst="rect">
            <a:avLst/>
          </a:prstGeom>
        </p:spPr>
      </p:pic>
      <p:sp>
        <p:nvSpPr>
          <p:cNvPr id="17" name="TextBox 17"/>
          <p:cNvSpPr txBox="1"/>
          <p:nvPr/>
        </p:nvSpPr>
        <p:spPr>
          <a:xfrm>
            <a:off x="6341961" y="9238317"/>
            <a:ext cx="8110538" cy="355162"/>
          </a:xfrm>
          <a:prstGeom prst="rect">
            <a:avLst/>
          </a:prstGeom>
        </p:spPr>
        <p:txBody>
          <a:bodyPr lIns="0" tIns="0" rIns="0" bIns="0" rtlCol="0" anchor="t">
            <a:spAutoFit/>
          </a:bodyPr>
          <a:lstStyle/>
          <a:p>
            <a:pPr marL="0" marR="0" lvl="0" indent="0" algn="l" defTabSz="914400" rtl="0" eaLnBrk="1" fontAlgn="auto" latinLnBrk="0" hangingPunct="1">
              <a:lnSpc>
                <a:spcPts val="26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953EC5"/>
                </a:solidFill>
                <a:effectLst/>
                <a:uLnTx/>
                <a:uFillTx/>
                <a:latin typeface="Arial" panose="020B0604020202020204" pitchFamily="34" charset="0"/>
                <a:ea typeface="+mn-ea"/>
                <a:cs typeface="Arial" panose="020B0604020202020204" pitchFamily="34" charset="0"/>
              </a:rPr>
              <a:t>Presenter: MBA Huỳnh Kim Liên</a:t>
            </a:r>
          </a:p>
        </p:txBody>
      </p:sp>
      <p:pic>
        <p:nvPicPr>
          <p:cNvPr id="20" name="Picture 19" descr="Text, whiteboard&#10;&#10;Description automatically generated">
            <a:extLst>
              <a:ext uri="{FF2B5EF4-FFF2-40B4-BE49-F238E27FC236}">
                <a16:creationId xmlns:a16="http://schemas.microsoft.com/office/drawing/2014/main" id="{0E79A431-7876-ABDE-2FA7-8B6837C0C5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770059">
            <a:off x="8144705" y="2613926"/>
            <a:ext cx="8854068" cy="4595439"/>
          </a:xfrm>
          <a:prstGeom prst="rect">
            <a:avLst/>
          </a:prstGeom>
          <a:ln>
            <a:noFill/>
          </a:ln>
          <a:effectLst>
            <a:softEdge rad="112500"/>
          </a:effectLst>
        </p:spPr>
      </p:pic>
      <p:pic>
        <p:nvPicPr>
          <p:cNvPr id="24" name="Picture 23">
            <a:extLst>
              <a:ext uri="{FF2B5EF4-FFF2-40B4-BE49-F238E27FC236}">
                <a16:creationId xmlns:a16="http://schemas.microsoft.com/office/drawing/2014/main" id="{105AF36D-30FB-94B4-28DF-D137604B9847}"/>
              </a:ext>
            </a:extLst>
          </p:cNvPr>
          <p:cNvPicPr>
            <a:picLocks noChangeAspect="1"/>
          </p:cNvPicPr>
          <p:nvPr/>
        </p:nvPicPr>
        <p:blipFill>
          <a:blip r:embed="rId9"/>
          <a:stretch>
            <a:fillRect/>
          </a:stretch>
        </p:blipFill>
        <p:spPr>
          <a:xfrm>
            <a:off x="-24945" y="3863061"/>
            <a:ext cx="7482574" cy="3373733"/>
          </a:xfrm>
          <a:prstGeom prst="rect">
            <a:avLst/>
          </a:prstGeom>
          <a:ln>
            <a:noFill/>
          </a:ln>
          <a:effectLst>
            <a:softEdge rad="112500"/>
          </a:effectLst>
        </p:spPr>
      </p:pic>
    </p:spTree>
    <p:extLst>
      <p:ext uri="{BB962C8B-B14F-4D97-AF65-F5344CB8AC3E}">
        <p14:creationId xmlns:p14="http://schemas.microsoft.com/office/powerpoint/2010/main" val="4024826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D9F5B08A729446891E56086570C179" ma:contentTypeVersion="2" ma:contentTypeDescription="Create a new document." ma:contentTypeScope="" ma:versionID="8a46b13a2ad6f7ff9a99a2372739f3d0">
  <xsd:schema xmlns:xsd="http://www.w3.org/2001/XMLSchema" xmlns:xs="http://www.w3.org/2001/XMLSchema" xmlns:p="http://schemas.microsoft.com/office/2006/metadata/properties" xmlns:ns3="d986c4d9-c0b4-43f2-aa91-395566ce97d7" targetNamespace="http://schemas.microsoft.com/office/2006/metadata/properties" ma:root="true" ma:fieldsID="1b150dc0401b012f38d30fefd59c6789" ns3:_="">
    <xsd:import namespace="d986c4d9-c0b4-43f2-aa91-395566ce97d7"/>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86c4d9-c0b4-43f2-aa91-395566ce97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E76B32-74C4-4C5B-8E3B-840A7BB9527E}">
  <ds:schemaRefs>
    <ds:schemaRef ds:uri="http://schemas.microsoft.com/sharepoint/v3/contenttype/forms"/>
  </ds:schemaRefs>
</ds:datastoreItem>
</file>

<file path=customXml/itemProps2.xml><?xml version="1.0" encoding="utf-8"?>
<ds:datastoreItem xmlns:ds="http://schemas.openxmlformats.org/officeDocument/2006/customXml" ds:itemID="{6A666565-0578-4A0C-AC37-6E1BE4DE47AE}">
  <ds:schemaRefs>
    <ds:schemaRef ds:uri="http://schemas.microsoft.com/office/2006/metadata/properties"/>
    <ds:schemaRef ds:uri="http://schemas.microsoft.com/office/infopath/2007/PartnerControls"/>
    <ds:schemaRef ds:uri="http://www.w3.org/XML/1998/namespace"/>
    <ds:schemaRef ds:uri="http://purl.org/dc/terms/"/>
    <ds:schemaRef ds:uri="http://purl.org/dc/elements/1.1/"/>
    <ds:schemaRef ds:uri="http://schemas.microsoft.com/office/2006/documentManagement/types"/>
    <ds:schemaRef ds:uri="http://schemas.openxmlformats.org/package/2006/metadata/core-properties"/>
    <ds:schemaRef ds:uri="d986c4d9-c0b4-43f2-aa91-395566ce97d7"/>
    <ds:schemaRef ds:uri="http://purl.org/dc/dcmitype/"/>
  </ds:schemaRefs>
</ds:datastoreItem>
</file>

<file path=customXml/itemProps3.xml><?xml version="1.0" encoding="utf-8"?>
<ds:datastoreItem xmlns:ds="http://schemas.openxmlformats.org/officeDocument/2006/customXml" ds:itemID="{7FD42BC9-AF53-448E-93C7-567C55CA6A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86c4d9-c0b4-43f2-aa91-395566ce9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1746</TotalTime>
  <Words>5232</Words>
  <Application>Microsoft Office PowerPoint</Application>
  <PresentationFormat>Custom</PresentationFormat>
  <Paragraphs>329</Paragraphs>
  <Slides>49</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Calibri</vt:lpstr>
      <vt:lpstr>Kollektif Bold</vt:lpstr>
      <vt:lpstr>Courier New</vt:lpstr>
      <vt:lpstr>Rockwell</vt:lpstr>
      <vt:lpstr>Open Sans</vt:lpstr>
      <vt:lpstr>Wingdings</vt:lpstr>
      <vt:lpstr>Kollektif</vt:lpstr>
      <vt:lpstr>Symbol</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HUYNHKIMLIEN</dc:creator>
  <cp:lastModifiedBy>Huynh Kim Lien</cp:lastModifiedBy>
  <cp:revision>66</cp:revision>
  <dcterms:created xsi:type="dcterms:W3CDTF">2006-08-16T00:00:00Z</dcterms:created>
  <dcterms:modified xsi:type="dcterms:W3CDTF">2025-02-12T12:26:37Z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727C0BDC8ADB4552ACFBD33538E8207F</vt:lpwstr>
  </property>
  <property fmtid="{D5CDD505-2E9C-101B-9397-08002B2CF9AE}" pid="3" name="KSOProductBuildVer">
    <vt:lpwstr>1033-11.2.0.11105</vt:lpwstr>
  </property>
  <property fmtid="{D5CDD505-2E9C-101B-9397-08002B2CF9AE}" pid="4" name="ContentTypeId">
    <vt:lpwstr>0x01010058D9F5B08A729446891E56086570C179</vt:lpwstr>
  </property>
</Properties>
</file>