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302" r:id="rId5"/>
    <p:sldId id="303" r:id="rId6"/>
    <p:sldId id="265" r:id="rId7"/>
    <p:sldId id="259" r:id="rId8"/>
    <p:sldId id="313" r:id="rId9"/>
    <p:sldId id="314" r:id="rId10"/>
    <p:sldId id="315" r:id="rId11"/>
    <p:sldId id="316" r:id="rId12"/>
    <p:sldId id="317" r:id="rId13"/>
    <p:sldId id="318" r:id="rId14"/>
    <p:sldId id="319" r:id="rId15"/>
    <p:sldId id="320" r:id="rId16"/>
    <p:sldId id="266" r:id="rId17"/>
    <p:sldId id="304" r:id="rId18"/>
    <p:sldId id="305" r:id="rId19"/>
    <p:sldId id="306" r:id="rId20"/>
    <p:sldId id="307" r:id="rId21"/>
    <p:sldId id="308" r:id="rId22"/>
    <p:sldId id="309" r:id="rId23"/>
    <p:sldId id="310" r:id="rId24"/>
    <p:sldId id="311" r:id="rId25"/>
    <p:sldId id="312" r:id="rId26"/>
    <p:sldId id="321" r:id="rId27"/>
    <p:sldId id="322" r:id="rId28"/>
    <p:sldId id="323" r:id="rId29"/>
    <p:sldId id="324" r:id="rId30"/>
    <p:sldId id="325" r:id="rId31"/>
    <p:sldId id="326" r:id="rId32"/>
    <p:sldId id="327" r:id="rId33"/>
    <p:sldId id="328" r:id="rId34"/>
    <p:sldId id="329" r:id="rId35"/>
    <p:sldId id="330" r:id="rId36"/>
    <p:sldId id="331" r:id="rId37"/>
    <p:sldId id="332" r:id="rId38"/>
    <p:sldId id="333" r:id="rId39"/>
    <p:sldId id="334" r:id="rId40"/>
    <p:sldId id="335" r:id="rId41"/>
    <p:sldId id="336" r:id="rId42"/>
    <p:sldId id="33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59" autoAdjust="0"/>
    <p:restoredTop sz="93447" autoAdjust="0"/>
  </p:normalViewPr>
  <p:slideViewPr>
    <p:cSldViewPr snapToGrid="0">
      <p:cViewPr varScale="1">
        <p:scale>
          <a:sx n="54" d="100"/>
          <a:sy n="54"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26A6645-800E-4B10-AF68-EC782FCADDCA}" type="datetimeFigureOut">
              <a:rPr lang="en-GB" smtClean="0"/>
              <a:t>18/02/2025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6A6645-800E-4B10-AF68-EC782FCADDCA}" type="datetimeFigureOut">
              <a:rPr lang="en-GB" smtClean="0"/>
              <a:t>18/02/2025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6A6645-800E-4B10-AF68-EC782FCADDCA}" type="datetimeFigureOut">
              <a:rPr lang="en-GB" smtClean="0"/>
              <a:t>18/02/2025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26A6645-800E-4B10-AF68-EC782FCADDCA}" type="datetimeFigureOut">
              <a:rPr lang="en-GB" smtClean="0"/>
              <a:t>18/02/2025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26A6645-800E-4B10-AF68-EC782FCADDCA}" type="datetimeFigureOut">
              <a:rPr lang="en-GB" smtClean="0"/>
              <a:t>18/02/2025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26A6645-800E-4B10-AF68-EC782FCADDCA}" type="datetimeFigureOut">
              <a:rPr lang="en-GB" smtClean="0"/>
              <a:t>18/02/2025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6A6645-800E-4B10-AF68-EC782FCADDCA}" type="datetimeFigureOut">
              <a:rPr lang="en-GB" smtClean="0"/>
              <a:t>18/02/2025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6A6645-800E-4B10-AF68-EC782FCADDCA}" type="datetimeFigureOut">
              <a:rPr lang="en-GB" smtClean="0"/>
              <a:t>18/02/2025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6A6645-800E-4B10-AF68-EC782FCADDCA}" type="datetimeFigureOut">
              <a:rPr lang="en-GB" smtClean="0"/>
              <a:t>18/02/2025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6A6645-800E-4B10-AF68-EC782FCADDCA}" type="datetimeFigureOut">
              <a:rPr lang="en-GB" smtClean="0"/>
              <a:t>18/02/2025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6A6645-800E-4B10-AF68-EC782FCADDCA}" type="datetimeFigureOut">
              <a:rPr lang="en-GB" smtClean="0"/>
              <a:t>18/02/2025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3FE3E3-6D00-4C24-AC16-0CA4DD330DDD}"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A6645-800E-4B10-AF68-EC782FCADDCA}" type="datetimeFigureOut">
              <a:rPr lang="en-GB" smtClean="0"/>
              <a:t>18/02/2025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3FE3E3-6D00-4C24-AC16-0CA4DD330DDD}"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thuvienphapluat.vn/van-ban/Xuat-nhap-khau/Thong-tu-22-2019-TT-BTC-sua-doi-Thong-tu-12-2015-TT-BTC-Chung-chi-nghiep-vu-khai-hai-quan-412357.aspx?anchor=dieu_1" TargetMode="External"/><Relationship Id="rId2" Type="http://schemas.openxmlformats.org/officeDocument/2006/relationships/hyperlink" Target="https://thuvienphapluat.vn/van-ban/Xuat-nhap-khau/Thong-tu-12-2015-TT-BTC-Chung-chi-nghiep-vu-cap-thu-hoi-ma-so-nhan-vien-dai-ly-lam-thu-tuc-hai-quan-267141.aspx?anchor=dieu_9"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p:cNvSpPr>
            <a:spLocks noGrp="1" noRot="1" noChangeAspect="1" noMove="1" noResize="1" noEditPoints="1" noAdjustHandles="1" noChangeArrowheads="1" noChangeShapeType="1" noTextEdit="1"/>
          </p:cNvSpPr>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a:spLocks noGrp="1" noRot="1" noChangeAspect="1" noMove="1" noResize="1" noEditPoints="1" noAdjustHandles="1" noChangeArrowheads="1" noChangeShapeType="1" noTextEdit="1"/>
          </p:cNvSpPr>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9185" y="1418590"/>
            <a:ext cx="10209530" cy="2515235"/>
          </a:xfrm>
        </p:spPr>
        <p:txBody>
          <a:bodyPr anchor="b">
            <a:normAutofit/>
          </a:bodyPr>
          <a:lstStyle/>
          <a:p>
            <a:r>
              <a:rPr lang="en-US" sz="4500" b="1" dirty="0">
                <a:effectLst/>
                <a:latin typeface="Times New Roman" panose="02020603050405020304" pitchFamily="18" charset="0"/>
                <a:ea typeface="MS Mincho" panose="02020609040205080304" pitchFamily="49" charset="-128"/>
              </a:rPr>
              <a:t>CHƯƠNG 1. ĐẠI LÝ LÀM</a:t>
            </a:r>
            <a:br>
              <a:rPr lang="en-US" sz="4500" b="1" dirty="0">
                <a:effectLst/>
                <a:latin typeface="Times New Roman" panose="02020603050405020304" pitchFamily="18" charset="0"/>
                <a:ea typeface="MS Mincho" panose="02020609040205080304" pitchFamily="49" charset="-128"/>
              </a:rPr>
            </a:br>
            <a:r>
              <a:rPr lang="en-US" sz="4500" b="1" dirty="0">
                <a:effectLst/>
                <a:latin typeface="Times New Roman" panose="02020603050405020304" pitchFamily="18" charset="0"/>
                <a:ea typeface="MS Mincho" panose="02020609040205080304" pitchFamily="49" charset="-128"/>
              </a:rPr>
              <a:t> THỦ TỤC HẢI QUAN</a:t>
            </a:r>
            <a:br>
              <a:rPr lang="en-GB" sz="4500" dirty="0">
                <a:effectLst/>
                <a:latin typeface="Times New Roman" panose="02020603050405020304" pitchFamily="18" charset="0"/>
                <a:ea typeface="MS Mincho" panose="02020609040205080304" pitchFamily="49" charset="-128"/>
              </a:rPr>
            </a:br>
            <a:endParaRPr lang="en-GB" sz="45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NỘI DUNG CHƯƠNG </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lgn="just">
              <a:lnSpc>
                <a:spcPct val="120000"/>
              </a:lnSpc>
              <a:buNone/>
            </a:pPr>
            <a:r>
              <a:rPr lang="en-US" sz="3200" dirty="0">
                <a:latin typeface="Times New Roman" panose="02020603050405020304" pitchFamily="18" charset="0"/>
                <a:ea typeface="MS Mincho" panose="02020609040205080304" pitchFamily="49" charset="-128"/>
              </a:rPr>
              <a:t>1</a:t>
            </a:r>
            <a:r>
              <a:rPr lang="en-US" sz="3200" dirty="0">
                <a:effectLst/>
                <a:latin typeface="Times New Roman" panose="02020603050405020304" pitchFamily="18" charset="0"/>
                <a:ea typeface="MS Mincho" panose="02020609040205080304" pitchFamily="49" charset="-128"/>
              </a:rPr>
              <a:t>.1. </a:t>
            </a:r>
            <a:r>
              <a:rPr lang="en-US" sz="3200" dirty="0" err="1">
                <a:effectLst/>
                <a:latin typeface="Times New Roman" panose="02020603050405020304" pitchFamily="18" charset="0"/>
                <a:ea typeface="MS Mincho" panose="02020609040205080304" pitchFamily="49" charset="-128"/>
              </a:rPr>
              <a:t>Khái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niệm</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và</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vai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trò</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của</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đại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lý</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làm</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thủ</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tục</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Hải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quan</a:t>
            </a:r>
            <a:endParaRPr lang="en-GB" sz="3200" dirty="0">
              <a:effectLst/>
              <a:latin typeface="Times New Roman" panose="02020603050405020304" pitchFamily="18" charset="0"/>
              <a:ea typeface="MS Mincho" panose="02020609040205080304" pitchFamily="49" charset="-128"/>
            </a:endParaRPr>
          </a:p>
          <a:p>
            <a:pPr marL="0" indent="0" algn="just">
              <a:lnSpc>
                <a:spcPct val="120000"/>
              </a:lnSpc>
              <a:buNone/>
            </a:pPr>
            <a:r>
              <a:rPr lang="en-US" sz="3200" dirty="0">
                <a:latin typeface="Times New Roman" panose="02020603050405020304" pitchFamily="18" charset="0"/>
                <a:ea typeface="MS Mincho" panose="02020609040205080304" pitchFamily="49" charset="-128"/>
              </a:rPr>
              <a:t>1</a:t>
            </a:r>
            <a:r>
              <a:rPr lang="en-US" sz="3200" dirty="0">
                <a:effectLst/>
                <a:latin typeface="Times New Roman" panose="02020603050405020304" pitchFamily="18" charset="0"/>
                <a:ea typeface="MS Mincho" panose="02020609040205080304" pitchFamily="49" charset="-128"/>
              </a:rPr>
              <a:t>.2. </a:t>
            </a:r>
            <a:r>
              <a:rPr lang="en-US" sz="3200" dirty="0" err="1">
                <a:effectLst/>
                <a:latin typeface="Times New Roman" panose="02020603050405020304" pitchFamily="18" charset="0"/>
                <a:ea typeface="MS Mincho" panose="02020609040205080304" pitchFamily="49" charset="-128"/>
              </a:rPr>
              <a:t>Điều</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kiện</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làm</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đại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lý</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Hải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quan</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và</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nhân</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viên</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đại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lý</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hải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quan</a:t>
            </a:r>
            <a:endParaRPr lang="en-GB" sz="3200" dirty="0">
              <a:effectLst/>
              <a:latin typeface="Times New Roman" panose="02020603050405020304" pitchFamily="18" charset="0"/>
              <a:ea typeface="MS Mincho" panose="02020609040205080304" pitchFamily="49" charset="-128"/>
            </a:endParaRPr>
          </a:p>
          <a:p>
            <a:pPr marL="0" indent="0" algn="just">
              <a:lnSpc>
                <a:spcPct val="120000"/>
              </a:lnSpc>
              <a:buNone/>
            </a:pPr>
            <a:r>
              <a:rPr lang="en-US" sz="3200" dirty="0">
                <a:latin typeface="Times New Roman" panose="02020603050405020304" pitchFamily="18" charset="0"/>
                <a:ea typeface="MS Mincho" panose="02020609040205080304" pitchFamily="49" charset="-128"/>
              </a:rPr>
              <a:t>1</a:t>
            </a:r>
            <a:r>
              <a:rPr lang="en-US" sz="3200" dirty="0">
                <a:effectLst/>
                <a:latin typeface="Times New Roman" panose="02020603050405020304" pitchFamily="18" charset="0"/>
                <a:ea typeface="MS Mincho" panose="02020609040205080304" pitchFamily="49" charset="-128"/>
              </a:rPr>
              <a:t>.3. </a:t>
            </a:r>
            <a:r>
              <a:rPr lang="en-US" sz="3200" dirty="0" err="1">
                <a:effectLst/>
                <a:latin typeface="Times New Roman" panose="02020603050405020304" pitchFamily="18" charset="0"/>
                <a:ea typeface="MS Mincho" panose="02020609040205080304" pitchFamily="49" charset="-128"/>
              </a:rPr>
              <a:t>Phạm</a:t>
            </a:r>
            <a:r>
              <a:rPr lang="en-US" sz="3200" dirty="0">
                <a:effectLst/>
                <a:latin typeface="Times New Roman" panose="02020603050405020304" pitchFamily="18" charset="0"/>
                <a:ea typeface="MS Mincho" panose="02020609040205080304" pitchFamily="49" charset="-128"/>
              </a:rPr>
              <a:t> vi </a:t>
            </a:r>
            <a:r>
              <a:rPr lang="en-US" sz="3200" dirty="0" err="1">
                <a:effectLst/>
                <a:latin typeface="Times New Roman" panose="02020603050405020304" pitchFamily="18" charset="0"/>
                <a:ea typeface="MS Mincho" panose="02020609040205080304" pitchFamily="49" charset="-128"/>
              </a:rPr>
              <a:t>công</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việc</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của</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đại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lý</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làm</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thủ</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tục</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Hải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quan</a:t>
            </a:r>
            <a:endParaRPr lang="en-GB" sz="3200" dirty="0">
              <a:effectLst/>
              <a:latin typeface="Times New Roman" panose="02020603050405020304" pitchFamily="18" charset="0"/>
              <a:ea typeface="MS Mincho" panose="02020609040205080304" pitchFamily="49" charset="-128"/>
            </a:endParaRPr>
          </a:p>
          <a:p>
            <a:pPr marL="0" indent="0" algn="just">
              <a:lnSpc>
                <a:spcPct val="120000"/>
              </a:lnSpc>
              <a:buNone/>
            </a:pPr>
            <a:r>
              <a:rPr lang="en-US" sz="3200" dirty="0">
                <a:latin typeface="Times New Roman" panose="02020603050405020304" pitchFamily="18" charset="0"/>
                <a:ea typeface="MS Mincho" panose="02020609040205080304" pitchFamily="49" charset="-128"/>
              </a:rPr>
              <a:t>1</a:t>
            </a:r>
            <a:r>
              <a:rPr lang="en-US" sz="3200" dirty="0">
                <a:effectLst/>
                <a:latin typeface="Times New Roman" panose="02020603050405020304" pitchFamily="18" charset="0"/>
                <a:ea typeface="MS Mincho" panose="02020609040205080304" pitchFamily="49" charset="-128"/>
              </a:rPr>
              <a:t>.4. </a:t>
            </a:r>
            <a:r>
              <a:rPr lang="en-US" sz="3200" dirty="0" err="1">
                <a:effectLst/>
                <a:latin typeface="Times New Roman" panose="02020603050405020304" pitchFamily="18" charset="0"/>
                <a:ea typeface="MS Mincho" panose="02020609040205080304" pitchFamily="49" charset="-128"/>
              </a:rPr>
              <a:t>Mối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quan</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hệ</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giữa</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cơ</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quan</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hải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quan</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đại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lý</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hải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quan</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và</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chủ</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hàng</a:t>
            </a:r>
            <a:endParaRPr lang="en-GB" sz="3200" dirty="0">
              <a:effectLst/>
              <a:latin typeface="Times New Roman" panose="02020603050405020304" pitchFamily="18" charset="0"/>
              <a:ea typeface="MS Mincho" panose="02020609040205080304" pitchFamily="49" charset="-128"/>
            </a:endParaRPr>
          </a:p>
          <a:p>
            <a:pPr marL="0" indent="0">
              <a:buNone/>
            </a:pPr>
            <a:endParaRPr lang="en-GB" sz="3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Times New Roman" panose="02020603050405020304" pitchFamily="18" charset="0"/>
                <a:ea typeface="MS Mincho" panose="02020609040205080304" pitchFamily="49" charset="-128"/>
              </a:rPr>
              <a:t>1</a:t>
            </a:r>
            <a:r>
              <a:rPr lang="en-US" sz="4400" dirty="0">
                <a:effectLst/>
                <a:latin typeface="Times New Roman" panose="02020603050405020304" pitchFamily="18" charset="0"/>
                <a:ea typeface="MS Mincho" panose="02020609040205080304" pitchFamily="49" charset="-128"/>
              </a:rPr>
              <a:t>.1. </a:t>
            </a:r>
            <a:r>
              <a:rPr lang="en-US" sz="4400" dirty="0" err="1">
                <a:effectLst/>
                <a:latin typeface="Times New Roman" panose="02020603050405020304" pitchFamily="18" charset="0"/>
                <a:ea typeface="MS Mincho" panose="02020609040205080304" pitchFamily="49" charset="-128"/>
              </a:rPr>
              <a:t>Khái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niệm</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và</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vai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trò</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của</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đại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lý</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làm</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thủ</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tục</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Hải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p:cNvSpPr>
            <a:spLocks noGrp="1"/>
          </p:cNvSpPr>
          <p:nvPr>
            <p:ph idx="1"/>
          </p:nvPr>
        </p:nvSpPr>
        <p:spPr>
          <a:xfrm>
            <a:off x="609600" y="1825624"/>
            <a:ext cx="11247120" cy="4667251"/>
          </a:xfrm>
        </p:spPr>
        <p:txBody>
          <a:bodyPr>
            <a:normAutofit fontScale="92500"/>
          </a:bodyPr>
          <a:lstStyle/>
          <a:p>
            <a:pPr marL="0" indent="0">
              <a:lnSpc>
                <a:spcPct val="150000"/>
              </a:lnSpc>
              <a:buNone/>
            </a:pPr>
            <a:r>
              <a:rPr lang="vi-VN">
                <a:latin typeface="Times New Roman" panose="02020603050405020304" pitchFamily="18" charset="0"/>
                <a:cs typeface="Times New Roman" panose="02020603050405020304" pitchFamily="18" charset="0"/>
              </a:rPr>
              <a:t>Khoản 3 Điều 1 Thông tư 22/2019/TT-BTC có hiệu lực từ ngày 01/07/2019</a:t>
            </a:r>
            <a:endParaRPr lang="en-US">
              <a:latin typeface="Times New Roman" panose="02020603050405020304" pitchFamily="18" charset="0"/>
              <a:cs typeface="Times New Roman" panose="02020603050405020304" pitchFamily="18" charset="0"/>
            </a:endParaRPr>
          </a:p>
          <a:p>
            <a:pPr marL="0" indent="0">
              <a:lnSpc>
                <a:spcPct val="150000"/>
              </a:lnSpc>
              <a:spcBef>
                <a:spcPts val="0"/>
              </a:spcBef>
              <a:buNone/>
            </a:pPr>
            <a:r>
              <a:rPr lang="vi-VN" b="0" i="0">
                <a:solidFill>
                  <a:srgbClr val="333333"/>
                </a:solidFill>
                <a:effectLst/>
                <a:highlight>
                  <a:srgbClr val="FFFFFF"/>
                </a:highlight>
                <a:latin typeface="Times New Roman" panose="02020603050405020304" pitchFamily="18" charset="0"/>
                <a:cs typeface="Times New Roman" panose="02020603050405020304" pitchFamily="18" charset="0"/>
              </a:rPr>
              <a:t>Điều 5. Đại lý làm thủ tục hải quan</a:t>
            </a:r>
            <a:br>
              <a:rPr lang="vi-VN">
                <a:latin typeface="Times New Roman" panose="02020603050405020304" pitchFamily="18" charset="0"/>
                <a:cs typeface="Times New Roman" panose="02020603050405020304" pitchFamily="18" charset="0"/>
              </a:rPr>
            </a:br>
            <a:r>
              <a:rPr lang="vi-VN" b="0" i="0">
                <a:solidFill>
                  <a:srgbClr val="333333"/>
                </a:solidFill>
                <a:effectLst/>
                <a:highlight>
                  <a:srgbClr val="FFFFFF"/>
                </a:highlight>
                <a:latin typeface="Times New Roman" panose="02020603050405020304" pitchFamily="18" charset="0"/>
                <a:cs typeface="Times New Roman" panose="02020603050405020304" pitchFamily="18" charset="0"/>
              </a:rPr>
              <a:t>1. Đại lý làm thủ tục hải quan là doanh nghiệp đáp ứng đủ điều kiện quy định tại khoản 1 Điều 20 Luật Hải quan, trong phạm vi được ủy quyền theo thỏa thuận trong hợp đồng ký với người có hàng hóa xuất khẩu, nhập khẩu (sau đây gọi là chủ hàng) thay mặt chủ hàng thực hiện toàn bộ hoặc một phần nghĩa vụ của người khai hải quan quy định tại khoản 3 Điều 18 Luật Hải quan.</a:t>
            </a:r>
            <a:endParaRPr lang="en-GB"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3EEE8-A58C-55B9-5E84-803B53C54B1B}"/>
              </a:ext>
            </a:extLst>
          </p:cNvPr>
          <p:cNvSpPr>
            <a:spLocks noGrp="1"/>
          </p:cNvSpPr>
          <p:nvPr>
            <p:ph type="title"/>
          </p:nvPr>
        </p:nvSpPr>
        <p:spPr/>
        <p:txBody>
          <a:bodyPr/>
          <a:lstStyle/>
          <a:p>
            <a:r>
              <a:rPr lang="en-US" dirty="0">
                <a:latin typeface="Times New Roman" panose="02020603050405020304" pitchFamily="18" charset="0"/>
                <a:ea typeface="MS Mincho" panose="02020609040205080304" pitchFamily="49" charset="-128"/>
              </a:rPr>
              <a:t>1</a:t>
            </a:r>
            <a:r>
              <a:rPr lang="en-US" sz="4400" dirty="0">
                <a:effectLst/>
                <a:latin typeface="Times New Roman" panose="02020603050405020304" pitchFamily="18" charset="0"/>
                <a:ea typeface="MS Mincho" panose="02020609040205080304" pitchFamily="49" charset="-128"/>
              </a:rPr>
              <a:t>.1. </a:t>
            </a:r>
            <a:r>
              <a:rPr lang="en-US" sz="4400" dirty="0" err="1">
                <a:effectLst/>
                <a:latin typeface="Times New Roman" panose="02020603050405020304" pitchFamily="18" charset="0"/>
                <a:ea typeface="MS Mincho" panose="02020609040205080304" pitchFamily="49" charset="-128"/>
              </a:rPr>
              <a:t>Khái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niệm</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và</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vai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trò</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của</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đại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lý</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làm</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thủ</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tục</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Hải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quan</a:t>
            </a:r>
            <a:endParaRPr lang="en-US" dirty="0"/>
          </a:p>
        </p:txBody>
      </p:sp>
      <p:sp>
        <p:nvSpPr>
          <p:cNvPr id="3" name="Content Placeholder 2">
            <a:extLst>
              <a:ext uri="{FF2B5EF4-FFF2-40B4-BE49-F238E27FC236}">
                <a16:creationId xmlns:a16="http://schemas.microsoft.com/office/drawing/2014/main" id="{73367522-A36F-B347-8101-B3AEFE2FA62C}"/>
              </a:ext>
            </a:extLst>
          </p:cNvPr>
          <p:cNvSpPr>
            <a:spLocks noGrp="1"/>
          </p:cNvSpPr>
          <p:nvPr>
            <p:ph idx="1"/>
          </p:nvPr>
        </p:nvSpPr>
        <p:spPr/>
        <p:txBody>
          <a:bodyPr>
            <a:normAutofit lnSpcReduction="10000"/>
          </a:bodyPr>
          <a:lstStyle/>
          <a:p>
            <a:pPr marL="0" indent="0" algn="just">
              <a:buNone/>
            </a:pPr>
            <a:r>
              <a:rPr lang="vi-VN" b="0" i="0">
                <a:solidFill>
                  <a:srgbClr val="333333"/>
                </a:solidFill>
                <a:effectLst/>
                <a:highlight>
                  <a:srgbClr val="FFFFFF"/>
                </a:highlight>
                <a:latin typeface="+mj-lt"/>
              </a:rPr>
              <a:t>2. Đại lý làm thủ tục hải quan (người đại diện theo pháp luật hoặc người được người đại diện theo pháp luật ủy quyền theo quy định của pháp luật) phải ký hợp đồng đại lý với chủ hàng. Người được cấp mã số nhân viên đại lý làm thủ tục hải quan thực hiện việc khai và làm thủ tục hải quan trên cơ sở hợp đồng đại lý đã ký với chủ hàng. Đại lý làm thủ tục hải quan chỉ xuất trình hợp đồng đại lý cho cơ quan hải quan để xác định trách nhiệm của các bên khi có hành vi vi phạm pháp luật về hải quan. Người đại diện theo pháp luật hoặc người được người đại diện theo pháp luật của đại lý làm thủ tục hải quan ủy quyền theo quy định của pháp luật thực hiện việc ký tên, đóng dấu trên tờ khai hải quan và các chứng từ thuộc hồ sơ hải quan khi thực hiện các công việc quy định tại khoản 3 Điều 18 Luật Hải quan.</a:t>
            </a:r>
            <a:endParaRPr lang="en-US">
              <a:latin typeface="+mj-lt"/>
            </a:endParaRPr>
          </a:p>
        </p:txBody>
      </p:sp>
    </p:spTree>
    <p:extLst>
      <p:ext uri="{BB962C8B-B14F-4D97-AF65-F5344CB8AC3E}">
        <p14:creationId xmlns:p14="http://schemas.microsoft.com/office/powerpoint/2010/main" val="2696689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3B8BC-AF3A-9CC6-6BF5-A374F28424DA}"/>
              </a:ext>
            </a:extLst>
          </p:cNvPr>
          <p:cNvSpPr>
            <a:spLocks noGrp="1"/>
          </p:cNvSpPr>
          <p:nvPr>
            <p:ph type="title"/>
          </p:nvPr>
        </p:nvSpPr>
        <p:spPr/>
        <p:txBody>
          <a:bodyPr/>
          <a:lstStyle/>
          <a:p>
            <a:r>
              <a:rPr lang="en-US" dirty="0">
                <a:latin typeface="Times New Roman" panose="02020603050405020304" pitchFamily="18" charset="0"/>
                <a:ea typeface="MS Mincho" panose="02020609040205080304" pitchFamily="49" charset="-128"/>
              </a:rPr>
              <a:t>1</a:t>
            </a:r>
            <a:r>
              <a:rPr lang="en-US" sz="4400" dirty="0">
                <a:effectLst/>
                <a:latin typeface="Times New Roman" panose="02020603050405020304" pitchFamily="18" charset="0"/>
                <a:ea typeface="MS Mincho" panose="02020609040205080304" pitchFamily="49" charset="-128"/>
              </a:rPr>
              <a:t>.1. </a:t>
            </a:r>
            <a:r>
              <a:rPr lang="en-US" sz="4400" dirty="0" err="1">
                <a:effectLst/>
                <a:latin typeface="Times New Roman" panose="02020603050405020304" pitchFamily="18" charset="0"/>
                <a:ea typeface="MS Mincho" panose="02020609040205080304" pitchFamily="49" charset="-128"/>
              </a:rPr>
              <a:t>Khái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niệm</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và</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vai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trò</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của</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đại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lý</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làm</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thủ</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tục</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Hải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quan</a:t>
            </a:r>
            <a:endParaRPr lang="en-US" dirty="0"/>
          </a:p>
        </p:txBody>
      </p:sp>
      <p:sp>
        <p:nvSpPr>
          <p:cNvPr id="3" name="Content Placeholder 2">
            <a:extLst>
              <a:ext uri="{FF2B5EF4-FFF2-40B4-BE49-F238E27FC236}">
                <a16:creationId xmlns:a16="http://schemas.microsoft.com/office/drawing/2014/main" id="{C3653C94-84DA-AF61-FC3E-651C639EC633}"/>
              </a:ext>
            </a:extLst>
          </p:cNvPr>
          <p:cNvSpPr>
            <a:spLocks noGrp="1"/>
          </p:cNvSpPr>
          <p:nvPr>
            <p:ph idx="1"/>
          </p:nvPr>
        </p:nvSpPr>
        <p:spPr/>
        <p:txBody>
          <a:bodyPr/>
          <a:lstStyle/>
          <a:p>
            <a:pPr marL="0" indent="0" algn="just">
              <a:buNone/>
            </a:pPr>
            <a:r>
              <a:rPr lang="vi-VN" b="0" i="0">
                <a:solidFill>
                  <a:srgbClr val="333333"/>
                </a:solidFill>
                <a:effectLst/>
                <a:highlight>
                  <a:srgbClr val="FFFFFF"/>
                </a:highlight>
                <a:latin typeface="+mj-lt"/>
              </a:rPr>
              <a:t>3. Đại lý làm thủ tục hải quan chỉ được khai và làm thủ tục hải quan cho hàng hóa xuất khẩu, nhập khẩu của chủ hàng sau khi chủ hàng thông báo cho cơ quan hải quan danh sách đại lý làm thủ tục hải quan được thay mặt chủ hàng để làm thủ tục hải quan đối với hàng hóa xuất khẩu, nhập khẩu của chủ hàng theo quy định tại khoản 6 Điều 14 Thông tư này.”</a:t>
            </a:r>
            <a:endParaRPr lang="en-US">
              <a:latin typeface="+mj-lt"/>
            </a:endParaRPr>
          </a:p>
        </p:txBody>
      </p:sp>
    </p:spTree>
    <p:extLst>
      <p:ext uri="{BB962C8B-B14F-4D97-AF65-F5344CB8AC3E}">
        <p14:creationId xmlns:p14="http://schemas.microsoft.com/office/powerpoint/2010/main" val="18734354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ea typeface="MS Mincho" panose="02020609040205080304" pitchFamily="49" charset="-128"/>
              </a:rPr>
              <a:t>1</a:t>
            </a:r>
            <a:r>
              <a:rPr lang="en-US" sz="4400" dirty="0">
                <a:effectLst/>
                <a:latin typeface="Times New Roman" panose="02020603050405020304" pitchFamily="18" charset="0"/>
                <a:ea typeface="MS Mincho" panose="02020609040205080304" pitchFamily="49" charset="-128"/>
              </a:rPr>
              <a:t>.1. </a:t>
            </a:r>
            <a:r>
              <a:rPr lang="en-US" sz="4400" dirty="0" err="1">
                <a:effectLst/>
                <a:latin typeface="Times New Roman" panose="02020603050405020304" pitchFamily="18" charset="0"/>
                <a:ea typeface="MS Mincho" panose="02020609040205080304" pitchFamily="49" charset="-128"/>
              </a:rPr>
              <a:t>Khái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niệm</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và</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vai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trò</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của</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đại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lý</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làm</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thủ</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tục</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Hải</a:t>
            </a:r>
            <a:r>
              <a:rPr lang="en-US" sz="4400" dirty="0">
                <a:effectLst/>
                <a:latin typeface="Times New Roman" panose="02020603050405020304" pitchFamily="18" charset="0"/>
                <a:ea typeface="MS Mincho" panose="02020609040205080304" pitchFamily="49" charset="-128"/>
              </a:rPr>
              <a:t> </a:t>
            </a:r>
            <a:r>
              <a:rPr lang="en-US" sz="44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p:cNvSpPr>
            <a:spLocks noGrp="1"/>
          </p:cNvSpPr>
          <p:nvPr>
            <p:ph idx="1"/>
          </p:nvPr>
        </p:nvSpPr>
        <p:spPr/>
        <p:txBody>
          <a:bodyPr/>
          <a:lstStyle/>
          <a:p>
            <a:pPr algn="just"/>
            <a:r>
              <a:rPr lang="vi-VN" b="0" i="0" u="none" strike="noStrike" dirty="0">
                <a:solidFill>
                  <a:srgbClr val="000000"/>
                </a:solidFill>
                <a:effectLst/>
                <a:latin typeface="Times New Roman" panose="02020603050405020304" pitchFamily="18" charset="0"/>
                <a:cs typeface="Times New Roman" panose="02020603050405020304" pitchFamily="18" charset="0"/>
              </a:rPr>
              <a:t>Đại lý hải quan hoạt động dựa trên hợp đồng ủy quyền với chủ hàng xuất nhập khẩu, và phải chịu trách nhiệm trong phạm vi được ủy quyền.</a:t>
            </a:r>
          </a:p>
          <a:p>
            <a:pPr algn="just"/>
            <a:r>
              <a:rPr lang="vi-VN" b="0" i="0" u="none" strike="noStrike" dirty="0">
                <a:solidFill>
                  <a:srgbClr val="000000"/>
                </a:solidFill>
                <a:effectLst/>
                <a:latin typeface="Times New Roman" panose="02020603050405020304" pitchFamily="18" charset="0"/>
                <a:cs typeface="Times New Roman" panose="02020603050405020304" pitchFamily="18" charset="0"/>
              </a:rPr>
              <a:t>Về bản chất, đại lý hải quan là đại lý hoạt động dựa trên hợp đồng ủy quyền với chủ hàng xuất nhập khẩu, và phải chịu trách nhiệm trong phạm vi được ủy quyền.</a:t>
            </a:r>
          </a:p>
          <a:p>
            <a:endParaRPr lang="en-GB"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500" dirty="0">
                <a:latin typeface="Times New Roman" panose="02020603050405020304" pitchFamily="18" charset="0"/>
                <a:ea typeface="MS Mincho" panose="02020609040205080304" pitchFamily="49" charset="-128"/>
              </a:rPr>
              <a:t>1</a:t>
            </a:r>
            <a:r>
              <a:rPr lang="en-US" sz="4500" dirty="0">
                <a:effectLst/>
                <a:latin typeface="Times New Roman" panose="02020603050405020304" pitchFamily="18" charset="0"/>
                <a:ea typeface="MS Mincho" panose="02020609040205080304" pitchFamily="49" charset="-128"/>
              </a:rPr>
              <a:t>.2. </a:t>
            </a:r>
            <a:r>
              <a:rPr lang="en-US" sz="4500" dirty="0" err="1">
                <a:effectLst/>
                <a:latin typeface="Times New Roman" panose="02020603050405020304" pitchFamily="18" charset="0"/>
                <a:ea typeface="MS Mincho" panose="02020609040205080304" pitchFamily="49" charset="-128"/>
              </a:rPr>
              <a:t>Điều</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kiện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làm</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đại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lý</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Hải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quan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và</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nhân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viên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đại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lý</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hải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quan</a:t>
            </a:r>
            <a:endParaRPr lang="en-GB" sz="4500" dirty="0"/>
          </a:p>
        </p:txBody>
      </p:sp>
      <p:sp>
        <p:nvSpPr>
          <p:cNvPr id="3" name="Content Placeholder 2"/>
          <p:cNvSpPr>
            <a:spLocks noGrp="1"/>
          </p:cNvSpPr>
          <p:nvPr>
            <p:ph idx="1"/>
          </p:nvPr>
        </p:nvSpPr>
        <p:spPr>
          <a:xfrm>
            <a:off x="838200" y="1825625"/>
            <a:ext cx="10725150" cy="4667250"/>
          </a:xfrm>
        </p:spPr>
        <p:txBody>
          <a:bodyPr>
            <a:noAutofit/>
          </a:bodyPr>
          <a:lstStyle/>
          <a:p>
            <a:pPr marL="0" indent="0" algn="l">
              <a:buNone/>
            </a:pPr>
            <a:r>
              <a:rPr lang="en-GB" b="1" i="0" u="none" strike="noStrike" baseline="0" dirty="0" err="1">
                <a:latin typeface="Times New Roman" panose="02020603050405020304" pitchFamily="18" charset="0"/>
                <a:cs typeface="Times New Roman" panose="02020603050405020304" pitchFamily="18" charset="0"/>
              </a:rPr>
              <a:t>Điều</a:t>
            </a:r>
            <a:r>
              <a:rPr lang="en-GB" b="1" i="0" u="none" strike="noStrike" baseline="0" dirty="0">
                <a:latin typeface="Times New Roman" panose="02020603050405020304" pitchFamily="18" charset="0"/>
                <a:cs typeface="Times New Roman" panose="02020603050405020304" pitchFamily="18" charset="0"/>
              </a:rPr>
              <a:t> 20. </a:t>
            </a:r>
            <a:r>
              <a:rPr lang="en-GB" b="1" i="0" u="none" strike="noStrike" baseline="0" dirty="0" err="1">
                <a:latin typeface="Times New Roman" panose="02020603050405020304" pitchFamily="18" charset="0"/>
                <a:cs typeface="Times New Roman" panose="02020603050405020304" pitchFamily="18" charset="0"/>
              </a:rPr>
              <a:t>Đại</a:t>
            </a:r>
            <a:r>
              <a:rPr lang="en-GB" b="1" i="0" u="none" strike="noStrike" baseline="0" dirty="0">
                <a:latin typeface="Times New Roman" panose="02020603050405020304" pitchFamily="18" charset="0"/>
                <a:cs typeface="Times New Roman" panose="02020603050405020304" pitchFamily="18" charset="0"/>
              </a:rPr>
              <a:t> </a:t>
            </a:r>
            <a:r>
              <a:rPr lang="en-GB" b="1" i="0" u="none" strike="noStrike" baseline="0" dirty="0" err="1">
                <a:latin typeface="Times New Roman" panose="02020603050405020304" pitchFamily="18" charset="0"/>
                <a:cs typeface="Times New Roman" panose="02020603050405020304" pitchFamily="18" charset="0"/>
              </a:rPr>
              <a:t>lý</a:t>
            </a:r>
            <a:r>
              <a:rPr lang="en-GB" b="1" i="0" u="none" strike="noStrike" baseline="0" dirty="0">
                <a:latin typeface="Times New Roman" panose="02020603050405020304" pitchFamily="18" charset="0"/>
                <a:cs typeface="Times New Roman" panose="02020603050405020304" pitchFamily="18" charset="0"/>
              </a:rPr>
              <a:t> </a:t>
            </a:r>
            <a:r>
              <a:rPr lang="en-GB" b="1" i="0" u="none" strike="noStrike" baseline="0" dirty="0" err="1">
                <a:latin typeface="Times New Roman" panose="02020603050405020304" pitchFamily="18" charset="0"/>
                <a:cs typeface="Times New Roman" panose="02020603050405020304" pitchFamily="18" charset="0"/>
              </a:rPr>
              <a:t>làm</a:t>
            </a:r>
            <a:r>
              <a:rPr lang="en-GB" b="1" i="0" u="none" strike="noStrike" baseline="0" dirty="0">
                <a:latin typeface="Times New Roman" panose="02020603050405020304" pitchFamily="18" charset="0"/>
                <a:cs typeface="Times New Roman" panose="02020603050405020304" pitchFamily="18" charset="0"/>
              </a:rPr>
              <a:t> </a:t>
            </a:r>
            <a:r>
              <a:rPr lang="en-GB" b="1" i="0" u="none" strike="noStrike" baseline="0" dirty="0" err="1">
                <a:latin typeface="Times New Roman" panose="02020603050405020304" pitchFamily="18" charset="0"/>
                <a:cs typeface="Times New Roman" panose="02020603050405020304" pitchFamily="18" charset="0"/>
              </a:rPr>
              <a:t>thủ</a:t>
            </a:r>
            <a:r>
              <a:rPr lang="en-GB" b="1" i="0" u="none" strike="noStrike" baseline="0" dirty="0">
                <a:latin typeface="Times New Roman" panose="02020603050405020304" pitchFamily="18" charset="0"/>
                <a:cs typeface="Times New Roman" panose="02020603050405020304" pitchFamily="18" charset="0"/>
              </a:rPr>
              <a:t> </a:t>
            </a:r>
            <a:r>
              <a:rPr lang="en-GB" b="1" i="0" u="none" strike="noStrike" baseline="0" dirty="0" err="1">
                <a:latin typeface="Times New Roman" panose="02020603050405020304" pitchFamily="18" charset="0"/>
                <a:cs typeface="Times New Roman" panose="02020603050405020304" pitchFamily="18" charset="0"/>
              </a:rPr>
              <a:t>tục</a:t>
            </a:r>
            <a:r>
              <a:rPr lang="en-GB" b="1" i="0" u="none" strike="noStrike" baseline="0" dirty="0">
                <a:latin typeface="Times New Roman" panose="02020603050405020304" pitchFamily="18" charset="0"/>
                <a:cs typeface="Times New Roman" panose="02020603050405020304" pitchFamily="18" charset="0"/>
              </a:rPr>
              <a:t> </a:t>
            </a:r>
            <a:r>
              <a:rPr lang="en-GB" b="1" i="0" u="none" strike="noStrike" baseline="0" dirty="0" err="1">
                <a:latin typeface="Times New Roman" panose="02020603050405020304" pitchFamily="18" charset="0"/>
                <a:cs typeface="Times New Roman" panose="02020603050405020304" pitchFamily="18" charset="0"/>
              </a:rPr>
              <a:t>hải</a:t>
            </a:r>
            <a:r>
              <a:rPr lang="en-GB" b="1" i="0" u="none" strike="noStrike" baseline="0" dirty="0">
                <a:latin typeface="Times New Roman" panose="02020603050405020304" pitchFamily="18" charset="0"/>
                <a:cs typeface="Times New Roman" panose="02020603050405020304" pitchFamily="18" charset="0"/>
              </a:rPr>
              <a:t> </a:t>
            </a:r>
            <a:r>
              <a:rPr lang="en-GB" b="1" i="0" u="none" strike="noStrike" baseline="0" dirty="0" err="1">
                <a:latin typeface="Times New Roman" panose="02020603050405020304" pitchFamily="18" charset="0"/>
                <a:cs typeface="Times New Roman" panose="02020603050405020304" pitchFamily="18" charset="0"/>
              </a:rPr>
              <a:t>quan</a:t>
            </a:r>
            <a:endParaRPr lang="en-GB" b="1" i="0" u="none" strike="noStrike" baseline="0" dirty="0">
              <a:latin typeface="Times New Roman" panose="02020603050405020304" pitchFamily="18" charset="0"/>
              <a:cs typeface="Times New Roman" panose="02020603050405020304" pitchFamily="18" charset="0"/>
            </a:endParaRPr>
          </a:p>
          <a:p>
            <a:pPr marL="0" indent="0" algn="l">
              <a:buNone/>
            </a:pPr>
            <a:r>
              <a:rPr lang="en-GB" b="0" i="0" u="none" strike="noStrike" baseline="0" dirty="0">
                <a:latin typeface="TimesNewRomanPSMT"/>
              </a:rPr>
              <a:t>1. </a:t>
            </a:r>
            <a:r>
              <a:rPr lang="en-GB" b="0" i="0" u="none" strike="noStrike" baseline="0" dirty="0" err="1">
                <a:latin typeface="TimesNewRomanPSMT"/>
              </a:rPr>
              <a:t>Điều</a:t>
            </a:r>
            <a:r>
              <a:rPr lang="en-GB" b="0" i="0" u="none" strike="noStrike" baseline="0" dirty="0">
                <a:latin typeface="TimesNewRomanPSMT"/>
              </a:rPr>
              <a:t> </a:t>
            </a:r>
            <a:r>
              <a:rPr lang="en-GB" b="0" i="0" u="none" strike="noStrike" baseline="0" dirty="0" err="1">
                <a:latin typeface="TimesNewRomanPSMT"/>
              </a:rPr>
              <a:t>kiện</a:t>
            </a:r>
            <a:r>
              <a:rPr lang="en-GB" b="0" i="0" u="none" strike="noStrike" baseline="0" dirty="0">
                <a:latin typeface="TimesNewRomanPSMT"/>
              </a:rPr>
              <a:t> </a:t>
            </a:r>
            <a:r>
              <a:rPr lang="en-GB" b="0" i="0" u="none" strike="noStrike" baseline="0" dirty="0" err="1">
                <a:latin typeface="TimesNewRomanPSMT"/>
              </a:rPr>
              <a:t>là</a:t>
            </a:r>
            <a:r>
              <a:rPr lang="en-GB" b="0" i="0" u="none" strike="noStrike" baseline="0" dirty="0">
                <a:latin typeface="TimesNewRomanPSMT"/>
              </a:rPr>
              <a:t> </a:t>
            </a:r>
            <a:r>
              <a:rPr lang="en-GB" b="0" i="0" u="none" strike="noStrike" baseline="0" dirty="0" err="1">
                <a:latin typeface="TimesNewRomanPSMT"/>
              </a:rPr>
              <a:t>đại</a:t>
            </a:r>
            <a:r>
              <a:rPr lang="en-GB" b="0" i="0" u="none" strike="noStrike" baseline="0" dirty="0">
                <a:latin typeface="TimesNewRomanPSMT"/>
              </a:rPr>
              <a:t> </a:t>
            </a:r>
            <a:r>
              <a:rPr lang="en-GB" b="0" i="0" u="none" strike="noStrike" baseline="0" dirty="0" err="1">
                <a:latin typeface="TimesNewRomanPSMT"/>
              </a:rPr>
              <a:t>lý</a:t>
            </a:r>
            <a:r>
              <a:rPr lang="en-GB" b="0" i="0" u="none" strike="noStrike" baseline="0" dirty="0">
                <a:latin typeface="TimesNewRomanPSMT"/>
              </a:rPr>
              <a:t> </a:t>
            </a:r>
            <a:r>
              <a:rPr lang="en-GB" b="0" i="0" u="none" strike="noStrike" baseline="0" dirty="0" err="1">
                <a:latin typeface="TimesNewRomanPSMT"/>
              </a:rPr>
              <a:t>làm</a:t>
            </a:r>
            <a:r>
              <a:rPr lang="en-GB" b="0" i="0" u="none" strike="noStrike" baseline="0" dirty="0">
                <a:latin typeface="TimesNewRomanPSMT"/>
              </a:rPr>
              <a:t> </a:t>
            </a:r>
            <a:r>
              <a:rPr lang="en-GB" b="0" i="0" u="none" strike="noStrike" baseline="0" dirty="0" err="1">
                <a:latin typeface="TimesNewRomanPSMT"/>
              </a:rPr>
              <a:t>thủ</a:t>
            </a:r>
            <a:r>
              <a:rPr lang="en-GB" b="0" i="0" u="none" strike="noStrike" baseline="0" dirty="0">
                <a:latin typeface="TimesNewRomanPSMT"/>
              </a:rPr>
              <a:t> </a:t>
            </a:r>
            <a:r>
              <a:rPr lang="en-GB" b="0" i="0" u="none" strike="noStrike" baseline="0" dirty="0" err="1">
                <a:latin typeface="TimesNewRomanPSMT"/>
              </a:rPr>
              <a:t>tục</a:t>
            </a:r>
            <a:r>
              <a:rPr lang="en-GB" b="0" i="0" u="none" strike="noStrike" baseline="0" dirty="0">
                <a:latin typeface="TimesNewRomanPSMT"/>
              </a:rPr>
              <a:t> </a:t>
            </a:r>
            <a:r>
              <a:rPr lang="en-GB" b="0" i="0" u="none" strike="noStrike" baseline="0" dirty="0" err="1">
                <a:latin typeface="TimesNewRomanPSMT"/>
              </a:rPr>
              <a:t>hải</a:t>
            </a:r>
            <a:r>
              <a:rPr lang="en-GB" b="0" i="0" u="none" strike="noStrike" baseline="0" dirty="0">
                <a:latin typeface="TimesNewRomanPSMT"/>
              </a:rPr>
              <a:t> </a:t>
            </a:r>
            <a:r>
              <a:rPr lang="en-GB" b="0" i="0" u="none" strike="noStrike" baseline="0" dirty="0" err="1">
                <a:latin typeface="TimesNewRomanPSMT"/>
              </a:rPr>
              <a:t>quan</a:t>
            </a:r>
            <a:r>
              <a:rPr lang="en-GB" b="0" i="0" u="none" strike="noStrike" baseline="0" dirty="0">
                <a:latin typeface="TimesNewRomanPSMT"/>
              </a:rPr>
              <a:t>:</a:t>
            </a:r>
          </a:p>
          <a:p>
            <a:pPr marL="0" indent="0" algn="l">
              <a:buNone/>
            </a:pPr>
            <a:r>
              <a:rPr lang="en-GB" b="0" i="0" u="none" strike="noStrike" baseline="0" dirty="0">
                <a:latin typeface="TimesNewRomanPSMT"/>
              </a:rPr>
              <a:t>a) </a:t>
            </a:r>
            <a:r>
              <a:rPr lang="en-GB" b="0" i="0" u="none" strike="noStrike" baseline="0" dirty="0" err="1">
                <a:latin typeface="TimesNewRomanPSMT"/>
              </a:rPr>
              <a:t>Có</a:t>
            </a:r>
            <a:r>
              <a:rPr lang="en-GB" b="0" i="0" u="none" strike="noStrike" baseline="0" dirty="0">
                <a:latin typeface="TimesNewRomanPSMT"/>
              </a:rPr>
              <a:t> </a:t>
            </a:r>
            <a:r>
              <a:rPr lang="en-GB" b="0" i="0" u="none" strike="noStrike" baseline="0" dirty="0" err="1">
                <a:latin typeface="TimesNewRomanPSMT"/>
              </a:rPr>
              <a:t>Giấy</a:t>
            </a:r>
            <a:r>
              <a:rPr lang="en-GB" b="0" i="0" u="none" strike="noStrike" baseline="0" dirty="0">
                <a:latin typeface="TimesNewRomanPSMT"/>
              </a:rPr>
              <a:t> </a:t>
            </a:r>
            <a:r>
              <a:rPr lang="en-GB" b="0" i="0" u="none" strike="noStrike" baseline="0" dirty="0" err="1">
                <a:latin typeface="TimesNewRomanPSMT"/>
              </a:rPr>
              <a:t>chứng</a:t>
            </a:r>
            <a:r>
              <a:rPr lang="en-GB" b="0" i="0" u="none" strike="noStrike" baseline="0" dirty="0">
                <a:latin typeface="TimesNewRomanPSMT"/>
              </a:rPr>
              <a:t> </a:t>
            </a:r>
            <a:r>
              <a:rPr lang="en-GB" b="0" i="0" u="none" strike="noStrike" baseline="0" dirty="0" err="1">
                <a:latin typeface="TimesNewRomanPSMT"/>
              </a:rPr>
              <a:t>nhận</a:t>
            </a:r>
            <a:r>
              <a:rPr lang="en-GB" b="0" i="0" u="none" strike="noStrike" baseline="0" dirty="0">
                <a:latin typeface="TimesNewRomanPSMT"/>
              </a:rPr>
              <a:t> </a:t>
            </a:r>
            <a:r>
              <a:rPr lang="en-GB" b="0" i="0" u="none" strike="noStrike" baseline="0" dirty="0" err="1">
                <a:latin typeface="TimesNewRomanPSMT"/>
              </a:rPr>
              <a:t>đăng</a:t>
            </a:r>
            <a:r>
              <a:rPr lang="en-GB" b="0" i="0" u="none" strike="noStrike" baseline="0" dirty="0">
                <a:latin typeface="TimesNewRomanPSMT"/>
              </a:rPr>
              <a:t> </a:t>
            </a:r>
            <a:r>
              <a:rPr lang="en-GB" b="0" i="0" u="none" strike="noStrike" baseline="0" dirty="0" err="1">
                <a:latin typeface="TimesNewRomanPSMT"/>
              </a:rPr>
              <a:t>ký</a:t>
            </a:r>
            <a:r>
              <a:rPr lang="en-GB" b="0" i="0" u="none" strike="noStrike" baseline="0" dirty="0">
                <a:latin typeface="TimesNewRomanPSMT"/>
              </a:rPr>
              <a:t> </a:t>
            </a:r>
            <a:r>
              <a:rPr lang="en-GB" b="0" i="0" u="none" strike="noStrike" baseline="0" dirty="0" err="1">
                <a:latin typeface="TimesNewRomanPSMT"/>
              </a:rPr>
              <a:t>kinh</a:t>
            </a:r>
            <a:r>
              <a:rPr lang="en-GB" b="0" i="0" u="none" strike="noStrike" baseline="0" dirty="0">
                <a:latin typeface="TimesNewRomanPSMT"/>
              </a:rPr>
              <a:t> </a:t>
            </a:r>
            <a:r>
              <a:rPr lang="en-GB" b="0" i="0" u="none" strike="noStrike" baseline="0" dirty="0" err="1">
                <a:latin typeface="TimesNewRomanPSMT"/>
              </a:rPr>
              <a:t>doanh</a:t>
            </a:r>
            <a:r>
              <a:rPr lang="en-GB" b="0" i="0" u="none" strike="noStrike" baseline="0" dirty="0">
                <a:latin typeface="TimesNewRomanPSMT"/>
              </a:rPr>
              <a:t> </a:t>
            </a:r>
            <a:r>
              <a:rPr lang="en-GB" b="0" i="0" u="none" strike="noStrike" baseline="0" dirty="0" err="1">
                <a:latin typeface="TimesNewRomanPSMT"/>
              </a:rPr>
              <a:t>hoặc</a:t>
            </a:r>
            <a:r>
              <a:rPr lang="en-GB" b="0" i="0" u="none" strike="noStrike" baseline="0" dirty="0">
                <a:latin typeface="TimesNewRomanPSMT"/>
              </a:rPr>
              <a:t> </a:t>
            </a:r>
            <a:r>
              <a:rPr lang="en-GB" b="0" i="0" u="none" strike="noStrike" baseline="0" dirty="0" err="1">
                <a:latin typeface="TimesNewRomanPSMT"/>
              </a:rPr>
              <a:t>Giấy</a:t>
            </a:r>
            <a:r>
              <a:rPr lang="en-GB" b="0" i="0" u="none" strike="noStrike" baseline="0" dirty="0">
                <a:latin typeface="TimesNewRomanPSMT"/>
              </a:rPr>
              <a:t> </a:t>
            </a:r>
            <a:r>
              <a:rPr lang="en-GB" b="0" i="0" u="none" strike="noStrike" baseline="0" dirty="0" err="1">
                <a:latin typeface="TimesNewRomanPSMT"/>
              </a:rPr>
              <a:t>chứng</a:t>
            </a:r>
            <a:r>
              <a:rPr lang="en-GB" b="0" i="0" u="none" strike="noStrike" baseline="0" dirty="0">
                <a:latin typeface="TimesNewRomanPSMT"/>
              </a:rPr>
              <a:t> </a:t>
            </a:r>
            <a:r>
              <a:rPr lang="en-GB" b="0" i="0" u="none" strike="noStrike" baseline="0" dirty="0" err="1">
                <a:latin typeface="TimesNewRomanPSMT"/>
              </a:rPr>
              <a:t>nhận</a:t>
            </a:r>
            <a:r>
              <a:rPr lang="en-GB" b="0" i="0" u="none" strike="noStrike" baseline="0" dirty="0">
                <a:latin typeface="TimesNewRomanPSMT"/>
              </a:rPr>
              <a:t> </a:t>
            </a:r>
            <a:r>
              <a:rPr lang="en-GB" b="0" i="0" u="none" strike="noStrike" baseline="0" dirty="0" err="1">
                <a:latin typeface="TimesNewRomanPSMT"/>
              </a:rPr>
              <a:t>đăng</a:t>
            </a:r>
            <a:r>
              <a:rPr lang="en-GB" b="0" i="0" u="none" strike="noStrike" baseline="0" dirty="0">
                <a:latin typeface="TimesNewRomanPSMT"/>
              </a:rPr>
              <a:t> </a:t>
            </a:r>
            <a:r>
              <a:rPr lang="en-GB" b="0" i="0" u="none" strike="noStrike" baseline="0" dirty="0" err="1">
                <a:latin typeface="TimesNewRomanPSMT"/>
              </a:rPr>
              <a:t>ký</a:t>
            </a:r>
            <a:r>
              <a:rPr lang="en-GB" b="0" i="0" u="none" strike="noStrike" baseline="0" dirty="0">
                <a:latin typeface="TimesNewRomanPSMT"/>
              </a:rPr>
              <a:t> </a:t>
            </a:r>
            <a:r>
              <a:rPr lang="en-GB" b="0" i="0" u="none" strike="noStrike" baseline="0" dirty="0" err="1">
                <a:latin typeface="TimesNewRomanPSMT"/>
              </a:rPr>
              <a:t>doanh</a:t>
            </a:r>
            <a:r>
              <a:rPr lang="en-GB" b="0" i="0" u="none" strike="noStrike" baseline="0" dirty="0">
                <a:latin typeface="TimesNewRomanPSMT"/>
              </a:rPr>
              <a:t> </a:t>
            </a:r>
            <a:r>
              <a:rPr lang="en-GB" b="0" i="0" u="none" strike="noStrike" baseline="0" dirty="0" err="1">
                <a:latin typeface="TimesNewRomanPSMT"/>
              </a:rPr>
              <a:t>nghiệp</a:t>
            </a:r>
            <a:r>
              <a:rPr lang="en-GB" dirty="0">
                <a:latin typeface="TimesNewRomanPSMT"/>
              </a:rPr>
              <a:t> </a:t>
            </a:r>
            <a:r>
              <a:rPr lang="en-GB" b="0" i="0" u="none" strike="noStrike" baseline="0" dirty="0" err="1">
                <a:latin typeface="TimesNewRomanPSMT"/>
              </a:rPr>
              <a:t>có</a:t>
            </a:r>
            <a:r>
              <a:rPr lang="en-GB" b="0" i="0" u="none" strike="noStrike" baseline="0" dirty="0">
                <a:latin typeface="TimesNewRomanPSMT"/>
              </a:rPr>
              <a:t> </a:t>
            </a:r>
            <a:r>
              <a:rPr lang="en-GB" b="0" i="0" u="none" strike="noStrike" baseline="0" dirty="0" err="1">
                <a:latin typeface="TimesNewRomanPSMT"/>
              </a:rPr>
              <a:t>ngành</a:t>
            </a:r>
            <a:r>
              <a:rPr lang="en-GB" b="0" i="0" u="none" strike="noStrike" baseline="0" dirty="0">
                <a:latin typeface="TimesNewRomanPSMT"/>
              </a:rPr>
              <a:t>, </a:t>
            </a:r>
            <a:r>
              <a:rPr lang="en-GB" b="0" i="0" u="none" strike="noStrike" baseline="0" dirty="0" err="1">
                <a:latin typeface="TimesNewRomanPSMT"/>
              </a:rPr>
              <a:t>nghề</a:t>
            </a:r>
            <a:r>
              <a:rPr lang="en-GB" b="0" i="0" u="none" strike="noStrike" baseline="0" dirty="0">
                <a:latin typeface="TimesNewRomanPSMT"/>
              </a:rPr>
              <a:t> </a:t>
            </a:r>
            <a:r>
              <a:rPr lang="en-GB" b="0" i="0" u="none" strike="noStrike" baseline="0" dirty="0" err="1">
                <a:latin typeface="TimesNewRomanPSMT"/>
              </a:rPr>
              <a:t>kinh</a:t>
            </a:r>
            <a:r>
              <a:rPr lang="en-GB" b="0" i="0" u="none" strike="noStrike" baseline="0" dirty="0">
                <a:latin typeface="TimesNewRomanPSMT"/>
              </a:rPr>
              <a:t> </a:t>
            </a:r>
            <a:r>
              <a:rPr lang="en-GB" b="0" i="0" u="none" strike="noStrike" baseline="0" dirty="0" err="1">
                <a:latin typeface="TimesNewRomanPSMT"/>
              </a:rPr>
              <a:t>doanh</a:t>
            </a:r>
            <a:r>
              <a:rPr lang="en-GB" b="0" i="0" u="none" strike="noStrike" baseline="0" dirty="0">
                <a:latin typeface="TimesNewRomanPSMT"/>
              </a:rPr>
              <a:t> </a:t>
            </a:r>
            <a:r>
              <a:rPr lang="en-GB" b="0" i="0" u="none" strike="noStrike" baseline="0" dirty="0" err="1">
                <a:latin typeface="TimesNewRomanPSMT"/>
              </a:rPr>
              <a:t>dịch</a:t>
            </a:r>
            <a:r>
              <a:rPr lang="en-GB" b="0" i="0" u="none" strike="noStrike" baseline="0" dirty="0">
                <a:latin typeface="TimesNewRomanPSMT"/>
              </a:rPr>
              <a:t> </a:t>
            </a:r>
            <a:r>
              <a:rPr lang="en-GB" b="0" i="0" u="none" strike="noStrike" baseline="0" dirty="0" err="1">
                <a:latin typeface="TimesNewRomanPSMT"/>
              </a:rPr>
              <a:t>vụ</a:t>
            </a:r>
            <a:r>
              <a:rPr lang="en-GB" b="0" i="0" u="none" strike="noStrike" baseline="0" dirty="0">
                <a:latin typeface="TimesNewRomanPSMT"/>
              </a:rPr>
              <a:t> </a:t>
            </a:r>
            <a:r>
              <a:rPr lang="en-GB" b="0" i="0" u="none" strike="noStrike" baseline="0" dirty="0" err="1">
                <a:latin typeface="TimesNewRomanPSMT"/>
              </a:rPr>
              <a:t>giao</a:t>
            </a:r>
            <a:r>
              <a:rPr lang="en-GB" b="0" i="0" u="none" strike="noStrike" baseline="0" dirty="0">
                <a:latin typeface="TimesNewRomanPSMT"/>
              </a:rPr>
              <a:t> </a:t>
            </a:r>
            <a:r>
              <a:rPr lang="en-GB" b="0" i="0" u="none" strike="noStrike" baseline="0" dirty="0" err="1">
                <a:latin typeface="TimesNewRomanPSMT"/>
              </a:rPr>
              <a:t>nhận</a:t>
            </a:r>
            <a:r>
              <a:rPr lang="en-GB" b="0" i="0" u="none" strike="noStrike" baseline="0" dirty="0">
                <a:latin typeface="TimesNewRomanPSMT"/>
              </a:rPr>
              <a:t> </a:t>
            </a:r>
            <a:r>
              <a:rPr lang="en-GB" b="0" i="0" u="none" strike="noStrike" baseline="0" dirty="0" err="1">
                <a:latin typeface="TimesNewRomanPSMT"/>
              </a:rPr>
              <a:t>hàng</a:t>
            </a:r>
            <a:r>
              <a:rPr lang="en-GB" b="0" i="0" u="none" strike="noStrike" baseline="0" dirty="0">
                <a:latin typeface="TimesNewRomanPSMT"/>
              </a:rPr>
              <a:t> </a:t>
            </a:r>
            <a:r>
              <a:rPr lang="en-GB" b="0" i="0" u="none" strike="noStrike" baseline="0" dirty="0" err="1">
                <a:latin typeface="TimesNewRomanPSMT"/>
              </a:rPr>
              <a:t>hóa</a:t>
            </a:r>
            <a:r>
              <a:rPr lang="en-GB" b="0" i="0" u="none" strike="noStrike" baseline="0" dirty="0">
                <a:latin typeface="TimesNewRomanPSMT"/>
              </a:rPr>
              <a:t> </a:t>
            </a:r>
            <a:r>
              <a:rPr lang="en-GB" b="0" i="0" u="none" strike="noStrike" baseline="0" dirty="0" err="1">
                <a:latin typeface="TimesNewRomanPSMT"/>
              </a:rPr>
              <a:t>hoặc</a:t>
            </a:r>
            <a:r>
              <a:rPr lang="en-GB" b="0" i="0" u="none" strike="noStrike" baseline="0" dirty="0">
                <a:latin typeface="TimesNewRomanPSMT"/>
              </a:rPr>
              <a:t> </a:t>
            </a:r>
            <a:r>
              <a:rPr lang="en-GB" b="0" i="0" u="none" strike="noStrike" baseline="0" dirty="0" err="1">
                <a:latin typeface="TimesNewRomanPSMT"/>
              </a:rPr>
              <a:t>đại</a:t>
            </a:r>
            <a:r>
              <a:rPr lang="en-GB" b="0" i="0" u="none" strike="noStrike" baseline="0" dirty="0">
                <a:latin typeface="TimesNewRomanPSMT"/>
              </a:rPr>
              <a:t> </a:t>
            </a:r>
            <a:r>
              <a:rPr lang="en-GB" b="0" i="0" u="none" strike="noStrike" baseline="0" dirty="0" err="1">
                <a:latin typeface="TimesNewRomanPSMT"/>
              </a:rPr>
              <a:t>lý</a:t>
            </a:r>
            <a:r>
              <a:rPr lang="en-GB" b="0" i="0" u="none" strike="noStrike" baseline="0" dirty="0">
                <a:latin typeface="TimesNewRomanPSMT"/>
              </a:rPr>
              <a:t> </a:t>
            </a:r>
            <a:r>
              <a:rPr lang="en-GB" b="0" i="0" u="none" strike="noStrike" baseline="0" dirty="0" err="1">
                <a:latin typeface="TimesNewRomanPSMT"/>
              </a:rPr>
              <a:t>làm</a:t>
            </a:r>
            <a:r>
              <a:rPr lang="en-GB" b="0" i="0" u="none" strike="noStrike" baseline="0" dirty="0">
                <a:latin typeface="TimesNewRomanPSMT"/>
              </a:rPr>
              <a:t> </a:t>
            </a:r>
            <a:r>
              <a:rPr lang="en-GB" b="0" i="0" u="none" strike="noStrike" baseline="0" dirty="0" err="1">
                <a:latin typeface="TimesNewRomanPSMT"/>
              </a:rPr>
              <a:t>thủ</a:t>
            </a:r>
            <a:r>
              <a:rPr lang="en-GB" b="0" i="0" u="none" strike="noStrike" baseline="0" dirty="0">
                <a:latin typeface="TimesNewRomanPSMT"/>
              </a:rPr>
              <a:t> </a:t>
            </a:r>
            <a:r>
              <a:rPr lang="en-GB" b="0" i="0" u="none" strike="noStrike" baseline="0" dirty="0" err="1">
                <a:latin typeface="TimesNewRomanPSMT"/>
              </a:rPr>
              <a:t>tục</a:t>
            </a:r>
            <a:r>
              <a:rPr lang="en-GB" b="0" i="0" u="none" strike="noStrike" baseline="0" dirty="0">
                <a:latin typeface="TimesNewRomanPSMT"/>
              </a:rPr>
              <a:t> </a:t>
            </a:r>
            <a:r>
              <a:rPr lang="en-GB" b="0" i="0" u="none" strike="noStrike" baseline="0" dirty="0" err="1">
                <a:latin typeface="TimesNewRomanPSMT"/>
              </a:rPr>
              <a:t>hải</a:t>
            </a:r>
            <a:r>
              <a:rPr lang="en-GB" b="0" i="0" u="none" strike="noStrike" baseline="0" dirty="0">
                <a:latin typeface="TimesNewRomanPSMT"/>
              </a:rPr>
              <a:t> </a:t>
            </a:r>
            <a:r>
              <a:rPr lang="en-GB" b="0" i="0" u="none" strike="noStrike" baseline="0" dirty="0" err="1">
                <a:latin typeface="TimesNewRomanPSMT"/>
              </a:rPr>
              <a:t>quan</a:t>
            </a:r>
            <a:r>
              <a:rPr lang="en-GB" b="0" i="0" u="none" strike="noStrike" baseline="0" dirty="0">
                <a:latin typeface="TimesNewRomanPSMT"/>
              </a:rPr>
              <a:t>;</a:t>
            </a:r>
          </a:p>
          <a:p>
            <a:pPr marL="0" indent="0" algn="l">
              <a:buNone/>
            </a:pPr>
            <a:r>
              <a:rPr lang="en-GB" b="0" i="0" u="none" strike="noStrike" baseline="0" dirty="0">
                <a:latin typeface="TimesNewRomanPSMT"/>
              </a:rPr>
              <a:t>b) </a:t>
            </a:r>
            <a:r>
              <a:rPr lang="en-GB" b="0" i="0" u="none" strike="noStrike" baseline="0" dirty="0" err="1">
                <a:latin typeface="TimesNewRomanPSMT"/>
              </a:rPr>
              <a:t>Có</a:t>
            </a:r>
            <a:r>
              <a:rPr lang="en-GB" b="0" i="0" u="none" strike="noStrike" baseline="0" dirty="0">
                <a:latin typeface="TimesNewRomanPSMT"/>
              </a:rPr>
              <a:t> </a:t>
            </a:r>
            <a:r>
              <a:rPr lang="en-GB" b="0" i="0" u="none" strike="noStrike" baseline="0" dirty="0" err="1">
                <a:latin typeface="TimesNewRomanPSMT"/>
              </a:rPr>
              <a:t>nhân</a:t>
            </a:r>
            <a:r>
              <a:rPr lang="en-GB" b="0" i="0" u="none" strike="noStrike" baseline="0" dirty="0">
                <a:latin typeface="TimesNewRomanPSMT"/>
              </a:rPr>
              <a:t> </a:t>
            </a:r>
            <a:r>
              <a:rPr lang="en-GB" b="0" i="0" u="none" strike="noStrike" baseline="0" dirty="0" err="1">
                <a:latin typeface="TimesNewRomanPSMT"/>
              </a:rPr>
              <a:t>viên</a:t>
            </a:r>
            <a:r>
              <a:rPr lang="en-GB" b="0" i="0" u="none" strike="noStrike" baseline="0" dirty="0">
                <a:latin typeface="TimesNewRomanPSMT"/>
              </a:rPr>
              <a:t> </a:t>
            </a:r>
            <a:r>
              <a:rPr lang="en-GB" b="0" i="0" u="none" strike="noStrike" baseline="0" dirty="0" err="1">
                <a:latin typeface="TimesNewRomanPSMT"/>
              </a:rPr>
              <a:t>đại</a:t>
            </a:r>
            <a:r>
              <a:rPr lang="en-GB" b="0" i="0" u="none" strike="noStrike" baseline="0" dirty="0">
                <a:latin typeface="TimesNewRomanPSMT"/>
              </a:rPr>
              <a:t> </a:t>
            </a:r>
            <a:r>
              <a:rPr lang="en-GB" b="0" i="0" u="none" strike="noStrike" baseline="0" dirty="0" err="1">
                <a:latin typeface="TimesNewRomanPSMT"/>
              </a:rPr>
              <a:t>lý</a:t>
            </a:r>
            <a:r>
              <a:rPr lang="en-GB" b="0" i="0" u="none" strike="noStrike" baseline="0" dirty="0">
                <a:latin typeface="TimesNewRomanPSMT"/>
              </a:rPr>
              <a:t> </a:t>
            </a:r>
            <a:r>
              <a:rPr lang="en-GB" b="0" i="0" u="none" strike="noStrike" baseline="0" dirty="0" err="1">
                <a:latin typeface="TimesNewRomanPSMT"/>
              </a:rPr>
              <a:t>làm</a:t>
            </a:r>
            <a:r>
              <a:rPr lang="en-GB" b="0" i="0" u="none" strike="noStrike" baseline="0" dirty="0">
                <a:latin typeface="TimesNewRomanPSMT"/>
              </a:rPr>
              <a:t> </a:t>
            </a:r>
            <a:r>
              <a:rPr lang="en-GB" b="0" i="0" u="none" strike="noStrike" baseline="0" dirty="0" err="1">
                <a:latin typeface="TimesNewRomanPSMT"/>
              </a:rPr>
              <a:t>thủ</a:t>
            </a:r>
            <a:r>
              <a:rPr lang="en-GB" b="0" i="0" u="none" strike="noStrike" baseline="0" dirty="0">
                <a:latin typeface="TimesNewRomanPSMT"/>
              </a:rPr>
              <a:t> </a:t>
            </a:r>
            <a:r>
              <a:rPr lang="en-GB" b="0" i="0" u="none" strike="noStrike" baseline="0" dirty="0" err="1">
                <a:latin typeface="TimesNewRomanPSMT"/>
              </a:rPr>
              <a:t>tục</a:t>
            </a:r>
            <a:r>
              <a:rPr lang="en-GB" b="0" i="0" u="none" strike="noStrike" baseline="0" dirty="0">
                <a:latin typeface="TimesNewRomanPSMT"/>
              </a:rPr>
              <a:t> </a:t>
            </a:r>
            <a:r>
              <a:rPr lang="en-GB" b="0" i="0" u="none" strike="noStrike" baseline="0" dirty="0" err="1">
                <a:latin typeface="TimesNewRomanPSMT"/>
              </a:rPr>
              <a:t>hải</a:t>
            </a:r>
            <a:r>
              <a:rPr lang="en-GB" b="0" i="0" u="none" strike="noStrike" baseline="0" dirty="0">
                <a:latin typeface="TimesNewRomanPSMT"/>
              </a:rPr>
              <a:t> </a:t>
            </a:r>
            <a:r>
              <a:rPr lang="en-GB" b="0" i="0" u="none" strike="noStrike" baseline="0" dirty="0" err="1">
                <a:latin typeface="TimesNewRomanPSMT"/>
              </a:rPr>
              <a:t>quan</a:t>
            </a:r>
            <a:r>
              <a:rPr lang="en-GB" b="0" i="0" u="none" strike="noStrike" baseline="0" dirty="0">
                <a:latin typeface="TimesNewRomanPSMT"/>
              </a:rPr>
              <a:t>;</a:t>
            </a:r>
          </a:p>
          <a:p>
            <a:pPr marL="0" indent="0" algn="l">
              <a:buNone/>
            </a:pPr>
            <a:r>
              <a:rPr lang="en-GB" b="0" i="0" u="none" strike="noStrike" baseline="0" dirty="0">
                <a:latin typeface="TimesNewRomanPSMT"/>
              </a:rPr>
              <a:t>c) </a:t>
            </a:r>
            <a:r>
              <a:rPr lang="en-GB" b="0" i="0" u="none" strike="noStrike" baseline="0" dirty="0" err="1">
                <a:latin typeface="TimesNewRomanPSMT"/>
              </a:rPr>
              <a:t>Có</a:t>
            </a:r>
            <a:r>
              <a:rPr lang="en-GB" b="0" i="0" u="none" strike="noStrike" baseline="0" dirty="0">
                <a:latin typeface="TimesNewRomanPSMT"/>
              </a:rPr>
              <a:t> </a:t>
            </a:r>
            <a:r>
              <a:rPr lang="en-GB" b="0" i="0" u="none" strike="noStrike" baseline="0" dirty="0" err="1">
                <a:latin typeface="TimesNewRomanPSMT"/>
              </a:rPr>
              <a:t>hạ</a:t>
            </a:r>
            <a:r>
              <a:rPr lang="en-GB" b="0" i="0" u="none" strike="noStrike" baseline="0" dirty="0">
                <a:latin typeface="TimesNewRomanPSMT"/>
              </a:rPr>
              <a:t> </a:t>
            </a:r>
            <a:r>
              <a:rPr lang="en-GB" b="0" i="0" u="none" strike="noStrike" baseline="0" dirty="0" err="1">
                <a:latin typeface="TimesNewRomanPSMT"/>
              </a:rPr>
              <a:t>tầng</a:t>
            </a:r>
            <a:r>
              <a:rPr lang="en-GB" b="0" i="0" u="none" strike="noStrike" baseline="0" dirty="0">
                <a:latin typeface="TimesNewRomanPSMT"/>
              </a:rPr>
              <a:t> </a:t>
            </a:r>
            <a:r>
              <a:rPr lang="en-GB" b="0" i="0" u="none" strike="noStrike" baseline="0" dirty="0" err="1">
                <a:latin typeface="TimesNewRomanPSMT"/>
              </a:rPr>
              <a:t>công</a:t>
            </a:r>
            <a:r>
              <a:rPr lang="en-GB" b="0" i="0" u="none" strike="noStrike" baseline="0" dirty="0">
                <a:latin typeface="TimesNewRomanPSMT"/>
              </a:rPr>
              <a:t> </a:t>
            </a:r>
            <a:r>
              <a:rPr lang="en-GB" b="0" i="0" u="none" strike="noStrike" baseline="0" dirty="0" err="1">
                <a:latin typeface="TimesNewRomanPSMT"/>
              </a:rPr>
              <a:t>nghệ</a:t>
            </a:r>
            <a:r>
              <a:rPr lang="en-GB" b="0" i="0" u="none" strike="noStrike" baseline="0" dirty="0">
                <a:latin typeface="TimesNewRomanPSMT"/>
              </a:rPr>
              <a:t> </a:t>
            </a:r>
            <a:r>
              <a:rPr lang="en-GB" b="0" i="0" u="none" strike="noStrike" baseline="0" dirty="0" err="1">
                <a:latin typeface="TimesNewRomanPSMT"/>
              </a:rPr>
              <a:t>thông</a:t>
            </a:r>
            <a:r>
              <a:rPr lang="en-GB" b="0" i="0" u="none" strike="noStrike" baseline="0" dirty="0">
                <a:latin typeface="TimesNewRomanPSMT"/>
              </a:rPr>
              <a:t> tin </a:t>
            </a:r>
            <a:r>
              <a:rPr lang="en-GB" b="0" i="0" u="none" strike="noStrike" baseline="0" dirty="0" err="1">
                <a:latin typeface="TimesNewRomanPSMT"/>
              </a:rPr>
              <a:t>đáp</a:t>
            </a:r>
            <a:r>
              <a:rPr lang="en-GB" b="0" i="0" u="none" strike="noStrike" baseline="0" dirty="0">
                <a:latin typeface="TimesNewRomanPSMT"/>
              </a:rPr>
              <a:t> </a:t>
            </a:r>
            <a:r>
              <a:rPr lang="en-GB" b="0" i="0" u="none" strike="noStrike" baseline="0" dirty="0" err="1">
                <a:latin typeface="TimesNewRomanPSMT"/>
              </a:rPr>
              <a:t>ứng</a:t>
            </a:r>
            <a:r>
              <a:rPr lang="en-GB" b="0" i="0" u="none" strike="noStrike" baseline="0" dirty="0">
                <a:latin typeface="TimesNewRomanPSMT"/>
              </a:rPr>
              <a:t> </a:t>
            </a:r>
            <a:r>
              <a:rPr lang="en-GB" b="0" i="0" u="none" strike="noStrike" baseline="0" dirty="0" err="1">
                <a:latin typeface="TimesNewRomanPSMT"/>
              </a:rPr>
              <a:t>điều</a:t>
            </a:r>
            <a:r>
              <a:rPr lang="en-GB" b="0" i="0" u="none" strike="noStrike" baseline="0" dirty="0">
                <a:latin typeface="TimesNewRomanPSMT"/>
              </a:rPr>
              <a:t> </a:t>
            </a:r>
            <a:r>
              <a:rPr lang="en-GB" b="0" i="0" u="none" strike="noStrike" baseline="0" dirty="0" err="1">
                <a:latin typeface="TimesNewRomanPSMT"/>
              </a:rPr>
              <a:t>kiện</a:t>
            </a:r>
            <a:r>
              <a:rPr lang="en-GB" b="0" i="0" u="none" strike="noStrike" baseline="0" dirty="0">
                <a:latin typeface="TimesNewRomanPSMT"/>
              </a:rPr>
              <a:t> </a:t>
            </a:r>
            <a:r>
              <a:rPr lang="en-GB" b="0" i="0" u="none" strike="noStrike" baseline="0" dirty="0" err="1">
                <a:latin typeface="TimesNewRomanPSMT"/>
              </a:rPr>
              <a:t>để</a:t>
            </a:r>
            <a:r>
              <a:rPr lang="en-GB" b="0" i="0" u="none" strike="noStrike" baseline="0" dirty="0">
                <a:latin typeface="TimesNewRomanPSMT"/>
              </a:rPr>
              <a:t> </a:t>
            </a:r>
            <a:r>
              <a:rPr lang="en-GB" b="0" i="0" u="none" strike="noStrike" baseline="0" dirty="0" err="1">
                <a:latin typeface="TimesNewRomanPSMT"/>
              </a:rPr>
              <a:t>thực</a:t>
            </a:r>
            <a:r>
              <a:rPr lang="en-GB" b="0" i="0" u="none" strike="noStrike" baseline="0" dirty="0">
                <a:latin typeface="TimesNewRomanPSMT"/>
              </a:rPr>
              <a:t> </a:t>
            </a:r>
            <a:r>
              <a:rPr lang="en-GB" b="0" i="0" u="none" strike="noStrike" baseline="0" dirty="0" err="1">
                <a:latin typeface="TimesNewRomanPSMT"/>
              </a:rPr>
              <a:t>hiện</a:t>
            </a:r>
            <a:r>
              <a:rPr lang="en-GB" b="0" i="0" u="none" strike="noStrike" baseline="0" dirty="0">
                <a:latin typeface="TimesNewRomanPSMT"/>
              </a:rPr>
              <a:t> </a:t>
            </a:r>
            <a:r>
              <a:rPr lang="en-GB" b="0" i="0" u="none" strike="noStrike" baseline="0" dirty="0" err="1">
                <a:latin typeface="TimesNewRomanPSMT"/>
              </a:rPr>
              <a:t>khai</a:t>
            </a:r>
            <a:r>
              <a:rPr lang="en-GB" b="0" i="0" u="none" strike="noStrike" baseline="0" dirty="0">
                <a:latin typeface="TimesNewRomanPSMT"/>
              </a:rPr>
              <a:t> </a:t>
            </a:r>
            <a:r>
              <a:rPr lang="en-GB" b="0" i="0" u="none" strike="noStrike" baseline="0" dirty="0" err="1">
                <a:latin typeface="TimesNewRomanPSMT"/>
              </a:rPr>
              <a:t>hải</a:t>
            </a:r>
            <a:r>
              <a:rPr lang="en-GB" b="0" i="0" u="none" strike="noStrike" baseline="0" dirty="0">
                <a:latin typeface="TimesNewRomanPSMT"/>
              </a:rPr>
              <a:t> </a:t>
            </a:r>
            <a:r>
              <a:rPr lang="en-GB" b="0" i="0" u="none" strike="noStrike" baseline="0" dirty="0" err="1">
                <a:latin typeface="TimesNewRomanPSMT"/>
              </a:rPr>
              <a:t>quan</a:t>
            </a:r>
            <a:r>
              <a:rPr lang="en-GB" b="0" i="0" u="none" strike="noStrike" baseline="0" dirty="0">
                <a:latin typeface="TimesNewRomanPSMT"/>
              </a:rPr>
              <a:t> </a:t>
            </a:r>
            <a:r>
              <a:rPr lang="en-GB" b="0" i="0" u="none" strike="noStrike" baseline="0" dirty="0" err="1">
                <a:latin typeface="TimesNewRomanPSMT"/>
              </a:rPr>
              <a:t>điện</a:t>
            </a:r>
            <a:r>
              <a:rPr lang="en-GB" b="0" i="0" u="none" strike="noStrike" baseline="0" dirty="0">
                <a:latin typeface="TimesNewRomanPSMT"/>
              </a:rPr>
              <a:t> </a:t>
            </a:r>
            <a:r>
              <a:rPr lang="en-GB" b="0" i="0" u="none" strike="noStrike" baseline="0" dirty="0" err="1">
                <a:latin typeface="TimesNewRomanPSMT"/>
              </a:rPr>
              <a:t>tử</a:t>
            </a:r>
            <a:r>
              <a:rPr lang="en-GB" dirty="0">
                <a:latin typeface="TimesNewRomanPSMT"/>
              </a:rPr>
              <a:t> </a:t>
            </a:r>
            <a:r>
              <a:rPr lang="en-GB" b="0" i="0" u="none" strike="noStrike" baseline="0" dirty="0" err="1">
                <a:latin typeface="TimesNewRomanPSMT"/>
              </a:rPr>
              <a:t>và</a:t>
            </a:r>
            <a:r>
              <a:rPr lang="en-GB" b="0" i="0" u="none" strike="noStrike" baseline="0" dirty="0">
                <a:latin typeface="TimesNewRomanPSMT"/>
              </a:rPr>
              <a:t> </a:t>
            </a:r>
            <a:r>
              <a:rPr lang="en-GB" b="0" i="0" u="none" strike="noStrike" baseline="0" dirty="0" err="1">
                <a:latin typeface="TimesNewRomanPSMT"/>
              </a:rPr>
              <a:t>các</a:t>
            </a:r>
            <a:r>
              <a:rPr lang="en-GB" b="0" i="0" u="none" strike="noStrike" baseline="0" dirty="0">
                <a:latin typeface="TimesNewRomanPSMT"/>
              </a:rPr>
              <a:t> </a:t>
            </a:r>
            <a:r>
              <a:rPr lang="en-GB" b="0" i="0" u="none" strike="noStrike" baseline="0" dirty="0" err="1">
                <a:latin typeface="TimesNewRomanPSMT"/>
              </a:rPr>
              <a:t>điều</a:t>
            </a:r>
            <a:r>
              <a:rPr lang="en-GB" b="0" i="0" u="none" strike="noStrike" baseline="0" dirty="0">
                <a:latin typeface="TimesNewRomanPSMT"/>
              </a:rPr>
              <a:t> </a:t>
            </a:r>
            <a:r>
              <a:rPr lang="en-GB" b="0" i="0" u="none" strike="noStrike" baseline="0" dirty="0" err="1">
                <a:latin typeface="TimesNewRomanPSMT"/>
              </a:rPr>
              <a:t>kiện</a:t>
            </a:r>
            <a:r>
              <a:rPr lang="en-GB" b="0" i="0" u="none" strike="noStrike" baseline="0" dirty="0">
                <a:latin typeface="TimesNewRomanPSMT"/>
              </a:rPr>
              <a:t> </a:t>
            </a:r>
            <a:r>
              <a:rPr lang="en-GB" b="0" i="0" u="none" strike="noStrike" baseline="0" dirty="0" err="1">
                <a:latin typeface="TimesNewRomanPSMT"/>
              </a:rPr>
              <a:t>khác</a:t>
            </a:r>
            <a:r>
              <a:rPr lang="en-GB" b="0" i="0" u="none" strike="noStrike" baseline="0" dirty="0">
                <a:latin typeface="TimesNewRomanPSMT"/>
              </a:rPr>
              <a:t> </a:t>
            </a:r>
            <a:r>
              <a:rPr lang="en-GB" b="0" i="0" u="none" strike="noStrike" baseline="0" dirty="0" err="1">
                <a:latin typeface="TimesNewRomanPSMT"/>
              </a:rPr>
              <a:t>theo</a:t>
            </a:r>
            <a:r>
              <a:rPr lang="en-GB" b="0" i="0" u="none" strike="noStrike" baseline="0" dirty="0">
                <a:latin typeface="TimesNewRomanPSMT"/>
              </a:rPr>
              <a:t> </a:t>
            </a:r>
            <a:r>
              <a:rPr lang="en-GB" b="0" i="0" u="none" strike="noStrike" baseline="0" dirty="0" err="1">
                <a:latin typeface="TimesNewRomanPSMT"/>
              </a:rPr>
              <a:t>quy</a:t>
            </a:r>
            <a:r>
              <a:rPr lang="en-GB" b="0" i="0" u="none" strike="noStrike" baseline="0" dirty="0">
                <a:latin typeface="TimesNewRomanPSMT"/>
              </a:rPr>
              <a:t> </a:t>
            </a:r>
            <a:r>
              <a:rPr lang="en-GB" b="0" i="0" u="none" strike="noStrike" baseline="0" dirty="0" err="1">
                <a:latin typeface="TimesNewRomanPSMT"/>
              </a:rPr>
              <a:t>định</a:t>
            </a:r>
            <a:r>
              <a:rPr lang="en-GB" b="0" i="0" u="none" strike="noStrike" baseline="0" dirty="0">
                <a:latin typeface="TimesNewRomanPSMT"/>
              </a:rPr>
              <a:t>.</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172FA-FF40-55CB-8681-C5E481D5A669}"/>
              </a:ext>
            </a:extLst>
          </p:cNvPr>
          <p:cNvSpPr>
            <a:spLocks noGrp="1"/>
          </p:cNvSpPr>
          <p:nvPr>
            <p:ph type="title"/>
          </p:nvPr>
        </p:nvSpPr>
        <p:spPr>
          <a:xfrm>
            <a:off x="304800" y="100965"/>
            <a:ext cx="11816080" cy="1325563"/>
          </a:xfrm>
        </p:spPr>
        <p:txBody>
          <a:bodyPr>
            <a:normAutofit/>
          </a:bodyPr>
          <a:lstStyle/>
          <a:p>
            <a:r>
              <a:rPr lang="vi-VN" sz="3200" b="1">
                <a:effectLst/>
                <a:latin typeface="Times New Roman" panose="02020603050405020304" pitchFamily="18" charset="0"/>
                <a:ea typeface="Times New Roman" panose="02020603050405020304" pitchFamily="18" charset="0"/>
              </a:rPr>
              <a:t>Điều 7. Tạm dừng, chấm dứt hoạt động </a:t>
            </a:r>
            <a:r>
              <a:rPr lang="en-US" sz="3200" b="1">
                <a:effectLst/>
                <a:latin typeface="Times New Roman" panose="02020603050405020304" pitchFamily="18" charset="0"/>
                <a:ea typeface="Times New Roman" panose="02020603050405020304" pitchFamily="18" charset="0"/>
              </a:rPr>
              <a:t>đ</a:t>
            </a:r>
            <a:r>
              <a:rPr lang="vi-VN" sz="3200" b="1">
                <a:effectLst/>
                <a:latin typeface="Times New Roman" panose="02020603050405020304" pitchFamily="18" charset="0"/>
                <a:ea typeface="Times New Roman" panose="02020603050405020304" pitchFamily="18" charset="0"/>
              </a:rPr>
              <a:t>ại lý làm thủ tục hải quan</a:t>
            </a:r>
            <a:endParaRPr lang="en-US" sz="3200"/>
          </a:p>
        </p:txBody>
      </p:sp>
      <p:sp>
        <p:nvSpPr>
          <p:cNvPr id="3" name="Content Placeholder 2">
            <a:extLst>
              <a:ext uri="{FF2B5EF4-FFF2-40B4-BE49-F238E27FC236}">
                <a16:creationId xmlns:a16="http://schemas.microsoft.com/office/drawing/2014/main" id="{41B49796-F857-A467-DC5E-B0C08EFBADC6}"/>
              </a:ext>
            </a:extLst>
          </p:cNvPr>
          <p:cNvSpPr>
            <a:spLocks noGrp="1"/>
          </p:cNvSpPr>
          <p:nvPr>
            <p:ph idx="1"/>
          </p:nvPr>
        </p:nvSpPr>
        <p:spPr>
          <a:xfrm>
            <a:off x="396240" y="1426528"/>
            <a:ext cx="11013440" cy="4565016"/>
          </a:xfrm>
        </p:spPr>
        <p:txBody>
          <a:bodyPr>
            <a:normAutofit fontScale="85000" lnSpcReduction="10000"/>
          </a:bodyPr>
          <a:lstStyle/>
          <a:p>
            <a:pPr marL="0" indent="0">
              <a:spcBef>
                <a:spcPts val="600"/>
              </a:spcBef>
              <a:buNone/>
            </a:pPr>
            <a:r>
              <a:rPr lang="en-US" sz="3800" b="1">
                <a:effectLst/>
                <a:latin typeface="Times New Roman" panose="02020603050405020304" pitchFamily="18" charset="0"/>
                <a:ea typeface="Times New Roman" panose="02020603050405020304" pitchFamily="18" charset="0"/>
              </a:rPr>
              <a:t>1</a:t>
            </a:r>
            <a:r>
              <a:rPr lang="vi-VN" sz="3800" b="1">
                <a:effectLst/>
                <a:latin typeface="Times New Roman" panose="02020603050405020304" pitchFamily="18" charset="0"/>
                <a:ea typeface="Times New Roman" panose="02020603050405020304" pitchFamily="18" charset="0"/>
              </a:rPr>
              <a:t>. Tạm dừng hoạt động</a:t>
            </a:r>
            <a:endParaRPr lang="en-US" sz="3800" b="1">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a) Đại lý làm thủ tục hải quan bị tạm dừng hoạt động trong các trường hợp sau đây:</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a.</a:t>
            </a:r>
            <a:r>
              <a:rPr lang="en-US" sz="3200">
                <a:effectLst/>
                <a:latin typeface="Times New Roman" panose="02020603050405020304" pitchFamily="18" charset="0"/>
                <a:ea typeface="Times New Roman" panose="02020603050405020304" pitchFamily="18" charset="0"/>
              </a:rPr>
              <a:t>1</a:t>
            </a:r>
            <a:r>
              <a:rPr lang="vi-VN" sz="3200">
                <a:effectLst/>
                <a:latin typeface="Times New Roman" panose="02020603050405020304" pitchFamily="18" charset="0"/>
                <a:ea typeface="Times New Roman" panose="02020603050405020304" pitchFamily="18" charset="0"/>
              </a:rPr>
              <a:t>) Hoạt động không đảm bảo các điều kiện quy định tại khoản 1 Điều 20 Luật Hải quan hoặc không hoạt động đ</a:t>
            </a:r>
            <a:r>
              <a:rPr lang="en-US" sz="3200">
                <a:effectLst/>
                <a:latin typeface="Times New Roman" panose="02020603050405020304" pitchFamily="18" charset="0"/>
                <a:ea typeface="Times New Roman" panose="02020603050405020304" pitchFamily="18" charset="0"/>
              </a:rPr>
              <a:t>ú</a:t>
            </a:r>
            <a:r>
              <a:rPr lang="vi-VN" sz="3200">
                <a:effectLst/>
                <a:latin typeface="Times New Roman" panose="02020603050405020304" pitchFamily="18" charset="0"/>
                <a:ea typeface="Times New Roman" panose="02020603050405020304" pitchFamily="18" charset="0"/>
              </a:rPr>
              <a:t>ng tên và địa chỉ đ</a:t>
            </a:r>
            <a:r>
              <a:rPr lang="en-US" sz="3200">
                <a:effectLst/>
                <a:latin typeface="Times New Roman" panose="02020603050405020304" pitchFamily="18" charset="0"/>
                <a:ea typeface="Times New Roman" panose="02020603050405020304" pitchFamily="18" charset="0"/>
              </a:rPr>
              <a:t>ã đ</a:t>
            </a:r>
            <a:r>
              <a:rPr lang="vi-VN" sz="3200">
                <a:effectLst/>
                <a:latin typeface="Times New Roman" panose="02020603050405020304" pitchFamily="18" charset="0"/>
                <a:ea typeface="Times New Roman" panose="02020603050405020304" pitchFamily="18" charset="0"/>
              </a:rPr>
              <a:t>ăng ký với cơ quan hải quan;</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a.2) Đại lý làm thủ tục hải quan không thực hiện quy định tại khoản 5 Điều 13 Thông tư này;</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a.3) Không thực hiện ch</a:t>
            </a:r>
            <a:r>
              <a:rPr lang="en-US" sz="3200">
                <a:effectLst/>
                <a:latin typeface="Times New Roman" panose="02020603050405020304" pitchFamily="18" charset="0"/>
                <a:ea typeface="Times New Roman" panose="02020603050405020304" pitchFamily="18" charset="0"/>
              </a:rPr>
              <a:t>ế</a:t>
            </a:r>
            <a:r>
              <a:rPr lang="vi-VN" sz="3200">
                <a:effectLst/>
                <a:latin typeface="Times New Roman" panose="02020603050405020304" pitchFamily="18" charset="0"/>
                <a:ea typeface="Times New Roman" panose="02020603050405020304" pitchFamily="18" charset="0"/>
              </a:rPr>
              <a:t> độ báo c</a:t>
            </a:r>
            <a:r>
              <a:rPr lang="en-US" sz="3200">
                <a:effectLst/>
                <a:latin typeface="Times New Roman" panose="02020603050405020304" pitchFamily="18" charset="0"/>
                <a:ea typeface="Times New Roman" panose="02020603050405020304" pitchFamily="18" charset="0"/>
              </a:rPr>
              <a:t>á</a:t>
            </a:r>
            <a:r>
              <a:rPr lang="vi-VN" sz="3200">
                <a:effectLst/>
                <a:latin typeface="Times New Roman" panose="02020603050405020304" pitchFamily="18" charset="0"/>
                <a:ea typeface="Times New Roman" panose="02020603050405020304" pitchFamily="18" charset="0"/>
              </a:rPr>
              <a:t>o hoặc thực hiện chế độ báo cáo không đúng, không đủ về nội dung hoặc không đúng thời hạn với cơ quan hải quan theo quy định tại Điều 13 Th</a:t>
            </a:r>
            <a:r>
              <a:rPr lang="en-US" sz="3200">
                <a:effectLst/>
                <a:latin typeface="Times New Roman" panose="02020603050405020304" pitchFamily="18" charset="0"/>
                <a:ea typeface="Times New Roman" panose="02020603050405020304" pitchFamily="18" charset="0"/>
              </a:rPr>
              <a:t>ô</a:t>
            </a:r>
            <a:r>
              <a:rPr lang="vi-VN" sz="3200">
                <a:effectLst/>
                <a:latin typeface="Times New Roman" panose="02020603050405020304" pitchFamily="18" charset="0"/>
                <a:ea typeface="Times New Roman" panose="02020603050405020304" pitchFamily="18" charset="0"/>
              </a:rPr>
              <a:t>ng tư này trong 03 l</a:t>
            </a:r>
            <a:r>
              <a:rPr lang="en-US" sz="3200">
                <a:effectLst/>
                <a:latin typeface="Times New Roman" panose="02020603050405020304" pitchFamily="18" charset="0"/>
                <a:ea typeface="Times New Roman" panose="02020603050405020304" pitchFamily="18" charset="0"/>
              </a:rPr>
              <a:t>ầ</a:t>
            </a:r>
            <a:r>
              <a:rPr lang="vi-VN" sz="3200">
                <a:effectLst/>
                <a:latin typeface="Times New Roman" panose="02020603050405020304" pitchFamily="18" charset="0"/>
                <a:ea typeface="Times New Roman" panose="02020603050405020304" pitchFamily="18" charset="0"/>
              </a:rPr>
              <a:t>n liên tiếp;</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a.4)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ại lý làm thủ tục hải quan có văn bản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ề nghị </a:t>
            </a:r>
            <a:r>
              <a:rPr lang="en-US" sz="3200">
                <a:effectLst/>
                <a:latin typeface="Times New Roman" panose="02020603050405020304" pitchFamily="18" charset="0"/>
                <a:ea typeface="Times New Roman" panose="02020603050405020304" pitchFamily="18" charset="0"/>
              </a:rPr>
              <a:t>t</a:t>
            </a:r>
            <a:r>
              <a:rPr lang="vi-VN" sz="3200">
                <a:effectLst/>
                <a:latin typeface="Times New Roman" panose="02020603050405020304" pitchFamily="18" charset="0"/>
                <a:ea typeface="Times New Roman" panose="02020603050405020304" pitchFamily="18" charset="0"/>
              </a:rPr>
              <a:t>ạ</a:t>
            </a:r>
            <a:r>
              <a:rPr lang="en-US" sz="3200">
                <a:effectLst/>
                <a:latin typeface="Times New Roman" panose="02020603050405020304" pitchFamily="18" charset="0"/>
                <a:ea typeface="Times New Roman" panose="02020603050405020304" pitchFamily="18" charset="0"/>
              </a:rPr>
              <a:t>m</a:t>
            </a:r>
            <a:r>
              <a:rPr lang="vi-VN" sz="3200">
                <a:effectLst/>
                <a:latin typeface="Times New Roman" panose="02020603050405020304" pitchFamily="18" charset="0"/>
                <a:ea typeface="Times New Roman" panose="02020603050405020304" pitchFamily="18" charset="0"/>
              </a:rPr>
              <a:t> dừng hoạt động.</a:t>
            </a:r>
            <a:endParaRPr lang="en-US" sz="3200">
              <a:effectLst/>
              <a:latin typeface="Times New Roman" panose="02020603050405020304" pitchFamily="18" charset="0"/>
              <a:ea typeface="Times New Roman" panose="02020603050405020304" pitchFamily="18" charset="0"/>
            </a:endParaRPr>
          </a:p>
          <a:p>
            <a:pPr marL="0" indent="0">
              <a:buNone/>
            </a:pPr>
            <a:endParaRPr lang="en-US"/>
          </a:p>
        </p:txBody>
      </p:sp>
    </p:spTree>
    <p:extLst>
      <p:ext uri="{BB962C8B-B14F-4D97-AF65-F5344CB8AC3E}">
        <p14:creationId xmlns:p14="http://schemas.microsoft.com/office/powerpoint/2010/main" val="2964358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15A41A-838A-9281-114F-6A82B85EA82E}"/>
              </a:ext>
            </a:extLst>
          </p:cNvPr>
          <p:cNvSpPr>
            <a:spLocks noGrp="1"/>
          </p:cNvSpPr>
          <p:nvPr>
            <p:ph idx="1"/>
          </p:nvPr>
        </p:nvSpPr>
        <p:spPr>
          <a:xfrm>
            <a:off x="304800" y="1310640"/>
            <a:ext cx="11582400" cy="5283200"/>
          </a:xfrm>
        </p:spPr>
        <p:txBody>
          <a:bodyPr>
            <a:normAutofit/>
          </a:bodyPr>
          <a:lstStyle/>
          <a:p>
            <a:pPr marL="0" indent="0">
              <a:spcBef>
                <a:spcPts val="600"/>
              </a:spcBef>
              <a:buNone/>
            </a:pPr>
            <a:r>
              <a:rPr lang="vi-VN" sz="2600">
                <a:effectLst/>
                <a:latin typeface="Times New Roman" panose="02020603050405020304" pitchFamily="18" charset="0"/>
                <a:ea typeface="Times New Roman" panose="02020603050405020304" pitchFamily="18" charset="0"/>
              </a:rPr>
              <a:t>b) T</a:t>
            </a:r>
            <a:r>
              <a:rPr lang="en-US" sz="2600">
                <a:effectLst/>
                <a:latin typeface="Times New Roman" panose="02020603050405020304" pitchFamily="18" charset="0"/>
                <a:ea typeface="Times New Roman" panose="02020603050405020304" pitchFamily="18" charset="0"/>
              </a:rPr>
              <a:t>ổ</a:t>
            </a:r>
            <a:r>
              <a:rPr lang="vi-VN" sz="2600">
                <a:effectLst/>
                <a:latin typeface="Times New Roman" panose="02020603050405020304" pitchFamily="18" charset="0"/>
                <a:ea typeface="Times New Roman" panose="02020603050405020304" pitchFamily="18" charset="0"/>
              </a:rPr>
              <a:t>ng cục trư</a:t>
            </a:r>
            <a:r>
              <a:rPr lang="en-US" sz="2600">
                <a:effectLst/>
                <a:latin typeface="Times New Roman" panose="02020603050405020304" pitchFamily="18" charset="0"/>
                <a:ea typeface="Times New Roman" panose="02020603050405020304" pitchFamily="18" charset="0"/>
              </a:rPr>
              <a:t>ở</a:t>
            </a:r>
            <a:r>
              <a:rPr lang="vi-VN" sz="2600">
                <a:effectLst/>
                <a:latin typeface="Times New Roman" panose="02020603050405020304" pitchFamily="18" charset="0"/>
                <a:ea typeface="Times New Roman" panose="02020603050405020304" pitchFamily="18" charset="0"/>
              </a:rPr>
              <a:t>ng Tổng cục Hải quan quyết định tạm d</a:t>
            </a:r>
            <a:r>
              <a:rPr lang="en-US" sz="2600">
                <a:effectLst/>
                <a:latin typeface="Times New Roman" panose="02020603050405020304" pitchFamily="18" charset="0"/>
                <a:ea typeface="Times New Roman" panose="02020603050405020304" pitchFamily="18" charset="0"/>
              </a:rPr>
              <a:t>ừn</a:t>
            </a:r>
            <a:r>
              <a:rPr lang="vi-VN" sz="2600">
                <a:effectLst/>
                <a:latin typeface="Times New Roman" panose="02020603050405020304" pitchFamily="18" charset="0"/>
                <a:ea typeface="Times New Roman" panose="02020603050405020304" pitchFamily="18" charset="0"/>
              </a:rPr>
              <a:t>g hoạt động đại lý làm thủ tục h</a:t>
            </a:r>
            <a:r>
              <a:rPr lang="en-US" sz="2600">
                <a:effectLst/>
                <a:latin typeface="Times New Roman" panose="02020603050405020304" pitchFamily="18" charset="0"/>
                <a:ea typeface="Times New Roman" panose="02020603050405020304" pitchFamily="18" charset="0"/>
              </a:rPr>
              <a:t>ả</a:t>
            </a:r>
            <a:r>
              <a:rPr lang="vi-VN" sz="2600">
                <a:effectLst/>
                <a:latin typeface="Times New Roman" panose="02020603050405020304" pitchFamily="18" charset="0"/>
                <a:ea typeface="Times New Roman" panose="02020603050405020304" pitchFamily="18" charset="0"/>
              </a:rPr>
              <a:t>i quan trong thời hạ</a:t>
            </a:r>
            <a:r>
              <a:rPr lang="en-US" sz="2600">
                <a:effectLst/>
                <a:latin typeface="Times New Roman" panose="02020603050405020304" pitchFamily="18" charset="0"/>
                <a:ea typeface="Times New Roman" panose="02020603050405020304" pitchFamily="18" charset="0"/>
              </a:rPr>
              <a:t>n</a:t>
            </a:r>
            <a:r>
              <a:rPr lang="vi-VN" sz="2600">
                <a:effectLst/>
                <a:latin typeface="Times New Roman" panose="02020603050405020304" pitchFamily="18" charset="0"/>
                <a:ea typeface="Times New Roman" panose="02020603050405020304" pitchFamily="18" charset="0"/>
              </a:rPr>
              <a:t> tối </a:t>
            </a:r>
            <a:r>
              <a:rPr lang="vi-VN" sz="3600" b="1">
                <a:solidFill>
                  <a:srgbClr val="FF0000"/>
                </a:solidFill>
                <a:effectLst/>
                <a:latin typeface="Times New Roman" panose="02020603050405020304" pitchFamily="18" charset="0"/>
                <a:ea typeface="Times New Roman" panose="02020603050405020304" pitchFamily="18" charset="0"/>
              </a:rPr>
              <a:t>đa 06 (sáu) tháng </a:t>
            </a:r>
            <a:r>
              <a:rPr lang="vi-VN" sz="2600">
                <a:effectLst/>
                <a:latin typeface="Times New Roman" panose="02020603050405020304" pitchFamily="18" charset="0"/>
                <a:ea typeface="Times New Roman" panose="02020603050405020304" pitchFamily="18" charset="0"/>
              </a:rPr>
              <a:t>đ</a:t>
            </a:r>
            <a:r>
              <a:rPr lang="en-US" sz="2600">
                <a:effectLst/>
                <a:latin typeface="Times New Roman" panose="02020603050405020304" pitchFamily="18" charset="0"/>
                <a:ea typeface="Times New Roman" panose="02020603050405020304" pitchFamily="18" charset="0"/>
              </a:rPr>
              <a:t>ố</a:t>
            </a:r>
            <a:r>
              <a:rPr lang="vi-VN" sz="2600">
                <a:effectLst/>
                <a:latin typeface="Times New Roman" panose="02020603050405020304" pitchFamily="18" charset="0"/>
                <a:ea typeface="Times New Roman" panose="02020603050405020304" pitchFamily="18" charset="0"/>
              </a:rPr>
              <a:t>i với các trường hợp quy định tại điểm a khoản này theo M</a:t>
            </a:r>
            <a:r>
              <a:rPr lang="en-US" sz="2600">
                <a:effectLst/>
                <a:latin typeface="Times New Roman" panose="02020603050405020304" pitchFamily="18" charset="0"/>
                <a:ea typeface="Times New Roman" panose="02020603050405020304" pitchFamily="18" charset="0"/>
              </a:rPr>
              <a:t>ẫ</a:t>
            </a:r>
            <a:r>
              <a:rPr lang="vi-VN" sz="2600">
                <a:effectLst/>
                <a:latin typeface="Times New Roman" panose="02020603050405020304" pitchFamily="18" charset="0"/>
                <a:ea typeface="Times New Roman" panose="02020603050405020304" pitchFamily="18" charset="0"/>
              </a:rPr>
              <a:t>u s</a:t>
            </a:r>
            <a:r>
              <a:rPr lang="en-US" sz="2600">
                <a:effectLst/>
                <a:latin typeface="Times New Roman" panose="02020603050405020304" pitchFamily="18" charset="0"/>
                <a:ea typeface="Times New Roman" panose="02020603050405020304" pitchFamily="18" charset="0"/>
              </a:rPr>
              <a:t>ố</a:t>
            </a:r>
            <a:r>
              <a:rPr lang="vi-VN" sz="2600">
                <a:effectLst/>
                <a:latin typeface="Times New Roman" panose="02020603050405020304" pitchFamily="18" charset="0"/>
                <a:ea typeface="Times New Roman" panose="02020603050405020304" pitchFamily="18" charset="0"/>
              </a:rPr>
              <a:t> 06A ban hành kèm Thông tư này.</a:t>
            </a:r>
            <a:endParaRPr lang="en-US" sz="2600">
              <a:effectLst/>
              <a:latin typeface="Times New Roman" panose="02020603050405020304" pitchFamily="18" charset="0"/>
              <a:ea typeface="Times New Roman" panose="02020603050405020304" pitchFamily="18" charset="0"/>
            </a:endParaRPr>
          </a:p>
          <a:p>
            <a:pPr>
              <a:spcBef>
                <a:spcPts val="600"/>
              </a:spcBef>
              <a:buFont typeface="Wingdings" panose="05000000000000000000" pitchFamily="2" charset="2"/>
              <a:buChar char="v"/>
            </a:pPr>
            <a:r>
              <a:rPr lang="vi-VN" sz="2600">
                <a:effectLst/>
                <a:latin typeface="Times New Roman" panose="02020603050405020304" pitchFamily="18" charset="0"/>
                <a:ea typeface="Times New Roman" panose="02020603050405020304" pitchFamily="18" charset="0"/>
              </a:rPr>
              <a:t>Trường hợp Cục Hải quan tỉnh, thành phố trong quá trình quản lý hoặc khi kiểm tra phát hiện vi phạm quy định tại tiết a.</a:t>
            </a:r>
            <a:r>
              <a:rPr lang="en-US" sz="2600">
                <a:effectLst/>
                <a:latin typeface="Times New Roman" panose="02020603050405020304" pitchFamily="18" charset="0"/>
                <a:ea typeface="Times New Roman" panose="02020603050405020304" pitchFamily="18" charset="0"/>
              </a:rPr>
              <a:t>1</a:t>
            </a:r>
            <a:r>
              <a:rPr lang="vi-VN" sz="2600">
                <a:effectLst/>
                <a:latin typeface="Times New Roman" panose="02020603050405020304" pitchFamily="18" charset="0"/>
                <a:ea typeface="Times New Roman" panose="02020603050405020304" pitchFamily="18" charset="0"/>
              </a:rPr>
              <a:t>, tiết a.2 và tiết a.3 điểm a khoản này thì báo cáo Tổng cục H</a:t>
            </a:r>
            <a:r>
              <a:rPr lang="en-US" sz="2600">
                <a:effectLst/>
                <a:latin typeface="Times New Roman" panose="02020603050405020304" pitchFamily="18" charset="0"/>
                <a:ea typeface="Times New Roman" panose="02020603050405020304" pitchFamily="18" charset="0"/>
              </a:rPr>
              <a:t>ả</a:t>
            </a:r>
            <a:r>
              <a:rPr lang="vi-VN" sz="2600">
                <a:effectLst/>
                <a:latin typeface="Times New Roman" panose="02020603050405020304" pitchFamily="18" charset="0"/>
                <a:ea typeface="Times New Roman" panose="02020603050405020304" pitchFamily="18" charset="0"/>
              </a:rPr>
              <a:t>i quan thực hiện việc tạm dừng hoạt động đại lý làm thủ tục hải quan theo quy định tại Điều này.</a:t>
            </a:r>
            <a:endParaRPr lang="en-US" sz="2600">
              <a:effectLst/>
              <a:latin typeface="Times New Roman" panose="02020603050405020304" pitchFamily="18" charset="0"/>
              <a:ea typeface="Times New Roman" panose="02020603050405020304" pitchFamily="18" charset="0"/>
            </a:endParaRPr>
          </a:p>
          <a:p>
            <a:pPr>
              <a:spcBef>
                <a:spcPts val="600"/>
              </a:spcBef>
              <a:buFont typeface="Wingdings" panose="05000000000000000000" pitchFamily="2" charset="2"/>
              <a:buChar char="v"/>
            </a:pPr>
            <a:r>
              <a:rPr lang="vi-VN" sz="2600">
                <a:effectLst/>
                <a:latin typeface="Times New Roman" panose="02020603050405020304" pitchFamily="18" charset="0"/>
                <a:ea typeface="Times New Roman" panose="02020603050405020304" pitchFamily="18" charset="0"/>
              </a:rPr>
              <a:t>Trường hợp đại lý làm thủ tục hải quan đề nghị tạm dừng hoạt động thì có công văn gửi T</a:t>
            </a:r>
            <a:r>
              <a:rPr lang="en-US" sz="2600">
                <a:effectLst/>
                <a:latin typeface="Times New Roman" panose="02020603050405020304" pitchFamily="18" charset="0"/>
                <a:ea typeface="Times New Roman" panose="02020603050405020304" pitchFamily="18" charset="0"/>
              </a:rPr>
              <a:t>ổ</a:t>
            </a:r>
            <a:r>
              <a:rPr lang="vi-VN" sz="2600">
                <a:effectLst/>
                <a:latin typeface="Times New Roman" panose="02020603050405020304" pitchFamily="18" charset="0"/>
                <a:ea typeface="Times New Roman" panose="02020603050405020304" pitchFamily="18" charset="0"/>
              </a:rPr>
              <a:t>ng cục Hải quan theo M</a:t>
            </a:r>
            <a:r>
              <a:rPr lang="en-US" sz="2600">
                <a:effectLst/>
                <a:latin typeface="Times New Roman" panose="02020603050405020304" pitchFamily="18" charset="0"/>
                <a:ea typeface="Times New Roman" panose="02020603050405020304" pitchFamily="18" charset="0"/>
              </a:rPr>
              <a:t>ẫ</a:t>
            </a:r>
            <a:r>
              <a:rPr lang="vi-VN" sz="2600">
                <a:effectLst/>
                <a:latin typeface="Times New Roman" panose="02020603050405020304" pitchFamily="18" charset="0"/>
                <a:ea typeface="Times New Roman" panose="02020603050405020304" pitchFamily="18" charset="0"/>
              </a:rPr>
              <a:t>u số 12 ban hành kèm Thông tư này. </a:t>
            </a:r>
            <a:endParaRPr lang="en-US" sz="2600">
              <a:effectLst/>
              <a:latin typeface="Times New Roman" panose="02020603050405020304" pitchFamily="18" charset="0"/>
              <a:ea typeface="Times New Roman" panose="02020603050405020304" pitchFamily="18" charset="0"/>
            </a:endParaRPr>
          </a:p>
          <a:p>
            <a:pPr marL="0" indent="0">
              <a:spcBef>
                <a:spcPts val="600"/>
              </a:spcBef>
              <a:buNone/>
            </a:pPr>
            <a:r>
              <a:rPr lang="vi-VN" sz="3600" b="1">
                <a:solidFill>
                  <a:srgbClr val="FF0000"/>
                </a:solidFill>
                <a:effectLst/>
                <a:latin typeface="Times New Roman" panose="02020603050405020304" pitchFamily="18" charset="0"/>
                <a:ea typeface="Times New Roman" panose="02020603050405020304" pitchFamily="18" charset="0"/>
              </a:rPr>
              <a:t>Trong thời hạn 05 ngày làm việc </a:t>
            </a:r>
            <a:r>
              <a:rPr lang="vi-VN" sz="2600">
                <a:effectLst/>
                <a:latin typeface="Times New Roman" panose="02020603050405020304" pitchFamily="18" charset="0"/>
                <a:ea typeface="Times New Roman" panose="02020603050405020304" pitchFamily="18" charset="0"/>
              </a:rPr>
              <a:t>kể từ ngày nh</a:t>
            </a:r>
            <a:r>
              <a:rPr lang="en-US" sz="2600">
                <a:effectLst/>
                <a:latin typeface="Times New Roman" panose="02020603050405020304" pitchFamily="18" charset="0"/>
                <a:ea typeface="Times New Roman" panose="02020603050405020304" pitchFamily="18" charset="0"/>
              </a:rPr>
              <a:t>ậ</a:t>
            </a:r>
            <a:r>
              <a:rPr lang="vi-VN" sz="2600">
                <a:effectLst/>
                <a:latin typeface="Times New Roman" panose="02020603050405020304" pitchFamily="18" charset="0"/>
                <a:ea typeface="Times New Roman" panose="02020603050405020304" pitchFamily="18" charset="0"/>
              </a:rPr>
              <a:t>n được văn bản đề nghị của đại lý làm thủ tục hải quan hoặc báo cáo của Cục Hải quan t</a:t>
            </a:r>
            <a:r>
              <a:rPr lang="en-US" sz="2600">
                <a:effectLst/>
                <a:latin typeface="Times New Roman" panose="02020603050405020304" pitchFamily="18" charset="0"/>
                <a:ea typeface="Times New Roman" panose="02020603050405020304" pitchFamily="18" charset="0"/>
              </a:rPr>
              <a:t>ỉ</a:t>
            </a:r>
            <a:r>
              <a:rPr lang="vi-VN" sz="2600">
                <a:effectLst/>
                <a:latin typeface="Times New Roman" panose="02020603050405020304" pitchFamily="18" charset="0"/>
                <a:ea typeface="Times New Roman" panose="02020603050405020304" pitchFamily="18" charset="0"/>
              </a:rPr>
              <a:t>nh, thành phố, Tổng cục trư</a:t>
            </a:r>
            <a:r>
              <a:rPr lang="en-US" sz="2600">
                <a:effectLst/>
                <a:latin typeface="Times New Roman" panose="02020603050405020304" pitchFamily="18" charset="0"/>
                <a:ea typeface="Times New Roman" panose="02020603050405020304" pitchFamily="18" charset="0"/>
              </a:rPr>
              <a:t>ở</a:t>
            </a:r>
            <a:r>
              <a:rPr lang="vi-VN" sz="2600">
                <a:effectLst/>
                <a:latin typeface="Times New Roman" panose="02020603050405020304" pitchFamily="18" charset="0"/>
                <a:ea typeface="Times New Roman" panose="02020603050405020304" pitchFamily="18" charset="0"/>
              </a:rPr>
              <a:t>ng T</a:t>
            </a:r>
            <a:r>
              <a:rPr lang="en-US" sz="2600">
                <a:effectLst/>
                <a:latin typeface="Times New Roman" panose="02020603050405020304" pitchFamily="18" charset="0"/>
                <a:ea typeface="Times New Roman" panose="02020603050405020304" pitchFamily="18" charset="0"/>
              </a:rPr>
              <a:t>ổ</a:t>
            </a:r>
            <a:r>
              <a:rPr lang="vi-VN" sz="2600">
                <a:effectLst/>
                <a:latin typeface="Times New Roman" panose="02020603050405020304" pitchFamily="18" charset="0"/>
                <a:ea typeface="Times New Roman" panose="02020603050405020304" pitchFamily="18" charset="0"/>
              </a:rPr>
              <a:t>ng cục Hải quan ban hành quyết định tạm d</a:t>
            </a:r>
            <a:r>
              <a:rPr lang="en-US" sz="2600">
                <a:effectLst/>
                <a:latin typeface="Times New Roman" panose="02020603050405020304" pitchFamily="18" charset="0"/>
                <a:ea typeface="Times New Roman" panose="02020603050405020304" pitchFamily="18" charset="0"/>
              </a:rPr>
              <a:t>ừ</a:t>
            </a:r>
            <a:r>
              <a:rPr lang="vi-VN" sz="2600">
                <a:effectLst/>
                <a:latin typeface="Times New Roman" panose="02020603050405020304" pitchFamily="18" charset="0"/>
                <a:ea typeface="Times New Roman" panose="02020603050405020304" pitchFamily="18" charset="0"/>
              </a:rPr>
              <a:t>ng hoạt động đại lý làm thủ tục hải quan.</a:t>
            </a:r>
            <a:endParaRPr lang="en-US" sz="2600">
              <a:effectLst/>
              <a:latin typeface="Times New Roman" panose="02020603050405020304" pitchFamily="18" charset="0"/>
              <a:ea typeface="Times New Roman" panose="02020603050405020304" pitchFamily="18" charset="0"/>
            </a:endParaRPr>
          </a:p>
          <a:p>
            <a:pPr marL="0" indent="0">
              <a:buNone/>
            </a:pPr>
            <a:endParaRPr lang="en-US"/>
          </a:p>
        </p:txBody>
      </p:sp>
      <p:sp>
        <p:nvSpPr>
          <p:cNvPr id="4" name="Title 1">
            <a:extLst>
              <a:ext uri="{FF2B5EF4-FFF2-40B4-BE49-F238E27FC236}">
                <a16:creationId xmlns:a16="http://schemas.microsoft.com/office/drawing/2014/main" id="{C3F7F2F7-F563-5D44-BCA8-07FD3B8674BC}"/>
              </a:ext>
            </a:extLst>
          </p:cNvPr>
          <p:cNvSpPr>
            <a:spLocks noGrp="1"/>
          </p:cNvSpPr>
          <p:nvPr>
            <p:ph type="title"/>
          </p:nvPr>
        </p:nvSpPr>
        <p:spPr>
          <a:xfrm>
            <a:off x="304800" y="100965"/>
            <a:ext cx="11816080" cy="1325563"/>
          </a:xfrm>
        </p:spPr>
        <p:txBody>
          <a:bodyPr>
            <a:normAutofit/>
          </a:bodyPr>
          <a:lstStyle/>
          <a:p>
            <a:r>
              <a:rPr lang="vi-VN" sz="3200" b="1">
                <a:effectLst/>
                <a:latin typeface="Times New Roman" panose="02020603050405020304" pitchFamily="18" charset="0"/>
                <a:ea typeface="Times New Roman" panose="02020603050405020304" pitchFamily="18" charset="0"/>
              </a:rPr>
              <a:t>Điều 7. Tạm dừng, chấm dứt hoạt động </a:t>
            </a:r>
            <a:r>
              <a:rPr lang="en-US" sz="3200" b="1">
                <a:effectLst/>
                <a:latin typeface="Times New Roman" panose="02020603050405020304" pitchFamily="18" charset="0"/>
                <a:ea typeface="Times New Roman" panose="02020603050405020304" pitchFamily="18" charset="0"/>
              </a:rPr>
              <a:t>đ</a:t>
            </a:r>
            <a:r>
              <a:rPr lang="vi-VN" sz="3200" b="1">
                <a:effectLst/>
                <a:latin typeface="Times New Roman" panose="02020603050405020304" pitchFamily="18" charset="0"/>
                <a:ea typeface="Times New Roman" panose="02020603050405020304" pitchFamily="18" charset="0"/>
              </a:rPr>
              <a:t>ại lý làm thủ tục hải quan</a:t>
            </a:r>
            <a:endParaRPr lang="en-US" sz="3200"/>
          </a:p>
        </p:txBody>
      </p:sp>
    </p:spTree>
    <p:extLst>
      <p:ext uri="{BB962C8B-B14F-4D97-AF65-F5344CB8AC3E}">
        <p14:creationId xmlns:p14="http://schemas.microsoft.com/office/powerpoint/2010/main" val="3684529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67478F-18C9-EFA8-5E32-CD5C594EE922}"/>
              </a:ext>
            </a:extLst>
          </p:cNvPr>
          <p:cNvSpPr>
            <a:spLocks noGrp="1"/>
          </p:cNvSpPr>
          <p:nvPr>
            <p:ph idx="1"/>
          </p:nvPr>
        </p:nvSpPr>
        <p:spPr>
          <a:xfrm>
            <a:off x="629920" y="1426528"/>
            <a:ext cx="10901680" cy="4994592"/>
          </a:xfrm>
        </p:spPr>
        <p:txBody>
          <a:bodyPr>
            <a:normAutofit/>
          </a:bodyPr>
          <a:lstStyle/>
          <a:p>
            <a:pPr marL="0" indent="0">
              <a:buNone/>
            </a:pPr>
            <a:r>
              <a:rPr lang="vi-VN">
                <a:effectLst/>
                <a:latin typeface="Times New Roman" panose="02020603050405020304" pitchFamily="18" charset="0"/>
                <a:ea typeface="Times New Roman" panose="02020603050405020304" pitchFamily="18" charset="0"/>
              </a:rPr>
              <a:t>c) Trong thời hạn 06 (sáu) tháng kể từ ngày tạm dừng, nếu đại lý làm thủ tục hải quan khắc phục và c</a:t>
            </a:r>
            <a:r>
              <a:rPr lang="en-US">
                <a:effectLst/>
                <a:latin typeface="Times New Roman" panose="02020603050405020304" pitchFamily="18" charset="0"/>
                <a:ea typeface="Times New Roman" panose="02020603050405020304" pitchFamily="18" charset="0"/>
              </a:rPr>
              <a:t>ó</a:t>
            </a:r>
            <a:r>
              <a:rPr lang="vi-VN">
                <a:effectLst/>
                <a:latin typeface="Times New Roman" panose="02020603050405020304" pitchFamily="18" charset="0"/>
                <a:ea typeface="Times New Roman" panose="02020603050405020304" pitchFamily="18" charset="0"/>
              </a:rPr>
              <a:t> công văn đề nghị tiếp tục hoạt động g</a:t>
            </a:r>
            <a:r>
              <a:rPr lang="en-US">
                <a:effectLst/>
                <a:latin typeface="Times New Roman" panose="02020603050405020304" pitchFamily="18" charset="0"/>
                <a:ea typeface="Times New Roman" panose="02020603050405020304" pitchFamily="18" charset="0"/>
              </a:rPr>
              <a:t>ử</a:t>
            </a:r>
            <a:r>
              <a:rPr lang="vi-VN">
                <a:effectLst/>
                <a:latin typeface="Times New Roman" panose="02020603050405020304" pitchFamily="18" charset="0"/>
                <a:ea typeface="Times New Roman" panose="02020603050405020304" pitchFamily="18" charset="0"/>
              </a:rPr>
              <a:t>i Tổng cục Hải quan. </a:t>
            </a:r>
            <a:endParaRPr lang="en-US">
              <a:effectLst/>
              <a:latin typeface="Times New Roman" panose="02020603050405020304" pitchFamily="18" charset="0"/>
              <a:ea typeface="Times New Roman" panose="02020603050405020304" pitchFamily="18" charset="0"/>
            </a:endParaRPr>
          </a:p>
          <a:p>
            <a:pPr marL="0" indent="0">
              <a:buNone/>
            </a:pPr>
            <a:r>
              <a:rPr lang="vi-VN" sz="3200" b="1">
                <a:solidFill>
                  <a:srgbClr val="FF0000"/>
                </a:solidFill>
                <a:effectLst/>
                <a:latin typeface="Times New Roman" panose="02020603050405020304" pitchFamily="18" charset="0"/>
                <a:ea typeface="Times New Roman" panose="02020603050405020304" pitchFamily="18" charset="0"/>
              </a:rPr>
              <a:t>Trong thời hạn 15 ngày làm việc </a:t>
            </a:r>
            <a:r>
              <a:rPr lang="vi-VN">
                <a:effectLst/>
                <a:latin typeface="Times New Roman" panose="02020603050405020304" pitchFamily="18" charset="0"/>
                <a:ea typeface="Times New Roman" panose="02020603050405020304" pitchFamily="18" charset="0"/>
              </a:rPr>
              <a:t>kể từ ngày nhận được đề nghị của doanh nghiệp, Tổng cục trưởng T</a:t>
            </a:r>
            <a:r>
              <a:rPr lang="en-US">
                <a:effectLst/>
                <a:latin typeface="Times New Roman" panose="02020603050405020304" pitchFamily="18" charset="0"/>
                <a:ea typeface="Times New Roman" panose="02020603050405020304" pitchFamily="18" charset="0"/>
              </a:rPr>
              <a:t>ổ</a:t>
            </a:r>
            <a:r>
              <a:rPr lang="vi-VN">
                <a:effectLst/>
                <a:latin typeface="Times New Roman" panose="02020603050405020304" pitchFamily="18" charset="0"/>
                <a:ea typeface="Times New Roman" panose="02020603050405020304" pitchFamily="18" charset="0"/>
              </a:rPr>
              <a:t>ng cục Hải quan tổ chức thực hiện kiểm tra, xác minh điều kiện hoạt động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ại lý làm thủ tục hải quan của doanh nghiệp và ban hành quyết định cho phép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ại lý làm thủ tục hải quan được tiếp tục hoạt động theo M</a:t>
            </a:r>
            <a:r>
              <a:rPr lang="en-US">
                <a:effectLst/>
                <a:latin typeface="Times New Roman" panose="02020603050405020304" pitchFamily="18" charset="0"/>
                <a:ea typeface="Times New Roman" panose="02020603050405020304" pitchFamily="18" charset="0"/>
              </a:rPr>
              <a:t>ẫ</a:t>
            </a:r>
            <a:r>
              <a:rPr lang="vi-VN">
                <a:effectLst/>
                <a:latin typeface="Times New Roman" panose="02020603050405020304" pitchFamily="18" charset="0"/>
                <a:ea typeface="Times New Roman" panose="02020603050405020304" pitchFamily="18" charset="0"/>
              </a:rPr>
              <a:t>u 06</a:t>
            </a:r>
            <a:r>
              <a:rPr lang="en-US">
                <a:effectLst/>
                <a:latin typeface="Times New Roman" panose="02020603050405020304" pitchFamily="18" charset="0"/>
                <a:ea typeface="Times New Roman" panose="02020603050405020304" pitchFamily="18" charset="0"/>
              </a:rPr>
              <a:t>B</a:t>
            </a:r>
            <a:r>
              <a:rPr lang="vi-VN">
                <a:effectLst/>
                <a:latin typeface="Times New Roman" panose="02020603050405020304" pitchFamily="18" charset="0"/>
                <a:ea typeface="Times New Roman" panose="02020603050405020304" pitchFamily="18" charset="0"/>
              </a:rPr>
              <a:t> ban hành kèm theo Thông tư này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ối với trường hợp doanh nghiệp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áp </a:t>
            </a:r>
            <a:r>
              <a:rPr lang="en-US">
                <a:effectLst/>
                <a:latin typeface="Times New Roman" panose="02020603050405020304" pitchFamily="18" charset="0"/>
                <a:ea typeface="Times New Roman" panose="02020603050405020304" pitchFamily="18" charset="0"/>
              </a:rPr>
              <a:t>ứ</a:t>
            </a:r>
            <a:r>
              <a:rPr lang="vi-VN">
                <a:effectLst/>
                <a:latin typeface="Times New Roman" panose="02020603050405020304" pitchFamily="18" charset="0"/>
                <a:ea typeface="Times New Roman" panose="02020603050405020304" pitchFamily="18" charset="0"/>
              </a:rPr>
              <a:t>ng đ</a:t>
            </a:r>
            <a:r>
              <a:rPr lang="en-US">
                <a:effectLst/>
                <a:latin typeface="Times New Roman" panose="02020603050405020304" pitchFamily="18" charset="0"/>
                <a:ea typeface="Times New Roman" panose="02020603050405020304" pitchFamily="18" charset="0"/>
              </a:rPr>
              <a:t>ủ </a:t>
            </a:r>
            <a:r>
              <a:rPr lang="vi-VN">
                <a:effectLst/>
                <a:latin typeface="Times New Roman" panose="02020603050405020304" pitchFamily="18" charset="0"/>
                <a:ea typeface="Times New Roman" panose="02020603050405020304" pitchFamily="18" charset="0"/>
              </a:rPr>
              <a:t>điều kiện hoặc có v</a:t>
            </a:r>
            <a:r>
              <a:rPr lang="en-US">
                <a:effectLst/>
                <a:latin typeface="Times New Roman" panose="02020603050405020304" pitchFamily="18" charset="0"/>
                <a:ea typeface="Times New Roman" panose="02020603050405020304" pitchFamily="18" charset="0"/>
              </a:rPr>
              <a:t>ă</a:t>
            </a:r>
            <a:r>
              <a:rPr lang="vi-VN">
                <a:effectLst/>
                <a:latin typeface="Times New Roman" panose="02020603050405020304" pitchFamily="18" charset="0"/>
                <a:ea typeface="Times New Roman" panose="02020603050405020304" pitchFamily="18" charset="0"/>
              </a:rPr>
              <a:t>n b</a:t>
            </a:r>
            <a:r>
              <a:rPr lang="en-US">
                <a:effectLst/>
                <a:latin typeface="Times New Roman" panose="02020603050405020304" pitchFamily="18" charset="0"/>
                <a:ea typeface="Times New Roman" panose="02020603050405020304" pitchFamily="18" charset="0"/>
              </a:rPr>
              <a:t>ả</a:t>
            </a:r>
            <a:r>
              <a:rPr lang="vi-VN">
                <a:effectLst/>
                <a:latin typeface="Times New Roman" panose="02020603050405020304" pitchFamily="18" charset="0"/>
                <a:ea typeface="Times New Roman" panose="02020603050405020304" pitchFamily="18" charset="0"/>
              </a:rPr>
              <a:t>n trả l</a:t>
            </a:r>
            <a:r>
              <a:rPr lang="en-US">
                <a:effectLst/>
                <a:latin typeface="Times New Roman" panose="02020603050405020304" pitchFamily="18" charset="0"/>
                <a:ea typeface="Times New Roman" panose="02020603050405020304" pitchFamily="18" charset="0"/>
              </a:rPr>
              <a:t>ời</a:t>
            </a:r>
            <a:r>
              <a:rPr lang="vi-VN">
                <a:effectLst/>
                <a:latin typeface="Times New Roman" panose="02020603050405020304" pitchFamily="18" charset="0"/>
                <a:ea typeface="Times New Roman" panose="02020603050405020304" pitchFamily="18" charset="0"/>
              </a:rPr>
              <a:t> và nêu r</a:t>
            </a:r>
            <a:r>
              <a:rPr lang="en-US">
                <a:effectLst/>
                <a:latin typeface="Times New Roman" panose="02020603050405020304" pitchFamily="18" charset="0"/>
                <a:ea typeface="Times New Roman" panose="02020603050405020304" pitchFamily="18" charset="0"/>
              </a:rPr>
              <a:t>õ</a:t>
            </a:r>
            <a:r>
              <a:rPr lang="vi-VN">
                <a:effectLst/>
                <a:latin typeface="Times New Roman" panose="02020603050405020304" pitchFamily="18" charset="0"/>
                <a:ea typeface="Times New Roman" panose="02020603050405020304" pitchFamily="18" charset="0"/>
              </a:rPr>
              <a:t> lý do nếu không đáp ứng đủ điều kiện theo quy định.</a:t>
            </a:r>
            <a:endParaRPr lang="en-US">
              <a:effectLst/>
              <a:latin typeface="Times New Roman" panose="02020603050405020304" pitchFamily="18" charset="0"/>
              <a:ea typeface="Times New Roman" panose="02020603050405020304" pitchFamily="18" charset="0"/>
            </a:endParaRPr>
          </a:p>
          <a:p>
            <a:pPr marL="0" indent="0">
              <a:buNone/>
            </a:pPr>
            <a:endParaRPr lang="en-US"/>
          </a:p>
        </p:txBody>
      </p:sp>
      <p:sp>
        <p:nvSpPr>
          <p:cNvPr id="4" name="Title 1">
            <a:extLst>
              <a:ext uri="{FF2B5EF4-FFF2-40B4-BE49-F238E27FC236}">
                <a16:creationId xmlns:a16="http://schemas.microsoft.com/office/drawing/2014/main" id="{3ABB076C-0B54-4FDA-B105-0C9779039D8D}"/>
              </a:ext>
            </a:extLst>
          </p:cNvPr>
          <p:cNvSpPr>
            <a:spLocks noGrp="1"/>
          </p:cNvSpPr>
          <p:nvPr>
            <p:ph type="title"/>
          </p:nvPr>
        </p:nvSpPr>
        <p:spPr>
          <a:xfrm>
            <a:off x="304800" y="100965"/>
            <a:ext cx="11816080" cy="1325563"/>
          </a:xfrm>
        </p:spPr>
        <p:txBody>
          <a:bodyPr>
            <a:normAutofit/>
          </a:bodyPr>
          <a:lstStyle/>
          <a:p>
            <a:r>
              <a:rPr lang="vi-VN" sz="3200" b="1">
                <a:effectLst/>
                <a:latin typeface="Times New Roman" panose="02020603050405020304" pitchFamily="18" charset="0"/>
                <a:ea typeface="Times New Roman" panose="02020603050405020304" pitchFamily="18" charset="0"/>
              </a:rPr>
              <a:t>Điều 7. Tạm dừng, chấm dứt hoạt động </a:t>
            </a:r>
            <a:r>
              <a:rPr lang="en-US" sz="3200" b="1">
                <a:effectLst/>
                <a:latin typeface="Times New Roman" panose="02020603050405020304" pitchFamily="18" charset="0"/>
                <a:ea typeface="Times New Roman" panose="02020603050405020304" pitchFamily="18" charset="0"/>
              </a:rPr>
              <a:t>đ</a:t>
            </a:r>
            <a:r>
              <a:rPr lang="vi-VN" sz="3200" b="1">
                <a:effectLst/>
                <a:latin typeface="Times New Roman" panose="02020603050405020304" pitchFamily="18" charset="0"/>
                <a:ea typeface="Times New Roman" panose="02020603050405020304" pitchFamily="18" charset="0"/>
              </a:rPr>
              <a:t>ại lý làm thủ tục hải quan</a:t>
            </a:r>
            <a:endParaRPr lang="en-US" sz="3200"/>
          </a:p>
        </p:txBody>
      </p:sp>
    </p:spTree>
    <p:extLst>
      <p:ext uri="{BB962C8B-B14F-4D97-AF65-F5344CB8AC3E}">
        <p14:creationId xmlns:p14="http://schemas.microsoft.com/office/powerpoint/2010/main" val="507898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4BA956-9B36-1809-8F1F-083CF2DDC6C5}"/>
              </a:ext>
            </a:extLst>
          </p:cNvPr>
          <p:cNvSpPr>
            <a:spLocks noGrp="1"/>
          </p:cNvSpPr>
          <p:nvPr>
            <p:ph idx="1"/>
          </p:nvPr>
        </p:nvSpPr>
        <p:spPr>
          <a:xfrm>
            <a:off x="426720" y="1544320"/>
            <a:ext cx="10927080" cy="4856479"/>
          </a:xfrm>
        </p:spPr>
        <p:txBody>
          <a:bodyPr>
            <a:normAutofit lnSpcReduction="10000"/>
          </a:bodyPr>
          <a:lstStyle/>
          <a:p>
            <a:pPr marL="0" indent="0">
              <a:spcBef>
                <a:spcPts val="600"/>
              </a:spcBef>
              <a:buNone/>
            </a:pPr>
            <a:r>
              <a:rPr lang="vi-VN" sz="3600" b="1">
                <a:solidFill>
                  <a:srgbClr val="FF0000"/>
                </a:solidFill>
                <a:effectLst/>
                <a:latin typeface="Times New Roman" panose="02020603050405020304" pitchFamily="18" charset="0"/>
                <a:ea typeface="Times New Roman" panose="02020603050405020304" pitchFamily="18" charset="0"/>
              </a:rPr>
              <a:t>2. Ch</a:t>
            </a:r>
            <a:r>
              <a:rPr lang="en-US" sz="3600" b="1">
                <a:solidFill>
                  <a:srgbClr val="FF0000"/>
                </a:solidFill>
                <a:effectLst/>
                <a:latin typeface="Times New Roman" panose="02020603050405020304" pitchFamily="18" charset="0"/>
                <a:ea typeface="Times New Roman" panose="02020603050405020304" pitchFamily="18" charset="0"/>
              </a:rPr>
              <a:t>ấ</a:t>
            </a:r>
            <a:r>
              <a:rPr lang="vi-VN" sz="3600" b="1">
                <a:solidFill>
                  <a:srgbClr val="FF0000"/>
                </a:solidFill>
                <a:effectLst/>
                <a:latin typeface="Times New Roman" panose="02020603050405020304" pitchFamily="18" charset="0"/>
                <a:ea typeface="Times New Roman" panose="02020603050405020304" pitchFamily="18" charset="0"/>
              </a:rPr>
              <a:t>m dứt hoạt động</a:t>
            </a:r>
            <a:endParaRPr lang="en-US" sz="3600" b="1">
              <a:solidFill>
                <a:srgbClr val="FF0000"/>
              </a:solidFill>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a) Đại lý làm thủ tục hải quan bị chấm dứt hoạt động trong các trường hợp sau đây:</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a.</a:t>
            </a:r>
            <a:r>
              <a:rPr lang="en-US" sz="3000">
                <a:effectLst/>
                <a:latin typeface="Times New Roman" panose="02020603050405020304" pitchFamily="18" charset="0"/>
                <a:ea typeface="Times New Roman" panose="02020603050405020304" pitchFamily="18" charset="0"/>
              </a:rPr>
              <a:t>1</a:t>
            </a:r>
            <a:r>
              <a:rPr lang="vi-VN" sz="3000">
                <a:effectLst/>
                <a:latin typeface="Times New Roman" panose="02020603050405020304" pitchFamily="18" charset="0"/>
                <a:ea typeface="Times New Roman" panose="02020603050405020304" pitchFamily="18" charset="0"/>
              </a:rPr>
              <a:t>) Bị xử lý về hành v</a:t>
            </a:r>
            <a:r>
              <a:rPr lang="en-US" sz="3000">
                <a:effectLst/>
                <a:latin typeface="Times New Roman" panose="02020603050405020304" pitchFamily="18" charset="0"/>
                <a:ea typeface="Times New Roman" panose="02020603050405020304" pitchFamily="18" charset="0"/>
              </a:rPr>
              <a:t>i</a:t>
            </a:r>
            <a:r>
              <a:rPr lang="vi-VN" sz="3000">
                <a:effectLst/>
                <a:latin typeface="Times New Roman" panose="02020603050405020304" pitchFamily="18" charset="0"/>
                <a:ea typeface="Times New Roman" panose="02020603050405020304" pitchFamily="18" charset="0"/>
              </a:rPr>
              <a:t> buôn lậu; vận chuyển trái phép hàng h</a:t>
            </a:r>
            <a:r>
              <a:rPr lang="en-US" sz="3000">
                <a:effectLst/>
                <a:latin typeface="Times New Roman" panose="02020603050405020304" pitchFamily="18" charset="0"/>
                <a:ea typeface="Times New Roman" panose="02020603050405020304" pitchFamily="18" charset="0"/>
              </a:rPr>
              <a:t>ó</a:t>
            </a:r>
            <a:r>
              <a:rPr lang="vi-VN" sz="3000">
                <a:effectLst/>
                <a:latin typeface="Times New Roman" panose="02020603050405020304" pitchFamily="18" charset="0"/>
                <a:ea typeface="Times New Roman" panose="02020603050405020304" pitchFamily="18" charset="0"/>
              </a:rPr>
              <a:t>a, tiền tệ qua biên </a:t>
            </a:r>
            <a:r>
              <a:rPr lang="en-US" sz="3000">
                <a:effectLst/>
                <a:latin typeface="Times New Roman" panose="02020603050405020304" pitchFamily="18" charset="0"/>
                <a:ea typeface="Times New Roman" panose="02020603050405020304" pitchFamily="18" charset="0"/>
              </a:rPr>
              <a:t>giới;</a:t>
            </a:r>
            <a:r>
              <a:rPr lang="vi-VN" sz="3000">
                <a:effectLst/>
                <a:latin typeface="Times New Roman" panose="02020603050405020304" pitchFamily="18" charset="0"/>
                <a:ea typeface="Times New Roman" panose="02020603050405020304" pitchFamily="18" charset="0"/>
              </a:rPr>
              <a:t> sản xuất, buôn bán hàng c</a:t>
            </a:r>
            <a:r>
              <a:rPr lang="en-US" sz="3000">
                <a:effectLst/>
                <a:latin typeface="Times New Roman" panose="02020603050405020304" pitchFamily="18" charset="0"/>
                <a:ea typeface="Times New Roman" panose="02020603050405020304" pitchFamily="18" charset="0"/>
              </a:rPr>
              <a:t>ấ</a:t>
            </a:r>
            <a:r>
              <a:rPr lang="vi-VN" sz="3000">
                <a:effectLst/>
                <a:latin typeface="Times New Roman" panose="02020603050405020304" pitchFamily="18" charset="0"/>
                <a:ea typeface="Times New Roman" panose="02020603050405020304" pitchFamily="18" charset="0"/>
              </a:rPr>
              <a:t>m; trốn thuế đến mức bị truy cứu trách nhiệm hình sự;</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a.2) Có gian </a:t>
            </a:r>
            <a:r>
              <a:rPr lang="en-US" sz="3000">
                <a:effectLst/>
                <a:latin typeface="Times New Roman" panose="02020603050405020304" pitchFamily="18" charset="0"/>
                <a:ea typeface="Times New Roman" panose="02020603050405020304" pitchFamily="18" charset="0"/>
              </a:rPr>
              <a:t>l</a:t>
            </a:r>
            <a:r>
              <a:rPr lang="vi-VN" sz="3000">
                <a:effectLst/>
                <a:latin typeface="Times New Roman" panose="02020603050405020304" pitchFamily="18" charset="0"/>
                <a:ea typeface="Times New Roman" panose="02020603050405020304" pitchFamily="18" charset="0"/>
              </a:rPr>
              <a:t>ận trong việc cung cấp hồ sơ </a:t>
            </a:r>
            <a:r>
              <a:rPr lang="en-US" sz="3000">
                <a:effectLst/>
                <a:latin typeface="Times New Roman" panose="02020603050405020304" pitchFamily="18" charset="0"/>
                <a:ea typeface="Times New Roman" panose="02020603050405020304" pitchFamily="18" charset="0"/>
              </a:rPr>
              <a:t>đ</a:t>
            </a:r>
            <a:r>
              <a:rPr lang="vi-VN" sz="3000">
                <a:effectLst/>
                <a:latin typeface="Times New Roman" panose="02020603050405020304" pitchFamily="18" charset="0"/>
                <a:ea typeface="Times New Roman" panose="02020603050405020304" pitchFamily="18" charset="0"/>
              </a:rPr>
              <a:t>ề nghị công nhận đại lý làm thủ tục hải quan hoặc h</a:t>
            </a:r>
            <a:r>
              <a:rPr lang="en-US" sz="3000">
                <a:effectLst/>
                <a:latin typeface="Times New Roman" panose="02020603050405020304" pitchFamily="18" charset="0"/>
                <a:ea typeface="Times New Roman" panose="02020603050405020304" pitchFamily="18" charset="0"/>
              </a:rPr>
              <a:t>ồ</a:t>
            </a:r>
            <a:r>
              <a:rPr lang="vi-VN" sz="3000">
                <a:effectLst/>
                <a:latin typeface="Times New Roman" panose="02020603050405020304" pitchFamily="18" charset="0"/>
                <a:ea typeface="Times New Roman" panose="02020603050405020304" pitchFamily="18" charset="0"/>
              </a:rPr>
              <a:t> sơ đề nghị cấp mã số nhân viên </a:t>
            </a:r>
            <a:r>
              <a:rPr lang="en-US" sz="3000">
                <a:effectLst/>
                <a:latin typeface="Times New Roman" panose="02020603050405020304" pitchFamily="18" charset="0"/>
                <a:ea typeface="Times New Roman" panose="02020603050405020304" pitchFamily="18" charset="0"/>
              </a:rPr>
              <a:t>đ</a:t>
            </a:r>
            <a:r>
              <a:rPr lang="vi-VN" sz="3000">
                <a:effectLst/>
                <a:latin typeface="Times New Roman" panose="02020603050405020304" pitchFamily="18" charset="0"/>
                <a:ea typeface="Times New Roman" panose="02020603050405020304" pitchFamily="18" charset="0"/>
              </a:rPr>
              <a:t>ại lý làm thủ tục hả</a:t>
            </a:r>
            <a:r>
              <a:rPr lang="en-US" sz="3000">
                <a:effectLst/>
                <a:latin typeface="Times New Roman" panose="02020603050405020304" pitchFamily="18" charset="0"/>
                <a:ea typeface="Times New Roman" panose="02020603050405020304" pitchFamily="18" charset="0"/>
              </a:rPr>
              <a:t>i</a:t>
            </a:r>
            <a:r>
              <a:rPr lang="vi-VN" sz="3000">
                <a:effectLst/>
                <a:latin typeface="Times New Roman" panose="02020603050405020304" pitchFamily="18" charset="0"/>
                <a:ea typeface="Times New Roman" panose="02020603050405020304" pitchFamily="18" charset="0"/>
              </a:rPr>
              <a:t> quan cho cơ quan h</a:t>
            </a:r>
            <a:r>
              <a:rPr lang="en-US" sz="3000">
                <a:effectLst/>
                <a:latin typeface="Times New Roman" panose="02020603050405020304" pitchFamily="18" charset="0"/>
                <a:ea typeface="Times New Roman" panose="02020603050405020304" pitchFamily="18" charset="0"/>
              </a:rPr>
              <a:t>ả</a:t>
            </a:r>
            <a:r>
              <a:rPr lang="vi-VN" sz="3000">
                <a:effectLst/>
                <a:latin typeface="Times New Roman" panose="02020603050405020304" pitchFamily="18" charset="0"/>
                <a:ea typeface="Times New Roman" panose="02020603050405020304" pitchFamily="18" charset="0"/>
              </a:rPr>
              <a:t>i quan;</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a.3) Sử dụng bộ chứng từ không phải do chủ hàng cung cấp để làm thủ tục hải quan xuất khẩu, nhập khẩu hàng hóa;</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endParaRPr lang="en-US" sz="3000">
              <a:effectLst/>
              <a:latin typeface="Times New Roman" panose="02020603050405020304" pitchFamily="18" charset="0"/>
              <a:ea typeface="Times New Roman" panose="02020603050405020304" pitchFamily="18" charset="0"/>
            </a:endParaRPr>
          </a:p>
          <a:p>
            <a:pPr marL="0" indent="0">
              <a:buNone/>
            </a:pPr>
            <a:endParaRPr lang="en-US" sz="3000"/>
          </a:p>
        </p:txBody>
      </p:sp>
      <p:sp>
        <p:nvSpPr>
          <p:cNvPr id="4" name="Title 1">
            <a:extLst>
              <a:ext uri="{FF2B5EF4-FFF2-40B4-BE49-F238E27FC236}">
                <a16:creationId xmlns:a16="http://schemas.microsoft.com/office/drawing/2014/main" id="{52147002-E037-418F-5C82-148D0452F8B9}"/>
              </a:ext>
            </a:extLst>
          </p:cNvPr>
          <p:cNvSpPr>
            <a:spLocks noGrp="1"/>
          </p:cNvSpPr>
          <p:nvPr>
            <p:ph type="title"/>
          </p:nvPr>
        </p:nvSpPr>
        <p:spPr>
          <a:xfrm>
            <a:off x="304800" y="100965"/>
            <a:ext cx="11816080" cy="1325563"/>
          </a:xfrm>
        </p:spPr>
        <p:txBody>
          <a:bodyPr>
            <a:normAutofit/>
          </a:bodyPr>
          <a:lstStyle/>
          <a:p>
            <a:r>
              <a:rPr lang="vi-VN" sz="3200" b="1">
                <a:effectLst/>
                <a:latin typeface="Times New Roman" panose="02020603050405020304" pitchFamily="18" charset="0"/>
                <a:ea typeface="Times New Roman" panose="02020603050405020304" pitchFamily="18" charset="0"/>
              </a:rPr>
              <a:t>Điều 7. Tạm dừng, chấm dứt hoạt động </a:t>
            </a:r>
            <a:r>
              <a:rPr lang="en-US" sz="3200" b="1">
                <a:effectLst/>
                <a:latin typeface="Times New Roman" panose="02020603050405020304" pitchFamily="18" charset="0"/>
                <a:ea typeface="Times New Roman" panose="02020603050405020304" pitchFamily="18" charset="0"/>
              </a:rPr>
              <a:t>đ</a:t>
            </a:r>
            <a:r>
              <a:rPr lang="vi-VN" sz="3200" b="1">
                <a:effectLst/>
                <a:latin typeface="Times New Roman" panose="02020603050405020304" pitchFamily="18" charset="0"/>
                <a:ea typeface="Times New Roman" panose="02020603050405020304" pitchFamily="18" charset="0"/>
              </a:rPr>
              <a:t>ại lý làm thủ tục hải quan</a:t>
            </a:r>
            <a:endParaRPr lang="en-US" sz="3200"/>
          </a:p>
        </p:txBody>
      </p:sp>
    </p:spTree>
    <p:extLst>
      <p:ext uri="{BB962C8B-B14F-4D97-AF65-F5344CB8AC3E}">
        <p14:creationId xmlns:p14="http://schemas.microsoft.com/office/powerpoint/2010/main" val="3561360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3462F-4617-1CDC-C226-4A7D15F3B9A8}"/>
              </a:ext>
            </a:extLst>
          </p:cNvPr>
          <p:cNvSpPr>
            <a:spLocks noGrp="1"/>
          </p:cNvSpPr>
          <p:nvPr>
            <p:ph type="title"/>
          </p:nvPr>
        </p:nvSpPr>
        <p:spPr/>
        <p:txBody>
          <a:bodyPr/>
          <a:lstStyle/>
          <a:p>
            <a:r>
              <a:rPr lang="vi-VN" sz="4400" b="1">
                <a:effectLst/>
                <a:latin typeface="Times New Roman" panose="02020603050405020304" pitchFamily="18" charset="0"/>
                <a:ea typeface="Times New Roman" panose="02020603050405020304" pitchFamily="18" charset="0"/>
              </a:rPr>
              <a:t>Điều 7. Tạm dừng, chấm dứt hoạt động </a:t>
            </a:r>
            <a:r>
              <a:rPr lang="en-US" sz="4400" b="1">
                <a:effectLst/>
                <a:latin typeface="Times New Roman" panose="02020603050405020304" pitchFamily="18" charset="0"/>
                <a:ea typeface="Times New Roman" panose="02020603050405020304" pitchFamily="18" charset="0"/>
              </a:rPr>
              <a:t>đ</a:t>
            </a:r>
            <a:r>
              <a:rPr lang="vi-VN" sz="4400" b="1">
                <a:effectLst/>
                <a:latin typeface="Times New Roman" panose="02020603050405020304" pitchFamily="18" charset="0"/>
                <a:ea typeface="Times New Roman" panose="02020603050405020304" pitchFamily="18" charset="0"/>
              </a:rPr>
              <a:t>ại lý làm thủ tục hải quan</a:t>
            </a:r>
            <a:endParaRPr lang="en-US"/>
          </a:p>
        </p:txBody>
      </p:sp>
      <p:sp>
        <p:nvSpPr>
          <p:cNvPr id="3" name="Content Placeholder 2">
            <a:extLst>
              <a:ext uri="{FF2B5EF4-FFF2-40B4-BE49-F238E27FC236}">
                <a16:creationId xmlns:a16="http://schemas.microsoft.com/office/drawing/2014/main" id="{EBE368BD-2F12-D44F-B172-B90A91B34E8E}"/>
              </a:ext>
            </a:extLst>
          </p:cNvPr>
          <p:cNvSpPr>
            <a:spLocks noGrp="1"/>
          </p:cNvSpPr>
          <p:nvPr>
            <p:ph idx="1"/>
          </p:nvPr>
        </p:nvSpPr>
        <p:spPr>
          <a:xfrm>
            <a:off x="304800" y="1825625"/>
            <a:ext cx="11409680" cy="4667250"/>
          </a:xfrm>
        </p:spPr>
        <p:txBody>
          <a:bodyPr>
            <a:noAutofit/>
          </a:bodyPr>
          <a:lstStyle/>
          <a:p>
            <a:pPr marL="0" indent="0">
              <a:spcBef>
                <a:spcPts val="600"/>
              </a:spcBef>
              <a:buNone/>
            </a:pPr>
            <a:r>
              <a:rPr lang="vi-VN" sz="3000">
                <a:effectLst/>
                <a:latin typeface="Times New Roman" panose="02020603050405020304" pitchFamily="18" charset="0"/>
                <a:ea typeface="Times New Roman" panose="02020603050405020304" pitchFamily="18" charset="0"/>
              </a:rPr>
              <a:t>a.4) Quá thời hạn 06 (sáu) tháng kể từ ngày tạm dừng theo quy định tại tiết a.</a:t>
            </a:r>
            <a:r>
              <a:rPr lang="en-US" sz="3000">
                <a:effectLst/>
                <a:latin typeface="Times New Roman" panose="02020603050405020304" pitchFamily="18" charset="0"/>
                <a:ea typeface="Times New Roman" panose="02020603050405020304" pitchFamily="18" charset="0"/>
              </a:rPr>
              <a:t>1</a:t>
            </a:r>
            <a:r>
              <a:rPr lang="vi-VN" sz="3000">
                <a:effectLst/>
                <a:latin typeface="Times New Roman" panose="02020603050405020304" pitchFamily="18" charset="0"/>
                <a:ea typeface="Times New Roman" panose="02020603050405020304" pitchFamily="18" charset="0"/>
              </a:rPr>
              <a:t>, tiết </a:t>
            </a:r>
            <a:r>
              <a:rPr lang="en-US" sz="3000">
                <a:effectLst/>
                <a:latin typeface="Times New Roman" panose="02020603050405020304" pitchFamily="18" charset="0"/>
                <a:ea typeface="Times New Roman" panose="02020603050405020304" pitchFamily="18" charset="0"/>
              </a:rPr>
              <a:t>a</a:t>
            </a:r>
            <a:r>
              <a:rPr lang="vi-VN" sz="3000">
                <a:effectLst/>
                <a:latin typeface="Times New Roman" panose="02020603050405020304" pitchFamily="18" charset="0"/>
                <a:ea typeface="Times New Roman" panose="02020603050405020304" pitchFamily="18" charset="0"/>
              </a:rPr>
              <a:t>.2 và tiết a.3 điểm a khoản </a:t>
            </a:r>
            <a:r>
              <a:rPr lang="en-US" sz="3000">
                <a:effectLst/>
                <a:latin typeface="Times New Roman" panose="02020603050405020304" pitchFamily="18" charset="0"/>
                <a:ea typeface="Times New Roman" panose="02020603050405020304" pitchFamily="18" charset="0"/>
              </a:rPr>
              <a:t>1 </a:t>
            </a:r>
            <a:r>
              <a:rPr lang="vi-VN" sz="3000">
                <a:effectLst/>
                <a:latin typeface="Times New Roman" panose="02020603050405020304" pitchFamily="18" charset="0"/>
                <a:ea typeface="Times New Roman" panose="02020603050405020304" pitchFamily="18" charset="0"/>
              </a:rPr>
              <a:t>Điều này mà đại lý làm thủ tục hải quan không khắc phục và không có văn bản đề nghị tiếp tục hoạt động gửi Tổng cục Hải quan;</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a.5) Quá th</a:t>
            </a:r>
            <a:r>
              <a:rPr lang="en-US" sz="3000">
                <a:effectLst/>
                <a:latin typeface="Times New Roman" panose="02020603050405020304" pitchFamily="18" charset="0"/>
                <a:ea typeface="Times New Roman" panose="02020603050405020304" pitchFamily="18" charset="0"/>
              </a:rPr>
              <a:t>ời</a:t>
            </a:r>
            <a:r>
              <a:rPr lang="vi-VN" sz="3000">
                <a:effectLst/>
                <a:latin typeface="Times New Roman" panose="02020603050405020304" pitchFamily="18" charset="0"/>
                <a:ea typeface="Times New Roman" panose="02020603050405020304" pitchFamily="18" charset="0"/>
              </a:rPr>
              <a:t> hạn 06 (sáu) tháng k</a:t>
            </a:r>
            <a:r>
              <a:rPr lang="en-US" sz="3000">
                <a:effectLst/>
                <a:latin typeface="Times New Roman" panose="02020603050405020304" pitchFamily="18" charset="0"/>
                <a:ea typeface="Times New Roman" panose="02020603050405020304" pitchFamily="18" charset="0"/>
              </a:rPr>
              <a:t>ể</a:t>
            </a:r>
            <a:r>
              <a:rPr lang="vi-VN" sz="3000">
                <a:effectLst/>
                <a:latin typeface="Times New Roman" panose="02020603050405020304" pitchFamily="18" charset="0"/>
                <a:ea typeface="Times New Roman" panose="02020603050405020304" pitchFamily="18" charset="0"/>
              </a:rPr>
              <a:t> từ ngày tạm dừng hoạt động đối với trường hợp quy định tại tiết a.4 điểm a khoản </a:t>
            </a:r>
            <a:r>
              <a:rPr lang="en-US" sz="3000">
                <a:effectLst/>
                <a:latin typeface="Times New Roman" panose="02020603050405020304" pitchFamily="18" charset="0"/>
                <a:ea typeface="Times New Roman" panose="02020603050405020304" pitchFamily="18" charset="0"/>
              </a:rPr>
              <a:t>1 </a:t>
            </a:r>
            <a:r>
              <a:rPr lang="vi-VN" sz="3000">
                <a:effectLst/>
                <a:latin typeface="Times New Roman" panose="02020603050405020304" pitchFamily="18" charset="0"/>
                <a:ea typeface="Times New Roman" panose="02020603050405020304" pitchFamily="18" charset="0"/>
              </a:rPr>
              <a:t>Điều này mà đại lý </a:t>
            </a:r>
            <a:r>
              <a:rPr lang="en-US" sz="3000">
                <a:effectLst/>
                <a:latin typeface="Times New Roman" panose="02020603050405020304" pitchFamily="18" charset="0"/>
                <a:ea typeface="Times New Roman" panose="02020603050405020304" pitchFamily="18" charset="0"/>
              </a:rPr>
              <a:t>l</a:t>
            </a:r>
            <a:r>
              <a:rPr lang="vi-VN" sz="3000">
                <a:effectLst/>
                <a:latin typeface="Times New Roman" panose="02020603050405020304" pitchFamily="18" charset="0"/>
                <a:ea typeface="Times New Roman" panose="02020603050405020304" pitchFamily="18" charset="0"/>
              </a:rPr>
              <a:t>àm thủ tục hải quan không c</a:t>
            </a:r>
            <a:r>
              <a:rPr lang="en-US" sz="3000">
                <a:effectLst/>
                <a:latin typeface="Times New Roman" panose="02020603050405020304" pitchFamily="18" charset="0"/>
                <a:ea typeface="Times New Roman" panose="02020603050405020304" pitchFamily="18" charset="0"/>
              </a:rPr>
              <a:t>ó</a:t>
            </a:r>
            <a:r>
              <a:rPr lang="vi-VN" sz="3000">
                <a:effectLst/>
                <a:latin typeface="Times New Roman" panose="02020603050405020304" pitchFamily="18" charset="0"/>
                <a:ea typeface="Times New Roman" panose="02020603050405020304" pitchFamily="18" charset="0"/>
              </a:rPr>
              <a:t> đề nghị hoạt động trở lại;</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a.6) Doanh nghiệp hoạt động đại lý làm thủ tục h</a:t>
            </a:r>
            <a:r>
              <a:rPr lang="en-US" sz="3000">
                <a:effectLst/>
                <a:latin typeface="Times New Roman" panose="02020603050405020304" pitchFamily="18" charset="0"/>
                <a:ea typeface="Times New Roman" panose="02020603050405020304" pitchFamily="18" charset="0"/>
              </a:rPr>
              <a:t>ả</a:t>
            </a:r>
            <a:r>
              <a:rPr lang="vi-VN" sz="3000">
                <a:effectLst/>
                <a:latin typeface="Times New Roman" panose="02020603050405020304" pitchFamily="18" charset="0"/>
                <a:ea typeface="Times New Roman" panose="02020603050405020304" pitchFamily="18" charset="0"/>
              </a:rPr>
              <a:t>i quan giải thể hoặc phá sản theo quy định của Luật doanh nghiệp và Luật phá sản;</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a.7) Đại lý làm thủ tục hải quan có văn bản đề nghị chấm dứt hoạt động;</a:t>
            </a:r>
            <a:endParaRPr lang="en-US" sz="3000">
              <a:effectLst/>
              <a:latin typeface="Times New Roman" panose="02020603050405020304" pitchFamily="18" charset="0"/>
              <a:ea typeface="Times New Roman" panose="02020603050405020304" pitchFamily="18" charset="0"/>
            </a:endParaRPr>
          </a:p>
          <a:p>
            <a:pPr marL="0" indent="0">
              <a:buNone/>
            </a:pPr>
            <a:endParaRPr lang="en-US" sz="3000"/>
          </a:p>
        </p:txBody>
      </p:sp>
    </p:spTree>
    <p:extLst>
      <p:ext uri="{BB962C8B-B14F-4D97-AF65-F5344CB8AC3E}">
        <p14:creationId xmlns:p14="http://schemas.microsoft.com/office/powerpoint/2010/main" val="22729404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8A223-70D2-834F-679C-CB9FF42DC22D}"/>
              </a:ext>
            </a:extLst>
          </p:cNvPr>
          <p:cNvSpPr>
            <a:spLocks noGrp="1"/>
          </p:cNvSpPr>
          <p:nvPr>
            <p:ph type="title"/>
          </p:nvPr>
        </p:nvSpPr>
        <p:spPr/>
        <p:txBody>
          <a:bodyPr/>
          <a:lstStyle/>
          <a:p>
            <a:r>
              <a:rPr lang="vi-VN" sz="4400" b="1">
                <a:effectLst/>
                <a:latin typeface="Times New Roman" panose="02020603050405020304" pitchFamily="18" charset="0"/>
                <a:ea typeface="Times New Roman" panose="02020603050405020304" pitchFamily="18" charset="0"/>
              </a:rPr>
              <a:t>Điều 7. Tạm dừng, chấm dứt hoạt động </a:t>
            </a:r>
            <a:r>
              <a:rPr lang="en-US" sz="4400" b="1">
                <a:effectLst/>
                <a:latin typeface="Times New Roman" panose="02020603050405020304" pitchFamily="18" charset="0"/>
                <a:ea typeface="Times New Roman" panose="02020603050405020304" pitchFamily="18" charset="0"/>
              </a:rPr>
              <a:t>đ</a:t>
            </a:r>
            <a:r>
              <a:rPr lang="vi-VN" sz="4400" b="1">
                <a:effectLst/>
                <a:latin typeface="Times New Roman" panose="02020603050405020304" pitchFamily="18" charset="0"/>
                <a:ea typeface="Times New Roman" panose="02020603050405020304" pitchFamily="18" charset="0"/>
              </a:rPr>
              <a:t>ại lý làm thủ tục hải quan</a:t>
            </a:r>
            <a:endParaRPr lang="en-US"/>
          </a:p>
        </p:txBody>
      </p:sp>
      <p:sp>
        <p:nvSpPr>
          <p:cNvPr id="3" name="Content Placeholder 2">
            <a:extLst>
              <a:ext uri="{FF2B5EF4-FFF2-40B4-BE49-F238E27FC236}">
                <a16:creationId xmlns:a16="http://schemas.microsoft.com/office/drawing/2014/main" id="{459395AE-208B-59F0-1C47-FBCDD628E7A4}"/>
              </a:ext>
            </a:extLst>
          </p:cNvPr>
          <p:cNvSpPr>
            <a:spLocks noGrp="1"/>
          </p:cNvSpPr>
          <p:nvPr>
            <p:ph idx="1"/>
          </p:nvPr>
        </p:nvSpPr>
        <p:spPr>
          <a:xfrm>
            <a:off x="558800" y="1825624"/>
            <a:ext cx="11470640" cy="4667251"/>
          </a:xfrm>
        </p:spPr>
        <p:txBody>
          <a:bodyPr>
            <a:noAutofit/>
          </a:bodyPr>
          <a:lstStyle/>
          <a:p>
            <a:pPr marL="0" indent="0">
              <a:spcBef>
                <a:spcPts val="600"/>
              </a:spcBef>
              <a:buNone/>
            </a:pPr>
            <a:r>
              <a:rPr lang="vi-VN" sz="2700">
                <a:effectLst/>
                <a:latin typeface="Times New Roman" panose="02020603050405020304" pitchFamily="18" charset="0"/>
                <a:ea typeface="Times New Roman" panose="02020603050405020304" pitchFamily="18" charset="0"/>
              </a:rPr>
              <a:t>b) Đối với các trường hợp quy định tại tiết a.</a:t>
            </a:r>
            <a:r>
              <a:rPr lang="en-US" sz="2700">
                <a:effectLst/>
                <a:latin typeface="Times New Roman" panose="02020603050405020304" pitchFamily="18" charset="0"/>
                <a:ea typeface="Times New Roman" panose="02020603050405020304" pitchFamily="18" charset="0"/>
              </a:rPr>
              <a:t>1</a:t>
            </a:r>
            <a:r>
              <a:rPr lang="vi-VN" sz="2700">
                <a:effectLst/>
                <a:latin typeface="Times New Roman" panose="02020603050405020304" pitchFamily="18" charset="0"/>
                <a:ea typeface="Times New Roman" panose="02020603050405020304" pitchFamily="18" charset="0"/>
              </a:rPr>
              <a:t>, tiết a.2, tiết a.3, tiết a.4, tiết a.5 và tiết a.6 </a:t>
            </a:r>
            <a:r>
              <a:rPr lang="en-US" sz="2700">
                <a:effectLst/>
                <a:latin typeface="Times New Roman" panose="02020603050405020304" pitchFamily="18" charset="0"/>
                <a:ea typeface="Times New Roman" panose="02020603050405020304" pitchFamily="18" charset="0"/>
              </a:rPr>
              <a:t>điểm</a:t>
            </a:r>
            <a:r>
              <a:rPr lang="vi-VN" sz="2700">
                <a:effectLst/>
                <a:latin typeface="Times New Roman" panose="02020603050405020304" pitchFamily="18" charset="0"/>
                <a:ea typeface="Times New Roman" panose="02020603050405020304" pitchFamily="18" charset="0"/>
              </a:rPr>
              <a:t> a khoản này;</a:t>
            </a:r>
            <a:endParaRPr lang="en-US" sz="2700">
              <a:effectLst/>
              <a:latin typeface="Times New Roman" panose="02020603050405020304" pitchFamily="18" charset="0"/>
              <a:ea typeface="Times New Roman" panose="02020603050405020304" pitchFamily="18" charset="0"/>
            </a:endParaRPr>
          </a:p>
          <a:p>
            <a:pPr marL="0" indent="0">
              <a:spcBef>
                <a:spcPts val="600"/>
              </a:spcBef>
              <a:buNone/>
            </a:pPr>
            <a:r>
              <a:rPr lang="vi-VN" sz="2700">
                <a:effectLst/>
                <a:latin typeface="Times New Roman" panose="02020603050405020304" pitchFamily="18" charset="0"/>
                <a:ea typeface="Times New Roman" panose="02020603050405020304" pitchFamily="18" charset="0"/>
              </a:rPr>
              <a:t>b.</a:t>
            </a:r>
            <a:r>
              <a:rPr lang="en-US" sz="2700">
                <a:effectLst/>
                <a:latin typeface="Times New Roman" panose="02020603050405020304" pitchFamily="18" charset="0"/>
                <a:ea typeface="Times New Roman" panose="02020603050405020304" pitchFamily="18" charset="0"/>
              </a:rPr>
              <a:t>1</a:t>
            </a:r>
            <a:r>
              <a:rPr lang="vi-VN" sz="2700">
                <a:effectLst/>
                <a:latin typeface="Times New Roman" panose="02020603050405020304" pitchFamily="18" charset="0"/>
                <a:ea typeface="Times New Roman" panose="02020603050405020304" pitchFamily="18" charset="0"/>
              </a:rPr>
              <a:t>) Đối với các trường hợp quy định tại tiết a.</a:t>
            </a:r>
            <a:r>
              <a:rPr lang="en-US" sz="2700">
                <a:effectLst/>
                <a:latin typeface="Times New Roman" panose="02020603050405020304" pitchFamily="18" charset="0"/>
                <a:ea typeface="Times New Roman" panose="02020603050405020304" pitchFamily="18" charset="0"/>
              </a:rPr>
              <a:t>1</a:t>
            </a:r>
            <a:r>
              <a:rPr lang="vi-VN" sz="2700">
                <a:effectLst/>
                <a:latin typeface="Times New Roman" panose="02020603050405020304" pitchFamily="18" charset="0"/>
                <a:ea typeface="Times New Roman" panose="02020603050405020304" pitchFamily="18" charset="0"/>
              </a:rPr>
              <a:t>, tiết a.2, tiết a.3 và tiết a.6 </a:t>
            </a:r>
            <a:r>
              <a:rPr lang="en-US" sz="2700">
                <a:effectLst/>
                <a:latin typeface="Times New Roman" panose="02020603050405020304" pitchFamily="18" charset="0"/>
                <a:ea typeface="Times New Roman" panose="02020603050405020304" pitchFamily="18" charset="0"/>
              </a:rPr>
              <a:t>điểm</a:t>
            </a:r>
            <a:r>
              <a:rPr lang="vi-VN" sz="2700">
                <a:effectLst/>
                <a:latin typeface="Times New Roman" panose="02020603050405020304" pitchFamily="18" charset="0"/>
                <a:ea typeface="Times New Roman" panose="02020603050405020304" pitchFamily="18" charset="0"/>
              </a:rPr>
              <a:t> a khoản này, trong quá trình quản lý hoặc khi kiểm tra, phát hiện vi phạm thì </a:t>
            </a:r>
            <a:r>
              <a:rPr lang="vi-VN">
                <a:solidFill>
                  <a:srgbClr val="FF0000"/>
                </a:solidFill>
                <a:effectLst/>
                <a:latin typeface="Times New Roman" panose="02020603050405020304" pitchFamily="18" charset="0"/>
                <a:ea typeface="Times New Roman" panose="02020603050405020304" pitchFamily="18" charset="0"/>
              </a:rPr>
              <a:t>sau khi xử lý vi phạm, cơ quan hải quan các cấp báo cáo Tổng cục Hải quan ra quyết định ch</a:t>
            </a:r>
            <a:r>
              <a:rPr lang="en-US">
                <a:solidFill>
                  <a:srgbClr val="FF0000"/>
                </a:solidFill>
                <a:effectLst/>
                <a:latin typeface="Times New Roman" panose="02020603050405020304" pitchFamily="18" charset="0"/>
                <a:ea typeface="Times New Roman" panose="02020603050405020304" pitchFamily="18" charset="0"/>
              </a:rPr>
              <a:t>ấ</a:t>
            </a:r>
            <a:r>
              <a:rPr lang="vi-VN">
                <a:solidFill>
                  <a:srgbClr val="FF0000"/>
                </a:solidFill>
                <a:effectLst/>
                <a:latin typeface="Times New Roman" panose="02020603050405020304" pitchFamily="18" charset="0"/>
                <a:ea typeface="Times New Roman" panose="02020603050405020304" pitchFamily="18" charset="0"/>
              </a:rPr>
              <a:t>m dứt hoạt động đại lý làm thủ tục hải quan theo M</a:t>
            </a:r>
            <a:r>
              <a:rPr lang="en-US">
                <a:solidFill>
                  <a:srgbClr val="FF0000"/>
                </a:solidFill>
                <a:effectLst/>
                <a:latin typeface="Times New Roman" panose="02020603050405020304" pitchFamily="18" charset="0"/>
                <a:ea typeface="Times New Roman" panose="02020603050405020304" pitchFamily="18" charset="0"/>
              </a:rPr>
              <a:t>ẫ</a:t>
            </a:r>
            <a:r>
              <a:rPr lang="vi-VN">
                <a:solidFill>
                  <a:srgbClr val="FF0000"/>
                </a:solidFill>
                <a:effectLst/>
                <a:latin typeface="Times New Roman" panose="02020603050405020304" pitchFamily="18" charset="0"/>
                <a:ea typeface="Times New Roman" panose="02020603050405020304" pitchFamily="18" charset="0"/>
              </a:rPr>
              <a:t>u số 06 ban hành kèm Thông tư này</a:t>
            </a:r>
            <a:r>
              <a:rPr lang="vi-VN" sz="2700">
                <a:effectLst/>
                <a:latin typeface="Times New Roman" panose="02020603050405020304" pitchFamily="18" charset="0"/>
                <a:ea typeface="Times New Roman" panose="02020603050405020304" pitchFamily="18" charset="0"/>
              </a:rPr>
              <a:t>. T</a:t>
            </a:r>
            <a:r>
              <a:rPr lang="en-US" sz="2700">
                <a:effectLst/>
                <a:latin typeface="Times New Roman" panose="02020603050405020304" pitchFamily="18" charset="0"/>
                <a:ea typeface="Times New Roman" panose="02020603050405020304" pitchFamily="18" charset="0"/>
              </a:rPr>
              <a:t>ổ</a:t>
            </a:r>
            <a:r>
              <a:rPr lang="vi-VN" sz="2700">
                <a:effectLst/>
                <a:latin typeface="Times New Roman" panose="02020603050405020304" pitchFamily="18" charset="0"/>
                <a:ea typeface="Times New Roman" panose="02020603050405020304" pitchFamily="18" charset="0"/>
              </a:rPr>
              <a:t>ng cục H</a:t>
            </a:r>
            <a:r>
              <a:rPr lang="en-US" sz="2700">
                <a:effectLst/>
                <a:latin typeface="Times New Roman" panose="02020603050405020304" pitchFamily="18" charset="0"/>
                <a:ea typeface="Times New Roman" panose="02020603050405020304" pitchFamily="18" charset="0"/>
              </a:rPr>
              <a:t>ả</a:t>
            </a:r>
            <a:r>
              <a:rPr lang="vi-VN" sz="2700">
                <a:effectLst/>
                <a:latin typeface="Times New Roman" panose="02020603050405020304" pitchFamily="18" charset="0"/>
                <a:ea typeface="Times New Roman" panose="02020603050405020304" pitchFamily="18" charset="0"/>
              </a:rPr>
              <a:t>i quan ra quyết định ch</a:t>
            </a:r>
            <a:r>
              <a:rPr lang="en-US" sz="2700">
                <a:effectLst/>
                <a:latin typeface="Times New Roman" panose="02020603050405020304" pitchFamily="18" charset="0"/>
                <a:ea typeface="Times New Roman" panose="02020603050405020304" pitchFamily="18" charset="0"/>
              </a:rPr>
              <a:t>ấ</a:t>
            </a:r>
            <a:r>
              <a:rPr lang="vi-VN" sz="2700">
                <a:effectLst/>
                <a:latin typeface="Times New Roman" panose="02020603050405020304" pitchFamily="18" charset="0"/>
                <a:ea typeface="Times New Roman" panose="02020603050405020304" pitchFamily="18" charset="0"/>
              </a:rPr>
              <a:t>m d</a:t>
            </a:r>
            <a:r>
              <a:rPr lang="en-US" sz="2700">
                <a:effectLst/>
                <a:latin typeface="Times New Roman" panose="02020603050405020304" pitchFamily="18" charset="0"/>
                <a:ea typeface="Times New Roman" panose="02020603050405020304" pitchFamily="18" charset="0"/>
              </a:rPr>
              <a:t>ứ</a:t>
            </a:r>
            <a:r>
              <a:rPr lang="vi-VN" sz="2700">
                <a:effectLst/>
                <a:latin typeface="Times New Roman" panose="02020603050405020304" pitchFamily="18" charset="0"/>
                <a:ea typeface="Times New Roman" panose="02020603050405020304" pitchFamily="18" charset="0"/>
              </a:rPr>
              <a:t>t hoạt động </a:t>
            </a:r>
            <a:r>
              <a:rPr lang="en-US" sz="2700">
                <a:effectLst/>
                <a:latin typeface="Times New Roman" panose="02020603050405020304" pitchFamily="18" charset="0"/>
                <a:ea typeface="Times New Roman" panose="02020603050405020304" pitchFamily="18" charset="0"/>
              </a:rPr>
              <a:t>đ</a:t>
            </a:r>
            <a:r>
              <a:rPr lang="vi-VN" sz="2700">
                <a:effectLst/>
                <a:latin typeface="Times New Roman" panose="02020603050405020304" pitchFamily="18" charset="0"/>
                <a:ea typeface="Times New Roman" panose="02020603050405020304" pitchFamily="18" charset="0"/>
              </a:rPr>
              <a:t>ại lý làm thủ tục hải quan trong thời hạn quy định tại điểm b khoản 1 Điều này.</a:t>
            </a:r>
            <a:endParaRPr lang="en-US" sz="2700">
              <a:effectLst/>
              <a:latin typeface="Times New Roman" panose="02020603050405020304" pitchFamily="18" charset="0"/>
              <a:ea typeface="Times New Roman" panose="02020603050405020304" pitchFamily="18" charset="0"/>
            </a:endParaRPr>
          </a:p>
          <a:p>
            <a:pPr marL="0" indent="0">
              <a:spcBef>
                <a:spcPts val="600"/>
              </a:spcBef>
              <a:buNone/>
            </a:pPr>
            <a:r>
              <a:rPr lang="vi-VN" sz="2700">
                <a:effectLst/>
                <a:latin typeface="Times New Roman" panose="02020603050405020304" pitchFamily="18" charset="0"/>
                <a:ea typeface="Times New Roman" panose="02020603050405020304" pitchFamily="18" charset="0"/>
              </a:rPr>
              <a:t>Đối với trường hợp quy định tại tiết a.</a:t>
            </a:r>
            <a:r>
              <a:rPr lang="en-US" sz="2700">
                <a:effectLst/>
                <a:latin typeface="Times New Roman" panose="02020603050405020304" pitchFamily="18" charset="0"/>
                <a:ea typeface="Times New Roman" panose="02020603050405020304" pitchFamily="18" charset="0"/>
              </a:rPr>
              <a:t>1</a:t>
            </a:r>
            <a:r>
              <a:rPr lang="vi-VN" sz="2700">
                <a:effectLst/>
                <a:latin typeface="Times New Roman" panose="02020603050405020304" pitchFamily="18" charset="0"/>
                <a:ea typeface="Times New Roman" panose="02020603050405020304" pitchFamily="18" charset="0"/>
              </a:rPr>
              <a:t>, tiết a.2, tiết a.4 và tiết a.5 điểm a khoản này, </a:t>
            </a:r>
            <a:r>
              <a:rPr lang="vi-VN">
                <a:solidFill>
                  <a:srgbClr val="FF0000"/>
                </a:solidFill>
                <a:effectLst/>
                <a:latin typeface="Times New Roman" panose="02020603050405020304" pitchFamily="18" charset="0"/>
                <a:ea typeface="Times New Roman" panose="02020603050405020304" pitchFamily="18" charset="0"/>
              </a:rPr>
              <a:t>khi phát hiện vi phạm thì Tổng cục trưởng T</a:t>
            </a:r>
            <a:r>
              <a:rPr lang="en-US">
                <a:solidFill>
                  <a:srgbClr val="FF0000"/>
                </a:solidFill>
                <a:effectLst/>
                <a:latin typeface="Times New Roman" panose="02020603050405020304" pitchFamily="18" charset="0"/>
                <a:ea typeface="Times New Roman" panose="02020603050405020304" pitchFamily="18" charset="0"/>
              </a:rPr>
              <a:t>ổ</a:t>
            </a:r>
            <a:r>
              <a:rPr lang="vi-VN">
                <a:solidFill>
                  <a:srgbClr val="FF0000"/>
                </a:solidFill>
                <a:effectLst/>
                <a:latin typeface="Times New Roman" panose="02020603050405020304" pitchFamily="18" charset="0"/>
                <a:ea typeface="Times New Roman" panose="02020603050405020304" pitchFamily="18" charset="0"/>
              </a:rPr>
              <a:t>ng cục Hải quan ra quyết </a:t>
            </a:r>
            <a:r>
              <a:rPr lang="en-US">
                <a:solidFill>
                  <a:srgbClr val="FF0000"/>
                </a:solidFill>
                <a:effectLst/>
                <a:latin typeface="Times New Roman" panose="02020603050405020304" pitchFamily="18" charset="0"/>
                <a:ea typeface="Times New Roman" panose="02020603050405020304" pitchFamily="18" charset="0"/>
              </a:rPr>
              <a:t>đị</a:t>
            </a:r>
            <a:r>
              <a:rPr lang="vi-VN">
                <a:solidFill>
                  <a:srgbClr val="FF0000"/>
                </a:solidFill>
                <a:effectLst/>
                <a:latin typeface="Times New Roman" panose="02020603050405020304" pitchFamily="18" charset="0"/>
                <a:ea typeface="Times New Roman" panose="02020603050405020304" pitchFamily="18" charset="0"/>
              </a:rPr>
              <a:t>nh chấm dứt hoạt động đại lý làm thủ tục hải quan</a:t>
            </a:r>
            <a:r>
              <a:rPr lang="vi-VN" sz="2700">
                <a:effectLst/>
                <a:latin typeface="Times New Roman" panose="02020603050405020304" pitchFamily="18" charset="0"/>
                <a:ea typeface="Times New Roman" panose="02020603050405020304" pitchFamily="18" charset="0"/>
              </a:rPr>
              <a:t> theo M</a:t>
            </a:r>
            <a:r>
              <a:rPr lang="en-US" sz="2700">
                <a:effectLst/>
                <a:latin typeface="Times New Roman" panose="02020603050405020304" pitchFamily="18" charset="0"/>
                <a:ea typeface="Times New Roman" panose="02020603050405020304" pitchFamily="18" charset="0"/>
              </a:rPr>
              <a:t>ẫ</a:t>
            </a:r>
            <a:r>
              <a:rPr lang="vi-VN" sz="2700">
                <a:effectLst/>
                <a:latin typeface="Times New Roman" panose="02020603050405020304" pitchFamily="18" charset="0"/>
                <a:ea typeface="Times New Roman" panose="02020603050405020304" pitchFamily="18" charset="0"/>
              </a:rPr>
              <a:t>u số 06 ban hành kèm Thông </a:t>
            </a:r>
            <a:r>
              <a:rPr lang="en-US" sz="2700">
                <a:effectLst/>
                <a:latin typeface="Times New Roman" panose="02020603050405020304" pitchFamily="18" charset="0"/>
                <a:ea typeface="Times New Roman" panose="02020603050405020304" pitchFamily="18" charset="0"/>
              </a:rPr>
              <a:t>tư</a:t>
            </a:r>
            <a:r>
              <a:rPr lang="vi-VN" sz="2700">
                <a:effectLst/>
                <a:latin typeface="Times New Roman" panose="02020603050405020304" pitchFamily="18" charset="0"/>
                <a:ea typeface="Times New Roman" panose="02020603050405020304" pitchFamily="18" charset="0"/>
              </a:rPr>
              <a:t> này.</a:t>
            </a:r>
            <a:endParaRPr lang="en-US" sz="2700">
              <a:effectLst/>
              <a:latin typeface="Times New Roman" panose="02020603050405020304" pitchFamily="18" charset="0"/>
              <a:ea typeface="Times New Roman" panose="02020603050405020304" pitchFamily="18" charset="0"/>
            </a:endParaRPr>
          </a:p>
          <a:p>
            <a:pPr marL="0" indent="0">
              <a:buNone/>
            </a:pPr>
            <a:endParaRPr lang="en-US" sz="2700"/>
          </a:p>
        </p:txBody>
      </p:sp>
    </p:spTree>
    <p:extLst>
      <p:ext uri="{BB962C8B-B14F-4D97-AF65-F5344CB8AC3E}">
        <p14:creationId xmlns:p14="http://schemas.microsoft.com/office/powerpoint/2010/main" val="598892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0D85F-A11A-15A3-47E3-A0427445C910}"/>
              </a:ext>
            </a:extLst>
          </p:cNvPr>
          <p:cNvSpPr>
            <a:spLocks noGrp="1"/>
          </p:cNvSpPr>
          <p:nvPr>
            <p:ph type="title"/>
          </p:nvPr>
        </p:nvSpPr>
        <p:spPr/>
        <p:txBody>
          <a:bodyPr/>
          <a:lstStyle/>
          <a:p>
            <a:r>
              <a:rPr lang="vi-VN" sz="4400" b="1">
                <a:effectLst/>
                <a:latin typeface="Times New Roman" panose="02020603050405020304" pitchFamily="18" charset="0"/>
                <a:ea typeface="Times New Roman" panose="02020603050405020304" pitchFamily="18" charset="0"/>
              </a:rPr>
              <a:t>Điều 7. Tạm dừng, chấm dứt hoạt động </a:t>
            </a:r>
            <a:r>
              <a:rPr lang="en-US" sz="4400" b="1">
                <a:effectLst/>
                <a:latin typeface="Times New Roman" panose="02020603050405020304" pitchFamily="18" charset="0"/>
                <a:ea typeface="Times New Roman" panose="02020603050405020304" pitchFamily="18" charset="0"/>
              </a:rPr>
              <a:t>đ</a:t>
            </a:r>
            <a:r>
              <a:rPr lang="vi-VN" sz="4400" b="1">
                <a:effectLst/>
                <a:latin typeface="Times New Roman" panose="02020603050405020304" pitchFamily="18" charset="0"/>
                <a:ea typeface="Times New Roman" panose="02020603050405020304" pitchFamily="18" charset="0"/>
              </a:rPr>
              <a:t>ại lý làm thủ tục hải quan</a:t>
            </a:r>
            <a:endParaRPr lang="en-US"/>
          </a:p>
        </p:txBody>
      </p:sp>
      <p:sp>
        <p:nvSpPr>
          <p:cNvPr id="7" name="Rectangle: Rounded Corners 6">
            <a:extLst>
              <a:ext uri="{FF2B5EF4-FFF2-40B4-BE49-F238E27FC236}">
                <a16:creationId xmlns:a16="http://schemas.microsoft.com/office/drawing/2014/main" id="{7ACEB930-1595-60BD-3DF1-96AFD5D56637}"/>
              </a:ext>
            </a:extLst>
          </p:cNvPr>
          <p:cNvSpPr/>
          <p:nvPr/>
        </p:nvSpPr>
        <p:spPr>
          <a:xfrm>
            <a:off x="548640" y="2016760"/>
            <a:ext cx="11450320" cy="2824480"/>
          </a:xfrm>
          <a:prstGeom prst="roundRect">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vi-VN" sz="3200">
                <a:solidFill>
                  <a:schemeClr val="tx1">
                    <a:lumMod val="95000"/>
                    <a:lumOff val="5000"/>
                  </a:schemeClr>
                </a:solidFill>
                <a:effectLst/>
                <a:latin typeface="Times New Roman" panose="02020603050405020304" pitchFamily="18" charset="0"/>
                <a:ea typeface="Times New Roman" panose="02020603050405020304" pitchFamily="18" charset="0"/>
              </a:rPr>
              <a:t>b.2) Đại lý làm thủ tục hải quan bị ch</a:t>
            </a:r>
            <a:r>
              <a:rPr lang="en-US" sz="3200">
                <a:solidFill>
                  <a:schemeClr val="tx1">
                    <a:lumMod val="95000"/>
                    <a:lumOff val="5000"/>
                  </a:schemeClr>
                </a:solidFill>
                <a:effectLst/>
                <a:latin typeface="Times New Roman" panose="02020603050405020304" pitchFamily="18" charset="0"/>
                <a:ea typeface="Times New Roman" panose="02020603050405020304" pitchFamily="18" charset="0"/>
              </a:rPr>
              <a:t>ấ</a:t>
            </a:r>
            <a:r>
              <a:rPr lang="vi-VN" sz="3200">
                <a:solidFill>
                  <a:schemeClr val="tx1">
                    <a:lumMod val="95000"/>
                    <a:lumOff val="5000"/>
                  </a:schemeClr>
                </a:solidFill>
                <a:effectLst/>
                <a:latin typeface="Times New Roman" panose="02020603050405020304" pitchFamily="18" charset="0"/>
                <a:ea typeface="Times New Roman" panose="02020603050405020304" pitchFamily="18" charset="0"/>
              </a:rPr>
              <a:t>m d</a:t>
            </a:r>
            <a:r>
              <a:rPr lang="en-US" sz="3200">
                <a:solidFill>
                  <a:schemeClr val="tx1">
                    <a:lumMod val="95000"/>
                    <a:lumOff val="5000"/>
                  </a:schemeClr>
                </a:solidFill>
                <a:effectLst/>
                <a:latin typeface="Times New Roman" panose="02020603050405020304" pitchFamily="18" charset="0"/>
                <a:ea typeface="Times New Roman" panose="02020603050405020304" pitchFamily="18" charset="0"/>
              </a:rPr>
              <a:t>ứ</a:t>
            </a:r>
            <a:r>
              <a:rPr lang="vi-VN" sz="3200">
                <a:solidFill>
                  <a:schemeClr val="tx1">
                    <a:lumMod val="95000"/>
                    <a:lumOff val="5000"/>
                  </a:schemeClr>
                </a:solidFill>
                <a:effectLst/>
                <a:latin typeface="Times New Roman" panose="02020603050405020304" pitchFamily="18" charset="0"/>
                <a:ea typeface="Times New Roman" panose="02020603050405020304" pitchFamily="18" charset="0"/>
              </a:rPr>
              <a:t>t hoạt động theo quy định tại </a:t>
            </a:r>
            <a:r>
              <a:rPr lang="en-US" sz="3200">
                <a:solidFill>
                  <a:schemeClr val="tx1">
                    <a:lumMod val="95000"/>
                    <a:lumOff val="5000"/>
                  </a:schemeClr>
                </a:solidFill>
                <a:effectLst/>
                <a:latin typeface="Times New Roman" panose="02020603050405020304" pitchFamily="18" charset="0"/>
                <a:ea typeface="Times New Roman" panose="02020603050405020304" pitchFamily="18" charset="0"/>
              </a:rPr>
              <a:t>điểm</a:t>
            </a:r>
            <a:r>
              <a:rPr lang="vi-VN" sz="3200">
                <a:solidFill>
                  <a:schemeClr val="tx1">
                    <a:lumMod val="95000"/>
                    <a:lumOff val="5000"/>
                  </a:schemeClr>
                </a:solidFill>
                <a:effectLst/>
                <a:latin typeface="Times New Roman" panose="02020603050405020304" pitchFamily="18" charset="0"/>
                <a:ea typeface="Times New Roman" panose="02020603050405020304" pitchFamily="18" charset="0"/>
              </a:rPr>
              <a:t> này không được công nhận là đại l</a:t>
            </a:r>
            <a:r>
              <a:rPr lang="en-US" sz="3200">
                <a:solidFill>
                  <a:schemeClr val="tx1">
                    <a:lumMod val="95000"/>
                    <a:lumOff val="5000"/>
                  </a:schemeClr>
                </a:solidFill>
                <a:effectLst/>
                <a:latin typeface="Times New Roman" panose="02020603050405020304" pitchFamily="18" charset="0"/>
                <a:ea typeface="Times New Roman" panose="02020603050405020304" pitchFamily="18" charset="0"/>
              </a:rPr>
              <a:t>ý</a:t>
            </a:r>
            <a:r>
              <a:rPr lang="vi-VN" sz="3200">
                <a:solidFill>
                  <a:schemeClr val="tx1">
                    <a:lumMod val="95000"/>
                    <a:lumOff val="5000"/>
                  </a:schemeClr>
                </a:solidFill>
                <a:effectLst/>
                <a:latin typeface="Times New Roman" panose="02020603050405020304" pitchFamily="18" charset="0"/>
                <a:ea typeface="Times New Roman" panose="02020603050405020304" pitchFamily="18" charset="0"/>
              </a:rPr>
              <a:t> làm thủ tục hải quan trong </a:t>
            </a:r>
            <a:r>
              <a:rPr lang="vi-VN" sz="3600" b="1">
                <a:solidFill>
                  <a:srgbClr val="FF0000"/>
                </a:solidFill>
                <a:effectLst/>
                <a:latin typeface="Times New Roman" panose="02020603050405020304" pitchFamily="18" charset="0"/>
                <a:ea typeface="Times New Roman" panose="02020603050405020304" pitchFamily="18" charset="0"/>
              </a:rPr>
              <a:t>thời hạn 02 năm </a:t>
            </a:r>
            <a:r>
              <a:rPr lang="vi-VN" sz="3200">
                <a:solidFill>
                  <a:schemeClr val="tx1">
                    <a:lumMod val="95000"/>
                    <a:lumOff val="5000"/>
                  </a:schemeClr>
                </a:solidFill>
                <a:effectLst/>
                <a:latin typeface="Times New Roman" panose="02020603050405020304" pitchFamily="18" charset="0"/>
                <a:ea typeface="Times New Roman" panose="02020603050405020304" pitchFamily="18" charset="0"/>
              </a:rPr>
              <a:t>k</a:t>
            </a:r>
            <a:r>
              <a:rPr lang="en-US" sz="3200">
                <a:solidFill>
                  <a:schemeClr val="tx1">
                    <a:lumMod val="95000"/>
                    <a:lumOff val="5000"/>
                  </a:schemeClr>
                </a:solidFill>
                <a:effectLst/>
                <a:latin typeface="Times New Roman" panose="02020603050405020304" pitchFamily="18" charset="0"/>
                <a:ea typeface="Times New Roman" panose="02020603050405020304" pitchFamily="18" charset="0"/>
              </a:rPr>
              <a:t>ể</a:t>
            </a:r>
            <a:r>
              <a:rPr lang="vi-VN" sz="3200">
                <a:solidFill>
                  <a:schemeClr val="tx1">
                    <a:lumMod val="95000"/>
                    <a:lumOff val="5000"/>
                  </a:schemeClr>
                </a:solidFill>
                <a:effectLst/>
                <a:latin typeface="Times New Roman" panose="02020603050405020304" pitchFamily="18" charset="0"/>
                <a:ea typeface="Times New Roman" panose="02020603050405020304" pitchFamily="18" charset="0"/>
              </a:rPr>
              <a:t> từ ngày ban hành quyết định ch</a:t>
            </a:r>
            <a:r>
              <a:rPr lang="en-US" sz="3200">
                <a:solidFill>
                  <a:schemeClr val="tx1">
                    <a:lumMod val="95000"/>
                    <a:lumOff val="5000"/>
                  </a:schemeClr>
                </a:solidFill>
                <a:effectLst/>
                <a:latin typeface="Times New Roman" panose="02020603050405020304" pitchFamily="18" charset="0"/>
                <a:ea typeface="Times New Roman" panose="02020603050405020304" pitchFamily="18" charset="0"/>
              </a:rPr>
              <a:t>ấ</a:t>
            </a:r>
            <a:r>
              <a:rPr lang="vi-VN" sz="3200">
                <a:solidFill>
                  <a:schemeClr val="tx1">
                    <a:lumMod val="95000"/>
                    <a:lumOff val="5000"/>
                  </a:schemeClr>
                </a:solidFill>
                <a:effectLst/>
                <a:latin typeface="Times New Roman" panose="02020603050405020304" pitchFamily="18" charset="0"/>
                <a:ea typeface="Times New Roman" panose="02020603050405020304" pitchFamily="18" charset="0"/>
              </a:rPr>
              <a:t>m dứt hoạt động, trừ trường hợp chấm dứt hoạt động theo quy định tại tiết a.5 điểm a khoản này.</a:t>
            </a:r>
            <a:endParaRPr lang="en-US" sz="3200">
              <a:solidFill>
                <a:schemeClr val="tx1">
                  <a:lumMod val="95000"/>
                  <a:lumOff val="5000"/>
                </a:schemeClr>
              </a:solidFill>
              <a:effectLst/>
              <a:latin typeface="Times New Roman" panose="02020603050405020304" pitchFamily="18" charset="0"/>
              <a:ea typeface="Times New Roman" panose="02020603050405020304" pitchFamily="18" charset="0"/>
            </a:endParaRPr>
          </a:p>
          <a:p>
            <a:pPr algn="just"/>
            <a:endParaRPr lang="en-US"/>
          </a:p>
        </p:txBody>
      </p:sp>
    </p:spTree>
    <p:extLst>
      <p:ext uri="{BB962C8B-B14F-4D97-AF65-F5344CB8AC3E}">
        <p14:creationId xmlns:p14="http://schemas.microsoft.com/office/powerpoint/2010/main" val="2747414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A1B69-AA83-7522-852F-1B46B6813B42}"/>
              </a:ext>
            </a:extLst>
          </p:cNvPr>
          <p:cNvSpPr>
            <a:spLocks noGrp="1"/>
          </p:cNvSpPr>
          <p:nvPr>
            <p:ph type="title"/>
          </p:nvPr>
        </p:nvSpPr>
        <p:spPr/>
        <p:txBody>
          <a:bodyPr/>
          <a:lstStyle/>
          <a:p>
            <a:r>
              <a:rPr lang="vi-VN" sz="4400" b="1">
                <a:effectLst/>
                <a:latin typeface="Times New Roman" panose="02020603050405020304" pitchFamily="18" charset="0"/>
                <a:ea typeface="Times New Roman" panose="02020603050405020304" pitchFamily="18" charset="0"/>
              </a:rPr>
              <a:t>Điều 7. Tạm dừng, chấm dứt hoạt động </a:t>
            </a:r>
            <a:r>
              <a:rPr lang="en-US" sz="4400" b="1">
                <a:effectLst/>
                <a:latin typeface="Times New Roman" panose="02020603050405020304" pitchFamily="18" charset="0"/>
                <a:ea typeface="Times New Roman" panose="02020603050405020304" pitchFamily="18" charset="0"/>
              </a:rPr>
              <a:t>đ</a:t>
            </a:r>
            <a:r>
              <a:rPr lang="vi-VN" sz="4400" b="1">
                <a:effectLst/>
                <a:latin typeface="Times New Roman" panose="02020603050405020304" pitchFamily="18" charset="0"/>
                <a:ea typeface="Times New Roman" panose="02020603050405020304" pitchFamily="18" charset="0"/>
              </a:rPr>
              <a:t>ại lý làm thủ tục hải quan</a:t>
            </a:r>
            <a:endParaRPr lang="en-US"/>
          </a:p>
        </p:txBody>
      </p:sp>
      <p:sp>
        <p:nvSpPr>
          <p:cNvPr id="4" name="Rectangle: Rounded Corners 3">
            <a:extLst>
              <a:ext uri="{FF2B5EF4-FFF2-40B4-BE49-F238E27FC236}">
                <a16:creationId xmlns:a16="http://schemas.microsoft.com/office/drawing/2014/main" id="{904FEA8B-DD04-64FE-6238-3F92CD6E7113}"/>
              </a:ext>
            </a:extLst>
          </p:cNvPr>
          <p:cNvSpPr/>
          <p:nvPr/>
        </p:nvSpPr>
        <p:spPr>
          <a:xfrm>
            <a:off x="548640" y="1783080"/>
            <a:ext cx="11450320" cy="2504440"/>
          </a:xfrm>
          <a:prstGeom prst="roundRect">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600"/>
              </a:spcBef>
            </a:pPr>
            <a:r>
              <a:rPr lang="vi-VN" sz="2800">
                <a:solidFill>
                  <a:schemeClr val="tx1"/>
                </a:solidFill>
                <a:effectLst/>
                <a:latin typeface="Times New Roman" panose="02020603050405020304" pitchFamily="18" charset="0"/>
                <a:ea typeface="Times New Roman" panose="02020603050405020304" pitchFamily="18" charset="0"/>
              </a:rPr>
              <a:t>c) Tr</a:t>
            </a:r>
            <a:r>
              <a:rPr lang="en-US" sz="2800">
                <a:solidFill>
                  <a:schemeClr val="tx1"/>
                </a:solidFill>
                <a:effectLst/>
                <a:latin typeface="Times New Roman" panose="02020603050405020304" pitchFamily="18" charset="0"/>
                <a:ea typeface="Times New Roman" panose="02020603050405020304" pitchFamily="18" charset="0"/>
              </a:rPr>
              <a:t>ườ</a:t>
            </a:r>
            <a:r>
              <a:rPr lang="vi-VN" sz="2800">
                <a:solidFill>
                  <a:schemeClr val="tx1"/>
                </a:solidFill>
                <a:effectLst/>
                <a:latin typeface="Times New Roman" panose="02020603050405020304" pitchFamily="18" charset="0"/>
                <a:ea typeface="Times New Roman" panose="02020603050405020304" pitchFamily="18" charset="0"/>
              </a:rPr>
              <a:t>ng hợp </a:t>
            </a:r>
            <a:r>
              <a:rPr lang="en-US" sz="2800">
                <a:solidFill>
                  <a:schemeClr val="tx1"/>
                </a:solidFill>
                <a:effectLst/>
                <a:latin typeface="Times New Roman" panose="02020603050405020304" pitchFamily="18" charset="0"/>
                <a:ea typeface="Times New Roman" panose="02020603050405020304" pitchFamily="18" charset="0"/>
              </a:rPr>
              <a:t>đ</a:t>
            </a:r>
            <a:r>
              <a:rPr lang="vi-VN" sz="2800">
                <a:solidFill>
                  <a:schemeClr val="tx1"/>
                </a:solidFill>
                <a:effectLst/>
                <a:latin typeface="Times New Roman" panose="02020603050405020304" pitchFamily="18" charset="0"/>
                <a:ea typeface="Times New Roman" panose="02020603050405020304" pitchFamily="18" charset="0"/>
              </a:rPr>
              <a:t>ại lý làm thủ tục hải quan </a:t>
            </a:r>
            <a:r>
              <a:rPr lang="en-US" sz="2800">
                <a:solidFill>
                  <a:schemeClr val="tx1"/>
                </a:solidFill>
                <a:effectLst/>
                <a:latin typeface="Times New Roman" panose="02020603050405020304" pitchFamily="18" charset="0"/>
                <a:ea typeface="Times New Roman" panose="02020603050405020304" pitchFamily="18" charset="0"/>
              </a:rPr>
              <a:t>đ</a:t>
            </a:r>
            <a:r>
              <a:rPr lang="vi-VN" sz="2800">
                <a:solidFill>
                  <a:schemeClr val="tx1"/>
                </a:solidFill>
                <a:effectLst/>
                <a:latin typeface="Times New Roman" panose="02020603050405020304" pitchFamily="18" charset="0"/>
                <a:ea typeface="Times New Roman" panose="02020603050405020304" pitchFamily="18" charset="0"/>
              </a:rPr>
              <a:t>ề nghị ch</a:t>
            </a:r>
            <a:r>
              <a:rPr lang="en-US" sz="2800">
                <a:solidFill>
                  <a:schemeClr val="tx1"/>
                </a:solidFill>
                <a:effectLst/>
                <a:latin typeface="Times New Roman" panose="02020603050405020304" pitchFamily="18" charset="0"/>
                <a:ea typeface="Times New Roman" panose="02020603050405020304" pitchFamily="18" charset="0"/>
              </a:rPr>
              <a:t>ấ</a:t>
            </a:r>
            <a:r>
              <a:rPr lang="vi-VN" sz="2800">
                <a:solidFill>
                  <a:schemeClr val="tx1"/>
                </a:solidFill>
                <a:effectLst/>
                <a:latin typeface="Times New Roman" panose="02020603050405020304" pitchFamily="18" charset="0"/>
                <a:ea typeface="Times New Roman" panose="02020603050405020304" pitchFamily="18" charset="0"/>
              </a:rPr>
              <a:t>m dứt hoạt động thì có công văn gửi T</a:t>
            </a:r>
            <a:r>
              <a:rPr lang="en-US" sz="2800">
                <a:solidFill>
                  <a:schemeClr val="tx1"/>
                </a:solidFill>
                <a:effectLst/>
                <a:latin typeface="Times New Roman" panose="02020603050405020304" pitchFamily="18" charset="0"/>
                <a:ea typeface="Times New Roman" panose="02020603050405020304" pitchFamily="18" charset="0"/>
              </a:rPr>
              <a:t>ổ</a:t>
            </a:r>
            <a:r>
              <a:rPr lang="vi-VN" sz="2800">
                <a:solidFill>
                  <a:schemeClr val="tx1"/>
                </a:solidFill>
                <a:effectLst/>
                <a:latin typeface="Times New Roman" panose="02020603050405020304" pitchFamily="18" charset="0"/>
                <a:ea typeface="Times New Roman" panose="02020603050405020304" pitchFamily="18" charset="0"/>
              </a:rPr>
              <a:t>ng cục Hải quan theo M</a:t>
            </a:r>
            <a:r>
              <a:rPr lang="en-US" sz="2800">
                <a:solidFill>
                  <a:schemeClr val="tx1"/>
                </a:solidFill>
                <a:effectLst/>
                <a:latin typeface="Times New Roman" panose="02020603050405020304" pitchFamily="18" charset="0"/>
                <a:ea typeface="Times New Roman" panose="02020603050405020304" pitchFamily="18" charset="0"/>
              </a:rPr>
              <a:t>ẫ</a:t>
            </a:r>
            <a:r>
              <a:rPr lang="vi-VN" sz="2800">
                <a:solidFill>
                  <a:schemeClr val="tx1"/>
                </a:solidFill>
                <a:effectLst/>
                <a:latin typeface="Times New Roman" panose="02020603050405020304" pitchFamily="18" charset="0"/>
                <a:ea typeface="Times New Roman" panose="02020603050405020304" pitchFamily="18" charset="0"/>
              </a:rPr>
              <a:t>u số 12 ban hành kèm theo Thông tư này. </a:t>
            </a:r>
            <a:r>
              <a:rPr lang="vi-VN" sz="3600" b="1">
                <a:solidFill>
                  <a:srgbClr val="FF0000"/>
                </a:solidFill>
                <a:effectLst/>
                <a:latin typeface="Times New Roman" panose="02020603050405020304" pitchFamily="18" charset="0"/>
                <a:ea typeface="Times New Roman" panose="02020603050405020304" pitchFamily="18" charset="0"/>
              </a:rPr>
              <a:t>Trong thời hạn 05 ngày làm việc </a:t>
            </a:r>
            <a:r>
              <a:rPr lang="vi-VN" sz="2800">
                <a:solidFill>
                  <a:schemeClr val="tx1"/>
                </a:solidFill>
                <a:effectLst/>
                <a:latin typeface="Times New Roman" panose="02020603050405020304" pitchFamily="18" charset="0"/>
                <a:ea typeface="Times New Roman" panose="02020603050405020304" pitchFamily="18" charset="0"/>
              </a:rPr>
              <a:t>k</a:t>
            </a:r>
            <a:r>
              <a:rPr lang="en-US" sz="2800">
                <a:solidFill>
                  <a:schemeClr val="tx1"/>
                </a:solidFill>
                <a:effectLst/>
                <a:latin typeface="Times New Roman" panose="02020603050405020304" pitchFamily="18" charset="0"/>
                <a:ea typeface="Times New Roman" panose="02020603050405020304" pitchFamily="18" charset="0"/>
              </a:rPr>
              <a:t>ể</a:t>
            </a:r>
            <a:r>
              <a:rPr lang="vi-VN" sz="2800">
                <a:solidFill>
                  <a:schemeClr val="tx1"/>
                </a:solidFill>
                <a:effectLst/>
                <a:latin typeface="Times New Roman" panose="02020603050405020304" pitchFamily="18" charset="0"/>
                <a:ea typeface="Times New Roman" panose="02020603050405020304" pitchFamily="18" charset="0"/>
              </a:rPr>
              <a:t> từ ngày nhận được văn bản đề nghị của đại lý làm thủ tục hải quan, Tổng cục trư</a:t>
            </a:r>
            <a:r>
              <a:rPr lang="en-US" sz="2800">
                <a:solidFill>
                  <a:schemeClr val="tx1"/>
                </a:solidFill>
                <a:effectLst/>
                <a:latin typeface="Times New Roman" panose="02020603050405020304" pitchFamily="18" charset="0"/>
                <a:ea typeface="Times New Roman" panose="02020603050405020304" pitchFamily="18" charset="0"/>
              </a:rPr>
              <a:t>ở</a:t>
            </a:r>
            <a:r>
              <a:rPr lang="vi-VN" sz="2800">
                <a:solidFill>
                  <a:schemeClr val="tx1"/>
                </a:solidFill>
                <a:effectLst/>
                <a:latin typeface="Times New Roman" panose="02020603050405020304" pitchFamily="18" charset="0"/>
                <a:ea typeface="Times New Roman" panose="02020603050405020304" pitchFamily="18" charset="0"/>
              </a:rPr>
              <a:t>ng Tổng cục Hải quan ra quyết định chấm dứt hoạt động </a:t>
            </a:r>
            <a:r>
              <a:rPr lang="en-US" sz="2800">
                <a:solidFill>
                  <a:schemeClr val="tx1"/>
                </a:solidFill>
                <a:effectLst/>
                <a:latin typeface="Times New Roman" panose="02020603050405020304" pitchFamily="18" charset="0"/>
                <a:ea typeface="Times New Roman" panose="02020603050405020304" pitchFamily="18" charset="0"/>
              </a:rPr>
              <a:t>đ</a:t>
            </a:r>
            <a:r>
              <a:rPr lang="vi-VN" sz="2800">
                <a:solidFill>
                  <a:schemeClr val="tx1"/>
                </a:solidFill>
                <a:effectLst/>
                <a:latin typeface="Times New Roman" panose="02020603050405020304" pitchFamily="18" charset="0"/>
                <a:ea typeface="Times New Roman" panose="02020603050405020304" pitchFamily="18" charset="0"/>
              </a:rPr>
              <a:t>ại lý làm thủ tục hải quan.</a:t>
            </a:r>
            <a:endParaRPr lang="en-US" sz="2800">
              <a:solidFill>
                <a:schemeClr val="tx1"/>
              </a:solidFill>
              <a:effectLst/>
              <a:latin typeface="Times New Roman" panose="02020603050405020304" pitchFamily="18" charset="0"/>
              <a:ea typeface="Times New Roman" panose="02020603050405020304" pitchFamily="18" charset="0"/>
            </a:endParaRPr>
          </a:p>
          <a:p>
            <a:pPr algn="just"/>
            <a:endParaRPr lang="en-US"/>
          </a:p>
        </p:txBody>
      </p:sp>
      <p:sp>
        <p:nvSpPr>
          <p:cNvPr id="5" name="Rectangle: Rounded Corners 4">
            <a:extLst>
              <a:ext uri="{FF2B5EF4-FFF2-40B4-BE49-F238E27FC236}">
                <a16:creationId xmlns:a16="http://schemas.microsoft.com/office/drawing/2014/main" id="{AE6228FF-9861-97DB-3D5B-0C1EB919A99F}"/>
              </a:ext>
            </a:extLst>
          </p:cNvPr>
          <p:cNvSpPr/>
          <p:nvPr/>
        </p:nvSpPr>
        <p:spPr>
          <a:xfrm>
            <a:off x="548640" y="4556760"/>
            <a:ext cx="11450320" cy="1789611"/>
          </a:xfrm>
          <a:prstGeom prst="roundRect">
            <a:avLst/>
          </a:prstGeom>
          <a:blipFill>
            <a:blip r:embed="rId2"/>
            <a:tile tx="0" ty="0" sx="100000" sy="100000" flip="none" algn="tl"/>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600"/>
              </a:spcBef>
            </a:pPr>
            <a:r>
              <a:rPr lang="vi-VN" sz="3000">
                <a:solidFill>
                  <a:schemeClr val="tx1"/>
                </a:solidFill>
                <a:effectLst/>
                <a:latin typeface="Times New Roman" panose="02020603050405020304" pitchFamily="18" charset="0"/>
                <a:ea typeface="Times New Roman" panose="02020603050405020304" pitchFamily="18" charset="0"/>
              </a:rPr>
              <a:t>d) </a:t>
            </a:r>
            <a:r>
              <a:rPr lang="vi-VN" sz="3000" b="1">
                <a:solidFill>
                  <a:schemeClr val="tx1"/>
                </a:solidFill>
                <a:effectLst/>
                <a:latin typeface="Times New Roman" panose="02020603050405020304" pitchFamily="18" charset="0"/>
                <a:ea typeface="Times New Roman" panose="02020603050405020304" pitchFamily="18" charset="0"/>
              </a:rPr>
              <a:t>Khi </a:t>
            </a:r>
            <a:r>
              <a:rPr lang="en-US" sz="3000" b="1">
                <a:solidFill>
                  <a:schemeClr val="tx1"/>
                </a:solidFill>
                <a:effectLst/>
                <a:latin typeface="Times New Roman" panose="02020603050405020304" pitchFamily="18" charset="0"/>
                <a:ea typeface="Times New Roman" panose="02020603050405020304" pitchFamily="18" charset="0"/>
              </a:rPr>
              <a:t>đ</a:t>
            </a:r>
            <a:r>
              <a:rPr lang="vi-VN" sz="3000" b="1">
                <a:solidFill>
                  <a:schemeClr val="tx1"/>
                </a:solidFill>
                <a:effectLst/>
                <a:latin typeface="Times New Roman" panose="02020603050405020304" pitchFamily="18" charset="0"/>
                <a:ea typeface="Times New Roman" panose="02020603050405020304" pitchFamily="18" charset="0"/>
              </a:rPr>
              <a:t>ại lý làm thủ tục hải quan bị ch</a:t>
            </a:r>
            <a:r>
              <a:rPr lang="en-US" sz="3000" b="1">
                <a:solidFill>
                  <a:schemeClr val="tx1"/>
                </a:solidFill>
                <a:effectLst/>
                <a:latin typeface="Times New Roman" panose="02020603050405020304" pitchFamily="18" charset="0"/>
                <a:ea typeface="Times New Roman" panose="02020603050405020304" pitchFamily="18" charset="0"/>
              </a:rPr>
              <a:t>ấ</a:t>
            </a:r>
            <a:r>
              <a:rPr lang="vi-VN" sz="3000" b="1">
                <a:solidFill>
                  <a:schemeClr val="tx1"/>
                </a:solidFill>
                <a:effectLst/>
                <a:latin typeface="Times New Roman" panose="02020603050405020304" pitchFamily="18" charset="0"/>
                <a:ea typeface="Times New Roman" panose="02020603050405020304" pitchFamily="18" charset="0"/>
              </a:rPr>
              <a:t>m dứt hoạt động </a:t>
            </a:r>
            <a:r>
              <a:rPr lang="vi-VN" sz="3000" b="1">
                <a:solidFill>
                  <a:srgbClr val="FF0000"/>
                </a:solidFill>
                <a:effectLst/>
                <a:latin typeface="Times New Roman" panose="02020603050405020304" pitchFamily="18" charset="0"/>
                <a:ea typeface="Times New Roman" panose="02020603050405020304" pitchFamily="18" charset="0"/>
              </a:rPr>
              <a:t>thì mã số của nhân viên đại lý làm thủ tục hải quan sẽ bị thu hồi và h</a:t>
            </a:r>
            <a:r>
              <a:rPr lang="en-US" sz="3000" b="1">
                <a:solidFill>
                  <a:srgbClr val="FF0000"/>
                </a:solidFill>
                <a:effectLst/>
                <a:latin typeface="Times New Roman" panose="02020603050405020304" pitchFamily="18" charset="0"/>
                <a:ea typeface="Times New Roman" panose="02020603050405020304" pitchFamily="18" charset="0"/>
              </a:rPr>
              <a:t>ế</a:t>
            </a:r>
            <a:r>
              <a:rPr lang="vi-VN" sz="3000" b="1">
                <a:solidFill>
                  <a:srgbClr val="FF0000"/>
                </a:solidFill>
                <a:effectLst/>
                <a:latin typeface="Times New Roman" panose="02020603050405020304" pitchFamily="18" charset="0"/>
                <a:ea typeface="Times New Roman" panose="02020603050405020304" pitchFamily="18" charset="0"/>
              </a:rPr>
              <a:t>t giá trị sử dụng</a:t>
            </a:r>
            <a:r>
              <a:rPr lang="en-US" sz="3000" b="1">
                <a:solidFill>
                  <a:srgbClr val="FF0000"/>
                </a:solidFill>
                <a:effectLst/>
                <a:latin typeface="Times New Roman" panose="02020603050405020304" pitchFamily="18" charset="0"/>
                <a:ea typeface="Times New Roman" panose="02020603050405020304" pitchFamily="18" charset="0"/>
              </a:rPr>
              <a:t>”</a:t>
            </a:r>
          </a:p>
          <a:p>
            <a:pPr algn="just"/>
            <a:endParaRPr lang="en-US"/>
          </a:p>
        </p:txBody>
      </p:sp>
    </p:spTree>
    <p:extLst>
      <p:ext uri="{BB962C8B-B14F-4D97-AF65-F5344CB8AC3E}">
        <p14:creationId xmlns:p14="http://schemas.microsoft.com/office/powerpoint/2010/main" val="3168187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3580" y="1768792"/>
            <a:ext cx="10909300" cy="4724083"/>
          </a:xfrm>
        </p:spPr>
        <p:txBody>
          <a:bodyPr/>
          <a:lstStyle/>
          <a:p>
            <a:pPr marL="0" indent="0" algn="l">
              <a:buNone/>
            </a:pPr>
            <a:r>
              <a:rPr lang="en-US" b="1" i="0">
                <a:solidFill>
                  <a:srgbClr val="333333"/>
                </a:solidFill>
                <a:effectLst/>
                <a:highlight>
                  <a:srgbClr val="FFFFFF"/>
                </a:highlight>
                <a:latin typeface="Times New Roman" panose="02020603050405020304" pitchFamily="18" charset="0"/>
                <a:cs typeface="Times New Roman" panose="02020603050405020304" pitchFamily="18" charset="0"/>
              </a:rPr>
              <a:t>Điều 20. Đại lý làm thủ tục hải quan</a:t>
            </a:r>
            <a:endParaRPr lang="en-US" b="0" i="0">
              <a:solidFill>
                <a:srgbClr val="333333"/>
              </a:solidFill>
              <a:effectLst/>
              <a:highlight>
                <a:srgbClr val="FFFFFF"/>
              </a:highlight>
              <a:latin typeface="Times New Roman" panose="02020603050405020304" pitchFamily="18" charset="0"/>
              <a:cs typeface="Times New Roman" panose="02020603050405020304" pitchFamily="18" charset="0"/>
            </a:endParaRPr>
          </a:p>
          <a:p>
            <a:pPr marL="0" indent="0" algn="l">
              <a:buNone/>
            </a:pPr>
            <a:r>
              <a:rPr lang="vi-VN" b="0" i="0">
                <a:solidFill>
                  <a:srgbClr val="333333"/>
                </a:solidFill>
                <a:effectLst/>
                <a:highlight>
                  <a:srgbClr val="FFFFFF"/>
                </a:highlight>
                <a:latin typeface="+mj-lt"/>
              </a:rPr>
              <a:t>Nhân viên đại lý làm thủ tục hải quan là công dân Việt Nam đáp ứng đủ các điều kiện sau đây:</a:t>
            </a:r>
          </a:p>
          <a:p>
            <a:pPr marL="0" indent="0" algn="l">
              <a:buNone/>
            </a:pPr>
            <a:r>
              <a:rPr lang="vi-VN" b="0" i="0">
                <a:solidFill>
                  <a:srgbClr val="333333"/>
                </a:solidFill>
                <a:effectLst/>
                <a:highlight>
                  <a:srgbClr val="FFFFFF"/>
                </a:highlight>
                <a:latin typeface="+mj-lt"/>
              </a:rPr>
              <a:t>a) Có trình độ cao đẳng kinh tế, luật, kỹ thuật trở lên;</a:t>
            </a:r>
          </a:p>
          <a:p>
            <a:pPr marL="0" indent="0" algn="l">
              <a:buNone/>
            </a:pPr>
            <a:r>
              <a:rPr lang="vi-VN" b="0" i="0">
                <a:solidFill>
                  <a:srgbClr val="333333"/>
                </a:solidFill>
                <a:effectLst/>
                <a:highlight>
                  <a:srgbClr val="FFFFFF"/>
                </a:highlight>
                <a:latin typeface="+mj-lt"/>
              </a:rPr>
              <a:t>b) Có chứng chỉ nghiệp vụ khai hải quan;</a:t>
            </a:r>
          </a:p>
          <a:p>
            <a:pPr marL="0" indent="0" algn="l">
              <a:buNone/>
            </a:pPr>
            <a:r>
              <a:rPr lang="vi-VN" b="0" i="0">
                <a:solidFill>
                  <a:srgbClr val="333333"/>
                </a:solidFill>
                <a:effectLst/>
                <a:highlight>
                  <a:srgbClr val="FFFFFF"/>
                </a:highlight>
                <a:latin typeface="+mj-lt"/>
              </a:rPr>
              <a:t>c) Được cơ quan hải quan cấp mã số nhân viên đại lý làm thủ tục hải quan.</a:t>
            </a:r>
          </a:p>
          <a:p>
            <a:pPr marL="0" indent="0">
              <a:buNone/>
            </a:pPr>
            <a:endParaRPr lang="en-GB">
              <a:latin typeface="+mj-lt"/>
              <a:cs typeface="Times New Roman" panose="02020603050405020304" pitchFamily="18" charset="0"/>
            </a:endParaRPr>
          </a:p>
        </p:txBody>
      </p:sp>
      <p:sp>
        <p:nvSpPr>
          <p:cNvPr id="6" name="Title 1">
            <a:extLst>
              <a:ext uri="{FF2B5EF4-FFF2-40B4-BE49-F238E27FC236}">
                <a16:creationId xmlns:a16="http://schemas.microsoft.com/office/drawing/2014/main" id="{97EB2DDA-A136-E948-62F3-00F80702FBD3}"/>
              </a:ext>
            </a:extLst>
          </p:cNvPr>
          <p:cNvSpPr>
            <a:spLocks noGrp="1"/>
          </p:cNvSpPr>
          <p:nvPr>
            <p:ph type="title"/>
          </p:nvPr>
        </p:nvSpPr>
        <p:spPr>
          <a:xfrm>
            <a:off x="838200" y="365125"/>
            <a:ext cx="10515600" cy="1325563"/>
          </a:xfrm>
        </p:spPr>
        <p:txBody>
          <a:bodyPr>
            <a:noAutofit/>
          </a:bodyPr>
          <a:lstStyle/>
          <a:p>
            <a:r>
              <a:rPr lang="en-US" sz="4500" dirty="0">
                <a:latin typeface="Times New Roman" panose="02020603050405020304" pitchFamily="18" charset="0"/>
                <a:ea typeface="MS Mincho" panose="02020609040205080304" pitchFamily="49" charset="-128"/>
              </a:rPr>
              <a:t>1</a:t>
            </a:r>
            <a:r>
              <a:rPr lang="en-US" sz="4500" dirty="0">
                <a:effectLst/>
                <a:latin typeface="Times New Roman" panose="02020603050405020304" pitchFamily="18" charset="0"/>
                <a:ea typeface="MS Mincho" panose="02020609040205080304" pitchFamily="49" charset="-128"/>
              </a:rPr>
              <a:t>.2. </a:t>
            </a:r>
            <a:r>
              <a:rPr lang="en-US" sz="4500" dirty="0" err="1">
                <a:effectLst/>
                <a:latin typeface="Times New Roman" panose="02020603050405020304" pitchFamily="18" charset="0"/>
                <a:ea typeface="MS Mincho" panose="02020609040205080304" pitchFamily="49" charset="-128"/>
              </a:rPr>
              <a:t>Điều</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kiện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làm</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đại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lý</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Hải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quan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và</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nhân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viên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đại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lý</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hải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quan</a:t>
            </a:r>
            <a:endParaRPr lang="en-GB" sz="45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D5C896-9087-42FD-9DE0-92196A69D85F}"/>
              </a:ext>
            </a:extLst>
          </p:cNvPr>
          <p:cNvSpPr>
            <a:spLocks noGrp="1"/>
          </p:cNvSpPr>
          <p:nvPr>
            <p:ph idx="1"/>
          </p:nvPr>
        </p:nvSpPr>
        <p:spPr>
          <a:xfrm>
            <a:off x="386080" y="1960880"/>
            <a:ext cx="11592560" cy="5120640"/>
          </a:xfrm>
        </p:spPr>
        <p:txBody>
          <a:bodyPr>
            <a:noAutofit/>
          </a:bodyPr>
          <a:lstStyle/>
          <a:p>
            <a:pPr marL="0" indent="0">
              <a:buNone/>
            </a:pPr>
            <a:r>
              <a:rPr lang="vi-VN" b="1">
                <a:effectLst/>
                <a:latin typeface="Times New Roman" panose="02020603050405020304" pitchFamily="18" charset="0"/>
                <a:ea typeface="Times New Roman" panose="02020603050405020304" pitchFamily="18" charset="0"/>
              </a:rPr>
              <a:t>Điều 3. Thi cấp Ch</a:t>
            </a:r>
            <a:r>
              <a:rPr lang="en-US" b="1">
                <a:effectLst/>
                <a:latin typeface="Times New Roman" panose="02020603050405020304" pitchFamily="18" charset="0"/>
                <a:ea typeface="Times New Roman" panose="02020603050405020304" pitchFamily="18" charset="0"/>
              </a:rPr>
              <a:t>ứ</a:t>
            </a:r>
            <a:r>
              <a:rPr lang="vi-VN" b="1">
                <a:effectLst/>
                <a:latin typeface="Times New Roman" panose="02020603050405020304" pitchFamily="18" charset="0"/>
                <a:ea typeface="Times New Roman" panose="02020603050405020304" pitchFamily="18" charset="0"/>
              </a:rPr>
              <a:t>ng ch</a:t>
            </a:r>
            <a:r>
              <a:rPr lang="en-US" b="1">
                <a:effectLst/>
                <a:latin typeface="Times New Roman" panose="02020603050405020304" pitchFamily="18" charset="0"/>
                <a:ea typeface="Times New Roman" panose="02020603050405020304" pitchFamily="18" charset="0"/>
              </a:rPr>
              <a:t>ỉ</a:t>
            </a:r>
            <a:r>
              <a:rPr lang="vi-VN" b="1">
                <a:effectLst/>
                <a:latin typeface="Times New Roman" panose="02020603050405020304" pitchFamily="18" charset="0"/>
                <a:ea typeface="Times New Roman" panose="02020603050405020304" pitchFamily="18" charset="0"/>
              </a:rPr>
              <a:t> nghiệp vụ khai hải quan</a:t>
            </a:r>
            <a:endParaRPr lang="en-US" b="1">
              <a:effectLst/>
              <a:latin typeface="Times New Roman" panose="02020603050405020304" pitchFamily="18" charset="0"/>
              <a:ea typeface="Times New Roman" panose="02020603050405020304" pitchFamily="18" charset="0"/>
            </a:endParaRPr>
          </a:p>
          <a:p>
            <a:pPr marL="0" indent="0">
              <a:spcBef>
                <a:spcPts val="600"/>
              </a:spcBef>
              <a:buNone/>
            </a:pPr>
            <a:r>
              <a:rPr lang="en-US">
                <a:effectLst/>
                <a:latin typeface="Times New Roman" panose="02020603050405020304" pitchFamily="18" charset="0"/>
                <a:ea typeface="Times New Roman" panose="02020603050405020304" pitchFamily="18" charset="0"/>
              </a:rPr>
              <a:t>1</a:t>
            </a:r>
            <a:r>
              <a:rPr lang="vi-VN">
                <a:effectLst/>
                <a:latin typeface="Times New Roman" panose="02020603050405020304" pitchFamily="18" charset="0"/>
                <a:ea typeface="Times New Roman" panose="02020603050405020304" pitchFamily="18" charset="0"/>
              </a:rPr>
              <a:t>. Hồ sơ dự thi</a:t>
            </a:r>
            <a:endParaRPr lang="en-US">
              <a:effectLst/>
              <a:latin typeface="Times New Roman" panose="02020603050405020304" pitchFamily="18" charset="0"/>
              <a:ea typeface="Times New Roman" panose="02020603050405020304" pitchFamily="18" charset="0"/>
            </a:endParaRPr>
          </a:p>
          <a:p>
            <a:pPr marL="0" indent="0">
              <a:spcBef>
                <a:spcPts val="600"/>
              </a:spcBef>
              <a:buNone/>
            </a:pPr>
            <a:r>
              <a:rPr lang="vi-VN">
                <a:effectLst/>
                <a:latin typeface="Times New Roman" panose="02020603050405020304" pitchFamily="18" charset="0"/>
                <a:ea typeface="Times New Roman" panose="02020603050405020304" pitchFamily="18" charset="0"/>
              </a:rPr>
              <a:t>a) Hồ sơ đăng ký dự thi lần đầu để c</a:t>
            </a:r>
            <a:r>
              <a:rPr lang="en-US">
                <a:effectLst/>
                <a:latin typeface="Times New Roman" panose="02020603050405020304" pitchFamily="18" charset="0"/>
                <a:ea typeface="Times New Roman" panose="02020603050405020304" pitchFamily="18" charset="0"/>
              </a:rPr>
              <a:t>ấ</a:t>
            </a:r>
            <a:r>
              <a:rPr lang="vi-VN">
                <a:effectLst/>
                <a:latin typeface="Times New Roman" panose="02020603050405020304" pitchFamily="18" charset="0"/>
                <a:ea typeface="Times New Roman" panose="02020603050405020304" pitchFamily="18" charset="0"/>
              </a:rPr>
              <a:t>p Chứng ch</a:t>
            </a:r>
            <a:r>
              <a:rPr lang="en-US">
                <a:effectLst/>
                <a:latin typeface="Times New Roman" panose="02020603050405020304" pitchFamily="18" charset="0"/>
                <a:ea typeface="Times New Roman" panose="02020603050405020304" pitchFamily="18" charset="0"/>
              </a:rPr>
              <a:t>ỉ</a:t>
            </a:r>
            <a:r>
              <a:rPr lang="vi-VN">
                <a:effectLst/>
                <a:latin typeface="Times New Roman" panose="02020603050405020304" pitchFamily="18" charset="0"/>
                <a:ea typeface="Times New Roman" panose="02020603050405020304" pitchFamily="18" charset="0"/>
              </a:rPr>
              <a:t> nghiệp vụ khai hải quan, người dự thi nộp một (01) bộ h</a:t>
            </a:r>
            <a:r>
              <a:rPr lang="en-US">
                <a:effectLst/>
                <a:latin typeface="Times New Roman" panose="02020603050405020304" pitchFamily="18" charset="0"/>
                <a:ea typeface="Times New Roman" panose="02020603050405020304" pitchFamily="18" charset="0"/>
              </a:rPr>
              <a:t>ồ</a:t>
            </a:r>
            <a:r>
              <a:rPr lang="vi-VN">
                <a:effectLst/>
                <a:latin typeface="Times New Roman" panose="02020603050405020304" pitchFamily="18" charset="0"/>
                <a:ea typeface="Times New Roman" panose="02020603050405020304" pitchFamily="18" charset="0"/>
              </a:rPr>
              <a:t> sơ, bao gồm:</a:t>
            </a:r>
            <a:endParaRPr lang="en-US">
              <a:effectLst/>
              <a:latin typeface="Times New Roman" panose="02020603050405020304" pitchFamily="18" charset="0"/>
              <a:ea typeface="Times New Roman" panose="02020603050405020304" pitchFamily="18" charset="0"/>
            </a:endParaRPr>
          </a:p>
          <a:p>
            <a:pPr marL="0" indent="0">
              <a:spcBef>
                <a:spcPts val="600"/>
              </a:spcBef>
              <a:buNone/>
            </a:pPr>
            <a:r>
              <a:rPr lang="vi-VN">
                <a:effectLst/>
                <a:latin typeface="Times New Roman" panose="02020603050405020304" pitchFamily="18" charset="0"/>
                <a:ea typeface="Times New Roman" panose="02020603050405020304" pitchFamily="18" charset="0"/>
              </a:rPr>
              <a:t>a.</a:t>
            </a:r>
            <a:r>
              <a:rPr lang="en-US">
                <a:effectLst/>
                <a:latin typeface="Times New Roman" panose="02020603050405020304" pitchFamily="18" charset="0"/>
                <a:ea typeface="Times New Roman" panose="02020603050405020304" pitchFamily="18" charset="0"/>
              </a:rPr>
              <a:t>1</a:t>
            </a:r>
            <a:r>
              <a:rPr lang="vi-VN">
                <a:effectLst/>
                <a:latin typeface="Times New Roman" panose="02020603050405020304" pitchFamily="18" charset="0"/>
                <a:ea typeface="Times New Roman" panose="02020603050405020304" pitchFamily="18" charset="0"/>
              </a:rPr>
              <a:t>) Phiếu đăng ký dự th</a:t>
            </a:r>
            <a:r>
              <a:rPr lang="en-US">
                <a:effectLst/>
                <a:latin typeface="Times New Roman" panose="02020603050405020304" pitchFamily="18" charset="0"/>
                <a:ea typeface="Times New Roman" panose="02020603050405020304" pitchFamily="18" charset="0"/>
              </a:rPr>
              <a:t>i</a:t>
            </a:r>
            <a:r>
              <a:rPr lang="vi-VN">
                <a:effectLst/>
                <a:latin typeface="Times New Roman" panose="02020603050405020304" pitchFamily="18" charset="0"/>
                <a:ea typeface="Times New Roman" panose="02020603050405020304" pitchFamily="18" charset="0"/>
              </a:rPr>
              <a:t> theo M</a:t>
            </a:r>
            <a:r>
              <a:rPr lang="en-US">
                <a:effectLst/>
                <a:latin typeface="Times New Roman" panose="02020603050405020304" pitchFamily="18" charset="0"/>
                <a:ea typeface="Times New Roman" panose="02020603050405020304" pitchFamily="18" charset="0"/>
              </a:rPr>
              <a:t>ẫ</a:t>
            </a:r>
            <a:r>
              <a:rPr lang="vi-VN">
                <a:effectLst/>
                <a:latin typeface="Times New Roman" panose="02020603050405020304" pitchFamily="18" charset="0"/>
                <a:ea typeface="Times New Roman" panose="02020603050405020304" pitchFamily="18" charset="0"/>
              </a:rPr>
              <a:t>u </a:t>
            </a:r>
            <a:r>
              <a:rPr lang="en-US">
                <a:effectLst/>
                <a:latin typeface="Times New Roman" panose="02020603050405020304" pitchFamily="18" charset="0"/>
                <a:ea typeface="Times New Roman" panose="02020603050405020304" pitchFamily="18" charset="0"/>
              </a:rPr>
              <a:t>s</a:t>
            </a:r>
            <a:r>
              <a:rPr lang="vi-VN">
                <a:effectLst/>
                <a:latin typeface="Times New Roman" panose="02020603050405020304" pitchFamily="18" charset="0"/>
                <a:ea typeface="Times New Roman" panose="02020603050405020304" pitchFamily="18" charset="0"/>
              </a:rPr>
              <a:t>ố 01 ban hành kèm theo Thông tưnày;</a:t>
            </a:r>
            <a:endParaRPr lang="en-US">
              <a:effectLst/>
              <a:latin typeface="Times New Roman" panose="02020603050405020304" pitchFamily="18" charset="0"/>
              <a:ea typeface="Times New Roman" panose="02020603050405020304" pitchFamily="18" charset="0"/>
            </a:endParaRPr>
          </a:p>
          <a:p>
            <a:pPr marL="0" indent="0">
              <a:spcBef>
                <a:spcPts val="600"/>
              </a:spcBef>
              <a:buNone/>
            </a:pPr>
            <a:r>
              <a:rPr lang="vi-VN">
                <a:effectLst/>
                <a:latin typeface="Times New Roman" panose="02020603050405020304" pitchFamily="18" charset="0"/>
                <a:ea typeface="Times New Roman" panose="02020603050405020304" pitchFamily="18" charset="0"/>
              </a:rPr>
              <a:t>a.2) Bằng t</a:t>
            </a:r>
            <a:r>
              <a:rPr lang="en-US">
                <a:effectLst/>
                <a:latin typeface="Times New Roman" panose="02020603050405020304" pitchFamily="18" charset="0"/>
                <a:ea typeface="Times New Roman" panose="02020603050405020304" pitchFamily="18" charset="0"/>
              </a:rPr>
              <a:t>ố</a:t>
            </a:r>
            <a:r>
              <a:rPr lang="vi-VN">
                <a:effectLst/>
                <a:latin typeface="Times New Roman" panose="02020603050405020304" pitchFamily="18" charset="0"/>
                <a:ea typeface="Times New Roman" panose="02020603050405020304" pitchFamily="18" charset="0"/>
              </a:rPr>
              <a:t>t nghiệp cao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ẳng trở lên thuộc các ngành kinh tế, luật, kỹ thuật; 01 bản sao có chứng thực hoặc 01 bản sao và xuất trình bản chính để đ</a:t>
            </a:r>
            <a:r>
              <a:rPr lang="en-US">
                <a:effectLst/>
                <a:latin typeface="Times New Roman" panose="02020603050405020304" pitchFamily="18" charset="0"/>
                <a:ea typeface="Times New Roman" panose="02020603050405020304" pitchFamily="18" charset="0"/>
              </a:rPr>
              <a:t>ố</a:t>
            </a:r>
            <a:r>
              <a:rPr lang="vi-VN">
                <a:effectLst/>
                <a:latin typeface="Times New Roman" panose="02020603050405020304" pitchFamily="18" charset="0"/>
                <a:ea typeface="Times New Roman" panose="02020603050405020304" pitchFamily="18" charset="0"/>
              </a:rPr>
              <a:t>i chiếu;</a:t>
            </a:r>
            <a:endParaRPr lang="en-US">
              <a:effectLst/>
              <a:latin typeface="Times New Roman" panose="02020603050405020304" pitchFamily="18" charset="0"/>
              <a:ea typeface="Times New Roman" panose="02020603050405020304" pitchFamily="18" charset="0"/>
            </a:endParaRPr>
          </a:p>
          <a:p>
            <a:pPr marL="0" indent="0">
              <a:spcBef>
                <a:spcPts val="600"/>
              </a:spcBef>
              <a:buNone/>
            </a:pPr>
            <a:r>
              <a:rPr lang="vi-VN">
                <a:effectLst/>
                <a:latin typeface="Times New Roman" panose="02020603050405020304" pitchFamily="18" charset="0"/>
                <a:ea typeface="Times New Roman" panose="02020603050405020304" pitchFamily="18" charset="0"/>
              </a:rPr>
              <a:t>a.3) Hai (02) ảnh màu 3x4cm chụp trong thời gian 06 (sáu) tháng tính đến thời điểm nộp hồ sơ dự thi có ghi rõ họ tên, năm sinh ở mặt sau của ảnh (0</a:t>
            </a:r>
            <a:r>
              <a:rPr lang="en-US">
                <a:effectLst/>
                <a:latin typeface="Times New Roman" panose="02020603050405020304" pitchFamily="18" charset="0"/>
                <a:ea typeface="Times New Roman" panose="02020603050405020304" pitchFamily="18" charset="0"/>
              </a:rPr>
              <a:t>1 </a:t>
            </a:r>
            <a:r>
              <a:rPr lang="vi-VN">
                <a:effectLst/>
                <a:latin typeface="Times New Roman" panose="02020603050405020304" pitchFamily="18" charset="0"/>
                <a:ea typeface="Times New Roman" panose="02020603050405020304" pitchFamily="18" charset="0"/>
              </a:rPr>
              <a:t>ảnh dán vào phiếu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ăng ký dự th</a:t>
            </a:r>
            <a:r>
              <a:rPr lang="en-US">
                <a:effectLst/>
                <a:latin typeface="Times New Roman" panose="02020603050405020304" pitchFamily="18" charset="0"/>
                <a:ea typeface="Times New Roman" panose="02020603050405020304" pitchFamily="18" charset="0"/>
              </a:rPr>
              <a:t>i</a:t>
            </a:r>
            <a:r>
              <a:rPr lang="vi-VN">
                <a:effectLst/>
                <a:latin typeface="Times New Roman" panose="02020603050405020304" pitchFamily="18" charset="0"/>
                <a:ea typeface="Times New Roman" panose="02020603050405020304" pitchFamily="18" charset="0"/>
              </a:rPr>
              <a:t>, 01 ảnh dán vào Chứng chỉ kh</a:t>
            </a:r>
            <a:r>
              <a:rPr lang="en-US">
                <a:effectLst/>
                <a:latin typeface="Times New Roman" panose="02020603050405020304" pitchFamily="18" charset="0"/>
                <a:ea typeface="Times New Roman" panose="02020603050405020304" pitchFamily="18" charset="0"/>
              </a:rPr>
              <a:t>i đ</a:t>
            </a:r>
            <a:r>
              <a:rPr lang="vi-VN">
                <a:effectLst/>
                <a:latin typeface="Times New Roman" panose="02020603050405020304" pitchFamily="18" charset="0"/>
                <a:ea typeface="Times New Roman" panose="02020603050405020304" pitchFamily="18" charset="0"/>
              </a:rPr>
              <a:t>ược cấp).</a:t>
            </a:r>
            <a:endParaRPr lang="en-US">
              <a:effectLst/>
              <a:latin typeface="Times New Roman" panose="02020603050405020304" pitchFamily="18" charset="0"/>
              <a:ea typeface="Times New Roman" panose="02020603050405020304" pitchFamily="18" charset="0"/>
            </a:endParaRPr>
          </a:p>
        </p:txBody>
      </p:sp>
      <p:sp>
        <p:nvSpPr>
          <p:cNvPr id="6" name="Title 1">
            <a:extLst>
              <a:ext uri="{FF2B5EF4-FFF2-40B4-BE49-F238E27FC236}">
                <a16:creationId xmlns:a16="http://schemas.microsoft.com/office/drawing/2014/main" id="{97A2FC07-2DDC-C7BF-CDE3-8B644AB83A74}"/>
              </a:ext>
            </a:extLst>
          </p:cNvPr>
          <p:cNvSpPr>
            <a:spLocks noGrp="1"/>
          </p:cNvSpPr>
          <p:nvPr>
            <p:ph type="title"/>
          </p:nvPr>
        </p:nvSpPr>
        <p:spPr>
          <a:xfrm>
            <a:off x="838200" y="365125"/>
            <a:ext cx="10515600" cy="1325563"/>
          </a:xfrm>
        </p:spPr>
        <p:txBody>
          <a:bodyPr>
            <a:noAutofit/>
          </a:bodyPr>
          <a:lstStyle/>
          <a:p>
            <a:r>
              <a:rPr lang="en-US" sz="4500" dirty="0">
                <a:latin typeface="Times New Roman" panose="02020603050405020304" pitchFamily="18" charset="0"/>
                <a:ea typeface="MS Mincho" panose="02020609040205080304" pitchFamily="49" charset="-128"/>
              </a:rPr>
              <a:t>1</a:t>
            </a:r>
            <a:r>
              <a:rPr lang="en-US" sz="4500" dirty="0">
                <a:effectLst/>
                <a:latin typeface="Times New Roman" panose="02020603050405020304" pitchFamily="18" charset="0"/>
                <a:ea typeface="MS Mincho" panose="02020609040205080304" pitchFamily="49" charset="-128"/>
              </a:rPr>
              <a:t>.2. </a:t>
            </a:r>
            <a:r>
              <a:rPr lang="en-US" sz="4500" dirty="0" err="1">
                <a:effectLst/>
                <a:latin typeface="Times New Roman" panose="02020603050405020304" pitchFamily="18" charset="0"/>
                <a:ea typeface="MS Mincho" panose="02020609040205080304" pitchFamily="49" charset="-128"/>
              </a:rPr>
              <a:t>Điều</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kiện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làm</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đại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lý</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Hải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quan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và</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nhân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viên</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đại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lý</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hải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quan</a:t>
            </a:r>
            <a:endParaRPr lang="en-GB" sz="4500" dirty="0"/>
          </a:p>
        </p:txBody>
      </p:sp>
    </p:spTree>
    <p:extLst>
      <p:ext uri="{BB962C8B-B14F-4D97-AF65-F5344CB8AC3E}">
        <p14:creationId xmlns:p14="http://schemas.microsoft.com/office/powerpoint/2010/main" val="20335404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A9A9F-D757-80D4-2ADE-E7C178D01059}"/>
              </a:ext>
            </a:extLst>
          </p:cNvPr>
          <p:cNvSpPr>
            <a:spLocks noGrp="1"/>
          </p:cNvSpPr>
          <p:nvPr>
            <p:ph type="title"/>
          </p:nvPr>
        </p:nvSpPr>
        <p:spPr/>
        <p:txBody>
          <a:bodyPr/>
          <a:lstStyle/>
          <a:p>
            <a:pPr marL="0" indent="0">
              <a:buNone/>
            </a:pPr>
            <a:r>
              <a:rPr lang="vi-VN" b="1">
                <a:effectLst/>
                <a:latin typeface="Times New Roman" panose="02020603050405020304" pitchFamily="18" charset="0"/>
                <a:ea typeface="Times New Roman" panose="02020603050405020304" pitchFamily="18" charset="0"/>
              </a:rPr>
              <a:t>Điều 3. Thi cấp Ch</a:t>
            </a:r>
            <a:r>
              <a:rPr lang="en-US" b="1">
                <a:effectLst/>
                <a:latin typeface="Times New Roman" panose="02020603050405020304" pitchFamily="18" charset="0"/>
                <a:ea typeface="Times New Roman" panose="02020603050405020304" pitchFamily="18" charset="0"/>
              </a:rPr>
              <a:t>ứ</a:t>
            </a:r>
            <a:r>
              <a:rPr lang="vi-VN" b="1">
                <a:effectLst/>
                <a:latin typeface="Times New Roman" panose="02020603050405020304" pitchFamily="18" charset="0"/>
                <a:ea typeface="Times New Roman" panose="02020603050405020304" pitchFamily="18" charset="0"/>
              </a:rPr>
              <a:t>ng ch</a:t>
            </a:r>
            <a:r>
              <a:rPr lang="en-US" b="1">
                <a:effectLst/>
                <a:latin typeface="Times New Roman" panose="02020603050405020304" pitchFamily="18" charset="0"/>
                <a:ea typeface="Times New Roman" panose="02020603050405020304" pitchFamily="18" charset="0"/>
              </a:rPr>
              <a:t>ỉ</a:t>
            </a:r>
            <a:r>
              <a:rPr lang="vi-VN" b="1">
                <a:effectLst/>
                <a:latin typeface="Times New Roman" panose="02020603050405020304" pitchFamily="18" charset="0"/>
                <a:ea typeface="Times New Roman" panose="02020603050405020304" pitchFamily="18" charset="0"/>
              </a:rPr>
              <a:t> nghiệp vụ khai hải quan</a:t>
            </a:r>
            <a:endParaRPr lang="en-US" b="1">
              <a:effectLst/>
              <a:latin typeface="Times New Roman" panose="02020603050405020304" pitchFamily="18" charset="0"/>
              <a:ea typeface="Times New Roman" panose="02020603050405020304" pitchFamily="18" charset="0"/>
            </a:endParaRPr>
          </a:p>
        </p:txBody>
      </p:sp>
      <p:sp>
        <p:nvSpPr>
          <p:cNvPr id="3" name="Content Placeholder 2">
            <a:extLst>
              <a:ext uri="{FF2B5EF4-FFF2-40B4-BE49-F238E27FC236}">
                <a16:creationId xmlns:a16="http://schemas.microsoft.com/office/drawing/2014/main" id="{61802CE1-3922-96C7-B8FA-2C6B2A968A55}"/>
              </a:ext>
            </a:extLst>
          </p:cNvPr>
          <p:cNvSpPr>
            <a:spLocks noGrp="1"/>
          </p:cNvSpPr>
          <p:nvPr>
            <p:ph idx="1"/>
          </p:nvPr>
        </p:nvSpPr>
        <p:spPr>
          <a:xfrm>
            <a:off x="579120" y="1690688"/>
            <a:ext cx="11236960" cy="4669155"/>
          </a:xfrm>
        </p:spPr>
        <p:txBody>
          <a:bodyPr>
            <a:normAutofit fontScale="92500"/>
          </a:bodyPr>
          <a:lstStyle/>
          <a:p>
            <a:pPr marL="0" indent="0">
              <a:lnSpc>
                <a:spcPct val="150000"/>
              </a:lnSpc>
              <a:spcBef>
                <a:spcPts val="600"/>
              </a:spcBef>
              <a:buNone/>
            </a:pPr>
            <a:r>
              <a:rPr lang="vi-VN" sz="2700">
                <a:effectLst/>
                <a:latin typeface="Times New Roman" panose="02020603050405020304" pitchFamily="18" charset="0"/>
                <a:ea typeface="Times New Roman" panose="02020603050405020304" pitchFamily="18" charset="0"/>
              </a:rPr>
              <a:t>a.4) Văn bản ghi kết quả học tập trong trường hợp bằng tốt nghiệp không th</a:t>
            </a:r>
            <a:r>
              <a:rPr lang="en-US" sz="2700">
                <a:effectLst/>
                <a:latin typeface="Times New Roman" panose="02020603050405020304" pitchFamily="18" charset="0"/>
                <a:ea typeface="Times New Roman" panose="02020603050405020304" pitchFamily="18" charset="0"/>
              </a:rPr>
              <a:t>ể</a:t>
            </a:r>
            <a:r>
              <a:rPr lang="vi-VN" sz="2700">
                <a:effectLst/>
                <a:latin typeface="Times New Roman" panose="02020603050405020304" pitchFamily="18" charset="0"/>
                <a:ea typeface="Times New Roman" panose="02020603050405020304" pitchFamily="18" charset="0"/>
              </a:rPr>
              <a:t> hiện chuyên ngành đáp ứng điều kiện miễn thi theo quy định tại tiết a.</a:t>
            </a:r>
            <a:r>
              <a:rPr lang="en-US" sz="2700">
                <a:effectLst/>
                <a:latin typeface="Times New Roman" panose="02020603050405020304" pitchFamily="18" charset="0"/>
                <a:ea typeface="Times New Roman" panose="02020603050405020304" pitchFamily="18" charset="0"/>
              </a:rPr>
              <a:t>1 điểm</a:t>
            </a:r>
            <a:r>
              <a:rPr lang="vi-VN" sz="2700">
                <a:effectLst/>
                <a:latin typeface="Times New Roman" panose="02020603050405020304" pitchFamily="18" charset="0"/>
                <a:ea typeface="Times New Roman" panose="02020603050405020304" pitchFamily="18" charset="0"/>
              </a:rPr>
              <a:t> a và tiết b.</a:t>
            </a:r>
            <a:r>
              <a:rPr lang="en-US" sz="2700">
                <a:effectLst/>
                <a:latin typeface="Times New Roman" panose="02020603050405020304" pitchFamily="18" charset="0"/>
                <a:ea typeface="Times New Roman" panose="02020603050405020304" pitchFamily="18" charset="0"/>
              </a:rPr>
              <a:t>1 điểm </a:t>
            </a:r>
            <a:r>
              <a:rPr lang="vi-VN" sz="2700">
                <a:effectLst/>
                <a:latin typeface="Times New Roman" panose="02020603050405020304" pitchFamily="18" charset="0"/>
                <a:ea typeface="Times New Roman" panose="02020603050405020304" pitchFamily="18" charset="0"/>
              </a:rPr>
              <a:t>b khoản 7 Điều này: 01 bản sao có ch</a:t>
            </a:r>
            <a:r>
              <a:rPr lang="en-US" sz="2700">
                <a:effectLst/>
                <a:latin typeface="Times New Roman" panose="02020603050405020304" pitchFamily="18" charset="0"/>
                <a:ea typeface="Times New Roman" panose="02020603050405020304" pitchFamily="18" charset="0"/>
              </a:rPr>
              <a:t>ứ</a:t>
            </a:r>
            <a:r>
              <a:rPr lang="vi-VN" sz="2700">
                <a:effectLst/>
                <a:latin typeface="Times New Roman" panose="02020603050405020304" pitchFamily="18" charset="0"/>
                <a:ea typeface="Times New Roman" panose="02020603050405020304" pitchFamily="18" charset="0"/>
              </a:rPr>
              <a:t>ng thực hoặc 01 bản sao và xuất trình b</a:t>
            </a:r>
            <a:r>
              <a:rPr lang="en-US" sz="2700">
                <a:effectLst/>
                <a:latin typeface="Times New Roman" panose="02020603050405020304" pitchFamily="18" charset="0"/>
                <a:ea typeface="Times New Roman" panose="02020603050405020304" pitchFamily="18" charset="0"/>
              </a:rPr>
              <a:t>ả</a:t>
            </a:r>
            <a:r>
              <a:rPr lang="vi-VN" sz="2700">
                <a:effectLst/>
                <a:latin typeface="Times New Roman" panose="02020603050405020304" pitchFamily="18" charset="0"/>
                <a:ea typeface="Times New Roman" panose="02020603050405020304" pitchFamily="18" charset="0"/>
              </a:rPr>
              <a:t>n ch</a:t>
            </a:r>
            <a:r>
              <a:rPr lang="en-US" sz="2700">
                <a:effectLst/>
                <a:latin typeface="Times New Roman" panose="02020603050405020304" pitchFamily="18" charset="0"/>
                <a:ea typeface="Times New Roman" panose="02020603050405020304" pitchFamily="18" charset="0"/>
              </a:rPr>
              <a:t>í</a:t>
            </a:r>
            <a:r>
              <a:rPr lang="vi-VN" sz="2700">
                <a:effectLst/>
                <a:latin typeface="Times New Roman" panose="02020603050405020304" pitchFamily="18" charset="0"/>
                <a:ea typeface="Times New Roman" panose="02020603050405020304" pitchFamily="18" charset="0"/>
              </a:rPr>
              <a:t>nh </a:t>
            </a:r>
            <a:r>
              <a:rPr lang="en-US" sz="2700">
                <a:effectLst/>
                <a:latin typeface="Times New Roman" panose="02020603050405020304" pitchFamily="18" charset="0"/>
                <a:ea typeface="Times New Roman" panose="02020603050405020304" pitchFamily="18" charset="0"/>
              </a:rPr>
              <a:t>đ</a:t>
            </a:r>
            <a:r>
              <a:rPr lang="vi-VN" sz="2700">
                <a:effectLst/>
                <a:latin typeface="Times New Roman" panose="02020603050405020304" pitchFamily="18" charset="0"/>
                <a:ea typeface="Times New Roman" panose="02020603050405020304" pitchFamily="18" charset="0"/>
              </a:rPr>
              <a:t>ể </a:t>
            </a:r>
            <a:r>
              <a:rPr lang="en-US" sz="2700">
                <a:effectLst/>
                <a:latin typeface="Times New Roman" panose="02020603050405020304" pitchFamily="18" charset="0"/>
                <a:ea typeface="Times New Roman" panose="02020603050405020304" pitchFamily="18" charset="0"/>
              </a:rPr>
              <a:t>đố</a:t>
            </a:r>
            <a:r>
              <a:rPr lang="vi-VN" sz="2700">
                <a:effectLst/>
                <a:latin typeface="Times New Roman" panose="02020603050405020304" pitchFamily="18" charset="0"/>
                <a:ea typeface="Times New Roman" panose="02020603050405020304" pitchFamily="18" charset="0"/>
              </a:rPr>
              <a:t>i chi</a:t>
            </a:r>
            <a:r>
              <a:rPr lang="en-US" sz="2700">
                <a:effectLst/>
                <a:latin typeface="Times New Roman" panose="02020603050405020304" pitchFamily="18" charset="0"/>
                <a:ea typeface="Times New Roman" panose="02020603050405020304" pitchFamily="18" charset="0"/>
              </a:rPr>
              <a:t>ế</a:t>
            </a:r>
            <a:r>
              <a:rPr lang="vi-VN" sz="2700">
                <a:effectLst/>
                <a:latin typeface="Times New Roman" panose="02020603050405020304" pitchFamily="18" charset="0"/>
                <a:ea typeface="Times New Roman" panose="02020603050405020304" pitchFamily="18" charset="0"/>
              </a:rPr>
              <a:t>u;</a:t>
            </a:r>
            <a:endParaRPr lang="en-US" sz="2700">
              <a:effectLst/>
              <a:latin typeface="Times New Roman" panose="02020603050405020304" pitchFamily="18" charset="0"/>
              <a:ea typeface="Times New Roman" panose="02020603050405020304" pitchFamily="18" charset="0"/>
            </a:endParaRPr>
          </a:p>
          <a:p>
            <a:pPr marL="0" indent="0">
              <a:lnSpc>
                <a:spcPct val="150000"/>
              </a:lnSpc>
              <a:spcBef>
                <a:spcPts val="600"/>
              </a:spcBef>
              <a:buNone/>
            </a:pPr>
            <a:r>
              <a:rPr lang="vi-VN" sz="2700">
                <a:effectLst/>
                <a:latin typeface="Times New Roman" panose="02020603050405020304" pitchFamily="18" charset="0"/>
                <a:ea typeface="Times New Roman" panose="02020603050405020304" pitchFamily="18" charset="0"/>
              </a:rPr>
              <a:t>a.5) Văn bản xác nhậ</a:t>
            </a:r>
            <a:r>
              <a:rPr lang="en-US" sz="2700">
                <a:effectLst/>
                <a:latin typeface="Times New Roman" panose="02020603050405020304" pitchFamily="18" charset="0"/>
                <a:ea typeface="Times New Roman" panose="02020603050405020304" pitchFamily="18" charset="0"/>
              </a:rPr>
              <a:t>n</a:t>
            </a:r>
            <a:r>
              <a:rPr lang="vi-VN" sz="2700">
                <a:effectLst/>
                <a:latin typeface="Times New Roman" panose="02020603050405020304" pitchFamily="18" charset="0"/>
                <a:ea typeface="Times New Roman" panose="02020603050405020304" pitchFamily="18" charset="0"/>
              </a:rPr>
              <a:t> của trường đại học, cao </a:t>
            </a:r>
            <a:r>
              <a:rPr lang="en-US" sz="2700">
                <a:effectLst/>
                <a:latin typeface="Times New Roman" panose="02020603050405020304" pitchFamily="18" charset="0"/>
                <a:ea typeface="Times New Roman" panose="02020603050405020304" pitchFamily="18" charset="0"/>
              </a:rPr>
              <a:t>đ</a:t>
            </a:r>
            <a:r>
              <a:rPr lang="vi-VN" sz="2700">
                <a:effectLst/>
                <a:latin typeface="Times New Roman" panose="02020603050405020304" pitchFamily="18" charset="0"/>
                <a:ea typeface="Times New Roman" panose="02020603050405020304" pitchFamily="18" charset="0"/>
              </a:rPr>
              <a:t>ẳng mà người đăng ký dự thi công tác trước khi thôi làm giảng viên trong trường hợp người dự th</a:t>
            </a:r>
            <a:r>
              <a:rPr lang="en-US" sz="2700">
                <a:effectLst/>
                <a:latin typeface="Times New Roman" panose="02020603050405020304" pitchFamily="18" charset="0"/>
                <a:ea typeface="Times New Roman" panose="02020603050405020304" pitchFamily="18" charset="0"/>
              </a:rPr>
              <a:t>i</a:t>
            </a:r>
            <a:r>
              <a:rPr lang="vi-VN" sz="2700">
                <a:effectLst/>
                <a:latin typeface="Times New Roman" panose="02020603050405020304" pitchFamily="18" charset="0"/>
                <a:ea typeface="Times New Roman" panose="02020603050405020304" pitchFamily="18" charset="0"/>
              </a:rPr>
              <a:t> thuộc đối tượng miễn thi theo quy định tại tiết a.2 </a:t>
            </a:r>
            <a:r>
              <a:rPr lang="en-US" sz="2700">
                <a:effectLst/>
                <a:latin typeface="Times New Roman" panose="02020603050405020304" pitchFamily="18" charset="0"/>
                <a:ea typeface="Times New Roman" panose="02020603050405020304" pitchFamily="18" charset="0"/>
              </a:rPr>
              <a:t>điểm</a:t>
            </a:r>
            <a:r>
              <a:rPr lang="vi-VN" sz="2700">
                <a:effectLst/>
                <a:latin typeface="Times New Roman" panose="02020603050405020304" pitchFamily="18" charset="0"/>
                <a:ea typeface="Times New Roman" panose="02020603050405020304" pitchFamily="18" charset="0"/>
              </a:rPr>
              <a:t> a và tiết b.2 điểm b khoản 7 Điều này: 01 b</a:t>
            </a:r>
            <a:r>
              <a:rPr lang="en-US" sz="2700">
                <a:effectLst/>
                <a:latin typeface="Times New Roman" panose="02020603050405020304" pitchFamily="18" charset="0"/>
                <a:ea typeface="Times New Roman" panose="02020603050405020304" pitchFamily="18" charset="0"/>
              </a:rPr>
              <a:t>ả</a:t>
            </a:r>
            <a:r>
              <a:rPr lang="vi-VN" sz="2700">
                <a:effectLst/>
                <a:latin typeface="Times New Roman" panose="02020603050405020304" pitchFamily="18" charset="0"/>
                <a:ea typeface="Times New Roman" panose="02020603050405020304" pitchFamily="18" charset="0"/>
              </a:rPr>
              <a:t>n ch</a:t>
            </a:r>
            <a:r>
              <a:rPr lang="en-US" sz="2700">
                <a:effectLst/>
                <a:latin typeface="Times New Roman" panose="02020603050405020304" pitchFamily="18" charset="0"/>
                <a:ea typeface="Times New Roman" panose="02020603050405020304" pitchFamily="18" charset="0"/>
              </a:rPr>
              <a:t>í</a:t>
            </a:r>
            <a:r>
              <a:rPr lang="vi-VN" sz="2700">
                <a:effectLst/>
                <a:latin typeface="Times New Roman" panose="02020603050405020304" pitchFamily="18" charset="0"/>
                <a:ea typeface="Times New Roman" panose="02020603050405020304" pitchFamily="18" charset="0"/>
              </a:rPr>
              <a:t>nh</a:t>
            </a:r>
            <a:endParaRPr lang="en-US" sz="2700">
              <a:effectLst/>
              <a:latin typeface="Times New Roman" panose="02020603050405020304" pitchFamily="18" charset="0"/>
              <a:ea typeface="Times New Roman" panose="02020603050405020304" pitchFamily="18" charset="0"/>
            </a:endParaRPr>
          </a:p>
          <a:p>
            <a:pPr marL="0" indent="0">
              <a:buNone/>
            </a:pPr>
            <a:endParaRPr lang="en-US" sz="2700"/>
          </a:p>
        </p:txBody>
      </p:sp>
    </p:spTree>
    <p:extLst>
      <p:ext uri="{BB962C8B-B14F-4D97-AF65-F5344CB8AC3E}">
        <p14:creationId xmlns:p14="http://schemas.microsoft.com/office/powerpoint/2010/main" val="4060250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AB7DF-84D6-E62A-49AE-9C3B22E4703E}"/>
              </a:ext>
            </a:extLst>
          </p:cNvPr>
          <p:cNvSpPr>
            <a:spLocks noGrp="1"/>
          </p:cNvSpPr>
          <p:nvPr>
            <p:ph type="title"/>
          </p:nvPr>
        </p:nvSpPr>
        <p:spPr/>
        <p:txBody>
          <a:bodyPr>
            <a:normAutofit/>
          </a:bodyPr>
          <a:lstStyle/>
          <a:p>
            <a:r>
              <a:rPr lang="vi-VN" b="1">
                <a:effectLst/>
                <a:latin typeface="Times New Roman" panose="02020603050405020304" pitchFamily="18" charset="0"/>
                <a:ea typeface="Times New Roman" panose="02020603050405020304" pitchFamily="18" charset="0"/>
              </a:rPr>
              <a:t>Điều 3. Thi cấp Ch</a:t>
            </a:r>
            <a:r>
              <a:rPr lang="en-US" b="1">
                <a:effectLst/>
                <a:latin typeface="Times New Roman" panose="02020603050405020304" pitchFamily="18" charset="0"/>
                <a:ea typeface="Times New Roman" panose="02020603050405020304" pitchFamily="18" charset="0"/>
              </a:rPr>
              <a:t>ứ</a:t>
            </a:r>
            <a:r>
              <a:rPr lang="vi-VN" b="1">
                <a:effectLst/>
                <a:latin typeface="Times New Roman" panose="02020603050405020304" pitchFamily="18" charset="0"/>
                <a:ea typeface="Times New Roman" panose="02020603050405020304" pitchFamily="18" charset="0"/>
              </a:rPr>
              <a:t>ng ch</a:t>
            </a:r>
            <a:r>
              <a:rPr lang="en-US" b="1">
                <a:effectLst/>
                <a:latin typeface="Times New Roman" panose="02020603050405020304" pitchFamily="18" charset="0"/>
                <a:ea typeface="Times New Roman" panose="02020603050405020304" pitchFamily="18" charset="0"/>
              </a:rPr>
              <a:t>ỉ</a:t>
            </a:r>
            <a:r>
              <a:rPr lang="vi-VN" b="1">
                <a:effectLst/>
                <a:latin typeface="Times New Roman" panose="02020603050405020304" pitchFamily="18" charset="0"/>
                <a:ea typeface="Times New Roman" panose="02020603050405020304" pitchFamily="18" charset="0"/>
              </a:rPr>
              <a:t> nghiệp vụ khai hải quan</a:t>
            </a:r>
            <a:endParaRPr lang="en-US"/>
          </a:p>
        </p:txBody>
      </p:sp>
      <p:sp>
        <p:nvSpPr>
          <p:cNvPr id="3" name="Content Placeholder 2">
            <a:extLst>
              <a:ext uri="{FF2B5EF4-FFF2-40B4-BE49-F238E27FC236}">
                <a16:creationId xmlns:a16="http://schemas.microsoft.com/office/drawing/2014/main" id="{A67B93E8-3E46-F492-95AD-E516175248A6}"/>
              </a:ext>
            </a:extLst>
          </p:cNvPr>
          <p:cNvSpPr>
            <a:spLocks noGrp="1"/>
          </p:cNvSpPr>
          <p:nvPr>
            <p:ph idx="1"/>
          </p:nvPr>
        </p:nvSpPr>
        <p:spPr/>
        <p:txBody>
          <a:bodyPr>
            <a:normAutofit/>
          </a:bodyPr>
          <a:lstStyle/>
          <a:p>
            <a:pPr marL="0" indent="0">
              <a:spcBef>
                <a:spcPts val="600"/>
              </a:spcBef>
              <a:buNone/>
            </a:pPr>
            <a:r>
              <a:rPr lang="vi-VN" sz="3200">
                <a:effectLst/>
                <a:latin typeface="Times New Roman" panose="02020603050405020304" pitchFamily="18" charset="0"/>
                <a:ea typeface="Times New Roman" panose="02020603050405020304" pitchFamily="18" charset="0"/>
              </a:rPr>
              <a:t>b) Hồ sơ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ăn</a:t>
            </a:r>
            <a:r>
              <a:rPr lang="en-US" sz="3200">
                <a:effectLst/>
                <a:latin typeface="Times New Roman" panose="02020603050405020304" pitchFamily="18" charset="0"/>
                <a:ea typeface="Times New Roman" panose="02020603050405020304" pitchFamily="18" charset="0"/>
              </a:rPr>
              <a:t>g</a:t>
            </a:r>
            <a:r>
              <a:rPr lang="vi-VN" sz="3200">
                <a:effectLst/>
                <a:latin typeface="Times New Roman" panose="02020603050405020304" pitchFamily="18" charset="0"/>
                <a:ea typeface="Times New Roman" panose="02020603050405020304" pitchFamily="18" charset="0"/>
              </a:rPr>
              <a:t> ký dự thi lại các môn th</a:t>
            </a:r>
            <a:r>
              <a:rPr lang="en-US" sz="3200">
                <a:effectLst/>
                <a:latin typeface="Times New Roman" panose="02020603050405020304" pitchFamily="18" charset="0"/>
                <a:ea typeface="Times New Roman" panose="02020603050405020304" pitchFamily="18" charset="0"/>
              </a:rPr>
              <a:t>i</a:t>
            </a:r>
            <a:r>
              <a:rPr lang="vi-VN" sz="3200">
                <a:effectLst/>
                <a:latin typeface="Times New Roman" panose="02020603050405020304" pitchFamily="18" charset="0"/>
                <a:ea typeface="Times New Roman" panose="02020603050405020304" pitchFamily="18" charset="0"/>
              </a:rPr>
              <a:t> chưa đạt, người dự thi nộp một (01) bộ hồ sơ, bao gồm:</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b.</a:t>
            </a:r>
            <a:r>
              <a:rPr lang="en-US" sz="3200">
                <a:effectLst/>
                <a:latin typeface="Times New Roman" panose="02020603050405020304" pitchFamily="18" charset="0"/>
                <a:ea typeface="Times New Roman" panose="02020603050405020304" pitchFamily="18" charset="0"/>
              </a:rPr>
              <a:t>1</a:t>
            </a:r>
            <a:r>
              <a:rPr lang="vi-VN" sz="3200">
                <a:effectLst/>
                <a:latin typeface="Times New Roman" panose="02020603050405020304" pitchFamily="18" charset="0"/>
                <a:ea typeface="Times New Roman" panose="02020603050405020304" pitchFamily="18" charset="0"/>
              </a:rPr>
              <a:t>) Phiếu đăng ký dự thi theo M</a:t>
            </a:r>
            <a:r>
              <a:rPr lang="en-US" sz="3200">
                <a:effectLst/>
                <a:latin typeface="Times New Roman" panose="02020603050405020304" pitchFamily="18" charset="0"/>
                <a:ea typeface="Times New Roman" panose="02020603050405020304" pitchFamily="18" charset="0"/>
              </a:rPr>
              <a:t>ẫ</a:t>
            </a:r>
            <a:r>
              <a:rPr lang="vi-VN" sz="3200">
                <a:effectLst/>
                <a:latin typeface="Times New Roman" panose="02020603050405020304" pitchFamily="18" charset="0"/>
                <a:ea typeface="Times New Roman" panose="02020603050405020304" pitchFamily="18" charset="0"/>
              </a:rPr>
              <a:t>u số 01 ban hành kèm theo Thông tư này;</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b.2) Hai (02) ảnh màu 3x4cm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ược chụp trong thời gian 06 (sáu) tháng t</a:t>
            </a:r>
            <a:r>
              <a:rPr lang="en-US" sz="3200">
                <a:effectLst/>
                <a:latin typeface="Times New Roman" panose="02020603050405020304" pitchFamily="18" charset="0"/>
                <a:ea typeface="Times New Roman" panose="02020603050405020304" pitchFamily="18" charset="0"/>
              </a:rPr>
              <a:t>í</a:t>
            </a:r>
            <a:r>
              <a:rPr lang="vi-VN" sz="3200">
                <a:effectLst/>
                <a:latin typeface="Times New Roman" panose="02020603050405020304" pitchFamily="18" charset="0"/>
                <a:ea typeface="Times New Roman" panose="02020603050405020304" pitchFamily="18" charset="0"/>
              </a:rPr>
              <a:t>nh đến thời </a:t>
            </a:r>
            <a:r>
              <a:rPr lang="en-US" sz="3200">
                <a:effectLst/>
                <a:latin typeface="Times New Roman" panose="02020603050405020304" pitchFamily="18" charset="0"/>
                <a:ea typeface="Times New Roman" panose="02020603050405020304" pitchFamily="18" charset="0"/>
              </a:rPr>
              <a:t>điểm</a:t>
            </a:r>
            <a:r>
              <a:rPr lang="vi-VN" sz="3200">
                <a:effectLst/>
                <a:latin typeface="Times New Roman" panose="02020603050405020304" pitchFamily="18" charset="0"/>
                <a:ea typeface="Times New Roman" panose="02020603050405020304" pitchFamily="18" charset="0"/>
              </a:rPr>
              <a:t> nộp hồ sơ dự thi có ghi rõ họ tên, năm sinh ở mặt sau của </a:t>
            </a:r>
            <a:r>
              <a:rPr lang="en-US" sz="3200">
                <a:effectLst/>
                <a:latin typeface="Times New Roman" panose="02020603050405020304" pitchFamily="18" charset="0"/>
                <a:ea typeface="Times New Roman" panose="02020603050405020304" pitchFamily="18" charset="0"/>
              </a:rPr>
              <a:t>ả</a:t>
            </a:r>
            <a:r>
              <a:rPr lang="vi-VN" sz="3200">
                <a:effectLst/>
                <a:latin typeface="Times New Roman" panose="02020603050405020304" pitchFamily="18" charset="0"/>
                <a:ea typeface="Times New Roman" panose="02020603050405020304" pitchFamily="18" charset="0"/>
              </a:rPr>
              <a:t>nh </a:t>
            </a:r>
            <a:r>
              <a:rPr lang="en-US" sz="3200">
                <a:effectLst/>
                <a:latin typeface="Times New Roman" panose="02020603050405020304" pitchFamily="18" charset="0"/>
                <a:ea typeface="Times New Roman" panose="02020603050405020304" pitchFamily="18" charset="0"/>
              </a:rPr>
              <a:t>để</a:t>
            </a:r>
            <a:r>
              <a:rPr lang="vi-VN" sz="3200">
                <a:effectLst/>
                <a:latin typeface="Times New Roman" panose="02020603050405020304" pitchFamily="18" charset="0"/>
                <a:ea typeface="Times New Roman" panose="02020603050405020304" pitchFamily="18" charset="0"/>
              </a:rPr>
              <a:t> dán vào Phiếu đăng ký d</a:t>
            </a:r>
            <a:r>
              <a:rPr lang="en-US" sz="3200">
                <a:effectLst/>
                <a:latin typeface="Times New Roman" panose="02020603050405020304" pitchFamily="18" charset="0"/>
                <a:ea typeface="Times New Roman" panose="02020603050405020304" pitchFamily="18" charset="0"/>
              </a:rPr>
              <a:t>ự</a:t>
            </a:r>
            <a:r>
              <a:rPr lang="vi-VN" sz="3200">
                <a:effectLst/>
                <a:latin typeface="Times New Roman" panose="02020603050405020304" pitchFamily="18" charset="0"/>
                <a:ea typeface="Times New Roman" panose="02020603050405020304" pitchFamily="18" charset="0"/>
              </a:rPr>
              <a:t> th</a:t>
            </a:r>
            <a:r>
              <a:rPr lang="en-US" sz="3200">
                <a:effectLst/>
                <a:latin typeface="Times New Roman" panose="02020603050405020304" pitchFamily="18" charset="0"/>
                <a:ea typeface="Times New Roman" panose="02020603050405020304" pitchFamily="18" charset="0"/>
              </a:rPr>
              <a:t>i</a:t>
            </a:r>
            <a:r>
              <a:rPr lang="vi-VN" sz="3200">
                <a:effectLst/>
                <a:latin typeface="Times New Roman" panose="02020603050405020304" pitchFamily="18" charset="0"/>
                <a:ea typeface="Times New Roman" panose="02020603050405020304" pitchFamily="18" charset="0"/>
              </a:rPr>
              <a:t> và Ch</a:t>
            </a:r>
            <a:r>
              <a:rPr lang="en-US" sz="3200">
                <a:effectLst/>
                <a:latin typeface="Times New Roman" panose="02020603050405020304" pitchFamily="18" charset="0"/>
                <a:ea typeface="Times New Roman" panose="02020603050405020304" pitchFamily="18" charset="0"/>
              </a:rPr>
              <a:t>ứ</a:t>
            </a:r>
            <a:r>
              <a:rPr lang="vi-VN" sz="3200">
                <a:effectLst/>
                <a:latin typeface="Times New Roman" panose="02020603050405020304" pitchFamily="18" charset="0"/>
                <a:ea typeface="Times New Roman" panose="02020603050405020304" pitchFamily="18" charset="0"/>
              </a:rPr>
              <a:t>ng chỉ kh</a:t>
            </a:r>
            <a:r>
              <a:rPr lang="en-US" sz="3200">
                <a:effectLst/>
                <a:latin typeface="Times New Roman" panose="02020603050405020304" pitchFamily="18" charset="0"/>
                <a:ea typeface="Times New Roman" panose="02020603050405020304" pitchFamily="18" charset="0"/>
              </a:rPr>
              <a:t>i đ</a:t>
            </a:r>
            <a:r>
              <a:rPr lang="vi-VN" sz="3200">
                <a:effectLst/>
                <a:latin typeface="Times New Roman" panose="02020603050405020304" pitchFamily="18" charset="0"/>
                <a:ea typeface="Times New Roman" panose="02020603050405020304" pitchFamily="18" charset="0"/>
              </a:rPr>
              <a:t>ược cấp.</a:t>
            </a:r>
            <a:endParaRPr lang="en-US" sz="3200">
              <a:effectLst/>
              <a:latin typeface="Times New Roman" panose="02020603050405020304" pitchFamily="18" charset="0"/>
              <a:ea typeface="Times New Roman" panose="02020603050405020304" pitchFamily="18" charset="0"/>
            </a:endParaRPr>
          </a:p>
          <a:p>
            <a:pPr marL="0" indent="0">
              <a:buNone/>
            </a:pPr>
            <a:endParaRPr lang="en-US" sz="3200"/>
          </a:p>
        </p:txBody>
      </p:sp>
    </p:spTree>
    <p:extLst>
      <p:ext uri="{BB962C8B-B14F-4D97-AF65-F5344CB8AC3E}">
        <p14:creationId xmlns:p14="http://schemas.microsoft.com/office/powerpoint/2010/main" val="1607070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75801-03E4-30F3-2A5F-279BEEB61C57}"/>
              </a:ext>
            </a:extLst>
          </p:cNvPr>
          <p:cNvSpPr>
            <a:spLocks noGrp="1"/>
          </p:cNvSpPr>
          <p:nvPr>
            <p:ph type="title"/>
          </p:nvPr>
        </p:nvSpPr>
        <p:spPr>
          <a:xfrm>
            <a:off x="838200" y="365125"/>
            <a:ext cx="10515600" cy="935355"/>
          </a:xfrm>
        </p:spPr>
        <p:txBody>
          <a:bodyPr>
            <a:normAutofit fontScale="90000"/>
          </a:bodyPr>
          <a:lstStyle/>
          <a:p>
            <a:r>
              <a:rPr lang="vi-VN" sz="4900">
                <a:effectLst/>
                <a:latin typeface="Times New Roman" panose="02020603050405020304" pitchFamily="18" charset="0"/>
                <a:ea typeface="Times New Roman" panose="02020603050405020304" pitchFamily="18" charset="0"/>
              </a:rPr>
              <a:t>7. Trường </a:t>
            </a:r>
            <a:r>
              <a:rPr lang="vi-VN">
                <a:effectLst/>
                <a:latin typeface="Times New Roman" panose="02020603050405020304" pitchFamily="18" charset="0"/>
                <a:ea typeface="Times New Roman" panose="02020603050405020304" pitchFamily="18" charset="0"/>
              </a:rPr>
              <a:t>hợp miễn thi</a:t>
            </a:r>
            <a:r>
              <a:rPr lang="en-US">
                <a:effectLst/>
                <a:latin typeface="Times New Roman" panose="02020603050405020304" pitchFamily="18" charset="0"/>
                <a:ea typeface="Times New Roman" panose="02020603050405020304" pitchFamily="18" charset="0"/>
              </a:rPr>
              <a:t> chứng chỉ khai báo hải quan</a:t>
            </a:r>
            <a:endParaRPr lang="en-US"/>
          </a:p>
        </p:txBody>
      </p:sp>
      <p:sp>
        <p:nvSpPr>
          <p:cNvPr id="3" name="Content Placeholder 2">
            <a:extLst>
              <a:ext uri="{FF2B5EF4-FFF2-40B4-BE49-F238E27FC236}">
                <a16:creationId xmlns:a16="http://schemas.microsoft.com/office/drawing/2014/main" id="{8905C3DE-4400-6A62-F79A-11B7394A1CA4}"/>
              </a:ext>
            </a:extLst>
          </p:cNvPr>
          <p:cNvSpPr>
            <a:spLocks noGrp="1"/>
          </p:cNvSpPr>
          <p:nvPr>
            <p:ph idx="1"/>
          </p:nvPr>
        </p:nvSpPr>
        <p:spPr>
          <a:xfrm>
            <a:off x="670560" y="1635760"/>
            <a:ext cx="11104880" cy="4857115"/>
          </a:xfrm>
        </p:spPr>
        <p:txBody>
          <a:bodyPr>
            <a:noAutofit/>
          </a:bodyPr>
          <a:lstStyle/>
          <a:p>
            <a:pPr marL="0" indent="0">
              <a:spcBef>
                <a:spcPts val="600"/>
              </a:spcBef>
              <a:buNone/>
            </a:pPr>
            <a:r>
              <a:rPr lang="vi-VN">
                <a:effectLst/>
                <a:latin typeface="Times New Roman" panose="02020603050405020304" pitchFamily="18" charset="0"/>
                <a:ea typeface="Times New Roman" panose="02020603050405020304" pitchFamily="18" charset="0"/>
              </a:rPr>
              <a:t>a) Miễn thi môn </a:t>
            </a:r>
            <a:r>
              <a:rPr lang="vi-VN" sz="3200" b="1">
                <a:solidFill>
                  <a:srgbClr val="FF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Pháp luật về hải quan và môn Kỹ thuật nghiệp vụ hải quan </a:t>
            </a:r>
            <a:r>
              <a:rPr lang="vi-VN">
                <a:effectLst/>
                <a:latin typeface="Times New Roman" panose="02020603050405020304" pitchFamily="18" charset="0"/>
                <a:ea typeface="Times New Roman" panose="02020603050405020304" pitchFamily="18" charset="0"/>
              </a:rPr>
              <a:t>đối với trường hợp sau:</a:t>
            </a:r>
            <a:endParaRPr lang="en-US">
              <a:effectLst/>
              <a:latin typeface="Times New Roman" panose="02020603050405020304" pitchFamily="18" charset="0"/>
              <a:ea typeface="Times New Roman" panose="02020603050405020304" pitchFamily="18" charset="0"/>
            </a:endParaRPr>
          </a:p>
          <a:p>
            <a:pPr marL="0" indent="0">
              <a:spcBef>
                <a:spcPts val="600"/>
              </a:spcBef>
              <a:buNone/>
            </a:pPr>
            <a:r>
              <a:rPr lang="vi-VN">
                <a:effectLst/>
                <a:latin typeface="Times New Roman" panose="02020603050405020304" pitchFamily="18" charset="0"/>
                <a:ea typeface="Times New Roman" panose="02020603050405020304" pitchFamily="18" charset="0"/>
              </a:rPr>
              <a:t>a.</a:t>
            </a:r>
            <a:r>
              <a:rPr lang="en-US">
                <a:effectLst/>
                <a:latin typeface="Times New Roman" panose="02020603050405020304" pitchFamily="18" charset="0"/>
                <a:ea typeface="Times New Roman" panose="02020603050405020304" pitchFamily="18" charset="0"/>
              </a:rPr>
              <a:t>1</a:t>
            </a:r>
            <a:r>
              <a:rPr lang="vi-VN">
                <a:effectLst/>
                <a:latin typeface="Times New Roman" panose="02020603050405020304" pitchFamily="18" charset="0"/>
                <a:ea typeface="Times New Roman" panose="02020603050405020304" pitchFamily="18" charset="0"/>
              </a:rPr>
              <a:t>) Người t</a:t>
            </a:r>
            <a:r>
              <a:rPr lang="en-US">
                <a:effectLst/>
                <a:latin typeface="Times New Roman" panose="02020603050405020304" pitchFamily="18" charset="0"/>
                <a:ea typeface="Times New Roman" panose="02020603050405020304" pitchFamily="18" charset="0"/>
              </a:rPr>
              <a:t>ố</a:t>
            </a:r>
            <a:r>
              <a:rPr lang="vi-VN">
                <a:effectLst/>
                <a:latin typeface="Times New Roman" panose="02020603050405020304" pitchFamily="18" charset="0"/>
                <a:ea typeface="Times New Roman" panose="02020603050405020304" pitchFamily="18" charset="0"/>
              </a:rPr>
              <a:t>t nghiệp chuyên ngành hải quan thuộc các trường đạ</a:t>
            </a:r>
            <a:r>
              <a:rPr lang="en-US">
                <a:effectLst/>
                <a:latin typeface="Times New Roman" panose="02020603050405020304" pitchFamily="18" charset="0"/>
                <a:ea typeface="Times New Roman" panose="02020603050405020304" pitchFamily="18" charset="0"/>
              </a:rPr>
              <a:t>i</a:t>
            </a:r>
            <a:r>
              <a:rPr lang="vi-VN">
                <a:effectLst/>
                <a:latin typeface="Times New Roman" panose="02020603050405020304" pitchFamily="18" charset="0"/>
                <a:ea typeface="Times New Roman" panose="02020603050405020304" pitchFamily="18" charset="0"/>
              </a:rPr>
              <a:t> học, cao đẳng mà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ăng k</a:t>
            </a:r>
            <a:r>
              <a:rPr lang="en-US">
                <a:effectLst/>
                <a:latin typeface="Times New Roman" panose="02020603050405020304" pitchFamily="18" charset="0"/>
                <a:ea typeface="Times New Roman" panose="02020603050405020304" pitchFamily="18" charset="0"/>
              </a:rPr>
              <a:t>ý</a:t>
            </a:r>
            <a:r>
              <a:rPr lang="vi-VN">
                <a:effectLst/>
                <a:latin typeface="Times New Roman" panose="02020603050405020304" pitchFamily="18" charset="0"/>
                <a:ea typeface="Times New Roman" panose="02020603050405020304" pitchFamily="18" charset="0"/>
              </a:rPr>
              <a:t> dự thi c</a:t>
            </a:r>
            <a:r>
              <a:rPr lang="en-US">
                <a:effectLst/>
                <a:latin typeface="Times New Roman" panose="02020603050405020304" pitchFamily="18" charset="0"/>
                <a:ea typeface="Times New Roman" panose="02020603050405020304" pitchFamily="18" charset="0"/>
              </a:rPr>
              <a:t>ấ</a:t>
            </a:r>
            <a:r>
              <a:rPr lang="vi-VN">
                <a:effectLst/>
                <a:latin typeface="Times New Roman" panose="02020603050405020304" pitchFamily="18" charset="0"/>
                <a:ea typeface="Times New Roman" panose="02020603050405020304" pitchFamily="18" charset="0"/>
              </a:rPr>
              <a:t>p Ch</a:t>
            </a:r>
            <a:r>
              <a:rPr lang="en-US">
                <a:effectLst/>
                <a:latin typeface="Times New Roman" panose="02020603050405020304" pitchFamily="18" charset="0"/>
                <a:ea typeface="Times New Roman" panose="02020603050405020304" pitchFamily="18" charset="0"/>
              </a:rPr>
              <a:t>ứ</a:t>
            </a:r>
            <a:r>
              <a:rPr lang="vi-VN">
                <a:effectLst/>
                <a:latin typeface="Times New Roman" panose="02020603050405020304" pitchFamily="18" charset="0"/>
                <a:ea typeface="Times New Roman" panose="02020603050405020304" pitchFamily="18" charset="0"/>
              </a:rPr>
              <a:t>ng chỉ nghiệp vụ khai hải quan trong thời hạn 03 năm k</a:t>
            </a:r>
            <a:r>
              <a:rPr lang="en-US">
                <a:effectLst/>
                <a:latin typeface="Times New Roman" panose="02020603050405020304" pitchFamily="18" charset="0"/>
                <a:ea typeface="Times New Roman" panose="02020603050405020304" pitchFamily="18" charset="0"/>
              </a:rPr>
              <a:t>ể</a:t>
            </a:r>
            <a:r>
              <a:rPr lang="vi-VN">
                <a:effectLst/>
                <a:latin typeface="Times New Roman" panose="02020603050405020304" pitchFamily="18" charset="0"/>
                <a:ea typeface="Times New Roman" panose="02020603050405020304" pitchFamily="18" charset="0"/>
              </a:rPr>
              <a:t> từ ngày được cấp b</a:t>
            </a:r>
            <a:r>
              <a:rPr lang="en-US">
                <a:effectLst/>
                <a:latin typeface="Times New Roman" panose="02020603050405020304" pitchFamily="18" charset="0"/>
                <a:ea typeface="Times New Roman" panose="02020603050405020304" pitchFamily="18" charset="0"/>
              </a:rPr>
              <a:t>ằ</a:t>
            </a:r>
            <a:r>
              <a:rPr lang="vi-VN">
                <a:effectLst/>
                <a:latin typeface="Times New Roman" panose="02020603050405020304" pitchFamily="18" charset="0"/>
                <a:ea typeface="Times New Roman" panose="02020603050405020304" pitchFamily="18" charset="0"/>
              </a:rPr>
              <a:t>ng t</a:t>
            </a:r>
            <a:r>
              <a:rPr lang="en-US">
                <a:effectLst/>
                <a:latin typeface="Times New Roman" panose="02020603050405020304" pitchFamily="18" charset="0"/>
                <a:ea typeface="Times New Roman" panose="02020603050405020304" pitchFamily="18" charset="0"/>
              </a:rPr>
              <a:t>ố</a:t>
            </a:r>
            <a:r>
              <a:rPr lang="vi-VN">
                <a:effectLst/>
                <a:latin typeface="Times New Roman" panose="02020603050405020304" pitchFamily="18" charset="0"/>
                <a:ea typeface="Times New Roman" panose="02020603050405020304" pitchFamily="18" charset="0"/>
              </a:rPr>
              <a:t>t nghiệp;</a:t>
            </a:r>
            <a:endParaRPr lang="en-US">
              <a:effectLst/>
              <a:latin typeface="Times New Roman" panose="02020603050405020304" pitchFamily="18" charset="0"/>
              <a:ea typeface="Times New Roman" panose="02020603050405020304" pitchFamily="18" charset="0"/>
            </a:endParaRPr>
          </a:p>
          <a:p>
            <a:pPr marL="0" indent="0">
              <a:spcBef>
                <a:spcPts val="600"/>
              </a:spcBef>
              <a:buNone/>
            </a:pPr>
            <a:r>
              <a:rPr lang="vi-VN">
                <a:effectLst/>
                <a:latin typeface="Times New Roman" panose="02020603050405020304" pitchFamily="18" charset="0"/>
                <a:ea typeface="Times New Roman" panose="02020603050405020304" pitchFamily="18" charset="0"/>
              </a:rPr>
              <a:t>a.2) Người đã làm giảng viên thuộc chuyên ngành hải quan tại các trường đại học, cao đ</a:t>
            </a:r>
            <a:r>
              <a:rPr lang="en-US">
                <a:effectLst/>
                <a:latin typeface="Times New Roman" panose="02020603050405020304" pitchFamily="18" charset="0"/>
                <a:ea typeface="Times New Roman" panose="02020603050405020304" pitchFamily="18" charset="0"/>
              </a:rPr>
              <a:t>ẳ</a:t>
            </a:r>
            <a:r>
              <a:rPr lang="vi-VN">
                <a:effectLst/>
                <a:latin typeface="Times New Roman" panose="02020603050405020304" pitchFamily="18" charset="0"/>
                <a:ea typeface="Times New Roman" panose="02020603050405020304" pitchFamily="18" charset="0"/>
              </a:rPr>
              <a:t>ng c</a:t>
            </a:r>
            <a:r>
              <a:rPr lang="en-US">
                <a:effectLst/>
                <a:latin typeface="Times New Roman" panose="02020603050405020304" pitchFamily="18" charset="0"/>
                <a:ea typeface="Times New Roman" panose="02020603050405020304" pitchFamily="18" charset="0"/>
              </a:rPr>
              <a:t>ó</a:t>
            </a:r>
            <a:r>
              <a:rPr lang="vi-VN">
                <a:effectLst/>
                <a:latin typeface="Times New Roman" panose="02020603050405020304" pitchFamily="18" charset="0"/>
                <a:ea typeface="Times New Roman" panose="02020603050405020304" pitchFamily="18" charset="0"/>
              </a:rPr>
              <a:t> thời gian công tác liên tục từ 05 năm trở lên, sau kh</a:t>
            </a:r>
            <a:r>
              <a:rPr lang="en-US">
                <a:effectLst/>
                <a:latin typeface="Times New Roman" panose="02020603050405020304" pitchFamily="18" charset="0"/>
                <a:ea typeface="Times New Roman" panose="02020603050405020304" pitchFamily="18" charset="0"/>
              </a:rPr>
              <a:t>i</a:t>
            </a:r>
            <a:r>
              <a:rPr lang="vi-VN">
                <a:effectLst/>
                <a:latin typeface="Times New Roman" panose="02020603050405020304" pitchFamily="18" charset="0"/>
                <a:ea typeface="Times New Roman" panose="02020603050405020304" pitchFamily="18" charset="0"/>
              </a:rPr>
              <a:t> thôi làm giảng viên (không bao g</a:t>
            </a:r>
            <a:r>
              <a:rPr lang="en-US">
                <a:effectLst/>
                <a:latin typeface="Times New Roman" panose="02020603050405020304" pitchFamily="18" charset="0"/>
                <a:ea typeface="Times New Roman" panose="02020603050405020304" pitchFamily="18" charset="0"/>
              </a:rPr>
              <a:t>ồ</a:t>
            </a:r>
            <a:r>
              <a:rPr lang="vi-VN">
                <a:effectLst/>
                <a:latin typeface="Times New Roman" panose="02020603050405020304" pitchFamily="18" charset="0"/>
                <a:ea typeface="Times New Roman" panose="02020603050405020304" pitchFamily="18" charset="0"/>
              </a:rPr>
              <a:t>m trường hợp bị kỷ luật buộc thôi việc) mà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ăng ký dự thi cấp Chứng chỉ nghiệp vụ khai h</a:t>
            </a:r>
            <a:r>
              <a:rPr lang="en-US">
                <a:effectLst/>
                <a:latin typeface="Times New Roman" panose="02020603050405020304" pitchFamily="18" charset="0"/>
                <a:ea typeface="Times New Roman" panose="02020603050405020304" pitchFamily="18" charset="0"/>
              </a:rPr>
              <a:t>ả</a:t>
            </a:r>
            <a:r>
              <a:rPr lang="vi-VN">
                <a:effectLst/>
                <a:latin typeface="Times New Roman" panose="02020603050405020304" pitchFamily="18" charset="0"/>
                <a:ea typeface="Times New Roman" panose="02020603050405020304" pitchFamily="18" charset="0"/>
              </a:rPr>
              <a:t>i quan trong thời hạn 03 năm kể từ ngày có quyết định chuy</a:t>
            </a:r>
            <a:r>
              <a:rPr lang="en-US">
                <a:effectLst/>
                <a:latin typeface="Times New Roman" panose="02020603050405020304" pitchFamily="18" charset="0"/>
                <a:ea typeface="Times New Roman" panose="02020603050405020304" pitchFamily="18" charset="0"/>
              </a:rPr>
              <a:t>ể</a:t>
            </a:r>
            <a:r>
              <a:rPr lang="vi-VN">
                <a:effectLst/>
                <a:latin typeface="Times New Roman" panose="02020603050405020304" pitchFamily="18" charset="0"/>
                <a:ea typeface="Times New Roman" panose="02020603050405020304" pitchFamily="18" charset="0"/>
              </a:rPr>
              <a:t>n c</a:t>
            </a:r>
            <a:r>
              <a:rPr lang="en-US">
                <a:effectLst/>
                <a:latin typeface="Times New Roman" panose="02020603050405020304" pitchFamily="18" charset="0"/>
                <a:ea typeface="Times New Roman" panose="02020603050405020304" pitchFamily="18" charset="0"/>
              </a:rPr>
              <a:t>ô</a:t>
            </a:r>
            <a:r>
              <a:rPr lang="vi-VN">
                <a:effectLst/>
                <a:latin typeface="Times New Roman" panose="02020603050405020304" pitchFamily="18" charset="0"/>
                <a:ea typeface="Times New Roman" panose="02020603050405020304" pitchFamily="18" charset="0"/>
              </a:rPr>
              <a:t>ng tác, ngh</a:t>
            </a:r>
            <a:r>
              <a:rPr lang="en-US">
                <a:effectLst/>
                <a:latin typeface="Times New Roman" panose="02020603050405020304" pitchFamily="18" charset="0"/>
                <a:ea typeface="Times New Roman" panose="02020603050405020304" pitchFamily="18" charset="0"/>
              </a:rPr>
              <a:t>ỉ</a:t>
            </a:r>
            <a:r>
              <a:rPr lang="vi-VN">
                <a:effectLst/>
                <a:latin typeface="Times New Roman" panose="02020603050405020304" pitchFamily="18" charset="0"/>
                <a:ea typeface="Times New Roman" panose="02020603050405020304" pitchFamily="18" charset="0"/>
              </a:rPr>
              <a:t> hưu hoặc ngh</a:t>
            </a:r>
            <a:r>
              <a:rPr lang="en-US">
                <a:effectLst/>
                <a:latin typeface="Times New Roman" panose="02020603050405020304" pitchFamily="18" charset="0"/>
                <a:ea typeface="Times New Roman" panose="02020603050405020304" pitchFamily="18" charset="0"/>
              </a:rPr>
              <a:t>ỉ</a:t>
            </a:r>
            <a:r>
              <a:rPr lang="vi-VN">
                <a:effectLst/>
                <a:latin typeface="Times New Roman" panose="02020603050405020304" pitchFamily="18" charset="0"/>
                <a:ea typeface="Times New Roman" panose="02020603050405020304" pitchFamily="18" charset="0"/>
              </a:rPr>
              <a:t> việc.</a:t>
            </a:r>
            <a:endParaRPr lang="en-US">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389479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068E4-5FBA-2F17-1AB9-13D2D137F757}"/>
              </a:ext>
            </a:extLst>
          </p:cNvPr>
          <p:cNvSpPr>
            <a:spLocks noGrp="1"/>
          </p:cNvSpPr>
          <p:nvPr>
            <p:ph type="title"/>
          </p:nvPr>
        </p:nvSpPr>
        <p:spPr>
          <a:xfrm>
            <a:off x="132080" y="-236583"/>
            <a:ext cx="11927840" cy="1325563"/>
          </a:xfrm>
        </p:spPr>
        <p:txBody>
          <a:bodyPr/>
          <a:lstStyle/>
          <a:p>
            <a:r>
              <a:rPr lang="vi-VN" sz="4400">
                <a:effectLst/>
                <a:latin typeface="Times New Roman" panose="02020603050405020304" pitchFamily="18" charset="0"/>
                <a:ea typeface="Times New Roman" panose="02020603050405020304" pitchFamily="18" charset="0"/>
              </a:rPr>
              <a:t>7. Trường hợp miễn thi</a:t>
            </a:r>
            <a:r>
              <a:rPr lang="en-US" sz="4400">
                <a:effectLst/>
                <a:latin typeface="Times New Roman" panose="02020603050405020304" pitchFamily="18" charset="0"/>
                <a:ea typeface="Times New Roman" panose="02020603050405020304" pitchFamily="18" charset="0"/>
              </a:rPr>
              <a:t> chứng chỉ khai báo hải quan</a:t>
            </a:r>
            <a:endParaRPr lang="en-US"/>
          </a:p>
        </p:txBody>
      </p:sp>
      <p:sp>
        <p:nvSpPr>
          <p:cNvPr id="3" name="Content Placeholder 2">
            <a:extLst>
              <a:ext uri="{FF2B5EF4-FFF2-40B4-BE49-F238E27FC236}">
                <a16:creationId xmlns:a16="http://schemas.microsoft.com/office/drawing/2014/main" id="{90C370B2-15A7-D537-770E-B76722B1FF92}"/>
              </a:ext>
            </a:extLst>
          </p:cNvPr>
          <p:cNvSpPr>
            <a:spLocks noGrp="1"/>
          </p:cNvSpPr>
          <p:nvPr>
            <p:ph idx="1"/>
          </p:nvPr>
        </p:nvSpPr>
        <p:spPr>
          <a:xfrm>
            <a:off x="365760" y="774541"/>
            <a:ext cx="11694160" cy="5308917"/>
          </a:xfrm>
        </p:spPr>
        <p:txBody>
          <a:bodyPr>
            <a:noAutofit/>
          </a:bodyPr>
          <a:lstStyle/>
          <a:p>
            <a:pPr marL="0" indent="0">
              <a:lnSpc>
                <a:spcPct val="100000"/>
              </a:lnSpc>
              <a:spcBef>
                <a:spcPts val="0"/>
              </a:spcBef>
              <a:buNone/>
            </a:pPr>
            <a:r>
              <a:rPr lang="vi-VN" sz="3000">
                <a:effectLst/>
                <a:latin typeface="Times New Roman" panose="02020603050405020304" pitchFamily="18" charset="0"/>
                <a:ea typeface="Times New Roman" panose="02020603050405020304" pitchFamily="18" charset="0"/>
              </a:rPr>
              <a:t>b) Mi</a:t>
            </a:r>
            <a:r>
              <a:rPr lang="en-US" sz="3000">
                <a:effectLst/>
                <a:latin typeface="Times New Roman" panose="02020603050405020304" pitchFamily="18" charset="0"/>
                <a:ea typeface="Times New Roman" panose="02020603050405020304" pitchFamily="18" charset="0"/>
              </a:rPr>
              <a:t>ễ</a:t>
            </a:r>
            <a:r>
              <a:rPr lang="vi-VN" sz="3000">
                <a:effectLst/>
                <a:latin typeface="Times New Roman" panose="02020603050405020304" pitchFamily="18" charset="0"/>
                <a:ea typeface="Times New Roman" panose="02020603050405020304" pitchFamily="18" charset="0"/>
              </a:rPr>
              <a:t>n thi môn </a:t>
            </a:r>
            <a:r>
              <a:rPr lang="vi-VN" sz="3000">
                <a:solidFill>
                  <a:srgbClr val="FF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Kỹ thuật nghiệp vụ ngoại thương </a:t>
            </a:r>
            <a:r>
              <a:rPr lang="vi-VN" sz="3000">
                <a:effectLst/>
                <a:latin typeface="Times New Roman" panose="02020603050405020304" pitchFamily="18" charset="0"/>
                <a:ea typeface="Times New Roman" panose="02020603050405020304" pitchFamily="18" charset="0"/>
              </a:rPr>
              <a:t>đối v</a:t>
            </a:r>
            <a:r>
              <a:rPr lang="en-US" sz="3000">
                <a:effectLst/>
                <a:latin typeface="Times New Roman" panose="02020603050405020304" pitchFamily="18" charset="0"/>
                <a:ea typeface="Times New Roman" panose="02020603050405020304" pitchFamily="18" charset="0"/>
              </a:rPr>
              <a:t>ớ</a:t>
            </a:r>
            <a:r>
              <a:rPr lang="vi-VN" sz="3000">
                <a:effectLst/>
                <a:latin typeface="Times New Roman" panose="02020603050405020304" pitchFamily="18" charset="0"/>
                <a:ea typeface="Times New Roman" panose="02020603050405020304" pitchFamily="18" charset="0"/>
              </a:rPr>
              <a:t>i trường hợp sau:</a:t>
            </a:r>
            <a:endParaRPr lang="en-US" sz="3000">
              <a:effectLst/>
              <a:latin typeface="Times New Roman" panose="02020603050405020304" pitchFamily="18" charset="0"/>
              <a:ea typeface="Times New Roman" panose="02020603050405020304" pitchFamily="18" charset="0"/>
            </a:endParaRPr>
          </a:p>
          <a:p>
            <a:pPr marL="0" indent="0">
              <a:lnSpc>
                <a:spcPct val="100000"/>
              </a:lnSpc>
              <a:spcBef>
                <a:spcPts val="0"/>
              </a:spcBef>
              <a:buNone/>
            </a:pPr>
            <a:r>
              <a:rPr lang="vi-VN" sz="3000">
                <a:effectLst/>
                <a:latin typeface="Times New Roman" panose="02020603050405020304" pitchFamily="18" charset="0"/>
                <a:ea typeface="Times New Roman" panose="02020603050405020304" pitchFamily="18" charset="0"/>
              </a:rPr>
              <a:t>b.</a:t>
            </a:r>
            <a:r>
              <a:rPr lang="en-US" sz="3000">
                <a:effectLst/>
                <a:latin typeface="Times New Roman" panose="02020603050405020304" pitchFamily="18" charset="0"/>
                <a:ea typeface="Times New Roman" panose="02020603050405020304" pitchFamily="18" charset="0"/>
              </a:rPr>
              <a:t>1</a:t>
            </a:r>
            <a:r>
              <a:rPr lang="vi-VN" sz="3000">
                <a:effectLst/>
                <a:latin typeface="Times New Roman" panose="02020603050405020304" pitchFamily="18" charset="0"/>
                <a:ea typeface="Times New Roman" panose="02020603050405020304" pitchFamily="18" charset="0"/>
              </a:rPr>
              <a:t>) Người tốt nghiệp chuyên ngành kinh tế ngoại thương, thương mại quốc t</a:t>
            </a:r>
            <a:r>
              <a:rPr lang="en-US" sz="3000">
                <a:effectLst/>
                <a:latin typeface="Times New Roman" panose="02020603050405020304" pitchFamily="18" charset="0"/>
                <a:ea typeface="Times New Roman" panose="02020603050405020304" pitchFamily="18" charset="0"/>
              </a:rPr>
              <a:t>ế</a:t>
            </a:r>
            <a:r>
              <a:rPr lang="vi-VN" sz="3000">
                <a:effectLst/>
                <a:latin typeface="Times New Roman" panose="02020603050405020304" pitchFamily="18" charset="0"/>
                <a:ea typeface="Times New Roman" panose="02020603050405020304" pitchFamily="18" charset="0"/>
              </a:rPr>
              <a:t>, kinh tế đối ngoại, k</a:t>
            </a:r>
            <a:r>
              <a:rPr lang="en-US" sz="3000">
                <a:effectLst/>
                <a:latin typeface="Times New Roman" panose="02020603050405020304" pitchFamily="18" charset="0"/>
                <a:ea typeface="Times New Roman" panose="02020603050405020304" pitchFamily="18" charset="0"/>
              </a:rPr>
              <a:t>i</a:t>
            </a:r>
            <a:r>
              <a:rPr lang="vi-VN" sz="3000">
                <a:effectLst/>
                <a:latin typeface="Times New Roman" panose="02020603050405020304" pitchFamily="18" charset="0"/>
                <a:ea typeface="Times New Roman" panose="02020603050405020304" pitchFamily="18" charset="0"/>
              </a:rPr>
              <a:t>nh tế </a:t>
            </a:r>
            <a:r>
              <a:rPr lang="en-US" sz="3000">
                <a:effectLst/>
                <a:latin typeface="Times New Roman" panose="02020603050405020304" pitchFamily="18" charset="0"/>
                <a:ea typeface="Times New Roman" panose="02020603050405020304" pitchFamily="18" charset="0"/>
              </a:rPr>
              <a:t>q</a:t>
            </a:r>
            <a:r>
              <a:rPr lang="vi-VN" sz="3000">
                <a:effectLst/>
                <a:latin typeface="Times New Roman" panose="02020603050405020304" pitchFamily="18" charset="0"/>
                <a:ea typeface="Times New Roman" panose="02020603050405020304" pitchFamily="18" charset="0"/>
              </a:rPr>
              <a:t>uốc tế hoặc logistics và quản lý chu</a:t>
            </a:r>
            <a:r>
              <a:rPr lang="en-US" sz="3000">
                <a:effectLst/>
                <a:latin typeface="Times New Roman" panose="02020603050405020304" pitchFamily="18" charset="0"/>
                <a:ea typeface="Times New Roman" panose="02020603050405020304" pitchFamily="18" charset="0"/>
              </a:rPr>
              <a:t>ỗ</a:t>
            </a:r>
            <a:r>
              <a:rPr lang="vi-VN" sz="3000">
                <a:effectLst/>
                <a:latin typeface="Times New Roman" panose="02020603050405020304" pitchFamily="18" charset="0"/>
                <a:ea typeface="Times New Roman" panose="02020603050405020304" pitchFamily="18" charset="0"/>
              </a:rPr>
              <a:t>i cung ứng thuộc các trường đại học, cao đẳng mà đăng ký dự thi cấp Chứng ch</a:t>
            </a:r>
            <a:r>
              <a:rPr lang="en-US" sz="3000">
                <a:effectLst/>
                <a:latin typeface="Times New Roman" panose="02020603050405020304" pitchFamily="18" charset="0"/>
                <a:ea typeface="Times New Roman" panose="02020603050405020304" pitchFamily="18" charset="0"/>
              </a:rPr>
              <a:t>ỉ</a:t>
            </a:r>
            <a:r>
              <a:rPr lang="vi-VN" sz="3000">
                <a:effectLst/>
                <a:latin typeface="Times New Roman" panose="02020603050405020304" pitchFamily="18" charset="0"/>
                <a:ea typeface="Times New Roman" panose="02020603050405020304" pitchFamily="18" charset="0"/>
              </a:rPr>
              <a:t> nghiệp vụ khai hải quan trong thời hạn 03 năm k</a:t>
            </a:r>
            <a:r>
              <a:rPr lang="en-US" sz="3000">
                <a:effectLst/>
                <a:latin typeface="Times New Roman" panose="02020603050405020304" pitchFamily="18" charset="0"/>
                <a:ea typeface="Times New Roman" panose="02020603050405020304" pitchFamily="18" charset="0"/>
              </a:rPr>
              <a:t>ể</a:t>
            </a:r>
            <a:r>
              <a:rPr lang="vi-VN" sz="3000">
                <a:effectLst/>
                <a:latin typeface="Times New Roman" panose="02020603050405020304" pitchFamily="18" charset="0"/>
                <a:ea typeface="Times New Roman" panose="02020603050405020304" pitchFamily="18" charset="0"/>
              </a:rPr>
              <a:t> từ ngày </a:t>
            </a:r>
            <a:r>
              <a:rPr lang="en-US" sz="3000">
                <a:effectLst/>
                <a:latin typeface="Times New Roman" panose="02020603050405020304" pitchFamily="18" charset="0"/>
                <a:ea typeface="Times New Roman" panose="02020603050405020304" pitchFamily="18" charset="0"/>
              </a:rPr>
              <a:t>đ</a:t>
            </a:r>
            <a:r>
              <a:rPr lang="vi-VN" sz="3000">
                <a:effectLst/>
                <a:latin typeface="Times New Roman" panose="02020603050405020304" pitchFamily="18" charset="0"/>
                <a:ea typeface="Times New Roman" panose="02020603050405020304" pitchFamily="18" charset="0"/>
              </a:rPr>
              <a:t>ược cấp bằng tốt nghiệp;</a:t>
            </a:r>
            <a:endParaRPr lang="en-US" sz="3000">
              <a:effectLst/>
              <a:latin typeface="Times New Roman" panose="02020603050405020304" pitchFamily="18" charset="0"/>
              <a:ea typeface="Times New Roman" panose="02020603050405020304" pitchFamily="18" charset="0"/>
            </a:endParaRPr>
          </a:p>
          <a:p>
            <a:pPr marL="0" indent="0">
              <a:lnSpc>
                <a:spcPct val="100000"/>
              </a:lnSpc>
              <a:spcBef>
                <a:spcPts val="0"/>
              </a:spcBef>
              <a:buNone/>
            </a:pPr>
            <a:r>
              <a:rPr lang="vi-VN" sz="3000">
                <a:effectLst/>
                <a:latin typeface="Times New Roman" panose="02020603050405020304" pitchFamily="18" charset="0"/>
                <a:ea typeface="Times New Roman" panose="02020603050405020304" pitchFamily="18" charset="0"/>
              </a:rPr>
              <a:t>b.2) Người </a:t>
            </a:r>
            <a:r>
              <a:rPr lang="en-US" sz="3000">
                <a:effectLst/>
                <a:latin typeface="Times New Roman" panose="02020603050405020304" pitchFamily="18" charset="0"/>
                <a:ea typeface="Times New Roman" panose="02020603050405020304" pitchFamily="18" charset="0"/>
              </a:rPr>
              <a:t>đã</a:t>
            </a:r>
            <a:r>
              <a:rPr lang="vi-VN" sz="3000">
                <a:effectLst/>
                <a:latin typeface="Times New Roman" panose="02020603050405020304" pitchFamily="18" charset="0"/>
                <a:ea typeface="Times New Roman" panose="02020603050405020304" pitchFamily="18" charset="0"/>
              </a:rPr>
              <a:t> làm gi</a:t>
            </a:r>
            <a:r>
              <a:rPr lang="en-US" sz="3000">
                <a:effectLst/>
                <a:latin typeface="Times New Roman" panose="02020603050405020304" pitchFamily="18" charset="0"/>
                <a:ea typeface="Times New Roman" panose="02020603050405020304" pitchFamily="18" charset="0"/>
              </a:rPr>
              <a:t>ả</a:t>
            </a:r>
            <a:r>
              <a:rPr lang="vi-VN" sz="3000">
                <a:effectLst/>
                <a:latin typeface="Times New Roman" panose="02020603050405020304" pitchFamily="18" charset="0"/>
                <a:ea typeface="Times New Roman" panose="02020603050405020304" pitchFamily="18" charset="0"/>
              </a:rPr>
              <a:t>ng viên thuộc chuyên ngành kinh tế ngoại thương hoặc thương mại quốc tế hoặc kinh tế đối ngoại hoặc kinh </a:t>
            </a:r>
            <a:r>
              <a:rPr lang="en-US" sz="3000">
                <a:effectLst/>
                <a:latin typeface="Times New Roman" panose="02020603050405020304" pitchFamily="18" charset="0"/>
                <a:ea typeface="Times New Roman" panose="02020603050405020304" pitchFamily="18" charset="0"/>
              </a:rPr>
              <a:t>t</a:t>
            </a:r>
            <a:r>
              <a:rPr lang="vi-VN" sz="3000">
                <a:effectLst/>
                <a:latin typeface="Times New Roman" panose="02020603050405020304" pitchFamily="18" charset="0"/>
                <a:ea typeface="Times New Roman" panose="02020603050405020304" pitchFamily="18" charset="0"/>
              </a:rPr>
              <a:t>ế quốc tế h</a:t>
            </a:r>
            <a:r>
              <a:rPr lang="en-US" sz="3000">
                <a:effectLst/>
                <a:latin typeface="Times New Roman" panose="02020603050405020304" pitchFamily="18" charset="0"/>
                <a:ea typeface="Times New Roman" panose="02020603050405020304" pitchFamily="18" charset="0"/>
              </a:rPr>
              <a:t>o</a:t>
            </a:r>
            <a:r>
              <a:rPr lang="vi-VN" sz="3000">
                <a:effectLst/>
                <a:latin typeface="Times New Roman" panose="02020603050405020304" pitchFamily="18" charset="0"/>
                <a:ea typeface="Times New Roman" panose="02020603050405020304" pitchFamily="18" charset="0"/>
              </a:rPr>
              <a:t>ặc logistics và quản lý chuỗi cung </a:t>
            </a:r>
            <a:r>
              <a:rPr lang="en-US" sz="3000">
                <a:effectLst/>
                <a:latin typeface="Times New Roman" panose="02020603050405020304" pitchFamily="18" charset="0"/>
                <a:ea typeface="Times New Roman" panose="02020603050405020304" pitchFamily="18" charset="0"/>
              </a:rPr>
              <a:t>ứ</a:t>
            </a:r>
            <a:r>
              <a:rPr lang="vi-VN" sz="3000">
                <a:effectLst/>
                <a:latin typeface="Times New Roman" panose="02020603050405020304" pitchFamily="18" charset="0"/>
                <a:ea typeface="Times New Roman" panose="02020603050405020304" pitchFamily="18" charset="0"/>
              </a:rPr>
              <a:t>ng tại các trường </a:t>
            </a:r>
            <a:r>
              <a:rPr lang="en-US" sz="3000">
                <a:effectLst/>
                <a:latin typeface="Times New Roman" panose="02020603050405020304" pitchFamily="18" charset="0"/>
                <a:ea typeface="Times New Roman" panose="02020603050405020304" pitchFamily="18" charset="0"/>
              </a:rPr>
              <a:t>đ</a:t>
            </a:r>
            <a:r>
              <a:rPr lang="vi-VN" sz="3000">
                <a:effectLst/>
                <a:latin typeface="Times New Roman" panose="02020603050405020304" pitchFamily="18" charset="0"/>
                <a:ea typeface="Times New Roman" panose="02020603050405020304" pitchFamily="18" charset="0"/>
              </a:rPr>
              <a:t>ại học, cao </a:t>
            </a:r>
            <a:r>
              <a:rPr lang="en-US" sz="3000">
                <a:effectLst/>
                <a:latin typeface="Times New Roman" panose="02020603050405020304" pitchFamily="18" charset="0"/>
                <a:ea typeface="Times New Roman" panose="02020603050405020304" pitchFamily="18" charset="0"/>
              </a:rPr>
              <a:t>đ</a:t>
            </a:r>
            <a:r>
              <a:rPr lang="vi-VN" sz="3000">
                <a:effectLst/>
                <a:latin typeface="Times New Roman" panose="02020603050405020304" pitchFamily="18" charset="0"/>
                <a:ea typeface="Times New Roman" panose="02020603050405020304" pitchFamily="18" charset="0"/>
              </a:rPr>
              <a:t>ẳng có thời gian công tác liên tục từ 05 năm trở l</a:t>
            </a:r>
            <a:r>
              <a:rPr lang="en-US" sz="3000">
                <a:effectLst/>
                <a:latin typeface="Times New Roman" panose="02020603050405020304" pitchFamily="18" charset="0"/>
                <a:ea typeface="Times New Roman" panose="02020603050405020304" pitchFamily="18" charset="0"/>
              </a:rPr>
              <a:t>ê</a:t>
            </a:r>
            <a:r>
              <a:rPr lang="vi-VN" sz="3000">
                <a:effectLst/>
                <a:latin typeface="Times New Roman" panose="02020603050405020304" pitchFamily="18" charset="0"/>
                <a:ea typeface="Times New Roman" panose="02020603050405020304" pitchFamily="18" charset="0"/>
              </a:rPr>
              <a:t>n, sau khi thôi làm giảng viên (không bao gồm </a:t>
            </a:r>
            <a:r>
              <a:rPr lang="en-US" sz="3000">
                <a:effectLst/>
                <a:latin typeface="Times New Roman" panose="02020603050405020304" pitchFamily="18" charset="0"/>
                <a:ea typeface="Times New Roman" panose="02020603050405020304" pitchFamily="18" charset="0"/>
              </a:rPr>
              <a:t>tr</a:t>
            </a:r>
            <a:r>
              <a:rPr lang="vi-VN" sz="3000">
                <a:effectLst/>
                <a:latin typeface="Times New Roman" panose="02020603050405020304" pitchFamily="18" charset="0"/>
                <a:ea typeface="Times New Roman" panose="02020603050405020304" pitchFamily="18" charset="0"/>
              </a:rPr>
              <a:t>ường hợp bị kỷ luật buộc thôi việc) mà </a:t>
            </a:r>
            <a:r>
              <a:rPr lang="en-US" sz="3000">
                <a:effectLst/>
                <a:latin typeface="Times New Roman" panose="02020603050405020304" pitchFamily="18" charset="0"/>
                <a:ea typeface="Times New Roman" panose="02020603050405020304" pitchFamily="18" charset="0"/>
              </a:rPr>
              <a:t>đă</a:t>
            </a:r>
            <a:r>
              <a:rPr lang="vi-VN" sz="3000">
                <a:effectLst/>
                <a:latin typeface="Times New Roman" panose="02020603050405020304" pitchFamily="18" charset="0"/>
                <a:ea typeface="Times New Roman" panose="02020603050405020304" pitchFamily="18" charset="0"/>
              </a:rPr>
              <a:t>ng ký dự thi cấp Chứng ch</a:t>
            </a:r>
            <a:r>
              <a:rPr lang="en-US" sz="3000">
                <a:effectLst/>
                <a:latin typeface="Times New Roman" panose="02020603050405020304" pitchFamily="18" charset="0"/>
                <a:ea typeface="Times New Roman" panose="02020603050405020304" pitchFamily="18" charset="0"/>
              </a:rPr>
              <a:t>ỉ</a:t>
            </a:r>
            <a:r>
              <a:rPr lang="vi-VN" sz="3000">
                <a:effectLst/>
                <a:latin typeface="Times New Roman" panose="02020603050405020304" pitchFamily="18" charset="0"/>
                <a:ea typeface="Times New Roman" panose="02020603050405020304" pitchFamily="18" charset="0"/>
              </a:rPr>
              <a:t> nghiệp vụ khai h</a:t>
            </a:r>
            <a:r>
              <a:rPr lang="en-US" sz="3000">
                <a:effectLst/>
                <a:latin typeface="Times New Roman" panose="02020603050405020304" pitchFamily="18" charset="0"/>
                <a:ea typeface="Times New Roman" panose="02020603050405020304" pitchFamily="18" charset="0"/>
              </a:rPr>
              <a:t>ả</a:t>
            </a:r>
            <a:r>
              <a:rPr lang="vi-VN" sz="3000">
                <a:effectLst/>
                <a:latin typeface="Times New Roman" panose="02020603050405020304" pitchFamily="18" charset="0"/>
                <a:ea typeface="Times New Roman" panose="02020603050405020304" pitchFamily="18" charset="0"/>
              </a:rPr>
              <a:t>i quan trong thời hạn 03 năm kể từ ngày có quyết định chuyển công tác, ngh</a:t>
            </a:r>
            <a:r>
              <a:rPr lang="en-US" sz="3000">
                <a:effectLst/>
                <a:latin typeface="Times New Roman" panose="02020603050405020304" pitchFamily="18" charset="0"/>
                <a:ea typeface="Times New Roman" panose="02020603050405020304" pitchFamily="18" charset="0"/>
              </a:rPr>
              <a:t>ỉ</a:t>
            </a:r>
            <a:r>
              <a:rPr lang="vi-VN" sz="3000">
                <a:effectLst/>
                <a:latin typeface="Times New Roman" panose="02020603050405020304" pitchFamily="18" charset="0"/>
                <a:ea typeface="Times New Roman" panose="02020603050405020304" pitchFamily="18" charset="0"/>
              </a:rPr>
              <a:t> hưu hoặc nghỉ việc.</a:t>
            </a:r>
            <a:endParaRPr lang="en-US" sz="30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42327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E7E1FB-7456-9B56-D01E-ECDBD448A3A6}"/>
              </a:ext>
            </a:extLst>
          </p:cNvPr>
          <p:cNvSpPr>
            <a:spLocks noGrp="1"/>
          </p:cNvSpPr>
          <p:nvPr>
            <p:ph idx="1"/>
          </p:nvPr>
        </p:nvSpPr>
        <p:spPr>
          <a:xfrm>
            <a:off x="518160" y="1825625"/>
            <a:ext cx="11267440" cy="4565016"/>
          </a:xfrm>
        </p:spPr>
        <p:txBody>
          <a:bodyPr>
            <a:normAutofit/>
          </a:bodyPr>
          <a:lstStyle/>
          <a:p>
            <a:pPr marL="0" indent="0">
              <a:spcBef>
                <a:spcPts val="600"/>
              </a:spcBef>
              <a:buNone/>
            </a:pPr>
            <a:r>
              <a:rPr lang="vi-VN" sz="3200">
                <a:effectLst/>
                <a:latin typeface="Times New Roman" panose="02020603050405020304" pitchFamily="18" charset="0"/>
                <a:ea typeface="Times New Roman" panose="02020603050405020304" pitchFamily="18" charset="0"/>
              </a:rPr>
              <a:t>c) Cơ sở xét mi</a:t>
            </a:r>
            <a:r>
              <a:rPr lang="en-US" sz="3200">
                <a:effectLst/>
                <a:latin typeface="Times New Roman" panose="02020603050405020304" pitchFamily="18" charset="0"/>
                <a:ea typeface="Times New Roman" panose="02020603050405020304" pitchFamily="18" charset="0"/>
              </a:rPr>
              <a:t>ễ</a:t>
            </a:r>
            <a:r>
              <a:rPr lang="vi-VN" sz="3200">
                <a:effectLst/>
                <a:latin typeface="Times New Roman" panose="02020603050405020304" pitchFamily="18" charset="0"/>
                <a:ea typeface="Times New Roman" panose="02020603050405020304" pitchFamily="18" charset="0"/>
              </a:rPr>
              <a:t>n thi:</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c.</a:t>
            </a:r>
            <a:r>
              <a:rPr lang="en-US" sz="3200">
                <a:effectLst/>
                <a:latin typeface="Times New Roman" panose="02020603050405020304" pitchFamily="18" charset="0"/>
                <a:ea typeface="Times New Roman" panose="02020603050405020304" pitchFamily="18" charset="0"/>
              </a:rPr>
              <a:t>1</a:t>
            </a:r>
            <a:r>
              <a:rPr lang="vi-VN" sz="3200">
                <a:effectLst/>
                <a:latin typeface="Times New Roman" panose="02020603050405020304" pitchFamily="18" charset="0"/>
                <a:ea typeface="Times New Roman" panose="02020603050405020304" pitchFamily="18" charset="0"/>
              </a:rPr>
              <a:t>) Ngành đào tạo ghi trên bằng t</a:t>
            </a:r>
            <a:r>
              <a:rPr lang="en-US" sz="3200">
                <a:effectLst/>
                <a:latin typeface="Times New Roman" panose="02020603050405020304" pitchFamily="18" charset="0"/>
                <a:ea typeface="Times New Roman" panose="02020603050405020304" pitchFamily="18" charset="0"/>
              </a:rPr>
              <a:t>ố</a:t>
            </a:r>
            <a:r>
              <a:rPr lang="vi-VN" sz="3200">
                <a:effectLst/>
                <a:latin typeface="Times New Roman" panose="02020603050405020304" pitchFamily="18" charset="0"/>
                <a:ea typeface="Times New Roman" panose="02020603050405020304" pitchFamily="18" charset="0"/>
              </a:rPr>
              <a:t>t nghiệp hoặc chuyên ngành đào tạo ghi trên văn bản ghi kết quả học tập ph</a:t>
            </a:r>
            <a:r>
              <a:rPr lang="en-US" sz="3200">
                <a:effectLst/>
                <a:latin typeface="Times New Roman" panose="02020603050405020304" pitchFamily="18" charset="0"/>
                <a:ea typeface="Times New Roman" panose="02020603050405020304" pitchFamily="18" charset="0"/>
              </a:rPr>
              <a:t>ù</a:t>
            </a:r>
            <a:r>
              <a:rPr lang="vi-VN" sz="3200">
                <a:effectLst/>
                <a:latin typeface="Times New Roman" panose="02020603050405020304" pitchFamily="18" charset="0"/>
                <a:ea typeface="Times New Roman" panose="02020603050405020304" pitchFamily="18" charset="0"/>
              </a:rPr>
              <a:t> hợp với chuyên ngành quy </a:t>
            </a:r>
            <a:r>
              <a:rPr lang="en-US" sz="3200">
                <a:effectLst/>
                <a:latin typeface="Times New Roman" panose="02020603050405020304" pitchFamily="18" charset="0"/>
                <a:ea typeface="Times New Roman" panose="02020603050405020304" pitchFamily="18" charset="0"/>
              </a:rPr>
              <a:t>đị</a:t>
            </a:r>
            <a:r>
              <a:rPr lang="vi-VN" sz="3200">
                <a:effectLst/>
                <a:latin typeface="Times New Roman" panose="02020603050405020304" pitchFamily="18" charset="0"/>
                <a:ea typeface="Times New Roman" panose="02020603050405020304" pitchFamily="18" charset="0"/>
              </a:rPr>
              <a:t>nh tại tiết a.</a:t>
            </a:r>
            <a:r>
              <a:rPr lang="en-US" sz="3200">
                <a:effectLst/>
                <a:latin typeface="Times New Roman" panose="02020603050405020304" pitchFamily="18" charset="0"/>
                <a:ea typeface="Times New Roman" panose="02020603050405020304" pitchFamily="18" charset="0"/>
              </a:rPr>
              <a:t>1 </a:t>
            </a:r>
            <a:r>
              <a:rPr lang="vi-VN" sz="3200">
                <a:effectLst/>
                <a:latin typeface="Times New Roman" panose="02020603050405020304" pitchFamily="18" charset="0"/>
                <a:ea typeface="Times New Roman" panose="02020603050405020304" pitchFamily="18" charset="0"/>
              </a:rPr>
              <a:t>điểm a và tiết b.</a:t>
            </a:r>
            <a:r>
              <a:rPr lang="en-US" sz="3200">
                <a:effectLst/>
                <a:latin typeface="Times New Roman" panose="02020603050405020304" pitchFamily="18" charset="0"/>
                <a:ea typeface="Times New Roman" panose="02020603050405020304" pitchFamily="18" charset="0"/>
              </a:rPr>
              <a:t>1 </a:t>
            </a:r>
            <a:r>
              <a:rPr lang="vi-VN" sz="3200">
                <a:effectLst/>
                <a:latin typeface="Times New Roman" panose="02020603050405020304" pitchFamily="18" charset="0"/>
                <a:ea typeface="Times New Roman" panose="02020603050405020304" pitchFamily="18" charset="0"/>
              </a:rPr>
              <a:t>điểm b khoản này.</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c.2) Văn bản xác nhận của trường đại h</a:t>
            </a:r>
            <a:r>
              <a:rPr lang="en-US" sz="3200">
                <a:effectLst/>
                <a:latin typeface="Times New Roman" panose="02020603050405020304" pitchFamily="18" charset="0"/>
                <a:ea typeface="Times New Roman" panose="02020603050405020304" pitchFamily="18" charset="0"/>
              </a:rPr>
              <a:t>ọ</a:t>
            </a:r>
            <a:r>
              <a:rPr lang="vi-VN" sz="3200">
                <a:effectLst/>
                <a:latin typeface="Times New Roman" panose="02020603050405020304" pitchFamily="18" charset="0"/>
                <a:ea typeface="Times New Roman" panose="02020603050405020304" pitchFamily="18" charset="0"/>
              </a:rPr>
              <a:t>c, cao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ẳng mà người đăng ký dự thi công tác trước khi thôi làm giảng viên phù hợp với quy </a:t>
            </a:r>
            <a:r>
              <a:rPr lang="en-US" sz="3200">
                <a:effectLst/>
                <a:latin typeface="Times New Roman" panose="02020603050405020304" pitchFamily="18" charset="0"/>
                <a:ea typeface="Times New Roman" panose="02020603050405020304" pitchFamily="18" charset="0"/>
              </a:rPr>
              <a:t>đị</a:t>
            </a:r>
            <a:r>
              <a:rPr lang="vi-VN" sz="3200">
                <a:effectLst/>
                <a:latin typeface="Times New Roman" panose="02020603050405020304" pitchFamily="18" charset="0"/>
                <a:ea typeface="Times New Roman" panose="02020603050405020304" pitchFamily="18" charset="0"/>
              </a:rPr>
              <a:t>nh tại tiết a.2 </a:t>
            </a:r>
            <a:r>
              <a:rPr lang="en-US" sz="3200">
                <a:effectLst/>
                <a:latin typeface="Times New Roman" panose="02020603050405020304" pitchFamily="18" charset="0"/>
                <a:ea typeface="Times New Roman" panose="02020603050405020304" pitchFamily="18" charset="0"/>
              </a:rPr>
              <a:t>điểm</a:t>
            </a:r>
            <a:r>
              <a:rPr lang="vi-VN" sz="3200">
                <a:effectLst/>
                <a:latin typeface="Times New Roman" panose="02020603050405020304" pitchFamily="18" charset="0"/>
                <a:ea typeface="Times New Roman" panose="02020603050405020304" pitchFamily="18" charset="0"/>
              </a:rPr>
              <a:t> a và tiết b.2 điểm b khoản này.</a:t>
            </a:r>
            <a:endParaRPr lang="en-US" sz="3200">
              <a:effectLst/>
              <a:latin typeface="Times New Roman" panose="02020603050405020304" pitchFamily="18" charset="0"/>
              <a:ea typeface="Times New Roman" panose="02020603050405020304" pitchFamily="18" charset="0"/>
            </a:endParaRPr>
          </a:p>
          <a:p>
            <a:pPr marL="0" indent="0">
              <a:buNone/>
            </a:pPr>
            <a:endParaRPr lang="en-US" sz="3200"/>
          </a:p>
        </p:txBody>
      </p:sp>
      <p:sp>
        <p:nvSpPr>
          <p:cNvPr id="4" name="Title 1">
            <a:extLst>
              <a:ext uri="{FF2B5EF4-FFF2-40B4-BE49-F238E27FC236}">
                <a16:creationId xmlns:a16="http://schemas.microsoft.com/office/drawing/2014/main" id="{2DF9D489-76AC-ADE8-DD4B-6212924B2B08}"/>
              </a:ext>
            </a:extLst>
          </p:cNvPr>
          <p:cNvSpPr>
            <a:spLocks noGrp="1"/>
          </p:cNvSpPr>
          <p:nvPr>
            <p:ph type="title"/>
          </p:nvPr>
        </p:nvSpPr>
        <p:spPr>
          <a:xfrm>
            <a:off x="132080" y="111760"/>
            <a:ext cx="11927840" cy="1325563"/>
          </a:xfrm>
        </p:spPr>
        <p:txBody>
          <a:bodyPr/>
          <a:lstStyle/>
          <a:p>
            <a:r>
              <a:rPr lang="vi-VN" sz="4400">
                <a:effectLst/>
                <a:latin typeface="Times New Roman" panose="02020603050405020304" pitchFamily="18" charset="0"/>
                <a:ea typeface="Times New Roman" panose="02020603050405020304" pitchFamily="18" charset="0"/>
              </a:rPr>
              <a:t>7. Trường hợp miễn thi</a:t>
            </a:r>
            <a:r>
              <a:rPr lang="en-US" sz="4400">
                <a:effectLst/>
                <a:latin typeface="Times New Roman" panose="02020603050405020304" pitchFamily="18" charset="0"/>
                <a:ea typeface="Times New Roman" panose="02020603050405020304" pitchFamily="18" charset="0"/>
              </a:rPr>
              <a:t> chứng chỉ khai báo hải quan</a:t>
            </a:r>
            <a:endParaRPr lang="en-US"/>
          </a:p>
        </p:txBody>
      </p:sp>
    </p:spTree>
    <p:extLst>
      <p:ext uri="{BB962C8B-B14F-4D97-AF65-F5344CB8AC3E}">
        <p14:creationId xmlns:p14="http://schemas.microsoft.com/office/powerpoint/2010/main" val="19215247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A04A2D-E556-FE34-2531-63C744CB97FC}"/>
              </a:ext>
            </a:extLst>
          </p:cNvPr>
          <p:cNvSpPr>
            <a:spLocks noGrp="1"/>
          </p:cNvSpPr>
          <p:nvPr>
            <p:ph idx="1"/>
          </p:nvPr>
        </p:nvSpPr>
        <p:spPr>
          <a:xfrm>
            <a:off x="614680" y="1437323"/>
            <a:ext cx="11150600" cy="5049520"/>
          </a:xfrm>
        </p:spPr>
        <p:txBody>
          <a:bodyPr>
            <a:noAutofit/>
          </a:bodyPr>
          <a:lstStyle/>
          <a:p>
            <a:pPr marL="0" indent="0">
              <a:spcBef>
                <a:spcPts val="600"/>
              </a:spcBef>
              <a:buNone/>
            </a:pPr>
            <a:r>
              <a:rPr lang="vi-VN" sz="3000">
                <a:effectLst/>
                <a:latin typeface="Times New Roman" panose="02020603050405020304" pitchFamily="18" charset="0"/>
                <a:ea typeface="Times New Roman" panose="02020603050405020304" pitchFamily="18" charset="0"/>
              </a:rPr>
              <a:t>9. Kết </a:t>
            </a:r>
            <a:r>
              <a:rPr lang="en-US" sz="3000">
                <a:effectLst/>
                <a:latin typeface="Times New Roman" panose="02020603050405020304" pitchFamily="18" charset="0"/>
                <a:ea typeface="Times New Roman" panose="02020603050405020304" pitchFamily="18" charset="0"/>
              </a:rPr>
              <a:t>q</a:t>
            </a:r>
            <a:r>
              <a:rPr lang="vi-VN" sz="3000">
                <a:effectLst/>
                <a:latin typeface="Times New Roman" panose="02020603050405020304" pitchFamily="18" charset="0"/>
                <a:ea typeface="Times New Roman" panose="02020603050405020304" pitchFamily="18" charset="0"/>
              </a:rPr>
              <a:t>uả thi:</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a) </a:t>
            </a:r>
            <a:r>
              <a:rPr lang="vi-VN" sz="3000" b="1">
                <a:latin typeface="Times New Roman" panose="02020603050405020304" pitchFamily="18" charset="0"/>
                <a:ea typeface="Times New Roman" panose="02020603050405020304" pitchFamily="18" charset="0"/>
              </a:rPr>
              <a:t>Môn thi </a:t>
            </a:r>
            <a:r>
              <a:rPr lang="en-US" sz="3000" b="1">
                <a:latin typeface="Times New Roman" panose="02020603050405020304" pitchFamily="18" charset="0"/>
                <a:ea typeface="Times New Roman" panose="02020603050405020304" pitchFamily="18" charset="0"/>
              </a:rPr>
              <a:t>đ</a:t>
            </a:r>
            <a:r>
              <a:rPr lang="vi-VN" sz="3000" b="1">
                <a:latin typeface="Times New Roman" panose="02020603050405020304" pitchFamily="18" charset="0"/>
                <a:ea typeface="Times New Roman" panose="02020603050405020304" pitchFamily="18" charset="0"/>
              </a:rPr>
              <a:t>ạt yêu cầu </a:t>
            </a:r>
            <a:r>
              <a:rPr lang="vi-VN" sz="3000">
                <a:latin typeface="Times New Roman" panose="02020603050405020304" pitchFamily="18" charset="0"/>
                <a:ea typeface="Times New Roman" panose="02020603050405020304" pitchFamily="18" charset="0"/>
              </a:rPr>
              <a:t>là môn thi </a:t>
            </a:r>
            <a:r>
              <a:rPr lang="en-US" sz="3000" b="1">
                <a:solidFill>
                  <a:srgbClr val="FF0000"/>
                </a:solidFill>
                <a:latin typeface="Times New Roman" panose="02020603050405020304" pitchFamily="18" charset="0"/>
                <a:ea typeface="Times New Roman" panose="02020603050405020304" pitchFamily="18" charset="0"/>
              </a:rPr>
              <a:t>đ</a:t>
            </a:r>
            <a:r>
              <a:rPr lang="vi-VN" sz="3000" b="1">
                <a:solidFill>
                  <a:srgbClr val="FF0000"/>
                </a:solidFill>
                <a:latin typeface="Times New Roman" panose="02020603050405020304" pitchFamily="18" charset="0"/>
                <a:ea typeface="Times New Roman" panose="02020603050405020304" pitchFamily="18" charset="0"/>
              </a:rPr>
              <a:t>ạt </a:t>
            </a:r>
            <a:r>
              <a:rPr lang="en-US" sz="3000" b="1">
                <a:solidFill>
                  <a:srgbClr val="FF0000"/>
                </a:solidFill>
                <a:latin typeface="Times New Roman" panose="02020603050405020304" pitchFamily="18" charset="0"/>
                <a:ea typeface="Times New Roman" panose="02020603050405020304" pitchFamily="18" charset="0"/>
              </a:rPr>
              <a:t>điểm</a:t>
            </a:r>
            <a:r>
              <a:rPr lang="vi-VN" sz="3000" b="1">
                <a:solidFill>
                  <a:srgbClr val="FF0000"/>
                </a:solidFill>
                <a:latin typeface="Times New Roman" panose="02020603050405020304" pitchFamily="18" charset="0"/>
                <a:ea typeface="Times New Roman" panose="02020603050405020304" pitchFamily="18" charset="0"/>
              </a:rPr>
              <a:t> từ 50 </a:t>
            </a:r>
            <a:r>
              <a:rPr lang="en-US" sz="3000" b="1">
                <a:solidFill>
                  <a:srgbClr val="FF0000"/>
                </a:solidFill>
                <a:latin typeface="Times New Roman" panose="02020603050405020304" pitchFamily="18" charset="0"/>
                <a:ea typeface="Times New Roman" panose="02020603050405020304" pitchFamily="18" charset="0"/>
              </a:rPr>
              <a:t>điểm tr</a:t>
            </a:r>
            <a:r>
              <a:rPr lang="vi-VN" sz="3000" b="1">
                <a:solidFill>
                  <a:srgbClr val="FF0000"/>
                </a:solidFill>
                <a:latin typeface="Times New Roman" panose="02020603050405020304" pitchFamily="18" charset="0"/>
                <a:ea typeface="Times New Roman" panose="02020603050405020304" pitchFamily="18" charset="0"/>
              </a:rPr>
              <a:t>ở l</a:t>
            </a:r>
            <a:r>
              <a:rPr lang="en-US" sz="3000" b="1">
                <a:solidFill>
                  <a:srgbClr val="FF0000"/>
                </a:solidFill>
                <a:latin typeface="Times New Roman" panose="02020603050405020304" pitchFamily="18" charset="0"/>
                <a:ea typeface="Times New Roman" panose="02020603050405020304" pitchFamily="18" charset="0"/>
              </a:rPr>
              <a:t>ê</a:t>
            </a:r>
            <a:r>
              <a:rPr lang="vi-VN" sz="3000" b="1">
                <a:solidFill>
                  <a:srgbClr val="FF0000"/>
                </a:solidFill>
                <a:latin typeface="Times New Roman" panose="02020603050405020304" pitchFamily="18" charset="0"/>
                <a:ea typeface="Times New Roman" panose="02020603050405020304" pitchFamily="18" charset="0"/>
              </a:rPr>
              <a:t>n ch</a:t>
            </a:r>
            <a:r>
              <a:rPr lang="en-US" sz="3000" b="1">
                <a:solidFill>
                  <a:srgbClr val="FF0000"/>
                </a:solidFill>
                <a:latin typeface="Times New Roman" panose="02020603050405020304" pitchFamily="18" charset="0"/>
                <a:ea typeface="Times New Roman" panose="02020603050405020304" pitchFamily="18" charset="0"/>
              </a:rPr>
              <a:t>ấ</a:t>
            </a:r>
            <a:r>
              <a:rPr lang="vi-VN" sz="3000" b="1">
                <a:solidFill>
                  <a:srgbClr val="FF0000"/>
                </a:solidFill>
                <a:latin typeface="Times New Roman" panose="02020603050405020304" pitchFamily="18" charset="0"/>
                <a:ea typeface="Times New Roman" panose="02020603050405020304" pitchFamily="18" charset="0"/>
              </a:rPr>
              <a:t>m theo thang </a:t>
            </a:r>
            <a:r>
              <a:rPr lang="en-US" sz="3000" b="1">
                <a:solidFill>
                  <a:srgbClr val="FF0000"/>
                </a:solidFill>
                <a:latin typeface="Times New Roman" panose="02020603050405020304" pitchFamily="18" charset="0"/>
                <a:ea typeface="Times New Roman" panose="02020603050405020304" pitchFamily="18" charset="0"/>
              </a:rPr>
              <a:t>điểm</a:t>
            </a:r>
            <a:r>
              <a:rPr lang="vi-VN" sz="3000" b="1">
                <a:solidFill>
                  <a:srgbClr val="FF0000"/>
                </a:solidFill>
                <a:latin typeface="Times New Roman" panose="02020603050405020304" pitchFamily="18" charset="0"/>
                <a:ea typeface="Times New Roman" panose="02020603050405020304" pitchFamily="18" charset="0"/>
              </a:rPr>
              <a:t> 100</a:t>
            </a:r>
            <a:r>
              <a:rPr lang="vi-VN" sz="3000" b="1">
                <a:latin typeface="Times New Roman" panose="02020603050405020304" pitchFamily="18" charset="0"/>
                <a:ea typeface="Times New Roman" panose="02020603050405020304" pitchFamily="18" charset="0"/>
              </a:rPr>
              <a:t>.</a:t>
            </a:r>
            <a:endParaRPr lang="en-US" sz="3000" b="1">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b) Trong thời hạn </a:t>
            </a:r>
            <a:r>
              <a:rPr lang="vi-VN" sz="3000" b="1">
                <a:solidFill>
                  <a:srgbClr val="FF0000"/>
                </a:solidFill>
                <a:effectLst/>
                <a:latin typeface="Times New Roman" panose="02020603050405020304" pitchFamily="18" charset="0"/>
                <a:ea typeface="Times New Roman" panose="02020603050405020304" pitchFamily="18" charset="0"/>
              </a:rPr>
              <a:t>30 ngày </a:t>
            </a:r>
            <a:r>
              <a:rPr lang="vi-VN" sz="3000">
                <a:effectLst/>
                <a:latin typeface="Times New Roman" panose="02020603050405020304" pitchFamily="18" charset="0"/>
                <a:ea typeface="Times New Roman" panose="02020603050405020304" pitchFamily="18" charset="0"/>
              </a:rPr>
              <a:t>k</a:t>
            </a:r>
            <a:r>
              <a:rPr lang="en-US" sz="3000">
                <a:effectLst/>
                <a:latin typeface="Times New Roman" panose="02020603050405020304" pitchFamily="18" charset="0"/>
                <a:ea typeface="Times New Roman" panose="02020603050405020304" pitchFamily="18" charset="0"/>
              </a:rPr>
              <a:t>ể</a:t>
            </a:r>
            <a:r>
              <a:rPr lang="vi-VN" sz="3000">
                <a:effectLst/>
                <a:latin typeface="Times New Roman" panose="02020603050405020304" pitchFamily="18" charset="0"/>
                <a:ea typeface="Times New Roman" panose="02020603050405020304" pitchFamily="18" charset="0"/>
              </a:rPr>
              <a:t> từ ngày kết thúc kỳ thi, Tổng cục tr</a:t>
            </a:r>
            <a:r>
              <a:rPr lang="en-US" sz="3000">
                <a:effectLst/>
                <a:latin typeface="Times New Roman" panose="02020603050405020304" pitchFamily="18" charset="0"/>
                <a:ea typeface="Times New Roman" panose="02020603050405020304" pitchFamily="18" charset="0"/>
              </a:rPr>
              <a:t>ưở</a:t>
            </a:r>
            <a:r>
              <a:rPr lang="vi-VN" sz="3000">
                <a:effectLst/>
                <a:latin typeface="Times New Roman" panose="02020603050405020304" pitchFamily="18" charset="0"/>
                <a:ea typeface="Times New Roman" panose="02020603050405020304" pitchFamily="18" charset="0"/>
              </a:rPr>
              <a:t>ng T</a:t>
            </a:r>
            <a:r>
              <a:rPr lang="en-US" sz="3000">
                <a:effectLst/>
                <a:latin typeface="Times New Roman" panose="02020603050405020304" pitchFamily="18" charset="0"/>
                <a:ea typeface="Times New Roman" panose="02020603050405020304" pitchFamily="18" charset="0"/>
              </a:rPr>
              <a:t>ổ</a:t>
            </a:r>
            <a:r>
              <a:rPr lang="vi-VN" sz="3000">
                <a:effectLst/>
                <a:latin typeface="Times New Roman" panose="02020603050405020304" pitchFamily="18" charset="0"/>
                <a:ea typeface="Times New Roman" panose="02020603050405020304" pitchFamily="18" charset="0"/>
              </a:rPr>
              <a:t>ng cục Hải quan thông báo công khai kết quả thi trên Cổng thông tin </a:t>
            </a:r>
            <a:r>
              <a:rPr lang="en-US" sz="3000">
                <a:effectLst/>
                <a:latin typeface="Times New Roman" panose="02020603050405020304" pitchFamily="18" charset="0"/>
                <a:ea typeface="Times New Roman" panose="02020603050405020304" pitchFamily="18" charset="0"/>
              </a:rPr>
              <a:t>đ</a:t>
            </a:r>
            <a:r>
              <a:rPr lang="vi-VN" sz="3000">
                <a:effectLst/>
                <a:latin typeface="Times New Roman" panose="02020603050405020304" pitchFamily="18" charset="0"/>
                <a:ea typeface="Times New Roman" panose="02020603050405020304" pitchFamily="18" charset="0"/>
              </a:rPr>
              <a:t>iện tử của Tổng cục Hả</a:t>
            </a:r>
            <a:r>
              <a:rPr lang="en-US" sz="3000">
                <a:effectLst/>
                <a:latin typeface="Times New Roman" panose="02020603050405020304" pitchFamily="18" charset="0"/>
                <a:ea typeface="Times New Roman" panose="02020603050405020304" pitchFamily="18" charset="0"/>
              </a:rPr>
              <a:t>i</a:t>
            </a:r>
            <a:r>
              <a:rPr lang="vi-VN" sz="3000">
                <a:effectLst/>
                <a:latin typeface="Times New Roman" panose="02020603050405020304" pitchFamily="18" charset="0"/>
                <a:ea typeface="Times New Roman" panose="02020603050405020304" pitchFamily="18" charset="0"/>
              </a:rPr>
              <a:t> quan, báo Hải quan </a:t>
            </a:r>
            <a:r>
              <a:rPr lang="en-US" sz="3000">
                <a:effectLst/>
                <a:latin typeface="Times New Roman" panose="02020603050405020304" pitchFamily="18" charset="0"/>
                <a:ea typeface="Times New Roman" panose="02020603050405020304" pitchFamily="18" charset="0"/>
              </a:rPr>
              <a:t>đ</a:t>
            </a:r>
            <a:r>
              <a:rPr lang="vi-VN" sz="3000">
                <a:effectLst/>
                <a:latin typeface="Times New Roman" panose="02020603050405020304" pitchFamily="18" charset="0"/>
                <a:ea typeface="Times New Roman" panose="02020603050405020304" pitchFamily="18" charset="0"/>
              </a:rPr>
              <a:t>iện </a:t>
            </a:r>
            <a:r>
              <a:rPr lang="en-US" sz="3000">
                <a:effectLst/>
                <a:latin typeface="Times New Roman" panose="02020603050405020304" pitchFamily="18" charset="0"/>
                <a:ea typeface="Times New Roman" panose="02020603050405020304" pitchFamily="18" charset="0"/>
              </a:rPr>
              <a:t>t</a:t>
            </a:r>
            <a:r>
              <a:rPr lang="vi-VN" sz="3000">
                <a:effectLst/>
                <a:latin typeface="Times New Roman" panose="02020603050405020304" pitchFamily="18" charset="0"/>
                <a:ea typeface="Times New Roman" panose="02020603050405020304" pitchFamily="18" charset="0"/>
              </a:rPr>
              <a:t>ử và n</a:t>
            </a:r>
            <a:r>
              <a:rPr lang="en-US" sz="3000">
                <a:effectLst/>
                <a:latin typeface="Times New Roman" panose="02020603050405020304" pitchFamily="18" charset="0"/>
                <a:ea typeface="Times New Roman" panose="02020603050405020304" pitchFamily="18" charset="0"/>
              </a:rPr>
              <a:t>iê</a:t>
            </a:r>
            <a:r>
              <a:rPr lang="vi-VN" sz="3000">
                <a:effectLst/>
                <a:latin typeface="Times New Roman" panose="02020603050405020304" pitchFamily="18" charset="0"/>
                <a:ea typeface="Times New Roman" panose="02020603050405020304" pitchFamily="18" charset="0"/>
              </a:rPr>
              <a:t>m yết tại trụ sở Cục Hải quan tỉnh, thành ph</a:t>
            </a:r>
            <a:r>
              <a:rPr lang="en-US" sz="3000">
                <a:effectLst/>
                <a:latin typeface="Times New Roman" panose="02020603050405020304" pitchFamily="18" charset="0"/>
                <a:ea typeface="Times New Roman" panose="02020603050405020304" pitchFamily="18" charset="0"/>
              </a:rPr>
              <a:t>ố</a:t>
            </a:r>
            <a:r>
              <a:rPr lang="vi-VN" sz="3000">
                <a:effectLst/>
                <a:latin typeface="Times New Roman" panose="02020603050405020304" pitchFamily="18" charset="0"/>
                <a:ea typeface="Times New Roman" panose="02020603050405020304" pitchFamily="18" charset="0"/>
              </a:rPr>
              <a:t> nơi tiếp nhận hồ sơ dự thi.</a:t>
            </a:r>
            <a:endParaRPr lang="en-US" sz="3000">
              <a:effectLst/>
              <a:latin typeface="Times New Roman" panose="02020603050405020304" pitchFamily="18" charset="0"/>
              <a:ea typeface="Times New Roman" panose="02020603050405020304" pitchFamily="18" charset="0"/>
            </a:endParaRPr>
          </a:p>
        </p:txBody>
      </p:sp>
      <p:sp>
        <p:nvSpPr>
          <p:cNvPr id="4" name="Title 1">
            <a:extLst>
              <a:ext uri="{FF2B5EF4-FFF2-40B4-BE49-F238E27FC236}">
                <a16:creationId xmlns:a16="http://schemas.microsoft.com/office/drawing/2014/main" id="{B7ECBF32-A015-BD8F-0381-BAAE9C2B5763}"/>
              </a:ext>
            </a:extLst>
          </p:cNvPr>
          <p:cNvSpPr>
            <a:spLocks noGrp="1"/>
          </p:cNvSpPr>
          <p:nvPr>
            <p:ph type="title"/>
          </p:nvPr>
        </p:nvSpPr>
        <p:spPr>
          <a:xfrm>
            <a:off x="132080" y="111760"/>
            <a:ext cx="11927840" cy="1325563"/>
          </a:xfrm>
        </p:spPr>
        <p:txBody>
          <a:bodyPr/>
          <a:lstStyle/>
          <a:p>
            <a:r>
              <a:rPr lang="vi-VN" sz="4400">
                <a:effectLst/>
                <a:latin typeface="Times New Roman" panose="02020603050405020304" pitchFamily="18" charset="0"/>
                <a:ea typeface="Times New Roman" panose="02020603050405020304" pitchFamily="18" charset="0"/>
              </a:rPr>
              <a:t>7. Trường hợp miễn thi</a:t>
            </a:r>
            <a:r>
              <a:rPr lang="en-US" sz="4400">
                <a:effectLst/>
                <a:latin typeface="Times New Roman" panose="02020603050405020304" pitchFamily="18" charset="0"/>
                <a:ea typeface="Times New Roman" panose="02020603050405020304" pitchFamily="18" charset="0"/>
              </a:rPr>
              <a:t> chứng chỉ khai báo hải quan</a:t>
            </a:r>
            <a:endParaRPr lang="en-US"/>
          </a:p>
        </p:txBody>
      </p:sp>
    </p:spTree>
    <p:extLst>
      <p:ext uri="{BB962C8B-B14F-4D97-AF65-F5344CB8AC3E}">
        <p14:creationId xmlns:p14="http://schemas.microsoft.com/office/powerpoint/2010/main" val="3806928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741C97-AF58-19C2-087D-8EC7485F0711}"/>
              </a:ext>
            </a:extLst>
          </p:cNvPr>
          <p:cNvSpPr>
            <a:spLocks noGrp="1"/>
          </p:cNvSpPr>
          <p:nvPr>
            <p:ph idx="1"/>
          </p:nvPr>
        </p:nvSpPr>
        <p:spPr>
          <a:xfrm>
            <a:off x="243840" y="416560"/>
            <a:ext cx="11765280" cy="6339840"/>
          </a:xfrm>
        </p:spPr>
        <p:txBody>
          <a:bodyPr>
            <a:normAutofit/>
          </a:bodyPr>
          <a:lstStyle/>
          <a:p>
            <a:pPr marL="0" indent="0">
              <a:spcBef>
                <a:spcPts val="600"/>
              </a:spcBef>
              <a:buNone/>
            </a:pPr>
            <a:r>
              <a:rPr lang="en-US" b="1">
                <a:latin typeface="Times New Roman" panose="02020603050405020304" pitchFamily="18" charset="0"/>
                <a:ea typeface="Times New Roman" panose="02020603050405020304" pitchFamily="18" charset="0"/>
              </a:rPr>
              <a:t>K</a:t>
            </a:r>
            <a:r>
              <a:rPr lang="vi-VN" sz="2800" b="1">
                <a:effectLst/>
                <a:latin typeface="Times New Roman" panose="02020603050405020304" pitchFamily="18" charset="0"/>
                <a:ea typeface="Times New Roman" panose="02020603050405020304" pitchFamily="18" charset="0"/>
              </a:rPr>
              <a:t>hông </a:t>
            </a:r>
            <a:r>
              <a:rPr lang="vi-VN" sz="2800">
                <a:effectLst/>
                <a:latin typeface="Times New Roman" panose="02020603050405020304" pitchFamily="18" charset="0"/>
                <a:ea typeface="Times New Roman" panose="02020603050405020304" pitchFamily="18" charset="0"/>
              </a:rPr>
              <a:t>đồng ý với kết quả thi do Tổng cục trư</a:t>
            </a:r>
            <a:r>
              <a:rPr lang="en-US" sz="2800">
                <a:effectLst/>
                <a:latin typeface="Times New Roman" panose="02020603050405020304" pitchFamily="18" charset="0"/>
                <a:ea typeface="Times New Roman" panose="02020603050405020304" pitchFamily="18" charset="0"/>
              </a:rPr>
              <a:t>ở</a:t>
            </a:r>
            <a:r>
              <a:rPr lang="vi-VN" sz="2800">
                <a:effectLst/>
                <a:latin typeface="Times New Roman" panose="02020603050405020304" pitchFamily="18" charset="0"/>
                <a:ea typeface="Times New Roman" panose="02020603050405020304" pitchFamily="18" charset="0"/>
              </a:rPr>
              <a:t>ng Tổng cục Hải quan thông báo, trong thời hạn </a:t>
            </a:r>
            <a:r>
              <a:rPr lang="vi-VN" sz="2800">
                <a:effectLst/>
                <a:highlight>
                  <a:srgbClr val="FFFF00"/>
                </a:highlight>
                <a:latin typeface="Times New Roman" panose="02020603050405020304" pitchFamily="18" charset="0"/>
                <a:ea typeface="Times New Roman" panose="02020603050405020304" pitchFamily="18" charset="0"/>
              </a:rPr>
              <a:t>15 ngày kể từ ngày thông báo công khai kết quả thi trên C</a:t>
            </a:r>
            <a:r>
              <a:rPr lang="en-US" sz="2800">
                <a:effectLst/>
                <a:highlight>
                  <a:srgbClr val="FFFF00"/>
                </a:highlight>
                <a:latin typeface="Times New Roman" panose="02020603050405020304" pitchFamily="18" charset="0"/>
                <a:ea typeface="Times New Roman" panose="02020603050405020304" pitchFamily="18" charset="0"/>
              </a:rPr>
              <a:t>ổ</a:t>
            </a:r>
            <a:r>
              <a:rPr lang="vi-VN" sz="2800">
                <a:effectLst/>
                <a:highlight>
                  <a:srgbClr val="FFFF00"/>
                </a:highlight>
                <a:latin typeface="Times New Roman" panose="02020603050405020304" pitchFamily="18" charset="0"/>
                <a:ea typeface="Times New Roman" panose="02020603050405020304" pitchFamily="18" charset="0"/>
              </a:rPr>
              <a:t>ng thông tin </a:t>
            </a:r>
            <a:r>
              <a:rPr lang="en-US" sz="2800">
                <a:effectLst/>
                <a:highlight>
                  <a:srgbClr val="FFFF00"/>
                </a:highlight>
                <a:latin typeface="Times New Roman" panose="02020603050405020304" pitchFamily="18" charset="0"/>
                <a:ea typeface="Times New Roman" panose="02020603050405020304" pitchFamily="18" charset="0"/>
              </a:rPr>
              <a:t>đ</a:t>
            </a:r>
            <a:r>
              <a:rPr lang="vi-VN" sz="2800">
                <a:effectLst/>
                <a:highlight>
                  <a:srgbClr val="FFFF00"/>
                </a:highlight>
                <a:latin typeface="Times New Roman" panose="02020603050405020304" pitchFamily="18" charset="0"/>
                <a:ea typeface="Times New Roman" panose="02020603050405020304" pitchFamily="18" charset="0"/>
              </a:rPr>
              <a:t>iện tử của Tổng cục Hải quan, người dự thi nộp đơn đề nghị phúc khảo môn thi</a:t>
            </a:r>
            <a:r>
              <a:rPr lang="vi-VN" sz="2800">
                <a:effectLst/>
                <a:latin typeface="Times New Roman" panose="02020603050405020304" pitchFamily="18" charset="0"/>
                <a:ea typeface="Times New Roman" panose="02020603050405020304" pitchFamily="18" charset="0"/>
              </a:rPr>
              <a:t>. </a:t>
            </a:r>
            <a:endParaRPr lang="en-US" sz="2800">
              <a:effectLst/>
              <a:latin typeface="Times New Roman" panose="02020603050405020304" pitchFamily="18" charset="0"/>
              <a:ea typeface="Times New Roman" panose="02020603050405020304" pitchFamily="18" charset="0"/>
            </a:endParaRPr>
          </a:p>
          <a:p>
            <a:pPr marL="0" indent="0">
              <a:spcBef>
                <a:spcPts val="600"/>
              </a:spcBef>
              <a:buNone/>
            </a:pPr>
            <a:r>
              <a:rPr lang="vi-VN" sz="2800">
                <a:effectLst/>
                <a:latin typeface="Times New Roman" panose="02020603050405020304" pitchFamily="18" charset="0"/>
                <a:ea typeface="Times New Roman" panose="02020603050405020304" pitchFamily="18" charset="0"/>
              </a:rPr>
              <a:t>Ngày nhận đơn phúc khảo là ngày Tổng cục Hải quan tr</a:t>
            </a:r>
            <a:r>
              <a:rPr lang="en-US" sz="2800">
                <a:effectLst/>
                <a:latin typeface="Times New Roman" panose="02020603050405020304" pitchFamily="18" charset="0"/>
                <a:ea typeface="Times New Roman" panose="02020603050405020304" pitchFamily="18" charset="0"/>
              </a:rPr>
              <a:t>ự</a:t>
            </a:r>
            <a:r>
              <a:rPr lang="vi-VN" sz="2800">
                <a:effectLst/>
                <a:latin typeface="Times New Roman" panose="02020603050405020304" pitchFamily="18" charset="0"/>
                <a:ea typeface="Times New Roman" panose="02020603050405020304" pitchFamily="18" charset="0"/>
              </a:rPr>
              <a:t>c tiếp nhận đơn phúc khảo hoặc ngày đóng dấu của bưu chính nơi gửi. Sau thời gian quy định trên, đơn đề nghị phúc khảo sẽ không được giải quyết. </a:t>
            </a:r>
            <a:endParaRPr lang="en-US" sz="2800">
              <a:effectLst/>
              <a:latin typeface="Times New Roman" panose="02020603050405020304" pitchFamily="18" charset="0"/>
              <a:ea typeface="Times New Roman" panose="02020603050405020304" pitchFamily="18" charset="0"/>
            </a:endParaRPr>
          </a:p>
          <a:p>
            <a:pPr marL="0" indent="0">
              <a:spcBef>
                <a:spcPts val="600"/>
              </a:spcBef>
              <a:buNone/>
            </a:pPr>
            <a:r>
              <a:rPr lang="vi-VN" sz="2800">
                <a:effectLst/>
                <a:latin typeface="Times New Roman" panose="02020603050405020304" pitchFamily="18" charset="0"/>
                <a:ea typeface="Times New Roman" panose="02020603050405020304" pitchFamily="18" charset="0"/>
              </a:rPr>
              <a:t>Trong thời hạn 15 ngày kể từ ngày hết hạn nhận đơn phúc khảo, Tổng cục trư</a:t>
            </a:r>
            <a:r>
              <a:rPr lang="en-US" sz="2800">
                <a:effectLst/>
                <a:latin typeface="Times New Roman" panose="02020603050405020304" pitchFamily="18" charset="0"/>
                <a:ea typeface="Times New Roman" panose="02020603050405020304" pitchFamily="18" charset="0"/>
              </a:rPr>
              <a:t>ở</a:t>
            </a:r>
            <a:r>
              <a:rPr lang="vi-VN" sz="2800">
                <a:effectLst/>
                <a:latin typeface="Times New Roman" panose="02020603050405020304" pitchFamily="18" charset="0"/>
                <a:ea typeface="Times New Roman" panose="02020603050405020304" pitchFamily="18" charset="0"/>
              </a:rPr>
              <a:t>ng Tổng cục H</a:t>
            </a:r>
            <a:r>
              <a:rPr lang="en-US" sz="2800">
                <a:effectLst/>
                <a:latin typeface="Times New Roman" panose="02020603050405020304" pitchFamily="18" charset="0"/>
                <a:ea typeface="Times New Roman" panose="02020603050405020304" pitchFamily="18" charset="0"/>
              </a:rPr>
              <a:t>ả</a:t>
            </a:r>
            <a:r>
              <a:rPr lang="vi-VN" sz="2800">
                <a:effectLst/>
                <a:latin typeface="Times New Roman" panose="02020603050405020304" pitchFamily="18" charset="0"/>
                <a:ea typeface="Times New Roman" panose="02020603050405020304" pitchFamily="18" charset="0"/>
              </a:rPr>
              <a:t>i quan tổ chức phúc khảo bài th</a:t>
            </a:r>
            <a:r>
              <a:rPr lang="en-US" sz="2800">
                <a:effectLst/>
                <a:latin typeface="Times New Roman" panose="02020603050405020304" pitchFamily="18" charset="0"/>
                <a:ea typeface="Times New Roman" panose="02020603050405020304" pitchFamily="18" charset="0"/>
              </a:rPr>
              <a:t>i</a:t>
            </a:r>
            <a:r>
              <a:rPr lang="vi-VN" sz="2800">
                <a:effectLst/>
                <a:latin typeface="Times New Roman" panose="02020603050405020304" pitchFamily="18" charset="0"/>
                <a:ea typeface="Times New Roman" panose="02020603050405020304" pitchFamily="18" charset="0"/>
              </a:rPr>
              <a:t> theo quy chế của Hội </a:t>
            </a:r>
            <a:r>
              <a:rPr lang="en-US" sz="2800">
                <a:effectLst/>
                <a:latin typeface="Times New Roman" panose="02020603050405020304" pitchFamily="18" charset="0"/>
                <a:ea typeface="Times New Roman" panose="02020603050405020304" pitchFamily="18" charset="0"/>
              </a:rPr>
              <a:t>đ</a:t>
            </a:r>
            <a:r>
              <a:rPr lang="vi-VN" sz="2800">
                <a:effectLst/>
                <a:latin typeface="Times New Roman" panose="02020603050405020304" pitchFamily="18" charset="0"/>
                <a:ea typeface="Times New Roman" panose="02020603050405020304" pitchFamily="18" charset="0"/>
              </a:rPr>
              <a:t>ồng thi và thông báo kết quả phúc khảo trên Cổng thông tin điện tử của Tổng cục Hải quan, báo Hải quan điện tử và niêm yết tại trụ sở Cục Hải quan t</a:t>
            </a:r>
            <a:r>
              <a:rPr lang="en-US" sz="2800">
                <a:effectLst/>
                <a:latin typeface="Times New Roman" panose="02020603050405020304" pitchFamily="18" charset="0"/>
                <a:ea typeface="Times New Roman" panose="02020603050405020304" pitchFamily="18" charset="0"/>
              </a:rPr>
              <a:t>ỉ</a:t>
            </a:r>
            <a:r>
              <a:rPr lang="vi-VN" sz="2800">
                <a:effectLst/>
                <a:latin typeface="Times New Roman" panose="02020603050405020304" pitchFamily="18" charset="0"/>
                <a:ea typeface="Times New Roman" panose="02020603050405020304" pitchFamily="18" charset="0"/>
              </a:rPr>
              <a:t>nh, thành phố nơi tiếp nhận h</a:t>
            </a:r>
            <a:r>
              <a:rPr lang="en-US" sz="2800">
                <a:effectLst/>
                <a:latin typeface="Times New Roman" panose="02020603050405020304" pitchFamily="18" charset="0"/>
                <a:ea typeface="Times New Roman" panose="02020603050405020304" pitchFamily="18" charset="0"/>
              </a:rPr>
              <a:t>ồ</a:t>
            </a:r>
            <a:r>
              <a:rPr lang="vi-VN" sz="2800">
                <a:effectLst/>
                <a:latin typeface="Times New Roman" panose="02020603050405020304" pitchFamily="18" charset="0"/>
                <a:ea typeface="Times New Roman" panose="02020603050405020304" pitchFamily="18" charset="0"/>
              </a:rPr>
              <a:t> sơ dự thi.</a:t>
            </a:r>
            <a:endParaRPr lang="en-US" sz="2800">
              <a:effectLst/>
              <a:latin typeface="Times New Roman" panose="02020603050405020304" pitchFamily="18" charset="0"/>
              <a:ea typeface="Times New Roman" panose="02020603050405020304" pitchFamily="18" charset="0"/>
            </a:endParaRPr>
          </a:p>
          <a:p>
            <a:pPr marL="0" indent="0">
              <a:spcBef>
                <a:spcPts val="600"/>
              </a:spcBef>
              <a:buNone/>
            </a:pPr>
            <a:r>
              <a:rPr lang="vi-VN" sz="2800">
                <a:effectLst/>
                <a:latin typeface="Times New Roman" panose="02020603050405020304" pitchFamily="18" charset="0"/>
                <a:ea typeface="Times New Roman" panose="02020603050405020304" pitchFamily="18" charset="0"/>
              </a:rPr>
              <a:t>Trường hợp có 03 môn th</a:t>
            </a:r>
            <a:r>
              <a:rPr lang="en-US" sz="2800">
                <a:effectLst/>
                <a:latin typeface="Times New Roman" panose="02020603050405020304" pitchFamily="18" charset="0"/>
                <a:ea typeface="Times New Roman" panose="02020603050405020304" pitchFamily="18" charset="0"/>
              </a:rPr>
              <a:t>i</a:t>
            </a:r>
            <a:r>
              <a:rPr lang="vi-VN" sz="2800">
                <a:effectLst/>
                <a:latin typeface="Times New Roman" panose="02020603050405020304" pitchFamily="18" charset="0"/>
                <a:ea typeface="Times New Roman" panose="02020603050405020304" pitchFamily="18" charset="0"/>
              </a:rPr>
              <a:t> đạt y</a:t>
            </a:r>
            <a:r>
              <a:rPr lang="en-US" sz="2800">
                <a:effectLst/>
                <a:latin typeface="Times New Roman" panose="02020603050405020304" pitchFamily="18" charset="0"/>
                <a:ea typeface="Times New Roman" panose="02020603050405020304" pitchFamily="18" charset="0"/>
              </a:rPr>
              <a:t>ê</a:t>
            </a:r>
            <a:r>
              <a:rPr lang="vi-VN" sz="2800">
                <a:effectLst/>
                <a:latin typeface="Times New Roman" panose="02020603050405020304" pitchFamily="18" charset="0"/>
                <a:ea typeface="Times New Roman" panose="02020603050405020304" pitchFamily="18" charset="0"/>
              </a:rPr>
              <a:t>u cầu, Tổng cục trư</a:t>
            </a:r>
            <a:r>
              <a:rPr lang="en-US" sz="2800">
                <a:effectLst/>
                <a:latin typeface="Times New Roman" panose="02020603050405020304" pitchFamily="18" charset="0"/>
                <a:ea typeface="Times New Roman" panose="02020603050405020304" pitchFamily="18" charset="0"/>
              </a:rPr>
              <a:t>ở</a:t>
            </a:r>
            <a:r>
              <a:rPr lang="vi-VN" sz="2800">
                <a:effectLst/>
                <a:latin typeface="Times New Roman" panose="02020603050405020304" pitchFamily="18" charset="0"/>
                <a:ea typeface="Times New Roman" panose="02020603050405020304" pitchFamily="18" charset="0"/>
              </a:rPr>
              <a:t>ng Tổng cục Hải quan cấp Ch</a:t>
            </a:r>
            <a:r>
              <a:rPr lang="en-US" sz="2800">
                <a:effectLst/>
                <a:latin typeface="Times New Roman" panose="02020603050405020304" pitchFamily="18" charset="0"/>
                <a:ea typeface="Times New Roman" panose="02020603050405020304" pitchFamily="18" charset="0"/>
              </a:rPr>
              <a:t>ứ</a:t>
            </a:r>
            <a:r>
              <a:rPr lang="vi-VN" sz="2800">
                <a:effectLst/>
                <a:latin typeface="Times New Roman" panose="02020603050405020304" pitchFamily="18" charset="0"/>
                <a:ea typeface="Times New Roman" panose="02020603050405020304" pitchFamily="18" charset="0"/>
              </a:rPr>
              <a:t>ng ch</a:t>
            </a:r>
            <a:r>
              <a:rPr lang="en-US" sz="2800">
                <a:effectLst/>
                <a:latin typeface="Times New Roman" panose="02020603050405020304" pitchFamily="18" charset="0"/>
                <a:ea typeface="Times New Roman" panose="02020603050405020304" pitchFamily="18" charset="0"/>
              </a:rPr>
              <a:t>ỉ</a:t>
            </a:r>
            <a:r>
              <a:rPr lang="vi-VN" sz="2800">
                <a:effectLst/>
                <a:latin typeface="Times New Roman" panose="02020603050405020304" pitchFamily="18" charset="0"/>
                <a:ea typeface="Times New Roman" panose="02020603050405020304" pitchFamily="18" charset="0"/>
              </a:rPr>
              <a:t> nghiệp vụ khai hải quan theo quy định tại Điều 4 Thông tư này.</a:t>
            </a:r>
            <a:endParaRPr lang="en-US" sz="2800">
              <a:effectLst/>
              <a:latin typeface="Times New Roman" panose="02020603050405020304" pitchFamily="18" charset="0"/>
              <a:ea typeface="Times New Roman" panose="02020603050405020304" pitchFamily="18" charset="0"/>
            </a:endParaRPr>
          </a:p>
          <a:p>
            <a:pPr marL="0" indent="0">
              <a:buNone/>
            </a:pPr>
            <a:endParaRPr lang="en-US"/>
          </a:p>
        </p:txBody>
      </p:sp>
    </p:spTree>
    <p:extLst>
      <p:ext uri="{BB962C8B-B14F-4D97-AF65-F5344CB8AC3E}">
        <p14:creationId xmlns:p14="http://schemas.microsoft.com/office/powerpoint/2010/main" val="39034527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F9EB0A-8CF7-525E-0BAB-7B5DEA838A72}"/>
              </a:ext>
            </a:extLst>
          </p:cNvPr>
          <p:cNvSpPr>
            <a:spLocks noGrp="1"/>
          </p:cNvSpPr>
          <p:nvPr>
            <p:ph idx="1"/>
          </p:nvPr>
        </p:nvSpPr>
        <p:spPr>
          <a:xfrm>
            <a:off x="579120" y="538480"/>
            <a:ext cx="11176000" cy="4724400"/>
          </a:xfrm>
        </p:spPr>
        <p:txBody>
          <a:bodyPr>
            <a:normAutofit/>
          </a:bodyPr>
          <a:lstStyle/>
          <a:p>
            <a:pPr marL="0" indent="0">
              <a:buNone/>
            </a:pPr>
            <a:r>
              <a:rPr lang="vi-VN" sz="3200">
                <a:effectLst/>
                <a:latin typeface="Times New Roman" panose="02020603050405020304" pitchFamily="18" charset="0"/>
                <a:ea typeface="Times New Roman" panose="02020603050405020304" pitchFamily="18" charset="0"/>
              </a:rPr>
              <a:t>c) Bảo </a:t>
            </a:r>
            <a:r>
              <a:rPr lang="en-US" sz="3200">
                <a:effectLst/>
                <a:latin typeface="Times New Roman" panose="02020603050405020304" pitchFamily="18" charset="0"/>
                <a:ea typeface="Times New Roman" panose="02020603050405020304" pitchFamily="18" charset="0"/>
              </a:rPr>
              <a:t>l</a:t>
            </a:r>
            <a:r>
              <a:rPr lang="vi-VN" sz="3200">
                <a:effectLst/>
                <a:latin typeface="Times New Roman" panose="02020603050405020304" pitchFamily="18" charset="0"/>
                <a:ea typeface="Times New Roman" panose="02020603050405020304" pitchFamily="18" charset="0"/>
              </a:rPr>
              <a:t>ưu kết quả th</a:t>
            </a:r>
            <a:r>
              <a:rPr lang="en-US" sz="3200">
                <a:effectLst/>
                <a:latin typeface="Times New Roman" panose="02020603050405020304" pitchFamily="18" charset="0"/>
                <a:ea typeface="Times New Roman" panose="02020603050405020304" pitchFamily="18" charset="0"/>
              </a:rPr>
              <a:t>i</a:t>
            </a:r>
            <a:r>
              <a:rPr lang="vi-VN" sz="3200">
                <a:effectLst/>
                <a:latin typeface="Times New Roman" panose="02020603050405020304" pitchFamily="18" charset="0"/>
                <a:ea typeface="Times New Roman" panose="02020603050405020304" pitchFamily="18" charset="0"/>
              </a:rPr>
              <a:t>: Trường hợp trong các m</a:t>
            </a:r>
            <a:r>
              <a:rPr lang="en-US" sz="3200">
                <a:effectLst/>
                <a:latin typeface="Times New Roman" panose="02020603050405020304" pitchFamily="18" charset="0"/>
                <a:ea typeface="Times New Roman" panose="02020603050405020304" pitchFamily="18" charset="0"/>
              </a:rPr>
              <a:t>ô</a:t>
            </a:r>
            <a:r>
              <a:rPr lang="vi-VN" sz="3200">
                <a:effectLst/>
                <a:latin typeface="Times New Roman" panose="02020603050405020304" pitchFamily="18" charset="0"/>
                <a:ea typeface="Times New Roman" panose="02020603050405020304" pitchFamily="18" charset="0"/>
              </a:rPr>
              <a:t>n th</a:t>
            </a:r>
            <a:r>
              <a:rPr lang="en-US" sz="3200">
                <a:effectLst/>
                <a:latin typeface="Times New Roman" panose="02020603050405020304" pitchFamily="18" charset="0"/>
                <a:ea typeface="Times New Roman" panose="02020603050405020304" pitchFamily="18" charset="0"/>
              </a:rPr>
              <a:t>i</a:t>
            </a:r>
            <a:r>
              <a:rPr lang="vi-VN" sz="3200">
                <a:effectLst/>
                <a:latin typeface="Times New Roman" panose="02020603050405020304" pitchFamily="18" charset="0"/>
                <a:ea typeface="Times New Roman" panose="02020603050405020304" pitchFamily="18" charset="0"/>
              </a:rPr>
              <a:t> có môn không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ạt yêu cầu theo quy định tại điểm a khoản này, thì kết quả các môn th</a:t>
            </a:r>
            <a:r>
              <a:rPr lang="en-US" sz="3200">
                <a:effectLst/>
                <a:latin typeface="Times New Roman" panose="02020603050405020304" pitchFamily="18" charset="0"/>
                <a:ea typeface="Times New Roman" panose="02020603050405020304" pitchFamily="18" charset="0"/>
              </a:rPr>
              <a:t>i đ</a:t>
            </a:r>
            <a:r>
              <a:rPr lang="vi-VN" sz="3200">
                <a:effectLst/>
                <a:latin typeface="Times New Roman" panose="02020603050405020304" pitchFamily="18" charset="0"/>
                <a:ea typeface="Times New Roman" panose="02020603050405020304" pitchFamily="18" charset="0"/>
              </a:rPr>
              <a:t>ạt yêu cầu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ược tự động </a:t>
            </a:r>
            <a:r>
              <a:rPr lang="vi-VN" sz="3200" b="1">
                <a:solidFill>
                  <a:srgbClr val="FF0000"/>
                </a:solidFill>
                <a:effectLst/>
                <a:latin typeface="Times New Roman" panose="02020603050405020304" pitchFamily="18" charset="0"/>
                <a:ea typeface="Times New Roman" panose="02020603050405020304" pitchFamily="18" charset="0"/>
              </a:rPr>
              <a:t>bảo lưu trong thời hạn 01 năm kể từ ngày thông báo k</a:t>
            </a:r>
            <a:r>
              <a:rPr lang="en-US" sz="3200" b="1">
                <a:solidFill>
                  <a:srgbClr val="FF0000"/>
                </a:solidFill>
                <a:effectLst/>
                <a:latin typeface="Times New Roman" panose="02020603050405020304" pitchFamily="18" charset="0"/>
                <a:ea typeface="Times New Roman" panose="02020603050405020304" pitchFamily="18" charset="0"/>
              </a:rPr>
              <a:t>ế</a:t>
            </a:r>
            <a:r>
              <a:rPr lang="vi-VN" sz="3200" b="1">
                <a:solidFill>
                  <a:srgbClr val="FF0000"/>
                </a:solidFill>
                <a:effectLst/>
                <a:latin typeface="Times New Roman" panose="02020603050405020304" pitchFamily="18" charset="0"/>
                <a:ea typeface="Times New Roman" panose="02020603050405020304" pitchFamily="18" charset="0"/>
              </a:rPr>
              <a:t>t quả phúc khảo tr</a:t>
            </a:r>
            <a:r>
              <a:rPr lang="en-US" sz="3200" b="1">
                <a:solidFill>
                  <a:srgbClr val="FF0000"/>
                </a:solidFill>
                <a:effectLst/>
                <a:latin typeface="Times New Roman" panose="02020603050405020304" pitchFamily="18" charset="0"/>
                <a:ea typeface="Times New Roman" panose="02020603050405020304" pitchFamily="18" charset="0"/>
              </a:rPr>
              <a:t>ê</a:t>
            </a:r>
            <a:r>
              <a:rPr lang="vi-VN" sz="3200" b="1">
                <a:solidFill>
                  <a:srgbClr val="FF0000"/>
                </a:solidFill>
                <a:effectLst/>
                <a:latin typeface="Times New Roman" panose="02020603050405020304" pitchFamily="18" charset="0"/>
                <a:ea typeface="Times New Roman" panose="02020603050405020304" pitchFamily="18" charset="0"/>
              </a:rPr>
              <a:t>n C</a:t>
            </a:r>
            <a:r>
              <a:rPr lang="en-US" sz="3200" b="1">
                <a:solidFill>
                  <a:srgbClr val="FF0000"/>
                </a:solidFill>
                <a:effectLst/>
                <a:latin typeface="Times New Roman" panose="02020603050405020304" pitchFamily="18" charset="0"/>
                <a:ea typeface="Times New Roman" panose="02020603050405020304" pitchFamily="18" charset="0"/>
              </a:rPr>
              <a:t>ổ</a:t>
            </a:r>
            <a:r>
              <a:rPr lang="vi-VN" sz="3200" b="1">
                <a:solidFill>
                  <a:srgbClr val="FF0000"/>
                </a:solidFill>
                <a:effectLst/>
                <a:latin typeface="Times New Roman" panose="02020603050405020304" pitchFamily="18" charset="0"/>
                <a:ea typeface="Times New Roman" panose="02020603050405020304" pitchFamily="18" charset="0"/>
              </a:rPr>
              <a:t>ng thông tin điện </a:t>
            </a:r>
            <a:r>
              <a:rPr lang="en-US" sz="3200" b="1">
                <a:solidFill>
                  <a:srgbClr val="FF0000"/>
                </a:solidFill>
                <a:effectLst/>
                <a:latin typeface="Times New Roman" panose="02020603050405020304" pitchFamily="18" charset="0"/>
                <a:ea typeface="Times New Roman" panose="02020603050405020304" pitchFamily="18" charset="0"/>
              </a:rPr>
              <a:t>t</a:t>
            </a:r>
            <a:r>
              <a:rPr lang="vi-VN" sz="3200" b="1">
                <a:solidFill>
                  <a:srgbClr val="FF0000"/>
                </a:solidFill>
                <a:effectLst/>
                <a:latin typeface="Times New Roman" panose="02020603050405020304" pitchFamily="18" charset="0"/>
                <a:ea typeface="Times New Roman" panose="02020603050405020304" pitchFamily="18" charset="0"/>
              </a:rPr>
              <a:t>ử của Tổng cục Hải quan</a:t>
            </a:r>
            <a:r>
              <a:rPr lang="vi-VN" sz="3200">
                <a:effectLst/>
                <a:latin typeface="Times New Roman" panose="02020603050405020304" pitchFamily="18" charset="0"/>
                <a:ea typeface="Times New Roman" panose="02020603050405020304" pitchFamily="18" charset="0"/>
              </a:rPr>
              <a:t>; </a:t>
            </a:r>
            <a:endParaRPr lang="en-US" sz="3200">
              <a:effectLst/>
              <a:latin typeface="Times New Roman" panose="02020603050405020304" pitchFamily="18" charset="0"/>
              <a:ea typeface="Times New Roman" panose="02020603050405020304" pitchFamily="18" charset="0"/>
            </a:endParaRPr>
          </a:p>
          <a:p>
            <a:pPr marL="0" indent="0">
              <a:buNone/>
            </a:pPr>
            <a:r>
              <a:rPr lang="en-US" sz="3200">
                <a:latin typeface="Times New Roman" panose="02020603050405020304" pitchFamily="18" charset="0"/>
                <a:ea typeface="Times New Roman" panose="02020603050405020304" pitchFamily="18" charset="0"/>
              </a:rPr>
              <a:t>H</a:t>
            </a:r>
            <a:r>
              <a:rPr lang="vi-VN" sz="3200">
                <a:effectLst/>
                <a:latin typeface="Times New Roman" panose="02020603050405020304" pitchFamily="18" charset="0"/>
                <a:ea typeface="Times New Roman" panose="02020603050405020304" pitchFamily="18" charset="0"/>
              </a:rPr>
              <a:t>oặc bảo lưu kết quả </a:t>
            </a:r>
            <a:r>
              <a:rPr lang="vi-VN" sz="3200" i="1">
                <a:effectLst/>
                <a:highlight>
                  <a:srgbClr val="FFFF00"/>
                </a:highlight>
                <a:latin typeface="Times New Roman" panose="02020603050405020304" pitchFamily="18" charset="0"/>
                <a:ea typeface="Times New Roman" panose="02020603050405020304" pitchFamily="18" charset="0"/>
              </a:rPr>
              <a:t>cho đến khi kết thúc kỳ thi cấp Chứng ch</a:t>
            </a:r>
            <a:r>
              <a:rPr lang="en-US" sz="3200" i="1">
                <a:effectLst/>
                <a:highlight>
                  <a:srgbClr val="FFFF00"/>
                </a:highlight>
                <a:latin typeface="Times New Roman" panose="02020603050405020304" pitchFamily="18" charset="0"/>
                <a:ea typeface="Times New Roman" panose="02020603050405020304" pitchFamily="18" charset="0"/>
              </a:rPr>
              <a:t>ỉ</a:t>
            </a:r>
            <a:r>
              <a:rPr lang="vi-VN" sz="3200" i="1">
                <a:effectLst/>
                <a:highlight>
                  <a:srgbClr val="FFFF00"/>
                </a:highlight>
                <a:latin typeface="Times New Roman" panose="02020603050405020304" pitchFamily="18" charset="0"/>
                <a:ea typeface="Times New Roman" panose="02020603050405020304" pitchFamily="18" charset="0"/>
              </a:rPr>
              <a:t> nghiệp vụ khai hải quan tiếp theo liền kề </a:t>
            </a:r>
            <a:r>
              <a:rPr lang="en-US" sz="3200" i="1">
                <a:effectLst/>
                <a:highlight>
                  <a:srgbClr val="FFFF00"/>
                </a:highlight>
                <a:latin typeface="Times New Roman" panose="02020603050405020304" pitchFamily="18" charset="0"/>
                <a:ea typeface="Times New Roman" panose="02020603050405020304" pitchFamily="18" charset="0"/>
              </a:rPr>
              <a:t>tro</a:t>
            </a:r>
            <a:r>
              <a:rPr lang="vi-VN" sz="3200" i="1">
                <a:effectLst/>
                <a:highlight>
                  <a:srgbClr val="FFFF00"/>
                </a:highlight>
                <a:latin typeface="Times New Roman" panose="02020603050405020304" pitchFamily="18" charset="0"/>
                <a:ea typeface="Times New Roman" panose="02020603050405020304" pitchFamily="18" charset="0"/>
              </a:rPr>
              <a:t>ng trường hợp quá thời hạn 01 năm</a:t>
            </a:r>
            <a:r>
              <a:rPr lang="vi-VN" sz="3200">
                <a:effectLst/>
                <a:latin typeface="Times New Roman" panose="02020603050405020304" pitchFamily="18" charset="0"/>
                <a:ea typeface="Times New Roman" panose="02020603050405020304" pitchFamily="18" charset="0"/>
              </a:rPr>
              <a:t> k</a:t>
            </a:r>
            <a:r>
              <a:rPr lang="en-US" sz="3200">
                <a:effectLst/>
                <a:latin typeface="Times New Roman" panose="02020603050405020304" pitchFamily="18" charset="0"/>
                <a:ea typeface="Times New Roman" panose="02020603050405020304" pitchFamily="18" charset="0"/>
              </a:rPr>
              <a:t>ể</a:t>
            </a:r>
            <a:r>
              <a:rPr lang="vi-VN" sz="3200">
                <a:effectLst/>
                <a:latin typeface="Times New Roman" panose="02020603050405020304" pitchFamily="18" charset="0"/>
                <a:ea typeface="Times New Roman" panose="02020603050405020304" pitchFamily="18" charset="0"/>
              </a:rPr>
              <a:t> từ ngày thông báo kết quả phúc khảo trên Cổng thông t</a:t>
            </a:r>
            <a:r>
              <a:rPr lang="en-US" sz="3200">
                <a:effectLst/>
                <a:latin typeface="Times New Roman" panose="02020603050405020304" pitchFamily="18" charset="0"/>
                <a:ea typeface="Times New Roman" panose="02020603050405020304" pitchFamily="18" charset="0"/>
              </a:rPr>
              <a:t>i</a:t>
            </a:r>
            <a:r>
              <a:rPr lang="vi-VN" sz="3200">
                <a:effectLst/>
                <a:latin typeface="Times New Roman" panose="02020603050405020304" pitchFamily="18" charset="0"/>
                <a:ea typeface="Times New Roman" panose="02020603050405020304" pitchFamily="18" charset="0"/>
              </a:rPr>
              <a:t>n điện tử của Tổng cục Hải quan mà kỳ thi cấp Chứng chỉ nghiệp vụ khai hải quan chưa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ược tổ chức.</a:t>
            </a:r>
            <a:endParaRPr lang="en-US" sz="3200">
              <a:effectLst/>
              <a:latin typeface="Times New Roman" panose="02020603050405020304" pitchFamily="18" charset="0"/>
              <a:ea typeface="Times New Roman" panose="02020603050405020304" pitchFamily="18" charset="0"/>
            </a:endParaRPr>
          </a:p>
          <a:p>
            <a:pPr marL="0" indent="0">
              <a:buNone/>
            </a:pPr>
            <a:endParaRPr lang="en-US" sz="3200"/>
          </a:p>
        </p:txBody>
      </p:sp>
    </p:spTree>
    <p:extLst>
      <p:ext uri="{BB962C8B-B14F-4D97-AF65-F5344CB8AC3E}">
        <p14:creationId xmlns:p14="http://schemas.microsoft.com/office/powerpoint/2010/main" val="1622776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AD40B-E171-75FC-E136-6C18D83ABFEA}"/>
              </a:ext>
            </a:extLst>
          </p:cNvPr>
          <p:cNvSpPr>
            <a:spLocks noGrp="1"/>
          </p:cNvSpPr>
          <p:nvPr>
            <p:ph type="title"/>
          </p:nvPr>
        </p:nvSpPr>
        <p:spPr>
          <a:xfrm>
            <a:off x="326571" y="0"/>
            <a:ext cx="11865429" cy="1325563"/>
          </a:xfrm>
        </p:spPr>
        <p:txBody>
          <a:bodyPr>
            <a:normAutofit/>
          </a:bodyPr>
          <a:lstStyle/>
          <a:p>
            <a:r>
              <a:rPr lang="en-US" sz="4000">
                <a:effectLst/>
                <a:latin typeface="Times New Roman" panose="02020603050405020304" pitchFamily="18" charset="0"/>
                <a:ea typeface="Times New Roman" panose="02020603050405020304" pitchFamily="18" charset="0"/>
              </a:rPr>
              <a:t>Đ</a:t>
            </a:r>
            <a:r>
              <a:rPr lang="vi-VN" sz="4000">
                <a:effectLst/>
                <a:latin typeface="Times New Roman" panose="02020603050405020304" pitchFamily="18" charset="0"/>
                <a:ea typeface="Times New Roman" panose="02020603050405020304" pitchFamily="18" charset="0"/>
              </a:rPr>
              <a:t>ề nghị cấp mã s</a:t>
            </a:r>
            <a:r>
              <a:rPr lang="en-US" sz="4000">
                <a:effectLst/>
                <a:latin typeface="Times New Roman" panose="02020603050405020304" pitchFamily="18" charset="0"/>
                <a:ea typeface="Times New Roman" panose="02020603050405020304" pitchFamily="18" charset="0"/>
              </a:rPr>
              <a:t>ố</a:t>
            </a:r>
            <a:r>
              <a:rPr lang="vi-VN" sz="4000">
                <a:effectLst/>
                <a:latin typeface="Times New Roman" panose="02020603050405020304" pitchFamily="18" charset="0"/>
                <a:ea typeface="Times New Roman" panose="02020603050405020304" pitchFamily="18" charset="0"/>
              </a:rPr>
              <a:t> nhân viên </a:t>
            </a:r>
            <a:r>
              <a:rPr lang="en-US" sz="4000">
                <a:effectLst/>
                <a:latin typeface="Times New Roman" panose="02020603050405020304" pitchFamily="18" charset="0"/>
                <a:ea typeface="Times New Roman" panose="02020603050405020304" pitchFamily="18" charset="0"/>
              </a:rPr>
              <a:t>đ</a:t>
            </a:r>
            <a:r>
              <a:rPr lang="vi-VN" sz="4000">
                <a:effectLst/>
                <a:latin typeface="Times New Roman" panose="02020603050405020304" pitchFamily="18" charset="0"/>
                <a:ea typeface="Times New Roman" panose="02020603050405020304" pitchFamily="18" charset="0"/>
              </a:rPr>
              <a:t>ại lý làm thủ tục h</a:t>
            </a:r>
            <a:r>
              <a:rPr lang="en-US" sz="4000">
                <a:effectLst/>
                <a:latin typeface="Times New Roman" panose="02020603050405020304" pitchFamily="18" charset="0"/>
                <a:ea typeface="Times New Roman" panose="02020603050405020304" pitchFamily="18" charset="0"/>
              </a:rPr>
              <a:t>ả</a:t>
            </a:r>
            <a:r>
              <a:rPr lang="vi-VN" sz="4000">
                <a:effectLst/>
                <a:latin typeface="Times New Roman" panose="02020603050405020304" pitchFamily="18" charset="0"/>
                <a:ea typeface="Times New Roman" panose="02020603050405020304" pitchFamily="18" charset="0"/>
              </a:rPr>
              <a:t>i quan</a:t>
            </a:r>
            <a:r>
              <a:rPr lang="en-US" sz="4000">
                <a:effectLst/>
                <a:latin typeface="Times New Roman" panose="02020603050405020304" pitchFamily="18" charset="0"/>
                <a:ea typeface="Times New Roman" panose="02020603050405020304" pitchFamily="18" charset="0"/>
              </a:rPr>
              <a:t> </a:t>
            </a:r>
            <a:endParaRPr lang="en-US" sz="4000"/>
          </a:p>
        </p:txBody>
      </p:sp>
      <p:sp>
        <p:nvSpPr>
          <p:cNvPr id="3" name="Content Placeholder 2">
            <a:extLst>
              <a:ext uri="{FF2B5EF4-FFF2-40B4-BE49-F238E27FC236}">
                <a16:creationId xmlns:a16="http://schemas.microsoft.com/office/drawing/2014/main" id="{BF358CDA-642C-CE26-62C0-3EFBFCF252FF}"/>
              </a:ext>
            </a:extLst>
          </p:cNvPr>
          <p:cNvSpPr>
            <a:spLocks noGrp="1"/>
          </p:cNvSpPr>
          <p:nvPr>
            <p:ph idx="1"/>
          </p:nvPr>
        </p:nvSpPr>
        <p:spPr>
          <a:xfrm>
            <a:off x="163285" y="2919413"/>
            <a:ext cx="2275114" cy="841375"/>
          </a:xfrm>
        </p:spPr>
        <p:txBody>
          <a:bodyPr/>
          <a:lstStyle/>
          <a:p>
            <a:pPr marL="0" indent="0">
              <a:buNone/>
            </a:pPr>
            <a:r>
              <a:rPr lang="en-US">
                <a:latin typeface="Times New Roman" panose="02020603050405020304" pitchFamily="18" charset="0"/>
                <a:cs typeface="Times New Roman" panose="02020603050405020304" pitchFamily="18" charset="0"/>
              </a:rPr>
              <a:t>Hồ sơ gồm có</a:t>
            </a:r>
          </a:p>
        </p:txBody>
      </p:sp>
      <p:sp>
        <p:nvSpPr>
          <p:cNvPr id="5" name="Rectangle 2">
            <a:extLst>
              <a:ext uri="{FF2B5EF4-FFF2-40B4-BE49-F238E27FC236}">
                <a16:creationId xmlns:a16="http://schemas.microsoft.com/office/drawing/2014/main" id="{4C16D298-CE83-68C6-F8D2-83DBF41CA465}"/>
              </a:ext>
            </a:extLst>
          </p:cNvPr>
          <p:cNvSpPr>
            <a:spLocks noChangeArrowheads="1"/>
          </p:cNvSpPr>
          <p:nvPr/>
        </p:nvSpPr>
        <p:spPr bwMode="auto">
          <a:xfrm>
            <a:off x="2721428" y="1141318"/>
            <a:ext cx="9307286" cy="5478423"/>
          </a:xfrm>
          <a:prstGeom prst="rect">
            <a:avLst/>
          </a:prstGeom>
          <a:noFill/>
          <a:ln w="44450" cmpd="thickThin">
            <a:solidFill>
              <a:srgbClr val="007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kumimoji="0" lang="en-US" altLang="en-US" sz="25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 </a:t>
            </a:r>
            <a:r>
              <a:rPr kumimoji="0" lang="en-US" altLang="en-US" sz="25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Đơn đề nghị cấp mã số nhân viên đại lý làm thủ tục hải quan </a:t>
            </a:r>
            <a:r>
              <a:rPr kumimoji="0" lang="en-US" altLang="en-US" sz="25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theo mẫu số 07 ban hành kèm Thông tư này: 01 bản chính;</a:t>
            </a:r>
          </a:p>
          <a:p>
            <a:pPr marR="0" lvl="0" algn="l" defTabSz="914400" rtl="0" eaLnBrk="0" fontAlgn="base" latinLnBrk="0" hangingPunct="0">
              <a:lnSpc>
                <a:spcPct val="100000"/>
              </a:lnSpc>
              <a:spcBef>
                <a:spcPct val="0"/>
              </a:spcBef>
              <a:spcAft>
                <a:spcPct val="0"/>
              </a:spcAft>
              <a:buClrTx/>
              <a:buSzTx/>
              <a:tabLst/>
            </a:pPr>
            <a:r>
              <a:rPr kumimoji="0" lang="en-US" altLang="en-US" sz="25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b) </a:t>
            </a:r>
            <a:r>
              <a:rPr kumimoji="0" lang="en-US" altLang="en-US" sz="25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Bằng tốt nghiệp đại học, cao đẳng </a:t>
            </a:r>
            <a:r>
              <a:rPr kumimoji="0" lang="en-US" altLang="en-US" sz="25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thuộc các chuyên ngành luật, kinh tế, kỹ thuật: 01 bản chụp;</a:t>
            </a:r>
          </a:p>
          <a:p>
            <a:pPr marR="0" lvl="0" algn="l" defTabSz="914400" rtl="0" eaLnBrk="0" fontAlgn="base" latinLnBrk="0" hangingPunct="0">
              <a:lnSpc>
                <a:spcPct val="100000"/>
              </a:lnSpc>
              <a:spcBef>
                <a:spcPct val="0"/>
              </a:spcBef>
              <a:spcAft>
                <a:spcPct val="0"/>
              </a:spcAft>
              <a:buClrTx/>
              <a:buSzTx/>
              <a:tabLst/>
            </a:pPr>
            <a:r>
              <a:rPr kumimoji="0" lang="en-US" altLang="en-US" sz="25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 </a:t>
            </a:r>
            <a:r>
              <a:rPr kumimoji="0" lang="en-US" altLang="en-US" sz="25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Chứng chỉ nghiệp vụ khai hải quan</a:t>
            </a:r>
            <a:r>
              <a:rPr kumimoji="0" lang="en-US" altLang="en-US" sz="25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01 bản chụp. Trường hợp Chứng chỉ nghiệp vụ khai hải quan quá thời hạn 05 năm kể từ ngày cấp thì nộp bổ sung 01 bản chụp giấy chứng nhận hoàn thành khóa đào tạo bổ sung kiến thức pháp luật hải quan được cấp trong thời gian ba (03) năm tính đến thời điểm nộp hồ sơ theo quy định tại điểm a.2 khoản 3 Điều này.</a:t>
            </a:r>
          </a:p>
          <a:p>
            <a:pPr marR="0" lvl="0" algn="l" defTabSz="914400" rtl="0" eaLnBrk="0" fontAlgn="base" latinLnBrk="0" hangingPunct="0">
              <a:lnSpc>
                <a:spcPct val="100000"/>
              </a:lnSpc>
              <a:spcBef>
                <a:spcPct val="0"/>
              </a:spcBef>
              <a:spcAft>
                <a:spcPct val="0"/>
              </a:spcAft>
              <a:buClrTx/>
              <a:buSzTx/>
              <a:tabLst/>
            </a:pPr>
            <a:r>
              <a:rPr kumimoji="0" lang="en-US" altLang="en-US" sz="25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d) </a:t>
            </a:r>
            <a:r>
              <a:rPr kumimoji="0" lang="en-US" altLang="en-US" sz="25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Chứng minh nhân dân hoặc căn cước công dân </a:t>
            </a:r>
            <a:r>
              <a:rPr kumimoji="0" lang="en-US" altLang="en-US" sz="25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trong trường hợp cơ sở dữ liệu quốc gia về dân cư chưa đưa vào vận hành: 01 bản chụp;</a:t>
            </a:r>
          </a:p>
          <a:p>
            <a:pPr marR="0" lvl="0" algn="l" defTabSz="914400" rtl="0" eaLnBrk="0" fontAlgn="base" latinLnBrk="0" hangingPunct="0">
              <a:lnSpc>
                <a:spcPct val="100000"/>
              </a:lnSpc>
              <a:spcBef>
                <a:spcPct val="0"/>
              </a:spcBef>
              <a:spcAft>
                <a:spcPct val="0"/>
              </a:spcAft>
              <a:buClrTx/>
              <a:buSzTx/>
              <a:tabLst/>
            </a:pPr>
            <a:r>
              <a:rPr kumimoji="0" lang="en-US" altLang="en-US" sz="25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đ) </a:t>
            </a:r>
            <a:r>
              <a:rPr kumimoji="0" lang="en-US" altLang="en-US" sz="25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Một (01) ảnh màu 2x3cm được chụp trong thời gian 06 (sáu) tháng </a:t>
            </a:r>
            <a:r>
              <a:rPr kumimoji="0" lang="en-US" altLang="en-US" sz="25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tính đến thời điểm nộp hồ sơ. </a:t>
            </a:r>
          </a:p>
        </p:txBody>
      </p:sp>
    </p:spTree>
    <p:extLst>
      <p:ext uri="{BB962C8B-B14F-4D97-AF65-F5344CB8AC3E}">
        <p14:creationId xmlns:p14="http://schemas.microsoft.com/office/powerpoint/2010/main" val="17777657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94C208-D52C-0F9B-4ACA-87C9967BCF16}"/>
              </a:ext>
            </a:extLst>
          </p:cNvPr>
          <p:cNvSpPr>
            <a:spLocks noGrp="1"/>
          </p:cNvSpPr>
          <p:nvPr>
            <p:ph idx="1"/>
          </p:nvPr>
        </p:nvSpPr>
        <p:spPr>
          <a:xfrm>
            <a:off x="326571" y="1683834"/>
            <a:ext cx="11226092" cy="4817327"/>
          </a:xfrm>
        </p:spPr>
        <p:txBody>
          <a:bodyPr>
            <a:normAutofit/>
          </a:bodyPr>
          <a:lstStyle/>
          <a:p>
            <a:pPr>
              <a:buFont typeface="Wingdings" panose="05000000000000000000" pitchFamily="2" charset="2"/>
              <a:buChar char="q"/>
            </a:pPr>
            <a:r>
              <a:rPr lang="vi-VN" sz="3000">
                <a:latin typeface="Times New Roman" panose="02020603050405020304" pitchFamily="18" charset="0"/>
                <a:cs typeface="Times New Roman" panose="02020603050405020304" pitchFamily="18" charset="0"/>
              </a:rPr>
              <a:t>Các chứng từ trong hồ sơ cấp mã số nhân viên đại lý làm thủ tục hải quan theo quy định tại điểm b, điểm c và điểm d khoản này là </a:t>
            </a:r>
            <a:r>
              <a:rPr lang="vi-VN" sz="3000" b="1">
                <a:latin typeface="Times New Roman" panose="02020603050405020304" pitchFamily="18" charset="0"/>
                <a:cs typeface="Times New Roman" panose="02020603050405020304" pitchFamily="18" charset="0"/>
              </a:rPr>
              <a:t>chứng từ của từng nhân viên thuộc danh sách đề nghị cấp mã số</a:t>
            </a:r>
            <a:r>
              <a:rPr lang="vi-VN" sz="3000">
                <a:latin typeface="Times New Roman" panose="02020603050405020304" pitchFamily="18" charset="0"/>
                <a:cs typeface="Times New Roman" panose="02020603050405020304" pitchFamily="18" charset="0"/>
              </a:rPr>
              <a:t>. </a:t>
            </a:r>
            <a:endParaRPr lang="en-US" sz="3000">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vi-VN" sz="3000" b="1">
                <a:solidFill>
                  <a:srgbClr val="FF0000"/>
                </a:solidFill>
                <a:latin typeface="Times New Roman" panose="02020603050405020304" pitchFamily="18" charset="0"/>
                <a:cs typeface="Times New Roman" panose="02020603050405020304" pitchFamily="18" charset="0"/>
              </a:rPr>
              <a:t>Các chứng từ bản chụp phải được người đại diện theo pháp luật của đại lý làm thủ tục hải quan ký tên, đóng dấu xác nhận hoặc do cơ quan có thẩm quyền công chứng hoặc chứng thực</a:t>
            </a:r>
            <a:r>
              <a:rPr lang="vi-VN" sz="3000">
                <a:latin typeface="Times New Roman" panose="02020603050405020304" pitchFamily="18" charset="0"/>
                <a:cs typeface="Times New Roman" panose="02020603050405020304" pitchFamily="18" charset="0"/>
              </a:rPr>
              <a:t>.</a:t>
            </a:r>
          </a:p>
          <a:p>
            <a:pPr>
              <a:buFont typeface="Wingdings" panose="05000000000000000000" pitchFamily="2" charset="2"/>
              <a:buChar char="q"/>
            </a:pPr>
            <a:r>
              <a:rPr lang="vi-VN" sz="3000">
                <a:solidFill>
                  <a:schemeClr val="accent4">
                    <a:lumMod val="50000"/>
                  </a:schemeClr>
                </a:solidFill>
                <a:latin typeface="Times New Roman" panose="02020603050405020304" pitchFamily="18" charset="0"/>
                <a:cs typeface="Times New Roman" panose="02020603050405020304" pitchFamily="18" charset="0"/>
              </a:rPr>
              <a:t>Các chứng từ bản chụp do giám đốc đại lý làm thủ tục hải quan ký tên, đóng dấu xác nhận</a:t>
            </a:r>
            <a:r>
              <a:rPr lang="vi-VN" sz="3000">
                <a:latin typeface="Times New Roman" panose="02020603050405020304" pitchFamily="18" charset="0"/>
                <a:cs typeface="Times New Roman" panose="02020603050405020304" pitchFamily="18" charset="0"/>
              </a:rPr>
              <a:t>.</a:t>
            </a:r>
            <a:endParaRPr lang="en-US" sz="3000">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A266BC0A-7EED-1A6D-60F0-C8CA109F4298}"/>
              </a:ext>
            </a:extLst>
          </p:cNvPr>
          <p:cNvSpPr>
            <a:spLocks noGrp="1"/>
          </p:cNvSpPr>
          <p:nvPr>
            <p:ph type="title"/>
          </p:nvPr>
        </p:nvSpPr>
        <p:spPr>
          <a:xfrm>
            <a:off x="326571" y="0"/>
            <a:ext cx="11865429" cy="1325563"/>
          </a:xfrm>
        </p:spPr>
        <p:txBody>
          <a:bodyPr>
            <a:normAutofit/>
          </a:bodyPr>
          <a:lstStyle/>
          <a:p>
            <a:r>
              <a:rPr lang="en-US" sz="4000">
                <a:effectLst/>
                <a:latin typeface="Times New Roman" panose="02020603050405020304" pitchFamily="18" charset="0"/>
                <a:ea typeface="Times New Roman" panose="02020603050405020304" pitchFamily="18" charset="0"/>
              </a:rPr>
              <a:t>Đ</a:t>
            </a:r>
            <a:r>
              <a:rPr lang="vi-VN" sz="4000">
                <a:effectLst/>
                <a:latin typeface="Times New Roman" panose="02020603050405020304" pitchFamily="18" charset="0"/>
                <a:ea typeface="Times New Roman" panose="02020603050405020304" pitchFamily="18" charset="0"/>
              </a:rPr>
              <a:t>ề nghị cấp mã s</a:t>
            </a:r>
            <a:r>
              <a:rPr lang="en-US" sz="4000">
                <a:effectLst/>
                <a:latin typeface="Times New Roman" panose="02020603050405020304" pitchFamily="18" charset="0"/>
                <a:ea typeface="Times New Roman" panose="02020603050405020304" pitchFamily="18" charset="0"/>
              </a:rPr>
              <a:t>ố</a:t>
            </a:r>
            <a:r>
              <a:rPr lang="vi-VN" sz="4000">
                <a:effectLst/>
                <a:latin typeface="Times New Roman" panose="02020603050405020304" pitchFamily="18" charset="0"/>
                <a:ea typeface="Times New Roman" panose="02020603050405020304" pitchFamily="18" charset="0"/>
              </a:rPr>
              <a:t> nhân viên </a:t>
            </a:r>
            <a:r>
              <a:rPr lang="en-US" sz="4000">
                <a:effectLst/>
                <a:latin typeface="Times New Roman" panose="02020603050405020304" pitchFamily="18" charset="0"/>
                <a:ea typeface="Times New Roman" panose="02020603050405020304" pitchFamily="18" charset="0"/>
              </a:rPr>
              <a:t>đ</a:t>
            </a:r>
            <a:r>
              <a:rPr lang="vi-VN" sz="4000">
                <a:effectLst/>
                <a:latin typeface="Times New Roman" panose="02020603050405020304" pitchFamily="18" charset="0"/>
                <a:ea typeface="Times New Roman" panose="02020603050405020304" pitchFamily="18" charset="0"/>
              </a:rPr>
              <a:t>ại lý làm thủ tục h</a:t>
            </a:r>
            <a:r>
              <a:rPr lang="en-US" sz="4000">
                <a:effectLst/>
                <a:latin typeface="Times New Roman" panose="02020603050405020304" pitchFamily="18" charset="0"/>
                <a:ea typeface="Times New Roman" panose="02020603050405020304" pitchFamily="18" charset="0"/>
              </a:rPr>
              <a:t>ả</a:t>
            </a:r>
            <a:r>
              <a:rPr lang="vi-VN" sz="4000">
                <a:effectLst/>
                <a:latin typeface="Times New Roman" panose="02020603050405020304" pitchFamily="18" charset="0"/>
                <a:ea typeface="Times New Roman" panose="02020603050405020304" pitchFamily="18" charset="0"/>
              </a:rPr>
              <a:t>i quan</a:t>
            </a:r>
            <a:r>
              <a:rPr lang="en-US" sz="4000">
                <a:effectLst/>
                <a:latin typeface="Times New Roman" panose="02020603050405020304" pitchFamily="18" charset="0"/>
                <a:ea typeface="Times New Roman" panose="02020603050405020304" pitchFamily="18" charset="0"/>
              </a:rPr>
              <a:t> </a:t>
            </a:r>
            <a:endParaRPr lang="en-US" sz="4000"/>
          </a:p>
        </p:txBody>
      </p:sp>
    </p:spTree>
    <p:extLst>
      <p:ext uri="{BB962C8B-B14F-4D97-AF65-F5344CB8AC3E}">
        <p14:creationId xmlns:p14="http://schemas.microsoft.com/office/powerpoint/2010/main" val="4090753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A7DDD-7EDF-850A-2036-1CEBECBA1EAB}"/>
              </a:ext>
            </a:extLst>
          </p:cNvPr>
          <p:cNvSpPr>
            <a:spLocks noGrp="1"/>
          </p:cNvSpPr>
          <p:nvPr>
            <p:ph type="title"/>
          </p:nvPr>
        </p:nvSpPr>
        <p:spPr>
          <a:xfrm>
            <a:off x="200722" y="133815"/>
            <a:ext cx="11991278" cy="1025912"/>
          </a:xfrm>
        </p:spPr>
        <p:txBody>
          <a:bodyPr>
            <a:normAutofit/>
          </a:bodyPr>
          <a:lstStyle/>
          <a:p>
            <a:r>
              <a:rPr lang="en-US" sz="3000" b="1" i="0">
                <a:solidFill>
                  <a:srgbClr val="212529"/>
                </a:solidFill>
                <a:effectLst/>
                <a:highlight>
                  <a:srgbClr val="FFFFFF"/>
                </a:highlight>
                <a:latin typeface="Times New Roman" panose="02020603050405020304" pitchFamily="18" charset="0"/>
                <a:cs typeface="Times New Roman" panose="02020603050405020304" pitchFamily="18" charset="0"/>
              </a:rPr>
              <a:t>Cấp mã số nhân viên đại lý làm thủ tục hải quan trong thời hạn bao lâu?</a:t>
            </a:r>
            <a:endParaRPr lang="en-US" sz="30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868943C-92EE-C731-0E25-832A22CD462B}"/>
              </a:ext>
            </a:extLst>
          </p:cNvPr>
          <p:cNvSpPr>
            <a:spLocks noGrp="1"/>
          </p:cNvSpPr>
          <p:nvPr>
            <p:ph idx="1"/>
          </p:nvPr>
        </p:nvSpPr>
        <p:spPr>
          <a:xfrm>
            <a:off x="356838" y="1159726"/>
            <a:ext cx="11835162" cy="5698273"/>
          </a:xfrm>
        </p:spPr>
        <p:txBody>
          <a:bodyPr>
            <a:normAutofit lnSpcReduction="10000"/>
          </a:bodyPr>
          <a:lstStyle/>
          <a:p>
            <a:pPr marL="0" indent="0">
              <a:buNone/>
            </a:pPr>
            <a:r>
              <a:rPr lang="vi-VN" b="0" i="0">
                <a:solidFill>
                  <a:srgbClr val="212529"/>
                </a:solidFill>
                <a:effectLst/>
                <a:highlight>
                  <a:srgbClr val="FFFFFF"/>
                </a:highlight>
                <a:latin typeface="Times New Roman" panose="02020603050405020304" pitchFamily="18" charset="0"/>
                <a:cs typeface="Times New Roman" panose="02020603050405020304" pitchFamily="18" charset="0"/>
              </a:rPr>
              <a:t>Căn cứ </a:t>
            </a:r>
            <a:r>
              <a:rPr lang="vi-VN" b="0" i="0" u="none" strike="noStrike">
                <a:solidFill>
                  <a:srgbClr val="0E70A4"/>
                </a:solidFill>
                <a:effectLst/>
                <a:highlight>
                  <a:srgbClr val="FFFFFF"/>
                </a:highlight>
                <a:latin typeface="Times New Roman" panose="02020603050405020304" pitchFamily="18" charset="0"/>
                <a:cs typeface="Times New Roman" panose="02020603050405020304" pitchFamily="18" charset="0"/>
                <a:hlinkClick r:id="rId2"/>
              </a:rPr>
              <a:t>khoản 2 Điều 9 Thông tư 12/2015/TT-BTC</a:t>
            </a:r>
            <a:r>
              <a:rPr lang="vi-VN" b="0" i="0">
                <a:solidFill>
                  <a:srgbClr val="212529"/>
                </a:solidFill>
                <a:effectLst/>
                <a:highlight>
                  <a:srgbClr val="FFFFFF"/>
                </a:highlight>
                <a:latin typeface="Times New Roman" panose="02020603050405020304" pitchFamily="18" charset="0"/>
                <a:cs typeface="Times New Roman" panose="02020603050405020304" pitchFamily="18" charset="0"/>
              </a:rPr>
              <a:t>, được sửa đổi bởi </a:t>
            </a:r>
            <a:r>
              <a:rPr lang="vi-VN" b="0" i="0" u="sng">
                <a:solidFill>
                  <a:srgbClr val="0E70A4"/>
                </a:solidFill>
                <a:effectLst/>
                <a:highlight>
                  <a:srgbClr val="FFFFFF"/>
                </a:highlight>
                <a:latin typeface="Times New Roman" panose="02020603050405020304" pitchFamily="18" charset="0"/>
                <a:cs typeface="Times New Roman" panose="02020603050405020304" pitchFamily="18" charset="0"/>
                <a:hlinkClick r:id="rId3"/>
              </a:rPr>
              <a:t>khoản 6 Điều 1 Thông tư 22/2019/TT-BTC</a:t>
            </a:r>
            <a:endParaRPr lang="en-US" b="0" i="0" u="sng">
              <a:solidFill>
                <a:srgbClr val="0E70A4"/>
              </a:solidFill>
              <a:effectLst/>
              <a:highlight>
                <a:srgbClr val="FFFFFF"/>
              </a:highlight>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vi-VN">
                <a:latin typeface="Times New Roman" panose="02020603050405020304" pitchFamily="18" charset="0"/>
                <a:cs typeface="Times New Roman" panose="02020603050405020304" pitchFamily="18" charset="0"/>
              </a:rPr>
              <a:t>Hồ sơ đề nghị cấp mã số nhân viên đại lý làm thủ tục hải quan được gửi đến Tổng cục Hải quan. </a:t>
            </a:r>
            <a:r>
              <a:rPr lang="vi-VN" sz="3500">
                <a:solidFill>
                  <a:srgbClr val="FF0000"/>
                </a:solidFill>
                <a:latin typeface="Times New Roman" panose="02020603050405020304" pitchFamily="18" charset="0"/>
                <a:cs typeface="Times New Roman" panose="02020603050405020304" pitchFamily="18" charset="0"/>
              </a:rPr>
              <a:t>Trong thời hạn 05 ngày làm việc</a:t>
            </a:r>
            <a:r>
              <a:rPr lang="vi-VN" sz="3500">
                <a:latin typeface="Times New Roman" panose="02020603050405020304" pitchFamily="18" charset="0"/>
                <a:cs typeface="Times New Roman" panose="02020603050405020304" pitchFamily="18" charset="0"/>
              </a:rPr>
              <a:t> </a:t>
            </a:r>
            <a:r>
              <a:rPr lang="vi-VN">
                <a:latin typeface="Times New Roman" panose="02020603050405020304" pitchFamily="18" charset="0"/>
                <a:cs typeface="Times New Roman" panose="02020603050405020304" pitchFamily="18" charset="0"/>
              </a:rPr>
              <a:t>kể từ ngày nhận đủ hồ sơ, Tổng cục trưởng Tổng cục Hải quan cấp mã số nhân viên đại lý làm thủ tục hải quan theo Mẫu số 08 ban hành kèm Thông tư này. Trường hợp không đủ điều kiện thì có văn bản trả lời doanh nghiệp.</a:t>
            </a:r>
          </a:p>
          <a:p>
            <a:pPr>
              <a:buFont typeface="Wingdings" panose="05000000000000000000" pitchFamily="2" charset="2"/>
              <a:buChar char="q"/>
            </a:pPr>
            <a:r>
              <a:rPr lang="vi-VN" b="1">
                <a:solidFill>
                  <a:srgbClr val="FF0000"/>
                </a:solidFill>
                <a:latin typeface="Times New Roman" panose="02020603050405020304" pitchFamily="18" charset="0"/>
                <a:cs typeface="Times New Roman" panose="02020603050405020304" pitchFamily="18" charset="0"/>
              </a:rPr>
              <a:t>Mã số nhân viên đại lý làm thủ tục hải quan </a:t>
            </a:r>
            <a:r>
              <a:rPr lang="vi-VN">
                <a:latin typeface="Times New Roman" panose="02020603050405020304" pitchFamily="18" charset="0"/>
                <a:cs typeface="Times New Roman" panose="02020603050405020304" pitchFamily="18" charset="0"/>
              </a:rPr>
              <a:t>trùng với số định danh cá nhân hoặc số chứng minh nhân dân hoặc số căn cước công dân còn thời hạn sử dụng của người được cấp và </a:t>
            </a:r>
            <a:r>
              <a:rPr lang="vi-VN" sz="3000" b="1">
                <a:solidFill>
                  <a:srgbClr val="FF0000"/>
                </a:solidFill>
                <a:latin typeface="Times New Roman" panose="02020603050405020304" pitchFamily="18" charset="0"/>
                <a:cs typeface="Times New Roman" panose="02020603050405020304" pitchFamily="18" charset="0"/>
              </a:rPr>
              <a:t>có giá trị trong thời hạn 03 năm kể từ ngày cấp</a:t>
            </a:r>
            <a:r>
              <a:rPr lang="vi-VN">
                <a:latin typeface="Times New Roman" panose="02020603050405020304" pitchFamily="18" charset="0"/>
                <a:cs typeface="Times New Roman" panose="02020603050405020304" pitchFamily="18" charset="0"/>
              </a:rPr>
              <a:t>. Hết thời hạn trên, để tiếp tục làm nhân viên đại lý hải quan thì đại lý làm thủ tục hải quan thực hiện thủ tục gia hạn theo quy định tại khoản 3 Điều này.</a:t>
            </a:r>
          </a:p>
          <a:p>
            <a:pPr>
              <a:buFont typeface="Wingdings" panose="05000000000000000000" pitchFamily="2" charset="2"/>
              <a:buChar char="q"/>
            </a:pPr>
            <a:r>
              <a:rPr lang="vi-VN">
                <a:latin typeface="Times New Roman" panose="02020603050405020304" pitchFamily="18" charset="0"/>
                <a:cs typeface="Times New Roman" panose="02020603050405020304" pitchFamily="18" charset="0"/>
              </a:rPr>
              <a:t>Mã số nhân viên đại lý làm thủ tục hải quan trùng với số chứng minh thư nhân dân của người được cấp và có giá trị trong thời hạn 03 năm kể từ ngày cấp.</a:t>
            </a:r>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36320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9ECE6-13FD-9090-AAE9-44AC3ED37E1D}"/>
              </a:ext>
            </a:extLst>
          </p:cNvPr>
          <p:cNvSpPr>
            <a:spLocks noGrp="1"/>
          </p:cNvSpPr>
          <p:nvPr>
            <p:ph type="title"/>
          </p:nvPr>
        </p:nvSpPr>
        <p:spPr>
          <a:xfrm>
            <a:off x="26018" y="163221"/>
            <a:ext cx="12165982" cy="1325563"/>
          </a:xfrm>
        </p:spPr>
        <p:txBody>
          <a:bodyPr>
            <a:normAutofit/>
          </a:bodyPr>
          <a:lstStyle/>
          <a:p>
            <a:r>
              <a:rPr lang="vi-VN" sz="4000" b="1">
                <a:effectLst/>
                <a:latin typeface="Times New Roman" panose="02020603050405020304" pitchFamily="18" charset="0"/>
                <a:ea typeface="Times New Roman" panose="02020603050405020304" pitchFamily="18" charset="0"/>
              </a:rPr>
              <a:t>3. Gia hạn mã s</a:t>
            </a:r>
            <a:r>
              <a:rPr lang="en-US" sz="4000" b="1">
                <a:effectLst/>
                <a:latin typeface="Times New Roman" panose="02020603050405020304" pitchFamily="18" charset="0"/>
                <a:ea typeface="Times New Roman" panose="02020603050405020304" pitchFamily="18" charset="0"/>
              </a:rPr>
              <a:t>ố</a:t>
            </a:r>
            <a:r>
              <a:rPr lang="vi-VN" sz="4000" b="1">
                <a:effectLst/>
                <a:latin typeface="Times New Roman" panose="02020603050405020304" pitchFamily="18" charset="0"/>
                <a:ea typeface="Times New Roman" panose="02020603050405020304" pitchFamily="18" charset="0"/>
              </a:rPr>
              <a:t> nhân viên đại lý làm thủ tục hả</a:t>
            </a:r>
            <a:r>
              <a:rPr lang="en-US" sz="4000" b="1">
                <a:effectLst/>
                <a:latin typeface="Times New Roman" panose="02020603050405020304" pitchFamily="18" charset="0"/>
                <a:ea typeface="Times New Roman" panose="02020603050405020304" pitchFamily="18" charset="0"/>
              </a:rPr>
              <a:t>i</a:t>
            </a:r>
            <a:r>
              <a:rPr lang="vi-VN" sz="4000" b="1">
                <a:effectLst/>
                <a:latin typeface="Times New Roman" panose="02020603050405020304" pitchFamily="18" charset="0"/>
                <a:ea typeface="Times New Roman" panose="02020603050405020304" pitchFamily="18" charset="0"/>
              </a:rPr>
              <a:t> quan</a:t>
            </a:r>
            <a:endParaRPr lang="en-US" sz="4000" b="1"/>
          </a:p>
        </p:txBody>
      </p:sp>
      <p:sp>
        <p:nvSpPr>
          <p:cNvPr id="3" name="Content Placeholder 2">
            <a:extLst>
              <a:ext uri="{FF2B5EF4-FFF2-40B4-BE49-F238E27FC236}">
                <a16:creationId xmlns:a16="http://schemas.microsoft.com/office/drawing/2014/main" id="{593D0105-5DFD-1DA4-7A4D-D5C385DE1F5C}"/>
              </a:ext>
            </a:extLst>
          </p:cNvPr>
          <p:cNvSpPr>
            <a:spLocks noGrp="1"/>
          </p:cNvSpPr>
          <p:nvPr>
            <p:ph idx="1"/>
          </p:nvPr>
        </p:nvSpPr>
        <p:spPr>
          <a:xfrm>
            <a:off x="267629" y="1449658"/>
            <a:ext cx="11563815" cy="4582339"/>
          </a:xfrm>
        </p:spPr>
        <p:txBody>
          <a:bodyPr>
            <a:noAutofit/>
          </a:bodyPr>
          <a:lstStyle/>
          <a:p>
            <a:pPr marL="0" indent="0">
              <a:spcBef>
                <a:spcPts val="600"/>
              </a:spcBef>
              <a:buNone/>
            </a:pPr>
            <a:r>
              <a:rPr lang="vi-VN">
                <a:effectLst/>
                <a:latin typeface="Times New Roman" panose="02020603050405020304" pitchFamily="18" charset="0"/>
                <a:ea typeface="Times New Roman" panose="02020603050405020304" pitchFamily="18" charset="0"/>
              </a:rPr>
              <a:t>a) Nhân viên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ại lý làm thủ tục hả</a:t>
            </a:r>
            <a:r>
              <a:rPr lang="en-US">
                <a:effectLst/>
                <a:latin typeface="Times New Roman" panose="02020603050405020304" pitchFamily="18" charset="0"/>
                <a:ea typeface="Times New Roman" panose="02020603050405020304" pitchFamily="18" charset="0"/>
              </a:rPr>
              <a:t>i</a:t>
            </a:r>
            <a:r>
              <a:rPr lang="vi-VN">
                <a:effectLst/>
                <a:latin typeface="Times New Roman" panose="02020603050405020304" pitchFamily="18" charset="0"/>
                <a:ea typeface="Times New Roman" panose="02020603050405020304" pitchFamily="18" charset="0"/>
              </a:rPr>
              <a:t> quan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ược gia hạn thờ</a:t>
            </a:r>
            <a:r>
              <a:rPr lang="en-US">
                <a:effectLst/>
                <a:latin typeface="Times New Roman" panose="02020603050405020304" pitchFamily="18" charset="0"/>
                <a:ea typeface="Times New Roman" panose="02020603050405020304" pitchFamily="18" charset="0"/>
              </a:rPr>
              <a:t>i</a:t>
            </a:r>
            <a:r>
              <a:rPr lang="vi-VN">
                <a:effectLst/>
                <a:latin typeface="Times New Roman" panose="02020603050405020304" pitchFamily="18" charset="0"/>
                <a:ea typeface="Times New Roman" panose="02020603050405020304" pitchFamily="18" charset="0"/>
              </a:rPr>
              <a:t> gian sử dụng m</a:t>
            </a:r>
            <a:r>
              <a:rPr lang="en-US">
                <a:effectLst/>
                <a:latin typeface="Times New Roman" panose="02020603050405020304" pitchFamily="18" charset="0"/>
                <a:ea typeface="Times New Roman" panose="02020603050405020304" pitchFamily="18" charset="0"/>
              </a:rPr>
              <a:t>ã</a:t>
            </a:r>
            <a:r>
              <a:rPr lang="vi-VN">
                <a:effectLst/>
                <a:latin typeface="Times New Roman" panose="02020603050405020304" pitchFamily="18" charset="0"/>
                <a:ea typeface="Times New Roman" panose="02020603050405020304" pitchFamily="18" charset="0"/>
              </a:rPr>
              <a:t> s</a:t>
            </a:r>
            <a:r>
              <a:rPr lang="en-US">
                <a:effectLst/>
                <a:latin typeface="Times New Roman" panose="02020603050405020304" pitchFamily="18" charset="0"/>
                <a:ea typeface="Times New Roman" panose="02020603050405020304" pitchFamily="18" charset="0"/>
              </a:rPr>
              <a:t>ố</a:t>
            </a:r>
            <a:r>
              <a:rPr lang="vi-VN">
                <a:effectLst/>
                <a:latin typeface="Times New Roman" panose="02020603050405020304" pitchFamily="18" charset="0"/>
                <a:ea typeface="Times New Roman" panose="02020603050405020304" pitchFamily="18" charset="0"/>
              </a:rPr>
              <a:t> nếu đáp ứng các điều kiện sau:</a:t>
            </a:r>
            <a:endParaRPr lang="en-US">
              <a:effectLst/>
              <a:latin typeface="Times New Roman" panose="02020603050405020304" pitchFamily="18" charset="0"/>
              <a:ea typeface="Times New Roman" panose="02020603050405020304" pitchFamily="18" charset="0"/>
            </a:endParaRPr>
          </a:p>
          <a:p>
            <a:pPr marL="0" indent="0">
              <a:spcBef>
                <a:spcPts val="600"/>
              </a:spcBef>
              <a:buNone/>
            </a:pPr>
            <a:r>
              <a:rPr lang="vi-VN">
                <a:effectLst/>
                <a:latin typeface="Times New Roman" panose="02020603050405020304" pitchFamily="18" charset="0"/>
                <a:ea typeface="Times New Roman" panose="02020603050405020304" pitchFamily="18" charset="0"/>
              </a:rPr>
              <a:t>a.</a:t>
            </a:r>
            <a:r>
              <a:rPr lang="en-US">
                <a:effectLst/>
                <a:latin typeface="Times New Roman" panose="02020603050405020304" pitchFamily="18" charset="0"/>
                <a:ea typeface="Times New Roman" panose="02020603050405020304" pitchFamily="18" charset="0"/>
              </a:rPr>
              <a:t>1</a:t>
            </a:r>
            <a:r>
              <a:rPr lang="vi-VN">
                <a:effectLst/>
                <a:latin typeface="Times New Roman" panose="02020603050405020304" pitchFamily="18" charset="0"/>
                <a:ea typeface="Times New Roman" panose="02020603050405020304" pitchFamily="18" charset="0"/>
              </a:rPr>
              <a:t>) Không thuộc các trường hợp bị thu h</a:t>
            </a:r>
            <a:r>
              <a:rPr lang="en-US">
                <a:effectLst/>
                <a:latin typeface="Times New Roman" panose="02020603050405020304" pitchFamily="18" charset="0"/>
                <a:ea typeface="Times New Roman" panose="02020603050405020304" pitchFamily="18" charset="0"/>
              </a:rPr>
              <a:t>ồi</a:t>
            </a:r>
            <a:r>
              <a:rPr lang="vi-VN">
                <a:effectLst/>
                <a:latin typeface="Times New Roman" panose="02020603050405020304" pitchFamily="18" charset="0"/>
                <a:ea typeface="Times New Roman" panose="02020603050405020304" pitchFamily="18" charset="0"/>
              </a:rPr>
              <a:t> mã s</a:t>
            </a:r>
            <a:r>
              <a:rPr lang="en-US">
                <a:effectLst/>
                <a:latin typeface="Times New Roman" panose="02020603050405020304" pitchFamily="18" charset="0"/>
                <a:ea typeface="Times New Roman" panose="02020603050405020304" pitchFamily="18" charset="0"/>
              </a:rPr>
              <a:t>ố </a:t>
            </a:r>
            <a:r>
              <a:rPr lang="vi-VN">
                <a:effectLst/>
                <a:latin typeface="Times New Roman" panose="02020603050405020304" pitchFamily="18" charset="0"/>
                <a:ea typeface="Times New Roman" panose="02020603050405020304" pitchFamily="18" charset="0"/>
              </a:rPr>
              <a:t>nhân viên đại lý làm thủ tục hải quan theo quy định tại Điều 10 Thông tư này;</a:t>
            </a:r>
            <a:endParaRPr lang="en-US">
              <a:effectLst/>
              <a:latin typeface="Times New Roman" panose="02020603050405020304" pitchFamily="18" charset="0"/>
              <a:ea typeface="Times New Roman" panose="02020603050405020304" pitchFamily="18" charset="0"/>
            </a:endParaRPr>
          </a:p>
          <a:p>
            <a:pPr marL="0" indent="0">
              <a:spcBef>
                <a:spcPts val="600"/>
              </a:spcBef>
              <a:buNone/>
            </a:pPr>
            <a:r>
              <a:rPr lang="vi-VN">
                <a:effectLst/>
                <a:latin typeface="Times New Roman" panose="02020603050405020304" pitchFamily="18" charset="0"/>
                <a:ea typeface="Times New Roman" panose="02020603050405020304" pitchFamily="18" charset="0"/>
              </a:rPr>
              <a:t>a.2) Đã tham gia khóa đào tạo bổ sung kiến thức pháp luật hải quan có thời lượng t</a:t>
            </a:r>
            <a:r>
              <a:rPr lang="en-US">
                <a:effectLst/>
                <a:latin typeface="Times New Roman" panose="02020603050405020304" pitchFamily="18" charset="0"/>
                <a:ea typeface="Times New Roman" panose="02020603050405020304" pitchFamily="18" charset="0"/>
              </a:rPr>
              <a:t>ố</a:t>
            </a:r>
            <a:r>
              <a:rPr lang="vi-VN">
                <a:effectLst/>
                <a:latin typeface="Times New Roman" panose="02020603050405020304" pitchFamily="18" charset="0"/>
                <a:ea typeface="Times New Roman" panose="02020603050405020304" pitchFamily="18" charset="0"/>
              </a:rPr>
              <a:t>i thiểu 03 ngày (8 tiết/ngày) do Trường Hải quan Việt Nam hoặc các trường cao đẳng, đại học, học viện có khoa chuyên ngành hải quan thực hiện, trên c</a:t>
            </a:r>
            <a:r>
              <a:rPr lang="en-US">
                <a:effectLst/>
                <a:latin typeface="Times New Roman" panose="02020603050405020304" pitchFamily="18" charset="0"/>
                <a:ea typeface="Times New Roman" panose="02020603050405020304" pitchFamily="18" charset="0"/>
              </a:rPr>
              <a:t>ơ</a:t>
            </a:r>
            <a:r>
              <a:rPr lang="vi-VN">
                <a:effectLst/>
                <a:latin typeface="Times New Roman" panose="02020603050405020304" pitchFamily="18" charset="0"/>
                <a:ea typeface="Times New Roman" panose="02020603050405020304" pitchFamily="18" charset="0"/>
              </a:rPr>
              <a:t> s</a:t>
            </a:r>
            <a:r>
              <a:rPr lang="en-US">
                <a:effectLst/>
                <a:latin typeface="Times New Roman" panose="02020603050405020304" pitchFamily="18" charset="0"/>
                <a:ea typeface="Times New Roman" panose="02020603050405020304" pitchFamily="18" charset="0"/>
              </a:rPr>
              <a:t>ở</a:t>
            </a:r>
            <a:r>
              <a:rPr lang="vi-VN">
                <a:effectLst/>
                <a:latin typeface="Times New Roman" panose="02020603050405020304" pitchFamily="18" charset="0"/>
                <a:ea typeface="Times New Roman" panose="02020603050405020304" pitchFamily="18" charset="0"/>
              </a:rPr>
              <a:t> th</a:t>
            </a:r>
            <a:r>
              <a:rPr lang="en-US">
                <a:effectLst/>
                <a:latin typeface="Times New Roman" panose="02020603050405020304" pitchFamily="18" charset="0"/>
                <a:ea typeface="Times New Roman" panose="02020603050405020304" pitchFamily="18" charset="0"/>
              </a:rPr>
              <a:t>ố</a:t>
            </a:r>
            <a:r>
              <a:rPr lang="vi-VN">
                <a:effectLst/>
                <a:latin typeface="Times New Roman" panose="02020603050405020304" pitchFamily="18" charset="0"/>
                <a:ea typeface="Times New Roman" panose="02020603050405020304" pitchFamily="18" charset="0"/>
              </a:rPr>
              <a:t>ng nh</a:t>
            </a:r>
            <a:r>
              <a:rPr lang="en-US">
                <a:effectLst/>
                <a:latin typeface="Times New Roman" panose="02020603050405020304" pitchFamily="18" charset="0"/>
                <a:ea typeface="Times New Roman" panose="02020603050405020304" pitchFamily="18" charset="0"/>
              </a:rPr>
              <a:t>ấ</a:t>
            </a:r>
            <a:r>
              <a:rPr lang="vi-VN">
                <a:effectLst/>
                <a:latin typeface="Times New Roman" panose="02020603050405020304" pitchFamily="18" charset="0"/>
                <a:ea typeface="Times New Roman" panose="02020603050405020304" pitchFamily="18" charset="0"/>
              </a:rPr>
              <a:t>t chương trình đào tạo với T</a:t>
            </a:r>
            <a:r>
              <a:rPr lang="en-US">
                <a:effectLst/>
                <a:latin typeface="Times New Roman" panose="02020603050405020304" pitchFamily="18" charset="0"/>
                <a:ea typeface="Times New Roman" panose="02020603050405020304" pitchFamily="18" charset="0"/>
              </a:rPr>
              <a:t>ổ</a:t>
            </a:r>
            <a:r>
              <a:rPr lang="vi-VN">
                <a:effectLst/>
                <a:latin typeface="Times New Roman" panose="02020603050405020304" pitchFamily="18" charset="0"/>
                <a:ea typeface="Times New Roman" panose="02020603050405020304" pitchFamily="18" charset="0"/>
              </a:rPr>
              <a:t>ng cục </a:t>
            </a:r>
            <a:r>
              <a:rPr lang="en-US">
                <a:effectLst/>
                <a:latin typeface="Times New Roman" panose="02020603050405020304" pitchFamily="18" charset="0"/>
                <a:ea typeface="Times New Roman" panose="02020603050405020304" pitchFamily="18" charset="0"/>
              </a:rPr>
              <a:t>H</a:t>
            </a:r>
            <a:r>
              <a:rPr lang="vi-VN">
                <a:effectLst/>
                <a:latin typeface="Times New Roman" panose="02020603050405020304" pitchFamily="18" charset="0"/>
                <a:ea typeface="Times New Roman" panose="02020603050405020304" pitchFamily="18" charset="0"/>
              </a:rPr>
              <a:t>ải quan. Các trường tổ chức đào tạo bổ sung kiến thức thực hiện c</a:t>
            </a:r>
            <a:r>
              <a:rPr lang="en-US">
                <a:effectLst/>
                <a:latin typeface="Times New Roman" panose="02020603050405020304" pitchFamily="18" charset="0"/>
                <a:ea typeface="Times New Roman" panose="02020603050405020304" pitchFamily="18" charset="0"/>
              </a:rPr>
              <a:t>ấ</a:t>
            </a:r>
            <a:r>
              <a:rPr lang="vi-VN">
                <a:effectLst/>
                <a:latin typeface="Times New Roman" panose="02020603050405020304" pitchFamily="18" charset="0"/>
                <a:ea typeface="Times New Roman" panose="02020603050405020304" pitchFamily="18" charset="0"/>
              </a:rPr>
              <a:t>p giấy ch</a:t>
            </a:r>
            <a:r>
              <a:rPr lang="en-US">
                <a:effectLst/>
                <a:latin typeface="Times New Roman" panose="02020603050405020304" pitchFamily="18" charset="0"/>
                <a:ea typeface="Times New Roman" panose="02020603050405020304" pitchFamily="18" charset="0"/>
              </a:rPr>
              <a:t>ứ</a:t>
            </a:r>
            <a:r>
              <a:rPr lang="vi-VN">
                <a:effectLst/>
                <a:latin typeface="Times New Roman" panose="02020603050405020304" pitchFamily="18" charset="0"/>
                <a:ea typeface="Times New Roman" panose="02020603050405020304" pitchFamily="18" charset="0"/>
              </a:rPr>
              <a:t>ng nhận hoàn th</a:t>
            </a:r>
            <a:r>
              <a:rPr lang="en-US">
                <a:effectLst/>
                <a:latin typeface="Times New Roman" panose="02020603050405020304" pitchFamily="18" charset="0"/>
                <a:ea typeface="Times New Roman" panose="02020603050405020304" pitchFamily="18" charset="0"/>
              </a:rPr>
              <a:t>à</a:t>
            </a:r>
            <a:r>
              <a:rPr lang="vi-VN">
                <a:effectLst/>
                <a:latin typeface="Times New Roman" panose="02020603050405020304" pitchFamily="18" charset="0"/>
                <a:ea typeface="Times New Roman" panose="02020603050405020304" pitchFamily="18" charset="0"/>
              </a:rPr>
              <a:t>nh kh</a:t>
            </a:r>
            <a:r>
              <a:rPr lang="en-US">
                <a:effectLst/>
                <a:latin typeface="Times New Roman" panose="02020603050405020304" pitchFamily="18" charset="0"/>
                <a:ea typeface="Times New Roman" panose="02020603050405020304" pitchFamily="18" charset="0"/>
              </a:rPr>
              <a:t>ó</a:t>
            </a:r>
            <a:r>
              <a:rPr lang="vi-VN">
                <a:effectLst/>
                <a:latin typeface="Times New Roman" panose="02020603050405020304" pitchFamily="18" charset="0"/>
                <a:ea typeface="Times New Roman" panose="02020603050405020304" pitchFamily="18" charset="0"/>
              </a:rPr>
              <a:t>a học theo M</a:t>
            </a:r>
            <a:r>
              <a:rPr lang="en-US">
                <a:effectLst/>
                <a:latin typeface="Times New Roman" panose="02020603050405020304" pitchFamily="18" charset="0"/>
                <a:ea typeface="Times New Roman" panose="02020603050405020304" pitchFamily="18" charset="0"/>
              </a:rPr>
              <a:t>ẫ</a:t>
            </a:r>
            <a:r>
              <a:rPr lang="vi-VN">
                <a:effectLst/>
                <a:latin typeface="Times New Roman" panose="02020603050405020304" pitchFamily="18" charset="0"/>
                <a:ea typeface="Times New Roman" panose="02020603050405020304" pitchFamily="18" charset="0"/>
              </a:rPr>
              <a:t>u số 02 ban hành kèm theo Thông tư này và thông báo cho T</a:t>
            </a:r>
            <a:r>
              <a:rPr lang="en-US">
                <a:effectLst/>
                <a:latin typeface="Times New Roman" panose="02020603050405020304" pitchFamily="18" charset="0"/>
                <a:ea typeface="Times New Roman" panose="02020603050405020304" pitchFamily="18" charset="0"/>
              </a:rPr>
              <a:t>ổ</a:t>
            </a:r>
            <a:r>
              <a:rPr lang="vi-VN">
                <a:effectLst/>
                <a:latin typeface="Times New Roman" panose="02020603050405020304" pitchFamily="18" charset="0"/>
                <a:ea typeface="Times New Roman" panose="02020603050405020304" pitchFamily="18" charset="0"/>
              </a:rPr>
              <a:t>ng cục Hải quan về danh sách học viên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ược c</a:t>
            </a:r>
            <a:r>
              <a:rPr lang="en-US">
                <a:effectLst/>
                <a:latin typeface="Times New Roman" panose="02020603050405020304" pitchFamily="18" charset="0"/>
                <a:ea typeface="Times New Roman" panose="02020603050405020304" pitchFamily="18" charset="0"/>
              </a:rPr>
              <a:t>ấ</a:t>
            </a:r>
            <a:r>
              <a:rPr lang="vi-VN">
                <a:effectLst/>
                <a:latin typeface="Times New Roman" panose="02020603050405020304" pitchFamily="18" charset="0"/>
                <a:ea typeface="Times New Roman" panose="02020603050405020304" pitchFamily="18" charset="0"/>
              </a:rPr>
              <a:t>p gi</a:t>
            </a:r>
            <a:r>
              <a:rPr lang="en-US">
                <a:effectLst/>
                <a:latin typeface="Times New Roman" panose="02020603050405020304" pitchFamily="18" charset="0"/>
                <a:ea typeface="Times New Roman" panose="02020603050405020304" pitchFamily="18" charset="0"/>
              </a:rPr>
              <a:t>ấ</a:t>
            </a:r>
            <a:r>
              <a:rPr lang="vi-VN">
                <a:effectLst/>
                <a:latin typeface="Times New Roman" panose="02020603050405020304" pitchFamily="18" charset="0"/>
                <a:ea typeface="Times New Roman" panose="02020603050405020304" pitchFamily="18" charset="0"/>
              </a:rPr>
              <a:t>y chứng nhận hoàn thành kh</a:t>
            </a:r>
            <a:r>
              <a:rPr lang="en-US">
                <a:effectLst/>
                <a:latin typeface="Times New Roman" panose="02020603050405020304" pitchFamily="18" charset="0"/>
                <a:ea typeface="Times New Roman" panose="02020603050405020304" pitchFamily="18" charset="0"/>
              </a:rPr>
              <a:t>ó</a:t>
            </a:r>
            <a:r>
              <a:rPr lang="vi-VN">
                <a:effectLst/>
                <a:latin typeface="Times New Roman" panose="02020603050405020304" pitchFamily="18" charset="0"/>
                <a:ea typeface="Times New Roman" panose="02020603050405020304" pitchFamily="18" charset="0"/>
              </a:rPr>
              <a:t>a học </a:t>
            </a:r>
            <a:r>
              <a:rPr lang="en-US">
                <a:effectLst/>
                <a:latin typeface="Times New Roman" panose="02020603050405020304" pitchFamily="18" charset="0"/>
                <a:ea typeface="Times New Roman" panose="02020603050405020304" pitchFamily="18" charset="0"/>
              </a:rPr>
              <a:t>để</a:t>
            </a:r>
            <a:r>
              <a:rPr lang="vi-VN">
                <a:effectLst/>
                <a:latin typeface="Times New Roman" panose="02020603050405020304" pitchFamily="18" charset="0"/>
                <a:ea typeface="Times New Roman" panose="02020603050405020304" pitchFamily="18" charset="0"/>
              </a:rPr>
              <a:t> phối hợp thực hiện các thủ tục cấp, cấp lại, gia hạn mã s</a:t>
            </a:r>
            <a:r>
              <a:rPr lang="en-US">
                <a:effectLst/>
                <a:latin typeface="Times New Roman" panose="02020603050405020304" pitchFamily="18" charset="0"/>
                <a:ea typeface="Times New Roman" panose="02020603050405020304" pitchFamily="18" charset="0"/>
              </a:rPr>
              <a:t>ố</a:t>
            </a:r>
            <a:r>
              <a:rPr lang="vi-VN">
                <a:effectLst/>
                <a:latin typeface="Times New Roman" panose="02020603050405020304" pitchFamily="18" charset="0"/>
                <a:ea typeface="Times New Roman" panose="02020603050405020304" pitchFamily="18" charset="0"/>
              </a:rPr>
              <a:t> nhân viên đại lý làm thủ tục hải quan.</a:t>
            </a:r>
            <a:endParaRPr lang="en-US">
              <a:effectLst/>
              <a:latin typeface="Times New Roman" panose="02020603050405020304" pitchFamily="18" charset="0"/>
              <a:ea typeface="Times New Roman" panose="02020603050405020304" pitchFamily="18" charset="0"/>
            </a:endParaRPr>
          </a:p>
          <a:p>
            <a:pPr marL="0" indent="0">
              <a:buNone/>
            </a:pPr>
            <a:endParaRPr lang="en-US"/>
          </a:p>
        </p:txBody>
      </p:sp>
    </p:spTree>
    <p:extLst>
      <p:ext uri="{BB962C8B-B14F-4D97-AF65-F5344CB8AC3E}">
        <p14:creationId xmlns:p14="http://schemas.microsoft.com/office/powerpoint/2010/main" val="17028811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25443A-6E73-AA4F-A3AF-BA4E57B3F51A}"/>
              </a:ext>
            </a:extLst>
          </p:cNvPr>
          <p:cNvSpPr>
            <a:spLocks noGrp="1"/>
          </p:cNvSpPr>
          <p:nvPr>
            <p:ph idx="1"/>
          </p:nvPr>
        </p:nvSpPr>
        <p:spPr>
          <a:xfrm>
            <a:off x="133815" y="1271240"/>
            <a:ext cx="11731083" cy="5423540"/>
          </a:xfrm>
        </p:spPr>
        <p:txBody>
          <a:bodyPr>
            <a:noAutofit/>
          </a:bodyPr>
          <a:lstStyle/>
          <a:p>
            <a:pPr marL="0" indent="0" algn="just">
              <a:spcBef>
                <a:spcPts val="600"/>
              </a:spcBef>
              <a:buNone/>
            </a:pPr>
            <a:r>
              <a:rPr lang="vi-VN">
                <a:effectLst/>
                <a:latin typeface="Times New Roman" panose="02020603050405020304" pitchFamily="18" charset="0"/>
                <a:ea typeface="Times New Roman" panose="02020603050405020304" pitchFamily="18" charset="0"/>
              </a:rPr>
              <a:t>b) Đại lý làm thủ tục hải quan lập hồ sơ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ề nghị gia hạn mã số nhân viên đại lý làm thủ tục hải quan gửi Tổng cục Hả</a:t>
            </a:r>
            <a:r>
              <a:rPr lang="en-US">
                <a:effectLst/>
                <a:latin typeface="Times New Roman" panose="02020603050405020304" pitchFamily="18" charset="0"/>
                <a:ea typeface="Times New Roman" panose="02020603050405020304" pitchFamily="18" charset="0"/>
              </a:rPr>
              <a:t>i</a:t>
            </a:r>
            <a:r>
              <a:rPr lang="vi-VN">
                <a:effectLst/>
                <a:latin typeface="Times New Roman" panose="02020603050405020304" pitchFamily="18" charset="0"/>
                <a:ea typeface="Times New Roman" panose="02020603050405020304" pitchFamily="18" charset="0"/>
              </a:rPr>
              <a:t> quan, gồm: </a:t>
            </a:r>
            <a:endParaRPr lang="en-US">
              <a:effectLst/>
              <a:latin typeface="Times New Roman" panose="02020603050405020304" pitchFamily="18" charset="0"/>
              <a:ea typeface="Times New Roman" panose="02020603050405020304" pitchFamily="18" charset="0"/>
            </a:endParaRPr>
          </a:p>
          <a:p>
            <a:pPr marL="0" indent="0" algn="just">
              <a:spcBef>
                <a:spcPts val="600"/>
              </a:spcBef>
              <a:buNone/>
            </a:pPr>
            <a:r>
              <a:rPr lang="en-US">
                <a:effectLst/>
                <a:latin typeface="Times New Roman" panose="02020603050405020304" pitchFamily="18" charset="0"/>
                <a:ea typeface="Times New Roman" panose="02020603050405020304" pitchFamily="18" charset="0"/>
              </a:rPr>
              <a:t>- </a:t>
            </a:r>
            <a:r>
              <a:rPr lang="vi-VN">
                <a:effectLst/>
                <a:latin typeface="Times New Roman" panose="02020603050405020304" pitchFamily="18" charset="0"/>
                <a:ea typeface="Times New Roman" panose="02020603050405020304" pitchFamily="18" charset="0"/>
              </a:rPr>
              <a:t>Đơn đề nghị gia hạn theo M</a:t>
            </a:r>
            <a:r>
              <a:rPr lang="en-US">
                <a:effectLst/>
                <a:latin typeface="Times New Roman" panose="02020603050405020304" pitchFamily="18" charset="0"/>
                <a:ea typeface="Times New Roman" panose="02020603050405020304" pitchFamily="18" charset="0"/>
              </a:rPr>
              <a:t>ẫ</a:t>
            </a:r>
            <a:r>
              <a:rPr lang="vi-VN">
                <a:effectLst/>
                <a:latin typeface="Times New Roman" panose="02020603050405020304" pitchFamily="18" charset="0"/>
                <a:ea typeface="Times New Roman" panose="02020603050405020304" pitchFamily="18" charset="0"/>
              </a:rPr>
              <a:t>u số 07A ban hành kèm theo Thông tư này; </a:t>
            </a:r>
            <a:endParaRPr lang="en-US">
              <a:effectLst/>
              <a:latin typeface="Times New Roman" panose="02020603050405020304" pitchFamily="18" charset="0"/>
              <a:ea typeface="Times New Roman" panose="02020603050405020304" pitchFamily="18" charset="0"/>
            </a:endParaRPr>
          </a:p>
          <a:p>
            <a:pPr marL="0" indent="0" algn="just">
              <a:spcBef>
                <a:spcPts val="600"/>
              </a:spcBef>
              <a:buNone/>
            </a:pPr>
            <a:r>
              <a:rPr lang="en-US">
                <a:effectLst/>
                <a:latin typeface="Times New Roman" panose="02020603050405020304" pitchFamily="18" charset="0"/>
                <a:ea typeface="Times New Roman" panose="02020603050405020304" pitchFamily="18" charset="0"/>
              </a:rPr>
              <a:t>- </a:t>
            </a:r>
            <a:r>
              <a:rPr lang="vi-VN">
                <a:effectLst/>
                <a:latin typeface="Times New Roman" panose="02020603050405020304" pitchFamily="18" charset="0"/>
                <a:ea typeface="Times New Roman" panose="02020603050405020304" pitchFamily="18" charset="0"/>
              </a:rPr>
              <a:t>01 bản chụp gi</a:t>
            </a:r>
            <a:r>
              <a:rPr lang="en-US">
                <a:effectLst/>
                <a:latin typeface="Times New Roman" panose="02020603050405020304" pitchFamily="18" charset="0"/>
                <a:ea typeface="Times New Roman" panose="02020603050405020304" pitchFamily="18" charset="0"/>
              </a:rPr>
              <a:t>ấ</a:t>
            </a:r>
            <a:r>
              <a:rPr lang="vi-VN">
                <a:effectLst/>
                <a:latin typeface="Times New Roman" panose="02020603050405020304" pitchFamily="18" charset="0"/>
                <a:ea typeface="Times New Roman" panose="02020603050405020304" pitchFamily="18" charset="0"/>
              </a:rPr>
              <a:t>y chứng nhận hoàn thành kh</a:t>
            </a:r>
            <a:r>
              <a:rPr lang="en-US">
                <a:effectLst/>
                <a:latin typeface="Times New Roman" panose="02020603050405020304" pitchFamily="18" charset="0"/>
                <a:ea typeface="Times New Roman" panose="02020603050405020304" pitchFamily="18" charset="0"/>
              </a:rPr>
              <a:t>ó</a:t>
            </a:r>
            <a:r>
              <a:rPr lang="vi-VN">
                <a:effectLst/>
                <a:latin typeface="Times New Roman" panose="02020603050405020304" pitchFamily="18" charset="0"/>
                <a:ea typeface="Times New Roman" panose="02020603050405020304" pitchFamily="18" charset="0"/>
              </a:rPr>
              <a:t>a đào tạo bổ sung kiến thức pháp luật hải quan theo quy định t</a:t>
            </a:r>
            <a:r>
              <a:rPr lang="en-US">
                <a:effectLst/>
                <a:latin typeface="Times New Roman" panose="02020603050405020304" pitchFamily="18" charset="0"/>
                <a:ea typeface="Times New Roman" panose="02020603050405020304" pitchFamily="18" charset="0"/>
              </a:rPr>
              <a:t>ạ</a:t>
            </a:r>
            <a:r>
              <a:rPr lang="vi-VN">
                <a:effectLst/>
                <a:latin typeface="Times New Roman" panose="02020603050405020304" pitchFamily="18" charset="0"/>
                <a:ea typeface="Times New Roman" panose="02020603050405020304" pitchFamily="18" charset="0"/>
              </a:rPr>
              <a:t>i </a:t>
            </a:r>
            <a:r>
              <a:rPr lang="en-US">
                <a:effectLst/>
                <a:latin typeface="Times New Roman" panose="02020603050405020304" pitchFamily="18" charset="0"/>
                <a:ea typeface="Times New Roman" panose="02020603050405020304" pitchFamily="18" charset="0"/>
              </a:rPr>
              <a:t>điểm</a:t>
            </a:r>
            <a:r>
              <a:rPr lang="vi-VN">
                <a:effectLst/>
                <a:latin typeface="Times New Roman" panose="02020603050405020304" pitchFamily="18" charset="0"/>
                <a:ea typeface="Times New Roman" panose="02020603050405020304" pitchFamily="18" charset="0"/>
              </a:rPr>
              <a:t> c khoản </a:t>
            </a:r>
            <a:r>
              <a:rPr lang="en-US">
                <a:effectLst/>
                <a:latin typeface="Times New Roman" panose="02020603050405020304" pitchFamily="18" charset="0"/>
                <a:ea typeface="Times New Roman" panose="02020603050405020304" pitchFamily="18" charset="0"/>
              </a:rPr>
              <a:t>1 </a:t>
            </a:r>
            <a:r>
              <a:rPr lang="vi-VN">
                <a:effectLst/>
                <a:latin typeface="Times New Roman" panose="02020603050405020304" pitchFamily="18" charset="0"/>
                <a:ea typeface="Times New Roman" panose="02020603050405020304" pitchFamily="18" charset="0"/>
              </a:rPr>
              <a:t>Điều n</a:t>
            </a:r>
            <a:r>
              <a:rPr lang="en-US">
                <a:effectLst/>
                <a:latin typeface="Times New Roman" panose="02020603050405020304" pitchFamily="18" charset="0"/>
                <a:ea typeface="Times New Roman" panose="02020603050405020304" pitchFamily="18" charset="0"/>
              </a:rPr>
              <a:t>à</a:t>
            </a:r>
            <a:r>
              <a:rPr lang="vi-VN">
                <a:effectLst/>
                <a:latin typeface="Times New Roman" panose="02020603050405020304" pitchFamily="18" charset="0"/>
                <a:ea typeface="Times New Roman" panose="02020603050405020304" pitchFamily="18" charset="0"/>
              </a:rPr>
              <a:t>y; </a:t>
            </a:r>
            <a:endParaRPr lang="en-US">
              <a:effectLst/>
              <a:latin typeface="Times New Roman" panose="02020603050405020304" pitchFamily="18" charset="0"/>
              <a:ea typeface="Times New Roman" panose="02020603050405020304" pitchFamily="18" charset="0"/>
            </a:endParaRPr>
          </a:p>
          <a:p>
            <a:pPr marL="0" indent="0" algn="just">
              <a:spcBef>
                <a:spcPts val="600"/>
              </a:spcBef>
              <a:buNone/>
            </a:pPr>
            <a:r>
              <a:rPr lang="en-US">
                <a:effectLst/>
                <a:latin typeface="Times New Roman" panose="02020603050405020304" pitchFamily="18" charset="0"/>
                <a:ea typeface="Times New Roman" panose="02020603050405020304" pitchFamily="18" charset="0"/>
              </a:rPr>
              <a:t>- </a:t>
            </a:r>
            <a:r>
              <a:rPr lang="vi-VN">
                <a:effectLst/>
                <a:latin typeface="Times New Roman" panose="02020603050405020304" pitchFamily="18" charset="0"/>
                <a:ea typeface="Times New Roman" panose="02020603050405020304" pitchFamily="18" charset="0"/>
              </a:rPr>
              <a:t>01 ảnh màu 2x3cm được chụp trong thời gian 06 (sáu) tháng tính đến thời điểm nộp h</a:t>
            </a:r>
            <a:r>
              <a:rPr lang="en-US">
                <a:effectLst/>
                <a:latin typeface="Times New Roman" panose="02020603050405020304" pitchFamily="18" charset="0"/>
                <a:ea typeface="Times New Roman" panose="02020603050405020304" pitchFamily="18" charset="0"/>
              </a:rPr>
              <a:t>ồ</a:t>
            </a:r>
            <a:r>
              <a:rPr lang="vi-VN">
                <a:effectLst/>
                <a:latin typeface="Times New Roman" panose="02020603050405020304" pitchFamily="18" charset="0"/>
                <a:ea typeface="Times New Roman" panose="02020603050405020304" pitchFamily="18" charset="0"/>
              </a:rPr>
              <a:t> sơ. Trường hợp cơ sở dữ liệu quốc gia về dân cư chưa đưa vào vận hành thì cung c</a:t>
            </a:r>
            <a:r>
              <a:rPr lang="en-US">
                <a:effectLst/>
                <a:latin typeface="Times New Roman" panose="02020603050405020304" pitchFamily="18" charset="0"/>
                <a:ea typeface="Times New Roman" panose="02020603050405020304" pitchFamily="18" charset="0"/>
              </a:rPr>
              <a:t>ấ</a:t>
            </a:r>
            <a:r>
              <a:rPr lang="vi-VN">
                <a:effectLst/>
                <a:latin typeface="Times New Roman" panose="02020603050405020304" pitchFamily="18" charset="0"/>
                <a:ea typeface="Times New Roman" panose="02020603050405020304" pitchFamily="18" charset="0"/>
              </a:rPr>
              <a:t>p 01 bản chụp chứng minh nhân dân hoặc căn cước công dân khi c</a:t>
            </a:r>
            <a:r>
              <a:rPr lang="en-US">
                <a:effectLst/>
                <a:latin typeface="Times New Roman" panose="02020603050405020304" pitchFamily="18" charset="0"/>
                <a:ea typeface="Times New Roman" panose="02020603050405020304" pitchFamily="18" charset="0"/>
              </a:rPr>
              <a:t>ó </a:t>
            </a:r>
            <a:r>
              <a:rPr lang="vi-VN">
                <a:effectLst/>
                <a:latin typeface="Times New Roman" panose="02020603050405020304" pitchFamily="18" charset="0"/>
                <a:ea typeface="Times New Roman" panose="02020603050405020304" pitchFamily="18" charset="0"/>
              </a:rPr>
              <a:t>thay đổi thông tin v</a:t>
            </a:r>
            <a:r>
              <a:rPr lang="en-US">
                <a:effectLst/>
                <a:latin typeface="Times New Roman" panose="02020603050405020304" pitchFamily="18" charset="0"/>
                <a:ea typeface="Times New Roman" panose="02020603050405020304" pitchFamily="18" charset="0"/>
              </a:rPr>
              <a:t>ề</a:t>
            </a:r>
            <a:r>
              <a:rPr lang="vi-VN">
                <a:effectLst/>
                <a:latin typeface="Times New Roman" panose="02020603050405020304" pitchFamily="18" charset="0"/>
                <a:ea typeface="Times New Roman" panose="02020603050405020304" pitchFamily="18" charset="0"/>
              </a:rPr>
              <a:t> chứng minh nhân dân hoặc căn cước công dân đ</a:t>
            </a:r>
            <a:r>
              <a:rPr lang="en-US">
                <a:effectLst/>
                <a:latin typeface="Times New Roman" panose="02020603050405020304" pitchFamily="18" charset="0"/>
                <a:ea typeface="Times New Roman" panose="02020603050405020304" pitchFamily="18" charset="0"/>
              </a:rPr>
              <a:t>ã</a:t>
            </a:r>
            <a:r>
              <a:rPr lang="vi-VN">
                <a:effectLst/>
                <a:latin typeface="Times New Roman" panose="02020603050405020304" pitchFamily="18" charset="0"/>
                <a:ea typeface="Times New Roman" panose="02020603050405020304" pitchFamily="18" charset="0"/>
              </a:rPr>
              <a:t> nộp tại hồ sơ đề nghị cấp m</a:t>
            </a:r>
            <a:r>
              <a:rPr lang="en-US">
                <a:effectLst/>
                <a:latin typeface="Times New Roman" panose="02020603050405020304" pitchFamily="18" charset="0"/>
                <a:ea typeface="Times New Roman" panose="02020603050405020304" pitchFamily="18" charset="0"/>
              </a:rPr>
              <a:t>ã</a:t>
            </a:r>
            <a:r>
              <a:rPr lang="vi-VN">
                <a:effectLst/>
                <a:latin typeface="Times New Roman" panose="02020603050405020304" pitchFamily="18" charset="0"/>
                <a:ea typeface="Times New Roman" panose="02020603050405020304" pitchFamily="18" charset="0"/>
              </a:rPr>
              <a:t> số nhân vi</a:t>
            </a:r>
            <a:r>
              <a:rPr lang="en-US">
                <a:effectLst/>
                <a:latin typeface="Times New Roman" panose="02020603050405020304" pitchFamily="18" charset="0"/>
                <a:ea typeface="Times New Roman" panose="02020603050405020304" pitchFamily="18" charset="0"/>
              </a:rPr>
              <a:t>ê</a:t>
            </a:r>
            <a:r>
              <a:rPr lang="vi-VN">
                <a:effectLst/>
                <a:latin typeface="Times New Roman" panose="02020603050405020304" pitchFamily="18" charset="0"/>
                <a:ea typeface="Times New Roman" panose="02020603050405020304" pitchFamily="18" charset="0"/>
              </a:rPr>
              <a:t>n </a:t>
            </a:r>
            <a:r>
              <a:rPr lang="en-US">
                <a:effectLst/>
                <a:latin typeface="Times New Roman" panose="02020603050405020304" pitchFamily="18" charset="0"/>
                <a:ea typeface="Times New Roman" panose="02020603050405020304" pitchFamily="18" charset="0"/>
              </a:rPr>
              <a:t>đ</a:t>
            </a:r>
            <a:r>
              <a:rPr lang="vi-VN">
                <a:effectLst/>
                <a:latin typeface="Times New Roman" panose="02020603050405020304" pitchFamily="18" charset="0"/>
                <a:ea typeface="Times New Roman" panose="02020603050405020304" pitchFamily="18" charset="0"/>
              </a:rPr>
              <a:t>ại lý làm thủ tục hải quan.</a:t>
            </a:r>
            <a:endParaRPr lang="en-US">
              <a:effectLst/>
              <a:latin typeface="Times New Roman" panose="02020603050405020304" pitchFamily="18" charset="0"/>
              <a:ea typeface="Times New Roman" panose="02020603050405020304" pitchFamily="18" charset="0"/>
            </a:endParaRPr>
          </a:p>
          <a:p>
            <a:pPr marL="0" indent="0" algn="just">
              <a:spcBef>
                <a:spcPts val="600"/>
              </a:spcBef>
              <a:buNone/>
            </a:pPr>
            <a:r>
              <a:rPr lang="vi-VN">
                <a:effectLst/>
                <a:latin typeface="Times New Roman" panose="02020603050405020304" pitchFamily="18" charset="0"/>
                <a:ea typeface="Times New Roman" panose="02020603050405020304" pitchFamily="18" charset="0"/>
              </a:rPr>
              <a:t>Các chứng từ bản chụp do người đạ</a:t>
            </a:r>
            <a:r>
              <a:rPr lang="en-US">
                <a:effectLst/>
                <a:latin typeface="Times New Roman" panose="02020603050405020304" pitchFamily="18" charset="0"/>
                <a:ea typeface="Times New Roman" panose="02020603050405020304" pitchFamily="18" charset="0"/>
              </a:rPr>
              <a:t>i</a:t>
            </a:r>
            <a:r>
              <a:rPr lang="vi-VN">
                <a:effectLst/>
                <a:latin typeface="Times New Roman" panose="02020603050405020304" pitchFamily="18" charset="0"/>
                <a:ea typeface="Times New Roman" panose="02020603050405020304" pitchFamily="18" charset="0"/>
              </a:rPr>
              <a:t> diện theo pháp luật của đại lý làm thủ tục hải quan ký tên, đóng dấu xác nhận hoặc do cơ quan c</a:t>
            </a:r>
            <a:r>
              <a:rPr lang="en-US">
                <a:effectLst/>
                <a:latin typeface="Times New Roman" panose="02020603050405020304" pitchFamily="18" charset="0"/>
                <a:ea typeface="Times New Roman" panose="02020603050405020304" pitchFamily="18" charset="0"/>
              </a:rPr>
              <a:t>ó</a:t>
            </a:r>
            <a:r>
              <a:rPr lang="vi-VN">
                <a:effectLst/>
                <a:latin typeface="Times New Roman" panose="02020603050405020304" pitchFamily="18" charset="0"/>
                <a:ea typeface="Times New Roman" panose="02020603050405020304" pitchFamily="18" charset="0"/>
              </a:rPr>
              <a:t> thẩm quyền công chứng hoặc ch</a:t>
            </a:r>
            <a:r>
              <a:rPr lang="en-US">
                <a:effectLst/>
                <a:latin typeface="Times New Roman" panose="02020603050405020304" pitchFamily="18" charset="0"/>
                <a:ea typeface="Times New Roman" panose="02020603050405020304" pitchFamily="18" charset="0"/>
              </a:rPr>
              <a:t>ứ</a:t>
            </a:r>
            <a:r>
              <a:rPr lang="vi-VN">
                <a:effectLst/>
                <a:latin typeface="Times New Roman" panose="02020603050405020304" pitchFamily="18" charset="0"/>
                <a:ea typeface="Times New Roman" panose="02020603050405020304" pitchFamily="18" charset="0"/>
              </a:rPr>
              <a:t>ng thực.</a:t>
            </a:r>
            <a:endParaRPr lang="en-US">
              <a:effectLst/>
              <a:latin typeface="Times New Roman" panose="02020603050405020304" pitchFamily="18" charset="0"/>
              <a:ea typeface="Times New Roman" panose="02020603050405020304" pitchFamily="18" charset="0"/>
            </a:endParaRPr>
          </a:p>
          <a:p>
            <a:pPr marL="0" indent="0">
              <a:buNone/>
            </a:pPr>
            <a:endParaRPr lang="en-US"/>
          </a:p>
        </p:txBody>
      </p:sp>
      <p:sp>
        <p:nvSpPr>
          <p:cNvPr id="4" name="Title 1">
            <a:extLst>
              <a:ext uri="{FF2B5EF4-FFF2-40B4-BE49-F238E27FC236}">
                <a16:creationId xmlns:a16="http://schemas.microsoft.com/office/drawing/2014/main" id="{1A190FA0-2F1E-E1C3-03DA-1D221B37EE4D}"/>
              </a:ext>
            </a:extLst>
          </p:cNvPr>
          <p:cNvSpPr>
            <a:spLocks noGrp="1"/>
          </p:cNvSpPr>
          <p:nvPr>
            <p:ph type="title"/>
          </p:nvPr>
        </p:nvSpPr>
        <p:spPr>
          <a:xfrm>
            <a:off x="26018" y="163221"/>
            <a:ext cx="12165982" cy="1325563"/>
          </a:xfrm>
        </p:spPr>
        <p:txBody>
          <a:bodyPr>
            <a:normAutofit/>
          </a:bodyPr>
          <a:lstStyle/>
          <a:p>
            <a:r>
              <a:rPr lang="vi-VN" sz="4000" b="1">
                <a:effectLst/>
                <a:latin typeface="Times New Roman" panose="02020603050405020304" pitchFamily="18" charset="0"/>
                <a:ea typeface="Times New Roman" panose="02020603050405020304" pitchFamily="18" charset="0"/>
              </a:rPr>
              <a:t>3. Gia hạn mã s</a:t>
            </a:r>
            <a:r>
              <a:rPr lang="en-US" sz="4000" b="1">
                <a:effectLst/>
                <a:latin typeface="Times New Roman" panose="02020603050405020304" pitchFamily="18" charset="0"/>
                <a:ea typeface="Times New Roman" panose="02020603050405020304" pitchFamily="18" charset="0"/>
              </a:rPr>
              <a:t>ố</a:t>
            </a:r>
            <a:r>
              <a:rPr lang="vi-VN" sz="4000" b="1">
                <a:effectLst/>
                <a:latin typeface="Times New Roman" panose="02020603050405020304" pitchFamily="18" charset="0"/>
                <a:ea typeface="Times New Roman" panose="02020603050405020304" pitchFamily="18" charset="0"/>
              </a:rPr>
              <a:t> nhân viên đại lý làm thủ tục hả</a:t>
            </a:r>
            <a:r>
              <a:rPr lang="en-US" sz="4000" b="1">
                <a:effectLst/>
                <a:latin typeface="Times New Roman" panose="02020603050405020304" pitchFamily="18" charset="0"/>
                <a:ea typeface="Times New Roman" panose="02020603050405020304" pitchFamily="18" charset="0"/>
              </a:rPr>
              <a:t>i</a:t>
            </a:r>
            <a:r>
              <a:rPr lang="vi-VN" sz="4000" b="1">
                <a:effectLst/>
                <a:latin typeface="Times New Roman" panose="02020603050405020304" pitchFamily="18" charset="0"/>
                <a:ea typeface="Times New Roman" panose="02020603050405020304" pitchFamily="18" charset="0"/>
              </a:rPr>
              <a:t> quan</a:t>
            </a:r>
            <a:endParaRPr lang="en-US" sz="4000" b="1"/>
          </a:p>
        </p:txBody>
      </p:sp>
    </p:spTree>
    <p:extLst>
      <p:ext uri="{BB962C8B-B14F-4D97-AF65-F5344CB8AC3E}">
        <p14:creationId xmlns:p14="http://schemas.microsoft.com/office/powerpoint/2010/main" val="22775880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B0FC73-240E-3ABB-95FA-EE97496C5500}"/>
              </a:ext>
            </a:extLst>
          </p:cNvPr>
          <p:cNvSpPr>
            <a:spLocks noGrp="1"/>
          </p:cNvSpPr>
          <p:nvPr>
            <p:ph idx="1"/>
          </p:nvPr>
        </p:nvSpPr>
        <p:spPr>
          <a:xfrm>
            <a:off x="838200" y="1825625"/>
            <a:ext cx="10703312" cy="4351338"/>
          </a:xfrm>
        </p:spPr>
        <p:txBody>
          <a:bodyPr>
            <a:normAutofit/>
          </a:bodyPr>
          <a:lstStyle/>
          <a:p>
            <a:pPr marL="0" indent="0">
              <a:spcBef>
                <a:spcPts val="600"/>
              </a:spcBef>
              <a:buNone/>
            </a:pPr>
            <a:r>
              <a:rPr lang="vi-VN" sz="3200">
                <a:effectLst/>
                <a:latin typeface="Times New Roman" panose="02020603050405020304" pitchFamily="18" charset="0"/>
                <a:ea typeface="Times New Roman" panose="02020603050405020304" pitchFamily="18" charset="0"/>
              </a:rPr>
              <a:t>c) Trong thời hạn 03 ngày làm việc k</a:t>
            </a:r>
            <a:r>
              <a:rPr lang="en-US" sz="3200">
                <a:effectLst/>
                <a:latin typeface="Times New Roman" panose="02020603050405020304" pitchFamily="18" charset="0"/>
                <a:ea typeface="Times New Roman" panose="02020603050405020304" pitchFamily="18" charset="0"/>
              </a:rPr>
              <a:t>ể</a:t>
            </a:r>
            <a:r>
              <a:rPr lang="vi-VN" sz="3200">
                <a:effectLst/>
                <a:latin typeface="Times New Roman" panose="02020603050405020304" pitchFamily="18" charset="0"/>
                <a:ea typeface="Times New Roman" panose="02020603050405020304" pitchFamily="18" charset="0"/>
              </a:rPr>
              <a:t> từ ngày nhận đủ hồ sơ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ề nghị, Tổng cục trưởng Tổng cục H</a:t>
            </a:r>
            <a:r>
              <a:rPr lang="en-US" sz="3200">
                <a:effectLst/>
                <a:latin typeface="Times New Roman" panose="02020603050405020304" pitchFamily="18" charset="0"/>
                <a:ea typeface="Times New Roman" panose="02020603050405020304" pitchFamily="18" charset="0"/>
              </a:rPr>
              <a:t>ả</a:t>
            </a:r>
            <a:r>
              <a:rPr lang="vi-VN" sz="3200">
                <a:effectLst/>
                <a:latin typeface="Times New Roman" panose="02020603050405020304" pitchFamily="18" charset="0"/>
                <a:ea typeface="Times New Roman" panose="02020603050405020304" pitchFamily="18" charset="0"/>
              </a:rPr>
              <a:t>i quan thực hiện gia hạn m</a:t>
            </a:r>
            <a:r>
              <a:rPr lang="en-US" sz="3200">
                <a:effectLst/>
                <a:latin typeface="Times New Roman" panose="02020603050405020304" pitchFamily="18" charset="0"/>
                <a:ea typeface="Times New Roman" panose="02020603050405020304" pitchFamily="18" charset="0"/>
              </a:rPr>
              <a:t>ã</a:t>
            </a:r>
            <a:r>
              <a:rPr lang="vi-VN" sz="3200">
                <a:effectLst/>
                <a:latin typeface="Times New Roman" panose="02020603050405020304" pitchFamily="18" charset="0"/>
                <a:ea typeface="Times New Roman" panose="02020603050405020304" pitchFamily="18" charset="0"/>
              </a:rPr>
              <a:t> số nhân viên đại lý làm thủ tục hải quan hoặc c</a:t>
            </a:r>
            <a:r>
              <a:rPr lang="en-US" sz="3200">
                <a:effectLst/>
                <a:latin typeface="Times New Roman" panose="02020603050405020304" pitchFamily="18" charset="0"/>
                <a:ea typeface="Times New Roman" panose="02020603050405020304" pitchFamily="18" charset="0"/>
              </a:rPr>
              <a:t>ó</a:t>
            </a:r>
            <a:r>
              <a:rPr lang="vi-VN" sz="3200">
                <a:effectLst/>
                <a:latin typeface="Times New Roman" panose="02020603050405020304" pitchFamily="18" charset="0"/>
                <a:ea typeface="Times New Roman" panose="02020603050405020304" pitchFamily="18" charset="0"/>
              </a:rPr>
              <a:t> v</a:t>
            </a:r>
            <a:r>
              <a:rPr lang="en-US" sz="3200">
                <a:effectLst/>
                <a:latin typeface="Times New Roman" panose="02020603050405020304" pitchFamily="18" charset="0"/>
                <a:ea typeface="Times New Roman" panose="02020603050405020304" pitchFamily="18" charset="0"/>
              </a:rPr>
              <a:t>ă</a:t>
            </a:r>
            <a:r>
              <a:rPr lang="vi-VN" sz="3200">
                <a:effectLst/>
                <a:latin typeface="Times New Roman" panose="02020603050405020304" pitchFamily="18" charset="0"/>
                <a:ea typeface="Times New Roman" panose="02020603050405020304" pitchFamily="18" charset="0"/>
              </a:rPr>
              <a:t>n b</a:t>
            </a:r>
            <a:r>
              <a:rPr lang="en-US" sz="3200">
                <a:effectLst/>
                <a:latin typeface="Times New Roman" panose="02020603050405020304" pitchFamily="18" charset="0"/>
                <a:ea typeface="Times New Roman" panose="02020603050405020304" pitchFamily="18" charset="0"/>
              </a:rPr>
              <a:t>ả</a:t>
            </a:r>
            <a:r>
              <a:rPr lang="vi-VN" sz="3200">
                <a:effectLst/>
                <a:latin typeface="Times New Roman" panose="02020603050405020304" pitchFamily="18" charset="0"/>
                <a:ea typeface="Times New Roman" panose="02020603050405020304" pitchFamily="18" charset="0"/>
              </a:rPr>
              <a:t>n trả l</a:t>
            </a:r>
            <a:r>
              <a:rPr lang="en-US" sz="3200">
                <a:effectLst/>
                <a:latin typeface="Times New Roman" panose="02020603050405020304" pitchFamily="18" charset="0"/>
                <a:ea typeface="Times New Roman" panose="02020603050405020304" pitchFamily="18" charset="0"/>
              </a:rPr>
              <a:t>ờ</a:t>
            </a:r>
            <a:r>
              <a:rPr lang="vi-VN" sz="3200">
                <a:effectLst/>
                <a:latin typeface="Times New Roman" panose="02020603050405020304" pitchFamily="18" charset="0"/>
                <a:ea typeface="Times New Roman" panose="02020603050405020304" pitchFamily="18" charset="0"/>
              </a:rPr>
              <a:t>i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ại lý làm thủ tục hải quan </a:t>
            </a:r>
            <a:r>
              <a:rPr lang="en-US" sz="3200">
                <a:effectLst/>
                <a:latin typeface="Times New Roman" panose="02020603050405020304" pitchFamily="18" charset="0"/>
                <a:ea typeface="Times New Roman" panose="02020603050405020304" pitchFamily="18" charset="0"/>
              </a:rPr>
              <a:t>đối</a:t>
            </a:r>
            <a:r>
              <a:rPr lang="vi-VN" sz="3200">
                <a:effectLst/>
                <a:latin typeface="Times New Roman" panose="02020603050405020304" pitchFamily="18" charset="0"/>
                <a:ea typeface="Times New Roman" panose="02020603050405020304" pitchFamily="18" charset="0"/>
              </a:rPr>
              <a:t> với trường hợp không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ủ điều kiện.</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Thời gian gia hạn là 03 năm k</a:t>
            </a:r>
            <a:r>
              <a:rPr lang="en-US" sz="3200">
                <a:effectLst/>
                <a:latin typeface="Times New Roman" panose="02020603050405020304" pitchFamily="18" charset="0"/>
                <a:ea typeface="Times New Roman" panose="02020603050405020304" pitchFamily="18" charset="0"/>
              </a:rPr>
              <a:t>ể</a:t>
            </a:r>
            <a:r>
              <a:rPr lang="vi-VN" sz="3200">
                <a:effectLst/>
                <a:latin typeface="Times New Roman" panose="02020603050405020304" pitchFamily="18" charset="0"/>
                <a:ea typeface="Times New Roman" panose="02020603050405020304" pitchFamily="18" charset="0"/>
              </a:rPr>
              <a:t> từ ngày gia hạn.</a:t>
            </a:r>
            <a:endParaRPr lang="en-US" sz="3200">
              <a:effectLst/>
              <a:latin typeface="Times New Roman" panose="02020603050405020304" pitchFamily="18" charset="0"/>
              <a:ea typeface="Times New Roman" panose="02020603050405020304" pitchFamily="18" charset="0"/>
            </a:endParaRPr>
          </a:p>
          <a:p>
            <a:pPr marL="0" indent="0">
              <a:buNone/>
            </a:pPr>
            <a:endParaRPr lang="en-US" sz="3200"/>
          </a:p>
        </p:txBody>
      </p:sp>
      <p:sp>
        <p:nvSpPr>
          <p:cNvPr id="4" name="Title 1">
            <a:extLst>
              <a:ext uri="{FF2B5EF4-FFF2-40B4-BE49-F238E27FC236}">
                <a16:creationId xmlns:a16="http://schemas.microsoft.com/office/drawing/2014/main" id="{288F45BB-3053-8AEA-BB54-0F6A05C0C6E5}"/>
              </a:ext>
            </a:extLst>
          </p:cNvPr>
          <p:cNvSpPr>
            <a:spLocks noGrp="1"/>
          </p:cNvSpPr>
          <p:nvPr>
            <p:ph type="title"/>
          </p:nvPr>
        </p:nvSpPr>
        <p:spPr>
          <a:xfrm>
            <a:off x="26018" y="163221"/>
            <a:ext cx="12165982" cy="1325563"/>
          </a:xfrm>
        </p:spPr>
        <p:txBody>
          <a:bodyPr>
            <a:normAutofit/>
          </a:bodyPr>
          <a:lstStyle/>
          <a:p>
            <a:r>
              <a:rPr lang="vi-VN" sz="4000" b="1">
                <a:effectLst/>
                <a:latin typeface="Times New Roman" panose="02020603050405020304" pitchFamily="18" charset="0"/>
                <a:ea typeface="Times New Roman" panose="02020603050405020304" pitchFamily="18" charset="0"/>
              </a:rPr>
              <a:t>3. Gia hạn mã s</a:t>
            </a:r>
            <a:r>
              <a:rPr lang="en-US" sz="4000" b="1">
                <a:effectLst/>
                <a:latin typeface="Times New Roman" panose="02020603050405020304" pitchFamily="18" charset="0"/>
                <a:ea typeface="Times New Roman" panose="02020603050405020304" pitchFamily="18" charset="0"/>
              </a:rPr>
              <a:t>ố</a:t>
            </a:r>
            <a:r>
              <a:rPr lang="vi-VN" sz="4000" b="1">
                <a:effectLst/>
                <a:latin typeface="Times New Roman" panose="02020603050405020304" pitchFamily="18" charset="0"/>
                <a:ea typeface="Times New Roman" panose="02020603050405020304" pitchFamily="18" charset="0"/>
              </a:rPr>
              <a:t> nhân viên đại lý làm thủ tục hả</a:t>
            </a:r>
            <a:r>
              <a:rPr lang="en-US" sz="4000" b="1">
                <a:effectLst/>
                <a:latin typeface="Times New Roman" panose="02020603050405020304" pitchFamily="18" charset="0"/>
                <a:ea typeface="Times New Roman" panose="02020603050405020304" pitchFamily="18" charset="0"/>
              </a:rPr>
              <a:t>i</a:t>
            </a:r>
            <a:r>
              <a:rPr lang="vi-VN" sz="4000" b="1">
                <a:effectLst/>
                <a:latin typeface="Times New Roman" panose="02020603050405020304" pitchFamily="18" charset="0"/>
                <a:ea typeface="Times New Roman" panose="02020603050405020304" pitchFamily="18" charset="0"/>
              </a:rPr>
              <a:t> quan</a:t>
            </a:r>
            <a:endParaRPr lang="en-US" sz="4000" b="1"/>
          </a:p>
        </p:txBody>
      </p:sp>
    </p:spTree>
    <p:extLst>
      <p:ext uri="{BB962C8B-B14F-4D97-AF65-F5344CB8AC3E}">
        <p14:creationId xmlns:p14="http://schemas.microsoft.com/office/powerpoint/2010/main" val="5954423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021E8-2FE4-33B1-EE07-854AFD3CD2C9}"/>
              </a:ext>
            </a:extLst>
          </p:cNvPr>
          <p:cNvSpPr>
            <a:spLocks noGrp="1"/>
          </p:cNvSpPr>
          <p:nvPr>
            <p:ph type="title"/>
          </p:nvPr>
        </p:nvSpPr>
        <p:spPr>
          <a:xfrm>
            <a:off x="419100" y="298218"/>
            <a:ext cx="11353800" cy="1325563"/>
          </a:xfrm>
        </p:spPr>
        <p:txBody>
          <a:bodyPr>
            <a:normAutofit/>
          </a:bodyPr>
          <a:lstStyle/>
          <a:p>
            <a:r>
              <a:rPr lang="vi-VN" sz="3800" b="1">
                <a:effectLst/>
                <a:latin typeface="Times New Roman" panose="02020603050405020304" pitchFamily="18" charset="0"/>
                <a:ea typeface="Times New Roman" panose="02020603050405020304" pitchFamily="18" charset="0"/>
              </a:rPr>
              <a:t>4. C</a:t>
            </a:r>
            <a:r>
              <a:rPr lang="en-US" sz="3800" b="1">
                <a:effectLst/>
                <a:latin typeface="Times New Roman" panose="02020603050405020304" pitchFamily="18" charset="0"/>
                <a:ea typeface="Times New Roman" panose="02020603050405020304" pitchFamily="18" charset="0"/>
              </a:rPr>
              <a:t>ấ</a:t>
            </a:r>
            <a:r>
              <a:rPr lang="vi-VN" sz="3800" b="1">
                <a:effectLst/>
                <a:latin typeface="Times New Roman" panose="02020603050405020304" pitchFamily="18" charset="0"/>
                <a:ea typeface="Times New Roman" panose="02020603050405020304" pitchFamily="18" charset="0"/>
              </a:rPr>
              <a:t>p lại mã số nh</a:t>
            </a:r>
            <a:r>
              <a:rPr lang="en-US" sz="3800" b="1">
                <a:effectLst/>
                <a:latin typeface="Times New Roman" panose="02020603050405020304" pitchFamily="18" charset="0"/>
                <a:ea typeface="Times New Roman" panose="02020603050405020304" pitchFamily="18" charset="0"/>
              </a:rPr>
              <a:t>â</a:t>
            </a:r>
            <a:r>
              <a:rPr lang="vi-VN" sz="3800" b="1">
                <a:effectLst/>
                <a:latin typeface="Times New Roman" panose="02020603050405020304" pitchFamily="18" charset="0"/>
                <a:ea typeface="Times New Roman" panose="02020603050405020304" pitchFamily="18" charset="0"/>
              </a:rPr>
              <a:t>n viên đại lý làm thủ tục hải quan</a:t>
            </a:r>
            <a:endParaRPr lang="en-US" sz="3800" b="1"/>
          </a:p>
        </p:txBody>
      </p:sp>
      <p:sp>
        <p:nvSpPr>
          <p:cNvPr id="3" name="Content Placeholder 2">
            <a:extLst>
              <a:ext uri="{FF2B5EF4-FFF2-40B4-BE49-F238E27FC236}">
                <a16:creationId xmlns:a16="http://schemas.microsoft.com/office/drawing/2014/main" id="{EBB86E6C-2B68-9E2A-547F-17109282A04B}"/>
              </a:ext>
            </a:extLst>
          </p:cNvPr>
          <p:cNvSpPr>
            <a:spLocks noGrp="1"/>
          </p:cNvSpPr>
          <p:nvPr>
            <p:ph idx="1"/>
          </p:nvPr>
        </p:nvSpPr>
        <p:spPr>
          <a:xfrm>
            <a:off x="419100" y="1825624"/>
            <a:ext cx="11189320" cy="4734157"/>
          </a:xfrm>
        </p:spPr>
        <p:txBody>
          <a:bodyPr>
            <a:normAutofit/>
          </a:bodyPr>
          <a:lstStyle/>
          <a:p>
            <a:pPr marL="0" indent="0">
              <a:spcBef>
                <a:spcPts val="600"/>
              </a:spcBef>
              <a:buNone/>
            </a:pPr>
            <a:r>
              <a:rPr lang="vi-VN" sz="3200">
                <a:effectLst/>
                <a:latin typeface="Times New Roman" panose="02020603050405020304" pitchFamily="18" charset="0"/>
                <a:ea typeface="Times New Roman" panose="02020603050405020304" pitchFamily="18" charset="0"/>
              </a:rPr>
              <a:t>a) Nhân viên đại lý làm thủ tục hải quan được cấp lại mã s</a:t>
            </a:r>
            <a:r>
              <a:rPr lang="en-US" sz="3200">
                <a:effectLst/>
                <a:latin typeface="Times New Roman" panose="02020603050405020304" pitchFamily="18" charset="0"/>
                <a:ea typeface="Times New Roman" panose="02020603050405020304" pitchFamily="18" charset="0"/>
              </a:rPr>
              <a:t>ố</a:t>
            </a:r>
            <a:r>
              <a:rPr lang="vi-VN" sz="3200">
                <a:effectLst/>
                <a:latin typeface="Times New Roman" panose="02020603050405020304" pitchFamily="18" charset="0"/>
                <a:ea typeface="Times New Roman" panose="02020603050405020304" pitchFamily="18" charset="0"/>
              </a:rPr>
              <a:t> nhân viên đại lý làm thủ tục hả</a:t>
            </a:r>
            <a:r>
              <a:rPr lang="en-US" sz="3200">
                <a:effectLst/>
                <a:latin typeface="Times New Roman" panose="02020603050405020304" pitchFamily="18" charset="0"/>
                <a:ea typeface="Times New Roman" panose="02020603050405020304" pitchFamily="18" charset="0"/>
              </a:rPr>
              <a:t>i</a:t>
            </a:r>
            <a:r>
              <a:rPr lang="vi-VN" sz="3200">
                <a:effectLst/>
                <a:latin typeface="Times New Roman" panose="02020603050405020304" pitchFamily="18" charset="0"/>
                <a:ea typeface="Times New Roman" panose="02020603050405020304" pitchFamily="18" charset="0"/>
              </a:rPr>
              <a:t> quan còn thời hạn sử dụng trong trường hợp:</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a.</a:t>
            </a:r>
            <a:r>
              <a:rPr lang="en-US" sz="3200">
                <a:effectLst/>
                <a:latin typeface="Times New Roman" panose="02020603050405020304" pitchFamily="18" charset="0"/>
                <a:ea typeface="Times New Roman" panose="02020603050405020304" pitchFamily="18" charset="0"/>
              </a:rPr>
              <a:t>1</a:t>
            </a:r>
            <a:r>
              <a:rPr lang="vi-VN" sz="3200">
                <a:effectLst/>
                <a:latin typeface="Times New Roman" panose="02020603050405020304" pitchFamily="18" charset="0"/>
                <a:ea typeface="Times New Roman" panose="02020603050405020304" pitchFamily="18" charset="0"/>
              </a:rPr>
              <a:t>) Thẻ nhân viên đại l</a:t>
            </a:r>
            <a:r>
              <a:rPr lang="en-US" sz="3200">
                <a:effectLst/>
                <a:latin typeface="Times New Roman" panose="02020603050405020304" pitchFamily="18" charset="0"/>
                <a:ea typeface="Times New Roman" panose="02020603050405020304" pitchFamily="18" charset="0"/>
              </a:rPr>
              <a:t>ý</a:t>
            </a:r>
            <a:r>
              <a:rPr lang="vi-VN" sz="3200">
                <a:effectLst/>
                <a:latin typeface="Times New Roman" panose="02020603050405020304" pitchFamily="18" charset="0"/>
                <a:ea typeface="Times New Roman" panose="02020603050405020304" pitchFamily="18" charset="0"/>
              </a:rPr>
              <a:t> làm thủ tục hải quan bị mất và được đại lý làm thủ tục hải quan xác nhận tại Đơn đề nghị cấp lại mã s</a:t>
            </a:r>
            <a:r>
              <a:rPr lang="en-US" sz="3200">
                <a:effectLst/>
                <a:latin typeface="Times New Roman" panose="02020603050405020304" pitchFamily="18" charset="0"/>
                <a:ea typeface="Times New Roman" panose="02020603050405020304" pitchFamily="18" charset="0"/>
              </a:rPr>
              <a:t>ố</a:t>
            </a:r>
            <a:r>
              <a:rPr lang="vi-VN" sz="3200">
                <a:effectLst/>
                <a:latin typeface="Times New Roman" panose="02020603050405020304" pitchFamily="18" charset="0"/>
                <a:ea typeface="Times New Roman" panose="02020603050405020304" pitchFamily="18" charset="0"/>
              </a:rPr>
              <a:t> nhân viên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ại lý làm thủ tục hải quan;</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a.2) Đại lý làm thủ tục hải quan c</a:t>
            </a:r>
            <a:r>
              <a:rPr lang="en-US" sz="3200">
                <a:effectLst/>
                <a:latin typeface="Times New Roman" panose="02020603050405020304" pitchFamily="18" charset="0"/>
                <a:ea typeface="Times New Roman" panose="02020603050405020304" pitchFamily="18" charset="0"/>
              </a:rPr>
              <a:t>ó</a:t>
            </a:r>
            <a:r>
              <a:rPr lang="vi-VN" sz="3200">
                <a:effectLst/>
                <a:latin typeface="Times New Roman" panose="02020603050405020304" pitchFamily="18" charset="0"/>
                <a:ea typeface="Times New Roman" panose="02020603050405020304" pitchFamily="18" charset="0"/>
              </a:rPr>
              <a:t> thay đổi tên đăng ký kinh doanh;</a:t>
            </a:r>
            <a:endParaRPr lang="en-US" sz="3200">
              <a:effectLst/>
              <a:latin typeface="Times New Roman" panose="02020603050405020304" pitchFamily="18" charset="0"/>
              <a:ea typeface="Times New Roman" panose="02020603050405020304" pitchFamily="18" charset="0"/>
            </a:endParaRPr>
          </a:p>
          <a:p>
            <a:pPr marL="0" indent="0">
              <a:spcBef>
                <a:spcPts val="600"/>
              </a:spcBef>
              <a:buNone/>
            </a:pPr>
            <a:r>
              <a:rPr lang="vi-VN" sz="3200">
                <a:effectLst/>
                <a:latin typeface="Times New Roman" panose="02020603050405020304" pitchFamily="18" charset="0"/>
                <a:ea typeface="Times New Roman" panose="02020603050405020304" pitchFamily="18" charset="0"/>
              </a:rPr>
              <a:t>a.3) Nhân viên đại lý làm thủ tục hải quan có thay đổi s</a:t>
            </a:r>
            <a:r>
              <a:rPr lang="en-US" sz="3200">
                <a:effectLst/>
                <a:latin typeface="Times New Roman" panose="02020603050405020304" pitchFamily="18" charset="0"/>
                <a:ea typeface="Times New Roman" panose="02020603050405020304" pitchFamily="18" charset="0"/>
              </a:rPr>
              <a:t>ố</a:t>
            </a:r>
            <a:r>
              <a:rPr lang="vi-VN" sz="3200">
                <a:effectLst/>
                <a:latin typeface="Times New Roman" panose="02020603050405020304" pitchFamily="18" charset="0"/>
                <a:ea typeface="Times New Roman" panose="02020603050405020304" pitchFamily="18" charset="0"/>
              </a:rPr>
              <a:t> định danh cá nhân hoặc số ch</a:t>
            </a:r>
            <a:r>
              <a:rPr lang="en-US" sz="3200">
                <a:effectLst/>
                <a:latin typeface="Times New Roman" panose="02020603050405020304" pitchFamily="18" charset="0"/>
                <a:ea typeface="Times New Roman" panose="02020603050405020304" pitchFamily="18" charset="0"/>
              </a:rPr>
              <a:t>ứ</a:t>
            </a:r>
            <a:r>
              <a:rPr lang="vi-VN" sz="3200">
                <a:effectLst/>
                <a:latin typeface="Times New Roman" panose="02020603050405020304" pitchFamily="18" charset="0"/>
                <a:ea typeface="Times New Roman" panose="02020603050405020304" pitchFamily="18" charset="0"/>
              </a:rPr>
              <a:t>ng minh nhân dân hoặc s</a:t>
            </a:r>
            <a:r>
              <a:rPr lang="en-US" sz="3200">
                <a:effectLst/>
                <a:latin typeface="Times New Roman" panose="02020603050405020304" pitchFamily="18" charset="0"/>
                <a:ea typeface="Times New Roman" panose="02020603050405020304" pitchFamily="18" charset="0"/>
              </a:rPr>
              <a:t>ố</a:t>
            </a:r>
            <a:r>
              <a:rPr lang="vi-VN" sz="3200">
                <a:effectLst/>
                <a:latin typeface="Times New Roman" panose="02020603050405020304" pitchFamily="18" charset="0"/>
                <a:ea typeface="Times New Roman" panose="02020603050405020304" pitchFamily="18" charset="0"/>
              </a:rPr>
              <a:t> căn cước công dân;</a:t>
            </a:r>
            <a:endParaRPr lang="en-US" sz="3200">
              <a:effectLst/>
              <a:latin typeface="Times New Roman" panose="02020603050405020304" pitchFamily="18" charset="0"/>
              <a:ea typeface="Times New Roman" panose="02020603050405020304" pitchFamily="18" charset="0"/>
            </a:endParaRPr>
          </a:p>
          <a:p>
            <a:pPr marL="0" indent="0">
              <a:buNone/>
            </a:pPr>
            <a:endParaRPr lang="en-US" sz="3200"/>
          </a:p>
        </p:txBody>
      </p:sp>
    </p:spTree>
    <p:extLst>
      <p:ext uri="{BB962C8B-B14F-4D97-AF65-F5344CB8AC3E}">
        <p14:creationId xmlns:p14="http://schemas.microsoft.com/office/powerpoint/2010/main" val="111674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7E3F7-1A57-E4E7-E05E-5997EC10E282}"/>
              </a:ext>
            </a:extLst>
          </p:cNvPr>
          <p:cNvSpPr>
            <a:spLocks noGrp="1"/>
          </p:cNvSpPr>
          <p:nvPr>
            <p:ph type="title"/>
          </p:nvPr>
        </p:nvSpPr>
        <p:spPr>
          <a:xfrm>
            <a:off x="-76199" y="0"/>
            <a:ext cx="12344398" cy="1325563"/>
          </a:xfrm>
        </p:spPr>
        <p:txBody>
          <a:bodyPr/>
          <a:lstStyle/>
          <a:p>
            <a:r>
              <a:rPr lang="vi-VN" sz="4400">
                <a:effectLst/>
                <a:latin typeface="Times New Roman" panose="02020603050405020304" pitchFamily="18" charset="0"/>
                <a:ea typeface="Times New Roman" panose="02020603050405020304" pitchFamily="18" charset="0"/>
              </a:rPr>
              <a:t>4. C</a:t>
            </a:r>
            <a:r>
              <a:rPr lang="en-US" sz="4400">
                <a:effectLst/>
                <a:latin typeface="Times New Roman" panose="02020603050405020304" pitchFamily="18" charset="0"/>
                <a:ea typeface="Times New Roman" panose="02020603050405020304" pitchFamily="18" charset="0"/>
              </a:rPr>
              <a:t>ấ</a:t>
            </a:r>
            <a:r>
              <a:rPr lang="vi-VN" sz="4400">
                <a:effectLst/>
                <a:latin typeface="Times New Roman" panose="02020603050405020304" pitchFamily="18" charset="0"/>
                <a:ea typeface="Times New Roman" panose="02020603050405020304" pitchFamily="18" charset="0"/>
              </a:rPr>
              <a:t>p lại mã số nh</a:t>
            </a:r>
            <a:r>
              <a:rPr lang="en-US" sz="4400">
                <a:effectLst/>
                <a:latin typeface="Times New Roman" panose="02020603050405020304" pitchFamily="18" charset="0"/>
                <a:ea typeface="Times New Roman" panose="02020603050405020304" pitchFamily="18" charset="0"/>
              </a:rPr>
              <a:t>â</a:t>
            </a:r>
            <a:r>
              <a:rPr lang="vi-VN" sz="4400">
                <a:effectLst/>
                <a:latin typeface="Times New Roman" panose="02020603050405020304" pitchFamily="18" charset="0"/>
                <a:ea typeface="Times New Roman" panose="02020603050405020304" pitchFamily="18" charset="0"/>
              </a:rPr>
              <a:t>n viên đại lý làm thủ tục hải quan</a:t>
            </a:r>
            <a:endParaRPr lang="en-US"/>
          </a:p>
        </p:txBody>
      </p:sp>
      <p:sp>
        <p:nvSpPr>
          <p:cNvPr id="3" name="Content Placeholder 2">
            <a:extLst>
              <a:ext uri="{FF2B5EF4-FFF2-40B4-BE49-F238E27FC236}">
                <a16:creationId xmlns:a16="http://schemas.microsoft.com/office/drawing/2014/main" id="{D4DC844F-E7D6-0898-9A7B-45D57BF3D176}"/>
              </a:ext>
            </a:extLst>
          </p:cNvPr>
          <p:cNvSpPr>
            <a:spLocks noGrp="1"/>
          </p:cNvSpPr>
          <p:nvPr>
            <p:ph idx="1"/>
          </p:nvPr>
        </p:nvSpPr>
        <p:spPr>
          <a:xfrm>
            <a:off x="130628" y="1325563"/>
            <a:ext cx="11506199" cy="4642304"/>
          </a:xfrm>
        </p:spPr>
        <p:txBody>
          <a:bodyPr>
            <a:noAutofit/>
          </a:bodyPr>
          <a:lstStyle/>
          <a:p>
            <a:pPr marL="0" indent="0" algn="just">
              <a:buNone/>
            </a:pPr>
            <a:r>
              <a:rPr lang="vi-VN" sz="2900">
                <a:effectLst/>
                <a:latin typeface="Times New Roman" panose="02020603050405020304" pitchFamily="18" charset="0"/>
                <a:ea typeface="Times New Roman" panose="02020603050405020304" pitchFamily="18" charset="0"/>
              </a:rPr>
              <a:t>b) Đại lý làm thủ tục hải quan lập hồ sơ đề nghị c</a:t>
            </a:r>
            <a:r>
              <a:rPr lang="en-US" sz="2900">
                <a:effectLst/>
                <a:latin typeface="Times New Roman" panose="02020603050405020304" pitchFamily="18" charset="0"/>
                <a:ea typeface="Times New Roman" panose="02020603050405020304" pitchFamily="18" charset="0"/>
              </a:rPr>
              <a:t>ấ</a:t>
            </a:r>
            <a:r>
              <a:rPr lang="vi-VN" sz="2900">
                <a:effectLst/>
                <a:latin typeface="Times New Roman" panose="02020603050405020304" pitchFamily="18" charset="0"/>
                <a:ea typeface="Times New Roman" panose="02020603050405020304" pitchFamily="18" charset="0"/>
              </a:rPr>
              <a:t>p </a:t>
            </a:r>
            <a:r>
              <a:rPr lang="en-US" sz="2900">
                <a:effectLst/>
                <a:latin typeface="Times New Roman" panose="02020603050405020304" pitchFamily="18" charset="0"/>
                <a:ea typeface="Times New Roman" panose="02020603050405020304" pitchFamily="18" charset="0"/>
              </a:rPr>
              <a:t>l</a:t>
            </a:r>
            <a:r>
              <a:rPr lang="vi-VN" sz="2900">
                <a:effectLst/>
                <a:latin typeface="Times New Roman" panose="02020603050405020304" pitchFamily="18" charset="0"/>
                <a:ea typeface="Times New Roman" panose="02020603050405020304" pitchFamily="18" charset="0"/>
              </a:rPr>
              <a:t>ạ</a:t>
            </a:r>
            <a:r>
              <a:rPr lang="en-US" sz="2900">
                <a:effectLst/>
                <a:latin typeface="Times New Roman" panose="02020603050405020304" pitchFamily="18" charset="0"/>
                <a:ea typeface="Times New Roman" panose="02020603050405020304" pitchFamily="18" charset="0"/>
              </a:rPr>
              <a:t>i</a:t>
            </a:r>
            <a:r>
              <a:rPr lang="vi-VN" sz="2900">
                <a:effectLst/>
                <a:latin typeface="Times New Roman" panose="02020603050405020304" pitchFamily="18" charset="0"/>
                <a:ea typeface="Times New Roman" panose="02020603050405020304" pitchFamily="18" charset="0"/>
              </a:rPr>
              <a:t> m</a:t>
            </a:r>
            <a:r>
              <a:rPr lang="en-US" sz="2900">
                <a:effectLst/>
                <a:latin typeface="Times New Roman" panose="02020603050405020304" pitchFamily="18" charset="0"/>
                <a:ea typeface="Times New Roman" panose="02020603050405020304" pitchFamily="18" charset="0"/>
              </a:rPr>
              <a:t>ã</a:t>
            </a:r>
            <a:r>
              <a:rPr lang="vi-VN" sz="2900">
                <a:effectLst/>
                <a:latin typeface="Times New Roman" panose="02020603050405020304" pitchFamily="18" charset="0"/>
                <a:ea typeface="Times New Roman" panose="02020603050405020304" pitchFamily="18" charset="0"/>
              </a:rPr>
              <a:t> s</a:t>
            </a:r>
            <a:r>
              <a:rPr lang="en-US" sz="2900">
                <a:effectLst/>
                <a:latin typeface="Times New Roman" panose="02020603050405020304" pitchFamily="18" charset="0"/>
                <a:ea typeface="Times New Roman" panose="02020603050405020304" pitchFamily="18" charset="0"/>
              </a:rPr>
              <a:t>ố</a:t>
            </a:r>
            <a:r>
              <a:rPr lang="vi-VN" sz="2900">
                <a:effectLst/>
                <a:latin typeface="Times New Roman" panose="02020603050405020304" pitchFamily="18" charset="0"/>
                <a:ea typeface="Times New Roman" panose="02020603050405020304" pitchFamily="18" charset="0"/>
              </a:rPr>
              <a:t> nhân viên đại l</a:t>
            </a:r>
            <a:r>
              <a:rPr lang="en-US" sz="2900">
                <a:effectLst/>
                <a:latin typeface="Times New Roman" panose="02020603050405020304" pitchFamily="18" charset="0"/>
                <a:ea typeface="Times New Roman" panose="02020603050405020304" pitchFamily="18" charset="0"/>
              </a:rPr>
              <a:t>ý</a:t>
            </a:r>
            <a:r>
              <a:rPr lang="vi-VN" sz="2900">
                <a:effectLst/>
                <a:latin typeface="Times New Roman" panose="02020603050405020304" pitchFamily="18" charset="0"/>
                <a:ea typeface="Times New Roman" panose="02020603050405020304" pitchFamily="18" charset="0"/>
              </a:rPr>
              <a:t> làm thủ tục hải quan gửi Tổng cục Hả</a:t>
            </a:r>
            <a:r>
              <a:rPr lang="en-US" sz="2900">
                <a:effectLst/>
                <a:latin typeface="Times New Roman" panose="02020603050405020304" pitchFamily="18" charset="0"/>
                <a:ea typeface="Times New Roman" panose="02020603050405020304" pitchFamily="18" charset="0"/>
              </a:rPr>
              <a:t>i</a:t>
            </a:r>
            <a:r>
              <a:rPr lang="vi-VN" sz="2900">
                <a:effectLst/>
                <a:latin typeface="Times New Roman" panose="02020603050405020304" pitchFamily="18" charset="0"/>
                <a:ea typeface="Times New Roman" panose="02020603050405020304" pitchFamily="18" charset="0"/>
              </a:rPr>
              <a:t> quan, gồm: </a:t>
            </a:r>
            <a:endParaRPr lang="en-US" sz="2900">
              <a:effectLst/>
              <a:latin typeface="Times New Roman" panose="02020603050405020304" pitchFamily="18" charset="0"/>
              <a:ea typeface="Times New Roman" panose="02020603050405020304" pitchFamily="18" charset="0"/>
            </a:endParaRPr>
          </a:p>
          <a:p>
            <a:pPr marL="0" indent="0" algn="just">
              <a:buNone/>
            </a:pPr>
            <a:r>
              <a:rPr lang="en-US" sz="2900">
                <a:effectLst/>
                <a:latin typeface="Times New Roman" panose="02020603050405020304" pitchFamily="18" charset="0"/>
                <a:ea typeface="Times New Roman" panose="02020603050405020304" pitchFamily="18" charset="0"/>
              </a:rPr>
              <a:t>- </a:t>
            </a:r>
            <a:r>
              <a:rPr lang="vi-VN" sz="2900">
                <a:effectLst/>
                <a:latin typeface="Times New Roman" panose="02020603050405020304" pitchFamily="18" charset="0"/>
                <a:ea typeface="Times New Roman" panose="02020603050405020304" pitchFamily="18" charset="0"/>
              </a:rPr>
              <a:t>Đơn đề nghị c</a:t>
            </a:r>
            <a:r>
              <a:rPr lang="en-US" sz="2900">
                <a:effectLst/>
                <a:latin typeface="Times New Roman" panose="02020603050405020304" pitchFamily="18" charset="0"/>
                <a:ea typeface="Times New Roman" panose="02020603050405020304" pitchFamily="18" charset="0"/>
              </a:rPr>
              <a:t>ấ</a:t>
            </a:r>
            <a:r>
              <a:rPr lang="vi-VN" sz="2900">
                <a:effectLst/>
                <a:latin typeface="Times New Roman" panose="02020603050405020304" pitchFamily="18" charset="0"/>
                <a:ea typeface="Times New Roman" panose="02020603050405020304" pitchFamily="18" charset="0"/>
              </a:rPr>
              <a:t>p lại mã số nhân viên đạ</a:t>
            </a:r>
            <a:r>
              <a:rPr lang="en-US" sz="2900">
                <a:effectLst/>
                <a:latin typeface="Times New Roman" panose="02020603050405020304" pitchFamily="18" charset="0"/>
                <a:ea typeface="Times New Roman" panose="02020603050405020304" pitchFamily="18" charset="0"/>
              </a:rPr>
              <a:t>i</a:t>
            </a:r>
            <a:r>
              <a:rPr lang="vi-VN" sz="2900">
                <a:effectLst/>
                <a:latin typeface="Times New Roman" panose="02020603050405020304" pitchFamily="18" charset="0"/>
                <a:ea typeface="Times New Roman" panose="02020603050405020304" pitchFamily="18" charset="0"/>
              </a:rPr>
              <a:t> lý làm thủ tục hải quan theo M</a:t>
            </a:r>
            <a:r>
              <a:rPr lang="en-US" sz="2900">
                <a:effectLst/>
                <a:latin typeface="Times New Roman" panose="02020603050405020304" pitchFamily="18" charset="0"/>
                <a:ea typeface="Times New Roman" panose="02020603050405020304" pitchFamily="18" charset="0"/>
              </a:rPr>
              <a:t>ẫ</a:t>
            </a:r>
            <a:r>
              <a:rPr lang="vi-VN" sz="2900">
                <a:effectLst/>
                <a:latin typeface="Times New Roman" panose="02020603050405020304" pitchFamily="18" charset="0"/>
                <a:ea typeface="Times New Roman" panose="02020603050405020304" pitchFamily="18" charset="0"/>
              </a:rPr>
              <a:t>u s</a:t>
            </a:r>
            <a:r>
              <a:rPr lang="en-US" sz="2900">
                <a:effectLst/>
                <a:latin typeface="Times New Roman" panose="02020603050405020304" pitchFamily="18" charset="0"/>
                <a:ea typeface="Times New Roman" panose="02020603050405020304" pitchFamily="18" charset="0"/>
              </a:rPr>
              <a:t>ố</a:t>
            </a:r>
            <a:r>
              <a:rPr lang="vi-VN" sz="2900">
                <a:effectLst/>
                <a:latin typeface="Times New Roman" panose="02020603050405020304" pitchFamily="18" charset="0"/>
                <a:ea typeface="Times New Roman" panose="02020603050405020304" pitchFamily="18" charset="0"/>
              </a:rPr>
              <a:t> 07</a:t>
            </a:r>
            <a:r>
              <a:rPr lang="en-US" sz="2900">
                <a:effectLst/>
                <a:latin typeface="Times New Roman" panose="02020603050405020304" pitchFamily="18" charset="0"/>
                <a:ea typeface="Times New Roman" panose="02020603050405020304" pitchFamily="18" charset="0"/>
              </a:rPr>
              <a:t>B</a:t>
            </a:r>
            <a:r>
              <a:rPr lang="vi-VN" sz="2900">
                <a:effectLst/>
                <a:latin typeface="Times New Roman" panose="02020603050405020304" pitchFamily="18" charset="0"/>
                <a:ea typeface="Times New Roman" panose="02020603050405020304" pitchFamily="18" charset="0"/>
              </a:rPr>
              <a:t> ban hành kèm theo Thông tư này; </a:t>
            </a:r>
            <a:endParaRPr lang="en-US" sz="2900">
              <a:effectLst/>
              <a:latin typeface="Times New Roman" panose="02020603050405020304" pitchFamily="18" charset="0"/>
              <a:ea typeface="Times New Roman" panose="02020603050405020304" pitchFamily="18" charset="0"/>
            </a:endParaRPr>
          </a:p>
          <a:p>
            <a:pPr marL="0" indent="0" algn="just">
              <a:buNone/>
            </a:pPr>
            <a:r>
              <a:rPr lang="en-US" sz="2900">
                <a:effectLst/>
                <a:latin typeface="Times New Roman" panose="02020603050405020304" pitchFamily="18" charset="0"/>
                <a:ea typeface="Times New Roman" panose="02020603050405020304" pitchFamily="18" charset="0"/>
              </a:rPr>
              <a:t>- </a:t>
            </a:r>
            <a:r>
              <a:rPr lang="vi-VN" sz="2900">
                <a:effectLst/>
                <a:latin typeface="Times New Roman" panose="02020603050405020304" pitchFamily="18" charset="0"/>
                <a:ea typeface="Times New Roman" panose="02020603050405020304" pitchFamily="18" charset="0"/>
              </a:rPr>
              <a:t>01 bản chụp giấy ch</a:t>
            </a:r>
            <a:r>
              <a:rPr lang="en-US" sz="2900">
                <a:effectLst/>
                <a:latin typeface="Times New Roman" panose="02020603050405020304" pitchFamily="18" charset="0"/>
                <a:ea typeface="Times New Roman" panose="02020603050405020304" pitchFamily="18" charset="0"/>
              </a:rPr>
              <a:t>ứ</a:t>
            </a:r>
            <a:r>
              <a:rPr lang="vi-VN" sz="2900">
                <a:effectLst/>
                <a:latin typeface="Times New Roman" panose="02020603050405020304" pitchFamily="18" charset="0"/>
                <a:ea typeface="Times New Roman" panose="02020603050405020304" pitchFamily="18" charset="0"/>
              </a:rPr>
              <a:t>ng nhận hoàn thành kh</a:t>
            </a:r>
            <a:r>
              <a:rPr lang="en-US" sz="2900">
                <a:effectLst/>
                <a:latin typeface="Times New Roman" panose="02020603050405020304" pitchFamily="18" charset="0"/>
                <a:ea typeface="Times New Roman" panose="02020603050405020304" pitchFamily="18" charset="0"/>
              </a:rPr>
              <a:t>ó</a:t>
            </a:r>
            <a:r>
              <a:rPr lang="vi-VN" sz="2900">
                <a:effectLst/>
                <a:latin typeface="Times New Roman" panose="02020603050405020304" pitchFamily="18" charset="0"/>
                <a:ea typeface="Times New Roman" panose="02020603050405020304" pitchFamily="18" charset="0"/>
              </a:rPr>
              <a:t>a đào tạo bổ sung kiến thức pháp luật hải quan theo quy định tại điểm c khoản 1 Điều này </a:t>
            </a:r>
            <a:endParaRPr lang="en-US" sz="2900">
              <a:effectLst/>
              <a:latin typeface="Times New Roman" panose="02020603050405020304" pitchFamily="18" charset="0"/>
              <a:ea typeface="Times New Roman" panose="02020603050405020304" pitchFamily="18" charset="0"/>
            </a:endParaRPr>
          </a:p>
          <a:p>
            <a:pPr marL="0" indent="0" algn="just">
              <a:buNone/>
            </a:pPr>
            <a:r>
              <a:rPr lang="en-US" sz="2900">
                <a:effectLst/>
                <a:latin typeface="Times New Roman" panose="02020603050405020304" pitchFamily="18" charset="0"/>
                <a:ea typeface="Times New Roman" panose="02020603050405020304" pitchFamily="18" charset="0"/>
              </a:rPr>
              <a:t>-</a:t>
            </a:r>
            <a:r>
              <a:rPr lang="vi-VN" sz="2900">
                <a:effectLst/>
                <a:latin typeface="Times New Roman" panose="02020603050405020304" pitchFamily="18" charset="0"/>
                <a:ea typeface="Times New Roman" panose="02020603050405020304" pitchFamily="18" charset="0"/>
              </a:rPr>
              <a:t> 01 ảnh màu 2x3cm được chụp trong thời gian 06 (sáu) tháng tính đến thời điểm nộp hồ sơ. </a:t>
            </a:r>
            <a:endParaRPr lang="en-US" sz="2900">
              <a:effectLst/>
              <a:latin typeface="Times New Roman" panose="02020603050405020304" pitchFamily="18" charset="0"/>
              <a:ea typeface="Times New Roman" panose="02020603050405020304" pitchFamily="18" charset="0"/>
            </a:endParaRPr>
          </a:p>
          <a:p>
            <a:pPr marL="0" indent="0" algn="just">
              <a:buNone/>
            </a:pPr>
            <a:r>
              <a:rPr lang="vi-VN" sz="2900">
                <a:effectLst/>
                <a:latin typeface="Times New Roman" panose="02020603050405020304" pitchFamily="18" charset="0"/>
                <a:ea typeface="Times New Roman" panose="02020603050405020304" pitchFamily="18" charset="0"/>
              </a:rPr>
              <a:t>Tr</a:t>
            </a:r>
            <a:r>
              <a:rPr lang="en-US" sz="2900">
                <a:effectLst/>
                <a:latin typeface="Times New Roman" panose="02020603050405020304" pitchFamily="18" charset="0"/>
                <a:ea typeface="Times New Roman" panose="02020603050405020304" pitchFamily="18" charset="0"/>
              </a:rPr>
              <a:t>ườ</a:t>
            </a:r>
            <a:r>
              <a:rPr lang="vi-VN" sz="2900">
                <a:effectLst/>
                <a:latin typeface="Times New Roman" panose="02020603050405020304" pitchFamily="18" charset="0"/>
                <a:ea typeface="Times New Roman" panose="02020603050405020304" pitchFamily="18" charset="0"/>
              </a:rPr>
              <a:t>ng hợp cơ sở d</a:t>
            </a:r>
            <a:r>
              <a:rPr lang="en-US" sz="2900">
                <a:effectLst/>
                <a:latin typeface="Times New Roman" panose="02020603050405020304" pitchFamily="18" charset="0"/>
                <a:ea typeface="Times New Roman" panose="02020603050405020304" pitchFamily="18" charset="0"/>
              </a:rPr>
              <a:t>ữ</a:t>
            </a:r>
            <a:r>
              <a:rPr lang="vi-VN" sz="2900">
                <a:effectLst/>
                <a:latin typeface="Times New Roman" panose="02020603050405020304" pitchFamily="18" charset="0"/>
                <a:ea typeface="Times New Roman" panose="02020603050405020304" pitchFamily="18" charset="0"/>
              </a:rPr>
              <a:t> liệu quốc gia về dân cư chưa đưa vào vận hành thì cung cấp 01 bản chụp chứng minh nhân dân hoặc căn cước công dân khi có thay đổi thông tin về chứng minh nhân dân hoặc căn cước công dân </a:t>
            </a:r>
            <a:r>
              <a:rPr lang="en-US" sz="2900">
                <a:effectLst/>
                <a:latin typeface="Times New Roman" panose="02020603050405020304" pitchFamily="18" charset="0"/>
                <a:ea typeface="Times New Roman" panose="02020603050405020304" pitchFamily="18" charset="0"/>
              </a:rPr>
              <a:t>đ</a:t>
            </a:r>
            <a:r>
              <a:rPr lang="vi-VN" sz="2900">
                <a:effectLst/>
                <a:latin typeface="Times New Roman" panose="02020603050405020304" pitchFamily="18" charset="0"/>
                <a:ea typeface="Times New Roman" panose="02020603050405020304" pitchFamily="18" charset="0"/>
              </a:rPr>
              <a:t>ã nộp tại h</a:t>
            </a:r>
            <a:r>
              <a:rPr lang="en-US" sz="2900">
                <a:effectLst/>
                <a:latin typeface="Times New Roman" panose="02020603050405020304" pitchFamily="18" charset="0"/>
                <a:ea typeface="Times New Roman" panose="02020603050405020304" pitchFamily="18" charset="0"/>
              </a:rPr>
              <a:t>ồ</a:t>
            </a:r>
            <a:r>
              <a:rPr lang="vi-VN" sz="2900">
                <a:effectLst/>
                <a:latin typeface="Times New Roman" panose="02020603050405020304" pitchFamily="18" charset="0"/>
                <a:ea typeface="Times New Roman" panose="02020603050405020304" pitchFamily="18" charset="0"/>
              </a:rPr>
              <a:t> sơ đề nghị cấp </a:t>
            </a:r>
            <a:r>
              <a:rPr lang="en-US" sz="2900">
                <a:effectLst/>
                <a:latin typeface="Times New Roman" panose="02020603050405020304" pitchFamily="18" charset="0"/>
                <a:ea typeface="Times New Roman" panose="02020603050405020304" pitchFamily="18" charset="0"/>
              </a:rPr>
              <a:t>mã</a:t>
            </a:r>
            <a:r>
              <a:rPr lang="vi-VN" sz="2900">
                <a:effectLst/>
                <a:latin typeface="Times New Roman" panose="02020603050405020304" pitchFamily="18" charset="0"/>
                <a:ea typeface="Times New Roman" panose="02020603050405020304" pitchFamily="18" charset="0"/>
              </a:rPr>
              <a:t> số nhân viên đại lý làm thủ tục hải quan.</a:t>
            </a:r>
            <a:endParaRPr lang="en-US" sz="2900">
              <a:effectLst/>
              <a:latin typeface="Times New Roman" panose="02020603050405020304" pitchFamily="18" charset="0"/>
              <a:ea typeface="Times New Roman" panose="02020603050405020304" pitchFamily="18" charset="0"/>
            </a:endParaRPr>
          </a:p>
          <a:p>
            <a:pPr marL="0" indent="0" algn="just">
              <a:buNone/>
            </a:pPr>
            <a:endParaRPr lang="en-US" sz="2900"/>
          </a:p>
        </p:txBody>
      </p:sp>
    </p:spTree>
    <p:extLst>
      <p:ext uri="{BB962C8B-B14F-4D97-AF65-F5344CB8AC3E}">
        <p14:creationId xmlns:p14="http://schemas.microsoft.com/office/powerpoint/2010/main" val="31331795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531C7-CFA7-5C9B-5A51-1F79990C414C}"/>
              </a:ext>
            </a:extLst>
          </p:cNvPr>
          <p:cNvSpPr>
            <a:spLocks noGrp="1"/>
          </p:cNvSpPr>
          <p:nvPr>
            <p:ph type="title"/>
          </p:nvPr>
        </p:nvSpPr>
        <p:spPr/>
        <p:txBody>
          <a:bodyPr/>
          <a:lstStyle/>
          <a:p>
            <a:r>
              <a:rPr lang="vi-VN" sz="4400">
                <a:effectLst/>
                <a:latin typeface="Times New Roman" panose="02020603050405020304" pitchFamily="18" charset="0"/>
                <a:ea typeface="Times New Roman" panose="02020603050405020304" pitchFamily="18" charset="0"/>
              </a:rPr>
              <a:t>4. C</a:t>
            </a:r>
            <a:r>
              <a:rPr lang="en-US" sz="4400">
                <a:effectLst/>
                <a:latin typeface="Times New Roman" panose="02020603050405020304" pitchFamily="18" charset="0"/>
                <a:ea typeface="Times New Roman" panose="02020603050405020304" pitchFamily="18" charset="0"/>
              </a:rPr>
              <a:t>ấ</a:t>
            </a:r>
            <a:r>
              <a:rPr lang="vi-VN" sz="4400">
                <a:effectLst/>
                <a:latin typeface="Times New Roman" panose="02020603050405020304" pitchFamily="18" charset="0"/>
                <a:ea typeface="Times New Roman" panose="02020603050405020304" pitchFamily="18" charset="0"/>
              </a:rPr>
              <a:t>p lại mã số nh</a:t>
            </a:r>
            <a:r>
              <a:rPr lang="en-US" sz="4400">
                <a:effectLst/>
                <a:latin typeface="Times New Roman" panose="02020603050405020304" pitchFamily="18" charset="0"/>
                <a:ea typeface="Times New Roman" panose="02020603050405020304" pitchFamily="18" charset="0"/>
              </a:rPr>
              <a:t>â</a:t>
            </a:r>
            <a:r>
              <a:rPr lang="vi-VN" sz="4400">
                <a:effectLst/>
                <a:latin typeface="Times New Roman" panose="02020603050405020304" pitchFamily="18" charset="0"/>
                <a:ea typeface="Times New Roman" panose="02020603050405020304" pitchFamily="18" charset="0"/>
              </a:rPr>
              <a:t>n viên đại lý làm thủ tục hải quan</a:t>
            </a:r>
            <a:endParaRPr lang="en-US"/>
          </a:p>
        </p:txBody>
      </p:sp>
      <p:sp>
        <p:nvSpPr>
          <p:cNvPr id="3" name="Content Placeholder 2">
            <a:extLst>
              <a:ext uri="{FF2B5EF4-FFF2-40B4-BE49-F238E27FC236}">
                <a16:creationId xmlns:a16="http://schemas.microsoft.com/office/drawing/2014/main" id="{D12A0A59-4D8C-C93B-2D9F-FA2F93B6016D}"/>
              </a:ext>
            </a:extLst>
          </p:cNvPr>
          <p:cNvSpPr>
            <a:spLocks noGrp="1"/>
          </p:cNvSpPr>
          <p:nvPr>
            <p:ph idx="1"/>
          </p:nvPr>
        </p:nvSpPr>
        <p:spPr>
          <a:xfrm>
            <a:off x="402771" y="1825624"/>
            <a:ext cx="11216799" cy="4836433"/>
          </a:xfrm>
        </p:spPr>
        <p:txBody>
          <a:bodyPr>
            <a:normAutofit/>
          </a:bodyPr>
          <a:lstStyle/>
          <a:p>
            <a:pPr marL="0" indent="0" algn="just">
              <a:spcBef>
                <a:spcPts val="600"/>
              </a:spcBef>
              <a:buNone/>
            </a:pPr>
            <a:r>
              <a:rPr lang="vi-VN" sz="3200">
                <a:effectLst/>
                <a:latin typeface="Times New Roman" panose="02020603050405020304" pitchFamily="18" charset="0"/>
                <a:ea typeface="Times New Roman" panose="02020603050405020304" pitchFamily="18" charset="0"/>
              </a:rPr>
              <a:t>c) Trong thời hạn 05 ngày làm việc kể từ ngày nhận đủ hồ sơ đề nghị, Tổng cục trư</a:t>
            </a:r>
            <a:r>
              <a:rPr lang="en-US" sz="3200">
                <a:effectLst/>
                <a:latin typeface="Times New Roman" panose="02020603050405020304" pitchFamily="18" charset="0"/>
                <a:ea typeface="Times New Roman" panose="02020603050405020304" pitchFamily="18" charset="0"/>
              </a:rPr>
              <a:t>ở</a:t>
            </a:r>
            <a:r>
              <a:rPr lang="vi-VN" sz="3200">
                <a:effectLst/>
                <a:latin typeface="Times New Roman" panose="02020603050405020304" pitchFamily="18" charset="0"/>
                <a:ea typeface="Times New Roman" panose="02020603050405020304" pitchFamily="18" charset="0"/>
              </a:rPr>
              <a:t>ng T</a:t>
            </a:r>
            <a:r>
              <a:rPr lang="en-US" sz="3200">
                <a:effectLst/>
                <a:latin typeface="Times New Roman" panose="02020603050405020304" pitchFamily="18" charset="0"/>
                <a:ea typeface="Times New Roman" panose="02020603050405020304" pitchFamily="18" charset="0"/>
              </a:rPr>
              <a:t>ổ</a:t>
            </a:r>
            <a:r>
              <a:rPr lang="vi-VN" sz="3200">
                <a:effectLst/>
                <a:latin typeface="Times New Roman" panose="02020603050405020304" pitchFamily="18" charset="0"/>
                <a:ea typeface="Times New Roman" panose="02020603050405020304" pitchFamily="18" charset="0"/>
              </a:rPr>
              <a:t>ng cục H</a:t>
            </a:r>
            <a:r>
              <a:rPr lang="en-US" sz="3200">
                <a:effectLst/>
                <a:latin typeface="Times New Roman" panose="02020603050405020304" pitchFamily="18" charset="0"/>
                <a:ea typeface="Times New Roman" panose="02020603050405020304" pitchFamily="18" charset="0"/>
              </a:rPr>
              <a:t>ả</a:t>
            </a:r>
            <a:r>
              <a:rPr lang="vi-VN" sz="3200">
                <a:effectLst/>
                <a:latin typeface="Times New Roman" panose="02020603050405020304" pitchFamily="18" charset="0"/>
                <a:ea typeface="Times New Roman" panose="02020603050405020304" pitchFamily="18" charset="0"/>
              </a:rPr>
              <a:t>i quan thực hiện cấp lại mã số nhân viên đại lý làm thủ tục hải quan hoặc có văn bản trả lời đại lý làm thủ tục hải quan </a:t>
            </a:r>
            <a:r>
              <a:rPr lang="en-US" sz="3200">
                <a:effectLst/>
                <a:latin typeface="Times New Roman" panose="02020603050405020304" pitchFamily="18" charset="0"/>
                <a:ea typeface="Times New Roman" panose="02020603050405020304" pitchFamily="18" charset="0"/>
              </a:rPr>
              <a:t>đố</a:t>
            </a:r>
            <a:r>
              <a:rPr lang="vi-VN" sz="3200">
                <a:effectLst/>
                <a:latin typeface="Times New Roman" panose="02020603050405020304" pitchFamily="18" charset="0"/>
                <a:ea typeface="Times New Roman" panose="02020603050405020304" pitchFamily="18" charset="0"/>
              </a:rPr>
              <a:t>i với trường hợp không đủ điều kiện.</a:t>
            </a:r>
            <a:endParaRPr lang="en-US" sz="3200">
              <a:effectLst/>
              <a:latin typeface="Times New Roman" panose="02020603050405020304" pitchFamily="18" charset="0"/>
              <a:ea typeface="Times New Roman" panose="02020603050405020304" pitchFamily="18" charset="0"/>
            </a:endParaRPr>
          </a:p>
          <a:p>
            <a:pPr marL="0" indent="0" algn="just">
              <a:spcBef>
                <a:spcPts val="600"/>
              </a:spcBef>
              <a:buNone/>
            </a:pPr>
            <a:r>
              <a:rPr lang="vi-VN" sz="3200">
                <a:effectLst/>
                <a:latin typeface="Times New Roman" panose="02020603050405020304" pitchFamily="18" charset="0"/>
                <a:ea typeface="Times New Roman" panose="02020603050405020304" pitchFamily="18" charset="0"/>
              </a:rPr>
              <a:t>Mã s</a:t>
            </a:r>
            <a:r>
              <a:rPr lang="en-US" sz="3200">
                <a:effectLst/>
                <a:latin typeface="Times New Roman" panose="02020603050405020304" pitchFamily="18" charset="0"/>
                <a:ea typeface="Times New Roman" panose="02020603050405020304" pitchFamily="18" charset="0"/>
              </a:rPr>
              <a:t>ố </a:t>
            </a:r>
            <a:r>
              <a:rPr lang="vi-VN" sz="3200">
                <a:effectLst/>
                <a:latin typeface="Times New Roman" panose="02020603050405020304" pitchFamily="18" charset="0"/>
                <a:ea typeface="Times New Roman" panose="02020603050405020304" pitchFamily="18" charset="0"/>
              </a:rPr>
              <a:t>nhân viên đại lý làm thủ tục hải quan được thay đổi theo s</a:t>
            </a:r>
            <a:r>
              <a:rPr lang="en-US" sz="3200">
                <a:effectLst/>
                <a:latin typeface="Times New Roman" panose="02020603050405020304" pitchFamily="18" charset="0"/>
                <a:ea typeface="Times New Roman" panose="02020603050405020304" pitchFamily="18" charset="0"/>
              </a:rPr>
              <a:t>ố</a:t>
            </a:r>
            <a:r>
              <a:rPr lang="vi-VN" sz="3200">
                <a:effectLst/>
                <a:latin typeface="Times New Roman" panose="02020603050405020304" pitchFamily="18" charset="0"/>
                <a:ea typeface="Times New Roman" panose="02020603050405020304" pitchFamily="18" charset="0"/>
              </a:rPr>
              <a:t> định danh cá nh</a:t>
            </a:r>
            <a:r>
              <a:rPr lang="en-US" sz="3200">
                <a:effectLst/>
                <a:latin typeface="Times New Roman" panose="02020603050405020304" pitchFamily="18" charset="0"/>
                <a:ea typeface="Times New Roman" panose="02020603050405020304" pitchFamily="18" charset="0"/>
              </a:rPr>
              <a:t>â</a:t>
            </a:r>
            <a:r>
              <a:rPr lang="vi-VN" sz="3200">
                <a:effectLst/>
                <a:latin typeface="Times New Roman" panose="02020603050405020304" pitchFamily="18" charset="0"/>
                <a:ea typeface="Times New Roman" panose="02020603050405020304" pitchFamily="18" charset="0"/>
              </a:rPr>
              <a:t>n hoặc s</a:t>
            </a:r>
            <a:r>
              <a:rPr lang="en-US" sz="3200">
                <a:effectLst/>
                <a:latin typeface="Times New Roman" panose="02020603050405020304" pitchFamily="18" charset="0"/>
                <a:ea typeface="Times New Roman" panose="02020603050405020304" pitchFamily="18" charset="0"/>
              </a:rPr>
              <a:t>ố</a:t>
            </a:r>
            <a:r>
              <a:rPr lang="vi-VN" sz="3200">
                <a:effectLst/>
                <a:latin typeface="Times New Roman" panose="02020603050405020304" pitchFamily="18" charset="0"/>
                <a:ea typeface="Times New Roman" panose="02020603050405020304" pitchFamily="18" charset="0"/>
              </a:rPr>
              <a:t> chứng minh nhân dân hoặc s</a:t>
            </a:r>
            <a:r>
              <a:rPr lang="en-US" sz="3200">
                <a:effectLst/>
                <a:latin typeface="Times New Roman" panose="02020603050405020304" pitchFamily="18" charset="0"/>
                <a:ea typeface="Times New Roman" panose="02020603050405020304" pitchFamily="18" charset="0"/>
              </a:rPr>
              <a:t>ố</a:t>
            </a:r>
            <a:r>
              <a:rPr lang="vi-VN" sz="3200">
                <a:effectLst/>
                <a:latin typeface="Times New Roman" panose="02020603050405020304" pitchFamily="18" charset="0"/>
                <a:ea typeface="Times New Roman" panose="02020603050405020304" pitchFamily="18" charset="0"/>
              </a:rPr>
              <a:t> căn cước công dân còn thời hạn sử dụng tại thời điểm </a:t>
            </a:r>
            <a:r>
              <a:rPr lang="en-US" sz="3200">
                <a:effectLst/>
                <a:latin typeface="Times New Roman" panose="02020603050405020304" pitchFamily="18" charset="0"/>
                <a:ea typeface="Times New Roman" panose="02020603050405020304" pitchFamily="18" charset="0"/>
              </a:rPr>
              <a:t>đ</a:t>
            </a:r>
            <a:r>
              <a:rPr lang="vi-VN" sz="3200">
                <a:effectLst/>
                <a:latin typeface="Times New Roman" panose="02020603050405020304" pitchFamily="18" charset="0"/>
                <a:ea typeface="Times New Roman" panose="02020603050405020304" pitchFamily="18" charset="0"/>
              </a:rPr>
              <a:t>ề nghị cấp lại m</a:t>
            </a:r>
            <a:r>
              <a:rPr lang="en-US" sz="3200">
                <a:effectLst/>
                <a:latin typeface="Times New Roman" panose="02020603050405020304" pitchFamily="18" charset="0"/>
                <a:ea typeface="Times New Roman" panose="02020603050405020304" pitchFamily="18" charset="0"/>
              </a:rPr>
              <a:t>ã</a:t>
            </a:r>
            <a:r>
              <a:rPr lang="vi-VN" sz="3200">
                <a:effectLst/>
                <a:latin typeface="Times New Roman" panose="02020603050405020304" pitchFamily="18" charset="0"/>
                <a:ea typeface="Times New Roman" panose="02020603050405020304" pitchFamily="18" charset="0"/>
              </a:rPr>
              <a:t> s</a:t>
            </a:r>
            <a:r>
              <a:rPr lang="en-US" sz="3200">
                <a:effectLst/>
                <a:latin typeface="Times New Roman" panose="02020603050405020304" pitchFamily="18" charset="0"/>
                <a:ea typeface="Times New Roman" panose="02020603050405020304" pitchFamily="18" charset="0"/>
              </a:rPr>
              <a:t>ố</a:t>
            </a:r>
            <a:r>
              <a:rPr lang="vi-VN" sz="3200">
                <a:effectLst/>
                <a:latin typeface="Times New Roman" panose="02020603050405020304" pitchFamily="18" charset="0"/>
                <a:ea typeface="Times New Roman" panose="02020603050405020304" pitchFamily="18" charset="0"/>
              </a:rPr>
              <a:t>.</a:t>
            </a:r>
            <a:r>
              <a:rPr lang="en-US" sz="3200">
                <a:effectLst/>
                <a:latin typeface="Times New Roman" panose="02020603050405020304" pitchFamily="18" charset="0"/>
                <a:ea typeface="Times New Roman" panose="02020603050405020304" pitchFamily="18" charset="0"/>
              </a:rPr>
              <a:t>”</a:t>
            </a:r>
          </a:p>
          <a:p>
            <a:pPr marL="0" indent="0" algn="just">
              <a:buNone/>
            </a:pPr>
            <a:endParaRPr lang="en-US" sz="3200"/>
          </a:p>
        </p:txBody>
      </p:sp>
    </p:spTree>
    <p:extLst>
      <p:ext uri="{BB962C8B-B14F-4D97-AF65-F5344CB8AC3E}">
        <p14:creationId xmlns:p14="http://schemas.microsoft.com/office/powerpoint/2010/main" val="12182283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76D95-D042-B493-1C42-CDCEFE896087}"/>
              </a:ext>
            </a:extLst>
          </p:cNvPr>
          <p:cNvSpPr>
            <a:spLocks noGrp="1"/>
          </p:cNvSpPr>
          <p:nvPr>
            <p:ph type="title"/>
          </p:nvPr>
        </p:nvSpPr>
        <p:spPr>
          <a:xfrm>
            <a:off x="267629" y="365125"/>
            <a:ext cx="11924371" cy="1325563"/>
          </a:xfrm>
        </p:spPr>
        <p:txBody>
          <a:bodyPr>
            <a:normAutofit/>
          </a:bodyPr>
          <a:lstStyle/>
          <a:p>
            <a:r>
              <a:rPr lang="en-US" sz="3800" b="1">
                <a:effectLst/>
                <a:latin typeface="Times New Roman" panose="02020603050405020304" pitchFamily="18" charset="0"/>
                <a:ea typeface="Times New Roman" panose="02020603050405020304" pitchFamily="18" charset="0"/>
              </a:rPr>
              <a:t>5. </a:t>
            </a:r>
            <a:r>
              <a:rPr lang="vi-VN" sz="3800" b="1">
                <a:effectLst/>
                <a:latin typeface="Times New Roman" panose="02020603050405020304" pitchFamily="18" charset="0"/>
                <a:ea typeface="Times New Roman" panose="02020603050405020304" pitchFamily="18" charset="0"/>
              </a:rPr>
              <a:t>Thu hồi mã số nhân vi</a:t>
            </a:r>
            <a:r>
              <a:rPr lang="en-US" sz="3800" b="1">
                <a:effectLst/>
                <a:latin typeface="Times New Roman" panose="02020603050405020304" pitchFamily="18" charset="0"/>
                <a:ea typeface="Times New Roman" panose="02020603050405020304" pitchFamily="18" charset="0"/>
              </a:rPr>
              <a:t>ê</a:t>
            </a:r>
            <a:r>
              <a:rPr lang="vi-VN" sz="3800" b="1">
                <a:effectLst/>
                <a:latin typeface="Times New Roman" panose="02020603050405020304" pitchFamily="18" charset="0"/>
                <a:ea typeface="Times New Roman" panose="02020603050405020304" pitchFamily="18" charset="0"/>
              </a:rPr>
              <a:t>n đại lý làm thủ tục h</a:t>
            </a:r>
            <a:r>
              <a:rPr lang="en-US" sz="3800" b="1">
                <a:effectLst/>
                <a:latin typeface="Times New Roman" panose="02020603050405020304" pitchFamily="18" charset="0"/>
                <a:ea typeface="Times New Roman" panose="02020603050405020304" pitchFamily="18" charset="0"/>
              </a:rPr>
              <a:t>ả</a:t>
            </a:r>
            <a:r>
              <a:rPr lang="vi-VN" sz="3800" b="1">
                <a:effectLst/>
                <a:latin typeface="Times New Roman" panose="02020603050405020304" pitchFamily="18" charset="0"/>
                <a:ea typeface="Times New Roman" panose="02020603050405020304" pitchFamily="18" charset="0"/>
              </a:rPr>
              <a:t>i quan</a:t>
            </a:r>
            <a:endParaRPr lang="en-US" sz="3800"/>
          </a:p>
        </p:txBody>
      </p:sp>
      <p:sp>
        <p:nvSpPr>
          <p:cNvPr id="3" name="Content Placeholder 2">
            <a:extLst>
              <a:ext uri="{FF2B5EF4-FFF2-40B4-BE49-F238E27FC236}">
                <a16:creationId xmlns:a16="http://schemas.microsoft.com/office/drawing/2014/main" id="{AC897052-C6CC-6E04-E778-7714EC3B3C58}"/>
              </a:ext>
            </a:extLst>
          </p:cNvPr>
          <p:cNvSpPr>
            <a:spLocks noGrp="1"/>
          </p:cNvSpPr>
          <p:nvPr>
            <p:ph idx="1"/>
          </p:nvPr>
        </p:nvSpPr>
        <p:spPr>
          <a:xfrm>
            <a:off x="446050" y="1862253"/>
            <a:ext cx="11285034" cy="4538547"/>
          </a:xfrm>
        </p:spPr>
        <p:txBody>
          <a:bodyPr>
            <a:normAutofit/>
          </a:bodyPr>
          <a:lstStyle/>
          <a:p>
            <a:pPr marL="0" indent="0">
              <a:buNone/>
            </a:pPr>
            <a:r>
              <a:rPr lang="vi-VN" sz="3000">
                <a:effectLst/>
                <a:latin typeface="Times New Roman" panose="02020603050405020304" pitchFamily="18" charset="0"/>
                <a:ea typeface="Times New Roman" panose="02020603050405020304" pitchFamily="18" charset="0"/>
              </a:rPr>
              <a:t>Tổng cục trưởng Tổng cục Hải quan thực hiện thu hồi mã số nhân viên đại lý làm thủ tục hải quan đã cấp trong các </a:t>
            </a:r>
            <a:r>
              <a:rPr lang="en-US" sz="3000">
                <a:effectLst/>
                <a:latin typeface="Times New Roman" panose="02020603050405020304" pitchFamily="18" charset="0"/>
                <a:ea typeface="Times New Roman" panose="02020603050405020304" pitchFamily="18" charset="0"/>
              </a:rPr>
              <a:t>t</a:t>
            </a:r>
            <a:r>
              <a:rPr lang="vi-VN" sz="3000">
                <a:effectLst/>
                <a:latin typeface="Times New Roman" panose="02020603050405020304" pitchFamily="18" charset="0"/>
                <a:ea typeface="Times New Roman" panose="02020603050405020304" pitchFamily="18" charset="0"/>
              </a:rPr>
              <a:t>rường hợp sau:</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a) Nh</a:t>
            </a:r>
            <a:r>
              <a:rPr lang="en-US" sz="3000">
                <a:effectLst/>
                <a:latin typeface="Times New Roman" panose="02020603050405020304" pitchFamily="18" charset="0"/>
                <a:ea typeface="Times New Roman" panose="02020603050405020304" pitchFamily="18" charset="0"/>
              </a:rPr>
              <a:t>â</a:t>
            </a:r>
            <a:r>
              <a:rPr lang="vi-VN" sz="3000">
                <a:effectLst/>
                <a:latin typeface="Times New Roman" panose="02020603050405020304" pitchFamily="18" charset="0"/>
                <a:ea typeface="Times New Roman" panose="02020603050405020304" pitchFamily="18" charset="0"/>
              </a:rPr>
              <a:t>n viên đại lý l</a:t>
            </a:r>
            <a:r>
              <a:rPr lang="en-US" sz="3000">
                <a:effectLst/>
                <a:latin typeface="Times New Roman" panose="02020603050405020304" pitchFamily="18" charset="0"/>
                <a:ea typeface="Times New Roman" panose="02020603050405020304" pitchFamily="18" charset="0"/>
              </a:rPr>
              <a:t>à</a:t>
            </a:r>
            <a:r>
              <a:rPr lang="vi-VN" sz="3000">
                <a:effectLst/>
                <a:latin typeface="Times New Roman" panose="02020603050405020304" pitchFamily="18" charset="0"/>
                <a:ea typeface="Times New Roman" panose="02020603050405020304" pitchFamily="18" charset="0"/>
              </a:rPr>
              <a:t>m thủ tục hải quan bị xử lý hành v</a:t>
            </a:r>
            <a:r>
              <a:rPr lang="en-US" sz="3000">
                <a:effectLst/>
                <a:latin typeface="Times New Roman" panose="02020603050405020304" pitchFamily="18" charset="0"/>
                <a:ea typeface="Times New Roman" panose="02020603050405020304" pitchFamily="18" charset="0"/>
              </a:rPr>
              <a:t>i</a:t>
            </a:r>
            <a:r>
              <a:rPr lang="vi-VN" sz="3000">
                <a:effectLst/>
                <a:latin typeface="Times New Roman" panose="02020603050405020304" pitchFamily="18" charset="0"/>
                <a:ea typeface="Times New Roman" panose="02020603050405020304" pitchFamily="18" charset="0"/>
              </a:rPr>
              <a:t> v</a:t>
            </a:r>
            <a:r>
              <a:rPr lang="en-US" sz="3000">
                <a:effectLst/>
                <a:latin typeface="Times New Roman" panose="02020603050405020304" pitchFamily="18" charset="0"/>
                <a:ea typeface="Times New Roman" panose="02020603050405020304" pitchFamily="18" charset="0"/>
              </a:rPr>
              <a:t>i</a:t>
            </a:r>
            <a:r>
              <a:rPr lang="vi-VN" sz="3000">
                <a:effectLst/>
                <a:latin typeface="Times New Roman" panose="02020603050405020304" pitchFamily="18" charset="0"/>
                <a:ea typeface="Times New Roman" panose="02020603050405020304" pitchFamily="18" charset="0"/>
              </a:rPr>
              <a:t> phạm các quy định của pháp luật đến mức truy cứu trách nhiệm hình sự;</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b) Nhân viên đại lý làm thủ tục hải quan bị xử lý đối với hành vi buôn lậu; vận chuy</a:t>
            </a:r>
            <a:r>
              <a:rPr lang="en-US" sz="3000">
                <a:effectLst/>
                <a:latin typeface="Times New Roman" panose="02020603050405020304" pitchFamily="18" charset="0"/>
                <a:ea typeface="Times New Roman" panose="02020603050405020304" pitchFamily="18" charset="0"/>
              </a:rPr>
              <a:t>ể</a:t>
            </a:r>
            <a:r>
              <a:rPr lang="vi-VN" sz="3000">
                <a:effectLst/>
                <a:latin typeface="Times New Roman" panose="02020603050405020304" pitchFamily="18" charset="0"/>
                <a:ea typeface="Times New Roman" panose="02020603050405020304" pitchFamily="18" charset="0"/>
              </a:rPr>
              <a:t>n </a:t>
            </a:r>
            <a:r>
              <a:rPr lang="en-US" sz="3000">
                <a:effectLst/>
                <a:latin typeface="Times New Roman" panose="02020603050405020304" pitchFamily="18" charset="0"/>
                <a:ea typeface="Times New Roman" panose="02020603050405020304" pitchFamily="18" charset="0"/>
              </a:rPr>
              <a:t>tr</a:t>
            </a:r>
            <a:r>
              <a:rPr lang="vi-VN" sz="3000">
                <a:effectLst/>
                <a:latin typeface="Times New Roman" panose="02020603050405020304" pitchFamily="18" charset="0"/>
                <a:ea typeface="Times New Roman" panose="02020603050405020304" pitchFamily="18" charset="0"/>
              </a:rPr>
              <a:t>ái phép hàng hóa, tiền tệ qua biên g</a:t>
            </a:r>
            <a:r>
              <a:rPr lang="en-US" sz="3000">
                <a:effectLst/>
                <a:latin typeface="Times New Roman" panose="02020603050405020304" pitchFamily="18" charset="0"/>
                <a:ea typeface="Times New Roman" panose="02020603050405020304" pitchFamily="18" charset="0"/>
              </a:rPr>
              <a:t>i</a:t>
            </a:r>
            <a:r>
              <a:rPr lang="vi-VN" sz="3000">
                <a:effectLst/>
                <a:latin typeface="Times New Roman" panose="02020603050405020304" pitchFamily="18" charset="0"/>
                <a:ea typeface="Times New Roman" panose="02020603050405020304" pitchFamily="18" charset="0"/>
              </a:rPr>
              <a:t>ới; sản xuất, buôn b</a:t>
            </a:r>
            <a:r>
              <a:rPr lang="en-US" sz="3000">
                <a:effectLst/>
                <a:latin typeface="Times New Roman" panose="02020603050405020304" pitchFamily="18" charset="0"/>
                <a:ea typeface="Times New Roman" panose="02020603050405020304" pitchFamily="18" charset="0"/>
              </a:rPr>
              <a:t>á</a:t>
            </a:r>
            <a:r>
              <a:rPr lang="vi-VN" sz="3000">
                <a:effectLst/>
                <a:latin typeface="Times New Roman" panose="02020603050405020304" pitchFamily="18" charset="0"/>
                <a:ea typeface="Times New Roman" panose="02020603050405020304" pitchFamily="18" charset="0"/>
              </a:rPr>
              <a:t>n hàng c</a:t>
            </a:r>
            <a:r>
              <a:rPr lang="en-US" sz="3000">
                <a:effectLst/>
                <a:latin typeface="Times New Roman" panose="02020603050405020304" pitchFamily="18" charset="0"/>
                <a:ea typeface="Times New Roman" panose="02020603050405020304" pitchFamily="18" charset="0"/>
              </a:rPr>
              <a:t>ấ</a:t>
            </a:r>
            <a:r>
              <a:rPr lang="vi-VN" sz="3000">
                <a:effectLst/>
                <a:latin typeface="Times New Roman" panose="02020603050405020304" pitchFamily="18" charset="0"/>
                <a:ea typeface="Times New Roman" panose="02020603050405020304" pitchFamily="18" charset="0"/>
              </a:rPr>
              <a:t>m; trốn thuế hoặc hối lộ cán bộ, công chức hải quan trong quá trình làm thủ tục hải quan;</a:t>
            </a:r>
            <a:endParaRPr lang="en-US" sz="3000">
              <a:effectLst/>
              <a:latin typeface="Times New Roman" panose="02020603050405020304" pitchFamily="18" charset="0"/>
              <a:ea typeface="Times New Roman" panose="02020603050405020304" pitchFamily="18" charset="0"/>
            </a:endParaRPr>
          </a:p>
          <a:p>
            <a:pPr marL="0" indent="0">
              <a:buNone/>
            </a:pPr>
            <a:endParaRPr lang="en-US" sz="3000"/>
          </a:p>
        </p:txBody>
      </p:sp>
    </p:spTree>
    <p:extLst>
      <p:ext uri="{BB962C8B-B14F-4D97-AF65-F5344CB8AC3E}">
        <p14:creationId xmlns:p14="http://schemas.microsoft.com/office/powerpoint/2010/main" val="9900660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8C93C-1D3A-87F0-F210-CA69501CE83D}"/>
              </a:ext>
            </a:extLst>
          </p:cNvPr>
          <p:cNvSpPr>
            <a:spLocks noGrp="1"/>
          </p:cNvSpPr>
          <p:nvPr>
            <p:ph idx="1"/>
          </p:nvPr>
        </p:nvSpPr>
        <p:spPr>
          <a:xfrm>
            <a:off x="267629" y="1690688"/>
            <a:ext cx="11597269" cy="4486275"/>
          </a:xfrm>
        </p:spPr>
        <p:txBody>
          <a:bodyPr>
            <a:noAutofit/>
          </a:bodyPr>
          <a:lstStyle/>
          <a:p>
            <a:pPr marL="0" indent="0">
              <a:spcBef>
                <a:spcPts val="600"/>
              </a:spcBef>
              <a:buNone/>
            </a:pPr>
            <a:r>
              <a:rPr lang="vi-VN" sz="3000">
                <a:effectLst/>
                <a:latin typeface="Times New Roman" panose="02020603050405020304" pitchFamily="18" charset="0"/>
                <a:ea typeface="Times New Roman" panose="02020603050405020304" pitchFamily="18" charset="0"/>
              </a:rPr>
              <a:t>c) Nhân viên đại lý làm thủ tục hải </a:t>
            </a:r>
            <a:r>
              <a:rPr lang="en-US" sz="3000">
                <a:effectLst/>
                <a:latin typeface="Times New Roman" panose="02020603050405020304" pitchFamily="18" charset="0"/>
                <a:ea typeface="Times New Roman" panose="02020603050405020304" pitchFamily="18" charset="0"/>
              </a:rPr>
              <a:t>qu</a:t>
            </a:r>
            <a:r>
              <a:rPr lang="vi-VN" sz="3000">
                <a:effectLst/>
                <a:latin typeface="Times New Roman" panose="02020603050405020304" pitchFamily="18" charset="0"/>
                <a:ea typeface="Times New Roman" panose="02020603050405020304" pitchFamily="18" charset="0"/>
              </a:rPr>
              <a:t>an cho người khác sử dụng m</a:t>
            </a:r>
            <a:r>
              <a:rPr lang="en-US" sz="3000">
                <a:effectLst/>
                <a:latin typeface="Times New Roman" panose="02020603050405020304" pitchFamily="18" charset="0"/>
                <a:ea typeface="Times New Roman" panose="02020603050405020304" pitchFamily="18" charset="0"/>
              </a:rPr>
              <a:t>ã</a:t>
            </a:r>
            <a:r>
              <a:rPr lang="vi-VN" sz="3000">
                <a:effectLst/>
                <a:latin typeface="Times New Roman" panose="02020603050405020304" pitchFamily="18" charset="0"/>
                <a:ea typeface="Times New Roman" panose="02020603050405020304" pitchFamily="18" charset="0"/>
              </a:rPr>
              <a:t> số của mình hoặc sử dụng mã </a:t>
            </a:r>
            <a:r>
              <a:rPr lang="en-US" sz="3000">
                <a:effectLst/>
                <a:latin typeface="Times New Roman" panose="02020603050405020304" pitchFamily="18" charset="0"/>
                <a:ea typeface="Times New Roman" panose="02020603050405020304" pitchFamily="18" charset="0"/>
              </a:rPr>
              <a:t>số</a:t>
            </a:r>
            <a:r>
              <a:rPr lang="vi-VN" sz="3000">
                <a:effectLst/>
                <a:latin typeface="Times New Roman" panose="02020603050405020304" pitchFamily="18" charset="0"/>
                <a:ea typeface="Times New Roman" panose="02020603050405020304" pitchFamily="18" charset="0"/>
              </a:rPr>
              <a:t> của người khác hoặc sử dụng m</a:t>
            </a:r>
            <a:r>
              <a:rPr lang="en-US" sz="3000">
                <a:effectLst/>
                <a:latin typeface="Times New Roman" panose="02020603050405020304" pitchFamily="18" charset="0"/>
                <a:ea typeface="Times New Roman" panose="02020603050405020304" pitchFamily="18" charset="0"/>
              </a:rPr>
              <a:t>ã</a:t>
            </a:r>
            <a:r>
              <a:rPr lang="vi-VN" sz="3000">
                <a:effectLst/>
                <a:latin typeface="Times New Roman" panose="02020603050405020304" pitchFamily="18" charset="0"/>
                <a:ea typeface="Times New Roman" panose="02020603050405020304" pitchFamily="18" charset="0"/>
              </a:rPr>
              <a:t> s</a:t>
            </a:r>
            <a:r>
              <a:rPr lang="en-US" sz="3000">
                <a:effectLst/>
                <a:latin typeface="Times New Roman" panose="02020603050405020304" pitchFamily="18" charset="0"/>
                <a:ea typeface="Times New Roman" panose="02020603050405020304" pitchFamily="18" charset="0"/>
              </a:rPr>
              <a:t>ố</a:t>
            </a:r>
            <a:r>
              <a:rPr lang="vi-VN" sz="3000">
                <a:effectLst/>
                <a:latin typeface="Times New Roman" panose="02020603050405020304" pitchFamily="18" charset="0"/>
                <a:ea typeface="Times New Roman" panose="02020603050405020304" pitchFamily="18" charset="0"/>
              </a:rPr>
              <a:t> không phải do T</a:t>
            </a:r>
            <a:r>
              <a:rPr lang="en-US" sz="3000">
                <a:effectLst/>
                <a:latin typeface="Times New Roman" panose="02020603050405020304" pitchFamily="18" charset="0"/>
                <a:ea typeface="Times New Roman" panose="02020603050405020304" pitchFamily="18" charset="0"/>
              </a:rPr>
              <a:t>ổ</a:t>
            </a:r>
            <a:r>
              <a:rPr lang="vi-VN" sz="3000">
                <a:effectLst/>
                <a:latin typeface="Times New Roman" panose="02020603050405020304" pitchFamily="18" charset="0"/>
                <a:ea typeface="Times New Roman" panose="02020603050405020304" pitchFamily="18" charset="0"/>
              </a:rPr>
              <a:t>ng cục trưởng Tổng cục Hải quan cấp đ</a:t>
            </a:r>
            <a:r>
              <a:rPr lang="en-US" sz="3000">
                <a:effectLst/>
                <a:latin typeface="Times New Roman" panose="02020603050405020304" pitchFamily="18" charset="0"/>
                <a:ea typeface="Times New Roman" panose="02020603050405020304" pitchFamily="18" charset="0"/>
              </a:rPr>
              <a:t>ể</a:t>
            </a:r>
            <a:r>
              <a:rPr lang="vi-VN" sz="3000">
                <a:effectLst/>
                <a:latin typeface="Times New Roman" panose="02020603050405020304" pitchFamily="18" charset="0"/>
                <a:ea typeface="Times New Roman" panose="02020603050405020304" pitchFamily="18" charset="0"/>
              </a:rPr>
              <a:t> làm thủ tục h</a:t>
            </a:r>
            <a:r>
              <a:rPr lang="en-US" sz="3000">
                <a:effectLst/>
                <a:latin typeface="Times New Roman" panose="02020603050405020304" pitchFamily="18" charset="0"/>
                <a:ea typeface="Times New Roman" panose="02020603050405020304" pitchFamily="18" charset="0"/>
              </a:rPr>
              <a:t>ả</a:t>
            </a:r>
            <a:r>
              <a:rPr lang="vi-VN" sz="3000">
                <a:effectLst/>
                <a:latin typeface="Times New Roman" panose="02020603050405020304" pitchFamily="18" charset="0"/>
                <a:ea typeface="Times New Roman" panose="02020603050405020304" pitchFamily="18" charset="0"/>
              </a:rPr>
              <a:t>i quan; hoặc cho người khác sử dụng hồ sơ của mình để thực hiện thủ tục công nhận đại </a:t>
            </a:r>
            <a:r>
              <a:rPr lang="en-US" sz="3000">
                <a:effectLst/>
                <a:latin typeface="Times New Roman" panose="02020603050405020304" pitchFamily="18" charset="0"/>
                <a:ea typeface="Times New Roman" panose="02020603050405020304" pitchFamily="18" charset="0"/>
              </a:rPr>
              <a:t>lý</a:t>
            </a:r>
            <a:r>
              <a:rPr lang="vi-VN" sz="3000">
                <a:effectLst/>
                <a:latin typeface="Times New Roman" panose="02020603050405020304" pitchFamily="18" charset="0"/>
                <a:ea typeface="Times New Roman" panose="02020603050405020304" pitchFamily="18" charset="0"/>
              </a:rPr>
              <a:t> làm thủ tục hải quan hoặc cấp mã nhân v</a:t>
            </a:r>
            <a:r>
              <a:rPr lang="en-US" sz="3000">
                <a:effectLst/>
                <a:latin typeface="Times New Roman" panose="02020603050405020304" pitchFamily="18" charset="0"/>
                <a:ea typeface="Times New Roman" panose="02020603050405020304" pitchFamily="18" charset="0"/>
              </a:rPr>
              <a:t>i</a:t>
            </a:r>
            <a:r>
              <a:rPr lang="vi-VN" sz="3000">
                <a:effectLst/>
                <a:latin typeface="Times New Roman" panose="02020603050405020304" pitchFamily="18" charset="0"/>
                <a:ea typeface="Times New Roman" panose="02020603050405020304" pitchFamily="18" charset="0"/>
              </a:rPr>
              <a:t>ên đại lý làm thủ tục hải quan;</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d) Nh</a:t>
            </a:r>
            <a:r>
              <a:rPr lang="en-US" sz="3000">
                <a:effectLst/>
                <a:latin typeface="Times New Roman" panose="02020603050405020304" pitchFamily="18" charset="0"/>
                <a:ea typeface="Times New Roman" panose="02020603050405020304" pitchFamily="18" charset="0"/>
              </a:rPr>
              <a:t>â</a:t>
            </a:r>
            <a:r>
              <a:rPr lang="vi-VN" sz="3000">
                <a:effectLst/>
                <a:latin typeface="Times New Roman" panose="02020603050405020304" pitchFamily="18" charset="0"/>
                <a:ea typeface="Times New Roman" panose="02020603050405020304" pitchFamily="18" charset="0"/>
              </a:rPr>
              <a:t>n viên đại lý làm thủ tục hải quan chuy</a:t>
            </a:r>
            <a:r>
              <a:rPr lang="en-US" sz="3000">
                <a:effectLst/>
                <a:latin typeface="Times New Roman" panose="02020603050405020304" pitchFamily="18" charset="0"/>
                <a:ea typeface="Times New Roman" panose="02020603050405020304" pitchFamily="18" charset="0"/>
              </a:rPr>
              <a:t>ể</a:t>
            </a:r>
            <a:r>
              <a:rPr lang="vi-VN" sz="3000">
                <a:effectLst/>
                <a:latin typeface="Times New Roman" panose="02020603050405020304" pitchFamily="18" charset="0"/>
                <a:ea typeface="Times New Roman" panose="02020603050405020304" pitchFamily="18" charset="0"/>
              </a:rPr>
              <a:t>n làm việc khác hoặc chuyển sang làm việc cho đại lý làm thủ tục hải quan khác hoặc chấm d</a:t>
            </a:r>
            <a:r>
              <a:rPr lang="en-US" sz="3000">
                <a:effectLst/>
                <a:latin typeface="Times New Roman" panose="02020603050405020304" pitchFamily="18" charset="0"/>
                <a:ea typeface="Times New Roman" panose="02020603050405020304" pitchFamily="18" charset="0"/>
              </a:rPr>
              <a:t>ứt</a:t>
            </a:r>
            <a:r>
              <a:rPr lang="vi-VN" sz="3000">
                <a:effectLst/>
                <a:latin typeface="Times New Roman" panose="02020603050405020304" pitchFamily="18" charset="0"/>
                <a:ea typeface="Times New Roman" panose="02020603050405020304" pitchFamily="18" charset="0"/>
              </a:rPr>
              <a:t> hợp đồng </a:t>
            </a:r>
            <a:r>
              <a:rPr lang="en-US" sz="3000">
                <a:effectLst/>
                <a:latin typeface="Times New Roman" panose="02020603050405020304" pitchFamily="18" charset="0"/>
                <a:ea typeface="Times New Roman" panose="02020603050405020304" pitchFamily="18" charset="0"/>
              </a:rPr>
              <a:t>l</a:t>
            </a:r>
            <a:r>
              <a:rPr lang="vi-VN" sz="3000">
                <a:effectLst/>
                <a:latin typeface="Times New Roman" panose="02020603050405020304" pitchFamily="18" charset="0"/>
                <a:ea typeface="Times New Roman" panose="02020603050405020304" pitchFamily="18" charset="0"/>
              </a:rPr>
              <a:t>ao độ</a:t>
            </a:r>
            <a:r>
              <a:rPr lang="en-US" sz="3000">
                <a:effectLst/>
                <a:latin typeface="Times New Roman" panose="02020603050405020304" pitchFamily="18" charset="0"/>
                <a:ea typeface="Times New Roman" panose="02020603050405020304" pitchFamily="18" charset="0"/>
              </a:rPr>
              <a:t>n</a:t>
            </a:r>
            <a:r>
              <a:rPr lang="vi-VN" sz="3000">
                <a:effectLst/>
                <a:latin typeface="Times New Roman" panose="02020603050405020304" pitchFamily="18" charset="0"/>
                <a:ea typeface="Times New Roman" panose="02020603050405020304" pitchFamily="18" charset="0"/>
              </a:rPr>
              <a:t>g; Nhân viên đại lý làm thủ tục hải quan kh</a:t>
            </a:r>
            <a:r>
              <a:rPr lang="en-US" sz="3000">
                <a:effectLst/>
                <a:latin typeface="Times New Roman" panose="02020603050405020304" pitchFamily="18" charset="0"/>
                <a:ea typeface="Times New Roman" panose="02020603050405020304" pitchFamily="18" charset="0"/>
              </a:rPr>
              <a:t>i</a:t>
            </a:r>
            <a:r>
              <a:rPr lang="vi-VN" sz="3000">
                <a:effectLst/>
                <a:latin typeface="Times New Roman" panose="02020603050405020304" pitchFamily="18" charset="0"/>
                <a:ea typeface="Times New Roman" panose="02020603050405020304" pitchFamily="18" charset="0"/>
              </a:rPr>
              <a:t> chuy</a:t>
            </a:r>
            <a:r>
              <a:rPr lang="en-US" sz="3000">
                <a:effectLst/>
                <a:latin typeface="Times New Roman" panose="02020603050405020304" pitchFamily="18" charset="0"/>
                <a:ea typeface="Times New Roman" panose="02020603050405020304" pitchFamily="18" charset="0"/>
              </a:rPr>
              <a:t>ể</a:t>
            </a:r>
            <a:r>
              <a:rPr lang="vi-VN" sz="3000">
                <a:effectLst/>
                <a:latin typeface="Times New Roman" panose="02020603050405020304" pitchFamily="18" charset="0"/>
                <a:ea typeface="Times New Roman" panose="02020603050405020304" pitchFamily="18" charset="0"/>
              </a:rPr>
              <a:t>n sang làm v</a:t>
            </a:r>
            <a:r>
              <a:rPr lang="en-US" sz="3000">
                <a:effectLst/>
                <a:latin typeface="Times New Roman" panose="02020603050405020304" pitchFamily="18" charset="0"/>
                <a:ea typeface="Times New Roman" panose="02020603050405020304" pitchFamily="18" charset="0"/>
              </a:rPr>
              <a:t>i</a:t>
            </a:r>
            <a:r>
              <a:rPr lang="vi-VN" sz="3000">
                <a:effectLst/>
                <a:latin typeface="Times New Roman" panose="02020603050405020304" pitchFamily="18" charset="0"/>
                <a:ea typeface="Times New Roman" panose="02020603050405020304" pitchFamily="18" charset="0"/>
              </a:rPr>
              <a:t>ệc cho đại lý làm thủ tục hải quan khác thì ph</a:t>
            </a:r>
            <a:r>
              <a:rPr lang="en-US" sz="3000">
                <a:effectLst/>
                <a:latin typeface="Times New Roman" panose="02020603050405020304" pitchFamily="18" charset="0"/>
                <a:ea typeface="Times New Roman" panose="02020603050405020304" pitchFamily="18" charset="0"/>
              </a:rPr>
              <a:t>ả</a:t>
            </a:r>
            <a:r>
              <a:rPr lang="vi-VN" sz="3000">
                <a:effectLst/>
                <a:latin typeface="Times New Roman" panose="02020603050405020304" pitchFamily="18" charset="0"/>
                <a:ea typeface="Times New Roman" panose="02020603050405020304" pitchFamily="18" charset="0"/>
              </a:rPr>
              <a:t>i thực hiện c</a:t>
            </a:r>
            <a:r>
              <a:rPr lang="en-US" sz="3000">
                <a:effectLst/>
                <a:latin typeface="Times New Roman" panose="02020603050405020304" pitchFamily="18" charset="0"/>
                <a:ea typeface="Times New Roman" panose="02020603050405020304" pitchFamily="18" charset="0"/>
              </a:rPr>
              <a:t>ấ</a:t>
            </a:r>
            <a:r>
              <a:rPr lang="vi-VN" sz="3000">
                <a:effectLst/>
                <a:latin typeface="Times New Roman" panose="02020603050405020304" pitchFamily="18" charset="0"/>
                <a:ea typeface="Times New Roman" panose="02020603050405020304" pitchFamily="18" charset="0"/>
              </a:rPr>
              <a:t>p m</a:t>
            </a:r>
            <a:r>
              <a:rPr lang="en-US" sz="3000">
                <a:effectLst/>
                <a:latin typeface="Times New Roman" panose="02020603050405020304" pitchFamily="18" charset="0"/>
                <a:ea typeface="Times New Roman" panose="02020603050405020304" pitchFamily="18" charset="0"/>
              </a:rPr>
              <a:t>ã</a:t>
            </a:r>
            <a:r>
              <a:rPr lang="vi-VN" sz="3000">
                <a:effectLst/>
                <a:latin typeface="Times New Roman" panose="02020603050405020304" pitchFamily="18" charset="0"/>
                <a:ea typeface="Times New Roman" panose="02020603050405020304" pitchFamily="18" charset="0"/>
              </a:rPr>
              <a:t> s</a:t>
            </a:r>
            <a:r>
              <a:rPr lang="en-US" sz="3000">
                <a:effectLst/>
                <a:latin typeface="Times New Roman" panose="02020603050405020304" pitchFamily="18" charset="0"/>
                <a:ea typeface="Times New Roman" panose="02020603050405020304" pitchFamily="18" charset="0"/>
              </a:rPr>
              <a:t>ố </a:t>
            </a:r>
            <a:r>
              <a:rPr lang="vi-VN" sz="3000">
                <a:effectLst/>
                <a:latin typeface="Times New Roman" panose="02020603050405020304" pitchFamily="18" charset="0"/>
                <a:ea typeface="Times New Roman" panose="02020603050405020304" pitchFamily="18" charset="0"/>
              </a:rPr>
              <a:t>mới theo quy định tại Thông tư này;</a:t>
            </a:r>
            <a:endParaRPr lang="en-US" sz="3000">
              <a:effectLst/>
              <a:latin typeface="Times New Roman" panose="02020603050405020304" pitchFamily="18" charset="0"/>
              <a:ea typeface="Times New Roman" panose="02020603050405020304" pitchFamily="18" charset="0"/>
            </a:endParaRPr>
          </a:p>
          <a:p>
            <a:pPr marL="0" indent="0">
              <a:buNone/>
            </a:pPr>
            <a:endParaRPr lang="en-US" sz="3000"/>
          </a:p>
        </p:txBody>
      </p:sp>
      <p:sp>
        <p:nvSpPr>
          <p:cNvPr id="7" name="Title 1">
            <a:extLst>
              <a:ext uri="{FF2B5EF4-FFF2-40B4-BE49-F238E27FC236}">
                <a16:creationId xmlns:a16="http://schemas.microsoft.com/office/drawing/2014/main" id="{5015045F-1932-A47C-2425-03B1ADB4E6F3}"/>
              </a:ext>
            </a:extLst>
          </p:cNvPr>
          <p:cNvSpPr>
            <a:spLocks noGrp="1"/>
          </p:cNvSpPr>
          <p:nvPr>
            <p:ph type="title"/>
          </p:nvPr>
        </p:nvSpPr>
        <p:spPr>
          <a:xfrm>
            <a:off x="267629" y="365125"/>
            <a:ext cx="11924371" cy="1325563"/>
          </a:xfrm>
        </p:spPr>
        <p:txBody>
          <a:bodyPr>
            <a:normAutofit/>
          </a:bodyPr>
          <a:lstStyle/>
          <a:p>
            <a:r>
              <a:rPr lang="en-US" sz="3800" b="1">
                <a:effectLst/>
                <a:latin typeface="Times New Roman" panose="02020603050405020304" pitchFamily="18" charset="0"/>
                <a:ea typeface="Times New Roman" panose="02020603050405020304" pitchFamily="18" charset="0"/>
              </a:rPr>
              <a:t>5. </a:t>
            </a:r>
            <a:r>
              <a:rPr lang="vi-VN" sz="3800" b="1">
                <a:effectLst/>
                <a:latin typeface="Times New Roman" panose="02020603050405020304" pitchFamily="18" charset="0"/>
                <a:ea typeface="Times New Roman" panose="02020603050405020304" pitchFamily="18" charset="0"/>
              </a:rPr>
              <a:t>Thu hồi mã số nhân vi</a:t>
            </a:r>
            <a:r>
              <a:rPr lang="en-US" sz="3800" b="1">
                <a:effectLst/>
                <a:latin typeface="Times New Roman" panose="02020603050405020304" pitchFamily="18" charset="0"/>
                <a:ea typeface="Times New Roman" panose="02020603050405020304" pitchFamily="18" charset="0"/>
              </a:rPr>
              <a:t>ê</a:t>
            </a:r>
            <a:r>
              <a:rPr lang="vi-VN" sz="3800" b="1">
                <a:effectLst/>
                <a:latin typeface="Times New Roman" panose="02020603050405020304" pitchFamily="18" charset="0"/>
                <a:ea typeface="Times New Roman" panose="02020603050405020304" pitchFamily="18" charset="0"/>
              </a:rPr>
              <a:t>n đại lý làm thủ tục h</a:t>
            </a:r>
            <a:r>
              <a:rPr lang="en-US" sz="3800" b="1">
                <a:effectLst/>
                <a:latin typeface="Times New Roman" panose="02020603050405020304" pitchFamily="18" charset="0"/>
                <a:ea typeface="Times New Roman" panose="02020603050405020304" pitchFamily="18" charset="0"/>
              </a:rPr>
              <a:t>ả</a:t>
            </a:r>
            <a:r>
              <a:rPr lang="vi-VN" sz="3800" b="1">
                <a:effectLst/>
                <a:latin typeface="Times New Roman" panose="02020603050405020304" pitchFamily="18" charset="0"/>
                <a:ea typeface="Times New Roman" panose="02020603050405020304" pitchFamily="18" charset="0"/>
              </a:rPr>
              <a:t>i quan</a:t>
            </a:r>
            <a:endParaRPr lang="en-US" sz="3800"/>
          </a:p>
        </p:txBody>
      </p:sp>
    </p:spTree>
    <p:extLst>
      <p:ext uri="{BB962C8B-B14F-4D97-AF65-F5344CB8AC3E}">
        <p14:creationId xmlns:p14="http://schemas.microsoft.com/office/powerpoint/2010/main" val="15257132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895EBE-347C-5A99-A346-031124879151}"/>
              </a:ext>
            </a:extLst>
          </p:cNvPr>
          <p:cNvSpPr>
            <a:spLocks noGrp="1"/>
          </p:cNvSpPr>
          <p:nvPr>
            <p:ph idx="1"/>
          </p:nvPr>
        </p:nvSpPr>
        <p:spPr>
          <a:xfrm>
            <a:off x="546410" y="1825625"/>
            <a:ext cx="11285034" cy="4351338"/>
          </a:xfrm>
        </p:spPr>
        <p:txBody>
          <a:bodyPr>
            <a:normAutofit/>
          </a:bodyPr>
          <a:lstStyle/>
          <a:p>
            <a:pPr marL="0" indent="0">
              <a:spcBef>
                <a:spcPts val="600"/>
              </a:spcBef>
              <a:buNone/>
            </a:pPr>
            <a:r>
              <a:rPr lang="vi-VN" sz="3000">
                <a:effectLst/>
                <a:latin typeface="Times New Roman" panose="02020603050405020304" pitchFamily="18" charset="0"/>
                <a:ea typeface="Times New Roman" panose="02020603050405020304" pitchFamily="18" charset="0"/>
              </a:rPr>
              <a:t>đ) Đại lý làm thủ tục hải quan bị chấ</a:t>
            </a:r>
            <a:r>
              <a:rPr lang="en-US" sz="3000">
                <a:effectLst/>
                <a:latin typeface="Times New Roman" panose="02020603050405020304" pitchFamily="18" charset="0"/>
                <a:ea typeface="Times New Roman" panose="02020603050405020304" pitchFamily="18" charset="0"/>
              </a:rPr>
              <a:t>m</a:t>
            </a:r>
            <a:r>
              <a:rPr lang="vi-VN" sz="3000">
                <a:effectLst/>
                <a:latin typeface="Times New Roman" panose="02020603050405020304" pitchFamily="18" charset="0"/>
                <a:ea typeface="Times New Roman" panose="02020603050405020304" pitchFamily="18" charset="0"/>
              </a:rPr>
              <a:t> dứt hoạt động;</a:t>
            </a:r>
            <a:endParaRPr lang="en-US" sz="3000">
              <a:effectLst/>
              <a:latin typeface="Times New Roman" panose="02020603050405020304" pitchFamily="18" charset="0"/>
              <a:ea typeface="Times New Roman" panose="02020603050405020304" pitchFamily="18" charset="0"/>
            </a:endParaRPr>
          </a:p>
          <a:p>
            <a:pPr marL="0" indent="0">
              <a:spcBef>
                <a:spcPts val="600"/>
              </a:spcBef>
              <a:buNone/>
            </a:pPr>
            <a:r>
              <a:rPr lang="vi-VN" sz="3000">
                <a:effectLst/>
                <a:latin typeface="Times New Roman" panose="02020603050405020304" pitchFamily="18" charset="0"/>
                <a:ea typeface="Times New Roman" panose="02020603050405020304" pitchFamily="18" charset="0"/>
              </a:rPr>
              <a:t>e) Nh</a:t>
            </a:r>
            <a:r>
              <a:rPr lang="en-US" sz="3000">
                <a:effectLst/>
                <a:latin typeface="Times New Roman" panose="02020603050405020304" pitchFamily="18" charset="0"/>
                <a:ea typeface="Times New Roman" panose="02020603050405020304" pitchFamily="18" charset="0"/>
              </a:rPr>
              <a:t>â</a:t>
            </a:r>
            <a:r>
              <a:rPr lang="vi-VN" sz="3000">
                <a:effectLst/>
                <a:latin typeface="Times New Roman" panose="02020603050405020304" pitchFamily="18" charset="0"/>
                <a:ea typeface="Times New Roman" panose="02020603050405020304" pitchFamily="18" charset="0"/>
              </a:rPr>
              <a:t>n viên đại lý làm thủ tục hải quan sử dụng mã số đã hết thời hạn hiệu lực để làm thủ tục hải quan. Nhân viên đại lý làm thủ tục hải quan bị thu hồi mã s</a:t>
            </a:r>
            <a:r>
              <a:rPr lang="en-US" sz="3000">
                <a:effectLst/>
                <a:latin typeface="Times New Roman" panose="02020603050405020304" pitchFamily="18" charset="0"/>
                <a:ea typeface="Times New Roman" panose="02020603050405020304" pitchFamily="18" charset="0"/>
              </a:rPr>
              <a:t>ố</a:t>
            </a:r>
            <a:r>
              <a:rPr lang="vi-VN" sz="3000">
                <a:effectLst/>
                <a:latin typeface="Times New Roman" panose="02020603050405020304" pitchFamily="18" charset="0"/>
                <a:ea typeface="Times New Roman" panose="02020603050405020304" pitchFamily="18" charset="0"/>
              </a:rPr>
              <a:t> thuộc trường hợp này phải thực hiện theo quy định tại khoản 2 Điều này.</a:t>
            </a:r>
            <a:endParaRPr lang="en-US" sz="3000">
              <a:effectLst/>
              <a:latin typeface="Times New Roman" panose="02020603050405020304" pitchFamily="18" charset="0"/>
              <a:ea typeface="Times New Roman" panose="02020603050405020304" pitchFamily="18" charset="0"/>
            </a:endParaRPr>
          </a:p>
          <a:p>
            <a:pPr marL="0" indent="0">
              <a:buNone/>
            </a:pPr>
            <a:endParaRPr lang="en-US" sz="3000"/>
          </a:p>
        </p:txBody>
      </p:sp>
      <p:sp>
        <p:nvSpPr>
          <p:cNvPr id="7" name="Title 1">
            <a:extLst>
              <a:ext uri="{FF2B5EF4-FFF2-40B4-BE49-F238E27FC236}">
                <a16:creationId xmlns:a16="http://schemas.microsoft.com/office/drawing/2014/main" id="{89101BFD-6CBC-5DD2-22DA-55A1ACC9174F}"/>
              </a:ext>
            </a:extLst>
          </p:cNvPr>
          <p:cNvSpPr>
            <a:spLocks noGrp="1"/>
          </p:cNvSpPr>
          <p:nvPr>
            <p:ph type="title"/>
          </p:nvPr>
        </p:nvSpPr>
        <p:spPr>
          <a:xfrm>
            <a:off x="267629" y="365125"/>
            <a:ext cx="11924371" cy="1325563"/>
          </a:xfrm>
        </p:spPr>
        <p:txBody>
          <a:bodyPr>
            <a:normAutofit/>
          </a:bodyPr>
          <a:lstStyle/>
          <a:p>
            <a:r>
              <a:rPr lang="en-US" sz="3800" b="1">
                <a:effectLst/>
                <a:latin typeface="Times New Roman" panose="02020603050405020304" pitchFamily="18" charset="0"/>
                <a:ea typeface="Times New Roman" panose="02020603050405020304" pitchFamily="18" charset="0"/>
              </a:rPr>
              <a:t>5. </a:t>
            </a:r>
            <a:r>
              <a:rPr lang="vi-VN" sz="3800" b="1">
                <a:effectLst/>
                <a:latin typeface="Times New Roman" panose="02020603050405020304" pitchFamily="18" charset="0"/>
                <a:ea typeface="Times New Roman" panose="02020603050405020304" pitchFamily="18" charset="0"/>
              </a:rPr>
              <a:t>Thu hồi mã số nhân vi</a:t>
            </a:r>
            <a:r>
              <a:rPr lang="en-US" sz="3800" b="1">
                <a:effectLst/>
                <a:latin typeface="Times New Roman" panose="02020603050405020304" pitchFamily="18" charset="0"/>
                <a:ea typeface="Times New Roman" panose="02020603050405020304" pitchFamily="18" charset="0"/>
              </a:rPr>
              <a:t>ê</a:t>
            </a:r>
            <a:r>
              <a:rPr lang="vi-VN" sz="3800" b="1">
                <a:effectLst/>
                <a:latin typeface="Times New Roman" panose="02020603050405020304" pitchFamily="18" charset="0"/>
                <a:ea typeface="Times New Roman" panose="02020603050405020304" pitchFamily="18" charset="0"/>
              </a:rPr>
              <a:t>n đại lý làm thủ tục h</a:t>
            </a:r>
            <a:r>
              <a:rPr lang="en-US" sz="3800" b="1">
                <a:effectLst/>
                <a:latin typeface="Times New Roman" panose="02020603050405020304" pitchFamily="18" charset="0"/>
                <a:ea typeface="Times New Roman" panose="02020603050405020304" pitchFamily="18" charset="0"/>
              </a:rPr>
              <a:t>ả</a:t>
            </a:r>
            <a:r>
              <a:rPr lang="vi-VN" sz="3800" b="1">
                <a:effectLst/>
                <a:latin typeface="Times New Roman" panose="02020603050405020304" pitchFamily="18" charset="0"/>
                <a:ea typeface="Times New Roman" panose="02020603050405020304" pitchFamily="18" charset="0"/>
              </a:rPr>
              <a:t>i quan</a:t>
            </a:r>
            <a:endParaRPr lang="en-US" sz="3800"/>
          </a:p>
        </p:txBody>
      </p:sp>
    </p:spTree>
    <p:extLst>
      <p:ext uri="{BB962C8B-B14F-4D97-AF65-F5344CB8AC3E}">
        <p14:creationId xmlns:p14="http://schemas.microsoft.com/office/powerpoint/2010/main" val="18484116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B25CE11A-5664-0428-48D0-8661D39A2798}"/>
              </a:ext>
            </a:extLst>
          </p:cNvPr>
          <p:cNvSpPr>
            <a:spLocks noGrp="1"/>
          </p:cNvSpPr>
          <p:nvPr>
            <p:ph type="title"/>
          </p:nvPr>
        </p:nvSpPr>
        <p:spPr>
          <a:xfrm>
            <a:off x="206829" y="365125"/>
            <a:ext cx="11982123" cy="1325563"/>
          </a:xfrm>
        </p:spPr>
        <p:txBody>
          <a:bodyPr>
            <a:normAutofit/>
          </a:bodyPr>
          <a:lstStyle/>
          <a:p>
            <a:r>
              <a:rPr lang="en-US" sz="4200" b="1">
                <a:effectLst/>
                <a:latin typeface="Times New Roman" panose="02020603050405020304" pitchFamily="18" charset="0"/>
                <a:ea typeface="Times New Roman" panose="02020603050405020304" pitchFamily="18" charset="0"/>
              </a:rPr>
              <a:t>5. </a:t>
            </a:r>
            <a:r>
              <a:rPr lang="vi-VN" sz="4200" b="1">
                <a:effectLst/>
                <a:latin typeface="Times New Roman" panose="02020603050405020304" pitchFamily="18" charset="0"/>
                <a:ea typeface="Times New Roman" panose="02020603050405020304" pitchFamily="18" charset="0"/>
              </a:rPr>
              <a:t>Thu hồi mã số nhân vi</a:t>
            </a:r>
            <a:r>
              <a:rPr lang="en-US" sz="4200" b="1">
                <a:effectLst/>
                <a:latin typeface="Times New Roman" panose="02020603050405020304" pitchFamily="18" charset="0"/>
                <a:ea typeface="Times New Roman" panose="02020603050405020304" pitchFamily="18" charset="0"/>
              </a:rPr>
              <a:t>ê</a:t>
            </a:r>
            <a:r>
              <a:rPr lang="vi-VN" sz="4200" b="1">
                <a:effectLst/>
                <a:latin typeface="Times New Roman" panose="02020603050405020304" pitchFamily="18" charset="0"/>
                <a:ea typeface="Times New Roman" panose="02020603050405020304" pitchFamily="18" charset="0"/>
              </a:rPr>
              <a:t>n đại lý làm thủ tục h</a:t>
            </a:r>
            <a:r>
              <a:rPr lang="en-US" sz="4200" b="1">
                <a:effectLst/>
                <a:latin typeface="Times New Roman" panose="02020603050405020304" pitchFamily="18" charset="0"/>
                <a:ea typeface="Times New Roman" panose="02020603050405020304" pitchFamily="18" charset="0"/>
              </a:rPr>
              <a:t>ả</a:t>
            </a:r>
            <a:r>
              <a:rPr lang="vi-VN" sz="4200" b="1">
                <a:effectLst/>
                <a:latin typeface="Times New Roman" panose="02020603050405020304" pitchFamily="18" charset="0"/>
                <a:ea typeface="Times New Roman" panose="02020603050405020304" pitchFamily="18" charset="0"/>
              </a:rPr>
              <a:t>i quan</a:t>
            </a:r>
            <a:endParaRPr lang="en-US" sz="4200"/>
          </a:p>
        </p:txBody>
      </p:sp>
      <p:sp>
        <p:nvSpPr>
          <p:cNvPr id="29"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07467C1-8591-327C-7C92-3D7A815CB7D0}"/>
              </a:ext>
            </a:extLst>
          </p:cNvPr>
          <p:cNvSpPr>
            <a:spLocks noGrp="1"/>
          </p:cNvSpPr>
          <p:nvPr>
            <p:ph idx="1"/>
          </p:nvPr>
        </p:nvSpPr>
        <p:spPr>
          <a:xfrm>
            <a:off x="206829" y="1929383"/>
            <a:ext cx="11713028" cy="4779700"/>
          </a:xfrm>
        </p:spPr>
        <p:txBody>
          <a:bodyPr>
            <a:noAutofit/>
          </a:bodyPr>
          <a:lstStyle/>
          <a:p>
            <a:pPr marL="0" indent="0">
              <a:buNone/>
            </a:pPr>
            <a:r>
              <a:rPr lang="vi-VN" sz="2500" i="1">
                <a:effectLst/>
                <a:latin typeface="Times New Roman" panose="02020603050405020304" pitchFamily="18" charset="0"/>
                <a:ea typeface="Times New Roman" panose="02020603050405020304" pitchFamily="18" charset="0"/>
              </a:rPr>
              <a:t>Thủ tục thu hồi mã số nhân viên đại lý làm thủ tục hải quan</a:t>
            </a:r>
            <a:r>
              <a:rPr lang="en-US" sz="2500" i="1">
                <a:effectLst/>
                <a:latin typeface="Times New Roman" panose="02020603050405020304" pitchFamily="18" charset="0"/>
                <a:ea typeface="Times New Roman" panose="02020603050405020304" pitchFamily="18" charset="0"/>
              </a:rPr>
              <a:t>:</a:t>
            </a:r>
          </a:p>
          <a:p>
            <a:pPr marL="0" indent="0">
              <a:spcBef>
                <a:spcPts val="600"/>
              </a:spcBef>
              <a:buNone/>
            </a:pPr>
            <a:r>
              <a:rPr lang="vi-VN" sz="2500">
                <a:effectLst/>
                <a:latin typeface="Times New Roman" panose="02020603050405020304" pitchFamily="18" charset="0"/>
                <a:ea typeface="Times New Roman" panose="02020603050405020304" pitchFamily="18" charset="0"/>
              </a:rPr>
              <a:t>a) Đại lý làm thủ tục hải quan c</a:t>
            </a:r>
            <a:r>
              <a:rPr lang="en-US" sz="2500">
                <a:effectLst/>
                <a:latin typeface="Times New Roman" panose="02020603050405020304" pitchFamily="18" charset="0"/>
                <a:ea typeface="Times New Roman" panose="02020603050405020304" pitchFamily="18" charset="0"/>
              </a:rPr>
              <a:t>ó</a:t>
            </a:r>
            <a:r>
              <a:rPr lang="vi-VN" sz="2500">
                <a:effectLst/>
                <a:latin typeface="Times New Roman" panose="02020603050405020304" pitchFamily="18" charset="0"/>
                <a:ea typeface="Times New Roman" panose="02020603050405020304" pitchFamily="18" charset="0"/>
              </a:rPr>
              <a:t> Đơn </a:t>
            </a:r>
            <a:r>
              <a:rPr lang="en-US" sz="2500">
                <a:effectLst/>
                <a:latin typeface="Times New Roman" panose="02020603050405020304" pitchFamily="18" charset="0"/>
                <a:ea typeface="Times New Roman" panose="02020603050405020304" pitchFamily="18" charset="0"/>
              </a:rPr>
              <a:t>đ</a:t>
            </a:r>
            <a:r>
              <a:rPr lang="vi-VN" sz="2500">
                <a:effectLst/>
                <a:latin typeface="Times New Roman" panose="02020603050405020304" pitchFamily="18" charset="0"/>
                <a:ea typeface="Times New Roman" panose="02020603050405020304" pitchFamily="18" charset="0"/>
              </a:rPr>
              <a:t>ề ngh</a:t>
            </a:r>
            <a:r>
              <a:rPr lang="en-US" sz="2500">
                <a:effectLst/>
                <a:latin typeface="Times New Roman" panose="02020603050405020304" pitchFamily="18" charset="0"/>
                <a:ea typeface="Times New Roman" panose="02020603050405020304" pitchFamily="18" charset="0"/>
              </a:rPr>
              <a:t>ị</a:t>
            </a:r>
            <a:r>
              <a:rPr lang="vi-VN" sz="2500">
                <a:effectLst/>
                <a:latin typeface="Times New Roman" panose="02020603050405020304" pitchFamily="18" charset="0"/>
                <a:ea typeface="Times New Roman" panose="02020603050405020304" pitchFamily="18" charset="0"/>
              </a:rPr>
              <a:t> Tổng cục Hải quan thực hiện việc thu hồi mã số nhân viên đại lý làm thủ tục hải quan, t</a:t>
            </a:r>
            <a:r>
              <a:rPr lang="en-US" sz="2500">
                <a:effectLst/>
                <a:latin typeface="Times New Roman" panose="02020603050405020304" pitchFamily="18" charset="0"/>
                <a:ea typeface="Times New Roman" panose="02020603050405020304" pitchFamily="18" charset="0"/>
              </a:rPr>
              <a:t>à</a:t>
            </a:r>
            <a:r>
              <a:rPr lang="vi-VN" sz="2500">
                <a:effectLst/>
                <a:latin typeface="Times New Roman" panose="02020603050405020304" pitchFamily="18" charset="0"/>
                <a:ea typeface="Times New Roman" panose="02020603050405020304" pitchFamily="18" charset="0"/>
              </a:rPr>
              <a:t>i khoản kết nối hệ thống xử lý d</a:t>
            </a:r>
            <a:r>
              <a:rPr lang="en-US" sz="2500">
                <a:effectLst/>
                <a:latin typeface="Times New Roman" panose="02020603050405020304" pitchFamily="18" charset="0"/>
                <a:ea typeface="Times New Roman" panose="02020603050405020304" pitchFamily="18" charset="0"/>
              </a:rPr>
              <a:t>ữ</a:t>
            </a:r>
            <a:r>
              <a:rPr lang="vi-VN" sz="2500">
                <a:effectLst/>
                <a:latin typeface="Times New Roman" panose="02020603050405020304" pitchFamily="18" charset="0"/>
                <a:ea typeface="Times New Roman" panose="02020603050405020304" pitchFamily="18" charset="0"/>
              </a:rPr>
              <a:t> liệu hải quan điện tử theo M</a:t>
            </a:r>
            <a:r>
              <a:rPr lang="en-US" sz="2500">
                <a:effectLst/>
                <a:latin typeface="Times New Roman" panose="02020603050405020304" pitchFamily="18" charset="0"/>
                <a:ea typeface="Times New Roman" panose="02020603050405020304" pitchFamily="18" charset="0"/>
              </a:rPr>
              <a:t>ẫ</a:t>
            </a:r>
            <a:r>
              <a:rPr lang="vi-VN" sz="2500">
                <a:effectLst/>
                <a:latin typeface="Times New Roman" panose="02020603050405020304" pitchFamily="18" charset="0"/>
                <a:ea typeface="Times New Roman" panose="02020603050405020304" pitchFamily="18" charset="0"/>
              </a:rPr>
              <a:t>u số 07C ban hành kèm theo Thông tư này đối với các trường hợp quy </a:t>
            </a:r>
            <a:r>
              <a:rPr lang="en-US" sz="2500">
                <a:effectLst/>
                <a:latin typeface="Times New Roman" panose="02020603050405020304" pitchFamily="18" charset="0"/>
                <a:ea typeface="Times New Roman" panose="02020603050405020304" pitchFamily="18" charset="0"/>
              </a:rPr>
              <a:t>đ</a:t>
            </a:r>
            <a:r>
              <a:rPr lang="vi-VN" sz="2500">
                <a:effectLst/>
                <a:latin typeface="Times New Roman" panose="02020603050405020304" pitchFamily="18" charset="0"/>
                <a:ea typeface="Times New Roman" panose="02020603050405020304" pitchFamily="18" charset="0"/>
              </a:rPr>
              <a:t>ịnh tại khoản 1 Điều này trong thời hạn 05 ngày kể từ ngày phát sinh.</a:t>
            </a:r>
            <a:endParaRPr lang="en-US" sz="2500">
              <a:effectLst/>
              <a:latin typeface="Times New Roman" panose="02020603050405020304" pitchFamily="18" charset="0"/>
              <a:ea typeface="Times New Roman" panose="02020603050405020304" pitchFamily="18" charset="0"/>
            </a:endParaRPr>
          </a:p>
          <a:p>
            <a:pPr marL="0" indent="0">
              <a:spcBef>
                <a:spcPts val="600"/>
              </a:spcBef>
              <a:buNone/>
            </a:pPr>
            <a:r>
              <a:rPr lang="vi-VN" sz="2500">
                <a:effectLst/>
                <a:latin typeface="Times New Roman" panose="02020603050405020304" pitchFamily="18" charset="0"/>
                <a:ea typeface="Times New Roman" panose="02020603050405020304" pitchFamily="18" charset="0"/>
              </a:rPr>
              <a:t>b) Trong quá trình quản lý hoặc khi kiểm tra phát hiện vi phạm thì sau khi xử l</a:t>
            </a:r>
            <a:r>
              <a:rPr lang="en-US" sz="2500">
                <a:effectLst/>
                <a:latin typeface="Times New Roman" panose="02020603050405020304" pitchFamily="18" charset="0"/>
                <a:ea typeface="Times New Roman" panose="02020603050405020304" pitchFamily="18" charset="0"/>
              </a:rPr>
              <a:t>ý </a:t>
            </a:r>
            <a:r>
              <a:rPr lang="vi-VN" sz="2500">
                <a:effectLst/>
                <a:latin typeface="Times New Roman" panose="02020603050405020304" pitchFamily="18" charset="0"/>
                <a:ea typeface="Times New Roman" panose="02020603050405020304" pitchFamily="18" charset="0"/>
              </a:rPr>
              <a:t>vi phạm, Cục hải quan t</a:t>
            </a:r>
            <a:r>
              <a:rPr lang="en-US" sz="2500">
                <a:effectLst/>
                <a:latin typeface="Times New Roman" panose="02020603050405020304" pitchFamily="18" charset="0"/>
                <a:ea typeface="Times New Roman" panose="02020603050405020304" pitchFamily="18" charset="0"/>
              </a:rPr>
              <a:t>ỉ</a:t>
            </a:r>
            <a:r>
              <a:rPr lang="vi-VN" sz="2500">
                <a:effectLst/>
                <a:latin typeface="Times New Roman" panose="02020603050405020304" pitchFamily="18" charset="0"/>
                <a:ea typeface="Times New Roman" panose="02020603050405020304" pitchFamily="18" charset="0"/>
              </a:rPr>
              <a:t>nh, thành phố báo cáo Tổng cục Hải quan </a:t>
            </a:r>
            <a:r>
              <a:rPr lang="en-US" sz="2500">
                <a:effectLst/>
                <a:latin typeface="Times New Roman" panose="02020603050405020304" pitchFamily="18" charset="0"/>
                <a:ea typeface="Times New Roman" panose="02020603050405020304" pitchFamily="18" charset="0"/>
              </a:rPr>
              <a:t>đ</a:t>
            </a:r>
            <a:r>
              <a:rPr lang="vi-VN" sz="2500">
                <a:effectLst/>
                <a:latin typeface="Times New Roman" panose="02020603050405020304" pitchFamily="18" charset="0"/>
                <a:ea typeface="Times New Roman" panose="02020603050405020304" pitchFamily="18" charset="0"/>
              </a:rPr>
              <a:t>ể thu hồi mã s</a:t>
            </a:r>
            <a:r>
              <a:rPr lang="en-US" sz="2500">
                <a:effectLst/>
                <a:latin typeface="Times New Roman" panose="02020603050405020304" pitchFamily="18" charset="0"/>
                <a:ea typeface="Times New Roman" panose="02020603050405020304" pitchFamily="18" charset="0"/>
              </a:rPr>
              <a:t>ố</a:t>
            </a:r>
            <a:r>
              <a:rPr lang="vi-VN" sz="2500">
                <a:effectLst/>
                <a:latin typeface="Times New Roman" panose="02020603050405020304" pitchFamily="18" charset="0"/>
                <a:ea typeface="Times New Roman" panose="02020603050405020304" pitchFamily="18" charset="0"/>
              </a:rPr>
              <a:t> nh</a:t>
            </a:r>
            <a:r>
              <a:rPr lang="en-US" sz="2500">
                <a:effectLst/>
                <a:latin typeface="Times New Roman" panose="02020603050405020304" pitchFamily="18" charset="0"/>
                <a:ea typeface="Times New Roman" panose="02020603050405020304" pitchFamily="18" charset="0"/>
              </a:rPr>
              <a:t>â</a:t>
            </a:r>
            <a:r>
              <a:rPr lang="vi-VN" sz="2500">
                <a:effectLst/>
                <a:latin typeface="Times New Roman" panose="02020603050405020304" pitchFamily="18" charset="0"/>
                <a:ea typeface="Times New Roman" panose="02020603050405020304" pitchFamily="18" charset="0"/>
              </a:rPr>
              <a:t>n viên đại lý làm thủ tục hả</a:t>
            </a:r>
            <a:r>
              <a:rPr lang="en-US" sz="2500">
                <a:effectLst/>
                <a:latin typeface="Times New Roman" panose="02020603050405020304" pitchFamily="18" charset="0"/>
                <a:ea typeface="Times New Roman" panose="02020603050405020304" pitchFamily="18" charset="0"/>
              </a:rPr>
              <a:t>i</a:t>
            </a:r>
            <a:r>
              <a:rPr lang="vi-VN" sz="2500">
                <a:effectLst/>
                <a:latin typeface="Times New Roman" panose="02020603050405020304" pitchFamily="18" charset="0"/>
                <a:ea typeface="Times New Roman" panose="02020603050405020304" pitchFamily="18" charset="0"/>
              </a:rPr>
              <a:t> quan theo quy định tại Điều này.</a:t>
            </a:r>
            <a:endParaRPr lang="en-US" sz="2500">
              <a:effectLst/>
              <a:latin typeface="Times New Roman" panose="02020603050405020304" pitchFamily="18" charset="0"/>
              <a:ea typeface="Times New Roman" panose="02020603050405020304" pitchFamily="18" charset="0"/>
            </a:endParaRPr>
          </a:p>
          <a:p>
            <a:pPr marL="0" indent="0">
              <a:spcBef>
                <a:spcPts val="600"/>
              </a:spcBef>
              <a:buNone/>
            </a:pPr>
            <a:r>
              <a:rPr lang="vi-VN" sz="2500">
                <a:effectLst/>
                <a:latin typeface="Times New Roman" panose="02020603050405020304" pitchFamily="18" charset="0"/>
                <a:ea typeface="Times New Roman" panose="02020603050405020304" pitchFamily="18" charset="0"/>
              </a:rPr>
              <a:t>c) Trong thời hạn 05 ngày làm việc kể từ ngày nhận </a:t>
            </a:r>
            <a:r>
              <a:rPr lang="en-US" sz="2500">
                <a:effectLst/>
                <a:latin typeface="Times New Roman" panose="02020603050405020304" pitchFamily="18" charset="0"/>
                <a:ea typeface="Times New Roman" panose="02020603050405020304" pitchFamily="18" charset="0"/>
              </a:rPr>
              <a:t>đ</a:t>
            </a:r>
            <a:r>
              <a:rPr lang="vi-VN" sz="2500">
                <a:effectLst/>
                <a:latin typeface="Times New Roman" panose="02020603050405020304" pitchFamily="18" charset="0"/>
                <a:ea typeface="Times New Roman" panose="02020603050405020304" pitchFamily="18" charset="0"/>
              </a:rPr>
              <a:t>ược </a:t>
            </a:r>
            <a:r>
              <a:rPr lang="en-US" sz="2500">
                <a:effectLst/>
                <a:latin typeface="Times New Roman" panose="02020603050405020304" pitchFamily="18" charset="0"/>
                <a:ea typeface="Times New Roman" panose="02020603050405020304" pitchFamily="18" charset="0"/>
              </a:rPr>
              <a:t>đ</a:t>
            </a:r>
            <a:r>
              <a:rPr lang="vi-VN" sz="2500">
                <a:effectLst/>
                <a:latin typeface="Times New Roman" panose="02020603050405020304" pitchFamily="18" charset="0"/>
                <a:ea typeface="Times New Roman" panose="02020603050405020304" pitchFamily="18" charset="0"/>
              </a:rPr>
              <a:t>ề nghị của đại lý làm thủ tục hải quan hoặc báo c</a:t>
            </a:r>
            <a:r>
              <a:rPr lang="en-US" sz="2500">
                <a:effectLst/>
                <a:latin typeface="Times New Roman" panose="02020603050405020304" pitchFamily="18" charset="0"/>
                <a:ea typeface="Times New Roman" panose="02020603050405020304" pitchFamily="18" charset="0"/>
              </a:rPr>
              <a:t>á</a:t>
            </a:r>
            <a:r>
              <a:rPr lang="vi-VN" sz="2500">
                <a:effectLst/>
                <a:latin typeface="Times New Roman" panose="02020603050405020304" pitchFamily="18" charset="0"/>
                <a:ea typeface="Times New Roman" panose="02020603050405020304" pitchFamily="18" charset="0"/>
              </a:rPr>
              <a:t>o của Cục hải quan tỉnh, thành phố hoặc</a:t>
            </a:r>
            <a:r>
              <a:rPr lang="en-US" sz="2500">
                <a:effectLst/>
                <a:latin typeface="Times New Roman" panose="02020603050405020304" pitchFamily="18" charset="0"/>
                <a:ea typeface="Times New Roman" panose="02020603050405020304" pitchFamily="18" charset="0"/>
              </a:rPr>
              <a:t> </a:t>
            </a:r>
            <a:r>
              <a:rPr lang="vi-VN" sz="2500">
                <a:effectLst/>
                <a:latin typeface="Times New Roman" panose="02020603050405020304" pitchFamily="18" charset="0"/>
                <a:ea typeface="Times New Roman" panose="02020603050405020304" pitchFamily="18" charset="0"/>
              </a:rPr>
              <a:t>thông báo của các c</a:t>
            </a:r>
            <a:r>
              <a:rPr lang="en-US" sz="2500">
                <a:effectLst/>
                <a:latin typeface="Times New Roman" panose="02020603050405020304" pitchFamily="18" charset="0"/>
                <a:ea typeface="Times New Roman" panose="02020603050405020304" pitchFamily="18" charset="0"/>
              </a:rPr>
              <a:t>ơ</a:t>
            </a:r>
            <a:r>
              <a:rPr lang="vi-VN" sz="2500">
                <a:effectLst/>
                <a:latin typeface="Times New Roman" panose="02020603050405020304" pitchFamily="18" charset="0"/>
                <a:ea typeface="Times New Roman" panose="02020603050405020304" pitchFamily="18" charset="0"/>
              </a:rPr>
              <a:t> quan quản lý nhà nước khác, Tổng cục tr</a:t>
            </a:r>
            <a:r>
              <a:rPr lang="en-US" sz="2500">
                <a:effectLst/>
                <a:latin typeface="Times New Roman" panose="02020603050405020304" pitchFamily="18" charset="0"/>
                <a:ea typeface="Times New Roman" panose="02020603050405020304" pitchFamily="18" charset="0"/>
              </a:rPr>
              <a:t>ư</a:t>
            </a:r>
            <a:r>
              <a:rPr lang="vi-VN" sz="2500">
                <a:effectLst/>
                <a:latin typeface="Times New Roman" panose="02020603050405020304" pitchFamily="18" charset="0"/>
                <a:ea typeface="Times New Roman" panose="02020603050405020304" pitchFamily="18" charset="0"/>
              </a:rPr>
              <a:t>ởng Tổng cục Hải quan ra quyết định thu hồi mã s</a:t>
            </a:r>
            <a:r>
              <a:rPr lang="en-US" sz="2500">
                <a:effectLst/>
                <a:latin typeface="Times New Roman" panose="02020603050405020304" pitchFamily="18" charset="0"/>
                <a:ea typeface="Times New Roman" panose="02020603050405020304" pitchFamily="18" charset="0"/>
              </a:rPr>
              <a:t>ố</a:t>
            </a:r>
            <a:r>
              <a:rPr lang="vi-VN" sz="2500">
                <a:effectLst/>
                <a:latin typeface="Times New Roman" panose="02020603050405020304" pitchFamily="18" charset="0"/>
                <a:ea typeface="Times New Roman" panose="02020603050405020304" pitchFamily="18" charset="0"/>
              </a:rPr>
              <a:t> nhân vi</a:t>
            </a:r>
            <a:r>
              <a:rPr lang="en-US" sz="2500">
                <a:effectLst/>
                <a:latin typeface="Times New Roman" panose="02020603050405020304" pitchFamily="18" charset="0"/>
                <a:ea typeface="Times New Roman" panose="02020603050405020304" pitchFamily="18" charset="0"/>
              </a:rPr>
              <a:t>ê</a:t>
            </a:r>
            <a:r>
              <a:rPr lang="vi-VN" sz="2500">
                <a:effectLst/>
                <a:latin typeface="Times New Roman" panose="02020603050405020304" pitchFamily="18" charset="0"/>
                <a:ea typeface="Times New Roman" panose="02020603050405020304" pitchFamily="18" charset="0"/>
              </a:rPr>
              <a:t>n đại lý làm thủ </a:t>
            </a:r>
            <a:r>
              <a:rPr lang="en-US" sz="2500">
                <a:effectLst/>
                <a:latin typeface="Times New Roman" panose="02020603050405020304" pitchFamily="18" charset="0"/>
                <a:ea typeface="Times New Roman" panose="02020603050405020304" pitchFamily="18" charset="0"/>
              </a:rPr>
              <a:t>t</a:t>
            </a:r>
            <a:r>
              <a:rPr lang="vi-VN" sz="2500">
                <a:effectLst/>
                <a:latin typeface="Times New Roman" panose="02020603050405020304" pitchFamily="18" charset="0"/>
                <a:ea typeface="Times New Roman" panose="02020603050405020304" pitchFamily="18" charset="0"/>
              </a:rPr>
              <a:t>ục hải quan theo M</a:t>
            </a:r>
            <a:r>
              <a:rPr lang="en-US" sz="2500">
                <a:effectLst/>
                <a:latin typeface="Times New Roman" panose="02020603050405020304" pitchFamily="18" charset="0"/>
                <a:ea typeface="Times New Roman" panose="02020603050405020304" pitchFamily="18" charset="0"/>
              </a:rPr>
              <a:t>ẫ</a:t>
            </a:r>
            <a:r>
              <a:rPr lang="vi-VN" sz="2500">
                <a:effectLst/>
                <a:latin typeface="Times New Roman" panose="02020603050405020304" pitchFamily="18" charset="0"/>
                <a:ea typeface="Times New Roman" panose="02020603050405020304" pitchFamily="18" charset="0"/>
              </a:rPr>
              <a:t>u s</a:t>
            </a:r>
            <a:r>
              <a:rPr lang="en-US" sz="2500">
                <a:effectLst/>
                <a:latin typeface="Times New Roman" panose="02020603050405020304" pitchFamily="18" charset="0"/>
                <a:ea typeface="Times New Roman" panose="02020603050405020304" pitchFamily="18" charset="0"/>
              </a:rPr>
              <a:t>ố</a:t>
            </a:r>
            <a:r>
              <a:rPr lang="vi-VN" sz="2500">
                <a:effectLst/>
                <a:latin typeface="Times New Roman" panose="02020603050405020304" pitchFamily="18" charset="0"/>
                <a:ea typeface="Times New Roman" panose="02020603050405020304" pitchFamily="18" charset="0"/>
              </a:rPr>
              <a:t> 09 ban hành kèm theo Thông t</a:t>
            </a:r>
            <a:r>
              <a:rPr lang="en-US" sz="2500">
                <a:effectLst/>
                <a:latin typeface="Times New Roman" panose="02020603050405020304" pitchFamily="18" charset="0"/>
                <a:ea typeface="Times New Roman" panose="02020603050405020304" pitchFamily="18" charset="0"/>
              </a:rPr>
              <a:t>ư</a:t>
            </a:r>
            <a:r>
              <a:rPr lang="vi-VN" sz="2500">
                <a:effectLst/>
                <a:latin typeface="Times New Roman" panose="02020603050405020304" pitchFamily="18" charset="0"/>
                <a:ea typeface="Times New Roman" panose="02020603050405020304" pitchFamily="18" charset="0"/>
              </a:rPr>
              <a:t> này.”</a:t>
            </a:r>
            <a:endParaRPr lang="en-US" sz="25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34543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6D4A8-6509-B0B7-4E09-49DC79637556}"/>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1.4. </a:t>
            </a:r>
            <a:r>
              <a:rPr lang="en-US" dirty="0" err="1">
                <a:latin typeface="Times New Roman" panose="02020603050405020304" pitchFamily="18" charset="0"/>
                <a:cs typeface="Times New Roman" panose="02020603050405020304" pitchFamily="18" charset="0"/>
              </a:rPr>
              <a:t>Mối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hàng</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4A1A4F3-D007-9ECC-FE6A-9B9107B96C07}"/>
              </a:ext>
            </a:extLst>
          </p:cNvPr>
          <p:cNvSpPr>
            <a:spLocks noGrp="1"/>
          </p:cNvSpPr>
          <p:nvPr>
            <p:ph idx="1"/>
          </p:nvPr>
        </p:nvSpPr>
        <p:spPr>
          <a:xfrm>
            <a:off x="838200" y="1825625"/>
            <a:ext cx="11026698" cy="4441360"/>
          </a:xfrm>
        </p:spPr>
        <p:txBody>
          <a:bodyPr>
            <a:normAutofit/>
          </a:bodyPr>
          <a:lstStyle/>
          <a:p>
            <a:pPr>
              <a:buFont typeface="Wingdings" panose="05000000000000000000" pitchFamily="2" charset="2"/>
              <a:buChar char="q"/>
            </a:pPr>
            <a:r>
              <a:rPr lang="en-US" sz="3200">
                <a:latin typeface="Times New Roman" panose="02020603050405020304" pitchFamily="18" charset="0"/>
                <a:cs typeface="Times New Roman" panose="02020603050405020304" pitchFamily="18" charset="0"/>
              </a:rPr>
              <a:t>Mối quan hệ giữa </a:t>
            </a:r>
            <a:r>
              <a:rPr lang="vi-VN" sz="3200">
                <a:latin typeface="Times New Roman" panose="02020603050405020304" pitchFamily="18" charset="0"/>
                <a:cs typeface="Times New Roman" panose="02020603050405020304" pitchFamily="18" charset="0"/>
              </a:rPr>
              <a:t>Cơ quan hải quan và đại lý hải quan</a:t>
            </a:r>
            <a:r>
              <a:rPr lang="en-US" sz="3200">
                <a:latin typeface="Times New Roman" panose="02020603050405020304" pitchFamily="18" charset="0"/>
                <a:cs typeface="Times New Roman" panose="02020603050405020304" pitchFamily="18" charset="0"/>
              </a:rPr>
              <a:t>:</a:t>
            </a:r>
          </a:p>
          <a:p>
            <a:pPr marL="0" indent="0">
              <a:buNone/>
            </a:pPr>
            <a:r>
              <a:rPr lang="vi-VN" sz="3200" b="1" i="1">
                <a:latin typeface="Times New Roman" panose="02020603050405020304" pitchFamily="18" charset="0"/>
                <a:cs typeface="Times New Roman" panose="02020603050405020304" pitchFamily="18" charset="0"/>
              </a:rPr>
              <a:t>Hợp tác và tuân thủ</a:t>
            </a:r>
            <a:r>
              <a:rPr lang="vi-VN" sz="3200">
                <a:latin typeface="Times New Roman" panose="02020603050405020304" pitchFamily="18" charset="0"/>
                <a:cs typeface="Times New Roman" panose="02020603050405020304" pitchFamily="18" charset="0"/>
              </a:rPr>
              <a:t>: Đại lý hải quan phải tuân thủ các quy định của cơ quan hải quan, cung cấp các hồ sơ chính xác và kịp thời.</a:t>
            </a:r>
            <a:endParaRPr lang="en-US" sz="3200">
              <a:latin typeface="Times New Roman" panose="02020603050405020304" pitchFamily="18" charset="0"/>
              <a:cs typeface="Times New Roman" panose="02020603050405020304" pitchFamily="18" charset="0"/>
            </a:endParaRPr>
          </a:p>
          <a:p>
            <a:pPr marL="0" indent="0">
              <a:buNone/>
            </a:pPr>
            <a:r>
              <a:rPr lang="vi-VN" sz="3200" b="1" i="1">
                <a:latin typeface="Times New Roman" panose="02020603050405020304" pitchFamily="18" charset="0"/>
                <a:cs typeface="Times New Roman" panose="02020603050405020304" pitchFamily="18" charset="0"/>
              </a:rPr>
              <a:t>Kiểm soát và hỗ trợ</a:t>
            </a:r>
            <a:r>
              <a:rPr lang="vi-VN" sz="3200">
                <a:latin typeface="Times New Roman" panose="02020603050405020304" pitchFamily="18" charset="0"/>
                <a:cs typeface="Times New Roman" panose="02020603050405020304" pitchFamily="18" charset="0"/>
              </a:rPr>
              <a:t>: Cơ quan hải quan kiểm soát hoạt động của đại lý hải quan và hỗ trợ giải quyết các vấn đề phát sinh trong quá trình thông quan.</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18148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F8BBB-B7F9-00CD-8960-A2EBAA9FAAB5}"/>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1.4. </a:t>
            </a:r>
            <a:r>
              <a:rPr lang="en-US" dirty="0" err="1">
                <a:latin typeface="Times New Roman" panose="02020603050405020304" pitchFamily="18" charset="0"/>
                <a:cs typeface="Times New Roman" panose="02020603050405020304" pitchFamily="18" charset="0"/>
              </a:rPr>
              <a:t>Mối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hàng</a:t>
            </a:r>
            <a:endParaRPr lang="en-US" dirty="0"/>
          </a:p>
        </p:txBody>
      </p:sp>
      <p:sp>
        <p:nvSpPr>
          <p:cNvPr id="3" name="Content Placeholder 2">
            <a:extLst>
              <a:ext uri="{FF2B5EF4-FFF2-40B4-BE49-F238E27FC236}">
                <a16:creationId xmlns:a16="http://schemas.microsoft.com/office/drawing/2014/main" id="{A3121C18-7A25-327A-F3EE-3CA7B6327614}"/>
              </a:ext>
            </a:extLst>
          </p:cNvPr>
          <p:cNvSpPr>
            <a:spLocks noGrp="1"/>
          </p:cNvSpPr>
          <p:nvPr>
            <p:ph idx="1"/>
          </p:nvPr>
        </p:nvSpPr>
        <p:spPr/>
        <p:txBody>
          <a:bodyPr>
            <a:normAutofit/>
          </a:bodyPr>
          <a:lstStyle/>
          <a:p>
            <a:pPr marL="0" indent="0">
              <a:buNone/>
            </a:pPr>
            <a:r>
              <a:rPr lang="en-US" sz="3000">
                <a:latin typeface="Times New Roman" panose="02020603050405020304" pitchFamily="18" charset="0"/>
                <a:cs typeface="Times New Roman" panose="02020603050405020304" pitchFamily="18" charset="0"/>
              </a:rPr>
              <a:t>Mối quan hệ giữa </a:t>
            </a:r>
            <a:r>
              <a:rPr lang="vi-VN" sz="3000">
                <a:latin typeface="Times New Roman" panose="02020603050405020304" pitchFamily="18" charset="0"/>
                <a:cs typeface="Times New Roman" panose="02020603050405020304" pitchFamily="18" charset="0"/>
              </a:rPr>
              <a:t>Cơ quan hải quan và chủ hàng</a:t>
            </a:r>
          </a:p>
          <a:p>
            <a:pPr>
              <a:buFont typeface="Arial" panose="020B0604020202020204" pitchFamily="34" charset="0"/>
              <a:buChar char="•"/>
            </a:pPr>
            <a:r>
              <a:rPr lang="vi-VN" sz="3000" b="1">
                <a:latin typeface="Times New Roman" panose="02020603050405020304" pitchFamily="18" charset="0"/>
                <a:cs typeface="Times New Roman" panose="02020603050405020304" pitchFamily="18" charset="0"/>
              </a:rPr>
              <a:t>Kiểm tra và giám sát</a:t>
            </a:r>
            <a:r>
              <a:rPr lang="vi-VN" sz="3000">
                <a:latin typeface="Times New Roman" panose="02020603050405020304" pitchFamily="18" charset="0"/>
                <a:cs typeface="Times New Roman" panose="02020603050405020304" pitchFamily="18" charset="0"/>
              </a:rPr>
              <a:t>: Cơ quan hải quan kiểm tra và giám sát hàng hóa của chủ hàng để đảm bảo tuân thủ quy định pháp luật.</a:t>
            </a:r>
          </a:p>
          <a:p>
            <a:pPr>
              <a:buFont typeface="Arial" panose="020B0604020202020204" pitchFamily="34" charset="0"/>
              <a:buChar char="•"/>
            </a:pPr>
            <a:r>
              <a:rPr lang="vi-VN" sz="3000" b="1">
                <a:latin typeface="Times New Roman" panose="02020603050405020304" pitchFamily="18" charset="0"/>
                <a:cs typeface="Times New Roman" panose="02020603050405020304" pitchFamily="18" charset="0"/>
              </a:rPr>
              <a:t>Hỗ trợ và tư vấn</a:t>
            </a:r>
            <a:r>
              <a:rPr lang="vi-VN" sz="3000">
                <a:latin typeface="Times New Roman" panose="02020603050405020304" pitchFamily="18" charset="0"/>
                <a:cs typeface="Times New Roman" panose="02020603050405020304" pitchFamily="18" charset="0"/>
              </a:rPr>
              <a:t>: Cung cấp thông tin, hướng dẫn và hỗ trợ chủ hàng trong các thủ tục hải quan khi cần thiết.</a:t>
            </a:r>
          </a:p>
          <a:p>
            <a:pPr marL="0" indent="0">
              <a:buNone/>
            </a:pPr>
            <a:endParaRPr lang="en-US" sz="3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130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C2CEF-57B3-B233-7FB7-FFDFDD70354F}"/>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1.4. </a:t>
            </a:r>
            <a:r>
              <a:rPr lang="en-US" dirty="0" err="1">
                <a:latin typeface="Times New Roman" panose="02020603050405020304" pitchFamily="18" charset="0"/>
                <a:cs typeface="Times New Roman" panose="02020603050405020304" pitchFamily="18" charset="0"/>
              </a:rPr>
              <a:t>Mối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hàng</a:t>
            </a:r>
            <a:endParaRPr lang="en-US" dirty="0"/>
          </a:p>
        </p:txBody>
      </p:sp>
      <p:sp>
        <p:nvSpPr>
          <p:cNvPr id="3" name="Content Placeholder 2">
            <a:extLst>
              <a:ext uri="{FF2B5EF4-FFF2-40B4-BE49-F238E27FC236}">
                <a16:creationId xmlns:a16="http://schemas.microsoft.com/office/drawing/2014/main" id="{FD225F57-C9AB-5FA6-103D-9954E9114C18}"/>
              </a:ext>
            </a:extLst>
          </p:cNvPr>
          <p:cNvSpPr>
            <a:spLocks noGrp="1"/>
          </p:cNvSpPr>
          <p:nvPr>
            <p:ph idx="1"/>
          </p:nvPr>
        </p:nvSpPr>
        <p:spPr>
          <a:xfrm>
            <a:off x="838199" y="1825625"/>
            <a:ext cx="10859429" cy="4351338"/>
          </a:xfrm>
        </p:spPr>
        <p:txBody>
          <a:bodyPr>
            <a:normAutofit/>
          </a:bodyPr>
          <a:lstStyle/>
          <a:p>
            <a:pPr marL="0" indent="0">
              <a:buNone/>
            </a:pPr>
            <a:r>
              <a:rPr lang="en-US" sz="3000" b="1" dirty="0" err="1">
                <a:latin typeface="Times New Roman" panose="02020603050405020304" pitchFamily="18" charset="0"/>
                <a:cs typeface="Times New Roman" panose="02020603050405020304" pitchFamily="18" charset="0"/>
              </a:rPr>
              <a:t>Mối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quan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hệ</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giữa</a:t>
            </a:r>
            <a:r>
              <a:rPr lang="en-US" sz="3000" b="1" dirty="0">
                <a:latin typeface="Times New Roman" panose="02020603050405020304" pitchFamily="18" charset="0"/>
                <a:cs typeface="Times New Roman" panose="02020603050405020304" pitchFamily="18" charset="0"/>
              </a:rPr>
              <a:t> </a:t>
            </a:r>
            <a:r>
              <a:rPr lang="vi-VN" sz="3000" b="1" dirty="0">
                <a:latin typeface="Times New Roman" panose="02020603050405020304" pitchFamily="18" charset="0"/>
                <a:cs typeface="Times New Roman" panose="02020603050405020304" pitchFamily="18" charset="0"/>
              </a:rPr>
              <a:t>Đại lý hải quan và chủ hàng</a:t>
            </a:r>
          </a:p>
          <a:p>
            <a:pPr>
              <a:buFont typeface="Arial" panose="020B0604020202020204" pitchFamily="34" charset="0"/>
              <a:buChar char="•"/>
            </a:pPr>
            <a:r>
              <a:rPr lang="vi-VN" sz="3000" b="1" dirty="0">
                <a:latin typeface="Times New Roman" panose="02020603050405020304" pitchFamily="18" charset="0"/>
                <a:cs typeface="Times New Roman" panose="02020603050405020304" pitchFamily="18" charset="0"/>
              </a:rPr>
              <a:t>Dịch vụ và hỗ trợ</a:t>
            </a:r>
            <a:r>
              <a:rPr lang="vi-VN" sz="3000" dirty="0">
                <a:latin typeface="Times New Roman" panose="02020603050405020304" pitchFamily="18" charset="0"/>
                <a:cs typeface="Times New Roman" panose="02020603050405020304" pitchFamily="18" charset="0"/>
              </a:rPr>
              <a:t>: Đại lý hải quan cung cấp dịch vụ và hỗ trợ chủ hàng thực hiện các thủ tục hải quan.</a:t>
            </a:r>
          </a:p>
          <a:p>
            <a:pPr>
              <a:buFont typeface="Arial" panose="020B0604020202020204" pitchFamily="34" charset="0"/>
              <a:buChar char="•"/>
            </a:pPr>
            <a:r>
              <a:rPr lang="vi-VN" sz="3000" b="1">
                <a:latin typeface="Times New Roman" panose="02020603050405020304" pitchFamily="18" charset="0"/>
                <a:cs typeface="Times New Roman" panose="02020603050405020304" pitchFamily="18" charset="0"/>
              </a:rPr>
              <a:t>Thông tin và báo cáo</a:t>
            </a:r>
            <a:r>
              <a:rPr lang="vi-VN" sz="3000">
                <a:latin typeface="Times New Roman" panose="02020603050405020304" pitchFamily="18" charset="0"/>
                <a:cs typeface="Times New Roman" panose="02020603050405020304" pitchFamily="18" charset="0"/>
              </a:rPr>
              <a:t>: Đại lý hải quan thường xuyên cập nhật thông tin cho chủ hàng về tiến trình thông quan và các vấn đề phát sinh.</a:t>
            </a:r>
          </a:p>
          <a:p>
            <a:pPr marL="0" indent="0">
              <a:buNone/>
            </a:pPr>
            <a:endParaRPr lang="en-US" sz="3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47442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69193-D88C-4AE7-D0BB-353EA8C60CFA}"/>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1.4. </a:t>
            </a:r>
            <a:r>
              <a:rPr lang="en-US" dirty="0" err="1">
                <a:latin typeface="Times New Roman" panose="02020603050405020304" pitchFamily="18" charset="0"/>
                <a:cs typeface="Times New Roman" panose="02020603050405020304" pitchFamily="18" charset="0"/>
              </a:rPr>
              <a:t>Mối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hàng</a:t>
            </a:r>
            <a:endParaRPr lang="en-US" dirty="0"/>
          </a:p>
        </p:txBody>
      </p:sp>
      <p:sp>
        <p:nvSpPr>
          <p:cNvPr id="3" name="Content Placeholder 2">
            <a:extLst>
              <a:ext uri="{FF2B5EF4-FFF2-40B4-BE49-F238E27FC236}">
                <a16:creationId xmlns:a16="http://schemas.microsoft.com/office/drawing/2014/main" id="{C192419F-8B94-FD01-679C-B556429534B8}"/>
              </a:ext>
            </a:extLst>
          </p:cNvPr>
          <p:cNvSpPr>
            <a:spLocks noGrp="1"/>
          </p:cNvSpPr>
          <p:nvPr>
            <p:ph idx="1"/>
          </p:nvPr>
        </p:nvSpPr>
        <p:spPr/>
        <p:txBody>
          <a:bodyPr>
            <a:normAutofit/>
          </a:bodyPr>
          <a:lstStyle/>
          <a:p>
            <a:pPr marL="0" indent="0" algn="ctr">
              <a:buNone/>
            </a:pPr>
            <a:r>
              <a:rPr lang="en-US" sz="3000" b="1">
                <a:latin typeface="Times New Roman" panose="02020603050405020304" pitchFamily="18" charset="0"/>
                <a:cs typeface="Times New Roman" panose="02020603050405020304" pitchFamily="18" charset="0"/>
              </a:rPr>
              <a:t>Kết luận: </a:t>
            </a:r>
          </a:p>
          <a:p>
            <a:pPr marL="0" indent="0" algn="just">
              <a:buNone/>
            </a:pPr>
            <a:r>
              <a:rPr lang="vi-VN" sz="3000">
                <a:latin typeface="Times New Roman" panose="02020603050405020304" pitchFamily="18" charset="0"/>
                <a:cs typeface="Times New Roman" panose="02020603050405020304" pitchFamily="18" charset="0"/>
              </a:rPr>
              <a:t>Mối quan hệ giữa cơ quan hải quan, đại lý hải quan và chủ hàng là một hệ thống hợp tác và phối hợp chặt chẽ. Cơ quan hải quan thực hiện vai trò quản lý và kiểm soát, đại lý hải quan đóng vai trò trung gian hỗ trợ chủ hàng, và chủ hàng là người sở hữu hàng hóa chịu trách nhiệm cung cấp thông tin và tuân thủ các quy định. Sự phối hợp nhịp nhàng giữa ba bên này đảm bảo quá trình thông quan hàng hóa diễn ra hiệu quả và đúng pháp luật.</a:t>
            </a:r>
            <a:endParaRPr lang="en-US" sz="3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91917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1033</TotalTime>
  <Words>6945</Words>
  <Application>Microsoft Office PowerPoint</Application>
  <PresentationFormat>Widescreen</PresentationFormat>
  <Paragraphs>172</Paragraphs>
  <Slides>42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Times New Roman</vt:lpstr>
      <vt:lpstr>TimesNewRomanPSMT</vt:lpstr>
      <vt:lpstr>Wingdings</vt:lpstr>
      <vt:lpstr>Office Theme</vt:lpstr>
      <vt:lpstr>CHƯƠNG 1. ĐẠI LÝ LÀM  THỦ TỤC HẢI QUAN </vt:lpstr>
      <vt:lpstr>NỘI DUNG CHƯƠNG </vt:lpstr>
      <vt:lpstr>1.1. Khái niệm và vai trò của đại lý làm thủ tục Hải quan</vt:lpstr>
      <vt:lpstr>1.1. Khái niệm và vai trò của đại lý làm thủ tục Hải quan</vt:lpstr>
      <vt:lpstr>1.1. Khái niệm và vai trò của đại lý làm thủ tục Hải quan</vt:lpstr>
      <vt:lpstr>1.1. Khái niệm và vai trò của đại lý làm thủ tục Hải quan</vt:lpstr>
      <vt:lpstr>1.2. Điều kiện làm đại lý Hải quan và nhân viên đại lý hải quan</vt:lpstr>
      <vt:lpstr>Điều 7. Tạm dừng, chấm dứt hoạt động đại lý làm thủ tục hải quan</vt:lpstr>
      <vt:lpstr>Điều 7. Tạm dừng, chấm dứt hoạt động đại lý làm thủ tục hải quan</vt:lpstr>
      <vt:lpstr>Điều 7. Tạm dừng, chấm dứt hoạt động đại lý làm thủ tục hải quan</vt:lpstr>
      <vt:lpstr>Điều 7. Tạm dừng, chấm dứt hoạt động đại lý làm thủ tục hải quan</vt:lpstr>
      <vt:lpstr>Điều 7. Tạm dừng, chấm dứt hoạt động đại lý làm thủ tục hải quan</vt:lpstr>
      <vt:lpstr>Điều 7. Tạm dừng, chấm dứt hoạt động đại lý làm thủ tục hải quan</vt:lpstr>
      <vt:lpstr>Điều 7. Tạm dừng, chấm dứt hoạt động đại lý làm thủ tục hải quan</vt:lpstr>
      <vt:lpstr>Điều 7. Tạm dừng, chấm dứt hoạt động đại lý làm thủ tục hải quan</vt:lpstr>
      <vt:lpstr>1.2. Điều kiện làm đại lý Hải quan và nhân viên đại lý hải quan</vt:lpstr>
      <vt:lpstr>1.2. Điều kiện làm đại lý Hải quan và nhân viên đại lý hải quan</vt:lpstr>
      <vt:lpstr>Điều 3. Thi cấp Chứng chỉ nghiệp vụ khai hải quan</vt:lpstr>
      <vt:lpstr>Điều 3. Thi cấp Chứng chỉ nghiệp vụ khai hải quan</vt:lpstr>
      <vt:lpstr>7. Trường hợp miễn thi chứng chỉ khai báo hải quan</vt:lpstr>
      <vt:lpstr>7. Trường hợp miễn thi chứng chỉ khai báo hải quan</vt:lpstr>
      <vt:lpstr>7. Trường hợp miễn thi chứng chỉ khai báo hải quan</vt:lpstr>
      <vt:lpstr>7. Trường hợp miễn thi chứng chỉ khai báo hải quan</vt:lpstr>
      <vt:lpstr>PowerPoint Presentation</vt:lpstr>
      <vt:lpstr>PowerPoint Presentation</vt:lpstr>
      <vt:lpstr>Đề nghị cấp mã số nhân viên đại lý làm thủ tục hải quan </vt:lpstr>
      <vt:lpstr>Đề nghị cấp mã số nhân viên đại lý làm thủ tục hải quan </vt:lpstr>
      <vt:lpstr>Cấp mã số nhân viên đại lý làm thủ tục hải quan trong thời hạn bao lâu?</vt:lpstr>
      <vt:lpstr>3. Gia hạn mã số nhân viên đại lý làm thủ tục hải quan</vt:lpstr>
      <vt:lpstr>3. Gia hạn mã số nhân viên đại lý làm thủ tục hải quan</vt:lpstr>
      <vt:lpstr>3. Gia hạn mã số nhân viên đại lý làm thủ tục hải quan</vt:lpstr>
      <vt:lpstr>4. Cấp lại mã số nhân viên đại lý làm thủ tục hải quan</vt:lpstr>
      <vt:lpstr>4. Cấp lại mã số nhân viên đại lý làm thủ tục hải quan</vt:lpstr>
      <vt:lpstr>4. Cấp lại mã số nhân viên đại lý làm thủ tục hải quan</vt:lpstr>
      <vt:lpstr>5. Thu hồi mã số nhân viên đại lý làm thủ tục hải quan</vt:lpstr>
      <vt:lpstr>5. Thu hồi mã số nhân viên đại lý làm thủ tục hải quan</vt:lpstr>
      <vt:lpstr>5. Thu hồi mã số nhân viên đại lý làm thủ tục hải quan</vt:lpstr>
      <vt:lpstr>5. Thu hồi mã số nhân viên đại lý làm thủ tục hải quan</vt:lpstr>
      <vt:lpstr>1.4. Mối quan hệ giữa cơ quan hải quan, đại lý hải quan và chủ hàng</vt:lpstr>
      <vt:lpstr>1.4. Mối quan hệ giữa cơ quan hải quan, đại lý hải quan và chủ hàng</vt:lpstr>
      <vt:lpstr>1.4. Mối quan hệ giữa cơ quan hải quan, đại lý hải quan và chủ hàng</vt:lpstr>
      <vt:lpstr>1.4. Mối quan hệ giữa cơ quan hải quan, đại lý hải quan và chủ hàng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6. ĐẠI LÝ LÀM THỦ TỤC HẢI QUAN</dc:title>
  <dc:creator>TRAN THI XUAN VIEN</dc:creator>
  <cp:lastModifiedBy>Huynh Kim Lien</cp:lastModifiedBy>
  <cp:revision>31</cp:revision>
  <dcterms:created xsi:type="dcterms:W3CDTF">2022-01-07T13:34:00Z</dcterms:created>
  <dcterms:modified xsi:type="dcterms:W3CDTF">2025-02-18T09:31:37Z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C8F405EBA2044B2191C123BE66679CD4_12</vt:lpwstr>
  </property>
  <property fmtid="{D5CDD505-2E9C-101B-9397-08002B2CF9AE}" pid="3" name="KSOProductBuildVer">
    <vt:lpwstr>1033-12.2.0.16731</vt:lpwstr>
  </property>
</Properties>
</file>